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4.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5.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Override1.xml" ContentType="application/vnd.openxmlformats-officedocument.themeOverr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theme/themeOverride2.xml" ContentType="application/vnd.openxmlformats-officedocument.themeOverrid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notesSlides/notesSlide1.xml" ContentType="application/vnd.openxmlformats-officedocument.presentationml.notesSlide+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notesSlides/notesSlide2.xml" ContentType="application/vnd.openxmlformats-officedocument.presentationml.notesSlide+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drawings/drawing1.xml" ContentType="application/vnd.openxmlformats-officedocument.drawingml.chartshapes+xml"/>
  <Override PartName="/ppt/charts/chart71.xml" ContentType="application/vnd.openxmlformats-officedocument.drawingml.chart+xml"/>
  <Override PartName="/ppt/charts/chart72.xml" ContentType="application/vnd.openxmlformats-officedocument.drawingml.chart+xml"/>
  <Override PartName="/ppt/drawings/drawing2.xml" ContentType="application/vnd.openxmlformats-officedocument.drawingml.chartshapes+xml"/>
  <Override PartName="/ppt/theme/themeOverride3.xml" ContentType="application/vnd.openxmlformats-officedocument.themeOverride+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drawings/drawing3.xml" ContentType="application/vnd.openxmlformats-officedocument.drawingml.chartshapes+xml"/>
  <Override PartName="/ppt/charts/chart88.xml" ContentType="application/vnd.openxmlformats-officedocument.drawingml.chart+xml"/>
  <Override PartName="/ppt/drawings/drawing4.xml" ContentType="application/vnd.openxmlformats-officedocument.drawingml.chartshapes+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0" r:id="rId2"/>
    <p:sldMasterId id="2147483692" r:id="rId3"/>
    <p:sldMasterId id="2147483702" r:id="rId4"/>
    <p:sldMasterId id="2147483714" r:id="rId5"/>
    <p:sldMasterId id="2147483727" r:id="rId6"/>
    <p:sldMasterId id="2147483739" r:id="rId7"/>
    <p:sldMasterId id="2147483751" r:id="rId8"/>
    <p:sldMasterId id="2147483762" r:id="rId9"/>
    <p:sldMasterId id="2147483769" r:id="rId10"/>
  </p:sldMasterIdLst>
  <p:notesMasterIdLst>
    <p:notesMasterId r:id="rId176"/>
  </p:notesMasterIdLst>
  <p:handoutMasterIdLst>
    <p:handoutMasterId r:id="rId177"/>
  </p:handoutMasterIdLst>
  <p:sldIdLst>
    <p:sldId id="257" r:id="rId11"/>
    <p:sldId id="258" r:id="rId12"/>
    <p:sldId id="411" r:id="rId13"/>
    <p:sldId id="410" r:id="rId14"/>
    <p:sldId id="318" r:id="rId15"/>
    <p:sldId id="261" r:id="rId16"/>
    <p:sldId id="571" r:id="rId17"/>
    <p:sldId id="715" r:id="rId18"/>
    <p:sldId id="634" r:id="rId19"/>
    <p:sldId id="429" r:id="rId20"/>
    <p:sldId id="500" r:id="rId21"/>
    <p:sldId id="428" r:id="rId22"/>
    <p:sldId id="626" r:id="rId23"/>
    <p:sldId id="380" r:id="rId24"/>
    <p:sldId id="381" r:id="rId25"/>
    <p:sldId id="382" r:id="rId26"/>
    <p:sldId id="496" r:id="rId27"/>
    <p:sldId id="646" r:id="rId28"/>
    <p:sldId id="518" r:id="rId29"/>
    <p:sldId id="559" r:id="rId30"/>
    <p:sldId id="519" r:id="rId31"/>
    <p:sldId id="464" r:id="rId32"/>
    <p:sldId id="467" r:id="rId33"/>
    <p:sldId id="640" r:id="rId34"/>
    <p:sldId id="651" r:id="rId35"/>
    <p:sldId id="384" r:id="rId36"/>
    <p:sldId id="525" r:id="rId37"/>
    <p:sldId id="524" r:id="rId38"/>
    <p:sldId id="526" r:id="rId39"/>
    <p:sldId id="431" r:id="rId40"/>
    <p:sldId id="421" r:id="rId41"/>
    <p:sldId id="652" r:id="rId42"/>
    <p:sldId id="688" r:id="rId43"/>
    <p:sldId id="677" r:id="rId44"/>
    <p:sldId id="713" r:id="rId45"/>
    <p:sldId id="716" r:id="rId46"/>
    <p:sldId id="669" r:id="rId47"/>
    <p:sldId id="668" r:id="rId48"/>
    <p:sldId id="714" r:id="rId49"/>
    <p:sldId id="717" r:id="rId50"/>
    <p:sldId id="662" r:id="rId51"/>
    <p:sldId id="667" r:id="rId52"/>
    <p:sldId id="615" r:id="rId53"/>
    <p:sldId id="718" r:id="rId54"/>
    <p:sldId id="719" r:id="rId55"/>
    <p:sldId id="720" r:id="rId56"/>
    <p:sldId id="404" r:id="rId57"/>
    <p:sldId id="682" r:id="rId58"/>
    <p:sldId id="683" r:id="rId59"/>
    <p:sldId id="623" r:id="rId60"/>
    <p:sldId id="511" r:id="rId61"/>
    <p:sldId id="442" r:id="rId62"/>
    <p:sldId id="443" r:id="rId63"/>
    <p:sldId id="573" r:id="rId64"/>
    <p:sldId id="629" r:id="rId65"/>
    <p:sldId id="389" r:id="rId66"/>
    <p:sldId id="426" r:id="rId67"/>
    <p:sldId id="540" r:id="rId68"/>
    <p:sldId id="535" r:id="rId69"/>
    <p:sldId id="427" r:id="rId70"/>
    <p:sldId id="721" r:id="rId71"/>
    <p:sldId id="560" r:id="rId72"/>
    <p:sldId id="582" r:id="rId73"/>
    <p:sldId id="678" r:id="rId74"/>
    <p:sldId id="660" r:id="rId75"/>
    <p:sldId id="722" r:id="rId76"/>
    <p:sldId id="676" r:id="rId77"/>
    <p:sldId id="675" r:id="rId78"/>
    <p:sldId id="659" r:id="rId79"/>
    <p:sldId id="723" r:id="rId80"/>
    <p:sldId id="671" r:id="rId81"/>
    <p:sldId id="672" r:id="rId82"/>
    <p:sldId id="618" r:id="rId83"/>
    <p:sldId id="724" r:id="rId84"/>
    <p:sldId id="725" r:id="rId85"/>
    <p:sldId id="726" r:id="rId86"/>
    <p:sldId id="625" r:id="rId87"/>
    <p:sldId id="487" r:id="rId88"/>
    <p:sldId id="684" r:id="rId89"/>
    <p:sldId id="685" r:id="rId90"/>
    <p:sldId id="650" r:id="rId91"/>
    <p:sldId id="509" r:id="rId92"/>
    <p:sldId id="407" r:id="rId93"/>
    <p:sldId id="528" r:id="rId94"/>
    <p:sldId id="530" r:id="rId95"/>
    <p:sldId id="706" r:id="rId96"/>
    <p:sldId id="729" r:id="rId97"/>
    <p:sldId id="730" r:id="rId98"/>
    <p:sldId id="731" r:id="rId99"/>
    <p:sldId id="711" r:id="rId100"/>
    <p:sldId id="712" r:id="rId101"/>
    <p:sldId id="732" r:id="rId102"/>
    <p:sldId id="733" r:id="rId103"/>
    <p:sldId id="709" r:id="rId104"/>
    <p:sldId id="710" r:id="rId105"/>
    <p:sldId id="406" r:id="rId106"/>
    <p:sldId id="311" r:id="rId107"/>
    <p:sldId id="414" r:id="rId108"/>
    <p:sldId id="415" r:id="rId109"/>
    <p:sldId id="422" r:id="rId110"/>
    <p:sldId id="627" r:id="rId111"/>
    <p:sldId id="461" r:id="rId112"/>
    <p:sldId id="463" r:id="rId113"/>
    <p:sldId id="558" r:id="rId114"/>
    <p:sldId id="523" r:id="rId115"/>
    <p:sldId id="647" r:id="rId116"/>
    <p:sldId id="522" r:id="rId117"/>
    <p:sldId id="591" r:id="rId118"/>
    <p:sldId id="592" r:id="rId119"/>
    <p:sldId id="679" r:id="rId120"/>
    <p:sldId id="641" r:id="rId121"/>
    <p:sldId id="642" r:id="rId122"/>
    <p:sldId id="643" r:id="rId123"/>
    <p:sldId id="644" r:id="rId124"/>
    <p:sldId id="680" r:id="rId125"/>
    <p:sldId id="681" r:id="rId126"/>
    <p:sldId id="686" r:id="rId127"/>
    <p:sldId id="687" r:id="rId128"/>
    <p:sldId id="529" r:id="rId129"/>
    <p:sldId id="531" r:id="rId130"/>
    <p:sldId id="579" r:id="rId131"/>
    <p:sldId id="574" r:id="rId132"/>
    <p:sldId id="575" r:id="rId133"/>
    <p:sldId id="576" r:id="rId134"/>
    <p:sldId id="577" r:id="rId135"/>
    <p:sldId id="578" r:id="rId136"/>
    <p:sldId id="630" r:id="rId137"/>
    <p:sldId id="631" r:id="rId138"/>
    <p:sldId id="489" r:id="rId139"/>
    <p:sldId id="549" r:id="rId140"/>
    <p:sldId id="557" r:id="rId141"/>
    <p:sldId id="690" r:id="rId142"/>
    <p:sldId id="691" r:id="rId143"/>
    <p:sldId id="550" r:id="rId144"/>
    <p:sldId id="694" r:id="rId145"/>
    <p:sldId id="695" r:id="rId146"/>
    <p:sldId id="551" r:id="rId147"/>
    <p:sldId id="696" r:id="rId148"/>
    <p:sldId id="697" r:id="rId149"/>
    <p:sldId id="556" r:id="rId150"/>
    <p:sldId id="552" r:id="rId151"/>
    <p:sldId id="555" r:id="rId152"/>
    <p:sldId id="704" r:id="rId153"/>
    <p:sldId id="705" r:id="rId154"/>
    <p:sldId id="553" r:id="rId155"/>
    <p:sldId id="700" r:id="rId156"/>
    <p:sldId id="701" r:id="rId157"/>
    <p:sldId id="554" r:id="rId158"/>
    <p:sldId id="702" r:id="rId159"/>
    <p:sldId id="703" r:id="rId160"/>
    <p:sldId id="507" r:id="rId161"/>
    <p:sldId id="490" r:id="rId162"/>
    <p:sldId id="488" r:id="rId163"/>
    <p:sldId id="465" r:id="rId164"/>
    <p:sldId id="413" r:id="rId165"/>
    <p:sldId id="478" r:id="rId166"/>
    <p:sldId id="479" r:id="rId167"/>
    <p:sldId id="480" r:id="rId168"/>
    <p:sldId id="481" r:id="rId169"/>
    <p:sldId id="482" r:id="rId170"/>
    <p:sldId id="483" r:id="rId171"/>
    <p:sldId id="484" r:id="rId172"/>
    <p:sldId id="485" r:id="rId173"/>
    <p:sldId id="486" r:id="rId174"/>
    <p:sldId id="412" r:id="rId175"/>
  </p:sldIdLst>
  <p:sldSz cx="9144000" cy="6858000" type="screen4x3"/>
  <p:notesSz cx="7010400" cy="93726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000000"/>
    <a:srgbClr val="FDEFE9"/>
    <a:srgbClr val="75C9AF"/>
    <a:srgbClr val="E7EEEF"/>
    <a:srgbClr val="FFFFCC"/>
    <a:srgbClr val="FFFF66"/>
    <a:srgbClr val="99F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614" autoAdjust="0"/>
    <p:restoredTop sz="94660"/>
  </p:normalViewPr>
  <p:slideViewPr>
    <p:cSldViewPr>
      <p:cViewPr>
        <p:scale>
          <a:sx n="113" d="100"/>
          <a:sy n="113" d="100"/>
        </p:scale>
        <p:origin x="1112" y="94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117" Type="http://schemas.openxmlformats.org/officeDocument/2006/relationships/slide" Target="slides/slide107.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12" Type="http://schemas.openxmlformats.org/officeDocument/2006/relationships/slide" Target="slides/slide102.xml"/><Relationship Id="rId133" Type="http://schemas.openxmlformats.org/officeDocument/2006/relationships/slide" Target="slides/slide123.xml"/><Relationship Id="rId138" Type="http://schemas.openxmlformats.org/officeDocument/2006/relationships/slide" Target="slides/slide128.xml"/><Relationship Id="rId154" Type="http://schemas.openxmlformats.org/officeDocument/2006/relationships/slide" Target="slides/slide144.xml"/><Relationship Id="rId159" Type="http://schemas.openxmlformats.org/officeDocument/2006/relationships/slide" Target="slides/slide149.xml"/><Relationship Id="rId175" Type="http://schemas.openxmlformats.org/officeDocument/2006/relationships/slide" Target="slides/slide165.xml"/><Relationship Id="rId170" Type="http://schemas.openxmlformats.org/officeDocument/2006/relationships/slide" Target="slides/slide160.xml"/><Relationship Id="rId16" Type="http://schemas.openxmlformats.org/officeDocument/2006/relationships/slide" Target="slides/slide6.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28" Type="http://schemas.openxmlformats.org/officeDocument/2006/relationships/slide" Target="slides/slide118.xml"/><Relationship Id="rId144" Type="http://schemas.openxmlformats.org/officeDocument/2006/relationships/slide" Target="slides/slide134.xml"/><Relationship Id="rId149" Type="http://schemas.openxmlformats.org/officeDocument/2006/relationships/slide" Target="slides/slide139.xml"/><Relationship Id="rId5" Type="http://schemas.openxmlformats.org/officeDocument/2006/relationships/slideMaster" Target="slideMasters/slideMaster5.xml"/><Relationship Id="rId90" Type="http://schemas.openxmlformats.org/officeDocument/2006/relationships/slide" Target="slides/slide80.xml"/><Relationship Id="rId95" Type="http://schemas.openxmlformats.org/officeDocument/2006/relationships/slide" Target="slides/slide85.xml"/><Relationship Id="rId160" Type="http://schemas.openxmlformats.org/officeDocument/2006/relationships/slide" Target="slides/slide150.xml"/><Relationship Id="rId165" Type="http://schemas.openxmlformats.org/officeDocument/2006/relationships/slide" Target="slides/slide155.xml"/><Relationship Id="rId181" Type="http://schemas.openxmlformats.org/officeDocument/2006/relationships/tableStyles" Target="tableStyles.xml"/><Relationship Id="rId22" Type="http://schemas.openxmlformats.org/officeDocument/2006/relationships/slide" Target="slides/slide12.xml"/><Relationship Id="rId27" Type="http://schemas.openxmlformats.org/officeDocument/2006/relationships/slide" Target="slides/slide17.xml"/><Relationship Id="rId43" Type="http://schemas.openxmlformats.org/officeDocument/2006/relationships/slide" Target="slides/slide33.xml"/><Relationship Id="rId48" Type="http://schemas.openxmlformats.org/officeDocument/2006/relationships/slide" Target="slides/slide38.xml"/><Relationship Id="rId64" Type="http://schemas.openxmlformats.org/officeDocument/2006/relationships/slide" Target="slides/slide54.xml"/><Relationship Id="rId69" Type="http://schemas.openxmlformats.org/officeDocument/2006/relationships/slide" Target="slides/slide59.xml"/><Relationship Id="rId113" Type="http://schemas.openxmlformats.org/officeDocument/2006/relationships/slide" Target="slides/slide103.xml"/><Relationship Id="rId118" Type="http://schemas.openxmlformats.org/officeDocument/2006/relationships/slide" Target="slides/slide108.xml"/><Relationship Id="rId134" Type="http://schemas.openxmlformats.org/officeDocument/2006/relationships/slide" Target="slides/slide124.xml"/><Relationship Id="rId139" Type="http://schemas.openxmlformats.org/officeDocument/2006/relationships/slide" Target="slides/slide129.xml"/><Relationship Id="rId80" Type="http://schemas.openxmlformats.org/officeDocument/2006/relationships/slide" Target="slides/slide70.xml"/><Relationship Id="rId85" Type="http://schemas.openxmlformats.org/officeDocument/2006/relationships/slide" Target="slides/slide75.xml"/><Relationship Id="rId150" Type="http://schemas.openxmlformats.org/officeDocument/2006/relationships/slide" Target="slides/slide140.xml"/><Relationship Id="rId155" Type="http://schemas.openxmlformats.org/officeDocument/2006/relationships/slide" Target="slides/slide145.xml"/><Relationship Id="rId171" Type="http://schemas.openxmlformats.org/officeDocument/2006/relationships/slide" Target="slides/slide161.xml"/><Relationship Id="rId176" Type="http://schemas.openxmlformats.org/officeDocument/2006/relationships/notesMaster" Target="notesMasters/notesMaster1.xml"/><Relationship Id="rId12" Type="http://schemas.openxmlformats.org/officeDocument/2006/relationships/slide" Target="slides/slide2.xml"/><Relationship Id="rId17" Type="http://schemas.openxmlformats.org/officeDocument/2006/relationships/slide" Target="slides/slide7.xml"/><Relationship Id="rId33" Type="http://schemas.openxmlformats.org/officeDocument/2006/relationships/slide" Target="slides/slide23.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08" Type="http://schemas.openxmlformats.org/officeDocument/2006/relationships/slide" Target="slides/slide98.xml"/><Relationship Id="rId124" Type="http://schemas.openxmlformats.org/officeDocument/2006/relationships/slide" Target="slides/slide114.xml"/><Relationship Id="rId129" Type="http://schemas.openxmlformats.org/officeDocument/2006/relationships/slide" Target="slides/slide119.xml"/><Relationship Id="rId54" Type="http://schemas.openxmlformats.org/officeDocument/2006/relationships/slide" Target="slides/slide44.xml"/><Relationship Id="rId70" Type="http://schemas.openxmlformats.org/officeDocument/2006/relationships/slide" Target="slides/slide60.xml"/><Relationship Id="rId75" Type="http://schemas.openxmlformats.org/officeDocument/2006/relationships/slide" Target="slides/slide65.xml"/><Relationship Id="rId91" Type="http://schemas.openxmlformats.org/officeDocument/2006/relationships/slide" Target="slides/slide81.xml"/><Relationship Id="rId96" Type="http://schemas.openxmlformats.org/officeDocument/2006/relationships/slide" Target="slides/slide86.xml"/><Relationship Id="rId140" Type="http://schemas.openxmlformats.org/officeDocument/2006/relationships/slide" Target="slides/slide130.xml"/><Relationship Id="rId145" Type="http://schemas.openxmlformats.org/officeDocument/2006/relationships/slide" Target="slides/slide135.xml"/><Relationship Id="rId161" Type="http://schemas.openxmlformats.org/officeDocument/2006/relationships/slide" Target="slides/slide151.xml"/><Relationship Id="rId166" Type="http://schemas.openxmlformats.org/officeDocument/2006/relationships/slide" Target="slides/slide156.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3.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119" Type="http://schemas.openxmlformats.org/officeDocument/2006/relationships/slide" Target="slides/slide109.xml"/><Relationship Id="rId44" Type="http://schemas.openxmlformats.org/officeDocument/2006/relationships/slide" Target="slides/slide34.xml"/><Relationship Id="rId60" Type="http://schemas.openxmlformats.org/officeDocument/2006/relationships/slide" Target="slides/slide50.xml"/><Relationship Id="rId65" Type="http://schemas.openxmlformats.org/officeDocument/2006/relationships/slide" Target="slides/slide55.xml"/><Relationship Id="rId81" Type="http://schemas.openxmlformats.org/officeDocument/2006/relationships/slide" Target="slides/slide71.xml"/><Relationship Id="rId86" Type="http://schemas.openxmlformats.org/officeDocument/2006/relationships/slide" Target="slides/slide76.xml"/><Relationship Id="rId130" Type="http://schemas.openxmlformats.org/officeDocument/2006/relationships/slide" Target="slides/slide120.xml"/><Relationship Id="rId135" Type="http://schemas.openxmlformats.org/officeDocument/2006/relationships/slide" Target="slides/slide125.xml"/><Relationship Id="rId151" Type="http://schemas.openxmlformats.org/officeDocument/2006/relationships/slide" Target="slides/slide141.xml"/><Relationship Id="rId156" Type="http://schemas.openxmlformats.org/officeDocument/2006/relationships/slide" Target="slides/slide146.xml"/><Relationship Id="rId177"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72" Type="http://schemas.openxmlformats.org/officeDocument/2006/relationships/slide" Target="slides/slide162.xml"/><Relationship Id="rId180" Type="http://schemas.openxmlformats.org/officeDocument/2006/relationships/theme" Target="theme/theme1.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slide" Target="slides/slide9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120" Type="http://schemas.openxmlformats.org/officeDocument/2006/relationships/slide" Target="slides/slide110.xml"/><Relationship Id="rId125" Type="http://schemas.openxmlformats.org/officeDocument/2006/relationships/slide" Target="slides/slide115.xml"/><Relationship Id="rId141" Type="http://schemas.openxmlformats.org/officeDocument/2006/relationships/slide" Target="slides/slide131.xml"/><Relationship Id="rId146" Type="http://schemas.openxmlformats.org/officeDocument/2006/relationships/slide" Target="slides/slide136.xml"/><Relationship Id="rId167" Type="http://schemas.openxmlformats.org/officeDocument/2006/relationships/slide" Target="slides/slide157.xml"/><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slide" Target="slides/slide82.xml"/><Relationship Id="rId162" Type="http://schemas.openxmlformats.org/officeDocument/2006/relationships/slide" Target="slides/slide152.xml"/><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15" Type="http://schemas.openxmlformats.org/officeDocument/2006/relationships/slide" Target="slides/slide105.xml"/><Relationship Id="rId131" Type="http://schemas.openxmlformats.org/officeDocument/2006/relationships/slide" Target="slides/slide121.xml"/><Relationship Id="rId136" Type="http://schemas.openxmlformats.org/officeDocument/2006/relationships/slide" Target="slides/slide126.xml"/><Relationship Id="rId157" Type="http://schemas.openxmlformats.org/officeDocument/2006/relationships/slide" Target="slides/slide147.xml"/><Relationship Id="rId178" Type="http://schemas.openxmlformats.org/officeDocument/2006/relationships/presProps" Target="presProps.xml"/><Relationship Id="rId61" Type="http://schemas.openxmlformats.org/officeDocument/2006/relationships/slide" Target="slides/slide51.xml"/><Relationship Id="rId82" Type="http://schemas.openxmlformats.org/officeDocument/2006/relationships/slide" Target="slides/slide72.xml"/><Relationship Id="rId152" Type="http://schemas.openxmlformats.org/officeDocument/2006/relationships/slide" Target="slides/slide142.xml"/><Relationship Id="rId173" Type="http://schemas.openxmlformats.org/officeDocument/2006/relationships/slide" Target="slides/slide163.xml"/><Relationship Id="rId19" Type="http://schemas.openxmlformats.org/officeDocument/2006/relationships/slide" Target="slides/slide9.xml"/><Relationship Id="rId14" Type="http://schemas.openxmlformats.org/officeDocument/2006/relationships/slide" Target="slides/slide4.xml"/><Relationship Id="rId30" Type="http://schemas.openxmlformats.org/officeDocument/2006/relationships/slide" Target="slides/slide20.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168" Type="http://schemas.openxmlformats.org/officeDocument/2006/relationships/slide" Target="slides/slide158.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98" Type="http://schemas.openxmlformats.org/officeDocument/2006/relationships/slide" Target="slides/slide88.xml"/><Relationship Id="rId121" Type="http://schemas.openxmlformats.org/officeDocument/2006/relationships/slide" Target="slides/slide111.xml"/><Relationship Id="rId142" Type="http://schemas.openxmlformats.org/officeDocument/2006/relationships/slide" Target="slides/slide132.xml"/><Relationship Id="rId163" Type="http://schemas.openxmlformats.org/officeDocument/2006/relationships/slide" Target="slides/slide153.xml"/><Relationship Id="rId3" Type="http://schemas.openxmlformats.org/officeDocument/2006/relationships/slideMaster" Target="slideMasters/slideMaster3.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116" Type="http://schemas.openxmlformats.org/officeDocument/2006/relationships/slide" Target="slides/slide106.xml"/><Relationship Id="rId137" Type="http://schemas.openxmlformats.org/officeDocument/2006/relationships/slide" Target="slides/slide127.xml"/><Relationship Id="rId158" Type="http://schemas.openxmlformats.org/officeDocument/2006/relationships/slide" Target="slides/slide148.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88" Type="http://schemas.openxmlformats.org/officeDocument/2006/relationships/slide" Target="slides/slide78.xml"/><Relationship Id="rId111" Type="http://schemas.openxmlformats.org/officeDocument/2006/relationships/slide" Target="slides/slide101.xml"/><Relationship Id="rId132" Type="http://schemas.openxmlformats.org/officeDocument/2006/relationships/slide" Target="slides/slide122.xml"/><Relationship Id="rId153" Type="http://schemas.openxmlformats.org/officeDocument/2006/relationships/slide" Target="slides/slide143.xml"/><Relationship Id="rId174" Type="http://schemas.openxmlformats.org/officeDocument/2006/relationships/slide" Target="slides/slide164.xml"/><Relationship Id="rId179" Type="http://schemas.openxmlformats.org/officeDocument/2006/relationships/viewProps" Target="viewProps.xml"/><Relationship Id="rId15" Type="http://schemas.openxmlformats.org/officeDocument/2006/relationships/slide" Target="slides/slide5.xml"/><Relationship Id="rId36" Type="http://schemas.openxmlformats.org/officeDocument/2006/relationships/slide" Target="slides/slide26.xml"/><Relationship Id="rId57" Type="http://schemas.openxmlformats.org/officeDocument/2006/relationships/slide" Target="slides/slide47.xml"/><Relationship Id="rId106" Type="http://schemas.openxmlformats.org/officeDocument/2006/relationships/slide" Target="slides/slide96.xml"/><Relationship Id="rId127" Type="http://schemas.openxmlformats.org/officeDocument/2006/relationships/slide" Target="slides/slide117.xml"/><Relationship Id="rId10" Type="http://schemas.openxmlformats.org/officeDocument/2006/relationships/slideMaster" Target="slideMasters/slideMaster10.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78" Type="http://schemas.openxmlformats.org/officeDocument/2006/relationships/slide" Target="slides/slide68.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43" Type="http://schemas.openxmlformats.org/officeDocument/2006/relationships/slide" Target="slides/slide133.xml"/><Relationship Id="rId148" Type="http://schemas.openxmlformats.org/officeDocument/2006/relationships/slide" Target="slides/slide138.xml"/><Relationship Id="rId164" Type="http://schemas.openxmlformats.org/officeDocument/2006/relationships/slide" Target="slides/slide154.xml"/><Relationship Id="rId169" Type="http://schemas.openxmlformats.org/officeDocument/2006/relationships/slide" Target="slides/slide15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Powerboating</c:v>
                </c:pt>
              </c:strCache>
            </c:strRef>
          </c:tx>
          <c:invertIfNegative val="0"/>
          <c:dPt>
            <c:idx val="1"/>
            <c:invertIfNegative val="0"/>
            <c:bubble3D val="0"/>
            <c:spPr>
              <a:solidFill>
                <a:schemeClr val="accent4">
                  <a:lumMod val="60000"/>
                  <a:lumOff val="40000"/>
                </a:schemeClr>
              </a:solidFill>
              <a:ln>
                <a:solidFill>
                  <a:schemeClr val="accent1"/>
                </a:solidFill>
              </a:ln>
            </c:spPr>
          </c:dPt>
          <c:dPt>
            <c:idx val="2"/>
            <c:invertIfNegative val="0"/>
            <c:bubble3D val="0"/>
            <c:spPr>
              <a:solidFill>
                <a:schemeClr val="accent4">
                  <a:lumMod val="60000"/>
                  <a:lumOff val="40000"/>
                </a:schemeClr>
              </a:solidFill>
              <a:ln>
                <a:solidFill>
                  <a:schemeClr val="accent1"/>
                </a:solidFill>
              </a:ln>
            </c:spPr>
          </c:dPt>
          <c:dPt>
            <c:idx val="4"/>
            <c:invertIfNegative val="0"/>
            <c:bubble3D val="0"/>
            <c:spPr>
              <a:ln>
                <a:solidFill>
                  <a:schemeClr val="accent1"/>
                </a:solidFill>
              </a:ln>
            </c:spPr>
          </c:dPt>
          <c:dPt>
            <c:idx val="5"/>
            <c:invertIfNegative val="0"/>
            <c:bubble3D val="0"/>
            <c:spPr>
              <a:solidFill>
                <a:schemeClr val="accent4">
                  <a:lumMod val="60000"/>
                  <a:lumOff val="40000"/>
                </a:schemeClr>
              </a:solidFill>
              <a:ln>
                <a:solidFill>
                  <a:schemeClr val="accent1"/>
                </a:solidFill>
              </a:ln>
            </c:spPr>
          </c:dPt>
          <c:dPt>
            <c:idx val="6"/>
            <c:invertIfNegative val="0"/>
            <c:bubble3D val="0"/>
            <c:spPr>
              <a:solidFill>
                <a:schemeClr val="accent4">
                  <a:lumMod val="60000"/>
                  <a:lumOff val="40000"/>
                </a:schemeClr>
              </a:solidFill>
              <a:ln>
                <a:solidFill>
                  <a:schemeClr val="accent1"/>
                </a:solidFill>
              </a:ln>
            </c:spPr>
          </c:dPt>
          <c:dPt>
            <c:idx val="7"/>
            <c:invertIfNegative val="0"/>
            <c:bubble3D val="0"/>
            <c:spPr>
              <a:solidFill>
                <a:schemeClr val="accent4">
                  <a:lumMod val="60000"/>
                  <a:lumOff val="40000"/>
                </a:schemeClr>
              </a:solidFill>
              <a:ln>
                <a:solidFill>
                  <a:schemeClr val="accent1"/>
                </a:solidFill>
              </a:ln>
            </c:spPr>
          </c:dPt>
          <c:dPt>
            <c:idx val="8"/>
            <c:invertIfNegative val="0"/>
            <c:bubble3D val="0"/>
            <c:spPr>
              <a:solidFill>
                <a:schemeClr val="accent1"/>
              </a:solidFill>
              <a:ln>
                <a:solidFill>
                  <a:schemeClr val="accent1"/>
                </a:solidFill>
              </a:ln>
            </c:spPr>
          </c:dPt>
          <c:cat>
            <c:strRef>
              <c:f>Sheet1!$A$2:$A$12</c:f>
              <c:strCache>
                <c:ptCount val="11"/>
                <c:pt idx="0">
                  <c:v>Fishing (net)</c:v>
                </c:pt>
                <c:pt idx="1">
                  <c:v>…as a passenger</c:v>
                </c:pt>
                <c:pt idx="2">
                  <c:v>…as the driver</c:v>
                </c:pt>
                <c:pt idx="4">
                  <c:v>Pleasure Powerboating (net)</c:v>
                </c:pt>
                <c:pt idx="5">
                  <c:v>...as a passenger</c:v>
                </c:pt>
                <c:pt idx="6">
                  <c:v>...as the driver</c:v>
                </c:pt>
                <c:pt idx="8">
                  <c:v>Riding a personal watercraft (PWC)</c:v>
                </c:pt>
                <c:pt idx="10">
                  <c:v>Hunting from any type of watercraft</c:v>
                </c:pt>
              </c:strCache>
            </c:strRef>
          </c:cat>
          <c:val>
            <c:numRef>
              <c:f>Sheet1!$B$2:$B$12</c:f>
              <c:numCache>
                <c:formatCode>0%</c:formatCode>
                <c:ptCount val="11"/>
                <c:pt idx="0">
                  <c:v>0.253</c:v>
                </c:pt>
                <c:pt idx="1">
                  <c:v>0.19700000000000001</c:v>
                </c:pt>
                <c:pt idx="2">
                  <c:v>0.13500000000000001</c:v>
                </c:pt>
                <c:pt idx="4">
                  <c:v>0.18099999999999999</c:v>
                </c:pt>
                <c:pt idx="5">
                  <c:v>0.14499999999999999</c:v>
                </c:pt>
                <c:pt idx="6">
                  <c:v>8.5000000000000006E-2</c:v>
                </c:pt>
                <c:pt idx="8">
                  <c:v>5.2999999999999999E-2</c:v>
                </c:pt>
                <c:pt idx="10">
                  <c:v>2.3E-2</c:v>
                </c:pt>
              </c:numCache>
            </c:numRef>
          </c:val>
        </c:ser>
        <c:dLbls>
          <c:showLegendKey val="0"/>
          <c:showVal val="1"/>
          <c:showCatName val="0"/>
          <c:showSerName val="0"/>
          <c:showPercent val="0"/>
          <c:showBubbleSize val="0"/>
        </c:dLbls>
        <c:gapWidth val="0"/>
        <c:axId val="132995328"/>
        <c:axId val="133001216"/>
      </c:barChart>
      <c:catAx>
        <c:axId val="132995328"/>
        <c:scaling>
          <c:orientation val="maxMin"/>
        </c:scaling>
        <c:delete val="0"/>
        <c:axPos val="l"/>
        <c:majorTickMark val="none"/>
        <c:minorTickMark val="none"/>
        <c:tickLblPos val="nextTo"/>
        <c:txPr>
          <a:bodyPr/>
          <a:lstStyle/>
          <a:p>
            <a:pPr>
              <a:defRPr sz="1400"/>
            </a:pPr>
            <a:endParaRPr lang="en-US"/>
          </a:p>
        </c:txPr>
        <c:crossAx val="133001216"/>
        <c:crosses val="autoZero"/>
        <c:auto val="1"/>
        <c:lblAlgn val="ctr"/>
        <c:lblOffset val="100"/>
        <c:noMultiLvlLbl val="0"/>
      </c:catAx>
      <c:valAx>
        <c:axId val="133001216"/>
        <c:scaling>
          <c:orientation val="minMax"/>
          <c:max val="1"/>
          <c:min val="0"/>
        </c:scaling>
        <c:delete val="1"/>
        <c:axPos val="t"/>
        <c:numFmt formatCode="0%" sourceLinked="1"/>
        <c:majorTickMark val="none"/>
        <c:minorTickMark val="none"/>
        <c:tickLblPos val="nextTo"/>
        <c:crossAx val="132995328"/>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Sailing</c:v>
                </c:pt>
              </c:strCache>
            </c:strRef>
          </c:tx>
          <c:invertIfNegative val="0"/>
          <c:dLbls>
            <c:showLegendKey val="0"/>
            <c:showVal val="1"/>
            <c:showCatName val="0"/>
            <c:showSerName val="0"/>
            <c:showPercent val="0"/>
            <c:showBubbleSize val="0"/>
            <c:showLeaderLines val="0"/>
          </c:dLbls>
          <c:cat>
            <c:strRef>
              <c:f>Sheet1!$A$2:$A$3</c:f>
              <c:strCache>
                <c:ptCount val="2"/>
                <c:pt idx="0">
                  <c:v>Sailing</c:v>
                </c:pt>
                <c:pt idx="1">
                  <c:v>Sailboarding/windsurfing</c:v>
                </c:pt>
              </c:strCache>
            </c:strRef>
          </c:cat>
          <c:val>
            <c:numRef>
              <c:f>Sheet1!$B$2:$B$3</c:f>
              <c:numCache>
                <c:formatCode>0%</c:formatCode>
                <c:ptCount val="2"/>
                <c:pt idx="0">
                  <c:v>0.115</c:v>
                </c:pt>
                <c:pt idx="1">
                  <c:v>3.6999999999999998E-2</c:v>
                </c:pt>
              </c:numCache>
            </c:numRef>
          </c:val>
        </c:ser>
        <c:dLbls>
          <c:showLegendKey val="0"/>
          <c:showVal val="0"/>
          <c:showCatName val="0"/>
          <c:showSerName val="0"/>
          <c:showPercent val="0"/>
          <c:showBubbleSize val="0"/>
        </c:dLbls>
        <c:gapWidth val="150"/>
        <c:axId val="133913984"/>
        <c:axId val="133932160"/>
      </c:barChart>
      <c:catAx>
        <c:axId val="133913984"/>
        <c:scaling>
          <c:orientation val="maxMin"/>
        </c:scaling>
        <c:delete val="0"/>
        <c:axPos val="l"/>
        <c:majorTickMark val="none"/>
        <c:minorTickMark val="none"/>
        <c:tickLblPos val="none"/>
        <c:crossAx val="133932160"/>
        <c:crosses val="autoZero"/>
        <c:auto val="1"/>
        <c:lblAlgn val="ctr"/>
        <c:lblOffset val="100"/>
        <c:noMultiLvlLbl val="0"/>
      </c:catAx>
      <c:valAx>
        <c:axId val="133932160"/>
        <c:scaling>
          <c:orientation val="minMax"/>
          <c:max val="0.60000000000000009"/>
          <c:min val="0"/>
        </c:scaling>
        <c:delete val="1"/>
        <c:axPos val="t"/>
        <c:numFmt formatCode="0%" sourceLinked="1"/>
        <c:majorTickMark val="out"/>
        <c:minorTickMark val="none"/>
        <c:tickLblPos val="nextTo"/>
        <c:crossAx val="13391398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Underwater</c:v>
                </c:pt>
              </c:strCache>
            </c:strRef>
          </c:tx>
          <c:invertIfNegative val="0"/>
          <c:dLbls>
            <c:showLegendKey val="0"/>
            <c:showVal val="1"/>
            <c:showCatName val="0"/>
            <c:showSerName val="0"/>
            <c:showPercent val="0"/>
            <c:showBubbleSize val="0"/>
            <c:showLeaderLines val="0"/>
          </c:dLbls>
          <c:cat>
            <c:strRef>
              <c:f>Sheet1!$A$2:$A$3</c:f>
              <c:strCache>
                <c:ptCount val="2"/>
                <c:pt idx="0">
                  <c:v>Snorkeling</c:v>
                </c:pt>
                <c:pt idx="1">
                  <c:v>Scuba diving</c:v>
                </c:pt>
              </c:strCache>
            </c:strRef>
          </c:cat>
          <c:val>
            <c:numRef>
              <c:f>Sheet1!$B$2:$B$3</c:f>
              <c:numCache>
                <c:formatCode>0%</c:formatCode>
                <c:ptCount val="2"/>
                <c:pt idx="0">
                  <c:v>0.11799999999999999</c:v>
                </c:pt>
                <c:pt idx="1">
                  <c:v>0.06</c:v>
                </c:pt>
              </c:numCache>
            </c:numRef>
          </c:val>
        </c:ser>
        <c:dLbls>
          <c:showLegendKey val="0"/>
          <c:showVal val="0"/>
          <c:showCatName val="0"/>
          <c:showSerName val="0"/>
          <c:showPercent val="0"/>
          <c:showBubbleSize val="0"/>
        </c:dLbls>
        <c:gapWidth val="150"/>
        <c:axId val="134255744"/>
        <c:axId val="134257280"/>
      </c:barChart>
      <c:catAx>
        <c:axId val="134255744"/>
        <c:scaling>
          <c:orientation val="maxMin"/>
        </c:scaling>
        <c:delete val="0"/>
        <c:axPos val="l"/>
        <c:majorTickMark val="out"/>
        <c:minorTickMark val="none"/>
        <c:tickLblPos val="nextTo"/>
        <c:crossAx val="134257280"/>
        <c:crosses val="autoZero"/>
        <c:auto val="1"/>
        <c:lblAlgn val="ctr"/>
        <c:lblOffset val="100"/>
        <c:noMultiLvlLbl val="0"/>
      </c:catAx>
      <c:valAx>
        <c:axId val="134257280"/>
        <c:scaling>
          <c:orientation val="minMax"/>
          <c:max val="0.60000000000000009"/>
          <c:min val="0"/>
        </c:scaling>
        <c:delete val="1"/>
        <c:axPos val="t"/>
        <c:numFmt formatCode="0%" sourceLinked="1"/>
        <c:majorTickMark val="out"/>
        <c:minorTickMark val="none"/>
        <c:tickLblPos val="nextTo"/>
        <c:crossAx val="13425574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Overnighting</c:v>
                </c:pt>
              </c:strCache>
            </c:strRef>
          </c:tx>
          <c:invertIfNegative val="0"/>
          <c:dLbls>
            <c:showLegendKey val="0"/>
            <c:showVal val="1"/>
            <c:showCatName val="0"/>
            <c:showSerName val="0"/>
            <c:showPercent val="0"/>
            <c:showBubbleSize val="0"/>
            <c:showLeaderLines val="0"/>
          </c:dLbls>
          <c:cat>
            <c:strRef>
              <c:f>Sheet1!$A$2:$A$4</c:f>
              <c:strCache>
                <c:ptCount val="3"/>
                <c:pt idx="0">
                  <c:v>Camping</c:v>
                </c:pt>
                <c:pt idx="1">
                  <c:v>Overnight trips</c:v>
                </c:pt>
                <c:pt idx="2">
                  <c:v>Sleep aboard</c:v>
                </c:pt>
              </c:strCache>
            </c:strRef>
          </c:cat>
          <c:val>
            <c:numRef>
              <c:f>Sheet1!$B$2:$B$4</c:f>
              <c:numCache>
                <c:formatCode>0%</c:formatCode>
                <c:ptCount val="3"/>
                <c:pt idx="0">
                  <c:v>0.30199999999999999</c:v>
                </c:pt>
                <c:pt idx="1">
                  <c:v>0.16500000000000001</c:v>
                </c:pt>
                <c:pt idx="2">
                  <c:v>9.1999999999999998E-2</c:v>
                </c:pt>
              </c:numCache>
            </c:numRef>
          </c:val>
        </c:ser>
        <c:dLbls>
          <c:showLegendKey val="0"/>
          <c:showVal val="0"/>
          <c:showCatName val="0"/>
          <c:showSerName val="0"/>
          <c:showPercent val="0"/>
          <c:showBubbleSize val="0"/>
        </c:dLbls>
        <c:gapWidth val="150"/>
        <c:axId val="134281472"/>
        <c:axId val="134291456"/>
      </c:barChart>
      <c:catAx>
        <c:axId val="134281472"/>
        <c:scaling>
          <c:orientation val="maxMin"/>
        </c:scaling>
        <c:delete val="0"/>
        <c:axPos val="l"/>
        <c:majorTickMark val="none"/>
        <c:minorTickMark val="none"/>
        <c:tickLblPos val="none"/>
        <c:crossAx val="134291456"/>
        <c:crosses val="autoZero"/>
        <c:auto val="1"/>
        <c:lblAlgn val="ctr"/>
        <c:lblOffset val="100"/>
        <c:noMultiLvlLbl val="0"/>
      </c:catAx>
      <c:valAx>
        <c:axId val="134291456"/>
        <c:scaling>
          <c:orientation val="minMax"/>
          <c:max val="0.60000000000000009"/>
          <c:min val="0"/>
        </c:scaling>
        <c:delete val="1"/>
        <c:axPos val="t"/>
        <c:numFmt formatCode="0%" sourceLinked="1"/>
        <c:majorTickMark val="out"/>
        <c:minorTickMark val="none"/>
        <c:tickLblPos val="nextTo"/>
        <c:crossAx val="13428147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Kayaking</c:v>
                </c:pt>
              </c:strCache>
            </c:strRef>
          </c:tx>
          <c:invertIfNegative val="0"/>
          <c:dLbls>
            <c:showLegendKey val="0"/>
            <c:showVal val="1"/>
            <c:showCatName val="0"/>
            <c:showSerName val="0"/>
            <c:showPercent val="0"/>
            <c:showBubbleSize val="0"/>
            <c:showLeaderLines val="0"/>
          </c:dLbls>
          <c:cat>
            <c:strRef>
              <c:f>Sheet1!$A$2:$A$4</c:f>
              <c:strCache>
                <c:ptCount val="3"/>
                <c:pt idx="0">
                  <c:v>Flat water</c:v>
                </c:pt>
                <c:pt idx="1">
                  <c:v>Sea Kayaking</c:v>
                </c:pt>
                <c:pt idx="2">
                  <c:v>White water</c:v>
                </c:pt>
              </c:strCache>
            </c:strRef>
          </c:cat>
          <c:val>
            <c:numRef>
              <c:f>Sheet1!$B$2:$B$4</c:f>
              <c:numCache>
                <c:formatCode>0%</c:formatCode>
                <c:ptCount val="3"/>
                <c:pt idx="0">
                  <c:v>0.25</c:v>
                </c:pt>
                <c:pt idx="1">
                  <c:v>0.08</c:v>
                </c:pt>
                <c:pt idx="2">
                  <c:v>6.3E-2</c:v>
                </c:pt>
              </c:numCache>
            </c:numRef>
          </c:val>
        </c:ser>
        <c:dLbls>
          <c:showLegendKey val="0"/>
          <c:showVal val="0"/>
          <c:showCatName val="0"/>
          <c:showSerName val="0"/>
          <c:showPercent val="0"/>
          <c:showBubbleSize val="0"/>
        </c:dLbls>
        <c:gapWidth val="150"/>
        <c:axId val="133824512"/>
        <c:axId val="133826048"/>
      </c:barChart>
      <c:catAx>
        <c:axId val="133824512"/>
        <c:scaling>
          <c:orientation val="maxMin"/>
        </c:scaling>
        <c:delete val="0"/>
        <c:axPos val="l"/>
        <c:majorTickMark val="out"/>
        <c:minorTickMark val="none"/>
        <c:tickLblPos val="nextTo"/>
        <c:crossAx val="133826048"/>
        <c:crosses val="autoZero"/>
        <c:auto val="1"/>
        <c:lblAlgn val="ctr"/>
        <c:lblOffset val="100"/>
        <c:noMultiLvlLbl val="0"/>
      </c:catAx>
      <c:valAx>
        <c:axId val="133826048"/>
        <c:scaling>
          <c:orientation val="minMax"/>
          <c:max val="0.60000000000000009"/>
          <c:min val="0"/>
        </c:scaling>
        <c:delete val="1"/>
        <c:axPos val="t"/>
        <c:numFmt formatCode="0%" sourceLinked="1"/>
        <c:majorTickMark val="out"/>
        <c:minorTickMark val="none"/>
        <c:tickLblPos val="nextTo"/>
        <c:crossAx val="13382451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Canoeing</c:v>
                </c:pt>
              </c:strCache>
            </c:strRef>
          </c:tx>
          <c:invertIfNegative val="0"/>
          <c:dLbls>
            <c:showLegendKey val="0"/>
            <c:showVal val="1"/>
            <c:showCatName val="0"/>
            <c:showSerName val="0"/>
            <c:showPercent val="0"/>
            <c:showBubbleSize val="0"/>
            <c:showLeaderLines val="0"/>
          </c:dLbls>
          <c:cat>
            <c:strRef>
              <c:f>Sheet1!$A$2:$A$3</c:f>
              <c:strCache>
                <c:ptCount val="2"/>
                <c:pt idx="0">
                  <c:v>Flat water</c:v>
                </c:pt>
                <c:pt idx="1">
                  <c:v>White water</c:v>
                </c:pt>
              </c:strCache>
            </c:strRef>
          </c:cat>
          <c:val>
            <c:numRef>
              <c:f>Sheet1!$B$2:$B$3</c:f>
              <c:numCache>
                <c:formatCode>0%</c:formatCode>
                <c:ptCount val="2"/>
                <c:pt idx="0">
                  <c:v>0.38900000000000001</c:v>
                </c:pt>
                <c:pt idx="1">
                  <c:v>0.06</c:v>
                </c:pt>
              </c:numCache>
            </c:numRef>
          </c:val>
        </c:ser>
        <c:dLbls>
          <c:showLegendKey val="0"/>
          <c:showVal val="0"/>
          <c:showCatName val="0"/>
          <c:showSerName val="0"/>
          <c:showPercent val="0"/>
          <c:showBubbleSize val="0"/>
        </c:dLbls>
        <c:gapWidth val="150"/>
        <c:axId val="133854336"/>
        <c:axId val="133855872"/>
      </c:barChart>
      <c:catAx>
        <c:axId val="133854336"/>
        <c:scaling>
          <c:orientation val="maxMin"/>
        </c:scaling>
        <c:delete val="0"/>
        <c:axPos val="l"/>
        <c:majorTickMark val="out"/>
        <c:minorTickMark val="none"/>
        <c:tickLblPos val="nextTo"/>
        <c:crossAx val="133855872"/>
        <c:crosses val="autoZero"/>
        <c:auto val="1"/>
        <c:lblAlgn val="ctr"/>
        <c:lblOffset val="100"/>
        <c:noMultiLvlLbl val="0"/>
      </c:catAx>
      <c:valAx>
        <c:axId val="133855872"/>
        <c:scaling>
          <c:orientation val="minMax"/>
          <c:max val="0.60000000000000009"/>
          <c:min val="0"/>
        </c:scaling>
        <c:delete val="1"/>
        <c:axPos val="t"/>
        <c:numFmt formatCode="0%" sourceLinked="1"/>
        <c:majorTickMark val="out"/>
        <c:minorTickMark val="none"/>
        <c:tickLblPos val="nextTo"/>
        <c:crossAx val="13385433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Paddling</c:v>
                </c:pt>
              </c:strCache>
            </c:strRef>
          </c:tx>
          <c:invertIfNegative val="0"/>
          <c:dLbls>
            <c:showLegendKey val="0"/>
            <c:showVal val="1"/>
            <c:showCatName val="0"/>
            <c:showSerName val="0"/>
            <c:showPercent val="0"/>
            <c:showBubbleSize val="0"/>
            <c:showLeaderLines val="0"/>
          </c:dLbls>
          <c:cat>
            <c:strRef>
              <c:f>Sheet1!$A$2:$A$4</c:f>
              <c:strCache>
                <c:ptCount val="3"/>
                <c:pt idx="0">
                  <c:v>Canoeing</c:v>
                </c:pt>
                <c:pt idx="1">
                  <c:v>Kayaking </c:v>
                </c:pt>
                <c:pt idx="2">
                  <c:v>SUP</c:v>
                </c:pt>
              </c:strCache>
            </c:strRef>
          </c:cat>
          <c:val>
            <c:numRef>
              <c:f>Sheet1!$B$2:$B$4</c:f>
              <c:numCache>
                <c:formatCode>0%</c:formatCode>
                <c:ptCount val="3"/>
                <c:pt idx="0">
                  <c:v>0.40500000000000003</c:v>
                </c:pt>
                <c:pt idx="1">
                  <c:v>0.29299999999999998</c:v>
                </c:pt>
                <c:pt idx="2">
                  <c:v>5.2999999999999999E-2</c:v>
                </c:pt>
              </c:numCache>
            </c:numRef>
          </c:val>
        </c:ser>
        <c:dLbls>
          <c:showLegendKey val="0"/>
          <c:showVal val="0"/>
          <c:showCatName val="0"/>
          <c:showSerName val="0"/>
          <c:showPercent val="0"/>
          <c:showBubbleSize val="0"/>
        </c:dLbls>
        <c:gapWidth val="150"/>
        <c:axId val="134441216"/>
        <c:axId val="134447104"/>
      </c:barChart>
      <c:catAx>
        <c:axId val="134441216"/>
        <c:scaling>
          <c:orientation val="maxMin"/>
        </c:scaling>
        <c:delete val="0"/>
        <c:axPos val="l"/>
        <c:majorTickMark val="out"/>
        <c:minorTickMark val="none"/>
        <c:tickLblPos val="nextTo"/>
        <c:crossAx val="134447104"/>
        <c:crosses val="autoZero"/>
        <c:auto val="1"/>
        <c:lblAlgn val="ctr"/>
        <c:lblOffset val="100"/>
        <c:noMultiLvlLbl val="0"/>
      </c:catAx>
      <c:valAx>
        <c:axId val="134447104"/>
        <c:scaling>
          <c:orientation val="minMax"/>
          <c:max val="0.60000000000000009"/>
          <c:min val="0"/>
        </c:scaling>
        <c:delete val="1"/>
        <c:axPos val="t"/>
        <c:numFmt formatCode="0%" sourceLinked="1"/>
        <c:majorTickMark val="out"/>
        <c:minorTickMark val="none"/>
        <c:tickLblPos val="nextTo"/>
        <c:crossAx val="13444121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Fishing/Hunting</c:v>
                </c:pt>
              </c:strCache>
            </c:strRef>
          </c:tx>
          <c:invertIfNegative val="0"/>
          <c:dLbls>
            <c:dLbl>
              <c:idx val="0"/>
              <c:spPr/>
              <c:txPr>
                <a:bodyPr/>
                <a:lstStyle/>
                <a:p>
                  <a:pPr>
                    <a:defRPr>
                      <a:solidFill>
                        <a:schemeClr val="bg1"/>
                      </a:solidFill>
                    </a:defRPr>
                  </a:pPr>
                  <a:endParaRPr lang="en-US"/>
                </a:p>
              </c:txPr>
              <c:dLblPos val="inEnd"/>
              <c:showLegendKey val="0"/>
              <c:showVal val="1"/>
              <c:showCatName val="0"/>
              <c:showSerName val="0"/>
              <c:showPercent val="0"/>
              <c:showBubbleSize val="0"/>
            </c:dLbl>
            <c:showLegendKey val="0"/>
            <c:showVal val="1"/>
            <c:showCatName val="0"/>
            <c:showSerName val="0"/>
            <c:showPercent val="0"/>
            <c:showBubbleSize val="0"/>
            <c:showLeaderLines val="0"/>
          </c:dLbls>
          <c:cat>
            <c:strRef>
              <c:f>Sheet1!$A$2:$A$3</c:f>
              <c:strCache>
                <c:ptCount val="2"/>
                <c:pt idx="0">
                  <c:v>Fishing</c:v>
                </c:pt>
                <c:pt idx="1">
                  <c:v>Hunting</c:v>
                </c:pt>
              </c:strCache>
            </c:strRef>
          </c:cat>
          <c:val>
            <c:numRef>
              <c:f>Sheet1!$B$2:$B$3</c:f>
              <c:numCache>
                <c:formatCode>0%</c:formatCode>
                <c:ptCount val="2"/>
                <c:pt idx="0">
                  <c:v>0.55700000000000005</c:v>
                </c:pt>
                <c:pt idx="1">
                  <c:v>0.06</c:v>
                </c:pt>
              </c:numCache>
            </c:numRef>
          </c:val>
        </c:ser>
        <c:dLbls>
          <c:showLegendKey val="0"/>
          <c:showVal val="0"/>
          <c:showCatName val="0"/>
          <c:showSerName val="0"/>
          <c:showPercent val="0"/>
          <c:showBubbleSize val="0"/>
        </c:dLbls>
        <c:gapWidth val="150"/>
        <c:axId val="134475776"/>
        <c:axId val="134477312"/>
      </c:barChart>
      <c:catAx>
        <c:axId val="134475776"/>
        <c:scaling>
          <c:orientation val="maxMin"/>
        </c:scaling>
        <c:delete val="0"/>
        <c:axPos val="l"/>
        <c:majorTickMark val="out"/>
        <c:minorTickMark val="none"/>
        <c:tickLblPos val="nextTo"/>
        <c:crossAx val="134477312"/>
        <c:crosses val="autoZero"/>
        <c:auto val="1"/>
        <c:lblAlgn val="ctr"/>
        <c:lblOffset val="100"/>
        <c:noMultiLvlLbl val="0"/>
      </c:catAx>
      <c:valAx>
        <c:axId val="134477312"/>
        <c:scaling>
          <c:orientation val="minMax"/>
          <c:max val="0.60000000000000009"/>
          <c:min val="0"/>
        </c:scaling>
        <c:delete val="1"/>
        <c:axPos val="t"/>
        <c:numFmt formatCode="0%" sourceLinked="1"/>
        <c:majorTickMark val="out"/>
        <c:minorTickMark val="none"/>
        <c:tickLblPos val="nextTo"/>
        <c:crossAx val="13447577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Swmming/Sunbathing</c:v>
                </c:pt>
              </c:strCache>
            </c:strRef>
          </c:tx>
          <c:invertIfNegative val="0"/>
          <c:dLbls>
            <c:dLbl>
              <c:idx val="0"/>
              <c:spPr/>
              <c:txPr>
                <a:bodyPr/>
                <a:lstStyle/>
                <a:p>
                  <a:pPr>
                    <a:defRPr>
                      <a:solidFill>
                        <a:schemeClr val="bg1"/>
                      </a:solidFill>
                    </a:defRPr>
                  </a:pPr>
                  <a:endParaRPr lang="en-US"/>
                </a:p>
              </c:txPr>
              <c:dLblPos val="inEnd"/>
              <c:showLegendKey val="0"/>
              <c:showVal val="1"/>
              <c:showCatName val="0"/>
              <c:showSerName val="0"/>
              <c:showPercent val="0"/>
              <c:showBubbleSize val="0"/>
            </c:dLbl>
            <c:showLegendKey val="0"/>
            <c:showVal val="1"/>
            <c:showCatName val="0"/>
            <c:showSerName val="0"/>
            <c:showPercent val="0"/>
            <c:showBubbleSize val="0"/>
            <c:showLeaderLines val="0"/>
          </c:dLbls>
          <c:cat>
            <c:strRef>
              <c:f>Sheet1!$A$2:$A$3</c:f>
              <c:strCache>
                <c:ptCount val="2"/>
                <c:pt idx="0">
                  <c:v>Swimming</c:v>
                </c:pt>
                <c:pt idx="1">
                  <c:v>Sunbathing</c:v>
                </c:pt>
              </c:strCache>
            </c:strRef>
          </c:cat>
          <c:val>
            <c:numRef>
              <c:f>Sheet1!$B$2:$B$3</c:f>
              <c:numCache>
                <c:formatCode>0%</c:formatCode>
                <c:ptCount val="2"/>
                <c:pt idx="0">
                  <c:v>0.48299999999999998</c:v>
                </c:pt>
                <c:pt idx="1">
                  <c:v>0.39300000000000002</c:v>
                </c:pt>
              </c:numCache>
            </c:numRef>
          </c:val>
        </c:ser>
        <c:dLbls>
          <c:showLegendKey val="0"/>
          <c:showVal val="0"/>
          <c:showCatName val="0"/>
          <c:showSerName val="0"/>
          <c:showPercent val="0"/>
          <c:showBubbleSize val="0"/>
        </c:dLbls>
        <c:gapWidth val="150"/>
        <c:axId val="134403584"/>
        <c:axId val="134405120"/>
      </c:barChart>
      <c:catAx>
        <c:axId val="134403584"/>
        <c:scaling>
          <c:orientation val="maxMin"/>
        </c:scaling>
        <c:delete val="0"/>
        <c:axPos val="l"/>
        <c:majorTickMark val="out"/>
        <c:minorTickMark val="none"/>
        <c:tickLblPos val="nextTo"/>
        <c:crossAx val="134405120"/>
        <c:crosses val="autoZero"/>
        <c:auto val="1"/>
        <c:lblAlgn val="ctr"/>
        <c:lblOffset val="100"/>
        <c:noMultiLvlLbl val="0"/>
      </c:catAx>
      <c:valAx>
        <c:axId val="134405120"/>
        <c:scaling>
          <c:orientation val="minMax"/>
          <c:max val="0.60000000000000009"/>
          <c:min val="0"/>
        </c:scaling>
        <c:delete val="1"/>
        <c:axPos val="t"/>
        <c:numFmt formatCode="0%" sourceLinked="1"/>
        <c:majorTickMark val="out"/>
        <c:minorTickMark val="none"/>
        <c:tickLblPos val="nextTo"/>
        <c:crossAx val="13440358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Eating/Drinking</c:v>
                </c:pt>
              </c:strCache>
            </c:strRef>
          </c:tx>
          <c:invertIfNegative val="0"/>
          <c:dLbls>
            <c:dLbl>
              <c:idx val="0"/>
              <c:spPr/>
              <c:txPr>
                <a:bodyPr/>
                <a:lstStyle/>
                <a:p>
                  <a:pPr>
                    <a:defRPr>
                      <a:solidFill>
                        <a:schemeClr val="bg1"/>
                      </a:solidFill>
                    </a:defRPr>
                  </a:pPr>
                  <a:endParaRPr lang="en-US"/>
                </a:p>
              </c:txPr>
              <c:dLblPos val="inEnd"/>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Eating</c:v>
                </c:pt>
                <c:pt idx="1">
                  <c:v>Non-alcohol</c:v>
                </c:pt>
                <c:pt idx="2">
                  <c:v>Alcohol</c:v>
                </c:pt>
              </c:strCache>
            </c:strRef>
          </c:cat>
          <c:val>
            <c:numRef>
              <c:f>Sheet1!$B$2:$B$4</c:f>
              <c:numCache>
                <c:formatCode>0%</c:formatCode>
                <c:ptCount val="3"/>
                <c:pt idx="0">
                  <c:v>0.495</c:v>
                </c:pt>
                <c:pt idx="1">
                  <c:v>0.38600000000000001</c:v>
                </c:pt>
                <c:pt idx="2">
                  <c:v>0.30099999999999999</c:v>
                </c:pt>
              </c:numCache>
            </c:numRef>
          </c:val>
        </c:ser>
        <c:dLbls>
          <c:showLegendKey val="0"/>
          <c:showVal val="0"/>
          <c:showCatName val="0"/>
          <c:showSerName val="0"/>
          <c:showPercent val="0"/>
          <c:showBubbleSize val="0"/>
        </c:dLbls>
        <c:gapWidth val="150"/>
        <c:axId val="134507520"/>
        <c:axId val="134517504"/>
      </c:barChart>
      <c:catAx>
        <c:axId val="134507520"/>
        <c:scaling>
          <c:orientation val="maxMin"/>
        </c:scaling>
        <c:delete val="0"/>
        <c:axPos val="l"/>
        <c:majorTickMark val="out"/>
        <c:minorTickMark val="none"/>
        <c:tickLblPos val="nextTo"/>
        <c:crossAx val="134517504"/>
        <c:crosses val="autoZero"/>
        <c:auto val="1"/>
        <c:lblAlgn val="ctr"/>
        <c:lblOffset val="100"/>
        <c:noMultiLvlLbl val="0"/>
      </c:catAx>
      <c:valAx>
        <c:axId val="134517504"/>
        <c:scaling>
          <c:orientation val="minMax"/>
          <c:max val="0.60000000000000009"/>
          <c:min val="0"/>
        </c:scaling>
        <c:delete val="1"/>
        <c:axPos val="t"/>
        <c:numFmt formatCode="0%" sourceLinked="1"/>
        <c:majorTickMark val="out"/>
        <c:minorTickMark val="none"/>
        <c:tickLblPos val="nextTo"/>
        <c:crossAx val="13450752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Observation</c:v>
                </c:pt>
              </c:strCache>
            </c:strRef>
          </c:tx>
          <c:invertIfNegative val="0"/>
          <c:dLbls>
            <c:dLbl>
              <c:idx val="0"/>
              <c:spPr/>
              <c:txPr>
                <a:bodyPr/>
                <a:lstStyle/>
                <a:p>
                  <a:pPr>
                    <a:defRPr>
                      <a:solidFill>
                        <a:schemeClr val="bg1"/>
                      </a:solidFill>
                    </a:defRPr>
                  </a:pPr>
                  <a:endParaRPr lang="en-US"/>
                </a:p>
              </c:txPr>
              <c:dLblPos val="inEnd"/>
              <c:showLegendKey val="0"/>
              <c:showVal val="1"/>
              <c:showCatName val="0"/>
              <c:showSerName val="0"/>
              <c:showPercent val="0"/>
              <c:showBubbleSize val="0"/>
            </c:dLbl>
            <c:dLbl>
              <c:idx val="1"/>
              <c:spPr/>
              <c:txPr>
                <a:bodyPr/>
                <a:lstStyle/>
                <a:p>
                  <a:pPr>
                    <a:defRPr>
                      <a:solidFill>
                        <a:schemeClr val="bg1"/>
                      </a:solidFill>
                    </a:defRPr>
                  </a:pPr>
                  <a:endParaRPr lang="en-US"/>
                </a:p>
              </c:txPr>
              <c:dLblPos val="inEnd"/>
              <c:showLegendKey val="0"/>
              <c:showVal val="1"/>
              <c:showCatName val="0"/>
              <c:showSerName val="0"/>
              <c:showPercent val="0"/>
              <c:showBubbleSize val="0"/>
            </c:dLbl>
            <c:dLbl>
              <c:idx val="2"/>
              <c:layout>
                <c:manualLayout>
                  <c:x val="-1.9125680317014428E-2"/>
                  <c:y val="2.3013500045302164E-2"/>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Sheet1!$A$2:$A$4</c:f>
              <c:strCache>
                <c:ptCount val="3"/>
                <c:pt idx="0">
                  <c:v>Nature</c:v>
                </c:pt>
                <c:pt idx="1">
                  <c:v>Sightseeing</c:v>
                </c:pt>
                <c:pt idx="2">
                  <c:v>Cruising</c:v>
                </c:pt>
              </c:strCache>
            </c:strRef>
          </c:cat>
          <c:val>
            <c:numRef>
              <c:f>Sheet1!$B$2:$B$4</c:f>
              <c:numCache>
                <c:formatCode>0%</c:formatCode>
                <c:ptCount val="3"/>
                <c:pt idx="0">
                  <c:v>0.53400000000000003</c:v>
                </c:pt>
                <c:pt idx="1">
                  <c:v>0.45300000000000001</c:v>
                </c:pt>
                <c:pt idx="2">
                  <c:v>0.39200000000000002</c:v>
                </c:pt>
              </c:numCache>
            </c:numRef>
          </c:val>
        </c:ser>
        <c:dLbls>
          <c:showLegendKey val="0"/>
          <c:showVal val="0"/>
          <c:showCatName val="0"/>
          <c:showSerName val="0"/>
          <c:showPercent val="0"/>
          <c:showBubbleSize val="0"/>
        </c:dLbls>
        <c:gapWidth val="150"/>
        <c:axId val="134112384"/>
        <c:axId val="134113920"/>
      </c:barChart>
      <c:catAx>
        <c:axId val="134112384"/>
        <c:scaling>
          <c:orientation val="maxMin"/>
        </c:scaling>
        <c:delete val="0"/>
        <c:axPos val="l"/>
        <c:majorTickMark val="out"/>
        <c:minorTickMark val="none"/>
        <c:tickLblPos val="nextTo"/>
        <c:crossAx val="134113920"/>
        <c:crosses val="autoZero"/>
        <c:auto val="1"/>
        <c:lblAlgn val="ctr"/>
        <c:lblOffset val="100"/>
        <c:noMultiLvlLbl val="0"/>
      </c:catAx>
      <c:valAx>
        <c:axId val="134113920"/>
        <c:scaling>
          <c:orientation val="minMax"/>
          <c:max val="0.60000000000000009"/>
          <c:min val="0"/>
        </c:scaling>
        <c:delete val="1"/>
        <c:axPos val="t"/>
        <c:numFmt formatCode="0%" sourceLinked="1"/>
        <c:majorTickMark val="out"/>
        <c:minorTickMark val="none"/>
        <c:tickLblPos val="nextTo"/>
        <c:crossAx val="13411238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Non-Powerboating</c:v>
                </c:pt>
              </c:strCache>
            </c:strRef>
          </c:tx>
          <c:spPr>
            <a:solidFill>
              <a:schemeClr val="accent2"/>
            </a:solidFill>
          </c:spPr>
          <c:invertIfNegative val="0"/>
          <c:dPt>
            <c:idx val="1"/>
            <c:invertIfNegative val="0"/>
            <c:bubble3D val="0"/>
            <c:spPr>
              <a:solidFill>
                <a:schemeClr val="accent2">
                  <a:lumMod val="40000"/>
                  <a:lumOff val="60000"/>
                </a:schemeClr>
              </a:solidFill>
              <a:ln>
                <a:solidFill>
                  <a:schemeClr val="accent2"/>
                </a:solidFill>
              </a:ln>
            </c:spPr>
          </c:dPt>
          <c:dPt>
            <c:idx val="2"/>
            <c:invertIfNegative val="0"/>
            <c:bubble3D val="0"/>
            <c:spPr>
              <a:solidFill>
                <a:schemeClr val="accent2">
                  <a:lumMod val="40000"/>
                  <a:lumOff val="60000"/>
                </a:schemeClr>
              </a:solidFill>
              <a:ln>
                <a:solidFill>
                  <a:schemeClr val="accent2"/>
                </a:solidFill>
              </a:ln>
            </c:spPr>
          </c:dPt>
          <c:dPt>
            <c:idx val="3"/>
            <c:invertIfNegative val="0"/>
            <c:bubble3D val="0"/>
            <c:spPr>
              <a:solidFill>
                <a:schemeClr val="accent2">
                  <a:lumMod val="40000"/>
                  <a:lumOff val="60000"/>
                </a:schemeClr>
              </a:solidFill>
              <a:ln>
                <a:solidFill>
                  <a:schemeClr val="accent2"/>
                </a:solidFill>
              </a:ln>
            </c:spPr>
          </c:dPt>
          <c:dPt>
            <c:idx val="8"/>
            <c:invertIfNegative val="0"/>
            <c:bubble3D val="0"/>
            <c:spPr>
              <a:solidFill>
                <a:schemeClr val="accent2">
                  <a:lumMod val="40000"/>
                  <a:lumOff val="60000"/>
                </a:schemeClr>
              </a:solidFill>
              <a:ln>
                <a:solidFill>
                  <a:schemeClr val="accent2"/>
                </a:solidFill>
              </a:ln>
            </c:spPr>
          </c:dPt>
          <c:dPt>
            <c:idx val="9"/>
            <c:invertIfNegative val="0"/>
            <c:bubble3D val="0"/>
            <c:spPr>
              <a:solidFill>
                <a:schemeClr val="accent2">
                  <a:lumMod val="40000"/>
                  <a:lumOff val="60000"/>
                </a:schemeClr>
              </a:solidFill>
              <a:ln>
                <a:solidFill>
                  <a:schemeClr val="accent2"/>
                </a:solidFill>
              </a:ln>
            </c:spPr>
          </c:dPt>
          <c:cat>
            <c:strRef>
              <c:f>Sheet1!$A$2:$A$12</c:f>
              <c:strCache>
                <c:ptCount val="10"/>
                <c:pt idx="0">
                  <c:v>Paddling (net)</c:v>
                </c:pt>
                <c:pt idx="1">
                  <c:v>Canoeing</c:v>
                </c:pt>
                <c:pt idx="2">
                  <c:v>Kayaking</c:v>
                </c:pt>
                <c:pt idx="3">
                  <c:v>Stand up paddleboarding</c:v>
                </c:pt>
                <c:pt idx="5">
                  <c:v>Boating in another type of non-powered craft</c:v>
                </c:pt>
                <c:pt idx="7">
                  <c:v>Sailing (net)</c:v>
                </c:pt>
                <c:pt idx="8">
                  <c:v>Sailing</c:v>
                </c:pt>
                <c:pt idx="9">
                  <c:v>Sailboarding (windsurfing)</c:v>
                </c:pt>
              </c:strCache>
            </c:strRef>
          </c:cat>
          <c:val>
            <c:numRef>
              <c:f>Sheet1!$B$2:$B$12</c:f>
              <c:numCache>
                <c:formatCode>0%</c:formatCode>
                <c:ptCount val="11"/>
                <c:pt idx="0">
                  <c:v>0.24199999999999999</c:v>
                </c:pt>
                <c:pt idx="1">
                  <c:v>0.17499999999999999</c:v>
                </c:pt>
                <c:pt idx="2">
                  <c:v>0.127</c:v>
                </c:pt>
                <c:pt idx="3">
                  <c:v>3.1E-2</c:v>
                </c:pt>
                <c:pt idx="5">
                  <c:v>0.10299999999999999</c:v>
                </c:pt>
                <c:pt idx="7">
                  <c:v>7.4999999999999997E-2</c:v>
                </c:pt>
                <c:pt idx="8">
                  <c:v>6.6000000000000003E-2</c:v>
                </c:pt>
                <c:pt idx="9">
                  <c:v>2.5000000000000001E-2</c:v>
                </c:pt>
              </c:numCache>
            </c:numRef>
          </c:val>
        </c:ser>
        <c:dLbls>
          <c:showLegendKey val="0"/>
          <c:showVal val="1"/>
          <c:showCatName val="0"/>
          <c:showSerName val="0"/>
          <c:showPercent val="0"/>
          <c:showBubbleSize val="0"/>
        </c:dLbls>
        <c:gapWidth val="0"/>
        <c:axId val="132908928"/>
        <c:axId val="132910464"/>
      </c:barChart>
      <c:catAx>
        <c:axId val="132908928"/>
        <c:scaling>
          <c:orientation val="maxMin"/>
        </c:scaling>
        <c:delete val="0"/>
        <c:axPos val="l"/>
        <c:majorTickMark val="none"/>
        <c:minorTickMark val="none"/>
        <c:tickLblPos val="nextTo"/>
        <c:txPr>
          <a:bodyPr/>
          <a:lstStyle/>
          <a:p>
            <a:pPr>
              <a:defRPr sz="1400"/>
            </a:pPr>
            <a:endParaRPr lang="en-US"/>
          </a:p>
        </c:txPr>
        <c:crossAx val="132910464"/>
        <c:crosses val="autoZero"/>
        <c:auto val="1"/>
        <c:lblAlgn val="ctr"/>
        <c:lblOffset val="100"/>
        <c:noMultiLvlLbl val="0"/>
      </c:catAx>
      <c:valAx>
        <c:axId val="132910464"/>
        <c:scaling>
          <c:orientation val="minMax"/>
          <c:max val="1"/>
          <c:min val="0"/>
        </c:scaling>
        <c:delete val="1"/>
        <c:axPos val="t"/>
        <c:numFmt formatCode="0%" sourceLinked="1"/>
        <c:majorTickMark val="none"/>
        <c:minorTickMark val="none"/>
        <c:tickLblPos val="nextTo"/>
        <c:crossAx val="132908928"/>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Entertaining</c:v>
                </c:pt>
              </c:strCache>
            </c:strRef>
          </c:tx>
          <c:invertIfNegative val="0"/>
          <c:dLbls>
            <c:showLegendKey val="0"/>
            <c:showVal val="1"/>
            <c:showCatName val="0"/>
            <c:showSerName val="0"/>
            <c:showPercent val="0"/>
            <c:showBubbleSize val="0"/>
            <c:showLeaderLines val="0"/>
          </c:dLbls>
          <c:cat>
            <c:strRef>
              <c:f>Sheet1!$A$2:$A$3</c:f>
              <c:strCache>
                <c:ptCount val="2"/>
                <c:pt idx="0">
                  <c:v>Family/
friends</c:v>
                </c:pt>
                <c:pt idx="1">
                  <c:v>For business</c:v>
                </c:pt>
              </c:strCache>
            </c:strRef>
          </c:cat>
          <c:val>
            <c:numRef>
              <c:f>Sheet1!$B$2:$B$3</c:f>
              <c:numCache>
                <c:formatCode>0%</c:formatCode>
                <c:ptCount val="2"/>
                <c:pt idx="0">
                  <c:v>0.34100000000000003</c:v>
                </c:pt>
                <c:pt idx="1">
                  <c:v>3.9E-2</c:v>
                </c:pt>
              </c:numCache>
            </c:numRef>
          </c:val>
        </c:ser>
        <c:dLbls>
          <c:showLegendKey val="0"/>
          <c:showVal val="0"/>
          <c:showCatName val="0"/>
          <c:showSerName val="0"/>
          <c:showPercent val="0"/>
          <c:showBubbleSize val="0"/>
        </c:dLbls>
        <c:gapWidth val="150"/>
        <c:axId val="134146304"/>
        <c:axId val="134021120"/>
      </c:barChart>
      <c:catAx>
        <c:axId val="134146304"/>
        <c:scaling>
          <c:orientation val="maxMin"/>
        </c:scaling>
        <c:delete val="0"/>
        <c:axPos val="l"/>
        <c:majorTickMark val="out"/>
        <c:minorTickMark val="none"/>
        <c:tickLblPos val="nextTo"/>
        <c:crossAx val="134021120"/>
        <c:crosses val="autoZero"/>
        <c:auto val="1"/>
        <c:lblAlgn val="ctr"/>
        <c:lblOffset val="100"/>
        <c:noMultiLvlLbl val="0"/>
      </c:catAx>
      <c:valAx>
        <c:axId val="134021120"/>
        <c:scaling>
          <c:orientation val="minMax"/>
          <c:max val="0.60000000000000009"/>
          <c:min val="0"/>
        </c:scaling>
        <c:delete val="1"/>
        <c:axPos val="t"/>
        <c:numFmt formatCode="0%" sourceLinked="1"/>
        <c:majorTickMark val="out"/>
        <c:minorTickMark val="none"/>
        <c:tickLblPos val="nextTo"/>
        <c:crossAx val="1341463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189865296980154"/>
          <c:y val="9.7708774695595552E-2"/>
          <c:w val="0.43984998639616957"/>
          <c:h val="0.90229122530440442"/>
        </c:manualLayout>
      </c:layout>
      <c:barChart>
        <c:barDir val="bar"/>
        <c:grouping val="clustered"/>
        <c:varyColors val="0"/>
        <c:ser>
          <c:idx val="0"/>
          <c:order val="0"/>
          <c:tx>
            <c:strRef>
              <c:f>Sheet1!$B$1</c:f>
              <c:strCache>
                <c:ptCount val="1"/>
                <c:pt idx="0">
                  <c:v>Water Sports</c:v>
                </c:pt>
              </c:strCache>
            </c:strRef>
          </c:tx>
          <c:invertIfNegative val="0"/>
          <c:dLbls>
            <c:showLegendKey val="0"/>
            <c:showVal val="1"/>
            <c:showCatName val="0"/>
            <c:showSerName val="0"/>
            <c:showPercent val="0"/>
            <c:showBubbleSize val="0"/>
            <c:showLeaderLines val="0"/>
          </c:dLbls>
          <c:cat>
            <c:strRef>
              <c:f>Sheet1!$A$2:$A$3</c:f>
              <c:strCache>
                <c:ptCount val="2"/>
                <c:pt idx="0">
                  <c:v>Waterskiing</c:v>
                </c:pt>
                <c:pt idx="1">
                  <c:v>Wakeboarding</c:v>
                </c:pt>
              </c:strCache>
            </c:strRef>
          </c:cat>
          <c:val>
            <c:numRef>
              <c:f>Sheet1!$B$2:$B$3</c:f>
              <c:numCache>
                <c:formatCode>0%</c:formatCode>
                <c:ptCount val="2"/>
                <c:pt idx="0">
                  <c:v>0.13800000000000001</c:v>
                </c:pt>
                <c:pt idx="1">
                  <c:v>7.1999999999999995E-2</c:v>
                </c:pt>
              </c:numCache>
            </c:numRef>
          </c:val>
        </c:ser>
        <c:dLbls>
          <c:showLegendKey val="0"/>
          <c:showVal val="0"/>
          <c:showCatName val="0"/>
          <c:showSerName val="0"/>
          <c:showPercent val="0"/>
          <c:showBubbleSize val="0"/>
        </c:dLbls>
        <c:gapWidth val="150"/>
        <c:axId val="134069632"/>
        <c:axId val="134079616"/>
      </c:barChart>
      <c:catAx>
        <c:axId val="134069632"/>
        <c:scaling>
          <c:orientation val="maxMin"/>
        </c:scaling>
        <c:delete val="0"/>
        <c:axPos val="l"/>
        <c:majorTickMark val="out"/>
        <c:minorTickMark val="none"/>
        <c:tickLblPos val="nextTo"/>
        <c:crossAx val="134079616"/>
        <c:crosses val="autoZero"/>
        <c:auto val="1"/>
        <c:lblAlgn val="ctr"/>
        <c:lblOffset val="100"/>
        <c:noMultiLvlLbl val="0"/>
      </c:catAx>
      <c:valAx>
        <c:axId val="134079616"/>
        <c:scaling>
          <c:orientation val="minMax"/>
          <c:max val="0.60000000000000009"/>
          <c:min val="0"/>
        </c:scaling>
        <c:delete val="1"/>
        <c:axPos val="t"/>
        <c:numFmt formatCode="0%" sourceLinked="1"/>
        <c:majorTickMark val="out"/>
        <c:minorTickMark val="none"/>
        <c:tickLblPos val="nextTo"/>
        <c:crossAx val="13406963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126809148856393"/>
          <c:y val="2.8131872029509824E-2"/>
          <c:w val="0.58674953130858643"/>
          <c:h val="0.95741948641554941"/>
        </c:manualLayout>
      </c:layout>
      <c:barChart>
        <c:barDir val="bar"/>
        <c:grouping val="clustered"/>
        <c:varyColors val="0"/>
        <c:ser>
          <c:idx val="0"/>
          <c:order val="0"/>
          <c:tx>
            <c:strRef>
              <c:f>Sheet1!$B$1</c:f>
              <c:strCache>
                <c:ptCount val="1"/>
                <c:pt idx="0">
                  <c:v>Score</c:v>
                </c:pt>
              </c:strCache>
            </c:strRef>
          </c:tx>
          <c:invertIfNegative val="0"/>
          <c:dLbls>
            <c:txPr>
              <a:bodyPr/>
              <a:lstStyle/>
              <a:p>
                <a:pPr>
                  <a:defRPr sz="1200"/>
                </a:pPr>
                <a:endParaRPr lang="en-US"/>
              </a:p>
            </c:txPr>
            <c:showLegendKey val="0"/>
            <c:showVal val="1"/>
            <c:showCatName val="0"/>
            <c:showSerName val="0"/>
            <c:showPercent val="0"/>
            <c:showBubbleSize val="0"/>
            <c:showLeaderLines val="0"/>
          </c:dLbls>
          <c:cat>
            <c:strRef>
              <c:f>Sheet1!$A$2:$A$16</c:f>
              <c:strCache>
                <c:ptCount val="15"/>
                <c:pt idx="0">
                  <c:v>Fishing</c:v>
                </c:pt>
                <c:pt idx="1">
                  <c:v>Nature observation</c:v>
                </c:pt>
                <c:pt idx="2">
                  <c:v>Eating snacks or meals</c:v>
                </c:pt>
                <c:pt idx="3">
                  <c:v>Swimming</c:v>
                </c:pt>
                <c:pt idx="4">
                  <c:v>Sightseeing</c:v>
                </c:pt>
                <c:pt idx="5">
                  <c:v>Sunbathing</c:v>
                </c:pt>
                <c:pt idx="6">
                  <c:v>Cruising</c:v>
                </c:pt>
                <c:pt idx="7">
                  <c:v>Canoeing - Flat water</c:v>
                </c:pt>
                <c:pt idx="8">
                  <c:v>Drinking non-alcoholic beverages</c:v>
                </c:pt>
                <c:pt idx="9">
                  <c:v>Entertaining family/friends</c:v>
                </c:pt>
                <c:pt idx="10">
                  <c:v>Camping</c:v>
                </c:pt>
                <c:pt idx="11">
                  <c:v>Drinking alcoholic beverages</c:v>
                </c:pt>
                <c:pt idx="12">
                  <c:v>Kayaking - Flat water</c:v>
                </c:pt>
                <c:pt idx="13">
                  <c:v>Reading</c:v>
                </c:pt>
                <c:pt idx="14">
                  <c:v>Overnight trips</c:v>
                </c:pt>
              </c:strCache>
            </c:strRef>
          </c:cat>
          <c:val>
            <c:numRef>
              <c:f>Sheet1!$B$2:$B$16</c:f>
              <c:numCache>
                <c:formatCode>0%</c:formatCode>
                <c:ptCount val="15"/>
                <c:pt idx="0">
                  <c:v>0.55700000000000005</c:v>
                </c:pt>
                <c:pt idx="1">
                  <c:v>0.53400000000000003</c:v>
                </c:pt>
                <c:pt idx="2">
                  <c:v>0.495</c:v>
                </c:pt>
                <c:pt idx="3">
                  <c:v>0.48299999999999998</c:v>
                </c:pt>
                <c:pt idx="4">
                  <c:v>0.45300000000000001</c:v>
                </c:pt>
                <c:pt idx="5">
                  <c:v>0.39300000000000002</c:v>
                </c:pt>
                <c:pt idx="6">
                  <c:v>0.39200000000000002</c:v>
                </c:pt>
                <c:pt idx="7">
                  <c:v>0.38900000000000001</c:v>
                </c:pt>
                <c:pt idx="8">
                  <c:v>0.38600000000000001</c:v>
                </c:pt>
                <c:pt idx="9">
                  <c:v>0.34100000000000003</c:v>
                </c:pt>
                <c:pt idx="10">
                  <c:v>0.30199999999999999</c:v>
                </c:pt>
                <c:pt idx="11">
                  <c:v>0.30099999999999999</c:v>
                </c:pt>
                <c:pt idx="12">
                  <c:v>0.25</c:v>
                </c:pt>
                <c:pt idx="13">
                  <c:v>0.23300000000000001</c:v>
                </c:pt>
                <c:pt idx="14">
                  <c:v>0.16500000000000001</c:v>
                </c:pt>
              </c:numCache>
            </c:numRef>
          </c:val>
        </c:ser>
        <c:dLbls>
          <c:showLegendKey val="0"/>
          <c:showVal val="0"/>
          <c:showCatName val="0"/>
          <c:showSerName val="0"/>
          <c:showPercent val="0"/>
          <c:showBubbleSize val="0"/>
        </c:dLbls>
        <c:gapWidth val="122"/>
        <c:axId val="131643264"/>
        <c:axId val="131644800"/>
      </c:barChart>
      <c:catAx>
        <c:axId val="131643264"/>
        <c:scaling>
          <c:orientation val="maxMin"/>
        </c:scaling>
        <c:delete val="0"/>
        <c:axPos val="l"/>
        <c:majorTickMark val="out"/>
        <c:minorTickMark val="none"/>
        <c:tickLblPos val="nextTo"/>
        <c:txPr>
          <a:bodyPr/>
          <a:lstStyle/>
          <a:p>
            <a:pPr>
              <a:defRPr sz="1400"/>
            </a:pPr>
            <a:endParaRPr lang="en-US"/>
          </a:p>
        </c:txPr>
        <c:crossAx val="131644800"/>
        <c:crosses val="autoZero"/>
        <c:auto val="1"/>
        <c:lblAlgn val="ctr"/>
        <c:lblOffset val="100"/>
        <c:noMultiLvlLbl val="0"/>
      </c:catAx>
      <c:valAx>
        <c:axId val="131644800"/>
        <c:scaling>
          <c:orientation val="minMax"/>
          <c:max val="1"/>
          <c:min val="0"/>
        </c:scaling>
        <c:delete val="1"/>
        <c:axPos val="t"/>
        <c:numFmt formatCode="0%" sourceLinked="1"/>
        <c:majorTickMark val="out"/>
        <c:minorTickMark val="none"/>
        <c:tickLblPos val="nextTo"/>
        <c:crossAx val="13164326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Swimming Ability</c:v>
                </c:pt>
              </c:strCache>
            </c:strRef>
          </c:tx>
          <c:invertIfNegative val="0"/>
          <c:dLbls>
            <c:showLegendKey val="0"/>
            <c:showVal val="1"/>
            <c:showCatName val="0"/>
            <c:showSerName val="0"/>
            <c:showPercent val="0"/>
            <c:showBubbleSize val="0"/>
            <c:showLeaderLines val="0"/>
          </c:dLbls>
          <c:cat>
            <c:strRef>
              <c:f>Sheet1!$A$2:$A$6</c:f>
              <c:strCache>
                <c:ptCount val="5"/>
                <c:pt idx="0">
                  <c:v>Unable to swim</c:v>
                </c:pt>
                <c:pt idx="1">
                  <c:v>Can swim a little, but uncomfortable in deep water</c:v>
                </c:pt>
                <c:pt idx="2">
                  <c:v>Comfortable in deep water, but cannot swim for an extended period of time</c:v>
                </c:pt>
                <c:pt idx="3">
                  <c:v>Able to swim for an extended period of time</c:v>
                </c:pt>
                <c:pt idx="4">
                  <c:v>Swim competitively (or could) or for fitness, and able to for an extended period of time</c:v>
                </c:pt>
              </c:strCache>
            </c:strRef>
          </c:cat>
          <c:val>
            <c:numRef>
              <c:f>Sheet1!$B$2:$B$6</c:f>
              <c:numCache>
                <c:formatCode>0%</c:formatCode>
                <c:ptCount val="5"/>
                <c:pt idx="0">
                  <c:v>3.9E-2</c:v>
                </c:pt>
                <c:pt idx="1">
                  <c:v>0.185</c:v>
                </c:pt>
                <c:pt idx="2">
                  <c:v>0.32600000000000001</c:v>
                </c:pt>
                <c:pt idx="3">
                  <c:v>0.35899999999999999</c:v>
                </c:pt>
                <c:pt idx="4">
                  <c:v>9.0999999999999998E-2</c:v>
                </c:pt>
              </c:numCache>
            </c:numRef>
          </c:val>
        </c:ser>
        <c:dLbls>
          <c:showLegendKey val="0"/>
          <c:showVal val="0"/>
          <c:showCatName val="0"/>
          <c:showSerName val="0"/>
          <c:showPercent val="0"/>
          <c:showBubbleSize val="0"/>
        </c:dLbls>
        <c:gapWidth val="150"/>
        <c:axId val="134913024"/>
        <c:axId val="135291648"/>
      </c:barChart>
      <c:catAx>
        <c:axId val="134913024"/>
        <c:scaling>
          <c:orientation val="maxMin"/>
        </c:scaling>
        <c:delete val="0"/>
        <c:axPos val="b"/>
        <c:majorTickMark val="out"/>
        <c:minorTickMark val="none"/>
        <c:tickLblPos val="nextTo"/>
        <c:crossAx val="135291648"/>
        <c:crosses val="autoZero"/>
        <c:auto val="1"/>
        <c:lblAlgn val="ctr"/>
        <c:lblOffset val="100"/>
        <c:noMultiLvlLbl val="0"/>
      </c:catAx>
      <c:valAx>
        <c:axId val="135291648"/>
        <c:scaling>
          <c:orientation val="minMax"/>
          <c:max val="1"/>
          <c:min val="0"/>
        </c:scaling>
        <c:delete val="1"/>
        <c:axPos val="r"/>
        <c:numFmt formatCode="0%" sourceLinked="1"/>
        <c:majorTickMark val="out"/>
        <c:minorTickMark val="none"/>
        <c:tickLblPos val="nextTo"/>
        <c:crossAx val="13491302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33120078740159"/>
          <c:y val="5.2359990157480316E-2"/>
          <c:w val="0.64974022778402696"/>
          <c:h val="0.83903632056256539"/>
        </c:manualLayout>
      </c:layout>
      <c:barChart>
        <c:barDir val="bar"/>
        <c:grouping val="percentStacked"/>
        <c:varyColors val="0"/>
        <c:ser>
          <c:idx val="0"/>
          <c:order val="0"/>
          <c:tx>
            <c:strRef>
              <c:f>Sheet1!$B$1</c:f>
              <c:strCache>
                <c:ptCount val="1"/>
                <c:pt idx="0">
                  <c:v>Strongly Agree</c:v>
                </c:pt>
              </c:strCache>
            </c:strRef>
          </c:tx>
          <c:spPr>
            <a:solidFill>
              <a:schemeClr val="accent1"/>
            </a:solidFill>
          </c:spPr>
          <c:invertIfNegative val="0"/>
          <c:dLbls>
            <c:dLbl>
              <c:idx val="3"/>
              <c:layout>
                <c:manualLayout>
                  <c:x val="-1.2618614980819704E-7"/>
                  <c:y val="-6.2490157480314962E-3"/>
                </c:manualLayout>
              </c:layout>
              <c:showLegendKey val="0"/>
              <c:showVal val="1"/>
              <c:showCatName val="0"/>
              <c:showSerName val="0"/>
              <c:showPercent val="0"/>
              <c:showBubbleSize val="0"/>
            </c:dLbl>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Sheet1!$A$2:$A$5</c:f>
              <c:strCache>
                <c:ptCount val="4"/>
                <c:pt idx="0">
                  <c:v>I am very knowledgeable 
about boating safety</c:v>
                </c:pt>
                <c:pt idx="1">
                  <c:v>I am very confident in my 
ability to operate a boat</c:v>
                </c:pt>
                <c:pt idx="2">
                  <c:v>I would like to take additional boating training/education in the future</c:v>
                </c:pt>
                <c:pt idx="3">
                  <c:v>I am nervous being in
a boat on the water</c:v>
                </c:pt>
              </c:strCache>
            </c:strRef>
          </c:cat>
          <c:val>
            <c:numRef>
              <c:f>Sheet1!$B$2:$B$5</c:f>
              <c:numCache>
                <c:formatCode>0%</c:formatCode>
                <c:ptCount val="4"/>
                <c:pt idx="0">
                  <c:v>0.27100000000000002</c:v>
                </c:pt>
                <c:pt idx="1">
                  <c:v>0.308</c:v>
                </c:pt>
                <c:pt idx="2">
                  <c:v>0.13300000000000001</c:v>
                </c:pt>
                <c:pt idx="3">
                  <c:v>3.5999999999999997E-2</c:v>
                </c:pt>
              </c:numCache>
            </c:numRef>
          </c:val>
        </c:ser>
        <c:ser>
          <c:idx val="1"/>
          <c:order val="1"/>
          <c:tx>
            <c:strRef>
              <c:f>Sheet1!$C$1</c:f>
              <c:strCache>
                <c:ptCount val="1"/>
                <c:pt idx="0">
                  <c:v>Somewhat Agree</c:v>
                </c:pt>
              </c:strCache>
            </c:strRef>
          </c:tx>
          <c:spPr>
            <a:solidFill>
              <a:srgbClr val="75C9AF"/>
            </a:solidFill>
          </c:spPr>
          <c:invertIfNegative val="0"/>
          <c:dLbls>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Sheet1!$A$2:$A$5</c:f>
              <c:strCache>
                <c:ptCount val="4"/>
                <c:pt idx="0">
                  <c:v>I am very knowledgeable 
about boating safety</c:v>
                </c:pt>
                <c:pt idx="1">
                  <c:v>I am very confident in my 
ability to operate a boat</c:v>
                </c:pt>
                <c:pt idx="2">
                  <c:v>I would like to take additional boating training/education in the future</c:v>
                </c:pt>
                <c:pt idx="3">
                  <c:v>I am nervous being in
a boat on the water</c:v>
                </c:pt>
              </c:strCache>
            </c:strRef>
          </c:cat>
          <c:val>
            <c:numRef>
              <c:f>Sheet1!$C$2:$C$5</c:f>
              <c:numCache>
                <c:formatCode>0%</c:formatCode>
                <c:ptCount val="4"/>
                <c:pt idx="0">
                  <c:v>0.45</c:v>
                </c:pt>
                <c:pt idx="1">
                  <c:v>0.38400000000000001</c:v>
                </c:pt>
                <c:pt idx="2">
                  <c:v>0.29699999999999999</c:v>
                </c:pt>
                <c:pt idx="3">
                  <c:v>0.09</c:v>
                </c:pt>
              </c:numCache>
            </c:numRef>
          </c:val>
        </c:ser>
        <c:ser>
          <c:idx val="2"/>
          <c:order val="2"/>
          <c:tx>
            <c:strRef>
              <c:f>Sheet1!$D$1</c:f>
              <c:strCache>
                <c:ptCount val="1"/>
                <c:pt idx="0">
                  <c:v>Neither agree or disagree</c:v>
                </c:pt>
              </c:strCache>
            </c:strRef>
          </c:tx>
          <c:spPr>
            <a:solidFill>
              <a:schemeClr val="bg1">
                <a:lumMod val="95000"/>
              </a:schemeClr>
            </a:solidFill>
          </c:spPr>
          <c:invertIfNegative val="0"/>
          <c:cat>
            <c:strRef>
              <c:f>Sheet1!$A$2:$A$5</c:f>
              <c:strCache>
                <c:ptCount val="4"/>
                <c:pt idx="0">
                  <c:v>I am very knowledgeable 
about boating safety</c:v>
                </c:pt>
                <c:pt idx="1">
                  <c:v>I am very confident in my 
ability to operate a boat</c:v>
                </c:pt>
                <c:pt idx="2">
                  <c:v>I would like to take additional boating training/education in the future</c:v>
                </c:pt>
                <c:pt idx="3">
                  <c:v>I am nervous being in
a boat on the water</c:v>
                </c:pt>
              </c:strCache>
            </c:strRef>
          </c:cat>
          <c:val>
            <c:numRef>
              <c:f>Sheet1!$D$2:$D$5</c:f>
              <c:numCache>
                <c:formatCode>0%</c:formatCode>
                <c:ptCount val="4"/>
                <c:pt idx="0">
                  <c:v>0.188</c:v>
                </c:pt>
                <c:pt idx="1">
                  <c:v>0.16700000000000001</c:v>
                </c:pt>
                <c:pt idx="2">
                  <c:v>0.33300000000000002</c:v>
                </c:pt>
                <c:pt idx="3">
                  <c:v>0.13400000000000001</c:v>
                </c:pt>
              </c:numCache>
            </c:numRef>
          </c:val>
        </c:ser>
        <c:ser>
          <c:idx val="3"/>
          <c:order val="3"/>
          <c:tx>
            <c:strRef>
              <c:f>Sheet1!$E$1</c:f>
              <c:strCache>
                <c:ptCount val="1"/>
                <c:pt idx="0">
                  <c:v>Somewhat Disagree</c:v>
                </c:pt>
              </c:strCache>
            </c:strRef>
          </c:tx>
          <c:spPr>
            <a:solidFill>
              <a:schemeClr val="accent2"/>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Sheet1!$A$2:$A$5</c:f>
              <c:strCache>
                <c:ptCount val="4"/>
                <c:pt idx="0">
                  <c:v>I am very knowledgeable 
about boating safety</c:v>
                </c:pt>
                <c:pt idx="1">
                  <c:v>I am very confident in my 
ability to operate a boat</c:v>
                </c:pt>
                <c:pt idx="2">
                  <c:v>I would like to take additional boating training/education in the future</c:v>
                </c:pt>
                <c:pt idx="3">
                  <c:v>I am nervous being in
a boat on the water</c:v>
                </c:pt>
              </c:strCache>
            </c:strRef>
          </c:cat>
          <c:val>
            <c:numRef>
              <c:f>Sheet1!$E$2:$E$5</c:f>
              <c:numCache>
                <c:formatCode>0%</c:formatCode>
                <c:ptCount val="4"/>
                <c:pt idx="0">
                  <c:v>7.5999999999999998E-2</c:v>
                </c:pt>
                <c:pt idx="1">
                  <c:v>9.6000000000000002E-2</c:v>
                </c:pt>
                <c:pt idx="2">
                  <c:v>0.12</c:v>
                </c:pt>
                <c:pt idx="3">
                  <c:v>0.28999999999999998</c:v>
                </c:pt>
              </c:numCache>
            </c:numRef>
          </c:val>
        </c:ser>
        <c:ser>
          <c:idx val="4"/>
          <c:order val="4"/>
          <c:tx>
            <c:strRef>
              <c:f>Sheet1!$F$1</c:f>
              <c:strCache>
                <c:ptCount val="1"/>
                <c:pt idx="0">
                  <c:v>Strongly Disagree</c:v>
                </c:pt>
              </c:strCache>
            </c:strRef>
          </c:tx>
          <c:spPr>
            <a:solidFill>
              <a:schemeClr val="accent2">
                <a:lumMod val="75000"/>
              </a:schemeClr>
            </a:solidFill>
          </c:spPr>
          <c:invertIfNegative val="0"/>
          <c:dLbls>
            <c:dLbl>
              <c:idx val="0"/>
              <c:spPr/>
              <c:txPr>
                <a:bodyPr/>
                <a:lstStyle/>
                <a:p>
                  <a:pPr>
                    <a:defRPr sz="1200">
                      <a:solidFill>
                        <a:schemeClr val="tx1"/>
                      </a:solidFill>
                    </a:defRPr>
                  </a:pPr>
                  <a:endParaRPr lang="en-US"/>
                </a:p>
              </c:txPr>
              <c:showLegendKey val="0"/>
              <c:showVal val="1"/>
              <c:showCatName val="0"/>
              <c:showSerName val="0"/>
              <c:showPercent val="0"/>
              <c:showBubbleSize val="0"/>
            </c:dLbl>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Sheet1!$A$2:$A$5</c:f>
              <c:strCache>
                <c:ptCount val="4"/>
                <c:pt idx="0">
                  <c:v>I am very knowledgeable 
about boating safety</c:v>
                </c:pt>
                <c:pt idx="1">
                  <c:v>I am very confident in my 
ability to operate a boat</c:v>
                </c:pt>
                <c:pt idx="2">
                  <c:v>I would like to take additional boating training/education in the future</c:v>
                </c:pt>
                <c:pt idx="3">
                  <c:v>I am nervous being in
a boat on the water</c:v>
                </c:pt>
              </c:strCache>
            </c:strRef>
          </c:cat>
          <c:val>
            <c:numRef>
              <c:f>Sheet1!$F$2:$F$5</c:f>
              <c:numCache>
                <c:formatCode>0%</c:formatCode>
                <c:ptCount val="4"/>
                <c:pt idx="0">
                  <c:v>1.6E-2</c:v>
                </c:pt>
                <c:pt idx="1">
                  <c:v>4.5999999999999999E-2</c:v>
                </c:pt>
                <c:pt idx="2">
                  <c:v>0.11600000000000001</c:v>
                </c:pt>
                <c:pt idx="3">
                  <c:v>0.45100000000000001</c:v>
                </c:pt>
              </c:numCache>
            </c:numRef>
          </c:val>
        </c:ser>
        <c:dLbls>
          <c:showLegendKey val="0"/>
          <c:showVal val="1"/>
          <c:showCatName val="0"/>
          <c:showSerName val="0"/>
          <c:showPercent val="0"/>
          <c:showBubbleSize val="0"/>
        </c:dLbls>
        <c:gapWidth val="151"/>
        <c:overlap val="100"/>
        <c:axId val="135452160"/>
        <c:axId val="135453696"/>
      </c:barChart>
      <c:catAx>
        <c:axId val="135452160"/>
        <c:scaling>
          <c:orientation val="maxMin"/>
        </c:scaling>
        <c:delete val="0"/>
        <c:axPos val="l"/>
        <c:majorTickMark val="none"/>
        <c:minorTickMark val="none"/>
        <c:tickLblPos val="nextTo"/>
        <c:crossAx val="135453696"/>
        <c:crosses val="autoZero"/>
        <c:auto val="1"/>
        <c:lblAlgn val="ctr"/>
        <c:lblOffset val="100"/>
        <c:noMultiLvlLbl val="0"/>
      </c:catAx>
      <c:valAx>
        <c:axId val="135453696"/>
        <c:scaling>
          <c:orientation val="minMax"/>
        </c:scaling>
        <c:delete val="1"/>
        <c:axPos val="t"/>
        <c:numFmt formatCode="0%" sourceLinked="1"/>
        <c:majorTickMark val="out"/>
        <c:minorTickMark val="none"/>
        <c:tickLblPos val="nextTo"/>
        <c:crossAx val="135452160"/>
        <c:crosses val="autoZero"/>
        <c:crossBetween val="between"/>
      </c:valAx>
    </c:plotArea>
    <c:legend>
      <c:legendPos val="b"/>
      <c:layout>
        <c:manualLayout>
          <c:xMode val="edge"/>
          <c:yMode val="edge"/>
          <c:x val="9.7008342707161604E-2"/>
          <c:y val="0.86456889763779532"/>
          <c:w val="0.90030558680164985"/>
          <c:h val="0.1198061023622047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0.32800000000000001</c:v>
                </c:pt>
                <c:pt idx="1">
                  <c:v>0.36099999999999999</c:v>
                </c:pt>
                <c:pt idx="2">
                  <c:v>0.32400000000000001</c:v>
                </c:pt>
                <c:pt idx="3">
                  <c:v>0.45100000000000001</c:v>
                </c:pt>
                <c:pt idx="4">
                  <c:v>0.48899999999999999</c:v>
                </c:pt>
                <c:pt idx="5">
                  <c:v>0.32100000000000001</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0.39400000000000002</c:v>
                </c:pt>
                <c:pt idx="1">
                  <c:v>0.38800000000000001</c:v>
                </c:pt>
                <c:pt idx="2">
                  <c:v>0.35499999999999998</c:v>
                </c:pt>
                <c:pt idx="3">
                  <c:v>0.39300000000000002</c:v>
                </c:pt>
                <c:pt idx="4">
                  <c:v>0.307</c:v>
                </c:pt>
                <c:pt idx="5">
                  <c:v>0.39</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0.155</c:v>
                </c:pt>
                <c:pt idx="1">
                  <c:v>0.13600000000000001</c:v>
                </c:pt>
                <c:pt idx="2">
                  <c:v>0.17199999999999999</c:v>
                </c:pt>
                <c:pt idx="3">
                  <c:v>0.11600000000000001</c:v>
                </c:pt>
                <c:pt idx="4">
                  <c:v>0.08</c:v>
                </c:pt>
                <c:pt idx="5">
                  <c:v>0.161</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1"/>
            <c:invertIfNegative val="0"/>
            <c:bubble3D val="0"/>
            <c:spPr>
              <a:solidFill>
                <a:schemeClr val="accent3">
                  <a:lumMod val="20000"/>
                  <a:lumOff val="80000"/>
                </a:schemeClr>
              </a:solidFill>
              <a:ln>
                <a:solidFill>
                  <a:schemeClr val="tx1"/>
                </a:solidFill>
              </a:ln>
            </c:spPr>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8.5999999999999993E-2</c:v>
                </c:pt>
                <c:pt idx="1">
                  <c:v>7.3999999999999996E-2</c:v>
                </c:pt>
                <c:pt idx="2">
                  <c:v>9.9000000000000005E-2</c:v>
                </c:pt>
                <c:pt idx="3">
                  <c:v>2.3E-2</c:v>
                </c:pt>
                <c:pt idx="4">
                  <c:v>6.6000000000000003E-2</c:v>
                </c:pt>
                <c:pt idx="5">
                  <c:v>9.0999999999999998E-2</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20000"/>
                  <a:lumOff val="80000"/>
                </a:schemeClr>
              </a:solidFill>
              <a:ln>
                <a:solidFill>
                  <a:schemeClr val="tx1"/>
                </a:solidFill>
              </a:ln>
            </c:spPr>
          </c:dPt>
          <c:dPt>
            <c:idx val="1"/>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3.5999999999999997E-2</c:v>
                </c:pt>
                <c:pt idx="1">
                  <c:v>4.1000000000000002E-2</c:v>
                </c:pt>
                <c:pt idx="2">
                  <c:v>4.9000000000000002E-2</c:v>
                </c:pt>
                <c:pt idx="3">
                  <c:v>1.7000000000000001E-2</c:v>
                </c:pt>
                <c:pt idx="4">
                  <c:v>5.8000000000000003E-2</c:v>
                </c:pt>
                <c:pt idx="5">
                  <c:v>3.6999999999999998E-2</c:v>
                </c:pt>
              </c:numCache>
            </c:numRef>
          </c:val>
        </c:ser>
        <c:dLbls>
          <c:showLegendKey val="0"/>
          <c:showVal val="0"/>
          <c:showCatName val="0"/>
          <c:showSerName val="0"/>
          <c:showPercent val="0"/>
          <c:showBubbleSize val="0"/>
        </c:dLbls>
        <c:gapWidth val="48"/>
        <c:overlap val="100"/>
        <c:axId val="136048640"/>
        <c:axId val="136050176"/>
      </c:barChart>
      <c:catAx>
        <c:axId val="136048640"/>
        <c:scaling>
          <c:orientation val="maxMin"/>
        </c:scaling>
        <c:delete val="0"/>
        <c:axPos val="l"/>
        <c:majorTickMark val="none"/>
        <c:minorTickMark val="none"/>
        <c:tickLblPos val="none"/>
        <c:crossAx val="136050176"/>
        <c:crosses val="autoZero"/>
        <c:auto val="1"/>
        <c:lblAlgn val="ctr"/>
        <c:lblOffset val="100"/>
        <c:noMultiLvlLbl val="0"/>
      </c:catAx>
      <c:valAx>
        <c:axId val="136050176"/>
        <c:scaling>
          <c:orientation val="minMax"/>
        </c:scaling>
        <c:delete val="1"/>
        <c:axPos val="t"/>
        <c:numFmt formatCode="0%" sourceLinked="1"/>
        <c:majorTickMark val="out"/>
        <c:minorTickMark val="none"/>
        <c:tickLblPos val="nextTo"/>
        <c:crossAx val="13604864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0.13700000000000001</c:v>
                </c:pt>
                <c:pt idx="1">
                  <c:v>0.13500000000000001</c:v>
                </c:pt>
                <c:pt idx="2">
                  <c:v>0.159</c:v>
                </c:pt>
                <c:pt idx="3">
                  <c:v>0.23100000000000001</c:v>
                </c:pt>
                <c:pt idx="4">
                  <c:v>0.16800000000000001</c:v>
                </c:pt>
                <c:pt idx="5">
                  <c:v>0.14000000000000001</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0.29399999999999998</c:v>
                </c:pt>
                <c:pt idx="1">
                  <c:v>0.30399999999999999</c:v>
                </c:pt>
                <c:pt idx="2">
                  <c:v>0.32800000000000001</c:v>
                </c:pt>
                <c:pt idx="3">
                  <c:v>0.376</c:v>
                </c:pt>
                <c:pt idx="4">
                  <c:v>0.34300000000000003</c:v>
                </c:pt>
                <c:pt idx="5">
                  <c:v>0.29299999999999998</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0.34499999999999997</c:v>
                </c:pt>
                <c:pt idx="1">
                  <c:v>0.33500000000000002</c:v>
                </c:pt>
                <c:pt idx="2">
                  <c:v>0.30499999999999999</c:v>
                </c:pt>
                <c:pt idx="3">
                  <c:v>0.254</c:v>
                </c:pt>
                <c:pt idx="4">
                  <c:v>0.255</c:v>
                </c:pt>
                <c:pt idx="5">
                  <c:v>0.33700000000000002</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0.111</c:v>
                </c:pt>
                <c:pt idx="1">
                  <c:v>0.11600000000000001</c:v>
                </c:pt>
                <c:pt idx="2">
                  <c:v>0.111</c:v>
                </c:pt>
                <c:pt idx="3">
                  <c:v>6.9000000000000006E-2</c:v>
                </c:pt>
                <c:pt idx="4">
                  <c:v>8.7999999999999995E-2</c:v>
                </c:pt>
                <c:pt idx="5">
                  <c:v>0.11799999999999999</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0.114</c:v>
                </c:pt>
                <c:pt idx="1">
                  <c:v>0.109</c:v>
                </c:pt>
                <c:pt idx="2">
                  <c:v>9.8000000000000004E-2</c:v>
                </c:pt>
                <c:pt idx="3">
                  <c:v>6.9000000000000006E-2</c:v>
                </c:pt>
                <c:pt idx="4">
                  <c:v>0.14599999999999999</c:v>
                </c:pt>
                <c:pt idx="5">
                  <c:v>0.112</c:v>
                </c:pt>
              </c:numCache>
            </c:numRef>
          </c:val>
        </c:ser>
        <c:dLbls>
          <c:showLegendKey val="0"/>
          <c:showVal val="0"/>
          <c:showCatName val="0"/>
          <c:showSerName val="0"/>
          <c:showPercent val="0"/>
          <c:showBubbleSize val="0"/>
        </c:dLbls>
        <c:gapWidth val="48"/>
        <c:overlap val="100"/>
        <c:axId val="135640576"/>
        <c:axId val="135642112"/>
      </c:barChart>
      <c:catAx>
        <c:axId val="135640576"/>
        <c:scaling>
          <c:orientation val="maxMin"/>
        </c:scaling>
        <c:delete val="0"/>
        <c:axPos val="l"/>
        <c:majorTickMark val="none"/>
        <c:minorTickMark val="none"/>
        <c:tickLblPos val="none"/>
        <c:crossAx val="135642112"/>
        <c:crosses val="autoZero"/>
        <c:auto val="1"/>
        <c:lblAlgn val="ctr"/>
        <c:lblOffset val="100"/>
        <c:noMultiLvlLbl val="0"/>
      </c:catAx>
      <c:valAx>
        <c:axId val="135642112"/>
        <c:scaling>
          <c:orientation val="minMax"/>
        </c:scaling>
        <c:delete val="1"/>
        <c:axPos val="t"/>
        <c:numFmt formatCode="0%" sourceLinked="1"/>
        <c:majorTickMark val="out"/>
        <c:minorTickMark val="none"/>
        <c:tickLblPos val="nextTo"/>
        <c:crossAx val="13564057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2.9000000000000001E-2</c:v>
                </c:pt>
                <c:pt idx="1">
                  <c:v>3.5999999999999997E-2</c:v>
                </c:pt>
                <c:pt idx="2">
                  <c:v>0.04</c:v>
                </c:pt>
                <c:pt idx="3">
                  <c:v>7.4999999999999997E-2</c:v>
                </c:pt>
                <c:pt idx="4">
                  <c:v>4.3999999999999997E-2</c:v>
                </c:pt>
                <c:pt idx="5">
                  <c:v>3.4000000000000002E-2</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8.7999999999999995E-2</c:v>
                </c:pt>
                <c:pt idx="1">
                  <c:v>9.5000000000000001E-2</c:v>
                </c:pt>
                <c:pt idx="2">
                  <c:v>9.0999999999999998E-2</c:v>
                </c:pt>
                <c:pt idx="3">
                  <c:v>0.11600000000000001</c:v>
                </c:pt>
                <c:pt idx="4">
                  <c:v>9.5000000000000001E-2</c:v>
                </c:pt>
                <c:pt idx="5">
                  <c:v>8.6999999999999994E-2</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0.13300000000000001</c:v>
                </c:pt>
                <c:pt idx="1">
                  <c:v>0.124</c:v>
                </c:pt>
                <c:pt idx="2">
                  <c:v>0.113</c:v>
                </c:pt>
                <c:pt idx="3">
                  <c:v>0.127</c:v>
                </c:pt>
                <c:pt idx="4">
                  <c:v>0.08</c:v>
                </c:pt>
                <c:pt idx="5">
                  <c:v>0.13600000000000001</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0.314</c:v>
                </c:pt>
                <c:pt idx="1">
                  <c:v>0.26800000000000002</c:v>
                </c:pt>
                <c:pt idx="2">
                  <c:v>0.27200000000000002</c:v>
                </c:pt>
                <c:pt idx="3">
                  <c:v>0.26</c:v>
                </c:pt>
                <c:pt idx="4">
                  <c:v>0.23400000000000001</c:v>
                </c:pt>
                <c:pt idx="5">
                  <c:v>0.3</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spPr>
              <a:solidFill>
                <a:schemeClr val="accent5">
                  <a:lumMod val="40000"/>
                  <a:lumOff val="60000"/>
                </a:schemeClr>
              </a:solidFill>
              <a:ln>
                <a:solidFill>
                  <a:schemeClr val="tx1"/>
                </a:solidFill>
              </a:ln>
            </c:spPr>
          </c:dPt>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0.436</c:v>
                </c:pt>
                <c:pt idx="1">
                  <c:v>0.47699999999999998</c:v>
                </c:pt>
                <c:pt idx="2">
                  <c:v>0.48399999999999999</c:v>
                </c:pt>
                <c:pt idx="3">
                  <c:v>0.42199999999999999</c:v>
                </c:pt>
                <c:pt idx="4">
                  <c:v>0.54700000000000004</c:v>
                </c:pt>
                <c:pt idx="5">
                  <c:v>0.44400000000000001</c:v>
                </c:pt>
              </c:numCache>
            </c:numRef>
          </c:val>
        </c:ser>
        <c:dLbls>
          <c:showLegendKey val="0"/>
          <c:showVal val="0"/>
          <c:showCatName val="0"/>
          <c:showSerName val="0"/>
          <c:showPercent val="0"/>
          <c:showBubbleSize val="0"/>
        </c:dLbls>
        <c:gapWidth val="48"/>
        <c:overlap val="100"/>
        <c:axId val="136222976"/>
        <c:axId val="136241152"/>
      </c:barChart>
      <c:catAx>
        <c:axId val="136222976"/>
        <c:scaling>
          <c:orientation val="maxMin"/>
        </c:scaling>
        <c:delete val="0"/>
        <c:axPos val="l"/>
        <c:majorTickMark val="none"/>
        <c:minorTickMark val="none"/>
        <c:tickLblPos val="none"/>
        <c:crossAx val="136241152"/>
        <c:crosses val="autoZero"/>
        <c:auto val="1"/>
        <c:lblAlgn val="ctr"/>
        <c:lblOffset val="100"/>
        <c:noMultiLvlLbl val="0"/>
      </c:catAx>
      <c:valAx>
        <c:axId val="136241152"/>
        <c:scaling>
          <c:orientation val="minMax"/>
        </c:scaling>
        <c:delete val="1"/>
        <c:axPos val="t"/>
        <c:numFmt formatCode="0%" sourceLinked="1"/>
        <c:majorTickMark val="out"/>
        <c:minorTickMark val="none"/>
        <c:tickLblPos val="nextTo"/>
        <c:crossAx val="13622297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22459772966354"/>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0.27500000000000002</c:v>
                </c:pt>
                <c:pt idx="1">
                  <c:v>0.32</c:v>
                </c:pt>
                <c:pt idx="2">
                  <c:v>0.314</c:v>
                </c:pt>
                <c:pt idx="3">
                  <c:v>0.40500000000000003</c:v>
                </c:pt>
                <c:pt idx="4">
                  <c:v>0.44500000000000001</c:v>
                </c:pt>
                <c:pt idx="5">
                  <c:v>0.27200000000000002</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0.46</c:v>
                </c:pt>
                <c:pt idx="1">
                  <c:v>0.45300000000000001</c:v>
                </c:pt>
                <c:pt idx="2">
                  <c:v>0.436</c:v>
                </c:pt>
                <c:pt idx="3">
                  <c:v>0.42799999999999999</c:v>
                </c:pt>
                <c:pt idx="4">
                  <c:v>0.39400000000000002</c:v>
                </c:pt>
                <c:pt idx="5">
                  <c:v>0.45700000000000002</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0.17799999999999999</c:v>
                </c:pt>
                <c:pt idx="1">
                  <c:v>0.153</c:v>
                </c:pt>
                <c:pt idx="2">
                  <c:v>0.17199999999999999</c:v>
                </c:pt>
                <c:pt idx="3">
                  <c:v>0.13300000000000001</c:v>
                </c:pt>
                <c:pt idx="4">
                  <c:v>7.2999999999999995E-2</c:v>
                </c:pt>
                <c:pt idx="5">
                  <c:v>0.19</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7.0000000000000007E-2</c:v>
                </c:pt>
                <c:pt idx="1">
                  <c:v>6.3E-2</c:v>
                </c:pt>
                <c:pt idx="2">
                  <c:v>6.6000000000000003E-2</c:v>
                </c:pt>
                <c:pt idx="3">
                  <c:v>1.7000000000000001E-2</c:v>
                </c:pt>
                <c:pt idx="4">
                  <c:v>5.8000000000000003E-2</c:v>
                </c:pt>
                <c:pt idx="5">
                  <c:v>6.6000000000000003E-2</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spPr>
              <a:solidFill>
                <a:schemeClr val="accent3">
                  <a:lumMod val="20000"/>
                  <a:lumOff val="80000"/>
                </a:schemeClr>
              </a:solidFill>
              <a:ln>
                <a:solidFill>
                  <a:schemeClr val="tx1"/>
                </a:solidFill>
              </a:ln>
            </c:spPr>
          </c:dPt>
          <c:dPt>
            <c:idx val="2"/>
            <c:invertIfNegative val="0"/>
            <c:bubble3D val="0"/>
            <c:spPr>
              <a:solidFill>
                <a:schemeClr val="accent3">
                  <a:lumMod val="20000"/>
                  <a:lumOff val="80000"/>
                </a:schemeClr>
              </a:solidFill>
              <a:ln>
                <a:solidFill>
                  <a:schemeClr val="tx1"/>
                </a:solidFill>
              </a:ln>
            </c:spPr>
          </c:dPt>
          <c:dPt>
            <c:idx val="3"/>
            <c:invertIfNegative val="0"/>
            <c:bubble3D val="0"/>
          </c:dPt>
          <c:dPt>
            <c:idx val="4"/>
            <c:invertIfNegative val="0"/>
            <c:bubble3D val="0"/>
            <c:spPr>
              <a:solidFill>
                <a:schemeClr val="accent5">
                  <a:lumMod val="40000"/>
                  <a:lumOff val="60000"/>
                </a:schemeClr>
              </a:solidFill>
              <a:ln>
                <a:solidFill>
                  <a:schemeClr val="tx1"/>
                </a:solidFill>
              </a:ln>
            </c:spPr>
          </c:dPt>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1.7000000000000001E-2</c:v>
                </c:pt>
                <c:pt idx="1">
                  <c:v>1.0999999999999999E-2</c:v>
                </c:pt>
                <c:pt idx="2">
                  <c:v>1.2E-2</c:v>
                </c:pt>
                <c:pt idx="3">
                  <c:v>1.7000000000000001E-2</c:v>
                </c:pt>
                <c:pt idx="4">
                  <c:v>2.9000000000000001E-2</c:v>
                </c:pt>
                <c:pt idx="5">
                  <c:v>1.6E-2</c:v>
                </c:pt>
              </c:numCache>
            </c:numRef>
          </c:val>
        </c:ser>
        <c:dLbls>
          <c:showLegendKey val="0"/>
          <c:showVal val="0"/>
          <c:showCatName val="0"/>
          <c:showSerName val="0"/>
          <c:showPercent val="0"/>
          <c:showBubbleSize val="0"/>
        </c:dLbls>
        <c:gapWidth val="48"/>
        <c:overlap val="100"/>
        <c:axId val="136154496"/>
        <c:axId val="136160384"/>
      </c:barChart>
      <c:catAx>
        <c:axId val="136154496"/>
        <c:scaling>
          <c:orientation val="maxMin"/>
        </c:scaling>
        <c:delete val="0"/>
        <c:axPos val="l"/>
        <c:majorTickMark val="none"/>
        <c:minorTickMark val="none"/>
        <c:tickLblPos val="none"/>
        <c:crossAx val="136160384"/>
        <c:crosses val="autoZero"/>
        <c:auto val="1"/>
        <c:lblAlgn val="ctr"/>
        <c:lblOffset val="100"/>
        <c:noMultiLvlLbl val="0"/>
      </c:catAx>
      <c:valAx>
        <c:axId val="136160384"/>
        <c:scaling>
          <c:orientation val="minMax"/>
        </c:scaling>
        <c:delete val="1"/>
        <c:axPos val="t"/>
        <c:numFmt formatCode="0%" sourceLinked="1"/>
        <c:majorTickMark val="out"/>
        <c:minorTickMark val="none"/>
        <c:tickLblPos val="nextTo"/>
        <c:crossAx val="13615449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Overall frequency</c:v>
                </c:pt>
              </c:strCache>
            </c:strRef>
          </c:tx>
          <c:invertIfNegative val="0"/>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0.52500000000000002</c:v>
                </c:pt>
                <c:pt idx="1">
                  <c:v>0.22600000000000001</c:v>
                </c:pt>
                <c:pt idx="2">
                  <c:v>0.115</c:v>
                </c:pt>
                <c:pt idx="3">
                  <c:v>0.1</c:v>
                </c:pt>
                <c:pt idx="4">
                  <c:v>3.4000000000000002E-2</c:v>
                </c:pt>
              </c:numCache>
            </c:numRef>
          </c:val>
        </c:ser>
        <c:dLbls>
          <c:showLegendKey val="0"/>
          <c:showVal val="1"/>
          <c:showCatName val="0"/>
          <c:showSerName val="0"/>
          <c:showPercent val="0"/>
          <c:showBubbleSize val="0"/>
        </c:dLbls>
        <c:gapWidth val="150"/>
        <c:overlap val="-25"/>
        <c:axId val="136993024"/>
        <c:axId val="136994816"/>
      </c:barChart>
      <c:catAx>
        <c:axId val="136993024"/>
        <c:scaling>
          <c:orientation val="minMax"/>
        </c:scaling>
        <c:delete val="0"/>
        <c:axPos val="b"/>
        <c:majorTickMark val="out"/>
        <c:minorTickMark val="none"/>
        <c:tickLblPos val="nextTo"/>
        <c:crossAx val="136994816"/>
        <c:crosses val="autoZero"/>
        <c:auto val="1"/>
        <c:lblAlgn val="ctr"/>
        <c:lblOffset val="100"/>
        <c:noMultiLvlLbl val="0"/>
      </c:catAx>
      <c:valAx>
        <c:axId val="136994816"/>
        <c:scaling>
          <c:orientation val="minMax"/>
          <c:max val="1"/>
          <c:min val="0"/>
        </c:scaling>
        <c:delete val="1"/>
        <c:axPos val="l"/>
        <c:numFmt formatCode="0%" sourceLinked="1"/>
        <c:majorTickMark val="none"/>
        <c:minorTickMark val="none"/>
        <c:tickLblPos val="nextTo"/>
        <c:crossAx val="13699302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Boating Purpose - ALL RESPONSES (incidence)</c:v>
                </c:pt>
              </c:strCache>
            </c:strRef>
          </c:tx>
          <c:invertIfNegative val="0"/>
          <c:cat>
            <c:strRef>
              <c:f>Sheet1!$A$2:$A$5</c:f>
              <c:strCache>
                <c:ptCount val="4"/>
                <c:pt idx="0">
                  <c:v>Recreational</c:v>
                </c:pt>
                <c:pt idx="1">
                  <c:v>Daily Living</c:v>
                </c:pt>
                <c:pt idx="2">
                  <c:v>Occupational</c:v>
                </c:pt>
                <c:pt idx="3">
                  <c:v>Do not use water craft at all</c:v>
                </c:pt>
              </c:strCache>
            </c:strRef>
          </c:cat>
          <c:val>
            <c:numRef>
              <c:f>Sheet1!$B$2:$B$5</c:f>
              <c:numCache>
                <c:formatCode>0%</c:formatCode>
                <c:ptCount val="4"/>
                <c:pt idx="0">
                  <c:v>0.85799999999999998</c:v>
                </c:pt>
                <c:pt idx="1">
                  <c:v>7.0000000000000007E-2</c:v>
                </c:pt>
                <c:pt idx="2">
                  <c:v>3.1E-2</c:v>
                </c:pt>
                <c:pt idx="3">
                  <c:v>0.112</c:v>
                </c:pt>
              </c:numCache>
            </c:numRef>
          </c:val>
        </c:ser>
        <c:dLbls>
          <c:showLegendKey val="0"/>
          <c:showVal val="1"/>
          <c:showCatName val="0"/>
          <c:showSerName val="0"/>
          <c:showPercent val="0"/>
          <c:showBubbleSize val="0"/>
        </c:dLbls>
        <c:gapWidth val="150"/>
        <c:overlap val="-25"/>
        <c:axId val="132732032"/>
        <c:axId val="132733568"/>
      </c:barChart>
      <c:catAx>
        <c:axId val="132732032"/>
        <c:scaling>
          <c:orientation val="minMax"/>
        </c:scaling>
        <c:delete val="0"/>
        <c:axPos val="b"/>
        <c:majorTickMark val="none"/>
        <c:minorTickMark val="none"/>
        <c:tickLblPos val="nextTo"/>
        <c:crossAx val="132733568"/>
        <c:crosses val="autoZero"/>
        <c:auto val="1"/>
        <c:lblAlgn val="ctr"/>
        <c:lblOffset val="100"/>
        <c:noMultiLvlLbl val="0"/>
      </c:catAx>
      <c:valAx>
        <c:axId val="132733568"/>
        <c:scaling>
          <c:orientation val="minMax"/>
          <c:max val="1.05"/>
          <c:min val="0"/>
        </c:scaling>
        <c:delete val="1"/>
        <c:axPos val="l"/>
        <c:numFmt formatCode="0%" sourceLinked="1"/>
        <c:majorTickMark val="out"/>
        <c:minorTickMark val="none"/>
        <c:tickLblPos val="nextTo"/>
        <c:crossAx val="13273203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Always</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Sheet1!$B$2</c:f>
              <c:numCache>
                <c:formatCode>0%</c:formatCode>
                <c:ptCount val="1"/>
                <c:pt idx="0">
                  <c:v>0.52500000000000002</c:v>
                </c:pt>
              </c:numCache>
            </c:numRef>
          </c:val>
        </c:ser>
        <c:ser>
          <c:idx val="1"/>
          <c:order val="1"/>
          <c:tx>
            <c:strRef>
              <c:f>Sheet1!$C$1</c:f>
              <c:strCache>
                <c:ptCount val="1"/>
                <c:pt idx="0">
                  <c:v>Most of the time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Sheet1!$C$2</c:f>
              <c:numCache>
                <c:formatCode>0%</c:formatCode>
                <c:ptCount val="1"/>
                <c:pt idx="0">
                  <c:v>0.22600000000000001</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Sheet1!$D$2</c:f>
              <c:numCache>
                <c:formatCode>0%</c:formatCode>
                <c:ptCount val="1"/>
                <c:pt idx="0">
                  <c:v>0.115</c:v>
                </c:pt>
              </c:numCache>
            </c:numRef>
          </c:val>
        </c:ser>
        <c:ser>
          <c:idx val="3"/>
          <c:order val="3"/>
          <c:tx>
            <c:strRef>
              <c:f>Sheet1!$E$1</c:f>
              <c:strCache>
                <c:ptCount val="1"/>
                <c:pt idx="0">
                  <c:v>Rarely</c:v>
                </c:pt>
              </c:strCache>
            </c:strRef>
          </c:tx>
          <c:spPr>
            <a:solidFill>
              <a:schemeClr val="accent2"/>
            </a:solidFill>
            <a:ln>
              <a:solidFill>
                <a:schemeClr val="tx1"/>
              </a:solidFill>
            </a:ln>
          </c:spPr>
          <c:invertIfNegative val="0"/>
          <c:cat>
            <c:strRef>
              <c:f>Sheet1!$A$2</c:f>
              <c:strCache>
                <c:ptCount val="1"/>
                <c:pt idx="0">
                  <c:v>Overall frequency LJ</c:v>
                </c:pt>
              </c:strCache>
            </c:strRef>
          </c:cat>
          <c:val>
            <c:numRef>
              <c:f>Sheet1!$E$2</c:f>
              <c:numCache>
                <c:formatCode>0%</c:formatCode>
                <c:ptCount val="1"/>
                <c:pt idx="0">
                  <c:v>0.1</c:v>
                </c:pt>
              </c:numCache>
            </c:numRef>
          </c:val>
        </c:ser>
        <c:ser>
          <c:idx val="4"/>
          <c:order val="4"/>
          <c:tx>
            <c:strRef>
              <c:f>Sheet1!$F$1</c:f>
              <c:strCache>
                <c:ptCount val="1"/>
                <c:pt idx="0">
                  <c:v>Never</c:v>
                </c:pt>
              </c:strCache>
            </c:strRef>
          </c:tx>
          <c:spPr>
            <a:solidFill>
              <a:schemeClr val="accent2">
                <a:lumMod val="75000"/>
              </a:schemeClr>
            </a:solidFill>
            <a:ln>
              <a:solidFill>
                <a:schemeClr val="tx1"/>
              </a:solidFill>
            </a:ln>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Sheet1!$F$2</c:f>
              <c:numCache>
                <c:formatCode>0%</c:formatCode>
                <c:ptCount val="1"/>
                <c:pt idx="0">
                  <c:v>3.4000000000000002E-2</c:v>
                </c:pt>
              </c:numCache>
            </c:numRef>
          </c:val>
        </c:ser>
        <c:dLbls>
          <c:showLegendKey val="0"/>
          <c:showVal val="1"/>
          <c:showCatName val="0"/>
          <c:showSerName val="0"/>
          <c:showPercent val="0"/>
          <c:showBubbleSize val="0"/>
        </c:dLbls>
        <c:gapWidth val="150"/>
        <c:overlap val="100"/>
        <c:axId val="136663808"/>
        <c:axId val="136666496"/>
      </c:barChart>
      <c:catAx>
        <c:axId val="136663808"/>
        <c:scaling>
          <c:orientation val="minMax"/>
        </c:scaling>
        <c:delete val="1"/>
        <c:axPos val="l"/>
        <c:majorTickMark val="out"/>
        <c:minorTickMark val="none"/>
        <c:tickLblPos val="nextTo"/>
        <c:crossAx val="136666496"/>
        <c:crosses val="autoZero"/>
        <c:auto val="1"/>
        <c:lblAlgn val="ctr"/>
        <c:lblOffset val="100"/>
        <c:noMultiLvlLbl val="0"/>
      </c:catAx>
      <c:valAx>
        <c:axId val="136666496"/>
        <c:scaling>
          <c:orientation val="minMax"/>
          <c:max val="1"/>
          <c:min val="0"/>
        </c:scaling>
        <c:delete val="1"/>
        <c:axPos val="b"/>
        <c:numFmt formatCode="0%" sourceLinked="1"/>
        <c:majorTickMark val="none"/>
        <c:minorTickMark val="none"/>
        <c:tickLblPos val="nextTo"/>
        <c:crossAx val="136663808"/>
        <c:crosses val="autoZero"/>
        <c:crossBetween val="between"/>
      </c:valAx>
    </c:plotArea>
    <c:legend>
      <c:legendPos val="b"/>
      <c:layout>
        <c:manualLayout>
          <c:xMode val="edge"/>
          <c:yMode val="edge"/>
          <c:x val="8.4827774340413115E-4"/>
          <c:y val="0.66650677141314218"/>
          <c:w val="0.99733493741786361"/>
          <c:h val="0.1910552181665143"/>
        </c:manualLayout>
      </c:layout>
      <c:overlay val="0"/>
    </c:legend>
    <c:plotVisOnly val="1"/>
    <c:dispBlanksAs val="gap"/>
    <c:showDLblsOverMax val="0"/>
  </c:chart>
  <c:txPr>
    <a:bodyPr/>
    <a:lstStyle/>
    <a:p>
      <a:pPr>
        <a:defRPr sz="14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Always</c:v>
                </c:pt>
              </c:strCache>
            </c:strRef>
          </c:tx>
          <c:spPr>
            <a:solidFill>
              <a:schemeClr val="bg1">
                <a:lumMod val="85000"/>
              </a:schemeClr>
            </a:solidFill>
            <a:ln>
              <a:solidFill>
                <a:schemeClr val="tx1"/>
              </a:solidFill>
            </a:ln>
          </c:spPr>
          <c:invertIfNegative val="0"/>
          <c:dLbls>
            <c:showLegendKey val="0"/>
            <c:showVal val="1"/>
            <c:showCatName val="0"/>
            <c:showSerName val="0"/>
            <c:showPercent val="0"/>
            <c:showBubbleSize val="0"/>
            <c:showLeaderLines val="0"/>
          </c:dLbls>
          <c:cat>
            <c:strRef>
              <c:f>Sheet1!$A$2:$A$5</c:f>
              <c:strCache>
                <c:ptCount val="4"/>
                <c:pt idx="0">
                  <c:v>18-34</c:v>
                </c:pt>
                <c:pt idx="1">
                  <c:v>35-44</c:v>
                </c:pt>
                <c:pt idx="2">
                  <c:v>45-54</c:v>
                </c:pt>
                <c:pt idx="3">
                  <c:v>55-69</c:v>
                </c:pt>
              </c:strCache>
            </c:strRef>
          </c:cat>
          <c:val>
            <c:numRef>
              <c:f>Sheet1!$B$2:$B$5</c:f>
              <c:numCache>
                <c:formatCode>0%</c:formatCode>
                <c:ptCount val="4"/>
                <c:pt idx="0">
                  <c:v>0.45600000000000002</c:v>
                </c:pt>
                <c:pt idx="1">
                  <c:v>0.52200000000000002</c:v>
                </c:pt>
                <c:pt idx="2">
                  <c:v>0.54300000000000004</c:v>
                </c:pt>
                <c:pt idx="3">
                  <c:v>0.58299999999999996</c:v>
                </c:pt>
              </c:numCache>
            </c:numRef>
          </c:val>
        </c:ser>
        <c:ser>
          <c:idx val="1"/>
          <c:order val="1"/>
          <c:tx>
            <c:strRef>
              <c:f>Sheet1!$C$1</c:f>
              <c:strCache>
                <c:ptCount val="1"/>
                <c:pt idx="0">
                  <c:v>Most of the time</c:v>
                </c:pt>
              </c:strCache>
            </c:strRef>
          </c:tx>
          <c:spPr>
            <a:solidFill>
              <a:schemeClr val="bg1">
                <a:lumMod val="85000"/>
              </a:schemeClr>
            </a:solidFill>
            <a:ln>
              <a:solidFill>
                <a:schemeClr val="tx1"/>
              </a:solidFill>
            </a:ln>
          </c:spPr>
          <c:invertIfNegative val="0"/>
          <c:dPt>
            <c:idx val="1"/>
            <c:invertIfNegative val="0"/>
            <c:bubble3D val="0"/>
          </c:dPt>
          <c:dPt>
            <c:idx val="3"/>
            <c:invertIfNegative val="0"/>
            <c:bubble3D val="0"/>
            <c:spPr>
              <a:solidFill>
                <a:schemeClr val="accent3">
                  <a:lumMod val="40000"/>
                  <a:lumOff val="60000"/>
                </a:schemeClr>
              </a:solidFill>
              <a:ln>
                <a:solidFill>
                  <a:schemeClr val="tx1"/>
                </a:solidFill>
              </a:ln>
            </c:spPr>
          </c:dPt>
          <c:cat>
            <c:strRef>
              <c:f>Sheet1!$A$2:$A$5</c:f>
              <c:strCache>
                <c:ptCount val="4"/>
                <c:pt idx="0">
                  <c:v>18-34</c:v>
                </c:pt>
                <c:pt idx="1">
                  <c:v>35-44</c:v>
                </c:pt>
                <c:pt idx="2">
                  <c:v>45-54</c:v>
                </c:pt>
                <c:pt idx="3">
                  <c:v>55-69</c:v>
                </c:pt>
              </c:strCache>
            </c:strRef>
          </c:cat>
          <c:val>
            <c:numRef>
              <c:f>Sheet1!$C$2:$C$5</c:f>
              <c:numCache>
                <c:formatCode>0%</c:formatCode>
                <c:ptCount val="4"/>
                <c:pt idx="0">
                  <c:v>0.26</c:v>
                </c:pt>
                <c:pt idx="1">
                  <c:v>0.22500000000000001</c:v>
                </c:pt>
                <c:pt idx="2">
                  <c:v>0.20599999999999999</c:v>
                </c:pt>
                <c:pt idx="3">
                  <c:v>0.20899999999999999</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Pt>
            <c:idx val="1"/>
            <c:invertIfNegative val="0"/>
            <c:bubble3D val="0"/>
            <c:spPr>
              <a:solidFill>
                <a:schemeClr val="accent5">
                  <a:lumMod val="40000"/>
                  <a:lumOff val="60000"/>
                </a:schemeClr>
              </a:solidFill>
              <a:ln>
                <a:solidFill>
                  <a:schemeClr val="tx1"/>
                </a:solidFill>
              </a:ln>
            </c:spPr>
          </c:dPt>
          <c:cat>
            <c:strRef>
              <c:f>Sheet1!$A$2:$A$5</c:f>
              <c:strCache>
                <c:ptCount val="4"/>
                <c:pt idx="0">
                  <c:v>18-34</c:v>
                </c:pt>
                <c:pt idx="1">
                  <c:v>35-44</c:v>
                </c:pt>
                <c:pt idx="2">
                  <c:v>45-54</c:v>
                </c:pt>
                <c:pt idx="3">
                  <c:v>55-69</c:v>
                </c:pt>
              </c:strCache>
            </c:strRef>
          </c:cat>
          <c:val>
            <c:numRef>
              <c:f>Sheet1!$D$2:$D$5</c:f>
              <c:numCache>
                <c:formatCode>0%</c:formatCode>
                <c:ptCount val="4"/>
                <c:pt idx="0">
                  <c:v>0.127</c:v>
                </c:pt>
                <c:pt idx="1">
                  <c:v>0.153</c:v>
                </c:pt>
                <c:pt idx="2">
                  <c:v>9.6000000000000002E-2</c:v>
                </c:pt>
                <c:pt idx="3">
                  <c:v>8.8999999999999996E-2</c:v>
                </c:pt>
              </c:numCache>
            </c:numRef>
          </c:val>
        </c:ser>
        <c:ser>
          <c:idx val="3"/>
          <c:order val="3"/>
          <c:tx>
            <c:strRef>
              <c:f>Sheet1!$E$1</c:f>
              <c:strCache>
                <c:ptCount val="1"/>
                <c:pt idx="0">
                  <c:v>Rarely</c:v>
                </c:pt>
              </c:strCache>
            </c:strRef>
          </c:tx>
          <c:spPr>
            <a:solidFill>
              <a:schemeClr val="bg1">
                <a:lumMod val="85000"/>
              </a:schemeClr>
            </a:solidFill>
            <a:ln>
              <a:solidFill>
                <a:schemeClr val="tx1"/>
              </a:solidFill>
            </a:ln>
          </c:spPr>
          <c:invertIfNegative val="0"/>
          <c:dPt>
            <c:idx val="2"/>
            <c:invertIfNegative val="0"/>
            <c:bubble3D val="0"/>
            <c:spPr>
              <a:solidFill>
                <a:schemeClr val="accent5">
                  <a:lumMod val="40000"/>
                  <a:lumOff val="60000"/>
                </a:schemeClr>
              </a:solidFill>
              <a:ln>
                <a:solidFill>
                  <a:schemeClr val="tx1"/>
                </a:solidFill>
              </a:ln>
            </c:spPr>
          </c:dPt>
          <c:cat>
            <c:strRef>
              <c:f>Sheet1!$A$2:$A$5</c:f>
              <c:strCache>
                <c:ptCount val="4"/>
                <c:pt idx="0">
                  <c:v>18-34</c:v>
                </c:pt>
                <c:pt idx="1">
                  <c:v>35-44</c:v>
                </c:pt>
                <c:pt idx="2">
                  <c:v>45-54</c:v>
                </c:pt>
                <c:pt idx="3">
                  <c:v>55-69</c:v>
                </c:pt>
              </c:strCache>
            </c:strRef>
          </c:cat>
          <c:val>
            <c:numRef>
              <c:f>Sheet1!$E$2:$E$5</c:f>
              <c:numCache>
                <c:formatCode>0%</c:formatCode>
                <c:ptCount val="4"/>
                <c:pt idx="0">
                  <c:v>0.115</c:v>
                </c:pt>
                <c:pt idx="1">
                  <c:v>8.4000000000000005E-2</c:v>
                </c:pt>
                <c:pt idx="2">
                  <c:v>0.12</c:v>
                </c:pt>
                <c:pt idx="3">
                  <c:v>0.08</c:v>
                </c:pt>
              </c:numCache>
            </c:numRef>
          </c:val>
        </c:ser>
        <c:ser>
          <c:idx val="4"/>
          <c:order val="4"/>
          <c:tx>
            <c:strRef>
              <c:f>Sheet1!$F$1</c:f>
              <c:strCache>
                <c:ptCount val="1"/>
                <c:pt idx="0">
                  <c:v>Never</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Pt>
            <c:idx val="1"/>
            <c:invertIfNegative val="0"/>
            <c:bubble3D val="0"/>
            <c:spPr>
              <a:solidFill>
                <a:schemeClr val="accent3">
                  <a:lumMod val="40000"/>
                  <a:lumOff val="60000"/>
                </a:schemeClr>
              </a:solidFill>
              <a:ln>
                <a:solidFill>
                  <a:schemeClr val="tx1"/>
                </a:solidFill>
              </a:ln>
            </c:spPr>
          </c:dPt>
          <c:cat>
            <c:strRef>
              <c:f>Sheet1!$A$2:$A$5</c:f>
              <c:strCache>
                <c:ptCount val="4"/>
                <c:pt idx="0">
                  <c:v>18-34</c:v>
                </c:pt>
                <c:pt idx="1">
                  <c:v>35-44</c:v>
                </c:pt>
                <c:pt idx="2">
                  <c:v>45-54</c:v>
                </c:pt>
                <c:pt idx="3">
                  <c:v>55-69</c:v>
                </c:pt>
              </c:strCache>
            </c:strRef>
          </c:cat>
          <c:val>
            <c:numRef>
              <c:f>Sheet1!$F$2:$F$5</c:f>
              <c:numCache>
                <c:formatCode>0%</c:formatCode>
                <c:ptCount val="4"/>
                <c:pt idx="0">
                  <c:v>4.1000000000000002E-2</c:v>
                </c:pt>
                <c:pt idx="1">
                  <c:v>1.6E-2</c:v>
                </c:pt>
                <c:pt idx="2">
                  <c:v>3.4000000000000002E-2</c:v>
                </c:pt>
                <c:pt idx="3">
                  <c:v>0.04</c:v>
                </c:pt>
              </c:numCache>
            </c:numRef>
          </c:val>
        </c:ser>
        <c:dLbls>
          <c:showLegendKey val="0"/>
          <c:showVal val="0"/>
          <c:showCatName val="0"/>
          <c:showSerName val="0"/>
          <c:showPercent val="0"/>
          <c:showBubbleSize val="0"/>
        </c:dLbls>
        <c:gapWidth val="48"/>
        <c:overlap val="100"/>
        <c:axId val="137151232"/>
        <c:axId val="137152768"/>
      </c:barChart>
      <c:catAx>
        <c:axId val="137151232"/>
        <c:scaling>
          <c:orientation val="maxMin"/>
        </c:scaling>
        <c:delete val="0"/>
        <c:axPos val="l"/>
        <c:majorTickMark val="out"/>
        <c:minorTickMark val="none"/>
        <c:tickLblPos val="nextTo"/>
        <c:crossAx val="137152768"/>
        <c:crosses val="autoZero"/>
        <c:auto val="1"/>
        <c:lblAlgn val="ctr"/>
        <c:lblOffset val="100"/>
        <c:noMultiLvlLbl val="0"/>
      </c:catAx>
      <c:valAx>
        <c:axId val="137152768"/>
        <c:scaling>
          <c:orientation val="minMax"/>
        </c:scaling>
        <c:delete val="1"/>
        <c:axPos val="t"/>
        <c:numFmt formatCode="0%" sourceLinked="1"/>
        <c:majorTickMark val="out"/>
        <c:minorTickMark val="none"/>
        <c:tickLblPos val="nextTo"/>
        <c:crossAx val="13715123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3316123808074444"/>
          <c:y val="7.7886613370739724E-2"/>
          <c:w val="0.6006081647108017"/>
          <c:h val="0.88662284870985308"/>
        </c:manualLayout>
      </c:layout>
      <c:barChart>
        <c:barDir val="bar"/>
        <c:grouping val="percentStacked"/>
        <c:varyColors val="0"/>
        <c:ser>
          <c:idx val="0"/>
          <c:order val="0"/>
          <c:tx>
            <c:strRef>
              <c:f>Sheet1!$B$1</c:f>
              <c:strCache>
                <c:ptCount val="1"/>
                <c:pt idx="0">
                  <c:v>Always</c:v>
                </c:pt>
              </c:strCache>
            </c:strRef>
          </c:tx>
          <c:spPr>
            <a:solidFill>
              <a:schemeClr val="bg1">
                <a:lumMod val="85000"/>
              </a:schemeClr>
            </a:solidFill>
            <a:ln>
              <a:solidFill>
                <a:schemeClr val="tx1"/>
              </a:solidFill>
            </a:ln>
          </c:spPr>
          <c:invertIfNegative val="0"/>
          <c:dLbls>
            <c:showLegendKey val="0"/>
            <c:showVal val="1"/>
            <c:showCatName val="0"/>
            <c:showSerName val="0"/>
            <c:showPercent val="0"/>
            <c:showBubbleSize val="0"/>
            <c:showLeaderLines val="0"/>
          </c:dLbls>
          <c:cat>
            <c:strRef>
              <c:f>Sheet1!$A$2:$A$7</c:f>
              <c:strCache>
                <c:ptCount val="6"/>
                <c:pt idx="0">
                  <c:v>BC</c:v>
                </c:pt>
                <c:pt idx="1">
                  <c:v>Prairies</c:v>
                </c:pt>
                <c:pt idx="2">
                  <c:v>Ontario</c:v>
                </c:pt>
                <c:pt idx="3">
                  <c:v>Quebec</c:v>
                </c:pt>
                <c:pt idx="4">
                  <c:v>Atlantic</c:v>
                </c:pt>
                <c:pt idx="5">
                  <c:v>North</c:v>
                </c:pt>
              </c:strCache>
            </c:strRef>
          </c:cat>
          <c:val>
            <c:numRef>
              <c:f>Sheet1!$B$2:$B$7</c:f>
              <c:numCache>
                <c:formatCode>0%</c:formatCode>
                <c:ptCount val="6"/>
                <c:pt idx="0">
                  <c:v>0.504</c:v>
                </c:pt>
                <c:pt idx="1">
                  <c:v>0.56100000000000005</c:v>
                </c:pt>
                <c:pt idx="2">
                  <c:v>0.44700000000000001</c:v>
                </c:pt>
                <c:pt idx="3">
                  <c:v>0.55700000000000005</c:v>
                </c:pt>
                <c:pt idx="4">
                  <c:v>0.62</c:v>
                </c:pt>
                <c:pt idx="5">
                  <c:v>0.5</c:v>
                </c:pt>
              </c:numCache>
            </c:numRef>
          </c:val>
        </c:ser>
        <c:ser>
          <c:idx val="1"/>
          <c:order val="1"/>
          <c:tx>
            <c:strRef>
              <c:f>Sheet1!$C$1</c:f>
              <c:strCache>
                <c:ptCount val="1"/>
                <c:pt idx="0">
                  <c:v>Most of the time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cat>
            <c:strRef>
              <c:f>Sheet1!$A$2:$A$7</c:f>
              <c:strCache>
                <c:ptCount val="6"/>
                <c:pt idx="0">
                  <c:v>BC</c:v>
                </c:pt>
                <c:pt idx="1">
                  <c:v>Prairies</c:v>
                </c:pt>
                <c:pt idx="2">
                  <c:v>Ontario</c:v>
                </c:pt>
                <c:pt idx="3">
                  <c:v>Quebec</c:v>
                </c:pt>
                <c:pt idx="4">
                  <c:v>Atlantic</c:v>
                </c:pt>
                <c:pt idx="5">
                  <c:v>North</c:v>
                </c:pt>
              </c:strCache>
            </c:strRef>
          </c:cat>
          <c:val>
            <c:numRef>
              <c:f>Sheet1!$C$2:$C$7</c:f>
              <c:numCache>
                <c:formatCode>0%</c:formatCode>
                <c:ptCount val="6"/>
                <c:pt idx="0">
                  <c:v>0.223</c:v>
                </c:pt>
                <c:pt idx="1">
                  <c:v>0.189</c:v>
                </c:pt>
                <c:pt idx="2">
                  <c:v>0.23400000000000001</c:v>
                </c:pt>
                <c:pt idx="3">
                  <c:v>0.252</c:v>
                </c:pt>
                <c:pt idx="4">
                  <c:v>0.20699999999999999</c:v>
                </c:pt>
                <c:pt idx="5">
                  <c:v>0.19600000000000001</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Pt>
            <c:idx val="1"/>
            <c:invertIfNegative val="0"/>
            <c:bubble3D val="0"/>
            <c:spPr>
              <a:solidFill>
                <a:schemeClr val="accent3">
                  <a:lumMod val="40000"/>
                  <a:lumOff val="60000"/>
                </a:schemeClr>
              </a:solidFill>
              <a:ln>
                <a:solidFill>
                  <a:schemeClr val="tx1"/>
                </a:solidFill>
              </a:ln>
            </c:spPr>
          </c:dPt>
          <c:dPt>
            <c:idx val="2"/>
            <c:invertIfNegative val="0"/>
            <c:bubble3D val="0"/>
            <c:spPr>
              <a:solidFill>
                <a:schemeClr val="accent5">
                  <a:lumMod val="40000"/>
                  <a:lumOff val="60000"/>
                </a:schemeClr>
              </a:solidFill>
              <a:ln>
                <a:solidFill>
                  <a:schemeClr val="tx1"/>
                </a:solidFill>
              </a:ln>
            </c:spPr>
          </c:dPt>
          <c:dPt>
            <c:idx val="3"/>
            <c:invertIfNegative val="0"/>
            <c:bubble3D val="0"/>
            <c:spPr>
              <a:solidFill>
                <a:schemeClr val="accent3">
                  <a:lumMod val="40000"/>
                  <a:lumOff val="60000"/>
                </a:schemeClr>
              </a:solidFill>
              <a:ln>
                <a:solidFill>
                  <a:schemeClr val="tx1"/>
                </a:solidFill>
              </a:ln>
            </c:spPr>
          </c:dPt>
          <c:dPt>
            <c:idx val="4"/>
            <c:invertIfNegative val="0"/>
            <c:bubble3D val="0"/>
          </c:dPt>
          <c:dPt>
            <c:idx val="5"/>
            <c:invertIfNegative val="0"/>
            <c:bubble3D val="0"/>
          </c:dPt>
          <c:cat>
            <c:strRef>
              <c:f>Sheet1!$A$2:$A$7</c:f>
              <c:strCache>
                <c:ptCount val="6"/>
                <c:pt idx="0">
                  <c:v>BC</c:v>
                </c:pt>
                <c:pt idx="1">
                  <c:v>Prairies</c:v>
                </c:pt>
                <c:pt idx="2">
                  <c:v>Ontario</c:v>
                </c:pt>
                <c:pt idx="3">
                  <c:v>Quebec</c:v>
                </c:pt>
                <c:pt idx="4">
                  <c:v>Atlantic</c:v>
                </c:pt>
                <c:pt idx="5">
                  <c:v>North</c:v>
                </c:pt>
              </c:strCache>
            </c:strRef>
          </c:cat>
          <c:val>
            <c:numRef>
              <c:f>Sheet1!$D$2:$D$7</c:f>
              <c:numCache>
                <c:formatCode>0%</c:formatCode>
                <c:ptCount val="6"/>
                <c:pt idx="0">
                  <c:v>0.15</c:v>
                </c:pt>
                <c:pt idx="1">
                  <c:v>9.0999999999999998E-2</c:v>
                </c:pt>
                <c:pt idx="2">
                  <c:v>0.14299999999999999</c:v>
                </c:pt>
                <c:pt idx="3">
                  <c:v>7.3999999999999996E-2</c:v>
                </c:pt>
                <c:pt idx="4">
                  <c:v>0.1</c:v>
                </c:pt>
                <c:pt idx="5">
                  <c:v>0.11799999999999999</c:v>
                </c:pt>
              </c:numCache>
            </c:numRef>
          </c:val>
        </c:ser>
        <c:ser>
          <c:idx val="3"/>
          <c:order val="3"/>
          <c:tx>
            <c:strRef>
              <c:f>Sheet1!$E$1</c:f>
              <c:strCache>
                <c:ptCount val="1"/>
                <c:pt idx="0">
                  <c:v>Rarely</c:v>
                </c:pt>
              </c:strCache>
            </c:strRef>
          </c:tx>
          <c:spPr>
            <a:solidFill>
              <a:schemeClr val="bg1">
                <a:lumMod val="85000"/>
              </a:schemeClr>
            </a:solidFill>
            <a:ln>
              <a:solidFill>
                <a:schemeClr val="tx1"/>
              </a:solidFill>
            </a:ln>
          </c:spPr>
          <c:invertIfNegative val="0"/>
          <c:dPt>
            <c:idx val="1"/>
            <c:invertIfNegative val="0"/>
            <c:bubble3D val="0"/>
            <c:spPr>
              <a:solidFill>
                <a:schemeClr val="accent5">
                  <a:lumMod val="40000"/>
                  <a:lumOff val="60000"/>
                </a:schemeClr>
              </a:solidFill>
              <a:ln>
                <a:solidFill>
                  <a:schemeClr val="tx1"/>
                </a:solidFill>
              </a:ln>
            </c:spPr>
          </c:dPt>
          <c:dPt>
            <c:idx val="2"/>
            <c:invertIfNegative val="0"/>
            <c:bubble3D val="0"/>
            <c:spPr>
              <a:solidFill>
                <a:schemeClr val="accent5">
                  <a:lumMod val="40000"/>
                  <a:lumOff val="60000"/>
                </a:schemeClr>
              </a:solidFill>
              <a:ln>
                <a:solidFill>
                  <a:schemeClr val="tx1"/>
                </a:solidFill>
              </a:ln>
            </c:spPr>
          </c:dPt>
          <c:dPt>
            <c:idx val="3"/>
            <c:invertIfNegative val="0"/>
            <c:bubble3D val="0"/>
            <c:spPr>
              <a:solidFill>
                <a:schemeClr val="accent3">
                  <a:lumMod val="40000"/>
                  <a:lumOff val="60000"/>
                </a:schemeClr>
              </a:solidFill>
              <a:ln>
                <a:solidFill>
                  <a:schemeClr val="tx1"/>
                </a:solidFill>
              </a:ln>
            </c:spPr>
          </c:dPt>
          <c:dPt>
            <c:idx val="4"/>
            <c:invertIfNegative val="0"/>
            <c:bubble3D val="0"/>
            <c:spPr>
              <a:solidFill>
                <a:schemeClr val="accent3">
                  <a:lumMod val="40000"/>
                  <a:lumOff val="60000"/>
                </a:schemeClr>
              </a:solidFill>
              <a:ln>
                <a:solidFill>
                  <a:schemeClr val="tx1"/>
                </a:solidFill>
              </a:ln>
            </c:spPr>
          </c:dPt>
          <c:dPt>
            <c:idx val="5"/>
            <c:invertIfNegative val="0"/>
            <c:bubble3D val="0"/>
            <c:spPr>
              <a:solidFill>
                <a:schemeClr val="accent5">
                  <a:lumMod val="40000"/>
                  <a:lumOff val="60000"/>
                </a:schemeClr>
              </a:solidFill>
              <a:ln>
                <a:solidFill>
                  <a:schemeClr val="tx1"/>
                </a:solidFill>
              </a:ln>
            </c:spPr>
          </c:dPt>
          <c:cat>
            <c:strRef>
              <c:f>Sheet1!$A$2:$A$7</c:f>
              <c:strCache>
                <c:ptCount val="6"/>
                <c:pt idx="0">
                  <c:v>BC</c:v>
                </c:pt>
                <c:pt idx="1">
                  <c:v>Prairies</c:v>
                </c:pt>
                <c:pt idx="2">
                  <c:v>Ontario</c:v>
                </c:pt>
                <c:pt idx="3">
                  <c:v>Quebec</c:v>
                </c:pt>
                <c:pt idx="4">
                  <c:v>Atlantic</c:v>
                </c:pt>
                <c:pt idx="5">
                  <c:v>North</c:v>
                </c:pt>
              </c:strCache>
            </c:strRef>
          </c:cat>
          <c:val>
            <c:numRef>
              <c:f>Sheet1!$E$2:$E$7</c:f>
              <c:numCache>
                <c:formatCode>0%</c:formatCode>
                <c:ptCount val="6"/>
                <c:pt idx="0">
                  <c:v>8.1000000000000003E-2</c:v>
                </c:pt>
                <c:pt idx="1">
                  <c:v>0.122</c:v>
                </c:pt>
                <c:pt idx="2">
                  <c:v>0.14599999999999999</c:v>
                </c:pt>
                <c:pt idx="3">
                  <c:v>7.6999999999999999E-2</c:v>
                </c:pt>
                <c:pt idx="4">
                  <c:v>0.06</c:v>
                </c:pt>
                <c:pt idx="5">
                  <c:v>0.13700000000000001</c:v>
                </c:pt>
              </c:numCache>
            </c:numRef>
          </c:val>
        </c:ser>
        <c:ser>
          <c:idx val="4"/>
          <c:order val="4"/>
          <c:tx>
            <c:strRef>
              <c:f>Sheet1!$F$1</c:f>
              <c:strCache>
                <c:ptCount val="1"/>
                <c:pt idx="0">
                  <c:v>Never</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3">
                  <a:lumMod val="40000"/>
                  <a:lumOff val="60000"/>
                </a:schemeClr>
              </a:solidFill>
              <a:ln>
                <a:solidFill>
                  <a:schemeClr val="tx1"/>
                </a:solidFill>
              </a:ln>
            </c:spPr>
          </c:dPt>
          <c:dPt>
            <c:idx val="5"/>
            <c:invertIfNegative val="0"/>
            <c:bubble3D val="0"/>
            <c:spPr>
              <a:solidFill>
                <a:schemeClr val="accent5">
                  <a:lumMod val="40000"/>
                  <a:lumOff val="60000"/>
                </a:schemeClr>
              </a:solidFill>
              <a:ln>
                <a:solidFill>
                  <a:schemeClr val="tx1"/>
                </a:solidFill>
              </a:ln>
            </c:spPr>
          </c:dPt>
          <c:cat>
            <c:strRef>
              <c:f>Sheet1!$A$2:$A$7</c:f>
              <c:strCache>
                <c:ptCount val="6"/>
                <c:pt idx="0">
                  <c:v>BC</c:v>
                </c:pt>
                <c:pt idx="1">
                  <c:v>Prairies</c:v>
                </c:pt>
                <c:pt idx="2">
                  <c:v>Ontario</c:v>
                </c:pt>
                <c:pt idx="3">
                  <c:v>Quebec</c:v>
                </c:pt>
                <c:pt idx="4">
                  <c:v>Atlantic</c:v>
                </c:pt>
                <c:pt idx="5">
                  <c:v>North</c:v>
                </c:pt>
              </c:strCache>
            </c:strRef>
          </c:cat>
          <c:val>
            <c:numRef>
              <c:f>Sheet1!$F$2:$F$7</c:f>
              <c:numCache>
                <c:formatCode>0%</c:formatCode>
                <c:ptCount val="6"/>
                <c:pt idx="0">
                  <c:v>4.2000000000000003E-2</c:v>
                </c:pt>
                <c:pt idx="1">
                  <c:v>3.6999999999999998E-2</c:v>
                </c:pt>
                <c:pt idx="2">
                  <c:v>0.03</c:v>
                </c:pt>
                <c:pt idx="3">
                  <c:v>0.04</c:v>
                </c:pt>
                <c:pt idx="4">
                  <c:v>1.2999999999999999E-2</c:v>
                </c:pt>
                <c:pt idx="5">
                  <c:v>4.9000000000000002E-2</c:v>
                </c:pt>
              </c:numCache>
            </c:numRef>
          </c:val>
        </c:ser>
        <c:dLbls>
          <c:showLegendKey val="0"/>
          <c:showVal val="0"/>
          <c:showCatName val="0"/>
          <c:showSerName val="0"/>
          <c:showPercent val="0"/>
          <c:showBubbleSize val="0"/>
        </c:dLbls>
        <c:gapWidth val="48"/>
        <c:overlap val="100"/>
        <c:axId val="137086848"/>
        <c:axId val="137088384"/>
      </c:barChart>
      <c:catAx>
        <c:axId val="137086848"/>
        <c:scaling>
          <c:orientation val="maxMin"/>
        </c:scaling>
        <c:delete val="0"/>
        <c:axPos val="l"/>
        <c:majorTickMark val="out"/>
        <c:minorTickMark val="none"/>
        <c:tickLblPos val="nextTo"/>
        <c:crossAx val="137088384"/>
        <c:crosses val="autoZero"/>
        <c:auto val="1"/>
        <c:lblAlgn val="ctr"/>
        <c:lblOffset val="100"/>
        <c:noMultiLvlLbl val="0"/>
      </c:catAx>
      <c:valAx>
        <c:axId val="137088384"/>
        <c:scaling>
          <c:orientation val="minMax"/>
        </c:scaling>
        <c:delete val="1"/>
        <c:axPos val="t"/>
        <c:numFmt formatCode="0%" sourceLinked="1"/>
        <c:majorTickMark val="out"/>
        <c:minorTickMark val="none"/>
        <c:tickLblPos val="nextTo"/>
        <c:crossAx val="137086848"/>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994823867857395"/>
          <c:y val="0.13095238095238096"/>
          <c:w val="0.53428701600580664"/>
          <c:h val="0.72619047619047616"/>
        </c:manualLayout>
      </c:layout>
      <c:barChart>
        <c:barDir val="bar"/>
        <c:grouping val="percentStacked"/>
        <c:varyColors val="0"/>
        <c:ser>
          <c:idx val="0"/>
          <c:order val="0"/>
          <c:tx>
            <c:strRef>
              <c:f>Sheet1!$B$1</c:f>
              <c:strCache>
                <c:ptCount val="1"/>
                <c:pt idx="0">
                  <c:v>Always</c:v>
                </c:pt>
              </c:strCache>
            </c:strRef>
          </c:tx>
          <c:spPr>
            <a:solidFill>
              <a:schemeClr val="bg1">
                <a:lumMod val="85000"/>
              </a:schemeClr>
            </a:solidFill>
            <a:ln>
              <a:solidFill>
                <a:schemeClr val="tx1"/>
              </a:solidFill>
            </a:ln>
          </c:spPr>
          <c:invertIfNegative val="0"/>
          <c:dLbls>
            <c:showLegendKey val="0"/>
            <c:showVal val="1"/>
            <c:showCatName val="0"/>
            <c:showSerName val="0"/>
            <c:showPercent val="0"/>
            <c:showBubbleSize val="0"/>
            <c:showLeaderLines val="0"/>
          </c:dLbls>
          <c:cat>
            <c:strRef>
              <c:f>Sheet1!$A$2:$A$3</c:f>
              <c:strCache>
                <c:ptCount val="2"/>
                <c:pt idx="0">
                  <c:v>New Cdns</c:v>
                </c:pt>
                <c:pt idx="1">
                  <c:v>Born in Canada</c:v>
                </c:pt>
              </c:strCache>
            </c:strRef>
          </c:cat>
          <c:val>
            <c:numRef>
              <c:f>Sheet1!$B$2:$B$3</c:f>
              <c:numCache>
                <c:formatCode>0%</c:formatCode>
                <c:ptCount val="2"/>
                <c:pt idx="0">
                  <c:v>0.44</c:v>
                </c:pt>
                <c:pt idx="1">
                  <c:v>0.52100000000000002</c:v>
                </c:pt>
              </c:numCache>
            </c:numRef>
          </c:val>
        </c:ser>
        <c:ser>
          <c:idx val="1"/>
          <c:order val="1"/>
          <c:tx>
            <c:strRef>
              <c:f>Sheet1!$C$1</c:f>
              <c:strCache>
                <c:ptCount val="1"/>
                <c:pt idx="0">
                  <c:v>Most of the time</c:v>
                </c:pt>
              </c:strCache>
            </c:strRef>
          </c:tx>
          <c:spPr>
            <a:solidFill>
              <a:schemeClr val="bg1">
                <a:lumMod val="85000"/>
              </a:schemeClr>
            </a:solidFill>
            <a:ln>
              <a:solidFill>
                <a:schemeClr val="tx1"/>
              </a:solidFill>
            </a:ln>
          </c:spPr>
          <c:invertIfNegative val="0"/>
          <c:dPt>
            <c:idx val="0"/>
            <c:invertIfNegative val="0"/>
            <c:bubble3D val="0"/>
          </c:dPt>
          <c:cat>
            <c:strRef>
              <c:f>Sheet1!$A$2:$A$3</c:f>
              <c:strCache>
                <c:ptCount val="2"/>
                <c:pt idx="0">
                  <c:v>New Cdns</c:v>
                </c:pt>
                <c:pt idx="1">
                  <c:v>Born in Canada</c:v>
                </c:pt>
              </c:strCache>
            </c:strRef>
          </c:cat>
          <c:val>
            <c:numRef>
              <c:f>Sheet1!$C$2:$C$3</c:f>
              <c:numCache>
                <c:formatCode>0%</c:formatCode>
                <c:ptCount val="2"/>
                <c:pt idx="0">
                  <c:v>0.26</c:v>
                </c:pt>
                <c:pt idx="1">
                  <c:v>0.224</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cat>
            <c:strRef>
              <c:f>Sheet1!$A$2:$A$3</c:f>
              <c:strCache>
                <c:ptCount val="2"/>
                <c:pt idx="0">
                  <c:v>New Cdns</c:v>
                </c:pt>
                <c:pt idx="1">
                  <c:v>Born in Canada</c:v>
                </c:pt>
              </c:strCache>
            </c:strRef>
          </c:cat>
          <c:val>
            <c:numRef>
              <c:f>Sheet1!$D$2:$D$3</c:f>
              <c:numCache>
                <c:formatCode>0%</c:formatCode>
                <c:ptCount val="2"/>
                <c:pt idx="0">
                  <c:v>0.22</c:v>
                </c:pt>
                <c:pt idx="1">
                  <c:v>0.114</c:v>
                </c:pt>
              </c:numCache>
            </c:numRef>
          </c:val>
        </c:ser>
        <c:ser>
          <c:idx val="3"/>
          <c:order val="3"/>
          <c:tx>
            <c:strRef>
              <c:f>Sheet1!$E$1</c:f>
              <c:strCache>
                <c:ptCount val="1"/>
                <c:pt idx="0">
                  <c:v>Rarely</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40000"/>
                  <a:lumOff val="60000"/>
                </a:schemeClr>
              </a:solidFill>
              <a:ln>
                <a:solidFill>
                  <a:schemeClr val="tx1"/>
                </a:solidFill>
              </a:ln>
            </c:spPr>
          </c:dPt>
          <c:cat>
            <c:strRef>
              <c:f>Sheet1!$A$2:$A$3</c:f>
              <c:strCache>
                <c:ptCount val="2"/>
                <c:pt idx="0">
                  <c:v>New Cdns</c:v>
                </c:pt>
                <c:pt idx="1">
                  <c:v>Born in Canada</c:v>
                </c:pt>
              </c:strCache>
            </c:strRef>
          </c:cat>
          <c:val>
            <c:numRef>
              <c:f>Sheet1!$E$2:$E$3</c:f>
              <c:numCache>
                <c:formatCode>0%</c:formatCode>
                <c:ptCount val="2"/>
                <c:pt idx="0">
                  <c:v>0.06</c:v>
                </c:pt>
                <c:pt idx="1">
                  <c:v>0.104</c:v>
                </c:pt>
              </c:numCache>
            </c:numRef>
          </c:val>
        </c:ser>
        <c:ser>
          <c:idx val="4"/>
          <c:order val="4"/>
          <c:tx>
            <c:strRef>
              <c:f>Sheet1!$F$1</c:f>
              <c:strCache>
                <c:ptCount val="1"/>
                <c:pt idx="0">
                  <c:v>Never</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40000"/>
                  <a:lumOff val="60000"/>
                </a:schemeClr>
              </a:solidFill>
              <a:ln>
                <a:solidFill>
                  <a:schemeClr val="tx1"/>
                </a:solidFill>
              </a:ln>
            </c:spPr>
          </c:dPt>
          <c:cat>
            <c:strRef>
              <c:f>Sheet1!$A$2:$A$3</c:f>
              <c:strCache>
                <c:ptCount val="2"/>
                <c:pt idx="0">
                  <c:v>New Cdns</c:v>
                </c:pt>
                <c:pt idx="1">
                  <c:v>Born in Canada</c:v>
                </c:pt>
              </c:strCache>
            </c:strRef>
          </c:cat>
          <c:val>
            <c:numRef>
              <c:f>Sheet1!$F$2:$F$3</c:f>
              <c:numCache>
                <c:formatCode>0%</c:formatCode>
                <c:ptCount val="2"/>
                <c:pt idx="0">
                  <c:v>0.02</c:v>
                </c:pt>
                <c:pt idx="1">
                  <c:v>3.7999999999999999E-2</c:v>
                </c:pt>
              </c:numCache>
            </c:numRef>
          </c:val>
        </c:ser>
        <c:dLbls>
          <c:showLegendKey val="0"/>
          <c:showVal val="0"/>
          <c:showCatName val="0"/>
          <c:showSerName val="0"/>
          <c:showPercent val="0"/>
          <c:showBubbleSize val="0"/>
        </c:dLbls>
        <c:gapWidth val="48"/>
        <c:overlap val="100"/>
        <c:axId val="137223552"/>
        <c:axId val="137241728"/>
      </c:barChart>
      <c:catAx>
        <c:axId val="137223552"/>
        <c:scaling>
          <c:orientation val="maxMin"/>
        </c:scaling>
        <c:delete val="0"/>
        <c:axPos val="l"/>
        <c:majorTickMark val="out"/>
        <c:minorTickMark val="none"/>
        <c:tickLblPos val="nextTo"/>
        <c:crossAx val="137241728"/>
        <c:crosses val="autoZero"/>
        <c:auto val="1"/>
        <c:lblAlgn val="ctr"/>
        <c:lblOffset val="100"/>
        <c:noMultiLvlLbl val="0"/>
      </c:catAx>
      <c:valAx>
        <c:axId val="137241728"/>
        <c:scaling>
          <c:orientation val="minMax"/>
        </c:scaling>
        <c:delete val="1"/>
        <c:axPos val="t"/>
        <c:numFmt formatCode="0%" sourceLinked="1"/>
        <c:majorTickMark val="out"/>
        <c:minorTickMark val="none"/>
        <c:tickLblPos val="nextTo"/>
        <c:crossAx val="13722355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Always</c:v>
                </c:pt>
              </c:strCache>
            </c:strRef>
          </c:tx>
          <c:spPr>
            <a:solidFill>
              <a:schemeClr val="bg1">
                <a:lumMod val="85000"/>
              </a:schemeClr>
            </a:solidFill>
            <a:ln>
              <a:solidFill>
                <a:schemeClr val="tx1"/>
              </a:solidFill>
            </a:ln>
          </c:spPr>
          <c:invertIfNegative val="0"/>
          <c:dPt>
            <c:idx val="1"/>
            <c:invertIfNegative val="0"/>
            <c:bubble3D val="0"/>
            <c:spPr>
              <a:solidFill>
                <a:schemeClr val="accent5">
                  <a:lumMod val="40000"/>
                  <a:lumOff val="60000"/>
                </a:schemeClr>
              </a:solidFill>
              <a:ln>
                <a:solidFill>
                  <a:schemeClr val="tx1"/>
                </a:solidFill>
              </a:ln>
            </c:spPr>
          </c:dPt>
          <c:dPt>
            <c:idx val="2"/>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Sheet1!$A$2:$A$3</c:f>
              <c:strCache>
                <c:ptCount val="2"/>
                <c:pt idx="0">
                  <c:v>Strong</c:v>
                </c:pt>
                <c:pt idx="1">
                  <c:v>Unable</c:v>
                </c:pt>
              </c:strCache>
            </c:strRef>
          </c:cat>
          <c:val>
            <c:numRef>
              <c:f>Sheet1!$B$2:$B$3</c:f>
              <c:numCache>
                <c:formatCode>0%</c:formatCode>
                <c:ptCount val="2"/>
                <c:pt idx="0">
                  <c:v>0.439</c:v>
                </c:pt>
                <c:pt idx="1">
                  <c:v>0.76600000000000001</c:v>
                </c:pt>
              </c:numCache>
            </c:numRef>
          </c:val>
        </c:ser>
        <c:ser>
          <c:idx val="1"/>
          <c:order val="1"/>
          <c:tx>
            <c:strRef>
              <c:f>Sheet1!$C$1</c:f>
              <c:strCache>
                <c:ptCount val="1"/>
                <c:pt idx="0">
                  <c:v>Most of the time</c:v>
                </c:pt>
              </c:strCache>
            </c:strRef>
          </c:tx>
          <c:spPr>
            <a:solidFill>
              <a:schemeClr val="bg1">
                <a:lumMod val="85000"/>
              </a:schemeClr>
            </a:solidFill>
            <a:ln>
              <a:solidFill>
                <a:schemeClr val="tx1"/>
              </a:solidFill>
            </a:ln>
          </c:spPr>
          <c:invertIfNegative val="0"/>
          <c:dPt>
            <c:idx val="1"/>
            <c:invertIfNegative val="0"/>
            <c:bubble3D val="0"/>
            <c:spPr>
              <a:solidFill>
                <a:schemeClr val="accent3">
                  <a:lumMod val="40000"/>
                  <a:lumOff val="60000"/>
                </a:schemeClr>
              </a:solidFill>
              <a:ln>
                <a:solidFill>
                  <a:schemeClr val="tx1"/>
                </a:solidFill>
              </a:ln>
            </c:spPr>
          </c:dPt>
          <c:dPt>
            <c:idx val="2"/>
            <c:invertIfNegative val="0"/>
            <c:bubble3D val="0"/>
            <c:spPr>
              <a:solidFill>
                <a:schemeClr val="accent3">
                  <a:lumMod val="40000"/>
                  <a:lumOff val="60000"/>
                </a:schemeClr>
              </a:solidFill>
              <a:ln>
                <a:solidFill>
                  <a:schemeClr val="tx1"/>
                </a:solidFill>
              </a:ln>
            </c:spPr>
          </c:dPt>
          <c:cat>
            <c:strRef>
              <c:f>Sheet1!$A$2:$A$3</c:f>
              <c:strCache>
                <c:ptCount val="2"/>
                <c:pt idx="0">
                  <c:v>Strong</c:v>
                </c:pt>
                <c:pt idx="1">
                  <c:v>Unable</c:v>
                </c:pt>
              </c:strCache>
            </c:strRef>
          </c:cat>
          <c:val>
            <c:numRef>
              <c:f>Sheet1!$C$2:$C$3</c:f>
              <c:numCache>
                <c:formatCode>0%</c:formatCode>
                <c:ptCount val="2"/>
                <c:pt idx="0">
                  <c:v>0.251</c:v>
                </c:pt>
                <c:pt idx="1">
                  <c:v>0.17</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spPr>
              <a:solidFill>
                <a:schemeClr val="accent3">
                  <a:lumMod val="40000"/>
                  <a:lumOff val="60000"/>
                </a:schemeClr>
              </a:solidFill>
              <a:ln>
                <a:solidFill>
                  <a:schemeClr val="tx1"/>
                </a:solidFill>
              </a:ln>
            </c:spPr>
          </c:dPt>
          <c:dPt>
            <c:idx val="2"/>
            <c:invertIfNegative val="0"/>
            <c:bubble3D val="0"/>
            <c:spPr>
              <a:solidFill>
                <a:schemeClr val="accent3">
                  <a:lumMod val="40000"/>
                  <a:lumOff val="60000"/>
                </a:schemeClr>
              </a:solidFill>
              <a:ln>
                <a:solidFill>
                  <a:schemeClr val="tx1"/>
                </a:solidFill>
              </a:ln>
            </c:spPr>
          </c:dPt>
          <c:cat>
            <c:strRef>
              <c:f>Sheet1!$A$2:$A$3</c:f>
              <c:strCache>
                <c:ptCount val="2"/>
                <c:pt idx="0">
                  <c:v>Strong</c:v>
                </c:pt>
                <c:pt idx="1">
                  <c:v>Unable</c:v>
                </c:pt>
              </c:strCache>
            </c:strRef>
          </c:cat>
          <c:val>
            <c:numRef>
              <c:f>Sheet1!$D$2:$D$3</c:f>
              <c:numCache>
                <c:formatCode>0%</c:formatCode>
                <c:ptCount val="2"/>
                <c:pt idx="0">
                  <c:v>0.13300000000000001</c:v>
                </c:pt>
                <c:pt idx="1">
                  <c:v>4.2999999999999997E-2</c:v>
                </c:pt>
              </c:numCache>
            </c:numRef>
          </c:val>
        </c:ser>
        <c:ser>
          <c:idx val="3"/>
          <c:order val="3"/>
          <c:tx>
            <c:strRef>
              <c:f>Sheet1!$E$1</c:f>
              <c:strCache>
                <c:ptCount val="1"/>
                <c:pt idx="0">
                  <c:v>Rarely</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Pt>
            <c:idx val="1"/>
            <c:invertIfNegative val="0"/>
            <c:bubble3D val="0"/>
            <c:spPr>
              <a:solidFill>
                <a:schemeClr val="accent3">
                  <a:lumMod val="40000"/>
                  <a:lumOff val="60000"/>
                </a:schemeClr>
              </a:solidFill>
              <a:ln>
                <a:solidFill>
                  <a:schemeClr val="tx1"/>
                </a:solidFill>
              </a:ln>
            </c:spPr>
          </c:dPt>
          <c:dPt>
            <c:idx val="2"/>
            <c:invertIfNegative val="0"/>
            <c:bubble3D val="0"/>
            <c:spPr>
              <a:solidFill>
                <a:schemeClr val="accent3">
                  <a:lumMod val="40000"/>
                  <a:lumOff val="60000"/>
                </a:schemeClr>
              </a:solidFill>
              <a:ln>
                <a:solidFill>
                  <a:schemeClr val="tx1"/>
                </a:solidFill>
              </a:ln>
            </c:spPr>
          </c:dPt>
          <c:cat>
            <c:strRef>
              <c:f>Sheet1!$A$2:$A$3</c:f>
              <c:strCache>
                <c:ptCount val="2"/>
                <c:pt idx="0">
                  <c:v>Strong</c:v>
                </c:pt>
                <c:pt idx="1">
                  <c:v>Unable</c:v>
                </c:pt>
              </c:strCache>
            </c:strRef>
          </c:cat>
          <c:val>
            <c:numRef>
              <c:f>Sheet1!$E$2:$E$3</c:f>
              <c:numCache>
                <c:formatCode>0%</c:formatCode>
                <c:ptCount val="2"/>
                <c:pt idx="0">
                  <c:v>0.14000000000000001</c:v>
                </c:pt>
                <c:pt idx="1">
                  <c:v>2.1000000000000001E-2</c:v>
                </c:pt>
              </c:numCache>
            </c:numRef>
          </c:val>
        </c:ser>
        <c:ser>
          <c:idx val="4"/>
          <c:order val="4"/>
          <c:tx>
            <c:strRef>
              <c:f>Sheet1!$F$1</c:f>
              <c:strCache>
                <c:ptCount val="1"/>
                <c:pt idx="0">
                  <c:v>Never</c:v>
                </c:pt>
              </c:strCache>
            </c:strRef>
          </c:tx>
          <c:spPr>
            <a:solidFill>
              <a:schemeClr val="bg1">
                <a:lumMod val="85000"/>
              </a:schemeClr>
            </a:solidFill>
            <a:ln>
              <a:solidFill>
                <a:schemeClr val="tx1"/>
              </a:solidFill>
            </a:ln>
          </c:spPr>
          <c:invertIfNegative val="0"/>
          <c:cat>
            <c:strRef>
              <c:f>Sheet1!$A$2:$A$3</c:f>
              <c:strCache>
                <c:ptCount val="2"/>
                <c:pt idx="0">
                  <c:v>Strong</c:v>
                </c:pt>
                <c:pt idx="1">
                  <c:v>Unable</c:v>
                </c:pt>
              </c:strCache>
            </c:strRef>
          </c:cat>
          <c:val>
            <c:numRef>
              <c:f>Sheet1!$F$2:$F$3</c:f>
              <c:numCache>
                <c:formatCode>0%</c:formatCode>
                <c:ptCount val="2"/>
                <c:pt idx="0">
                  <c:v>3.6999999999999998E-2</c:v>
                </c:pt>
                <c:pt idx="1">
                  <c:v>0</c:v>
                </c:pt>
              </c:numCache>
            </c:numRef>
          </c:val>
        </c:ser>
        <c:dLbls>
          <c:showLegendKey val="0"/>
          <c:showVal val="0"/>
          <c:showCatName val="0"/>
          <c:showSerName val="0"/>
          <c:showPercent val="0"/>
          <c:showBubbleSize val="0"/>
        </c:dLbls>
        <c:gapWidth val="48"/>
        <c:overlap val="100"/>
        <c:axId val="137268608"/>
        <c:axId val="137274496"/>
      </c:barChart>
      <c:catAx>
        <c:axId val="137268608"/>
        <c:scaling>
          <c:orientation val="maxMin"/>
        </c:scaling>
        <c:delete val="0"/>
        <c:axPos val="l"/>
        <c:majorTickMark val="out"/>
        <c:minorTickMark val="none"/>
        <c:tickLblPos val="nextTo"/>
        <c:crossAx val="137274496"/>
        <c:crosses val="autoZero"/>
        <c:auto val="1"/>
        <c:lblAlgn val="ctr"/>
        <c:lblOffset val="100"/>
        <c:noMultiLvlLbl val="0"/>
      </c:catAx>
      <c:valAx>
        <c:axId val="137274496"/>
        <c:scaling>
          <c:orientation val="minMax"/>
        </c:scaling>
        <c:delete val="1"/>
        <c:axPos val="t"/>
        <c:numFmt formatCode="0%" sourceLinked="1"/>
        <c:majorTickMark val="out"/>
        <c:minorTickMark val="none"/>
        <c:tickLblPos val="nextTo"/>
        <c:crossAx val="137268608"/>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Always</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Sheet1!$B$2</c:f>
              <c:numCache>
                <c:formatCode>0%</c:formatCode>
                <c:ptCount val="1"/>
                <c:pt idx="0">
                  <c:v>0.52500000000000002</c:v>
                </c:pt>
              </c:numCache>
            </c:numRef>
          </c:val>
        </c:ser>
        <c:ser>
          <c:idx val="1"/>
          <c:order val="1"/>
          <c:tx>
            <c:strRef>
              <c:f>Sheet1!$C$1</c:f>
              <c:strCache>
                <c:ptCount val="1"/>
                <c:pt idx="0">
                  <c:v>Most of the time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Sheet1!$C$2</c:f>
              <c:numCache>
                <c:formatCode>0%</c:formatCode>
                <c:ptCount val="1"/>
                <c:pt idx="0">
                  <c:v>0.22600000000000001</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Sheet1!$D$2</c:f>
              <c:numCache>
                <c:formatCode>0%</c:formatCode>
                <c:ptCount val="1"/>
                <c:pt idx="0">
                  <c:v>0.115</c:v>
                </c:pt>
              </c:numCache>
            </c:numRef>
          </c:val>
        </c:ser>
        <c:ser>
          <c:idx val="3"/>
          <c:order val="3"/>
          <c:tx>
            <c:strRef>
              <c:f>Sheet1!$E$1</c:f>
              <c:strCache>
                <c:ptCount val="1"/>
                <c:pt idx="0">
                  <c:v>Rarely</c:v>
                </c:pt>
              </c:strCache>
            </c:strRef>
          </c:tx>
          <c:spPr>
            <a:solidFill>
              <a:schemeClr val="accent2"/>
            </a:solidFill>
            <a:ln>
              <a:solidFill>
                <a:schemeClr val="tx1"/>
              </a:solidFill>
            </a:ln>
          </c:spPr>
          <c:invertIfNegative val="0"/>
          <c:cat>
            <c:strRef>
              <c:f>Sheet1!$A$2</c:f>
              <c:strCache>
                <c:ptCount val="1"/>
                <c:pt idx="0">
                  <c:v>Overall frequency LJ</c:v>
                </c:pt>
              </c:strCache>
            </c:strRef>
          </c:cat>
          <c:val>
            <c:numRef>
              <c:f>Sheet1!$E$2</c:f>
              <c:numCache>
                <c:formatCode>0%</c:formatCode>
                <c:ptCount val="1"/>
                <c:pt idx="0">
                  <c:v>0.1</c:v>
                </c:pt>
              </c:numCache>
            </c:numRef>
          </c:val>
        </c:ser>
        <c:ser>
          <c:idx val="4"/>
          <c:order val="4"/>
          <c:tx>
            <c:strRef>
              <c:f>Sheet1!$F$1</c:f>
              <c:strCache>
                <c:ptCount val="1"/>
                <c:pt idx="0">
                  <c:v>Never</c:v>
                </c:pt>
              </c:strCache>
            </c:strRef>
          </c:tx>
          <c:spPr>
            <a:solidFill>
              <a:schemeClr val="accent2">
                <a:lumMod val="75000"/>
              </a:schemeClr>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Overall frequency LJ</c:v>
                </c:pt>
              </c:strCache>
            </c:strRef>
          </c:cat>
          <c:val>
            <c:numRef>
              <c:f>Sheet1!$F$2</c:f>
              <c:numCache>
                <c:formatCode>0%</c:formatCode>
                <c:ptCount val="1"/>
                <c:pt idx="0">
                  <c:v>3.4000000000000002E-2</c:v>
                </c:pt>
              </c:numCache>
            </c:numRef>
          </c:val>
        </c:ser>
        <c:dLbls>
          <c:showLegendKey val="0"/>
          <c:showVal val="1"/>
          <c:showCatName val="0"/>
          <c:showSerName val="0"/>
          <c:showPercent val="0"/>
          <c:showBubbleSize val="0"/>
        </c:dLbls>
        <c:gapWidth val="150"/>
        <c:overlap val="100"/>
        <c:axId val="136719744"/>
        <c:axId val="136739072"/>
      </c:barChart>
      <c:catAx>
        <c:axId val="136719744"/>
        <c:scaling>
          <c:orientation val="minMax"/>
        </c:scaling>
        <c:delete val="1"/>
        <c:axPos val="l"/>
        <c:majorTickMark val="out"/>
        <c:minorTickMark val="none"/>
        <c:tickLblPos val="nextTo"/>
        <c:crossAx val="136739072"/>
        <c:crosses val="autoZero"/>
        <c:auto val="1"/>
        <c:lblAlgn val="ctr"/>
        <c:lblOffset val="100"/>
        <c:noMultiLvlLbl val="0"/>
      </c:catAx>
      <c:valAx>
        <c:axId val="136739072"/>
        <c:scaling>
          <c:orientation val="minMax"/>
          <c:max val="1"/>
          <c:min val="0"/>
        </c:scaling>
        <c:delete val="1"/>
        <c:axPos val="b"/>
        <c:numFmt formatCode="0%" sourceLinked="1"/>
        <c:majorTickMark val="none"/>
        <c:minorTickMark val="none"/>
        <c:tickLblPos val="nextTo"/>
        <c:crossAx val="136719744"/>
        <c:crosses val="autoZero"/>
        <c:crossBetween val="between"/>
      </c:valAx>
    </c:plotArea>
    <c:legend>
      <c:legendPos val="b"/>
      <c:layout>
        <c:manualLayout>
          <c:xMode val="edge"/>
          <c:yMode val="edge"/>
          <c:x val="1.0625734111184306E-2"/>
          <c:y val="0.66650677141314218"/>
          <c:w val="0.96800256831452303"/>
          <c:h val="0.1910552181665143"/>
        </c:manualLayout>
      </c:layout>
      <c:overlay val="0"/>
    </c:legend>
    <c:plotVisOnly val="1"/>
    <c:dispBlanksAs val="gap"/>
    <c:showDLblsOverMax val="0"/>
  </c:chart>
  <c:txPr>
    <a:bodyPr/>
    <a:lstStyle/>
    <a:p>
      <a:pPr>
        <a:defRPr sz="14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2088966473530436"/>
          <c:h val="0.91763586274934583"/>
        </c:manualLayout>
      </c:layout>
      <c:barChart>
        <c:barDir val="bar"/>
        <c:grouping val="percentStacked"/>
        <c:varyColors val="0"/>
        <c:ser>
          <c:idx val="0"/>
          <c:order val="0"/>
          <c:tx>
            <c:strRef>
              <c:f>Sheet1!$B$1</c:f>
              <c:strCache>
                <c:ptCount val="1"/>
                <c:pt idx="0">
                  <c:v>Always</c:v>
                </c:pt>
              </c:strCache>
            </c:strRef>
          </c:tx>
          <c:spPr>
            <a:solidFill>
              <a:schemeClr val="bg1">
                <a:lumMod val="85000"/>
              </a:schemeClr>
            </a:solidFill>
            <a:ln>
              <a:solidFill>
                <a:schemeClr val="tx1"/>
              </a:solidFill>
            </a:ln>
          </c:spPr>
          <c:invertIfNegative val="0"/>
          <c:dPt>
            <c:idx val="2"/>
            <c:invertIfNegative val="0"/>
            <c:bubble3D val="0"/>
            <c:spPr>
              <a:solidFill>
                <a:schemeClr val="accent3">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0.56000000000000005</c:v>
                </c:pt>
                <c:pt idx="1">
                  <c:v>0.52800000000000002</c:v>
                </c:pt>
                <c:pt idx="2">
                  <c:v>0.41499999999999998</c:v>
                </c:pt>
                <c:pt idx="3">
                  <c:v>0.497</c:v>
                </c:pt>
                <c:pt idx="4">
                  <c:v>0.48899999999999999</c:v>
                </c:pt>
                <c:pt idx="5">
                  <c:v>0.53800000000000003</c:v>
                </c:pt>
              </c:numCache>
            </c:numRef>
          </c:val>
        </c:ser>
        <c:ser>
          <c:idx val="1"/>
          <c:order val="1"/>
          <c:tx>
            <c:strRef>
              <c:f>Sheet1!$C$1</c:f>
              <c:strCache>
                <c:ptCount val="1"/>
                <c:pt idx="0">
                  <c:v>Most of the time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0.223</c:v>
                </c:pt>
                <c:pt idx="1">
                  <c:v>0.24299999999999999</c:v>
                </c:pt>
                <c:pt idx="2">
                  <c:v>0.25600000000000001</c:v>
                </c:pt>
                <c:pt idx="3">
                  <c:v>0.30599999999999999</c:v>
                </c:pt>
                <c:pt idx="4">
                  <c:v>0.28499999999999998</c:v>
                </c:pt>
                <c:pt idx="5">
                  <c:v>0.22700000000000001</c:v>
                </c:pt>
              </c:numCache>
            </c:numRef>
          </c:val>
        </c:ser>
        <c:ser>
          <c:idx val="2"/>
          <c:order val="2"/>
          <c:tx>
            <c:strRef>
              <c:f>Sheet1!$D$1</c:f>
              <c:strCache>
                <c:ptCount val="1"/>
                <c:pt idx="0">
                  <c:v>Sometimes</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spPr>
              <a:solidFill>
                <a:schemeClr val="accent5">
                  <a:lumMod val="40000"/>
                  <a:lumOff val="60000"/>
                </a:schemeClr>
              </a:solidFill>
              <a:ln>
                <a:solidFill>
                  <a:schemeClr val="tx1"/>
                </a:solidFill>
              </a:ln>
            </c:spPr>
          </c:dPt>
          <c:dPt>
            <c:idx val="3"/>
            <c:invertIfNegative val="0"/>
            <c:bubble3D val="0"/>
          </c:dPt>
          <c:dPt>
            <c:idx val="4"/>
            <c:invertIfNegative val="0"/>
            <c:bubble3D val="0"/>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0.111</c:v>
                </c:pt>
                <c:pt idx="1">
                  <c:v>0.107</c:v>
                </c:pt>
                <c:pt idx="2">
                  <c:v>0.15</c:v>
                </c:pt>
                <c:pt idx="3">
                  <c:v>9.1999999999999998E-2</c:v>
                </c:pt>
                <c:pt idx="4">
                  <c:v>0.109</c:v>
                </c:pt>
                <c:pt idx="5">
                  <c:v>0.113</c:v>
                </c:pt>
              </c:numCache>
            </c:numRef>
          </c:val>
        </c:ser>
        <c:ser>
          <c:idx val="3"/>
          <c:order val="3"/>
          <c:tx>
            <c:strRef>
              <c:f>Sheet1!$E$1</c:f>
              <c:strCache>
                <c:ptCount val="1"/>
                <c:pt idx="0">
                  <c:v>Rarely</c:v>
                </c:pt>
              </c:strCache>
            </c:strRef>
          </c:tx>
          <c:spPr>
            <a:solidFill>
              <a:schemeClr val="bg1">
                <a:lumMod val="85000"/>
              </a:schemeClr>
            </a:solidFill>
            <a:ln>
              <a:solidFill>
                <a:schemeClr val="tx1"/>
              </a:solidFill>
            </a:ln>
          </c:spPr>
          <c:invertIfNegative val="0"/>
          <c:dPt>
            <c:idx val="2"/>
            <c:invertIfNegative val="0"/>
            <c:bubble3D val="0"/>
            <c:spPr>
              <a:solidFill>
                <a:schemeClr val="accent5">
                  <a:lumMod val="40000"/>
                  <a:lumOff val="60000"/>
                </a:schemeClr>
              </a:solidFill>
              <a:ln>
                <a:solidFill>
                  <a:schemeClr val="tx1"/>
                </a:solidFill>
              </a:ln>
            </c:spPr>
          </c:dPt>
          <c:dPt>
            <c:idx val="3"/>
            <c:invertIfNegative val="0"/>
            <c:bubble3D val="0"/>
            <c:spPr>
              <a:solidFill>
                <a:schemeClr val="accent3">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8.2000000000000003E-2</c:v>
                </c:pt>
                <c:pt idx="1">
                  <c:v>9.7000000000000003E-2</c:v>
                </c:pt>
                <c:pt idx="2">
                  <c:v>0.13800000000000001</c:v>
                </c:pt>
                <c:pt idx="3">
                  <c:v>5.8000000000000003E-2</c:v>
                </c:pt>
                <c:pt idx="4">
                  <c:v>9.5000000000000001E-2</c:v>
                </c:pt>
                <c:pt idx="5">
                  <c:v>8.7999999999999995E-2</c:v>
                </c:pt>
              </c:numCache>
            </c:numRef>
          </c:val>
        </c:ser>
        <c:ser>
          <c:idx val="4"/>
          <c:order val="4"/>
          <c:tx>
            <c:strRef>
              <c:f>Sheet1!$F$1</c:f>
              <c:strCache>
                <c:ptCount val="1"/>
                <c:pt idx="0">
                  <c:v>Never</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40000"/>
                  <a:lumOff val="60000"/>
                </a:schemeClr>
              </a:solidFill>
              <a:ln>
                <a:solidFill>
                  <a:schemeClr val="tx1"/>
                </a:solidFill>
              </a:ln>
            </c:spPr>
          </c:dPt>
          <c:dPt>
            <c:idx val="1"/>
            <c:invertIfNegative val="0"/>
            <c:bubble3D val="0"/>
            <c:spPr>
              <a:solidFill>
                <a:schemeClr val="accent3">
                  <a:lumMod val="40000"/>
                  <a:lumOff val="60000"/>
                </a:schemeClr>
              </a:solidFill>
              <a:ln>
                <a:solidFill>
                  <a:schemeClr val="tx1"/>
                </a:solidFill>
              </a:ln>
            </c:spPr>
          </c:dPt>
          <c:dPt>
            <c:idx val="2"/>
            <c:invertIfNegative val="0"/>
            <c:bubble3D val="0"/>
            <c:spPr>
              <a:solidFill>
                <a:schemeClr val="accent5">
                  <a:lumMod val="40000"/>
                  <a:lumOff val="60000"/>
                </a:schemeClr>
              </a:solidFill>
              <a:ln>
                <a:solidFill>
                  <a:schemeClr val="tx1"/>
                </a:solidFill>
              </a:ln>
            </c:spPr>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3">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2.4E-2</c:v>
                </c:pt>
                <c:pt idx="1">
                  <c:v>2.5999999999999999E-2</c:v>
                </c:pt>
                <c:pt idx="2">
                  <c:v>4.2000000000000003E-2</c:v>
                </c:pt>
                <c:pt idx="3">
                  <c:v>4.5999999999999999E-2</c:v>
                </c:pt>
                <c:pt idx="4">
                  <c:v>2.1999999999999999E-2</c:v>
                </c:pt>
                <c:pt idx="5">
                  <c:v>3.4000000000000002E-2</c:v>
                </c:pt>
              </c:numCache>
            </c:numRef>
          </c:val>
        </c:ser>
        <c:dLbls>
          <c:showLegendKey val="0"/>
          <c:showVal val="0"/>
          <c:showCatName val="0"/>
          <c:showSerName val="0"/>
          <c:showPercent val="0"/>
          <c:showBubbleSize val="0"/>
        </c:dLbls>
        <c:gapWidth val="48"/>
        <c:overlap val="100"/>
        <c:axId val="136929280"/>
        <c:axId val="136930816"/>
      </c:barChart>
      <c:catAx>
        <c:axId val="136929280"/>
        <c:scaling>
          <c:orientation val="maxMin"/>
        </c:scaling>
        <c:delete val="0"/>
        <c:axPos val="l"/>
        <c:majorTickMark val="none"/>
        <c:minorTickMark val="none"/>
        <c:tickLblPos val="none"/>
        <c:crossAx val="136930816"/>
        <c:crosses val="autoZero"/>
        <c:auto val="1"/>
        <c:lblAlgn val="ctr"/>
        <c:lblOffset val="100"/>
        <c:noMultiLvlLbl val="0"/>
      </c:catAx>
      <c:valAx>
        <c:axId val="136930816"/>
        <c:scaling>
          <c:orientation val="minMax"/>
        </c:scaling>
        <c:delete val="1"/>
        <c:axPos val="t"/>
        <c:numFmt formatCode="0%" sourceLinked="1"/>
        <c:majorTickMark val="out"/>
        <c:minorTickMark val="none"/>
        <c:tickLblPos val="nextTo"/>
        <c:crossAx val="13692928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117370892018781E-2"/>
          <c:y val="4.2754975124378113E-2"/>
          <c:w val="0.89671361502347413"/>
          <c:h val="0.91449004975124382"/>
        </c:manualLayout>
      </c:layout>
      <c:barChart>
        <c:barDir val="bar"/>
        <c:grouping val="clustered"/>
        <c:varyColors val="0"/>
        <c:ser>
          <c:idx val="0"/>
          <c:order val="0"/>
          <c:tx>
            <c:strRef>
              <c:f>Sheet1!$B$1</c:f>
              <c:strCache>
                <c:ptCount val="1"/>
                <c:pt idx="0">
                  <c:v>Overall frequency - Group A</c:v>
                </c:pt>
              </c:strCache>
            </c:strRef>
          </c:tx>
          <c:invertIfNegative val="0"/>
          <c:dLbls>
            <c:showLegendKey val="0"/>
            <c:showVal val="1"/>
            <c:showCatName val="0"/>
            <c:showSerName val="0"/>
            <c:showPercent val="0"/>
            <c:showBubbleSize val="0"/>
            <c:showLeaderLines val="0"/>
          </c:dLbls>
          <c:cat>
            <c:strRef>
              <c:f>Sheet1!$A$2</c:f>
              <c:strCache>
                <c:ptCount val="1"/>
                <c:pt idx="0">
                  <c:v>Always</c:v>
                </c:pt>
              </c:strCache>
            </c:strRef>
          </c:cat>
          <c:val>
            <c:numRef>
              <c:f>Sheet1!$B$2</c:f>
              <c:numCache>
                <c:formatCode>0%</c:formatCode>
                <c:ptCount val="1"/>
                <c:pt idx="0">
                  <c:v>0.54</c:v>
                </c:pt>
              </c:numCache>
            </c:numRef>
          </c:val>
        </c:ser>
        <c:dLbls>
          <c:showLegendKey val="0"/>
          <c:showVal val="0"/>
          <c:showCatName val="0"/>
          <c:showSerName val="0"/>
          <c:showPercent val="0"/>
          <c:showBubbleSize val="0"/>
        </c:dLbls>
        <c:gapWidth val="150"/>
        <c:axId val="137765248"/>
        <c:axId val="137766784"/>
      </c:barChart>
      <c:catAx>
        <c:axId val="137765248"/>
        <c:scaling>
          <c:orientation val="maxMin"/>
        </c:scaling>
        <c:delete val="0"/>
        <c:axPos val="l"/>
        <c:majorTickMark val="none"/>
        <c:minorTickMark val="none"/>
        <c:tickLblPos val="none"/>
        <c:crossAx val="137766784"/>
        <c:crosses val="autoZero"/>
        <c:auto val="1"/>
        <c:lblAlgn val="ctr"/>
        <c:lblOffset val="100"/>
        <c:noMultiLvlLbl val="0"/>
      </c:catAx>
      <c:valAx>
        <c:axId val="137766784"/>
        <c:scaling>
          <c:orientation val="minMax"/>
          <c:max val="1"/>
          <c:min val="0"/>
        </c:scaling>
        <c:delete val="1"/>
        <c:axPos val="t"/>
        <c:numFmt formatCode="0%" sourceLinked="1"/>
        <c:majorTickMark val="out"/>
        <c:minorTickMark val="none"/>
        <c:tickLblPos val="nextTo"/>
        <c:crossAx val="137765248"/>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Have used</c:v>
                </c:pt>
              </c:strCache>
            </c:strRef>
          </c:tx>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inflatable lifejacket</c:v>
                </c:pt>
              </c:strCache>
            </c:strRef>
          </c:cat>
          <c:val>
            <c:numRef>
              <c:f>Sheet1!$B$2</c:f>
              <c:numCache>
                <c:formatCode>0%</c:formatCode>
                <c:ptCount val="1"/>
                <c:pt idx="0">
                  <c:v>0.23</c:v>
                </c:pt>
              </c:numCache>
            </c:numRef>
          </c:val>
        </c:ser>
        <c:ser>
          <c:idx val="1"/>
          <c:order val="1"/>
          <c:tx>
            <c:strRef>
              <c:f>Sheet1!$C$1</c:f>
              <c:strCache>
                <c:ptCount val="1"/>
                <c:pt idx="0">
                  <c:v>Know about, but never used</c:v>
                </c:pt>
              </c:strCache>
            </c:strRef>
          </c:tx>
          <c:spPr>
            <a:solidFill>
              <a:schemeClr val="accent4"/>
            </a:solidFill>
          </c:spPr>
          <c:invertIfNegative val="0"/>
          <c:cat>
            <c:strRef>
              <c:f>Sheet1!$A$2</c:f>
              <c:strCache>
                <c:ptCount val="1"/>
                <c:pt idx="0">
                  <c:v>Level of awareness for inflatable lifejacket</c:v>
                </c:pt>
              </c:strCache>
            </c:strRef>
          </c:cat>
          <c:val>
            <c:numRef>
              <c:f>Sheet1!$C$2</c:f>
              <c:numCache>
                <c:formatCode>0%</c:formatCode>
                <c:ptCount val="1"/>
                <c:pt idx="0">
                  <c:v>0.34</c:v>
                </c:pt>
              </c:numCache>
            </c:numRef>
          </c:val>
        </c:ser>
        <c:ser>
          <c:idx val="2"/>
          <c:order val="2"/>
          <c:tx>
            <c:strRef>
              <c:f>Sheet1!$D$1</c:f>
              <c:strCache>
                <c:ptCount val="1"/>
                <c:pt idx="0">
                  <c:v>Seen but know little about</c:v>
                </c:pt>
              </c:strCache>
            </c:strRef>
          </c:tx>
          <c:spPr>
            <a:solidFill>
              <a:schemeClr val="accent2"/>
            </a:solidFill>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Level of awareness for inflatable lifejacket</c:v>
                </c:pt>
              </c:strCache>
            </c:strRef>
          </c:cat>
          <c:val>
            <c:numRef>
              <c:f>Sheet1!$D$2</c:f>
              <c:numCache>
                <c:formatCode>0%</c:formatCode>
                <c:ptCount val="1"/>
                <c:pt idx="0">
                  <c:v>0.255</c:v>
                </c:pt>
              </c:numCache>
            </c:numRef>
          </c:val>
        </c:ser>
        <c:ser>
          <c:idx val="3"/>
          <c:order val="3"/>
          <c:tx>
            <c:strRef>
              <c:f>Sheet1!$E$1</c:f>
              <c:strCache>
                <c:ptCount val="1"/>
                <c:pt idx="0">
                  <c:v>Never seen before</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inflatable lifejacket</c:v>
                </c:pt>
              </c:strCache>
            </c:strRef>
          </c:cat>
          <c:val>
            <c:numRef>
              <c:f>Sheet1!$E$2</c:f>
              <c:numCache>
                <c:formatCode>0%</c:formatCode>
                <c:ptCount val="1"/>
                <c:pt idx="0">
                  <c:v>0.17499999999999999</c:v>
                </c:pt>
              </c:numCache>
            </c:numRef>
          </c:val>
        </c:ser>
        <c:dLbls>
          <c:showLegendKey val="0"/>
          <c:showVal val="1"/>
          <c:showCatName val="0"/>
          <c:showSerName val="0"/>
          <c:showPercent val="0"/>
          <c:showBubbleSize val="0"/>
        </c:dLbls>
        <c:gapWidth val="75"/>
        <c:overlap val="100"/>
        <c:axId val="137378816"/>
        <c:axId val="137392896"/>
      </c:barChart>
      <c:catAx>
        <c:axId val="137378816"/>
        <c:scaling>
          <c:orientation val="minMax"/>
        </c:scaling>
        <c:delete val="1"/>
        <c:axPos val="l"/>
        <c:majorTickMark val="none"/>
        <c:minorTickMark val="none"/>
        <c:tickLblPos val="nextTo"/>
        <c:crossAx val="137392896"/>
        <c:crosses val="autoZero"/>
        <c:auto val="1"/>
        <c:lblAlgn val="ctr"/>
        <c:lblOffset val="100"/>
        <c:noMultiLvlLbl val="0"/>
      </c:catAx>
      <c:valAx>
        <c:axId val="137392896"/>
        <c:scaling>
          <c:orientation val="minMax"/>
        </c:scaling>
        <c:delete val="1"/>
        <c:axPos val="b"/>
        <c:numFmt formatCode="0%" sourceLinked="1"/>
        <c:majorTickMark val="none"/>
        <c:minorTickMark val="none"/>
        <c:tickLblPos val="nextTo"/>
        <c:crossAx val="137378816"/>
        <c:crosses val="autoZero"/>
        <c:crossBetween val="between"/>
      </c:valAx>
    </c:plotArea>
    <c:legend>
      <c:legendPos val="b"/>
      <c:layout>
        <c:manualLayout>
          <c:xMode val="edge"/>
          <c:yMode val="edge"/>
          <c:x val="0"/>
          <c:y val="0.60620439170455809"/>
          <c:w val="1"/>
          <c:h val="0.21069701674614613"/>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Have used</c:v>
                </c:pt>
              </c:strCache>
            </c:strRef>
          </c:tx>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Sheet1!$B$2</c:f>
              <c:numCache>
                <c:formatCode>0%</c:formatCode>
                <c:ptCount val="1"/>
                <c:pt idx="0">
                  <c:v>0.32100000000000001</c:v>
                </c:pt>
              </c:numCache>
            </c:numRef>
          </c:val>
        </c:ser>
        <c:ser>
          <c:idx val="1"/>
          <c:order val="1"/>
          <c:tx>
            <c:strRef>
              <c:f>Sheet1!$C$1</c:f>
              <c:strCache>
                <c:ptCount val="1"/>
                <c:pt idx="0">
                  <c:v>Know about, but never used</c:v>
                </c:pt>
              </c:strCache>
            </c:strRef>
          </c:tx>
          <c:spPr>
            <a:solidFill>
              <a:schemeClr val="accent4"/>
            </a:solidFill>
          </c:spPr>
          <c:invertIfNegative val="0"/>
          <c:cat>
            <c:strRef>
              <c:f>Sheet1!$A$2</c:f>
              <c:strCache>
                <c:ptCount val="1"/>
                <c:pt idx="0">
                  <c:v>Level of awareness for paddling-style lifejacket</c:v>
                </c:pt>
              </c:strCache>
            </c:strRef>
          </c:cat>
          <c:val>
            <c:numRef>
              <c:f>Sheet1!$C$2</c:f>
              <c:numCache>
                <c:formatCode>0%</c:formatCode>
                <c:ptCount val="1"/>
                <c:pt idx="0">
                  <c:v>0.27200000000000002</c:v>
                </c:pt>
              </c:numCache>
            </c:numRef>
          </c:val>
        </c:ser>
        <c:ser>
          <c:idx val="2"/>
          <c:order val="2"/>
          <c:tx>
            <c:strRef>
              <c:f>Sheet1!$D$1</c:f>
              <c:strCache>
                <c:ptCount val="1"/>
                <c:pt idx="0">
                  <c:v>Seen but know little about</c:v>
                </c:pt>
              </c:strCache>
            </c:strRef>
          </c:tx>
          <c:spPr>
            <a:solidFill>
              <a:schemeClr val="accent2"/>
            </a:solidFill>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Sheet1!$D$2</c:f>
              <c:numCache>
                <c:formatCode>0%</c:formatCode>
                <c:ptCount val="1"/>
                <c:pt idx="0">
                  <c:v>0.23899999999999999</c:v>
                </c:pt>
              </c:numCache>
            </c:numRef>
          </c:val>
        </c:ser>
        <c:ser>
          <c:idx val="3"/>
          <c:order val="3"/>
          <c:tx>
            <c:strRef>
              <c:f>Sheet1!$E$1</c:f>
              <c:strCache>
                <c:ptCount val="1"/>
                <c:pt idx="0">
                  <c:v>Never seen before</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Sheet1!$E$2</c:f>
              <c:numCache>
                <c:formatCode>0%</c:formatCode>
                <c:ptCount val="1"/>
                <c:pt idx="0">
                  <c:v>0.16800000000000001</c:v>
                </c:pt>
              </c:numCache>
            </c:numRef>
          </c:val>
        </c:ser>
        <c:dLbls>
          <c:showLegendKey val="0"/>
          <c:showVal val="1"/>
          <c:showCatName val="0"/>
          <c:showSerName val="0"/>
          <c:showPercent val="0"/>
          <c:showBubbleSize val="0"/>
        </c:dLbls>
        <c:gapWidth val="75"/>
        <c:overlap val="100"/>
        <c:axId val="137933184"/>
        <c:axId val="137934720"/>
      </c:barChart>
      <c:catAx>
        <c:axId val="137933184"/>
        <c:scaling>
          <c:orientation val="minMax"/>
        </c:scaling>
        <c:delete val="1"/>
        <c:axPos val="l"/>
        <c:majorTickMark val="none"/>
        <c:minorTickMark val="none"/>
        <c:tickLblPos val="nextTo"/>
        <c:crossAx val="137934720"/>
        <c:crosses val="autoZero"/>
        <c:auto val="1"/>
        <c:lblAlgn val="ctr"/>
        <c:lblOffset val="100"/>
        <c:noMultiLvlLbl val="0"/>
      </c:catAx>
      <c:valAx>
        <c:axId val="137934720"/>
        <c:scaling>
          <c:orientation val="minMax"/>
        </c:scaling>
        <c:delete val="1"/>
        <c:axPos val="b"/>
        <c:numFmt formatCode="0%" sourceLinked="1"/>
        <c:majorTickMark val="none"/>
        <c:minorTickMark val="none"/>
        <c:tickLblPos val="nextTo"/>
        <c:crossAx val="137933184"/>
        <c:crosses val="autoZero"/>
        <c:crossBetween val="between"/>
      </c:valAx>
    </c:plotArea>
    <c:legend>
      <c:legendPos val="b"/>
      <c:layout>
        <c:manualLayout>
          <c:xMode val="edge"/>
          <c:yMode val="edge"/>
          <c:x val="0"/>
          <c:y val="0.60620439170455809"/>
          <c:w val="0.99925093632958806"/>
          <c:h val="0.22478152378839969"/>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Powerboating</c:v>
                </c:pt>
              </c:strCache>
            </c:strRef>
          </c:tx>
          <c:invertIfNegative val="0"/>
          <c:dPt>
            <c:idx val="1"/>
            <c:invertIfNegative val="0"/>
            <c:bubble3D val="0"/>
            <c:spPr>
              <a:solidFill>
                <a:schemeClr val="accent4">
                  <a:lumMod val="60000"/>
                  <a:lumOff val="40000"/>
                </a:schemeClr>
              </a:solidFill>
              <a:ln>
                <a:solidFill>
                  <a:schemeClr val="accent1"/>
                </a:solidFill>
              </a:ln>
            </c:spPr>
          </c:dPt>
          <c:dPt>
            <c:idx val="2"/>
            <c:invertIfNegative val="0"/>
            <c:bubble3D val="0"/>
            <c:spPr>
              <a:solidFill>
                <a:schemeClr val="accent4">
                  <a:lumMod val="60000"/>
                  <a:lumOff val="40000"/>
                </a:schemeClr>
              </a:solidFill>
              <a:ln>
                <a:solidFill>
                  <a:schemeClr val="accent1"/>
                </a:solidFill>
              </a:ln>
            </c:spPr>
          </c:dPt>
          <c:dPt>
            <c:idx val="4"/>
            <c:invertIfNegative val="0"/>
            <c:bubble3D val="0"/>
            <c:spPr>
              <a:ln>
                <a:solidFill>
                  <a:schemeClr val="accent1"/>
                </a:solidFill>
              </a:ln>
            </c:spPr>
          </c:dPt>
          <c:dPt>
            <c:idx val="5"/>
            <c:invertIfNegative val="0"/>
            <c:bubble3D val="0"/>
            <c:spPr>
              <a:solidFill>
                <a:schemeClr val="accent4">
                  <a:lumMod val="60000"/>
                  <a:lumOff val="40000"/>
                </a:schemeClr>
              </a:solidFill>
              <a:ln>
                <a:solidFill>
                  <a:schemeClr val="accent1"/>
                </a:solidFill>
              </a:ln>
            </c:spPr>
          </c:dPt>
          <c:dPt>
            <c:idx val="6"/>
            <c:invertIfNegative val="0"/>
            <c:bubble3D val="0"/>
            <c:spPr>
              <a:solidFill>
                <a:schemeClr val="accent4">
                  <a:lumMod val="60000"/>
                  <a:lumOff val="40000"/>
                </a:schemeClr>
              </a:solidFill>
              <a:ln>
                <a:solidFill>
                  <a:schemeClr val="accent1"/>
                </a:solidFill>
              </a:ln>
            </c:spPr>
          </c:dPt>
          <c:dPt>
            <c:idx val="7"/>
            <c:invertIfNegative val="0"/>
            <c:bubble3D val="0"/>
            <c:spPr>
              <a:solidFill>
                <a:schemeClr val="accent4">
                  <a:lumMod val="60000"/>
                  <a:lumOff val="40000"/>
                </a:schemeClr>
              </a:solidFill>
              <a:ln>
                <a:solidFill>
                  <a:schemeClr val="accent1"/>
                </a:solidFill>
              </a:ln>
            </c:spPr>
          </c:dPt>
          <c:cat>
            <c:strRef>
              <c:f>Sheet1!$A$2:$A$12</c:f>
              <c:strCache>
                <c:ptCount val="11"/>
                <c:pt idx="0">
                  <c:v>Fishing (net)</c:v>
                </c:pt>
                <c:pt idx="1">
                  <c:v>…as a passenger</c:v>
                </c:pt>
                <c:pt idx="2">
                  <c:v>…as the driver</c:v>
                </c:pt>
                <c:pt idx="4">
                  <c:v>Pleasure Powerboating (net)</c:v>
                </c:pt>
                <c:pt idx="5">
                  <c:v>...as a passenger</c:v>
                </c:pt>
                <c:pt idx="6">
                  <c:v>...as the driver</c:v>
                </c:pt>
                <c:pt idx="8">
                  <c:v>Riding a personal watercraft (PWC)</c:v>
                </c:pt>
                <c:pt idx="10">
                  <c:v>Hunting from any type of watercraft</c:v>
                </c:pt>
              </c:strCache>
            </c:strRef>
          </c:cat>
          <c:val>
            <c:numRef>
              <c:f>Sheet1!$B$2:$B$12</c:f>
              <c:numCache>
                <c:formatCode>0%</c:formatCode>
                <c:ptCount val="11"/>
                <c:pt idx="0">
                  <c:v>0.58499999999999996</c:v>
                </c:pt>
                <c:pt idx="1">
                  <c:v>0.45800000000000002</c:v>
                </c:pt>
                <c:pt idx="2">
                  <c:v>0.33300000000000002</c:v>
                </c:pt>
                <c:pt idx="4">
                  <c:v>0.45</c:v>
                </c:pt>
                <c:pt idx="5">
                  <c:v>0.35699999999999998</c:v>
                </c:pt>
                <c:pt idx="6">
                  <c:v>0.221</c:v>
                </c:pt>
                <c:pt idx="8">
                  <c:v>0.114</c:v>
                </c:pt>
                <c:pt idx="10">
                  <c:v>4.8000000000000001E-2</c:v>
                </c:pt>
              </c:numCache>
            </c:numRef>
          </c:val>
        </c:ser>
        <c:dLbls>
          <c:showLegendKey val="0"/>
          <c:showVal val="1"/>
          <c:showCatName val="0"/>
          <c:showSerName val="0"/>
          <c:showPercent val="0"/>
          <c:showBubbleSize val="0"/>
        </c:dLbls>
        <c:gapWidth val="0"/>
        <c:axId val="132812800"/>
        <c:axId val="132814336"/>
      </c:barChart>
      <c:catAx>
        <c:axId val="132812800"/>
        <c:scaling>
          <c:orientation val="maxMin"/>
        </c:scaling>
        <c:delete val="0"/>
        <c:axPos val="l"/>
        <c:majorTickMark val="none"/>
        <c:minorTickMark val="none"/>
        <c:tickLblPos val="nextTo"/>
        <c:txPr>
          <a:bodyPr/>
          <a:lstStyle/>
          <a:p>
            <a:pPr>
              <a:defRPr sz="1400"/>
            </a:pPr>
            <a:endParaRPr lang="en-US"/>
          </a:p>
        </c:txPr>
        <c:crossAx val="132814336"/>
        <c:crosses val="autoZero"/>
        <c:auto val="1"/>
        <c:lblAlgn val="ctr"/>
        <c:lblOffset val="100"/>
        <c:noMultiLvlLbl val="0"/>
      </c:catAx>
      <c:valAx>
        <c:axId val="132814336"/>
        <c:scaling>
          <c:orientation val="minMax"/>
          <c:max val="1"/>
          <c:min val="0"/>
        </c:scaling>
        <c:delete val="1"/>
        <c:axPos val="t"/>
        <c:numFmt formatCode="0%" sourceLinked="1"/>
        <c:majorTickMark val="none"/>
        <c:minorTickMark val="none"/>
        <c:tickLblPos val="nextTo"/>
        <c:crossAx val="13281280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3">
                <a:lumMod val="20000"/>
                <a:lumOff val="80000"/>
              </a:schemeClr>
            </a:solidFill>
            <a:ln>
              <a:solidFill>
                <a:schemeClr val="bg1">
                  <a:lumMod val="75000"/>
                </a:schemeClr>
              </a:solidFill>
            </a:ln>
          </c:spPr>
          <c:invertIfNegative val="0"/>
          <c:dPt>
            <c:idx val="0"/>
            <c:invertIfNegative val="0"/>
            <c:bubble3D val="0"/>
            <c:spPr>
              <a:solidFill>
                <a:schemeClr val="accent4">
                  <a:lumMod val="40000"/>
                  <a:lumOff val="60000"/>
                </a:schemeClr>
              </a:solidFill>
              <a:ln>
                <a:solidFill>
                  <a:schemeClr val="bg1">
                    <a:lumMod val="75000"/>
                  </a:schemeClr>
                </a:solidFill>
              </a:ln>
            </c:spPr>
          </c:dPt>
          <c:dPt>
            <c:idx val="1"/>
            <c:invertIfNegative val="0"/>
            <c:bubble3D val="0"/>
            <c:spPr>
              <a:solidFill>
                <a:schemeClr val="accent2">
                  <a:lumMod val="40000"/>
                  <a:lumOff val="60000"/>
                </a:schemeClr>
              </a:solidFill>
              <a:ln>
                <a:solidFill>
                  <a:schemeClr val="bg1">
                    <a:lumMod val="75000"/>
                  </a:schemeClr>
                </a:solidFill>
              </a:ln>
            </c:spPr>
          </c:dPt>
          <c:dPt>
            <c:idx val="2"/>
            <c:invertIfNegative val="0"/>
            <c:bubble3D val="0"/>
            <c:spPr>
              <a:solidFill>
                <a:schemeClr val="accent2">
                  <a:lumMod val="40000"/>
                  <a:lumOff val="60000"/>
                </a:schemeClr>
              </a:solidFill>
              <a:ln>
                <a:solidFill>
                  <a:schemeClr val="bg1">
                    <a:lumMod val="75000"/>
                  </a:schemeClr>
                </a:solidFill>
              </a:ln>
            </c:spPr>
          </c:dPt>
          <c:dPt>
            <c:idx val="3"/>
            <c:invertIfNegative val="0"/>
            <c:bubble3D val="0"/>
            <c:spPr>
              <a:solidFill>
                <a:schemeClr val="accent4">
                  <a:lumMod val="40000"/>
                  <a:lumOff val="60000"/>
                </a:schemeClr>
              </a:solidFill>
              <a:ln>
                <a:solidFill>
                  <a:schemeClr val="bg1">
                    <a:lumMod val="75000"/>
                  </a:schemeClr>
                </a:solidFill>
              </a:ln>
            </c:spPr>
          </c:dPt>
          <c:dPt>
            <c:idx val="4"/>
            <c:invertIfNegative val="0"/>
            <c:bubble3D val="0"/>
            <c:spPr>
              <a:solidFill>
                <a:schemeClr val="accent2">
                  <a:lumMod val="40000"/>
                  <a:lumOff val="60000"/>
                </a:schemeClr>
              </a:solidFill>
              <a:ln>
                <a:solidFill>
                  <a:schemeClr val="bg1">
                    <a:lumMod val="75000"/>
                  </a:schemeClr>
                </a:solidFill>
              </a:ln>
            </c:spPr>
          </c:dPt>
          <c:dPt>
            <c:idx val="5"/>
            <c:invertIfNegative val="0"/>
            <c:bubble3D val="0"/>
            <c:spPr>
              <a:solidFill>
                <a:schemeClr val="accent2">
                  <a:lumMod val="40000"/>
                  <a:lumOff val="60000"/>
                </a:schemeClr>
              </a:solidFill>
              <a:ln>
                <a:solidFill>
                  <a:schemeClr val="bg1">
                    <a:lumMod val="75000"/>
                  </a:schemeClr>
                </a:solidFill>
              </a:ln>
            </c:spPr>
          </c:dPt>
          <c:dPt>
            <c:idx val="6"/>
            <c:invertIfNegative val="0"/>
            <c:bubble3D val="0"/>
            <c:spPr>
              <a:solidFill>
                <a:schemeClr val="accent2">
                  <a:lumMod val="40000"/>
                  <a:lumOff val="60000"/>
                </a:schemeClr>
              </a:solidFill>
              <a:ln>
                <a:solidFill>
                  <a:schemeClr val="bg1">
                    <a:lumMod val="75000"/>
                  </a:schemeClr>
                </a:solidFill>
              </a:ln>
            </c:spPr>
          </c:dPt>
          <c:dPt>
            <c:idx val="7"/>
            <c:invertIfNegative val="0"/>
            <c:bubble3D val="0"/>
            <c:spPr>
              <a:solidFill>
                <a:schemeClr val="accent2">
                  <a:lumMod val="40000"/>
                  <a:lumOff val="60000"/>
                </a:schemeClr>
              </a:solidFill>
              <a:ln>
                <a:solidFill>
                  <a:schemeClr val="bg1">
                    <a:lumMod val="75000"/>
                  </a:schemeClr>
                </a:solidFill>
              </a:ln>
            </c:spPr>
          </c:dPt>
          <c:dPt>
            <c:idx val="8"/>
            <c:invertIfNegative val="0"/>
            <c:bubble3D val="0"/>
            <c:spPr>
              <a:solidFill>
                <a:schemeClr val="accent2">
                  <a:lumMod val="40000"/>
                  <a:lumOff val="60000"/>
                </a:schemeClr>
              </a:solidFill>
              <a:ln>
                <a:solidFill>
                  <a:schemeClr val="bg1">
                    <a:lumMod val="75000"/>
                  </a:schemeClr>
                </a:solidFill>
              </a:ln>
            </c:spPr>
          </c:dPt>
          <c:dPt>
            <c:idx val="9"/>
            <c:invertIfNegative val="0"/>
            <c:bubble3D val="0"/>
            <c:spPr>
              <a:solidFill>
                <a:schemeClr val="accent2">
                  <a:lumMod val="40000"/>
                  <a:lumOff val="60000"/>
                </a:schemeClr>
              </a:solidFill>
              <a:ln>
                <a:solidFill>
                  <a:schemeClr val="bg1">
                    <a:lumMod val="75000"/>
                  </a:schemeClr>
                </a:solidFill>
              </a:ln>
            </c:spPr>
          </c:dPt>
          <c:dPt>
            <c:idx val="10"/>
            <c:invertIfNegative val="0"/>
            <c:bubble3D val="0"/>
            <c:spPr>
              <a:solidFill>
                <a:schemeClr val="accent2">
                  <a:lumMod val="40000"/>
                  <a:lumOff val="60000"/>
                </a:schemeClr>
              </a:solidFill>
              <a:ln>
                <a:solidFill>
                  <a:schemeClr val="bg1">
                    <a:lumMod val="75000"/>
                  </a:schemeClr>
                </a:solidFill>
              </a:ln>
            </c:spPr>
          </c:dPt>
          <c:dPt>
            <c:idx val="11"/>
            <c:invertIfNegative val="0"/>
            <c:bubble3D val="0"/>
            <c:spPr>
              <a:solidFill>
                <a:schemeClr val="accent2">
                  <a:lumMod val="40000"/>
                  <a:lumOff val="60000"/>
                </a:schemeClr>
              </a:solidFill>
              <a:ln>
                <a:solidFill>
                  <a:schemeClr val="bg1">
                    <a:lumMod val="75000"/>
                  </a:schemeClr>
                </a:solidFill>
              </a:ln>
            </c:spPr>
          </c:dPt>
          <c:dPt>
            <c:idx val="12"/>
            <c:invertIfNegative val="0"/>
            <c:bubble3D val="0"/>
            <c:spPr>
              <a:solidFill>
                <a:schemeClr val="accent2">
                  <a:lumMod val="40000"/>
                  <a:lumOff val="60000"/>
                </a:schemeClr>
              </a:solidFill>
              <a:ln>
                <a:solidFill>
                  <a:schemeClr val="bg1">
                    <a:lumMod val="75000"/>
                  </a:schemeClr>
                </a:solidFill>
              </a:ln>
            </c:spPr>
          </c:dPt>
          <c:dPt>
            <c:idx val="13"/>
            <c:invertIfNegative val="0"/>
            <c:bubble3D val="0"/>
            <c:spPr>
              <a:solidFill>
                <a:schemeClr val="accent2">
                  <a:lumMod val="40000"/>
                  <a:lumOff val="60000"/>
                </a:schemeClr>
              </a:solidFill>
              <a:ln>
                <a:solidFill>
                  <a:schemeClr val="bg1">
                    <a:lumMod val="75000"/>
                  </a:schemeClr>
                </a:solidFill>
              </a:ln>
            </c:spPr>
          </c:dPt>
          <c:dPt>
            <c:idx val="14"/>
            <c:invertIfNegative val="0"/>
            <c:bubble3D val="0"/>
            <c:spPr>
              <a:solidFill>
                <a:schemeClr val="accent2">
                  <a:lumMod val="40000"/>
                  <a:lumOff val="60000"/>
                </a:schemeClr>
              </a:solidFill>
              <a:ln>
                <a:solidFill>
                  <a:schemeClr val="bg1">
                    <a:lumMod val="75000"/>
                  </a:schemeClr>
                </a:solidFill>
              </a:ln>
            </c:spPr>
          </c:dPt>
          <c:dPt>
            <c:idx val="15"/>
            <c:invertIfNegative val="0"/>
            <c:bubble3D val="0"/>
            <c:spPr>
              <a:solidFill>
                <a:schemeClr val="accent2">
                  <a:lumMod val="40000"/>
                  <a:lumOff val="60000"/>
                </a:schemeClr>
              </a:solidFill>
              <a:ln>
                <a:solidFill>
                  <a:schemeClr val="bg1">
                    <a:lumMod val="75000"/>
                  </a:schemeClr>
                </a:solidFill>
              </a:ln>
            </c:spPr>
          </c:dPt>
          <c:dPt>
            <c:idx val="16"/>
            <c:invertIfNegative val="0"/>
            <c:bubble3D val="0"/>
            <c:spPr>
              <a:solidFill>
                <a:schemeClr val="accent2">
                  <a:lumMod val="40000"/>
                  <a:lumOff val="60000"/>
                </a:schemeClr>
              </a:solidFill>
              <a:ln>
                <a:solidFill>
                  <a:schemeClr val="bg1">
                    <a:lumMod val="75000"/>
                  </a:schemeClr>
                </a:solidFill>
              </a:ln>
            </c:spPr>
          </c:dPt>
          <c:dPt>
            <c:idx val="17"/>
            <c:invertIfNegative val="0"/>
            <c:bubble3D val="0"/>
            <c:spPr>
              <a:solidFill>
                <a:schemeClr val="accent2">
                  <a:lumMod val="40000"/>
                  <a:lumOff val="60000"/>
                </a:schemeClr>
              </a:solidFill>
              <a:ln>
                <a:solidFill>
                  <a:schemeClr val="bg1">
                    <a:lumMod val="75000"/>
                  </a:schemeClr>
                </a:solidFill>
              </a:ln>
            </c:spPr>
          </c:dPt>
          <c:dPt>
            <c:idx val="18"/>
            <c:invertIfNegative val="0"/>
            <c:bubble3D val="0"/>
            <c:spPr>
              <a:solidFill>
                <a:schemeClr val="accent2">
                  <a:lumMod val="40000"/>
                  <a:lumOff val="60000"/>
                </a:schemeClr>
              </a:solidFill>
              <a:ln>
                <a:solidFill>
                  <a:schemeClr val="bg1">
                    <a:lumMod val="75000"/>
                  </a:schemeClr>
                </a:solidFill>
              </a:ln>
            </c:spPr>
          </c:dPt>
          <c:dPt>
            <c:idx val="19"/>
            <c:invertIfNegative val="0"/>
            <c:bubble3D val="0"/>
            <c:spPr>
              <a:solidFill>
                <a:schemeClr val="accent4">
                  <a:lumMod val="40000"/>
                  <a:lumOff val="60000"/>
                </a:schemeClr>
              </a:solidFill>
              <a:ln>
                <a:solidFill>
                  <a:schemeClr val="bg1">
                    <a:lumMod val="75000"/>
                  </a:schemeClr>
                </a:solidFill>
              </a:ln>
            </c:spPr>
          </c:dPt>
          <c:dPt>
            <c:idx val="20"/>
            <c:invertIfNegative val="0"/>
            <c:bubble3D val="0"/>
            <c:spPr>
              <a:solidFill>
                <a:schemeClr val="accent4">
                  <a:lumMod val="40000"/>
                  <a:lumOff val="60000"/>
                </a:schemeClr>
              </a:solidFill>
              <a:ln>
                <a:solidFill>
                  <a:schemeClr val="bg1">
                    <a:lumMod val="75000"/>
                  </a:schemeClr>
                </a:solidFill>
              </a:ln>
            </c:spPr>
          </c:dPt>
          <c:dPt>
            <c:idx val="21"/>
            <c:invertIfNegative val="0"/>
            <c:bubble3D val="0"/>
            <c:spPr>
              <a:solidFill>
                <a:schemeClr val="accent4">
                  <a:lumMod val="40000"/>
                  <a:lumOff val="60000"/>
                </a:schemeClr>
              </a:solidFill>
              <a:ln>
                <a:solidFill>
                  <a:schemeClr val="bg1">
                    <a:lumMod val="75000"/>
                  </a:schemeClr>
                </a:solidFill>
              </a:ln>
            </c:spPr>
          </c:dPt>
          <c:dPt>
            <c:idx val="22"/>
            <c:invertIfNegative val="0"/>
            <c:bubble3D val="0"/>
            <c:spPr>
              <a:solidFill>
                <a:schemeClr val="accent2">
                  <a:lumMod val="40000"/>
                  <a:lumOff val="60000"/>
                </a:schemeClr>
              </a:solidFill>
              <a:ln>
                <a:solidFill>
                  <a:schemeClr val="bg1">
                    <a:lumMod val="75000"/>
                  </a:schemeClr>
                </a:solidFill>
              </a:ln>
            </c:spPr>
          </c:dPt>
          <c:dPt>
            <c:idx val="23"/>
            <c:invertIfNegative val="0"/>
            <c:bubble3D val="0"/>
            <c:spPr>
              <a:solidFill>
                <a:schemeClr val="accent2">
                  <a:lumMod val="40000"/>
                  <a:lumOff val="60000"/>
                </a:schemeClr>
              </a:solidFill>
              <a:ln>
                <a:solidFill>
                  <a:schemeClr val="bg1">
                    <a:lumMod val="75000"/>
                  </a:schemeClr>
                </a:solidFill>
              </a:ln>
            </c:spPr>
          </c:dPt>
          <c:dPt>
            <c:idx val="24"/>
            <c:invertIfNegative val="0"/>
            <c:bubble3D val="0"/>
            <c:spPr>
              <a:solidFill>
                <a:schemeClr val="accent2">
                  <a:lumMod val="40000"/>
                  <a:lumOff val="60000"/>
                </a:schemeClr>
              </a:solidFill>
              <a:ln>
                <a:solidFill>
                  <a:schemeClr val="bg1">
                    <a:lumMod val="75000"/>
                  </a:schemeClr>
                </a:solidFill>
              </a:ln>
            </c:spPr>
          </c:dPt>
          <c:dPt>
            <c:idx val="25"/>
            <c:invertIfNegative val="0"/>
            <c:bubble3D val="0"/>
            <c:spPr>
              <a:solidFill>
                <a:schemeClr val="accent2">
                  <a:lumMod val="40000"/>
                  <a:lumOff val="60000"/>
                </a:schemeClr>
              </a:solidFill>
              <a:ln>
                <a:solidFill>
                  <a:schemeClr val="bg1">
                    <a:lumMod val="75000"/>
                  </a:schemeClr>
                </a:solidFill>
              </a:ln>
            </c:spPr>
          </c:dPt>
          <c:dPt>
            <c:idx val="26"/>
            <c:invertIfNegative val="0"/>
            <c:bubble3D val="0"/>
            <c:spPr>
              <a:solidFill>
                <a:schemeClr val="accent2">
                  <a:lumMod val="40000"/>
                  <a:lumOff val="60000"/>
                </a:schemeClr>
              </a:solidFill>
              <a:ln>
                <a:solidFill>
                  <a:schemeClr val="bg1">
                    <a:lumMod val="75000"/>
                  </a:schemeClr>
                </a:solidFill>
              </a:ln>
            </c:spPr>
          </c:dPt>
          <c:dPt>
            <c:idx val="27"/>
            <c:invertIfNegative val="0"/>
            <c:bubble3D val="0"/>
            <c:spPr>
              <a:solidFill>
                <a:schemeClr val="accent2">
                  <a:lumMod val="40000"/>
                  <a:lumOff val="60000"/>
                </a:schemeClr>
              </a:solidFill>
              <a:ln>
                <a:solidFill>
                  <a:schemeClr val="bg1">
                    <a:lumMod val="75000"/>
                  </a:schemeClr>
                </a:solidFill>
              </a:ln>
            </c:spPr>
          </c:dPt>
          <c:dPt>
            <c:idx val="28"/>
            <c:invertIfNegative val="0"/>
            <c:bubble3D val="0"/>
            <c:spPr>
              <a:solidFill>
                <a:schemeClr val="accent2">
                  <a:lumMod val="40000"/>
                  <a:lumOff val="60000"/>
                </a:schemeClr>
              </a:solidFill>
              <a:ln>
                <a:solidFill>
                  <a:schemeClr val="bg1">
                    <a:lumMod val="75000"/>
                  </a:schemeClr>
                </a:solidFill>
              </a:ln>
            </c:spPr>
          </c:dPt>
          <c:dPt>
            <c:idx val="29"/>
            <c:invertIfNegative val="0"/>
            <c:bubble3D val="0"/>
            <c:spPr>
              <a:solidFill>
                <a:schemeClr val="accent2">
                  <a:lumMod val="40000"/>
                  <a:lumOff val="60000"/>
                </a:schemeClr>
              </a:solidFill>
              <a:ln>
                <a:solidFill>
                  <a:schemeClr val="bg1">
                    <a:lumMod val="75000"/>
                  </a:schemeClr>
                </a:solidFill>
              </a:ln>
            </c:spPr>
          </c:dPt>
          <c:dPt>
            <c:idx val="30"/>
            <c:invertIfNegative val="0"/>
            <c:bubble3D val="0"/>
            <c:spPr>
              <a:solidFill>
                <a:schemeClr val="accent2">
                  <a:lumMod val="40000"/>
                  <a:lumOff val="60000"/>
                </a:schemeClr>
              </a:solidFill>
              <a:ln>
                <a:solidFill>
                  <a:schemeClr val="bg1">
                    <a:lumMod val="75000"/>
                  </a:schemeClr>
                </a:solidFill>
              </a:ln>
            </c:spPr>
          </c:dPt>
          <c:cat>
            <c:strRef>
              <c:f>Sheet1!$A$2:$A$32</c:f>
              <c:strCache>
                <c:ptCount val="31"/>
                <c:pt idx="0">
                  <c:v>I feel that I am prepared in the event of cold water immersion</c:v>
                </c:pt>
                <c:pt idx="1">
                  <c:v>A lifejacket is uncomfortable to wear</c:v>
                </c:pt>
                <c:pt idx="2">
                  <c:v>I don’t know anyone who has ever drowned or almost drowned</c:v>
                </c:pt>
                <c:pt idx="3">
                  <c:v>I don’t worry about the temperature of the water, as I don’t boat during what I consider to be the cold water season</c:v>
                </c:pt>
                <c:pt idx="4">
                  <c:v>The lifejackets that I would like are too expensive</c:v>
                </c:pt>
                <c:pt idx="5">
                  <c:v>I only need to wear a lifejacket in riskier conditions (tippy boat, rough water, at high speeds)</c:v>
                </c:pt>
                <c:pt idx="6">
                  <c:v>A lifejacket is too hot to wear</c:v>
                </c:pt>
                <c:pt idx="7">
                  <c:v>Wearing a lifejacket interferes with my activity while boating</c:v>
                </c:pt>
                <c:pt idx="8">
                  <c:v>I only need to wear a lifejacket when involved in sports (e.g. waterskiing, wakeboarding)</c:v>
                </c:pt>
                <c:pt idx="9">
                  <c:v>I tend to go along with what others on the boat are doing – if they wear one, I will too</c:v>
                </c:pt>
                <c:pt idx="10">
                  <c:v>I want to feel the sun on my skin / sun tan and I can’t with a lifejacket</c:v>
                </c:pt>
                <c:pt idx="11">
                  <c:v>If something happens where I need a lifejacket, I can always put one on</c:v>
                </c:pt>
                <c:pt idx="12">
                  <c:v>I prefer to use a lifejacket as a cushion / to sit on / as a pillow</c:v>
                </c:pt>
                <c:pt idx="13">
                  <c:v>Lifejackets smell bad</c:v>
                </c:pt>
                <c:pt idx="14">
                  <c:v>Wearing a lifejacket puts a damper on things</c:v>
                </c:pt>
                <c:pt idx="15">
                  <c:v>It’s not cool to wear a lifejacket</c:v>
                </c:pt>
                <c:pt idx="16">
                  <c:v>I don’t need to set an example for others by wearing a lifejacket, particularly if there are no children around</c:v>
                </c:pt>
                <c:pt idx="17">
                  <c:v>I don’t want to be the odd one by wearing a lifejacket</c:v>
                </c:pt>
                <c:pt idx="18">
                  <c:v>I’ve got good boating skills so I don’t need to wear a lifejacket</c:v>
                </c:pt>
                <c:pt idx="19">
                  <c:v>I don’t think there is anything people can do to improve their chances of surviving immersion in cold water</c:v>
                </c:pt>
                <c:pt idx="20">
                  <c:v>I don’t think a PFD or lifejacket will help if someone falls into cold water</c:v>
                </c:pt>
                <c:pt idx="21">
                  <c:v>I don’t need to worry about cold water immersion, as it is unlikely to happen to me</c:v>
                </c:pt>
                <c:pt idx="22">
                  <c:v>Family and friends are looking out for me, so I don’t really need to wear a lifejacket</c:v>
                </c:pt>
                <c:pt idx="23">
                  <c:v>It is very unlikely that something serious is going to happen, so there’s really no need to wear a lifejacket</c:v>
                </c:pt>
                <c:pt idx="24">
                  <c:v>I don’t want others to think I’m scared of water when I wear a lifejacket</c:v>
                </c:pt>
                <c:pt idx="25">
                  <c:v>I’m better off without a lifejacket / I can swim better without one</c:v>
                </c:pt>
                <c:pt idx="26">
                  <c:v>I’m a strong swimmer, so I don’t need to wear a lifejacket</c:v>
                </c:pt>
                <c:pt idx="27">
                  <c:v>I don’t want others to think I can’t swim</c:v>
                </c:pt>
                <c:pt idx="28">
                  <c:v>Wearing a lifejacket does not fit with the image I want to project</c:v>
                </c:pt>
                <c:pt idx="29">
                  <c:v>My family /friends don’t need to wear lifejackets because I can look out for them</c:v>
                </c:pt>
                <c:pt idx="30">
                  <c:v>There’s no real risk when you fall into the water, so wearing a lifejacket isn’t really needed</c:v>
                </c:pt>
              </c:strCache>
            </c:strRef>
          </c:cat>
          <c:val>
            <c:numRef>
              <c:f>Sheet1!$B$2:$B$32</c:f>
              <c:numCache>
                <c:formatCode>0.0</c:formatCode>
                <c:ptCount val="31"/>
                <c:pt idx="0">
                  <c:v>4.4086570427552072</c:v>
                </c:pt>
                <c:pt idx="1">
                  <c:v>3.3039489028305233</c:v>
                </c:pt>
                <c:pt idx="2">
                  <c:v>3.179000925418503</c:v>
                </c:pt>
                <c:pt idx="3">
                  <c:v>3.1766718363242799</c:v>
                </c:pt>
                <c:pt idx="4">
                  <c:v>3.0385616400435871</c:v>
                </c:pt>
                <c:pt idx="5">
                  <c:v>2.8569573801581081</c:v>
                </c:pt>
                <c:pt idx="6">
                  <c:v>2.7054803196065254</c:v>
                </c:pt>
                <c:pt idx="7">
                  <c:v>2.6954489610467163</c:v>
                </c:pt>
                <c:pt idx="8">
                  <c:v>2.5874051029543348</c:v>
                </c:pt>
                <c:pt idx="9">
                  <c:v>2.2546424990889218</c:v>
                </c:pt>
                <c:pt idx="10">
                  <c:v>2.2220662069696138</c:v>
                </c:pt>
                <c:pt idx="11">
                  <c:v>2.1423157960159509</c:v>
                </c:pt>
                <c:pt idx="12">
                  <c:v>2.0047038958841323</c:v>
                </c:pt>
                <c:pt idx="13">
                  <c:v>1.9982952680026502</c:v>
                </c:pt>
                <c:pt idx="14">
                  <c:v>1.9540246469805145</c:v>
                </c:pt>
                <c:pt idx="15">
                  <c:v>1.8118431290299366</c:v>
                </c:pt>
                <c:pt idx="16">
                  <c:v>1.7886300193677922</c:v>
                </c:pt>
                <c:pt idx="17">
                  <c:v>1.7325467714987575</c:v>
                </c:pt>
                <c:pt idx="18">
                  <c:v>1.6868292005354633</c:v>
                </c:pt>
                <c:pt idx="19">
                  <c:v>1.5771089292269838</c:v>
                </c:pt>
                <c:pt idx="20">
                  <c:v>1.5661872419217659</c:v>
                </c:pt>
                <c:pt idx="21">
                  <c:v>1.5451620742254604</c:v>
                </c:pt>
                <c:pt idx="22">
                  <c:v>1.5383956776256777</c:v>
                </c:pt>
                <c:pt idx="23">
                  <c:v>1.4928522790808818</c:v>
                </c:pt>
                <c:pt idx="24">
                  <c:v>1.4553159403718436</c:v>
                </c:pt>
                <c:pt idx="25">
                  <c:v>1.4163779278729252</c:v>
                </c:pt>
                <c:pt idx="26">
                  <c:v>1.4087076419772735</c:v>
                </c:pt>
                <c:pt idx="27">
                  <c:v>1.3830310222761597</c:v>
                </c:pt>
                <c:pt idx="28">
                  <c:v>1.3036723983374849</c:v>
                </c:pt>
                <c:pt idx="29">
                  <c:v>1.1114547936126893</c:v>
                </c:pt>
                <c:pt idx="30">
                  <c:v>0.89547004989220258</c:v>
                </c:pt>
              </c:numCache>
            </c:numRef>
          </c:val>
        </c:ser>
        <c:dLbls>
          <c:showLegendKey val="0"/>
          <c:showVal val="0"/>
          <c:showCatName val="0"/>
          <c:showSerName val="0"/>
          <c:showPercent val="0"/>
          <c:showBubbleSize val="0"/>
        </c:dLbls>
        <c:gapWidth val="27"/>
        <c:axId val="137627904"/>
        <c:axId val="137633792"/>
      </c:barChart>
      <c:catAx>
        <c:axId val="137627904"/>
        <c:scaling>
          <c:orientation val="maxMin"/>
        </c:scaling>
        <c:delete val="0"/>
        <c:axPos val="l"/>
        <c:majorTickMark val="out"/>
        <c:minorTickMark val="none"/>
        <c:tickLblPos val="none"/>
        <c:txPr>
          <a:bodyPr/>
          <a:lstStyle/>
          <a:p>
            <a:pPr>
              <a:defRPr sz="1100"/>
            </a:pPr>
            <a:endParaRPr lang="en-US"/>
          </a:p>
        </c:txPr>
        <c:crossAx val="137633792"/>
        <c:crosses val="autoZero"/>
        <c:auto val="1"/>
        <c:lblAlgn val="ctr"/>
        <c:lblOffset val="100"/>
        <c:noMultiLvlLbl val="0"/>
      </c:catAx>
      <c:valAx>
        <c:axId val="137633792"/>
        <c:scaling>
          <c:orientation val="minMax"/>
          <c:max val="10"/>
          <c:min val="0"/>
        </c:scaling>
        <c:delete val="1"/>
        <c:axPos val="t"/>
        <c:numFmt formatCode="0.0" sourceLinked="1"/>
        <c:majorTickMark val="out"/>
        <c:minorTickMark val="none"/>
        <c:tickLblPos val="nextTo"/>
        <c:crossAx val="1376279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MD Score</c:v>
                </c:pt>
              </c:strCache>
            </c:strRef>
          </c:tx>
          <c:spPr>
            <a:solidFill>
              <a:schemeClr val="accent3">
                <a:lumMod val="20000"/>
                <a:lumOff val="80000"/>
              </a:schemeClr>
            </a:solidFill>
            <a:ln>
              <a:solidFill>
                <a:schemeClr val="bg1">
                  <a:lumMod val="75000"/>
                </a:schemeClr>
              </a:solidFill>
            </a:ln>
          </c:spPr>
          <c:invertIfNegative val="0"/>
          <c:dPt>
            <c:idx val="0"/>
            <c:invertIfNegative val="0"/>
            <c:bubble3D val="0"/>
            <c:spPr>
              <a:solidFill>
                <a:srgbClr val="99CCFF"/>
              </a:solidFill>
              <a:ln>
                <a:solidFill>
                  <a:schemeClr val="bg1">
                    <a:lumMod val="75000"/>
                  </a:schemeClr>
                </a:solidFill>
              </a:ln>
            </c:spPr>
          </c:dPt>
          <c:dPt>
            <c:idx val="1"/>
            <c:invertIfNegative val="0"/>
            <c:bubble3D val="0"/>
            <c:spPr>
              <a:solidFill>
                <a:srgbClr val="FFFF99"/>
              </a:solidFill>
              <a:ln>
                <a:solidFill>
                  <a:schemeClr val="bg1">
                    <a:lumMod val="75000"/>
                  </a:schemeClr>
                </a:solidFill>
              </a:ln>
            </c:spPr>
          </c:dPt>
          <c:dPt>
            <c:idx val="2"/>
            <c:invertIfNegative val="0"/>
            <c:bubble3D val="0"/>
            <c:spPr>
              <a:solidFill>
                <a:srgbClr val="FFCC99"/>
              </a:solidFill>
              <a:ln>
                <a:solidFill>
                  <a:schemeClr val="bg1">
                    <a:lumMod val="75000"/>
                  </a:schemeClr>
                </a:solidFill>
              </a:ln>
            </c:spPr>
          </c:dPt>
          <c:dPt>
            <c:idx val="3"/>
            <c:invertIfNegative val="0"/>
            <c:bubble3D val="0"/>
            <c:spPr>
              <a:solidFill>
                <a:srgbClr val="99CCFF"/>
              </a:solidFill>
              <a:ln>
                <a:solidFill>
                  <a:schemeClr val="bg1">
                    <a:lumMod val="75000"/>
                  </a:schemeClr>
                </a:solidFill>
              </a:ln>
            </c:spPr>
          </c:dPt>
          <c:dPt>
            <c:idx val="4"/>
            <c:invertIfNegative val="0"/>
            <c:bubble3D val="0"/>
            <c:spPr>
              <a:solidFill>
                <a:srgbClr val="92D050"/>
              </a:solidFill>
              <a:ln>
                <a:solidFill>
                  <a:schemeClr val="bg1">
                    <a:lumMod val="75000"/>
                  </a:schemeClr>
                </a:solidFill>
              </a:ln>
            </c:spPr>
          </c:dPt>
          <c:dPt>
            <c:idx val="5"/>
            <c:invertIfNegative val="0"/>
            <c:bubble3D val="0"/>
            <c:spPr>
              <a:solidFill>
                <a:srgbClr val="FFCC99"/>
              </a:solidFill>
              <a:ln>
                <a:solidFill>
                  <a:schemeClr val="bg1">
                    <a:lumMod val="75000"/>
                  </a:schemeClr>
                </a:solidFill>
              </a:ln>
            </c:spPr>
          </c:dPt>
          <c:dPt>
            <c:idx val="6"/>
            <c:invertIfNegative val="0"/>
            <c:bubble3D val="0"/>
            <c:spPr>
              <a:solidFill>
                <a:srgbClr val="FFFF99"/>
              </a:solidFill>
              <a:ln>
                <a:solidFill>
                  <a:schemeClr val="bg1">
                    <a:lumMod val="75000"/>
                  </a:schemeClr>
                </a:solidFill>
              </a:ln>
            </c:spPr>
          </c:dPt>
          <c:dPt>
            <c:idx val="7"/>
            <c:invertIfNegative val="0"/>
            <c:bubble3D val="0"/>
            <c:spPr>
              <a:solidFill>
                <a:srgbClr val="FFFF99"/>
              </a:solidFill>
              <a:ln>
                <a:solidFill>
                  <a:schemeClr val="bg1">
                    <a:lumMod val="75000"/>
                  </a:schemeClr>
                </a:solidFill>
              </a:ln>
            </c:spPr>
          </c:dPt>
          <c:dPt>
            <c:idx val="8"/>
            <c:invertIfNegative val="0"/>
            <c:bubble3D val="0"/>
            <c:spPr>
              <a:solidFill>
                <a:srgbClr val="FFCC99"/>
              </a:solidFill>
              <a:ln>
                <a:solidFill>
                  <a:schemeClr val="bg1">
                    <a:lumMod val="75000"/>
                  </a:schemeClr>
                </a:solidFill>
              </a:ln>
            </c:spPr>
          </c:dPt>
          <c:dPt>
            <c:idx val="9"/>
            <c:invertIfNegative val="0"/>
            <c:bubble3D val="0"/>
            <c:spPr>
              <a:solidFill>
                <a:schemeClr val="accent2">
                  <a:lumMod val="40000"/>
                  <a:lumOff val="60000"/>
                </a:schemeClr>
              </a:solidFill>
              <a:ln>
                <a:solidFill>
                  <a:schemeClr val="bg1">
                    <a:lumMod val="75000"/>
                  </a:schemeClr>
                </a:solidFill>
              </a:ln>
            </c:spPr>
          </c:dPt>
          <c:dPt>
            <c:idx val="10"/>
            <c:invertIfNegative val="0"/>
            <c:bubble3D val="0"/>
            <c:spPr>
              <a:solidFill>
                <a:schemeClr val="accent2">
                  <a:lumMod val="40000"/>
                  <a:lumOff val="60000"/>
                </a:schemeClr>
              </a:solidFill>
              <a:ln>
                <a:solidFill>
                  <a:schemeClr val="bg1">
                    <a:lumMod val="75000"/>
                  </a:schemeClr>
                </a:solidFill>
              </a:ln>
            </c:spPr>
          </c:dPt>
          <c:dPt>
            <c:idx val="11"/>
            <c:invertIfNegative val="0"/>
            <c:bubble3D val="0"/>
            <c:spPr>
              <a:solidFill>
                <a:schemeClr val="accent2">
                  <a:lumMod val="40000"/>
                  <a:lumOff val="60000"/>
                </a:schemeClr>
              </a:solidFill>
              <a:ln>
                <a:solidFill>
                  <a:schemeClr val="bg1">
                    <a:lumMod val="75000"/>
                  </a:schemeClr>
                </a:solidFill>
              </a:ln>
            </c:spPr>
          </c:dPt>
          <c:dPt>
            <c:idx val="12"/>
            <c:invertIfNegative val="0"/>
            <c:bubble3D val="0"/>
            <c:spPr>
              <a:solidFill>
                <a:schemeClr val="accent2">
                  <a:lumMod val="40000"/>
                  <a:lumOff val="60000"/>
                </a:schemeClr>
              </a:solidFill>
              <a:ln>
                <a:solidFill>
                  <a:schemeClr val="bg1">
                    <a:lumMod val="75000"/>
                  </a:schemeClr>
                </a:solidFill>
              </a:ln>
            </c:spPr>
          </c:dPt>
          <c:dPt>
            <c:idx val="13"/>
            <c:invertIfNegative val="0"/>
            <c:bubble3D val="0"/>
            <c:spPr>
              <a:solidFill>
                <a:schemeClr val="accent2">
                  <a:lumMod val="40000"/>
                  <a:lumOff val="60000"/>
                </a:schemeClr>
              </a:solidFill>
              <a:ln>
                <a:solidFill>
                  <a:schemeClr val="bg1">
                    <a:lumMod val="75000"/>
                  </a:schemeClr>
                </a:solidFill>
              </a:ln>
            </c:spPr>
          </c:dPt>
          <c:dPt>
            <c:idx val="14"/>
            <c:invertIfNegative val="0"/>
            <c:bubble3D val="0"/>
            <c:spPr>
              <a:solidFill>
                <a:schemeClr val="accent2">
                  <a:lumMod val="40000"/>
                  <a:lumOff val="60000"/>
                </a:schemeClr>
              </a:solidFill>
              <a:ln>
                <a:solidFill>
                  <a:schemeClr val="bg1">
                    <a:lumMod val="75000"/>
                  </a:schemeClr>
                </a:solidFill>
              </a:ln>
            </c:spPr>
          </c:dPt>
          <c:dPt>
            <c:idx val="15"/>
            <c:invertIfNegative val="0"/>
            <c:bubble3D val="0"/>
            <c:spPr>
              <a:solidFill>
                <a:schemeClr val="accent2">
                  <a:lumMod val="40000"/>
                  <a:lumOff val="60000"/>
                </a:schemeClr>
              </a:solidFill>
              <a:ln>
                <a:solidFill>
                  <a:schemeClr val="bg1">
                    <a:lumMod val="75000"/>
                  </a:schemeClr>
                </a:solidFill>
              </a:ln>
            </c:spPr>
          </c:dPt>
          <c:dPt>
            <c:idx val="16"/>
            <c:invertIfNegative val="0"/>
            <c:bubble3D val="0"/>
            <c:spPr>
              <a:solidFill>
                <a:schemeClr val="accent2">
                  <a:lumMod val="40000"/>
                  <a:lumOff val="60000"/>
                </a:schemeClr>
              </a:solidFill>
              <a:ln>
                <a:solidFill>
                  <a:schemeClr val="bg1">
                    <a:lumMod val="75000"/>
                  </a:schemeClr>
                </a:solidFill>
              </a:ln>
            </c:spPr>
          </c:dPt>
          <c:dPt>
            <c:idx val="17"/>
            <c:invertIfNegative val="0"/>
            <c:bubble3D val="0"/>
            <c:spPr>
              <a:solidFill>
                <a:schemeClr val="accent2">
                  <a:lumMod val="40000"/>
                  <a:lumOff val="60000"/>
                </a:schemeClr>
              </a:solidFill>
              <a:ln>
                <a:solidFill>
                  <a:schemeClr val="bg1">
                    <a:lumMod val="75000"/>
                  </a:schemeClr>
                </a:solidFill>
              </a:ln>
            </c:spPr>
          </c:dPt>
          <c:dPt>
            <c:idx val="18"/>
            <c:invertIfNegative val="0"/>
            <c:bubble3D val="0"/>
            <c:spPr>
              <a:solidFill>
                <a:schemeClr val="accent2">
                  <a:lumMod val="40000"/>
                  <a:lumOff val="60000"/>
                </a:schemeClr>
              </a:solidFill>
              <a:ln>
                <a:solidFill>
                  <a:schemeClr val="bg1">
                    <a:lumMod val="75000"/>
                  </a:schemeClr>
                </a:solidFill>
              </a:ln>
            </c:spPr>
          </c:dPt>
          <c:dPt>
            <c:idx val="19"/>
            <c:invertIfNegative val="0"/>
            <c:bubble3D val="0"/>
            <c:spPr>
              <a:solidFill>
                <a:schemeClr val="accent4">
                  <a:lumMod val="40000"/>
                  <a:lumOff val="60000"/>
                </a:schemeClr>
              </a:solidFill>
              <a:ln>
                <a:solidFill>
                  <a:schemeClr val="bg1">
                    <a:lumMod val="75000"/>
                  </a:schemeClr>
                </a:solidFill>
              </a:ln>
            </c:spPr>
          </c:dPt>
          <c:dPt>
            <c:idx val="20"/>
            <c:invertIfNegative val="0"/>
            <c:bubble3D val="0"/>
            <c:spPr>
              <a:solidFill>
                <a:schemeClr val="accent4">
                  <a:lumMod val="40000"/>
                  <a:lumOff val="60000"/>
                </a:schemeClr>
              </a:solidFill>
              <a:ln>
                <a:solidFill>
                  <a:schemeClr val="bg1">
                    <a:lumMod val="75000"/>
                  </a:schemeClr>
                </a:solidFill>
              </a:ln>
            </c:spPr>
          </c:dPt>
          <c:dPt>
            <c:idx val="21"/>
            <c:invertIfNegative val="0"/>
            <c:bubble3D val="0"/>
            <c:spPr>
              <a:solidFill>
                <a:schemeClr val="accent4">
                  <a:lumMod val="40000"/>
                  <a:lumOff val="60000"/>
                </a:schemeClr>
              </a:solidFill>
              <a:ln>
                <a:solidFill>
                  <a:schemeClr val="bg1">
                    <a:lumMod val="75000"/>
                  </a:schemeClr>
                </a:solidFill>
              </a:ln>
            </c:spPr>
          </c:dPt>
          <c:dPt>
            <c:idx val="22"/>
            <c:invertIfNegative val="0"/>
            <c:bubble3D val="0"/>
            <c:spPr>
              <a:solidFill>
                <a:schemeClr val="accent2">
                  <a:lumMod val="40000"/>
                  <a:lumOff val="60000"/>
                </a:schemeClr>
              </a:solidFill>
              <a:ln>
                <a:solidFill>
                  <a:schemeClr val="bg1">
                    <a:lumMod val="75000"/>
                  </a:schemeClr>
                </a:solidFill>
              </a:ln>
            </c:spPr>
          </c:dPt>
          <c:dPt>
            <c:idx val="23"/>
            <c:invertIfNegative val="0"/>
            <c:bubble3D val="0"/>
            <c:spPr>
              <a:solidFill>
                <a:schemeClr val="accent2">
                  <a:lumMod val="40000"/>
                  <a:lumOff val="60000"/>
                </a:schemeClr>
              </a:solidFill>
              <a:ln>
                <a:solidFill>
                  <a:schemeClr val="bg1">
                    <a:lumMod val="75000"/>
                  </a:schemeClr>
                </a:solidFill>
              </a:ln>
            </c:spPr>
          </c:dPt>
          <c:dPt>
            <c:idx val="24"/>
            <c:invertIfNegative val="0"/>
            <c:bubble3D val="0"/>
            <c:spPr>
              <a:solidFill>
                <a:schemeClr val="accent2">
                  <a:lumMod val="40000"/>
                  <a:lumOff val="60000"/>
                </a:schemeClr>
              </a:solidFill>
              <a:ln>
                <a:solidFill>
                  <a:schemeClr val="bg1">
                    <a:lumMod val="75000"/>
                  </a:schemeClr>
                </a:solidFill>
              </a:ln>
            </c:spPr>
          </c:dPt>
          <c:dPt>
            <c:idx val="25"/>
            <c:invertIfNegative val="0"/>
            <c:bubble3D val="0"/>
            <c:spPr>
              <a:solidFill>
                <a:schemeClr val="accent2">
                  <a:lumMod val="40000"/>
                  <a:lumOff val="60000"/>
                </a:schemeClr>
              </a:solidFill>
              <a:ln>
                <a:solidFill>
                  <a:schemeClr val="bg1">
                    <a:lumMod val="75000"/>
                  </a:schemeClr>
                </a:solidFill>
              </a:ln>
            </c:spPr>
          </c:dPt>
          <c:dPt>
            <c:idx val="26"/>
            <c:invertIfNegative val="0"/>
            <c:bubble3D val="0"/>
            <c:spPr>
              <a:solidFill>
                <a:schemeClr val="accent2">
                  <a:lumMod val="40000"/>
                  <a:lumOff val="60000"/>
                </a:schemeClr>
              </a:solidFill>
              <a:ln>
                <a:solidFill>
                  <a:schemeClr val="bg1">
                    <a:lumMod val="75000"/>
                  </a:schemeClr>
                </a:solidFill>
              </a:ln>
            </c:spPr>
          </c:dPt>
          <c:dPt>
            <c:idx val="27"/>
            <c:invertIfNegative val="0"/>
            <c:bubble3D val="0"/>
            <c:spPr>
              <a:solidFill>
                <a:schemeClr val="accent2">
                  <a:lumMod val="40000"/>
                  <a:lumOff val="60000"/>
                </a:schemeClr>
              </a:solidFill>
              <a:ln>
                <a:solidFill>
                  <a:schemeClr val="bg1">
                    <a:lumMod val="75000"/>
                  </a:schemeClr>
                </a:solidFill>
              </a:ln>
            </c:spPr>
          </c:dPt>
          <c:dPt>
            <c:idx val="28"/>
            <c:invertIfNegative val="0"/>
            <c:bubble3D val="0"/>
            <c:spPr>
              <a:solidFill>
                <a:schemeClr val="accent2">
                  <a:lumMod val="40000"/>
                  <a:lumOff val="60000"/>
                </a:schemeClr>
              </a:solidFill>
              <a:ln>
                <a:solidFill>
                  <a:schemeClr val="bg1">
                    <a:lumMod val="75000"/>
                  </a:schemeClr>
                </a:solidFill>
              </a:ln>
            </c:spPr>
          </c:dPt>
          <c:dPt>
            <c:idx val="29"/>
            <c:invertIfNegative val="0"/>
            <c:bubble3D val="0"/>
            <c:spPr>
              <a:solidFill>
                <a:schemeClr val="accent2">
                  <a:lumMod val="40000"/>
                  <a:lumOff val="60000"/>
                </a:schemeClr>
              </a:solidFill>
              <a:ln>
                <a:solidFill>
                  <a:schemeClr val="bg1">
                    <a:lumMod val="75000"/>
                  </a:schemeClr>
                </a:solidFill>
              </a:ln>
            </c:spPr>
          </c:dPt>
          <c:dPt>
            <c:idx val="30"/>
            <c:invertIfNegative val="0"/>
            <c:bubble3D val="0"/>
            <c:spPr>
              <a:solidFill>
                <a:schemeClr val="accent2">
                  <a:lumMod val="40000"/>
                  <a:lumOff val="60000"/>
                </a:schemeClr>
              </a:solidFill>
              <a:ln>
                <a:solidFill>
                  <a:schemeClr val="bg1">
                    <a:lumMod val="75000"/>
                  </a:schemeClr>
                </a:solidFill>
              </a:ln>
            </c:spPr>
          </c:dPt>
          <c:cat>
            <c:strRef>
              <c:f>Sheet1!$A$2:$A$10</c:f>
              <c:strCache>
                <c:ptCount val="9"/>
                <c:pt idx="0">
                  <c:v>I feel that I am prepared in the event of cold water immersion</c:v>
                </c:pt>
                <c:pt idx="1">
                  <c:v>A lifejacket is uncomfortable to wear</c:v>
                </c:pt>
                <c:pt idx="2">
                  <c:v>I don’t know anyone who has ever drowned or almost drowned</c:v>
                </c:pt>
                <c:pt idx="3">
                  <c:v>I don’t worry about the temperature of the water, as I don’t boat during what I consider to be the cold water season</c:v>
                </c:pt>
                <c:pt idx="4">
                  <c:v>The lifejackets that I would like are too expensive</c:v>
                </c:pt>
                <c:pt idx="5">
                  <c:v>I only need to wear a lifejacket in riskier conditions (tippy boat, rough water, at high speeds)</c:v>
                </c:pt>
                <c:pt idx="6">
                  <c:v>A lifejacket is too hot to wear</c:v>
                </c:pt>
                <c:pt idx="7">
                  <c:v>Wearing a lifejacket interferes with my activity while boating</c:v>
                </c:pt>
                <c:pt idx="8">
                  <c:v>I only need to wear a lifejacket when involved in sports (e.g. waterskiing, wakeboarding)</c:v>
                </c:pt>
              </c:strCache>
            </c:strRef>
          </c:cat>
          <c:val>
            <c:numRef>
              <c:f>Sheet1!$B$2:$B$10</c:f>
              <c:numCache>
                <c:formatCode>0.0</c:formatCode>
                <c:ptCount val="9"/>
                <c:pt idx="0">
                  <c:v>4.4086570427552072</c:v>
                </c:pt>
                <c:pt idx="1">
                  <c:v>3.3039489028305233</c:v>
                </c:pt>
                <c:pt idx="2">
                  <c:v>3.179000925418503</c:v>
                </c:pt>
                <c:pt idx="3">
                  <c:v>3.1766718363242799</c:v>
                </c:pt>
                <c:pt idx="4">
                  <c:v>3.0385616400435871</c:v>
                </c:pt>
                <c:pt idx="5">
                  <c:v>2.8569573801581081</c:v>
                </c:pt>
                <c:pt idx="6">
                  <c:v>2.7054803196065254</c:v>
                </c:pt>
                <c:pt idx="7">
                  <c:v>2.6954489610467163</c:v>
                </c:pt>
                <c:pt idx="8">
                  <c:v>2.5874051029543348</c:v>
                </c:pt>
              </c:numCache>
            </c:numRef>
          </c:val>
        </c:ser>
        <c:dLbls>
          <c:showLegendKey val="0"/>
          <c:showVal val="0"/>
          <c:showCatName val="0"/>
          <c:showSerName val="0"/>
          <c:showPercent val="0"/>
          <c:showBubbleSize val="0"/>
        </c:dLbls>
        <c:gapWidth val="27"/>
        <c:axId val="136384896"/>
        <c:axId val="136386432"/>
      </c:barChart>
      <c:catAx>
        <c:axId val="136384896"/>
        <c:scaling>
          <c:orientation val="maxMin"/>
        </c:scaling>
        <c:delete val="0"/>
        <c:axPos val="l"/>
        <c:majorTickMark val="out"/>
        <c:minorTickMark val="none"/>
        <c:tickLblPos val="none"/>
        <c:txPr>
          <a:bodyPr/>
          <a:lstStyle/>
          <a:p>
            <a:pPr>
              <a:defRPr sz="1100"/>
            </a:pPr>
            <a:endParaRPr lang="en-US"/>
          </a:p>
        </c:txPr>
        <c:crossAx val="136386432"/>
        <c:crosses val="autoZero"/>
        <c:auto val="1"/>
        <c:lblAlgn val="ctr"/>
        <c:lblOffset val="100"/>
        <c:noMultiLvlLbl val="0"/>
      </c:catAx>
      <c:valAx>
        <c:axId val="136386432"/>
        <c:scaling>
          <c:orientation val="minMax"/>
          <c:max val="10"/>
          <c:min val="0"/>
        </c:scaling>
        <c:delete val="1"/>
        <c:axPos val="t"/>
        <c:numFmt formatCode="0.0" sourceLinked="1"/>
        <c:majorTickMark val="out"/>
        <c:minorTickMark val="none"/>
        <c:tickLblPos val="nextTo"/>
        <c:crossAx val="13638489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Index</c:v>
                </c:pt>
              </c:strCache>
            </c:strRef>
          </c:tx>
          <c:spPr>
            <a:solidFill>
              <a:schemeClr val="bg1">
                <a:lumMod val="75000"/>
              </a:schemeClr>
            </a:solidFill>
            <a:ln>
              <a:solidFill>
                <a:schemeClr val="bg1">
                  <a:lumMod val="50000"/>
                </a:schemeClr>
              </a:solidFill>
            </a:ln>
          </c:spPr>
          <c:invertIfNegative val="0"/>
          <c:dPt>
            <c:idx val="0"/>
            <c:invertIfNegative val="0"/>
            <c:bubble3D val="0"/>
            <c:spPr>
              <a:solidFill>
                <a:schemeClr val="accent5">
                  <a:lumMod val="20000"/>
                  <a:lumOff val="80000"/>
                </a:schemeClr>
              </a:solidFill>
              <a:ln>
                <a:solidFill>
                  <a:schemeClr val="bg1">
                    <a:lumMod val="50000"/>
                  </a:schemeClr>
                </a:solidFill>
              </a:ln>
            </c:spPr>
          </c:dPt>
          <c:dPt>
            <c:idx val="1"/>
            <c:invertIfNegative val="0"/>
            <c:bubble3D val="0"/>
          </c:dPt>
          <c:dPt>
            <c:idx val="7"/>
            <c:invertIfNegative val="0"/>
            <c:bubble3D val="0"/>
          </c:dPt>
          <c:dPt>
            <c:idx val="8"/>
            <c:invertIfNegative val="0"/>
            <c:bubble3D val="0"/>
            <c:spPr>
              <a:solidFill>
                <a:schemeClr val="accent3">
                  <a:lumMod val="20000"/>
                  <a:lumOff val="80000"/>
                </a:schemeClr>
              </a:solidFill>
              <a:ln>
                <a:solidFill>
                  <a:schemeClr val="bg1">
                    <a:lumMod val="50000"/>
                  </a:schemeClr>
                </a:solidFill>
              </a:ln>
            </c:spPr>
          </c:dPt>
          <c:cat>
            <c:strRef>
              <c:f>Sheet1!$A$2:$A$10</c:f>
              <c:strCache>
                <c:ptCount val="9"/>
                <c:pt idx="0">
                  <c:v>Vitality</c:v>
                </c:pt>
                <c:pt idx="1">
                  <c:v>Cold Water</c:v>
                </c:pt>
                <c:pt idx="2">
                  <c:v>Enjoyment</c:v>
                </c:pt>
                <c:pt idx="3">
                  <c:v>Recognition</c:v>
                </c:pt>
                <c:pt idx="4">
                  <c:v>Control</c:v>
                </c:pt>
                <c:pt idx="5">
                  <c:v>Security/ Comfort</c:v>
                </c:pt>
                <c:pt idx="6">
                  <c:v>Conviviality</c:v>
                </c:pt>
                <c:pt idx="7">
                  <c:v>Belonging</c:v>
                </c:pt>
                <c:pt idx="8">
                  <c:v>Power</c:v>
                </c:pt>
              </c:strCache>
            </c:strRef>
          </c:cat>
          <c:val>
            <c:numRef>
              <c:f>Sheet1!$B$2:$B$10</c:f>
              <c:numCache>
                <c:formatCode>General</c:formatCode>
                <c:ptCount val="9"/>
                <c:pt idx="0">
                  <c:v>27</c:v>
                </c:pt>
                <c:pt idx="1">
                  <c:v>18</c:v>
                </c:pt>
                <c:pt idx="2">
                  <c:v>14</c:v>
                </c:pt>
                <c:pt idx="3">
                  <c:v>11</c:v>
                </c:pt>
                <c:pt idx="4">
                  <c:v>-1</c:v>
                </c:pt>
                <c:pt idx="5">
                  <c:v>-11</c:v>
                </c:pt>
                <c:pt idx="6">
                  <c:v>-14</c:v>
                </c:pt>
                <c:pt idx="7">
                  <c:v>-19</c:v>
                </c:pt>
                <c:pt idx="8">
                  <c:v>-33</c:v>
                </c:pt>
              </c:numCache>
            </c:numRef>
          </c:val>
        </c:ser>
        <c:dLbls>
          <c:showLegendKey val="0"/>
          <c:showVal val="0"/>
          <c:showCatName val="0"/>
          <c:showSerName val="0"/>
          <c:showPercent val="0"/>
          <c:showBubbleSize val="0"/>
        </c:dLbls>
        <c:gapWidth val="150"/>
        <c:axId val="136539520"/>
        <c:axId val="136569984"/>
      </c:barChart>
      <c:catAx>
        <c:axId val="136539520"/>
        <c:scaling>
          <c:orientation val="maxMin"/>
        </c:scaling>
        <c:delete val="0"/>
        <c:axPos val="l"/>
        <c:majorTickMark val="none"/>
        <c:minorTickMark val="none"/>
        <c:tickLblPos val="none"/>
        <c:txPr>
          <a:bodyPr/>
          <a:lstStyle/>
          <a:p>
            <a:pPr>
              <a:defRPr sz="1400" b="1"/>
            </a:pPr>
            <a:endParaRPr lang="en-US"/>
          </a:p>
        </c:txPr>
        <c:crossAx val="136569984"/>
        <c:crosses val="autoZero"/>
        <c:auto val="1"/>
        <c:lblAlgn val="ctr"/>
        <c:lblOffset val="100"/>
        <c:noMultiLvlLbl val="0"/>
      </c:catAx>
      <c:valAx>
        <c:axId val="136569984"/>
        <c:scaling>
          <c:orientation val="minMax"/>
          <c:max val="80"/>
          <c:min val="-80"/>
        </c:scaling>
        <c:delete val="0"/>
        <c:axPos val="t"/>
        <c:majorGridlines>
          <c:spPr>
            <a:ln>
              <a:solidFill>
                <a:schemeClr val="bg1">
                  <a:lumMod val="85000"/>
                </a:schemeClr>
              </a:solidFill>
            </a:ln>
          </c:spPr>
        </c:majorGridlines>
        <c:numFmt formatCode="General" sourceLinked="1"/>
        <c:majorTickMark val="out"/>
        <c:minorTickMark val="none"/>
        <c:tickLblPos val="nextTo"/>
        <c:txPr>
          <a:bodyPr/>
          <a:lstStyle/>
          <a:p>
            <a:pPr>
              <a:defRPr>
                <a:solidFill>
                  <a:schemeClr val="bg1">
                    <a:lumMod val="65000"/>
                  </a:schemeClr>
                </a:solidFill>
              </a:defRPr>
            </a:pPr>
            <a:endParaRPr lang="en-US"/>
          </a:p>
        </c:txPr>
        <c:crossAx val="13653952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5">
                <a:lumMod val="20000"/>
                <a:lumOff val="80000"/>
              </a:schemeClr>
            </a:solidFill>
            <a:ln>
              <a:solidFill>
                <a:schemeClr val="bg1">
                  <a:lumMod val="75000"/>
                </a:schemeClr>
              </a:solidFill>
            </a:ln>
          </c:spPr>
          <c:invertIfNegative val="0"/>
          <c:dPt>
            <c:idx val="5"/>
            <c:invertIfNegative val="0"/>
            <c:bubble3D val="0"/>
            <c:spPr>
              <a:solidFill>
                <a:schemeClr val="accent4">
                  <a:lumMod val="40000"/>
                  <a:lumOff val="60000"/>
                </a:schemeClr>
              </a:solidFill>
              <a:ln>
                <a:solidFill>
                  <a:schemeClr val="bg1">
                    <a:lumMod val="75000"/>
                  </a:schemeClr>
                </a:solidFill>
              </a:ln>
            </c:spPr>
          </c:dPt>
          <c:dPt>
            <c:idx val="14"/>
            <c:invertIfNegative val="0"/>
            <c:bubble3D val="0"/>
          </c:dPt>
          <c:dPt>
            <c:idx val="18"/>
            <c:invertIfNegative val="0"/>
            <c:bubble3D val="0"/>
            <c:spPr>
              <a:solidFill>
                <a:schemeClr val="accent4">
                  <a:lumMod val="40000"/>
                  <a:lumOff val="60000"/>
                </a:schemeClr>
              </a:solidFill>
              <a:ln>
                <a:solidFill>
                  <a:schemeClr val="bg1">
                    <a:lumMod val="75000"/>
                  </a:schemeClr>
                </a:solidFill>
              </a:ln>
            </c:spPr>
          </c:dPt>
          <c:cat>
            <c:strRef>
              <c:f>Sheet1!$A$2:$A$18</c:f>
              <c:strCache>
                <c:ptCount val="17"/>
                <c:pt idx="0">
                  <c:v>I know that wearing a lifejacket is the smart thing to do</c:v>
                </c:pt>
                <c:pt idx="1">
                  <c:v>I wear a lifejacket to be safe</c:v>
                </c:pt>
                <c:pt idx="2">
                  <c:v>If you pick the right lifejacket, you can be comfortable and safer at the same time</c:v>
                </c:pt>
                <c:pt idx="3">
                  <c:v>I wear a lifejacket to ensure I will be there for my family when they need me</c:v>
                </c:pt>
                <c:pt idx="4">
                  <c:v>I want to set a good example for others by wearing a lifejacket</c:v>
                </c:pt>
                <c:pt idx="5">
                  <c:v>I make a point of being prepared for the possibility of falling into cold water, by wearing a lifejacket</c:v>
                </c:pt>
                <c:pt idx="6">
                  <c:v>Wearing a lifejacket shows I’m strong enough to do the right thing</c:v>
                </c:pt>
                <c:pt idx="7">
                  <c:v>Wearing a lifejacket lets me focus on having good times with others</c:v>
                </c:pt>
                <c:pt idx="8">
                  <c:v>If I wear a lifejacket, I can be more confident that nothing will go wrong</c:v>
                </c:pt>
                <c:pt idx="9">
                  <c:v>If someone close to me drowned because he/she was not wearing a lifejacket, boating would never be the same for me</c:v>
                </c:pt>
                <c:pt idx="10">
                  <c:v>Wearing a lifejacket lets me relax</c:v>
                </c:pt>
                <c:pt idx="11">
                  <c:v>A lifejacket gives me better control</c:v>
                </c:pt>
                <c:pt idx="12">
                  <c:v>I feel that those who are close to me want me to wear a lifejacket</c:v>
                </c:pt>
                <c:pt idx="13">
                  <c:v>Others will look up to me for wearing a lifejacket</c:v>
                </c:pt>
                <c:pt idx="14">
                  <c:v>When I wear a lifejacket, I don’t need to worry about anything</c:v>
                </c:pt>
                <c:pt idx="15">
                  <c:v>Wearing a lifejacket lets me push my limits</c:v>
                </c:pt>
                <c:pt idx="16">
                  <c:v>I feel I can take more chances when I wear a lifejacket</c:v>
                </c:pt>
              </c:strCache>
            </c:strRef>
          </c:cat>
          <c:val>
            <c:numRef>
              <c:f>Sheet1!$B$2:$B$18</c:f>
              <c:numCache>
                <c:formatCode>0.0</c:formatCode>
                <c:ptCount val="17"/>
                <c:pt idx="0" formatCode="General">
                  <c:v>9.3000000000000007</c:v>
                </c:pt>
                <c:pt idx="1">
                  <c:v>9.0776486833836181</c:v>
                </c:pt>
                <c:pt idx="2">
                  <c:v>9.060399553747688</c:v>
                </c:pt>
                <c:pt idx="3">
                  <c:v>8.1844052492129968</c:v>
                </c:pt>
                <c:pt idx="4">
                  <c:v>7.8207824636075385</c:v>
                </c:pt>
                <c:pt idx="5">
                  <c:v>7.6943424217328857</c:v>
                </c:pt>
                <c:pt idx="6">
                  <c:v>7.6491694249403608</c:v>
                </c:pt>
                <c:pt idx="7">
                  <c:v>7.1190365048043187</c:v>
                </c:pt>
                <c:pt idx="8">
                  <c:v>7.1034746983378385</c:v>
                </c:pt>
                <c:pt idx="9">
                  <c:v>7.0668683835678978</c:v>
                </c:pt>
                <c:pt idx="10">
                  <c:v>6.8185378961608976</c:v>
                </c:pt>
                <c:pt idx="11">
                  <c:v>6.3426233462400541</c:v>
                </c:pt>
                <c:pt idx="12">
                  <c:v>6.2729797902459081</c:v>
                </c:pt>
                <c:pt idx="13">
                  <c:v>4.9491392591167571</c:v>
                </c:pt>
                <c:pt idx="14">
                  <c:v>3.6620014634698537</c:v>
                </c:pt>
                <c:pt idx="15">
                  <c:v>3.0315951959159704</c:v>
                </c:pt>
                <c:pt idx="16">
                  <c:v>2.8255104616004645</c:v>
                </c:pt>
              </c:numCache>
            </c:numRef>
          </c:val>
        </c:ser>
        <c:dLbls>
          <c:showLegendKey val="0"/>
          <c:showVal val="0"/>
          <c:showCatName val="0"/>
          <c:showSerName val="0"/>
          <c:showPercent val="0"/>
          <c:showBubbleSize val="0"/>
        </c:dLbls>
        <c:gapWidth val="27"/>
        <c:axId val="138028928"/>
        <c:axId val="138030464"/>
      </c:barChart>
      <c:catAx>
        <c:axId val="138028928"/>
        <c:scaling>
          <c:orientation val="maxMin"/>
        </c:scaling>
        <c:delete val="0"/>
        <c:axPos val="l"/>
        <c:majorTickMark val="out"/>
        <c:minorTickMark val="none"/>
        <c:tickLblPos val="none"/>
        <c:txPr>
          <a:bodyPr/>
          <a:lstStyle/>
          <a:p>
            <a:pPr>
              <a:defRPr sz="1100"/>
            </a:pPr>
            <a:endParaRPr lang="en-US"/>
          </a:p>
        </c:txPr>
        <c:crossAx val="138030464"/>
        <c:crosses val="autoZero"/>
        <c:auto val="1"/>
        <c:lblAlgn val="ctr"/>
        <c:lblOffset val="100"/>
        <c:noMultiLvlLbl val="0"/>
      </c:catAx>
      <c:valAx>
        <c:axId val="138030464"/>
        <c:scaling>
          <c:orientation val="minMax"/>
          <c:max val="10"/>
          <c:min val="0"/>
        </c:scaling>
        <c:delete val="1"/>
        <c:axPos val="t"/>
        <c:numFmt formatCode="General" sourceLinked="1"/>
        <c:majorTickMark val="out"/>
        <c:minorTickMark val="none"/>
        <c:tickLblPos val="nextTo"/>
        <c:crossAx val="138028928"/>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MD Score</c:v>
                </c:pt>
              </c:strCache>
            </c:strRef>
          </c:tx>
          <c:spPr>
            <a:solidFill>
              <a:schemeClr val="accent5">
                <a:lumMod val="20000"/>
                <a:lumOff val="80000"/>
              </a:schemeClr>
            </a:solidFill>
            <a:ln>
              <a:solidFill>
                <a:schemeClr val="bg1">
                  <a:lumMod val="75000"/>
                </a:schemeClr>
              </a:solidFill>
            </a:ln>
          </c:spPr>
          <c:invertIfNegative val="0"/>
          <c:dPt>
            <c:idx val="0"/>
            <c:invertIfNegative val="0"/>
            <c:bubble3D val="0"/>
            <c:spPr>
              <a:solidFill>
                <a:srgbClr val="FFCC99"/>
              </a:solidFill>
              <a:ln>
                <a:solidFill>
                  <a:schemeClr val="bg1">
                    <a:lumMod val="75000"/>
                  </a:schemeClr>
                </a:solidFill>
              </a:ln>
            </c:spPr>
          </c:dPt>
          <c:dPt>
            <c:idx val="1"/>
            <c:invertIfNegative val="0"/>
            <c:bubble3D val="0"/>
            <c:spPr>
              <a:solidFill>
                <a:srgbClr val="FFFF99"/>
              </a:solidFill>
              <a:ln>
                <a:solidFill>
                  <a:schemeClr val="bg1">
                    <a:lumMod val="75000"/>
                  </a:schemeClr>
                </a:solidFill>
              </a:ln>
            </c:spPr>
          </c:dPt>
          <c:dPt>
            <c:idx val="2"/>
            <c:invertIfNegative val="0"/>
            <c:bubble3D val="0"/>
            <c:spPr>
              <a:solidFill>
                <a:srgbClr val="FFFF99"/>
              </a:solidFill>
              <a:ln>
                <a:solidFill>
                  <a:schemeClr val="bg1">
                    <a:lumMod val="75000"/>
                  </a:schemeClr>
                </a:solidFill>
              </a:ln>
            </c:spPr>
          </c:dPt>
          <c:dPt>
            <c:idx val="3"/>
            <c:invertIfNegative val="0"/>
            <c:bubble3D val="0"/>
            <c:spPr>
              <a:solidFill>
                <a:srgbClr val="92D050"/>
              </a:solidFill>
              <a:ln>
                <a:solidFill>
                  <a:schemeClr val="bg1">
                    <a:lumMod val="75000"/>
                  </a:schemeClr>
                </a:solidFill>
              </a:ln>
            </c:spPr>
          </c:dPt>
          <c:dPt>
            <c:idx val="4"/>
            <c:invertIfNegative val="0"/>
            <c:bubble3D val="0"/>
            <c:spPr>
              <a:solidFill>
                <a:srgbClr val="FFCC99"/>
              </a:solidFill>
              <a:ln>
                <a:solidFill>
                  <a:schemeClr val="bg1">
                    <a:lumMod val="75000"/>
                  </a:schemeClr>
                </a:solidFill>
              </a:ln>
            </c:spPr>
          </c:dPt>
          <c:dPt>
            <c:idx val="5"/>
            <c:invertIfNegative val="0"/>
            <c:bubble3D val="0"/>
            <c:spPr>
              <a:solidFill>
                <a:srgbClr val="99CCFF"/>
              </a:solidFill>
              <a:ln>
                <a:solidFill>
                  <a:schemeClr val="bg1">
                    <a:lumMod val="75000"/>
                  </a:schemeClr>
                </a:solidFill>
              </a:ln>
            </c:spPr>
          </c:dPt>
          <c:dPt>
            <c:idx val="6"/>
            <c:invertIfNegative val="0"/>
            <c:bubble3D val="0"/>
            <c:spPr>
              <a:solidFill>
                <a:srgbClr val="FFCC99"/>
              </a:solidFill>
              <a:ln>
                <a:solidFill>
                  <a:schemeClr val="bg1">
                    <a:lumMod val="75000"/>
                  </a:schemeClr>
                </a:solidFill>
              </a:ln>
            </c:spPr>
          </c:dPt>
          <c:dPt>
            <c:idx val="7"/>
            <c:invertIfNegative val="0"/>
            <c:bubble3D val="0"/>
            <c:spPr>
              <a:solidFill>
                <a:schemeClr val="bg1">
                  <a:lumMod val="95000"/>
                </a:schemeClr>
              </a:solidFill>
              <a:ln>
                <a:solidFill>
                  <a:schemeClr val="bg1">
                    <a:lumMod val="75000"/>
                  </a:schemeClr>
                </a:solidFill>
              </a:ln>
            </c:spPr>
          </c:dPt>
          <c:dPt>
            <c:idx val="8"/>
            <c:invertIfNegative val="0"/>
            <c:bubble3D val="0"/>
            <c:spPr>
              <a:solidFill>
                <a:srgbClr val="FFFF99"/>
              </a:solidFill>
              <a:ln>
                <a:solidFill>
                  <a:schemeClr val="bg1">
                    <a:lumMod val="75000"/>
                  </a:schemeClr>
                </a:solidFill>
              </a:ln>
            </c:spPr>
          </c:dPt>
          <c:dPt>
            <c:idx val="9"/>
            <c:invertIfNegative val="0"/>
            <c:bubble3D val="0"/>
            <c:spPr>
              <a:solidFill>
                <a:srgbClr val="92D050"/>
              </a:solidFill>
              <a:ln>
                <a:solidFill>
                  <a:schemeClr val="bg1">
                    <a:lumMod val="75000"/>
                  </a:schemeClr>
                </a:solidFill>
              </a:ln>
            </c:spPr>
          </c:dPt>
          <c:dPt>
            <c:idx val="14"/>
            <c:invertIfNegative val="0"/>
            <c:bubble3D val="0"/>
          </c:dPt>
          <c:dPt>
            <c:idx val="18"/>
            <c:invertIfNegative val="0"/>
            <c:bubble3D val="0"/>
            <c:spPr>
              <a:solidFill>
                <a:schemeClr val="accent4">
                  <a:lumMod val="40000"/>
                  <a:lumOff val="60000"/>
                </a:schemeClr>
              </a:solidFill>
              <a:ln>
                <a:solidFill>
                  <a:schemeClr val="bg1">
                    <a:lumMod val="75000"/>
                  </a:schemeClr>
                </a:solidFill>
              </a:ln>
            </c:spPr>
          </c:dPt>
          <c:cat>
            <c:strRef>
              <c:f>Sheet1!$A$2:$A$11</c:f>
              <c:strCache>
                <c:ptCount val="10"/>
                <c:pt idx="0">
                  <c:v>I know that wearing a lifejacket is the smart thing to do</c:v>
                </c:pt>
                <c:pt idx="1">
                  <c:v>I wear a lifejacket to be safe</c:v>
                </c:pt>
                <c:pt idx="2">
                  <c:v>If you pick the right lifejacket, you can be comfortable and safer at the same time</c:v>
                </c:pt>
                <c:pt idx="3">
                  <c:v>I wear a lifejacket to ensure I will be there for my family when they need me</c:v>
                </c:pt>
                <c:pt idx="4">
                  <c:v>I want to set a good example for others by wearing a lifejacket</c:v>
                </c:pt>
                <c:pt idx="5">
                  <c:v>I make a point of being prepared for the possibility of falling into cold water, by wearing a lifejacket</c:v>
                </c:pt>
                <c:pt idx="6">
                  <c:v>Wearing a lifejacket shows I’m strong enough to do the right thing</c:v>
                </c:pt>
                <c:pt idx="7">
                  <c:v>Wearing a lifejacket lets me focus on having good times with others</c:v>
                </c:pt>
                <c:pt idx="8">
                  <c:v>If I wear a lifejacket, I can be more confident that nothing will go wrong</c:v>
                </c:pt>
                <c:pt idx="9">
                  <c:v>If someone close to me drowned because he/she was not wearing a lifejacket, boating would never be the same for me</c:v>
                </c:pt>
              </c:strCache>
            </c:strRef>
          </c:cat>
          <c:val>
            <c:numRef>
              <c:f>Sheet1!$B$2:$B$11</c:f>
              <c:numCache>
                <c:formatCode>0.0</c:formatCode>
                <c:ptCount val="10"/>
                <c:pt idx="0" formatCode="General">
                  <c:v>9.3000000000000007</c:v>
                </c:pt>
                <c:pt idx="1">
                  <c:v>9.0776486833836181</c:v>
                </c:pt>
                <c:pt idx="2">
                  <c:v>9.060399553747688</c:v>
                </c:pt>
                <c:pt idx="3">
                  <c:v>8.1844052492129968</c:v>
                </c:pt>
                <c:pt idx="4">
                  <c:v>7.8207824636075385</c:v>
                </c:pt>
                <c:pt idx="5">
                  <c:v>7.6943424217328857</c:v>
                </c:pt>
                <c:pt idx="6">
                  <c:v>7.6491694249403608</c:v>
                </c:pt>
                <c:pt idx="7">
                  <c:v>7.1190365048043187</c:v>
                </c:pt>
                <c:pt idx="8">
                  <c:v>7.1034746983378385</c:v>
                </c:pt>
                <c:pt idx="9">
                  <c:v>7.0668683835678978</c:v>
                </c:pt>
              </c:numCache>
            </c:numRef>
          </c:val>
        </c:ser>
        <c:dLbls>
          <c:showLegendKey val="0"/>
          <c:showVal val="0"/>
          <c:showCatName val="0"/>
          <c:showSerName val="0"/>
          <c:showPercent val="0"/>
          <c:showBubbleSize val="0"/>
        </c:dLbls>
        <c:gapWidth val="27"/>
        <c:axId val="138510720"/>
        <c:axId val="138512256"/>
      </c:barChart>
      <c:catAx>
        <c:axId val="138510720"/>
        <c:scaling>
          <c:orientation val="maxMin"/>
        </c:scaling>
        <c:delete val="0"/>
        <c:axPos val="l"/>
        <c:majorTickMark val="out"/>
        <c:minorTickMark val="none"/>
        <c:tickLblPos val="none"/>
        <c:txPr>
          <a:bodyPr/>
          <a:lstStyle/>
          <a:p>
            <a:pPr>
              <a:defRPr sz="1100"/>
            </a:pPr>
            <a:endParaRPr lang="en-US"/>
          </a:p>
        </c:txPr>
        <c:crossAx val="138512256"/>
        <c:crosses val="autoZero"/>
        <c:auto val="1"/>
        <c:lblAlgn val="ctr"/>
        <c:lblOffset val="100"/>
        <c:noMultiLvlLbl val="0"/>
      </c:catAx>
      <c:valAx>
        <c:axId val="138512256"/>
        <c:scaling>
          <c:orientation val="minMax"/>
          <c:max val="10"/>
          <c:min val="0"/>
        </c:scaling>
        <c:delete val="1"/>
        <c:axPos val="t"/>
        <c:numFmt formatCode="General" sourceLinked="1"/>
        <c:majorTickMark val="out"/>
        <c:minorTickMark val="none"/>
        <c:tickLblPos val="nextTo"/>
        <c:crossAx val="13851072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Index</c:v>
                </c:pt>
              </c:strCache>
            </c:strRef>
          </c:tx>
          <c:spPr>
            <a:solidFill>
              <a:schemeClr val="bg1">
                <a:lumMod val="75000"/>
              </a:schemeClr>
            </a:solidFill>
            <a:ln>
              <a:solidFill>
                <a:schemeClr val="bg1">
                  <a:lumMod val="50000"/>
                </a:schemeClr>
              </a:solidFill>
            </a:ln>
          </c:spPr>
          <c:invertIfNegative val="0"/>
          <c:dPt>
            <c:idx val="0"/>
            <c:invertIfNegative val="0"/>
            <c:bubble3D val="0"/>
            <c:spPr>
              <a:solidFill>
                <a:schemeClr val="accent5">
                  <a:lumMod val="20000"/>
                  <a:lumOff val="80000"/>
                </a:schemeClr>
              </a:solidFill>
              <a:ln>
                <a:solidFill>
                  <a:schemeClr val="bg1">
                    <a:lumMod val="50000"/>
                  </a:schemeClr>
                </a:solidFill>
              </a:ln>
            </c:spPr>
          </c:dPt>
          <c:dPt>
            <c:idx val="1"/>
            <c:invertIfNegative val="0"/>
            <c:bubble3D val="0"/>
          </c:dPt>
          <c:dPt>
            <c:idx val="7"/>
            <c:invertIfNegative val="0"/>
            <c:bubble3D val="0"/>
            <c:spPr>
              <a:solidFill>
                <a:schemeClr val="accent3">
                  <a:lumMod val="20000"/>
                  <a:lumOff val="80000"/>
                </a:schemeClr>
              </a:solidFill>
              <a:ln>
                <a:solidFill>
                  <a:schemeClr val="bg1">
                    <a:lumMod val="50000"/>
                  </a:schemeClr>
                </a:solidFill>
              </a:ln>
            </c:spPr>
          </c:dPt>
          <c:dPt>
            <c:idx val="8"/>
            <c:invertIfNegative val="0"/>
            <c:bubble3D val="0"/>
            <c:spPr>
              <a:solidFill>
                <a:schemeClr val="accent3">
                  <a:lumMod val="20000"/>
                  <a:lumOff val="80000"/>
                </a:schemeClr>
              </a:solidFill>
              <a:ln>
                <a:solidFill>
                  <a:schemeClr val="bg1">
                    <a:lumMod val="50000"/>
                  </a:schemeClr>
                </a:solidFill>
              </a:ln>
            </c:spPr>
          </c:dPt>
          <c:cat>
            <c:strRef>
              <c:f>Sheet1!$A$2:$A$10</c:f>
              <c:strCache>
                <c:ptCount val="9"/>
                <c:pt idx="0">
                  <c:v>Recognition</c:v>
                </c:pt>
                <c:pt idx="1">
                  <c:v>Security/ Comfort</c:v>
                </c:pt>
                <c:pt idx="2">
                  <c:v>Cold Water</c:v>
                </c:pt>
                <c:pt idx="3">
                  <c:v>Belonging</c:v>
                </c:pt>
                <c:pt idx="4">
                  <c:v>Conviviality</c:v>
                </c:pt>
                <c:pt idx="5">
                  <c:v>Control</c:v>
                </c:pt>
                <c:pt idx="6">
                  <c:v>Power</c:v>
                </c:pt>
                <c:pt idx="7">
                  <c:v>Enjoyment</c:v>
                </c:pt>
                <c:pt idx="8">
                  <c:v>Vitality</c:v>
                </c:pt>
              </c:strCache>
            </c:strRef>
          </c:cat>
          <c:val>
            <c:numRef>
              <c:f>Sheet1!$B$2:$B$10</c:f>
              <c:numCache>
                <c:formatCode>0</c:formatCode>
                <c:ptCount val="9"/>
                <c:pt idx="0">
                  <c:v>37</c:v>
                </c:pt>
                <c:pt idx="1">
                  <c:v>19</c:v>
                </c:pt>
                <c:pt idx="2">
                  <c:v>15</c:v>
                </c:pt>
                <c:pt idx="3">
                  <c:v>9</c:v>
                </c:pt>
                <c:pt idx="4">
                  <c:v>6</c:v>
                </c:pt>
                <c:pt idx="5">
                  <c:v>0</c:v>
                </c:pt>
                <c:pt idx="6">
                  <c:v>-6</c:v>
                </c:pt>
                <c:pt idx="7">
                  <c:v>-45</c:v>
                </c:pt>
                <c:pt idx="8">
                  <c:v>-56</c:v>
                </c:pt>
              </c:numCache>
            </c:numRef>
          </c:val>
        </c:ser>
        <c:dLbls>
          <c:showLegendKey val="0"/>
          <c:showVal val="0"/>
          <c:showCatName val="0"/>
          <c:showSerName val="0"/>
          <c:showPercent val="0"/>
          <c:showBubbleSize val="0"/>
        </c:dLbls>
        <c:gapWidth val="150"/>
        <c:axId val="139344896"/>
        <c:axId val="139346688"/>
      </c:barChart>
      <c:catAx>
        <c:axId val="139344896"/>
        <c:scaling>
          <c:orientation val="maxMin"/>
        </c:scaling>
        <c:delete val="0"/>
        <c:axPos val="l"/>
        <c:majorTickMark val="none"/>
        <c:minorTickMark val="none"/>
        <c:tickLblPos val="none"/>
        <c:txPr>
          <a:bodyPr/>
          <a:lstStyle/>
          <a:p>
            <a:pPr>
              <a:defRPr sz="1400" b="1"/>
            </a:pPr>
            <a:endParaRPr lang="en-US"/>
          </a:p>
        </c:txPr>
        <c:crossAx val="139346688"/>
        <c:crosses val="autoZero"/>
        <c:auto val="1"/>
        <c:lblAlgn val="ctr"/>
        <c:lblOffset val="100"/>
        <c:noMultiLvlLbl val="0"/>
      </c:catAx>
      <c:valAx>
        <c:axId val="139346688"/>
        <c:scaling>
          <c:orientation val="minMax"/>
          <c:max val="80"/>
          <c:min val="-80"/>
        </c:scaling>
        <c:delete val="0"/>
        <c:axPos val="t"/>
        <c:majorGridlines>
          <c:spPr>
            <a:ln>
              <a:solidFill>
                <a:schemeClr val="bg1">
                  <a:lumMod val="85000"/>
                </a:schemeClr>
              </a:solidFill>
            </a:ln>
          </c:spPr>
        </c:majorGridlines>
        <c:numFmt formatCode="0" sourceLinked="1"/>
        <c:majorTickMark val="out"/>
        <c:minorTickMark val="none"/>
        <c:tickLblPos val="nextTo"/>
        <c:txPr>
          <a:bodyPr/>
          <a:lstStyle/>
          <a:p>
            <a:pPr>
              <a:defRPr>
                <a:solidFill>
                  <a:schemeClr val="bg1">
                    <a:lumMod val="65000"/>
                  </a:schemeClr>
                </a:solidFill>
              </a:defRPr>
            </a:pPr>
            <a:endParaRPr lang="en-US"/>
          </a:p>
        </c:txPr>
        <c:crossAx val="139344896"/>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 - Group A</c:v>
                </c:pt>
              </c:strCache>
            </c:strRef>
          </c:tx>
          <c:invertIfNegative val="0"/>
          <c:dLbls>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0.54</c:v>
                </c:pt>
                <c:pt idx="1">
                  <c:v>0.22900000000000001</c:v>
                </c:pt>
                <c:pt idx="2">
                  <c:v>0.106</c:v>
                </c:pt>
                <c:pt idx="3">
                  <c:v>9.5000000000000001E-2</c:v>
                </c:pt>
                <c:pt idx="4">
                  <c:v>0.03</c:v>
                </c:pt>
              </c:numCache>
            </c:numRef>
          </c:val>
        </c:ser>
        <c:dLbls>
          <c:showLegendKey val="0"/>
          <c:showVal val="0"/>
          <c:showCatName val="0"/>
          <c:showSerName val="0"/>
          <c:showPercent val="0"/>
          <c:showBubbleSize val="0"/>
        </c:dLbls>
        <c:gapWidth val="150"/>
        <c:axId val="139550720"/>
        <c:axId val="139552256"/>
      </c:barChart>
      <c:catAx>
        <c:axId val="139550720"/>
        <c:scaling>
          <c:orientation val="maxMin"/>
        </c:scaling>
        <c:delete val="0"/>
        <c:axPos val="l"/>
        <c:majorTickMark val="none"/>
        <c:minorTickMark val="none"/>
        <c:tickLblPos val="none"/>
        <c:crossAx val="139552256"/>
        <c:crosses val="autoZero"/>
        <c:auto val="1"/>
        <c:lblAlgn val="ctr"/>
        <c:lblOffset val="100"/>
        <c:noMultiLvlLbl val="0"/>
      </c:catAx>
      <c:valAx>
        <c:axId val="139552256"/>
        <c:scaling>
          <c:orientation val="minMax"/>
          <c:max val="1"/>
          <c:min val="0"/>
        </c:scaling>
        <c:delete val="1"/>
        <c:axPos val="t"/>
        <c:numFmt formatCode="0%" sourceLinked="1"/>
        <c:majorTickMark val="out"/>
        <c:minorTickMark val="none"/>
        <c:tickLblPos val="nextTo"/>
        <c:crossAx val="13955072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0.65800000000000003</c:v>
                </c:pt>
                <c:pt idx="1">
                  <c:v>0.16800000000000001</c:v>
                </c:pt>
                <c:pt idx="2">
                  <c:v>0.121</c:v>
                </c:pt>
                <c:pt idx="3">
                  <c:v>5.0999999999999997E-2</c:v>
                </c:pt>
                <c:pt idx="4">
                  <c:v>2E-3</c:v>
                </c:pt>
              </c:numCache>
            </c:numRef>
          </c:val>
        </c:ser>
        <c:dLbls>
          <c:showLegendKey val="0"/>
          <c:showVal val="0"/>
          <c:showCatName val="0"/>
          <c:showSerName val="0"/>
          <c:showPercent val="0"/>
          <c:showBubbleSize val="0"/>
        </c:dLbls>
        <c:gapWidth val="150"/>
        <c:axId val="139859072"/>
        <c:axId val="139860608"/>
      </c:barChart>
      <c:catAx>
        <c:axId val="139859072"/>
        <c:scaling>
          <c:orientation val="maxMin"/>
        </c:scaling>
        <c:delete val="0"/>
        <c:axPos val="l"/>
        <c:majorTickMark val="none"/>
        <c:minorTickMark val="none"/>
        <c:tickLblPos val="none"/>
        <c:crossAx val="139860608"/>
        <c:crosses val="autoZero"/>
        <c:auto val="1"/>
        <c:lblAlgn val="ctr"/>
        <c:lblOffset val="100"/>
        <c:noMultiLvlLbl val="0"/>
      </c:catAx>
      <c:valAx>
        <c:axId val="139860608"/>
        <c:scaling>
          <c:orientation val="minMax"/>
          <c:max val="1"/>
          <c:min val="0"/>
        </c:scaling>
        <c:delete val="1"/>
        <c:axPos val="t"/>
        <c:numFmt formatCode="0%" sourceLinked="1"/>
        <c:majorTickMark val="out"/>
        <c:minorTickMark val="none"/>
        <c:tickLblPos val="nextTo"/>
        <c:crossAx val="13985907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Difference</c:v>
                </c:pt>
              </c:strCache>
            </c:strRef>
          </c:tx>
          <c:spPr>
            <a:solidFill>
              <a:schemeClr val="accent5">
                <a:lumMod val="75000"/>
              </a:schemeClr>
            </a:solidFill>
          </c:spPr>
          <c:invertIfNegative val="0"/>
          <c:dPt>
            <c:idx val="1"/>
            <c:invertIfNegative val="0"/>
            <c:bubble3D val="0"/>
            <c:spPr>
              <a:solidFill>
                <a:schemeClr val="accent3">
                  <a:lumMod val="75000"/>
                </a:schemeClr>
              </a:solidFill>
            </c:spPr>
          </c:dPt>
          <c:dPt>
            <c:idx val="3"/>
            <c:invertIfNegative val="0"/>
            <c:bubble3D val="0"/>
            <c:spPr>
              <a:solidFill>
                <a:schemeClr val="accent3">
                  <a:lumMod val="75000"/>
                </a:schemeClr>
              </a:solidFill>
            </c:spPr>
          </c:dPt>
          <c:dPt>
            <c:idx val="4"/>
            <c:invertIfNegative val="0"/>
            <c:bubble3D val="0"/>
            <c:spPr>
              <a:solidFill>
                <a:schemeClr val="accent3">
                  <a:lumMod val="75000"/>
                </a:schemeClr>
              </a:solidFill>
            </c:spPr>
          </c:dPt>
          <c:dLbls>
            <c:txPr>
              <a:bodyPr/>
              <a:lstStyle/>
              <a:p>
                <a:pPr>
                  <a:defRPr sz="1400"/>
                </a:pPr>
                <a:endParaRPr lang="en-US"/>
              </a:p>
            </c:txPr>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11.799999999999999</c:v>
                </c:pt>
                <c:pt idx="1">
                  <c:v>-6.1</c:v>
                </c:pt>
                <c:pt idx="2">
                  <c:v>1.5</c:v>
                </c:pt>
                <c:pt idx="3">
                  <c:v>-4.4000000000000004</c:v>
                </c:pt>
                <c:pt idx="4">
                  <c:v>-2.8</c:v>
                </c:pt>
              </c:numCache>
            </c:numRef>
          </c:val>
        </c:ser>
        <c:dLbls>
          <c:showLegendKey val="0"/>
          <c:showVal val="0"/>
          <c:showCatName val="0"/>
          <c:showSerName val="0"/>
          <c:showPercent val="0"/>
          <c:showBubbleSize val="0"/>
        </c:dLbls>
        <c:gapWidth val="150"/>
        <c:axId val="139902336"/>
        <c:axId val="139912320"/>
      </c:barChart>
      <c:catAx>
        <c:axId val="139902336"/>
        <c:scaling>
          <c:orientation val="maxMin"/>
        </c:scaling>
        <c:delete val="0"/>
        <c:axPos val="l"/>
        <c:majorTickMark val="none"/>
        <c:minorTickMark val="none"/>
        <c:tickLblPos val="none"/>
        <c:crossAx val="139912320"/>
        <c:crosses val="autoZero"/>
        <c:auto val="1"/>
        <c:lblAlgn val="ctr"/>
        <c:lblOffset val="100"/>
        <c:noMultiLvlLbl val="0"/>
      </c:catAx>
      <c:valAx>
        <c:axId val="139912320"/>
        <c:scaling>
          <c:orientation val="minMax"/>
          <c:max val="15"/>
          <c:min val="-15"/>
        </c:scaling>
        <c:delete val="1"/>
        <c:axPos val="t"/>
        <c:numFmt formatCode="0" sourceLinked="1"/>
        <c:majorTickMark val="out"/>
        <c:minorTickMark val="none"/>
        <c:tickLblPos val="nextTo"/>
        <c:crossAx val="139902336"/>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1.6E-2</c:v>
                </c:pt>
                <c:pt idx="1">
                  <c:v>6.9000000000000006E-2</c:v>
                </c:pt>
                <c:pt idx="2">
                  <c:v>0.14899999999999999</c:v>
                </c:pt>
                <c:pt idx="3">
                  <c:v>0.17899999999999999</c:v>
                </c:pt>
                <c:pt idx="4">
                  <c:v>8.1000000000000003E-2</c:v>
                </c:pt>
                <c:pt idx="5">
                  <c:v>0.50700000000000001</c:v>
                </c:pt>
              </c:numCache>
            </c:numRef>
          </c:val>
        </c:ser>
        <c:dLbls>
          <c:showLegendKey val="0"/>
          <c:showVal val="0"/>
          <c:showCatName val="0"/>
          <c:showSerName val="0"/>
          <c:showPercent val="0"/>
          <c:showBubbleSize val="0"/>
        </c:dLbls>
        <c:gapWidth val="150"/>
        <c:axId val="138964992"/>
        <c:axId val="138966528"/>
      </c:barChart>
      <c:catAx>
        <c:axId val="138964992"/>
        <c:scaling>
          <c:orientation val="minMax"/>
        </c:scaling>
        <c:delete val="0"/>
        <c:axPos val="b"/>
        <c:majorTickMark val="none"/>
        <c:minorTickMark val="none"/>
        <c:tickLblPos val="none"/>
        <c:crossAx val="138966528"/>
        <c:crosses val="autoZero"/>
        <c:auto val="1"/>
        <c:lblAlgn val="ctr"/>
        <c:lblOffset val="100"/>
        <c:noMultiLvlLbl val="0"/>
      </c:catAx>
      <c:valAx>
        <c:axId val="138966528"/>
        <c:scaling>
          <c:orientation val="minMax"/>
          <c:max val="1"/>
          <c:min val="0"/>
        </c:scaling>
        <c:delete val="1"/>
        <c:axPos val="l"/>
        <c:numFmt formatCode="0%" sourceLinked="1"/>
        <c:majorTickMark val="out"/>
        <c:minorTickMark val="none"/>
        <c:tickLblPos val="nextTo"/>
        <c:crossAx val="13896499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Non-Powerboating</c:v>
                </c:pt>
              </c:strCache>
            </c:strRef>
          </c:tx>
          <c:spPr>
            <a:solidFill>
              <a:schemeClr val="accent2"/>
            </a:solidFill>
          </c:spPr>
          <c:invertIfNegative val="0"/>
          <c:dPt>
            <c:idx val="1"/>
            <c:invertIfNegative val="0"/>
            <c:bubble3D val="0"/>
            <c:spPr>
              <a:solidFill>
                <a:schemeClr val="accent2">
                  <a:lumMod val="40000"/>
                  <a:lumOff val="60000"/>
                </a:schemeClr>
              </a:solidFill>
              <a:ln>
                <a:solidFill>
                  <a:schemeClr val="accent2"/>
                </a:solidFill>
              </a:ln>
            </c:spPr>
          </c:dPt>
          <c:dPt>
            <c:idx val="2"/>
            <c:invertIfNegative val="0"/>
            <c:bubble3D val="0"/>
            <c:spPr>
              <a:solidFill>
                <a:schemeClr val="accent2">
                  <a:lumMod val="40000"/>
                  <a:lumOff val="60000"/>
                </a:schemeClr>
              </a:solidFill>
              <a:ln>
                <a:solidFill>
                  <a:schemeClr val="accent2"/>
                </a:solidFill>
              </a:ln>
            </c:spPr>
          </c:dPt>
          <c:dPt>
            <c:idx val="3"/>
            <c:invertIfNegative val="0"/>
            <c:bubble3D val="0"/>
            <c:spPr>
              <a:solidFill>
                <a:schemeClr val="accent2">
                  <a:lumMod val="40000"/>
                  <a:lumOff val="60000"/>
                </a:schemeClr>
              </a:solidFill>
              <a:ln>
                <a:solidFill>
                  <a:schemeClr val="accent2"/>
                </a:solidFill>
              </a:ln>
            </c:spPr>
          </c:dPt>
          <c:dPt>
            <c:idx val="8"/>
            <c:invertIfNegative val="0"/>
            <c:bubble3D val="0"/>
            <c:spPr>
              <a:solidFill>
                <a:schemeClr val="accent2">
                  <a:lumMod val="40000"/>
                  <a:lumOff val="60000"/>
                </a:schemeClr>
              </a:solidFill>
              <a:ln>
                <a:solidFill>
                  <a:schemeClr val="accent2"/>
                </a:solidFill>
              </a:ln>
            </c:spPr>
          </c:dPt>
          <c:dPt>
            <c:idx val="9"/>
            <c:invertIfNegative val="0"/>
            <c:bubble3D val="0"/>
            <c:spPr>
              <a:solidFill>
                <a:schemeClr val="accent2">
                  <a:lumMod val="40000"/>
                  <a:lumOff val="60000"/>
                </a:schemeClr>
              </a:solidFill>
              <a:ln>
                <a:solidFill>
                  <a:schemeClr val="accent2"/>
                </a:solidFill>
              </a:ln>
            </c:spPr>
          </c:dPt>
          <c:cat>
            <c:strRef>
              <c:f>Sheet1!$A$2:$A$12</c:f>
              <c:strCache>
                <c:ptCount val="10"/>
                <c:pt idx="0">
                  <c:v>Paddling (net)</c:v>
                </c:pt>
                <c:pt idx="1">
                  <c:v>Canoeing</c:v>
                </c:pt>
                <c:pt idx="2">
                  <c:v>Kayaking</c:v>
                </c:pt>
                <c:pt idx="3">
                  <c:v>Stand up paddleboarding</c:v>
                </c:pt>
                <c:pt idx="5">
                  <c:v>Boating in another type of non-powered craft</c:v>
                </c:pt>
                <c:pt idx="7">
                  <c:v>Sailing (net)</c:v>
                </c:pt>
                <c:pt idx="8">
                  <c:v>Sailing</c:v>
                </c:pt>
                <c:pt idx="9">
                  <c:v>Sailboarding (windsurfing)</c:v>
                </c:pt>
              </c:strCache>
            </c:strRef>
          </c:cat>
          <c:val>
            <c:numRef>
              <c:f>Sheet1!$B$2:$B$12</c:f>
              <c:numCache>
                <c:formatCode>0%</c:formatCode>
                <c:ptCount val="11"/>
                <c:pt idx="0">
                  <c:v>0.62</c:v>
                </c:pt>
                <c:pt idx="1">
                  <c:v>0.44</c:v>
                </c:pt>
                <c:pt idx="2">
                  <c:v>0.33100000000000002</c:v>
                </c:pt>
                <c:pt idx="3">
                  <c:v>6.3E-2</c:v>
                </c:pt>
                <c:pt idx="5">
                  <c:v>0.23300000000000001</c:v>
                </c:pt>
                <c:pt idx="7">
                  <c:v>0.14399999999999999</c:v>
                </c:pt>
                <c:pt idx="8">
                  <c:v>0.127</c:v>
                </c:pt>
                <c:pt idx="9">
                  <c:v>4.9000000000000002E-2</c:v>
                </c:pt>
              </c:numCache>
            </c:numRef>
          </c:val>
        </c:ser>
        <c:dLbls>
          <c:showLegendKey val="0"/>
          <c:showVal val="1"/>
          <c:showCatName val="0"/>
          <c:showSerName val="0"/>
          <c:showPercent val="0"/>
          <c:showBubbleSize val="0"/>
        </c:dLbls>
        <c:gapWidth val="0"/>
        <c:axId val="132873600"/>
        <c:axId val="132879488"/>
      </c:barChart>
      <c:catAx>
        <c:axId val="132873600"/>
        <c:scaling>
          <c:orientation val="maxMin"/>
        </c:scaling>
        <c:delete val="0"/>
        <c:axPos val="l"/>
        <c:majorTickMark val="none"/>
        <c:minorTickMark val="none"/>
        <c:tickLblPos val="nextTo"/>
        <c:txPr>
          <a:bodyPr/>
          <a:lstStyle/>
          <a:p>
            <a:pPr>
              <a:defRPr sz="1400"/>
            </a:pPr>
            <a:endParaRPr lang="en-US"/>
          </a:p>
        </c:txPr>
        <c:crossAx val="132879488"/>
        <c:crosses val="autoZero"/>
        <c:auto val="1"/>
        <c:lblAlgn val="ctr"/>
        <c:lblOffset val="100"/>
        <c:noMultiLvlLbl val="0"/>
      </c:catAx>
      <c:valAx>
        <c:axId val="132879488"/>
        <c:scaling>
          <c:orientation val="minMax"/>
          <c:max val="1"/>
          <c:min val="0"/>
        </c:scaling>
        <c:delete val="1"/>
        <c:axPos val="t"/>
        <c:numFmt formatCode="0%" sourceLinked="1"/>
        <c:majorTickMark val="none"/>
        <c:minorTickMark val="none"/>
        <c:tickLblPos val="nextTo"/>
        <c:crossAx val="13287360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7281433931994895"/>
          <c:y val="0.13095238095238096"/>
          <c:w val="0.57695562428999492"/>
          <c:h val="0.72619047619047616"/>
        </c:manualLayout>
      </c:layout>
      <c:barChart>
        <c:barDir val="bar"/>
        <c:grouping val="percentStacked"/>
        <c:varyColors val="0"/>
        <c:ser>
          <c:idx val="0"/>
          <c:order val="0"/>
          <c:tx>
            <c:strRef>
              <c:f>Sheet1!$B$1</c:f>
              <c:strCache>
                <c:ptCount val="1"/>
                <c:pt idx="0">
                  <c:v>Frequently</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Lbls>
            <c:txPr>
              <a:bodyPr/>
              <a:lstStyle/>
              <a:p>
                <a:pPr>
                  <a:defRPr sz="1100"/>
                </a:pPr>
                <a:endParaRPr lang="en-US"/>
              </a:p>
            </c:txPr>
            <c:showLegendKey val="0"/>
            <c:showVal val="1"/>
            <c:showCatName val="0"/>
            <c:showSerName val="0"/>
            <c:showPercent val="0"/>
            <c:showBubbleSize val="0"/>
            <c:showLeaderLines val="0"/>
          </c:dLbls>
          <c:cat>
            <c:strRef>
              <c:f>Sheet1!$A$2:$A$3</c:f>
              <c:strCache>
                <c:ptCount val="2"/>
                <c:pt idx="0">
                  <c:v>Drivers</c:v>
                </c:pt>
                <c:pt idx="1">
                  <c:v>Passengers</c:v>
                </c:pt>
              </c:strCache>
            </c:strRef>
          </c:cat>
          <c:val>
            <c:numRef>
              <c:f>Sheet1!$B$2:$B$3</c:f>
              <c:numCache>
                <c:formatCode>0%</c:formatCode>
                <c:ptCount val="2"/>
                <c:pt idx="0">
                  <c:v>0.28199999999999997</c:v>
                </c:pt>
                <c:pt idx="1">
                  <c:v>0.255</c:v>
                </c:pt>
              </c:numCache>
            </c:numRef>
          </c:val>
        </c:ser>
        <c:ser>
          <c:idx val="1"/>
          <c:order val="1"/>
          <c:tx>
            <c:strRef>
              <c:f>Sheet1!$C$1</c:f>
              <c:strCache>
                <c:ptCount val="1"/>
                <c:pt idx="0">
                  <c:v>Odd time</c:v>
                </c:pt>
              </c:strCache>
            </c:strRef>
          </c:tx>
          <c:spPr>
            <a:solidFill>
              <a:schemeClr val="bg1">
                <a:lumMod val="85000"/>
              </a:schemeClr>
            </a:solidFill>
            <a:ln>
              <a:solidFill>
                <a:schemeClr val="tx1"/>
              </a:solidFill>
            </a:ln>
          </c:spPr>
          <c:invertIfNegative val="0"/>
          <c:dPt>
            <c:idx val="0"/>
            <c:invertIfNegative val="0"/>
            <c:bubble3D val="0"/>
          </c:dPt>
          <c:cat>
            <c:strRef>
              <c:f>Sheet1!$A$2:$A$3</c:f>
              <c:strCache>
                <c:ptCount val="2"/>
                <c:pt idx="0">
                  <c:v>Drivers</c:v>
                </c:pt>
                <c:pt idx="1">
                  <c:v>Passengers</c:v>
                </c:pt>
              </c:strCache>
            </c:strRef>
          </c:cat>
          <c:val>
            <c:numRef>
              <c:f>Sheet1!$C$2:$C$3</c:f>
              <c:numCache>
                <c:formatCode>0%</c:formatCode>
                <c:ptCount val="2"/>
                <c:pt idx="0">
                  <c:v>0.20899999999999999</c:v>
                </c:pt>
                <c:pt idx="1">
                  <c:v>0.16600000000000001</c:v>
                </c:pt>
              </c:numCache>
            </c:numRef>
          </c:val>
        </c:ser>
        <c:ser>
          <c:idx val="2"/>
          <c:order val="2"/>
          <c:tx>
            <c:strRef>
              <c:f>Sheet1!$D$1</c:f>
              <c:strCache>
                <c:ptCount val="1"/>
                <c:pt idx="0">
                  <c:v>Before not during</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cat>
            <c:strRef>
              <c:f>Sheet1!$A$2:$A$3</c:f>
              <c:strCache>
                <c:ptCount val="2"/>
                <c:pt idx="0">
                  <c:v>Drivers</c:v>
                </c:pt>
                <c:pt idx="1">
                  <c:v>Passengers</c:v>
                </c:pt>
              </c:strCache>
            </c:strRef>
          </c:cat>
          <c:val>
            <c:numRef>
              <c:f>Sheet1!$D$2:$D$3</c:f>
              <c:numCache>
                <c:formatCode>0%</c:formatCode>
                <c:ptCount val="2"/>
                <c:pt idx="0">
                  <c:v>6.5000000000000002E-2</c:v>
                </c:pt>
                <c:pt idx="1">
                  <c:v>9.5000000000000001E-2</c:v>
                </c:pt>
              </c:numCache>
            </c:numRef>
          </c:val>
        </c:ser>
        <c:ser>
          <c:idx val="3"/>
          <c:order val="3"/>
          <c:tx>
            <c:strRef>
              <c:f>Sheet1!$E$1</c:f>
              <c:strCache>
                <c:ptCount val="1"/>
                <c:pt idx="0">
                  <c:v>Never</c:v>
                </c:pt>
              </c:strCache>
            </c:strRef>
          </c:tx>
          <c:spPr>
            <a:solidFill>
              <a:schemeClr val="bg1">
                <a:lumMod val="85000"/>
              </a:schemeClr>
            </a:solidFill>
            <a:ln>
              <a:solidFill>
                <a:schemeClr val="tx1"/>
              </a:solidFill>
            </a:ln>
          </c:spPr>
          <c:invertIfNegative val="0"/>
          <c:dLbls>
            <c:txPr>
              <a:bodyPr/>
              <a:lstStyle/>
              <a:p>
                <a:pPr>
                  <a:defRPr sz="1100"/>
                </a:pPr>
                <a:endParaRPr lang="en-US"/>
              </a:p>
            </c:txPr>
            <c:showLegendKey val="0"/>
            <c:showVal val="1"/>
            <c:showCatName val="0"/>
            <c:showSerName val="0"/>
            <c:showPercent val="0"/>
            <c:showBubbleSize val="0"/>
            <c:showLeaderLines val="0"/>
          </c:dLbls>
          <c:cat>
            <c:strRef>
              <c:f>Sheet1!$A$2:$A$3</c:f>
              <c:strCache>
                <c:ptCount val="2"/>
                <c:pt idx="0">
                  <c:v>Drivers</c:v>
                </c:pt>
                <c:pt idx="1">
                  <c:v>Passengers</c:v>
                </c:pt>
              </c:strCache>
            </c:strRef>
          </c:cat>
          <c:val>
            <c:numRef>
              <c:f>Sheet1!$E$2:$E$3</c:f>
              <c:numCache>
                <c:formatCode>0%</c:formatCode>
                <c:ptCount val="2"/>
                <c:pt idx="0">
                  <c:v>0.443</c:v>
                </c:pt>
                <c:pt idx="1">
                  <c:v>0.48299999999999998</c:v>
                </c:pt>
              </c:numCache>
            </c:numRef>
          </c:val>
        </c:ser>
        <c:dLbls>
          <c:showLegendKey val="0"/>
          <c:showVal val="0"/>
          <c:showCatName val="0"/>
          <c:showSerName val="0"/>
          <c:showPercent val="0"/>
          <c:showBubbleSize val="0"/>
        </c:dLbls>
        <c:gapWidth val="48"/>
        <c:overlap val="100"/>
        <c:axId val="142958592"/>
        <c:axId val="142960128"/>
      </c:barChart>
      <c:catAx>
        <c:axId val="142958592"/>
        <c:scaling>
          <c:orientation val="maxMin"/>
        </c:scaling>
        <c:delete val="0"/>
        <c:axPos val="l"/>
        <c:majorTickMark val="out"/>
        <c:minorTickMark val="none"/>
        <c:tickLblPos val="nextTo"/>
        <c:crossAx val="142960128"/>
        <c:crosses val="autoZero"/>
        <c:auto val="1"/>
        <c:lblAlgn val="ctr"/>
        <c:lblOffset val="100"/>
        <c:noMultiLvlLbl val="0"/>
      </c:catAx>
      <c:valAx>
        <c:axId val="142960128"/>
        <c:scaling>
          <c:orientation val="minMax"/>
        </c:scaling>
        <c:delete val="1"/>
        <c:axPos val="t"/>
        <c:numFmt formatCode="0%" sourceLinked="1"/>
        <c:majorTickMark val="out"/>
        <c:minorTickMark val="none"/>
        <c:tickLblPos val="nextTo"/>
        <c:crossAx val="14295859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Frequently</c:v>
                </c:pt>
              </c:strCache>
            </c:strRef>
          </c:tx>
          <c:spPr>
            <a:solidFill>
              <a:schemeClr val="bg1">
                <a:lumMod val="85000"/>
              </a:schemeClr>
            </a:solidFill>
            <a:ln>
              <a:solidFill>
                <a:schemeClr val="tx1"/>
              </a:solidFill>
            </a:ln>
          </c:spPr>
          <c:invertIfNegative val="0"/>
          <c:dPt>
            <c:idx val="0"/>
            <c:invertIfNegative val="0"/>
            <c:bubble3D val="0"/>
            <c:spPr>
              <a:solidFill>
                <a:schemeClr val="accent5">
                  <a:lumMod val="40000"/>
                  <a:lumOff val="60000"/>
                </a:schemeClr>
              </a:solidFill>
              <a:ln>
                <a:solidFill>
                  <a:schemeClr val="tx1"/>
                </a:solidFill>
              </a:ln>
            </c:spPr>
          </c:dPt>
          <c:dPt>
            <c:idx val="2"/>
            <c:invertIfNegative val="0"/>
            <c:bubble3D val="0"/>
          </c:dPt>
          <c:dPt>
            <c:idx val="3"/>
            <c:invertIfNegative val="0"/>
            <c:bubble3D val="0"/>
            <c:spPr>
              <a:solidFill>
                <a:schemeClr val="accent3">
                  <a:lumMod val="20000"/>
                  <a:lumOff val="80000"/>
                </a:schemeClr>
              </a:solidFill>
              <a:ln>
                <a:solidFill>
                  <a:schemeClr val="tx1"/>
                </a:solidFill>
              </a:ln>
            </c:spPr>
          </c:dPt>
          <c:dLbls>
            <c:txPr>
              <a:bodyPr/>
              <a:lstStyle/>
              <a:p>
                <a:pPr>
                  <a:defRPr sz="1100"/>
                </a:pPr>
                <a:endParaRPr lang="en-US"/>
              </a:p>
            </c:txPr>
            <c:showLegendKey val="0"/>
            <c:showVal val="1"/>
            <c:showCatName val="0"/>
            <c:showSerName val="0"/>
            <c:showPercent val="0"/>
            <c:showBubbleSize val="0"/>
            <c:showLeaderLines val="0"/>
          </c:dLbls>
          <c:cat>
            <c:strRef>
              <c:f>Sheet1!$A$2:$A$5</c:f>
              <c:strCache>
                <c:ptCount val="4"/>
                <c:pt idx="0">
                  <c:v>18-34</c:v>
                </c:pt>
                <c:pt idx="1">
                  <c:v>35-44</c:v>
                </c:pt>
                <c:pt idx="2">
                  <c:v>45-54</c:v>
                </c:pt>
                <c:pt idx="3">
                  <c:v>55-69</c:v>
                </c:pt>
              </c:strCache>
            </c:strRef>
          </c:cat>
          <c:val>
            <c:numRef>
              <c:f>Sheet1!$B$2:$B$5</c:f>
              <c:numCache>
                <c:formatCode>0%</c:formatCode>
                <c:ptCount val="4"/>
                <c:pt idx="0">
                  <c:v>0.35799999999999998</c:v>
                </c:pt>
                <c:pt idx="1">
                  <c:v>0.21700000000000003</c:v>
                </c:pt>
                <c:pt idx="2">
                  <c:v>0.20599999999999999</c:v>
                </c:pt>
                <c:pt idx="3">
                  <c:v>0.14100000000000001</c:v>
                </c:pt>
              </c:numCache>
            </c:numRef>
          </c:val>
        </c:ser>
        <c:ser>
          <c:idx val="1"/>
          <c:order val="1"/>
          <c:tx>
            <c:strRef>
              <c:f>Sheet1!$C$1</c:f>
              <c:strCache>
                <c:ptCount val="1"/>
                <c:pt idx="0">
                  <c:v>Odd time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cat>
            <c:strRef>
              <c:f>Sheet1!$A$2:$A$5</c:f>
              <c:strCache>
                <c:ptCount val="4"/>
                <c:pt idx="0">
                  <c:v>18-34</c:v>
                </c:pt>
                <c:pt idx="1">
                  <c:v>35-44</c:v>
                </c:pt>
                <c:pt idx="2">
                  <c:v>45-54</c:v>
                </c:pt>
                <c:pt idx="3">
                  <c:v>55-69</c:v>
                </c:pt>
              </c:strCache>
            </c:strRef>
          </c:cat>
          <c:val>
            <c:numRef>
              <c:f>Sheet1!$C$2:$C$5</c:f>
              <c:numCache>
                <c:formatCode>0%</c:formatCode>
                <c:ptCount val="4"/>
                <c:pt idx="0">
                  <c:v>0.17799999999999999</c:v>
                </c:pt>
                <c:pt idx="1">
                  <c:v>0.193</c:v>
                </c:pt>
                <c:pt idx="2">
                  <c:v>0.16500000000000001</c:v>
                </c:pt>
                <c:pt idx="3">
                  <c:v>0.18099999999999999</c:v>
                </c:pt>
              </c:numCache>
            </c:numRef>
          </c:val>
        </c:ser>
        <c:ser>
          <c:idx val="2"/>
          <c:order val="2"/>
          <c:tx>
            <c:strRef>
              <c:f>Sheet1!$D$1</c:f>
              <c:strCache>
                <c:ptCount val="1"/>
                <c:pt idx="0">
                  <c:v>before not during</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spPr>
              <a:solidFill>
                <a:schemeClr val="accent3">
                  <a:lumMod val="20000"/>
                  <a:lumOff val="80000"/>
                </a:schemeClr>
              </a:solidFill>
              <a:ln>
                <a:solidFill>
                  <a:schemeClr val="tx1"/>
                </a:solidFill>
              </a:ln>
            </c:spPr>
          </c:dPt>
          <c:dPt>
            <c:idx val="3"/>
            <c:invertIfNegative val="0"/>
            <c:bubble3D val="0"/>
            <c:spPr>
              <a:solidFill>
                <a:schemeClr val="accent5">
                  <a:lumMod val="40000"/>
                  <a:lumOff val="60000"/>
                </a:schemeClr>
              </a:solidFill>
              <a:ln>
                <a:solidFill>
                  <a:schemeClr val="tx1"/>
                </a:solidFill>
              </a:ln>
            </c:spPr>
          </c:dPt>
          <c:cat>
            <c:strRef>
              <c:f>Sheet1!$A$2:$A$5</c:f>
              <c:strCache>
                <c:ptCount val="4"/>
                <c:pt idx="0">
                  <c:v>18-34</c:v>
                </c:pt>
                <c:pt idx="1">
                  <c:v>35-44</c:v>
                </c:pt>
                <c:pt idx="2">
                  <c:v>45-54</c:v>
                </c:pt>
                <c:pt idx="3">
                  <c:v>55-69</c:v>
                </c:pt>
              </c:strCache>
            </c:strRef>
          </c:cat>
          <c:val>
            <c:numRef>
              <c:f>Sheet1!$D$2:$D$5</c:f>
              <c:numCache>
                <c:formatCode>0%</c:formatCode>
                <c:ptCount val="4"/>
                <c:pt idx="0">
                  <c:v>6.8000000000000005E-2</c:v>
                </c:pt>
                <c:pt idx="1">
                  <c:v>0.06</c:v>
                </c:pt>
                <c:pt idx="2">
                  <c:v>8.8999999999999996E-2</c:v>
                </c:pt>
                <c:pt idx="3">
                  <c:v>0.10100000000000001</c:v>
                </c:pt>
              </c:numCache>
            </c:numRef>
          </c:val>
        </c:ser>
        <c:ser>
          <c:idx val="3"/>
          <c:order val="3"/>
          <c:tx>
            <c:strRef>
              <c:f>Sheet1!$E$1</c:f>
              <c:strCache>
                <c:ptCount val="1"/>
                <c:pt idx="0">
                  <c:v>Never</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20000"/>
                  <a:lumOff val="80000"/>
                </a:schemeClr>
              </a:solidFill>
              <a:ln>
                <a:solidFill>
                  <a:schemeClr val="tx1"/>
                </a:solidFill>
              </a:ln>
            </c:spPr>
          </c:dPt>
          <c:dLbls>
            <c:txPr>
              <a:bodyPr/>
              <a:lstStyle/>
              <a:p>
                <a:pPr>
                  <a:defRPr sz="1100"/>
                </a:pPr>
                <a:endParaRPr lang="en-US"/>
              </a:p>
            </c:txPr>
            <c:showLegendKey val="0"/>
            <c:showVal val="1"/>
            <c:showCatName val="0"/>
            <c:showSerName val="0"/>
            <c:showPercent val="0"/>
            <c:showBubbleSize val="0"/>
            <c:showLeaderLines val="0"/>
          </c:dLbls>
          <c:cat>
            <c:strRef>
              <c:f>Sheet1!$A$2:$A$5</c:f>
              <c:strCache>
                <c:ptCount val="4"/>
                <c:pt idx="0">
                  <c:v>18-34</c:v>
                </c:pt>
                <c:pt idx="1">
                  <c:v>35-44</c:v>
                </c:pt>
                <c:pt idx="2">
                  <c:v>45-54</c:v>
                </c:pt>
                <c:pt idx="3">
                  <c:v>55-69</c:v>
                </c:pt>
              </c:strCache>
            </c:strRef>
          </c:cat>
          <c:val>
            <c:numRef>
              <c:f>Sheet1!$E$2:$E$5</c:f>
              <c:numCache>
                <c:formatCode>0%</c:formatCode>
                <c:ptCount val="4"/>
                <c:pt idx="0">
                  <c:v>0.39600000000000002</c:v>
                </c:pt>
                <c:pt idx="1">
                  <c:v>0.53</c:v>
                </c:pt>
                <c:pt idx="2">
                  <c:v>0.54</c:v>
                </c:pt>
                <c:pt idx="3">
                  <c:v>0.57699999999999996</c:v>
                </c:pt>
              </c:numCache>
            </c:numRef>
          </c:val>
        </c:ser>
        <c:dLbls>
          <c:showLegendKey val="0"/>
          <c:showVal val="0"/>
          <c:showCatName val="0"/>
          <c:showSerName val="0"/>
          <c:showPercent val="0"/>
          <c:showBubbleSize val="0"/>
        </c:dLbls>
        <c:gapWidth val="48"/>
        <c:overlap val="100"/>
        <c:axId val="143001856"/>
        <c:axId val="143015936"/>
      </c:barChart>
      <c:catAx>
        <c:axId val="143001856"/>
        <c:scaling>
          <c:orientation val="maxMin"/>
        </c:scaling>
        <c:delete val="0"/>
        <c:axPos val="l"/>
        <c:majorTickMark val="out"/>
        <c:minorTickMark val="none"/>
        <c:tickLblPos val="nextTo"/>
        <c:crossAx val="143015936"/>
        <c:crosses val="autoZero"/>
        <c:auto val="1"/>
        <c:lblAlgn val="ctr"/>
        <c:lblOffset val="100"/>
        <c:noMultiLvlLbl val="0"/>
      </c:catAx>
      <c:valAx>
        <c:axId val="143015936"/>
        <c:scaling>
          <c:orientation val="minMax"/>
        </c:scaling>
        <c:delete val="1"/>
        <c:axPos val="t"/>
        <c:numFmt formatCode="0%" sourceLinked="1"/>
        <c:majorTickMark val="out"/>
        <c:minorTickMark val="none"/>
        <c:tickLblPos val="nextTo"/>
        <c:crossAx val="14300185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3316123808074444"/>
          <c:y val="6.047357668770538E-2"/>
          <c:w val="0.6006081647108017"/>
          <c:h val="0.90403559366187847"/>
        </c:manualLayout>
      </c:layout>
      <c:barChart>
        <c:barDir val="bar"/>
        <c:grouping val="percentStacked"/>
        <c:varyColors val="0"/>
        <c:ser>
          <c:idx val="0"/>
          <c:order val="0"/>
          <c:tx>
            <c:strRef>
              <c:f>Sheet1!$B$1</c:f>
              <c:strCache>
                <c:ptCount val="1"/>
                <c:pt idx="0">
                  <c:v>Frequently</c:v>
                </c:pt>
              </c:strCache>
            </c:strRef>
          </c:tx>
          <c:spPr>
            <a:solidFill>
              <a:schemeClr val="bg1">
                <a:lumMod val="85000"/>
              </a:schemeClr>
            </a:solidFill>
            <a:ln>
              <a:solidFill>
                <a:schemeClr val="tx1"/>
              </a:solidFill>
            </a:ln>
          </c:spPr>
          <c:invertIfNegative val="0"/>
          <c:dPt>
            <c:idx val="1"/>
            <c:invertIfNegative val="0"/>
            <c:bubble3D val="0"/>
            <c:spPr>
              <a:solidFill>
                <a:schemeClr val="accent3">
                  <a:lumMod val="20000"/>
                  <a:lumOff val="80000"/>
                </a:schemeClr>
              </a:solidFill>
              <a:ln>
                <a:solidFill>
                  <a:schemeClr val="tx1"/>
                </a:solidFill>
              </a:ln>
            </c:spPr>
          </c:dPt>
          <c:dPt>
            <c:idx val="2"/>
            <c:invertIfNegative val="0"/>
            <c:bubble3D val="0"/>
          </c:dPt>
          <c:dPt>
            <c:idx val="3"/>
            <c:invertIfNegative val="0"/>
            <c:bubble3D val="0"/>
          </c:dPt>
          <c:dPt>
            <c:idx val="4"/>
            <c:invertIfNegative val="0"/>
            <c:bubble3D val="0"/>
          </c:dPt>
          <c:dPt>
            <c:idx val="5"/>
            <c:invertIfNegative val="0"/>
            <c:bubble3D val="0"/>
          </c:dPt>
          <c:dLbls>
            <c:txPr>
              <a:bodyPr/>
              <a:lstStyle/>
              <a:p>
                <a:pPr>
                  <a:defRPr sz="1100"/>
                </a:pPr>
                <a:endParaRPr lang="en-US"/>
              </a:p>
            </c:txPr>
            <c:showLegendKey val="0"/>
            <c:showVal val="1"/>
            <c:showCatName val="0"/>
            <c:showSerName val="0"/>
            <c:showPercent val="0"/>
            <c:showBubbleSize val="0"/>
            <c:showLeaderLines val="0"/>
          </c:dLbls>
          <c:cat>
            <c:strRef>
              <c:f>Sheet1!$A$2:$A$7</c:f>
              <c:strCache>
                <c:ptCount val="6"/>
                <c:pt idx="0">
                  <c:v>BC</c:v>
                </c:pt>
                <c:pt idx="1">
                  <c:v>Prairies</c:v>
                </c:pt>
                <c:pt idx="2">
                  <c:v>Ontario</c:v>
                </c:pt>
                <c:pt idx="3">
                  <c:v>Quebec</c:v>
                </c:pt>
                <c:pt idx="4">
                  <c:v>Atlantic</c:v>
                </c:pt>
                <c:pt idx="5">
                  <c:v>North</c:v>
                </c:pt>
              </c:strCache>
            </c:strRef>
          </c:cat>
          <c:val>
            <c:numRef>
              <c:f>Sheet1!$B$2:$B$7</c:f>
              <c:numCache>
                <c:formatCode>0%</c:formatCode>
                <c:ptCount val="6"/>
                <c:pt idx="0">
                  <c:v>0.26500000000000001</c:v>
                </c:pt>
                <c:pt idx="1">
                  <c:v>0.17699999999999999</c:v>
                </c:pt>
                <c:pt idx="2">
                  <c:v>0.20400000000000001</c:v>
                </c:pt>
                <c:pt idx="3">
                  <c:v>0.27500000000000002</c:v>
                </c:pt>
                <c:pt idx="4">
                  <c:v>0.22700000000000004</c:v>
                </c:pt>
                <c:pt idx="5">
                  <c:v>0.22500000000000001</c:v>
                </c:pt>
              </c:numCache>
            </c:numRef>
          </c:val>
        </c:ser>
        <c:ser>
          <c:idx val="1"/>
          <c:order val="1"/>
          <c:tx>
            <c:strRef>
              <c:f>Sheet1!$C$1</c:f>
              <c:strCache>
                <c:ptCount val="1"/>
                <c:pt idx="0">
                  <c:v>Odd time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cat>
            <c:strRef>
              <c:f>Sheet1!$A$2:$A$7</c:f>
              <c:strCache>
                <c:ptCount val="6"/>
                <c:pt idx="0">
                  <c:v>BC</c:v>
                </c:pt>
                <c:pt idx="1">
                  <c:v>Prairies</c:v>
                </c:pt>
                <c:pt idx="2">
                  <c:v>Ontario</c:v>
                </c:pt>
                <c:pt idx="3">
                  <c:v>Quebec</c:v>
                </c:pt>
                <c:pt idx="4">
                  <c:v>Atlantic</c:v>
                </c:pt>
                <c:pt idx="5">
                  <c:v>North</c:v>
                </c:pt>
              </c:strCache>
            </c:strRef>
          </c:cat>
          <c:val>
            <c:numRef>
              <c:f>Sheet1!$C$2:$C$7</c:f>
              <c:numCache>
                <c:formatCode>0%</c:formatCode>
                <c:ptCount val="6"/>
                <c:pt idx="0">
                  <c:v>0.2</c:v>
                </c:pt>
                <c:pt idx="1">
                  <c:v>0.14599999999999999</c:v>
                </c:pt>
                <c:pt idx="2">
                  <c:v>0.14599999999999999</c:v>
                </c:pt>
                <c:pt idx="3">
                  <c:v>0.20100000000000001</c:v>
                </c:pt>
                <c:pt idx="4">
                  <c:v>0.2</c:v>
                </c:pt>
                <c:pt idx="5">
                  <c:v>0.20599999999999999</c:v>
                </c:pt>
              </c:numCache>
            </c:numRef>
          </c:val>
        </c:ser>
        <c:ser>
          <c:idx val="2"/>
          <c:order val="2"/>
          <c:tx>
            <c:strRef>
              <c:f>Sheet1!$D$1</c:f>
              <c:strCache>
                <c:ptCount val="1"/>
                <c:pt idx="0">
                  <c:v>Before, not during</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20000"/>
                  <a:lumOff val="80000"/>
                </a:schemeClr>
              </a:solidFill>
              <a:ln>
                <a:solidFill>
                  <a:schemeClr val="tx1"/>
                </a:solidFill>
              </a:ln>
            </c:spPr>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spPr>
              <a:solidFill>
                <a:schemeClr val="accent5">
                  <a:lumMod val="40000"/>
                  <a:lumOff val="60000"/>
                </a:schemeClr>
              </a:solidFill>
              <a:ln>
                <a:solidFill>
                  <a:schemeClr val="tx1"/>
                </a:solidFill>
              </a:ln>
            </c:spPr>
          </c:dPt>
          <c:cat>
            <c:strRef>
              <c:f>Sheet1!$A$2:$A$7</c:f>
              <c:strCache>
                <c:ptCount val="6"/>
                <c:pt idx="0">
                  <c:v>BC</c:v>
                </c:pt>
                <c:pt idx="1">
                  <c:v>Prairies</c:v>
                </c:pt>
                <c:pt idx="2">
                  <c:v>Ontario</c:v>
                </c:pt>
                <c:pt idx="3">
                  <c:v>Quebec</c:v>
                </c:pt>
                <c:pt idx="4">
                  <c:v>Atlantic</c:v>
                </c:pt>
                <c:pt idx="5">
                  <c:v>North</c:v>
                </c:pt>
              </c:strCache>
            </c:strRef>
          </c:cat>
          <c:val>
            <c:numRef>
              <c:f>Sheet1!$D$2:$D$7</c:f>
              <c:numCache>
                <c:formatCode>0%</c:formatCode>
                <c:ptCount val="6"/>
                <c:pt idx="0">
                  <c:v>3.7999999999999999E-2</c:v>
                </c:pt>
                <c:pt idx="1">
                  <c:v>9.0999999999999998E-2</c:v>
                </c:pt>
                <c:pt idx="2">
                  <c:v>9.7000000000000003E-2</c:v>
                </c:pt>
                <c:pt idx="3">
                  <c:v>0.114</c:v>
                </c:pt>
                <c:pt idx="4">
                  <c:v>0.04</c:v>
                </c:pt>
                <c:pt idx="5">
                  <c:v>0.11799999999999999</c:v>
                </c:pt>
              </c:numCache>
            </c:numRef>
          </c:val>
        </c:ser>
        <c:ser>
          <c:idx val="3"/>
          <c:order val="3"/>
          <c:tx>
            <c:strRef>
              <c:f>Sheet1!$E$1</c:f>
              <c:strCache>
                <c:ptCount val="1"/>
                <c:pt idx="0">
                  <c:v>Never</c:v>
                </c:pt>
              </c:strCache>
            </c:strRef>
          </c:tx>
          <c:spPr>
            <a:solidFill>
              <a:schemeClr val="bg1">
                <a:lumMod val="85000"/>
              </a:schemeClr>
            </a:solidFill>
            <a:ln>
              <a:solidFill>
                <a:schemeClr val="tx1"/>
              </a:solidFill>
            </a:ln>
          </c:spPr>
          <c:invertIfNegative val="0"/>
          <c:dLbls>
            <c:txPr>
              <a:bodyPr/>
              <a:lstStyle/>
              <a:p>
                <a:pPr>
                  <a:defRPr sz="1100"/>
                </a:pPr>
                <a:endParaRPr lang="en-US"/>
              </a:p>
            </c:txPr>
            <c:showLegendKey val="0"/>
            <c:showVal val="1"/>
            <c:showCatName val="0"/>
            <c:showSerName val="0"/>
            <c:showPercent val="0"/>
            <c:showBubbleSize val="0"/>
            <c:showLeaderLines val="0"/>
          </c:dLbls>
          <c:cat>
            <c:strRef>
              <c:f>Sheet1!$A$2:$A$7</c:f>
              <c:strCache>
                <c:ptCount val="6"/>
                <c:pt idx="0">
                  <c:v>BC</c:v>
                </c:pt>
                <c:pt idx="1">
                  <c:v>Prairies</c:v>
                </c:pt>
                <c:pt idx="2">
                  <c:v>Ontario</c:v>
                </c:pt>
                <c:pt idx="3">
                  <c:v>Quebec</c:v>
                </c:pt>
                <c:pt idx="4">
                  <c:v>Atlantic</c:v>
                </c:pt>
                <c:pt idx="5">
                  <c:v>North</c:v>
                </c:pt>
              </c:strCache>
            </c:strRef>
          </c:cat>
          <c:val>
            <c:numRef>
              <c:f>Sheet1!$E$2:$E$7</c:f>
              <c:numCache>
                <c:formatCode>0%</c:formatCode>
                <c:ptCount val="6"/>
                <c:pt idx="0">
                  <c:v>0.496</c:v>
                </c:pt>
                <c:pt idx="1">
                  <c:v>0.58499999999999996</c:v>
                </c:pt>
                <c:pt idx="2">
                  <c:v>0.55300000000000005</c:v>
                </c:pt>
                <c:pt idx="3">
                  <c:v>0.40899999999999997</c:v>
                </c:pt>
                <c:pt idx="4">
                  <c:v>0.53300000000000003</c:v>
                </c:pt>
                <c:pt idx="5">
                  <c:v>0.45100000000000001</c:v>
                </c:pt>
              </c:numCache>
            </c:numRef>
          </c:val>
        </c:ser>
        <c:dLbls>
          <c:showLegendKey val="0"/>
          <c:showVal val="0"/>
          <c:showCatName val="0"/>
          <c:showSerName val="0"/>
          <c:showPercent val="0"/>
          <c:showBubbleSize val="0"/>
        </c:dLbls>
        <c:gapWidth val="48"/>
        <c:overlap val="100"/>
        <c:axId val="143061376"/>
        <c:axId val="143062912"/>
      </c:barChart>
      <c:catAx>
        <c:axId val="143061376"/>
        <c:scaling>
          <c:orientation val="maxMin"/>
        </c:scaling>
        <c:delete val="0"/>
        <c:axPos val="l"/>
        <c:majorTickMark val="out"/>
        <c:minorTickMark val="none"/>
        <c:tickLblPos val="nextTo"/>
        <c:crossAx val="143062912"/>
        <c:crosses val="autoZero"/>
        <c:auto val="1"/>
        <c:lblAlgn val="ctr"/>
        <c:lblOffset val="100"/>
        <c:noMultiLvlLbl val="0"/>
      </c:catAx>
      <c:valAx>
        <c:axId val="143062912"/>
        <c:scaling>
          <c:orientation val="minMax"/>
        </c:scaling>
        <c:delete val="1"/>
        <c:axPos val="t"/>
        <c:numFmt formatCode="0%" sourceLinked="1"/>
        <c:majorTickMark val="out"/>
        <c:minorTickMark val="none"/>
        <c:tickLblPos val="nextTo"/>
        <c:crossAx val="14306137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9718557274007673"/>
          <c:y val="9.9934473888273687E-2"/>
          <c:w val="0.63478068716755987"/>
          <c:h val="0.8001310522234526"/>
        </c:manualLayout>
      </c:layout>
      <c:barChart>
        <c:barDir val="bar"/>
        <c:grouping val="percentStacked"/>
        <c:varyColors val="0"/>
        <c:ser>
          <c:idx val="0"/>
          <c:order val="0"/>
          <c:tx>
            <c:strRef>
              <c:f>Sheet1!$B$1</c:f>
              <c:strCache>
                <c:ptCount val="1"/>
                <c:pt idx="0">
                  <c:v>Frequently</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spPr>
              <a:solidFill>
                <a:schemeClr val="accent3">
                  <a:lumMod val="20000"/>
                  <a:lumOff val="80000"/>
                </a:schemeClr>
              </a:solidFill>
              <a:ln>
                <a:solidFill>
                  <a:schemeClr val="tx1"/>
                </a:solidFill>
              </a:ln>
            </c:spPr>
          </c:dPt>
          <c:dLbls>
            <c:txPr>
              <a:bodyPr/>
              <a:lstStyle/>
              <a:p>
                <a:pPr>
                  <a:defRPr sz="1100"/>
                </a:pPr>
                <a:endParaRPr lang="en-US"/>
              </a:p>
            </c:txPr>
            <c:showLegendKey val="0"/>
            <c:showVal val="1"/>
            <c:showCatName val="0"/>
            <c:showSerName val="0"/>
            <c:showPercent val="0"/>
            <c:showBubbleSize val="0"/>
            <c:showLeaderLines val="0"/>
          </c:dLbls>
          <c:cat>
            <c:strRef>
              <c:f>Sheet1!$A$2:$A$3</c:f>
              <c:strCache>
                <c:ptCount val="2"/>
                <c:pt idx="0">
                  <c:v>Strong</c:v>
                </c:pt>
                <c:pt idx="1">
                  <c:v>Unable</c:v>
                </c:pt>
              </c:strCache>
            </c:strRef>
          </c:cat>
          <c:val>
            <c:numRef>
              <c:f>Sheet1!$B$2:$B$3</c:f>
              <c:numCache>
                <c:formatCode>0%</c:formatCode>
                <c:ptCount val="2"/>
                <c:pt idx="0">
                  <c:v>0.26300000000000001</c:v>
                </c:pt>
                <c:pt idx="1">
                  <c:v>0.16999999999999998</c:v>
                </c:pt>
              </c:numCache>
            </c:numRef>
          </c:val>
        </c:ser>
        <c:ser>
          <c:idx val="1"/>
          <c:order val="1"/>
          <c:tx>
            <c:strRef>
              <c:f>Sheet1!$C$1</c:f>
              <c:strCache>
                <c:ptCount val="1"/>
                <c:pt idx="0">
                  <c:v>Odd time</c:v>
                </c:pt>
              </c:strCache>
            </c:strRef>
          </c:tx>
          <c:spPr>
            <a:solidFill>
              <a:schemeClr val="bg1">
                <a:lumMod val="85000"/>
              </a:schemeClr>
            </a:solidFill>
            <a:ln>
              <a:solidFill>
                <a:schemeClr val="tx1"/>
              </a:solidFill>
            </a:ln>
          </c:spPr>
          <c:invertIfNegative val="0"/>
          <c:dPt>
            <c:idx val="2"/>
            <c:invertIfNegative val="0"/>
            <c:bubble3D val="0"/>
          </c:dPt>
          <c:cat>
            <c:strRef>
              <c:f>Sheet1!$A$2:$A$3</c:f>
              <c:strCache>
                <c:ptCount val="2"/>
                <c:pt idx="0">
                  <c:v>Strong</c:v>
                </c:pt>
                <c:pt idx="1">
                  <c:v>Unable</c:v>
                </c:pt>
              </c:strCache>
            </c:strRef>
          </c:cat>
          <c:val>
            <c:numRef>
              <c:f>Sheet1!$C$2:$C$3</c:f>
              <c:numCache>
                <c:formatCode>0%</c:formatCode>
                <c:ptCount val="2"/>
                <c:pt idx="0">
                  <c:v>0.16600000000000001</c:v>
                </c:pt>
                <c:pt idx="1">
                  <c:v>0.14899999999999999</c:v>
                </c:pt>
              </c:numCache>
            </c:numRef>
          </c:val>
        </c:ser>
        <c:ser>
          <c:idx val="2"/>
          <c:order val="2"/>
          <c:tx>
            <c:strRef>
              <c:f>Sheet1!$D$1</c:f>
              <c:strCache>
                <c:ptCount val="1"/>
                <c:pt idx="0">
                  <c:v>Before, not during</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spPr>
              <a:solidFill>
                <a:schemeClr val="accent3">
                  <a:lumMod val="20000"/>
                  <a:lumOff val="80000"/>
                </a:schemeClr>
              </a:solidFill>
              <a:ln>
                <a:solidFill>
                  <a:schemeClr val="tx1"/>
                </a:solidFill>
              </a:ln>
            </c:spPr>
          </c:dPt>
          <c:cat>
            <c:strRef>
              <c:f>Sheet1!$A$2:$A$3</c:f>
              <c:strCache>
                <c:ptCount val="2"/>
                <c:pt idx="0">
                  <c:v>Strong</c:v>
                </c:pt>
                <c:pt idx="1">
                  <c:v>Unable</c:v>
                </c:pt>
              </c:strCache>
            </c:strRef>
          </c:cat>
          <c:val>
            <c:numRef>
              <c:f>Sheet1!$D$2:$D$3</c:f>
              <c:numCache>
                <c:formatCode>0%</c:formatCode>
                <c:ptCount val="2"/>
                <c:pt idx="0">
                  <c:v>7.5999999999999998E-2</c:v>
                </c:pt>
                <c:pt idx="1">
                  <c:v>4.2999999999999997E-2</c:v>
                </c:pt>
              </c:numCache>
            </c:numRef>
          </c:val>
        </c:ser>
        <c:ser>
          <c:idx val="3"/>
          <c:order val="3"/>
          <c:tx>
            <c:strRef>
              <c:f>Sheet1!$E$1</c:f>
              <c:strCache>
                <c:ptCount val="1"/>
                <c:pt idx="0">
                  <c:v>Never</c:v>
                </c:pt>
              </c:strCache>
            </c:strRef>
          </c:tx>
          <c:spPr>
            <a:solidFill>
              <a:schemeClr val="bg1">
                <a:lumMod val="85000"/>
              </a:schemeClr>
            </a:solidFill>
            <a:ln>
              <a:solidFill>
                <a:schemeClr val="tx1"/>
              </a:solidFill>
            </a:ln>
          </c:spPr>
          <c:invertIfNegative val="0"/>
          <c:dPt>
            <c:idx val="2"/>
            <c:invertIfNegative val="0"/>
            <c:bubble3D val="0"/>
            <c:spPr>
              <a:solidFill>
                <a:schemeClr val="accent5">
                  <a:lumMod val="40000"/>
                  <a:lumOff val="60000"/>
                </a:schemeClr>
              </a:solidFill>
              <a:ln>
                <a:solidFill>
                  <a:schemeClr val="tx1"/>
                </a:solidFill>
              </a:ln>
            </c:spPr>
          </c:dPt>
          <c:dLbls>
            <c:txPr>
              <a:bodyPr/>
              <a:lstStyle/>
              <a:p>
                <a:pPr>
                  <a:defRPr sz="1100"/>
                </a:pPr>
                <a:endParaRPr lang="en-US"/>
              </a:p>
            </c:txPr>
            <c:showLegendKey val="0"/>
            <c:showVal val="1"/>
            <c:showCatName val="0"/>
            <c:showSerName val="0"/>
            <c:showPercent val="0"/>
            <c:showBubbleSize val="0"/>
            <c:showLeaderLines val="0"/>
          </c:dLbls>
          <c:cat>
            <c:strRef>
              <c:f>Sheet1!$A$2:$A$3</c:f>
              <c:strCache>
                <c:ptCount val="2"/>
                <c:pt idx="0">
                  <c:v>Strong</c:v>
                </c:pt>
                <c:pt idx="1">
                  <c:v>Unable</c:v>
                </c:pt>
              </c:strCache>
            </c:strRef>
          </c:cat>
          <c:val>
            <c:numRef>
              <c:f>Sheet1!$E$2:$E$3</c:f>
              <c:numCache>
                <c:formatCode>0%</c:formatCode>
                <c:ptCount val="2"/>
                <c:pt idx="0">
                  <c:v>0.49399999999999999</c:v>
                </c:pt>
                <c:pt idx="1">
                  <c:v>0.63800000000000001</c:v>
                </c:pt>
              </c:numCache>
            </c:numRef>
          </c:val>
        </c:ser>
        <c:dLbls>
          <c:showLegendKey val="0"/>
          <c:showVal val="0"/>
          <c:showCatName val="0"/>
          <c:showSerName val="0"/>
          <c:showPercent val="0"/>
          <c:showBubbleSize val="0"/>
        </c:dLbls>
        <c:gapWidth val="48"/>
        <c:overlap val="100"/>
        <c:axId val="143222272"/>
        <c:axId val="143223808"/>
      </c:barChart>
      <c:catAx>
        <c:axId val="143222272"/>
        <c:scaling>
          <c:orientation val="maxMin"/>
        </c:scaling>
        <c:delete val="0"/>
        <c:axPos val="l"/>
        <c:majorTickMark val="out"/>
        <c:minorTickMark val="none"/>
        <c:tickLblPos val="nextTo"/>
        <c:crossAx val="143223808"/>
        <c:crosses val="autoZero"/>
        <c:auto val="1"/>
        <c:lblAlgn val="ctr"/>
        <c:lblOffset val="100"/>
        <c:noMultiLvlLbl val="0"/>
      </c:catAx>
      <c:valAx>
        <c:axId val="143223808"/>
        <c:scaling>
          <c:orientation val="minMax"/>
        </c:scaling>
        <c:delete val="1"/>
        <c:axPos val="t"/>
        <c:numFmt formatCode="0%" sourceLinked="1"/>
        <c:majorTickMark val="out"/>
        <c:minorTickMark val="none"/>
        <c:tickLblPos val="nextTo"/>
        <c:crossAx val="14322227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1.5873015873015872E-2"/>
          <c:y val="0.17642035567747463"/>
          <c:w val="0.96507936507936509"/>
          <c:h val="0.52720295140361295"/>
        </c:manualLayout>
      </c:layout>
      <c:barChart>
        <c:barDir val="bar"/>
        <c:grouping val="percentStacked"/>
        <c:varyColors val="0"/>
        <c:ser>
          <c:idx val="0"/>
          <c:order val="0"/>
          <c:tx>
            <c:strRef>
              <c:f>Sheet1!$B$1</c:f>
              <c:strCache>
                <c:ptCount val="1"/>
                <c:pt idx="0">
                  <c:v>Frequently 
(At least sometimes)</c:v>
                </c:pt>
              </c:strCache>
            </c:strRef>
          </c:tx>
          <c:invertIfNegative val="0"/>
          <c:dLbls>
            <c:dLbl>
              <c:idx val="0"/>
              <c:layout>
                <c:manualLayout>
                  <c:x val="7.9365079365079361E-3"/>
                  <c:y val="-9.2852818777618227E-3"/>
                </c:manualLayout>
              </c:layout>
              <c:showLegendKey val="0"/>
              <c:showVal val="1"/>
              <c:showCatName val="0"/>
              <c:showSerName val="0"/>
              <c:showPercent val="0"/>
              <c:showBubbleSize val="0"/>
            </c:dLbl>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Sheet1!$B$2</c:f>
              <c:numCache>
                <c:formatCode>0%</c:formatCode>
                <c:ptCount val="1"/>
                <c:pt idx="0">
                  <c:v>0.23</c:v>
                </c:pt>
              </c:numCache>
            </c:numRef>
          </c:val>
        </c:ser>
        <c:ser>
          <c:idx val="1"/>
          <c:order val="1"/>
          <c:tx>
            <c:strRef>
              <c:f>Sheet1!$C$1</c:f>
              <c:strCache>
                <c:ptCount val="1"/>
                <c:pt idx="0">
                  <c:v>The odd time</c:v>
                </c:pt>
              </c:strCache>
            </c:strRef>
          </c:tx>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Sheet1!$C$2</c:f>
              <c:numCache>
                <c:formatCode>0%</c:formatCode>
                <c:ptCount val="1"/>
                <c:pt idx="0">
                  <c:v>0.17899999999999999</c:v>
                </c:pt>
              </c:numCache>
            </c:numRef>
          </c:val>
        </c:ser>
        <c:ser>
          <c:idx val="2"/>
          <c:order val="2"/>
          <c:tx>
            <c:strRef>
              <c:f>Sheet1!$D$1</c:f>
              <c:strCache>
                <c:ptCount val="1"/>
                <c:pt idx="0">
                  <c:v>Shortly before, never during</c:v>
                </c:pt>
              </c:strCache>
            </c:strRef>
          </c:tx>
          <c:spPr>
            <a:solidFill>
              <a:schemeClr val="accent2"/>
            </a:solidFill>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Sheet1!$D$2</c:f>
              <c:numCache>
                <c:formatCode>0%</c:formatCode>
                <c:ptCount val="1"/>
                <c:pt idx="0">
                  <c:v>8.1000000000000003E-2</c:v>
                </c:pt>
              </c:numCache>
            </c:numRef>
          </c:val>
        </c:ser>
        <c:ser>
          <c:idx val="3"/>
          <c:order val="3"/>
          <c:tx>
            <c:strRef>
              <c:f>Sheet1!$E$1</c:f>
              <c:strCache>
                <c:ptCount val="1"/>
                <c:pt idx="0">
                  <c:v>Never</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Sheet1!$E$2</c:f>
              <c:numCache>
                <c:formatCode>0%</c:formatCode>
                <c:ptCount val="1"/>
                <c:pt idx="0">
                  <c:v>0.50700000000000001</c:v>
                </c:pt>
              </c:numCache>
            </c:numRef>
          </c:val>
        </c:ser>
        <c:dLbls>
          <c:showLegendKey val="0"/>
          <c:showVal val="1"/>
          <c:showCatName val="0"/>
          <c:showSerName val="0"/>
          <c:showPercent val="0"/>
          <c:showBubbleSize val="0"/>
        </c:dLbls>
        <c:gapWidth val="75"/>
        <c:overlap val="100"/>
        <c:axId val="143255808"/>
        <c:axId val="143134720"/>
      </c:barChart>
      <c:catAx>
        <c:axId val="143255808"/>
        <c:scaling>
          <c:orientation val="minMax"/>
        </c:scaling>
        <c:delete val="1"/>
        <c:axPos val="l"/>
        <c:majorTickMark val="none"/>
        <c:minorTickMark val="none"/>
        <c:tickLblPos val="nextTo"/>
        <c:crossAx val="143134720"/>
        <c:crosses val="autoZero"/>
        <c:auto val="1"/>
        <c:lblAlgn val="ctr"/>
        <c:lblOffset val="100"/>
        <c:noMultiLvlLbl val="0"/>
      </c:catAx>
      <c:valAx>
        <c:axId val="143134720"/>
        <c:scaling>
          <c:orientation val="minMax"/>
        </c:scaling>
        <c:delete val="1"/>
        <c:axPos val="b"/>
        <c:numFmt formatCode="0%" sourceLinked="1"/>
        <c:majorTickMark val="none"/>
        <c:minorTickMark val="none"/>
        <c:tickLblPos val="nextTo"/>
        <c:crossAx val="143255808"/>
        <c:crosses val="autoZero"/>
        <c:crossBetween val="between"/>
      </c:valAx>
    </c:plotArea>
    <c:legend>
      <c:legendPos val="b"/>
      <c:layout>
        <c:manualLayout>
          <c:xMode val="edge"/>
          <c:yMode val="edge"/>
          <c:x val="0"/>
          <c:y val="0.60620439170455809"/>
          <c:w val="0.98095238095238091"/>
          <c:h val="0.3428031023077216"/>
        </c:manualLayout>
      </c:layout>
      <c:overlay val="0"/>
    </c:legend>
    <c:plotVisOnly val="1"/>
    <c:dispBlanksAs val="gap"/>
    <c:showDLblsOverMax val="0"/>
  </c:chart>
  <c:txPr>
    <a:bodyPr/>
    <a:lstStyle/>
    <a:p>
      <a:pPr>
        <a:defRPr sz="14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145024840644921"/>
          <c:y val="0.12921335525301528"/>
          <c:w val="0.79854975159355079"/>
          <c:h val="0.73144057552132491"/>
        </c:manualLayout>
      </c:layout>
      <c:barChart>
        <c:barDir val="bar"/>
        <c:grouping val="percentStacked"/>
        <c:varyColors val="0"/>
        <c:ser>
          <c:idx val="0"/>
          <c:order val="0"/>
          <c:tx>
            <c:strRef>
              <c:f>Sheet1!$B$1</c:f>
              <c:strCache>
                <c:ptCount val="1"/>
                <c:pt idx="0">
                  <c:v>Frequently</c:v>
                </c:pt>
              </c:strCache>
            </c:strRef>
          </c:tx>
          <c:spPr>
            <a:solidFill>
              <a:schemeClr val="bg1">
                <a:lumMod val="85000"/>
              </a:schemeClr>
            </a:solidFill>
            <a:ln>
              <a:solidFill>
                <a:schemeClr val="tx1"/>
              </a:solidFill>
            </a:ln>
          </c:spPr>
          <c:invertIfNegative val="0"/>
          <c:dPt>
            <c:idx val="2"/>
            <c:invertIfNegative val="0"/>
            <c:bubble3D val="0"/>
            <c:spPr>
              <a:solidFill>
                <a:schemeClr val="accent5">
                  <a:lumMod val="40000"/>
                  <a:lumOff val="60000"/>
                </a:schemeClr>
              </a:solidFill>
              <a:ln>
                <a:solidFill>
                  <a:schemeClr val="tx1"/>
                </a:solidFill>
              </a:ln>
            </c:spPr>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Sheet1!$B$2:$B$7</c:f>
              <c:numCache>
                <c:formatCode>0%</c:formatCode>
                <c:ptCount val="6"/>
                <c:pt idx="0">
                  <c:v>0.22400000000000003</c:v>
                </c:pt>
                <c:pt idx="1">
                  <c:v>0.26700000000000002</c:v>
                </c:pt>
                <c:pt idx="2">
                  <c:v>0.313</c:v>
                </c:pt>
                <c:pt idx="3">
                  <c:v>0.376</c:v>
                </c:pt>
                <c:pt idx="4">
                  <c:v>0.35799999999999998</c:v>
                </c:pt>
                <c:pt idx="5">
                  <c:v>0.23599999999999999</c:v>
                </c:pt>
              </c:numCache>
            </c:numRef>
          </c:val>
        </c:ser>
        <c:ser>
          <c:idx val="1"/>
          <c:order val="1"/>
          <c:tx>
            <c:strRef>
              <c:f>Sheet1!$C$1</c:f>
              <c:strCache>
                <c:ptCount val="1"/>
                <c:pt idx="0">
                  <c:v>The odd time</c:v>
                </c:pt>
              </c:strCache>
            </c:strRef>
          </c:tx>
          <c:spPr>
            <a:solidFill>
              <a:schemeClr val="bg1">
                <a:lumMod val="85000"/>
              </a:schemeClr>
            </a:solidFill>
            <a:ln>
              <a:solidFill>
                <a:schemeClr val="tx1"/>
              </a:solidFill>
            </a:ln>
          </c:spPr>
          <c:invertIfNegative val="0"/>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dPt>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Sheet1!$C$2:$C$7</c:f>
              <c:numCache>
                <c:formatCode>0%</c:formatCode>
                <c:ptCount val="6"/>
                <c:pt idx="0">
                  <c:v>0.17599999999999999</c:v>
                </c:pt>
                <c:pt idx="1">
                  <c:v>0.19</c:v>
                </c:pt>
                <c:pt idx="2">
                  <c:v>0.19500000000000001</c:v>
                </c:pt>
                <c:pt idx="3">
                  <c:v>0.22</c:v>
                </c:pt>
                <c:pt idx="4">
                  <c:v>0.17499999999999999</c:v>
                </c:pt>
                <c:pt idx="5">
                  <c:v>0.17699999999999999</c:v>
                </c:pt>
              </c:numCache>
            </c:numRef>
          </c:val>
        </c:ser>
        <c:ser>
          <c:idx val="2"/>
          <c:order val="2"/>
          <c:tx>
            <c:strRef>
              <c:f>Sheet1!$D$1</c:f>
              <c:strCache>
                <c:ptCount val="1"/>
                <c:pt idx="0">
                  <c:v>Shortly before, never during</c:v>
                </c:pt>
              </c:strCache>
            </c:strRef>
          </c:tx>
          <c:spPr>
            <a:solidFill>
              <a:schemeClr val="bg1">
                <a:lumMod val="85000"/>
              </a:schemeClr>
            </a:solidFill>
            <a:ln>
              <a:solidFill>
                <a:schemeClr val="tx1"/>
              </a:solidFill>
            </a:ln>
          </c:spPr>
          <c:invertIfNegative val="0"/>
          <c:dPt>
            <c:idx val="1"/>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Sheet1!$D$2:$D$7</c:f>
              <c:numCache>
                <c:formatCode>0%</c:formatCode>
                <c:ptCount val="6"/>
                <c:pt idx="0">
                  <c:v>8.2000000000000003E-2</c:v>
                </c:pt>
                <c:pt idx="1">
                  <c:v>7.0999999999999994E-2</c:v>
                </c:pt>
                <c:pt idx="2">
                  <c:v>7.8E-2</c:v>
                </c:pt>
                <c:pt idx="3">
                  <c:v>3.5000000000000003E-2</c:v>
                </c:pt>
                <c:pt idx="4">
                  <c:v>5.0999999999999997E-2</c:v>
                </c:pt>
                <c:pt idx="5">
                  <c:v>8.3000000000000004E-2</c:v>
                </c:pt>
              </c:numCache>
            </c:numRef>
          </c:val>
        </c:ser>
        <c:ser>
          <c:idx val="3"/>
          <c:order val="3"/>
          <c:tx>
            <c:strRef>
              <c:f>Sheet1!$E$1</c:f>
              <c:strCache>
                <c:ptCount val="1"/>
                <c:pt idx="0">
                  <c:v>Never</c:v>
                </c:pt>
              </c:strCache>
            </c:strRef>
          </c:tx>
          <c:spPr>
            <a:solidFill>
              <a:schemeClr val="bg1">
                <a:lumMod val="85000"/>
              </a:schemeClr>
            </a:solidFill>
            <a:ln>
              <a:solidFill>
                <a:schemeClr val="tx1"/>
              </a:solidFill>
            </a:ln>
          </c:spPr>
          <c:invertIfNegative val="0"/>
          <c:dPt>
            <c:idx val="3"/>
            <c:invertIfNegative val="0"/>
            <c:bubble3D val="0"/>
            <c:spPr>
              <a:solidFill>
                <a:schemeClr val="accent3">
                  <a:lumMod val="20000"/>
                  <a:lumOff val="80000"/>
                </a:schemeClr>
              </a:solidFill>
              <a:ln>
                <a:solidFill>
                  <a:schemeClr val="tx1"/>
                </a:solidFill>
              </a:ln>
            </c:spPr>
          </c:dPt>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Sheet1!$E$2:$E$7</c:f>
              <c:numCache>
                <c:formatCode>0%</c:formatCode>
                <c:ptCount val="6"/>
                <c:pt idx="0">
                  <c:v>0.51900000000000002</c:v>
                </c:pt>
                <c:pt idx="1">
                  <c:v>0.47199999999999998</c:v>
                </c:pt>
                <c:pt idx="2">
                  <c:v>0.41299999999999998</c:v>
                </c:pt>
                <c:pt idx="3">
                  <c:v>0.37</c:v>
                </c:pt>
                <c:pt idx="4">
                  <c:v>0.41599999999999998</c:v>
                </c:pt>
                <c:pt idx="5">
                  <c:v>0.504</c:v>
                </c:pt>
              </c:numCache>
            </c:numRef>
          </c:val>
        </c:ser>
        <c:dLbls>
          <c:showLegendKey val="0"/>
          <c:showVal val="1"/>
          <c:showCatName val="0"/>
          <c:showSerName val="0"/>
          <c:showPercent val="0"/>
          <c:showBubbleSize val="0"/>
        </c:dLbls>
        <c:gapWidth val="151"/>
        <c:overlap val="100"/>
        <c:axId val="142726656"/>
        <c:axId val="142728192"/>
      </c:barChart>
      <c:catAx>
        <c:axId val="142726656"/>
        <c:scaling>
          <c:orientation val="maxMin"/>
        </c:scaling>
        <c:delete val="0"/>
        <c:axPos val="l"/>
        <c:majorTickMark val="none"/>
        <c:minorTickMark val="none"/>
        <c:tickLblPos val="nextTo"/>
        <c:txPr>
          <a:bodyPr/>
          <a:lstStyle/>
          <a:p>
            <a:pPr>
              <a:defRPr>
                <a:solidFill>
                  <a:schemeClr val="bg1"/>
                </a:solidFill>
              </a:defRPr>
            </a:pPr>
            <a:endParaRPr lang="en-US"/>
          </a:p>
        </c:txPr>
        <c:crossAx val="142728192"/>
        <c:crosses val="autoZero"/>
        <c:auto val="1"/>
        <c:lblAlgn val="ctr"/>
        <c:lblOffset val="100"/>
        <c:noMultiLvlLbl val="0"/>
      </c:catAx>
      <c:valAx>
        <c:axId val="142728192"/>
        <c:scaling>
          <c:orientation val="minMax"/>
          <c:max val="1.1000000000000001"/>
          <c:min val="0"/>
        </c:scaling>
        <c:delete val="1"/>
        <c:axPos val="t"/>
        <c:numFmt formatCode="0%" sourceLinked="1"/>
        <c:majorTickMark val="out"/>
        <c:minorTickMark val="none"/>
        <c:tickLblPos val="nextTo"/>
        <c:crossAx val="142726656"/>
        <c:crosses val="autoZero"/>
        <c:crossBetween val="between"/>
      </c:valAx>
    </c:plotArea>
    <c:legend>
      <c:legendPos val="b"/>
      <c:layout>
        <c:manualLayout>
          <c:xMode val="edge"/>
          <c:yMode val="edge"/>
          <c:x val="0.18008088802036834"/>
          <c:y val="0.86246761491063118"/>
          <c:w val="0.80270856767904009"/>
          <c:h val="8.1965750713447236E-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1.5873015873015872E-2"/>
          <c:y val="0.17642035567747463"/>
          <c:w val="0.96507936507936509"/>
          <c:h val="0.52720295140361295"/>
        </c:manualLayout>
      </c:layout>
      <c:barChart>
        <c:barDir val="bar"/>
        <c:grouping val="percentStacked"/>
        <c:varyColors val="0"/>
        <c:ser>
          <c:idx val="0"/>
          <c:order val="0"/>
          <c:tx>
            <c:strRef>
              <c:f>Sheet1!$B$1</c:f>
              <c:strCache>
                <c:ptCount val="1"/>
                <c:pt idx="0">
                  <c:v>Frequently 
(At least sometimes)</c:v>
                </c:pt>
              </c:strCache>
            </c:strRef>
          </c:tx>
          <c:invertIfNegative val="0"/>
          <c:dLbls>
            <c:dLbl>
              <c:idx val="0"/>
              <c:layout>
                <c:manualLayout>
                  <c:x val="7.9365079365079361E-3"/>
                  <c:y val="-9.2852818777618227E-3"/>
                </c:manualLayout>
              </c:layout>
              <c:showLegendKey val="0"/>
              <c:showVal val="1"/>
              <c:showCatName val="0"/>
              <c:showSerName val="0"/>
              <c:showPercent val="0"/>
              <c:showBubbleSize val="0"/>
            </c:dLbl>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Sheet1!$B$2</c:f>
              <c:numCache>
                <c:formatCode>0%</c:formatCode>
                <c:ptCount val="1"/>
                <c:pt idx="0">
                  <c:v>0.23</c:v>
                </c:pt>
              </c:numCache>
            </c:numRef>
          </c:val>
        </c:ser>
        <c:ser>
          <c:idx val="1"/>
          <c:order val="1"/>
          <c:tx>
            <c:strRef>
              <c:f>Sheet1!$C$1</c:f>
              <c:strCache>
                <c:ptCount val="1"/>
                <c:pt idx="0">
                  <c:v>The odd time</c:v>
                </c:pt>
              </c:strCache>
            </c:strRef>
          </c:tx>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Sheet1!$C$2</c:f>
              <c:numCache>
                <c:formatCode>0%</c:formatCode>
                <c:ptCount val="1"/>
                <c:pt idx="0">
                  <c:v>0.17899999999999999</c:v>
                </c:pt>
              </c:numCache>
            </c:numRef>
          </c:val>
        </c:ser>
        <c:ser>
          <c:idx val="2"/>
          <c:order val="2"/>
          <c:tx>
            <c:strRef>
              <c:f>Sheet1!$D$1</c:f>
              <c:strCache>
                <c:ptCount val="1"/>
                <c:pt idx="0">
                  <c:v>Shortly before, never during</c:v>
                </c:pt>
              </c:strCache>
            </c:strRef>
          </c:tx>
          <c:spPr>
            <a:solidFill>
              <a:schemeClr val="accent2"/>
            </a:solidFill>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Sheet1!$D$2</c:f>
              <c:numCache>
                <c:formatCode>0%</c:formatCode>
                <c:ptCount val="1"/>
                <c:pt idx="0">
                  <c:v>8.1000000000000003E-2</c:v>
                </c:pt>
              </c:numCache>
            </c:numRef>
          </c:val>
        </c:ser>
        <c:ser>
          <c:idx val="3"/>
          <c:order val="3"/>
          <c:tx>
            <c:strRef>
              <c:f>Sheet1!$E$1</c:f>
              <c:strCache>
                <c:ptCount val="1"/>
                <c:pt idx="0">
                  <c:v>Never</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Sheet1!$E$2</c:f>
              <c:numCache>
                <c:formatCode>0%</c:formatCode>
                <c:ptCount val="1"/>
                <c:pt idx="0">
                  <c:v>0.50700000000000001</c:v>
                </c:pt>
              </c:numCache>
            </c:numRef>
          </c:val>
        </c:ser>
        <c:dLbls>
          <c:showLegendKey val="0"/>
          <c:showVal val="1"/>
          <c:showCatName val="0"/>
          <c:showSerName val="0"/>
          <c:showPercent val="0"/>
          <c:showBubbleSize val="0"/>
        </c:dLbls>
        <c:gapWidth val="75"/>
        <c:overlap val="100"/>
        <c:axId val="142789632"/>
        <c:axId val="142799616"/>
      </c:barChart>
      <c:catAx>
        <c:axId val="142789632"/>
        <c:scaling>
          <c:orientation val="minMax"/>
        </c:scaling>
        <c:delete val="1"/>
        <c:axPos val="l"/>
        <c:majorTickMark val="none"/>
        <c:minorTickMark val="none"/>
        <c:tickLblPos val="nextTo"/>
        <c:crossAx val="142799616"/>
        <c:crosses val="autoZero"/>
        <c:auto val="1"/>
        <c:lblAlgn val="ctr"/>
        <c:lblOffset val="100"/>
        <c:noMultiLvlLbl val="0"/>
      </c:catAx>
      <c:valAx>
        <c:axId val="142799616"/>
        <c:scaling>
          <c:orientation val="minMax"/>
        </c:scaling>
        <c:delete val="1"/>
        <c:axPos val="b"/>
        <c:numFmt formatCode="0%" sourceLinked="1"/>
        <c:majorTickMark val="none"/>
        <c:minorTickMark val="none"/>
        <c:tickLblPos val="nextTo"/>
        <c:crossAx val="142789632"/>
        <c:crosses val="autoZero"/>
        <c:crossBetween val="between"/>
      </c:valAx>
    </c:plotArea>
    <c:legend>
      <c:legendPos val="b"/>
      <c:layout>
        <c:manualLayout>
          <c:xMode val="edge"/>
          <c:yMode val="edge"/>
          <c:x val="0"/>
          <c:y val="0.60620439170455809"/>
          <c:w val="0.98095238095238091"/>
          <c:h val="0.3428031023077216"/>
        </c:manualLayout>
      </c:layout>
      <c:overlay val="0"/>
    </c:legend>
    <c:plotVisOnly val="1"/>
    <c:dispBlanksAs val="gap"/>
    <c:showDLblsOverMax val="0"/>
  </c:chart>
  <c:txPr>
    <a:bodyPr/>
    <a:lstStyle/>
    <a:p>
      <a:pPr>
        <a:defRPr sz="1400"/>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643192488262914E-2"/>
          <c:y val="3.5947712418300651E-2"/>
          <c:w val="0.89671361502347413"/>
          <c:h val="0.95751633986928109"/>
        </c:manualLayout>
      </c:layout>
      <c:barChart>
        <c:barDir val="bar"/>
        <c:grouping val="clustered"/>
        <c:varyColors val="0"/>
        <c:ser>
          <c:idx val="0"/>
          <c:order val="0"/>
          <c:tx>
            <c:strRef>
              <c:f>Sheet1!$B$1</c:f>
              <c:strCache>
                <c:ptCount val="1"/>
                <c:pt idx="0">
                  <c:v>Overall frequency - Group B</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0.02</c:v>
                </c:pt>
                <c:pt idx="1">
                  <c:v>7.2999999999999995E-2</c:v>
                </c:pt>
                <c:pt idx="2">
                  <c:v>0.151</c:v>
                </c:pt>
                <c:pt idx="3">
                  <c:v>0.18099999999999999</c:v>
                </c:pt>
                <c:pt idx="4">
                  <c:v>7.2999999999999995E-2</c:v>
                </c:pt>
                <c:pt idx="5">
                  <c:v>0.502</c:v>
                </c:pt>
              </c:numCache>
            </c:numRef>
          </c:val>
        </c:ser>
        <c:dLbls>
          <c:showLegendKey val="0"/>
          <c:showVal val="0"/>
          <c:showCatName val="0"/>
          <c:showSerName val="0"/>
          <c:showPercent val="0"/>
          <c:showBubbleSize val="0"/>
        </c:dLbls>
        <c:gapWidth val="150"/>
        <c:axId val="143650816"/>
        <c:axId val="143652352"/>
      </c:barChart>
      <c:catAx>
        <c:axId val="143650816"/>
        <c:scaling>
          <c:orientation val="maxMin"/>
        </c:scaling>
        <c:delete val="0"/>
        <c:axPos val="l"/>
        <c:majorTickMark val="none"/>
        <c:minorTickMark val="none"/>
        <c:tickLblPos val="none"/>
        <c:crossAx val="143652352"/>
        <c:crosses val="autoZero"/>
        <c:auto val="1"/>
        <c:lblAlgn val="ctr"/>
        <c:lblOffset val="100"/>
        <c:noMultiLvlLbl val="0"/>
      </c:catAx>
      <c:valAx>
        <c:axId val="143652352"/>
        <c:scaling>
          <c:orientation val="minMax"/>
          <c:max val="1"/>
          <c:min val="0"/>
        </c:scaling>
        <c:delete val="1"/>
        <c:axPos val="t"/>
        <c:numFmt formatCode="0%" sourceLinked="1"/>
        <c:majorTickMark val="out"/>
        <c:minorTickMark val="none"/>
        <c:tickLblPos val="nextTo"/>
        <c:crossAx val="143650816"/>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7191976002999623"/>
          <c:y val="2.1856085481341641E-2"/>
          <c:w val="0.35607154574428196"/>
          <c:h val="0.96721353750990957"/>
        </c:manualLayout>
      </c:layout>
      <c:barChart>
        <c:barDir val="bar"/>
        <c:grouping val="clustered"/>
        <c:varyColors val="0"/>
        <c:ser>
          <c:idx val="0"/>
          <c:order val="0"/>
          <c:tx>
            <c:strRef>
              <c:f>Sheet1!$B$1</c:f>
              <c:strCache>
                <c:ptCount val="1"/>
                <c:pt idx="0">
                  <c:v>Statements</c:v>
                </c:pt>
              </c:strCache>
            </c:strRef>
          </c:tx>
          <c:spPr>
            <a:solidFill>
              <a:schemeClr val="accent5"/>
            </a:solidFill>
            <a:ln>
              <a:noFill/>
            </a:ln>
          </c:spPr>
          <c:invertIfNegative val="0"/>
          <c:dPt>
            <c:idx val="0"/>
            <c:invertIfNegative val="0"/>
            <c:bubble3D val="0"/>
            <c:spPr>
              <a:solidFill>
                <a:srgbClr val="92D050"/>
              </a:solidFill>
              <a:ln>
                <a:noFill/>
              </a:ln>
            </c:spPr>
          </c:dPt>
          <c:dPt>
            <c:idx val="1"/>
            <c:invertIfNegative val="0"/>
            <c:bubble3D val="0"/>
            <c:spPr>
              <a:solidFill>
                <a:srgbClr val="92D050"/>
              </a:solidFill>
              <a:ln>
                <a:noFill/>
              </a:ln>
            </c:spPr>
          </c:dPt>
          <c:dPt>
            <c:idx val="2"/>
            <c:invertIfNegative val="0"/>
            <c:bubble3D val="0"/>
            <c:spPr>
              <a:solidFill>
                <a:srgbClr val="92D050"/>
              </a:solidFill>
              <a:ln>
                <a:noFill/>
              </a:ln>
            </c:spPr>
          </c:dPt>
          <c:dPt>
            <c:idx val="3"/>
            <c:invertIfNegative val="0"/>
            <c:bubble3D val="0"/>
            <c:spPr>
              <a:solidFill>
                <a:srgbClr val="92D050"/>
              </a:solidFill>
              <a:ln>
                <a:noFill/>
              </a:ln>
            </c:spPr>
          </c:dPt>
          <c:dPt>
            <c:idx val="4"/>
            <c:invertIfNegative val="0"/>
            <c:bubble3D val="0"/>
            <c:spPr>
              <a:solidFill>
                <a:srgbClr val="92D050"/>
              </a:solidFill>
              <a:ln>
                <a:noFill/>
              </a:ln>
            </c:spPr>
          </c:dPt>
          <c:dPt>
            <c:idx val="5"/>
            <c:invertIfNegative val="0"/>
            <c:bubble3D val="0"/>
            <c:spPr>
              <a:solidFill>
                <a:schemeClr val="accent3">
                  <a:lumMod val="60000"/>
                  <a:lumOff val="40000"/>
                </a:schemeClr>
              </a:solidFill>
              <a:ln>
                <a:noFill/>
              </a:ln>
            </c:spPr>
          </c:dPt>
          <c:dPt>
            <c:idx val="6"/>
            <c:invertIfNegative val="0"/>
            <c:bubble3D val="0"/>
            <c:spPr>
              <a:solidFill>
                <a:schemeClr val="accent3">
                  <a:lumMod val="60000"/>
                  <a:lumOff val="40000"/>
                </a:schemeClr>
              </a:solidFill>
              <a:ln>
                <a:noFill/>
              </a:ln>
            </c:spPr>
          </c:dPt>
          <c:dPt>
            <c:idx val="7"/>
            <c:invertIfNegative val="0"/>
            <c:bubble3D val="0"/>
            <c:spPr>
              <a:solidFill>
                <a:schemeClr val="accent3">
                  <a:lumMod val="60000"/>
                  <a:lumOff val="40000"/>
                </a:schemeClr>
              </a:solidFill>
              <a:ln>
                <a:noFill/>
              </a:ln>
            </c:spPr>
          </c:dPt>
          <c:dPt>
            <c:idx val="8"/>
            <c:invertIfNegative val="0"/>
            <c:bubble3D val="0"/>
            <c:spPr>
              <a:solidFill>
                <a:schemeClr val="accent3">
                  <a:lumMod val="60000"/>
                  <a:lumOff val="40000"/>
                </a:schemeClr>
              </a:solidFill>
              <a:ln>
                <a:noFill/>
              </a:ln>
            </c:spPr>
          </c:dPt>
          <c:cat>
            <c:strRef>
              <c:f>Sheet1!$A$2:$A$10</c:f>
              <c:strCache>
                <c:ptCount val="9"/>
                <c:pt idx="0">
                  <c:v>It is illegal to operate a powerboat under 6m (20 feet) in length with a blood alcohol level of .08 or higher</c:v>
                </c:pt>
                <c:pt idx="1">
                  <c:v>It is illegal to operate any kind of boat, including a canoe or kayak , with a blood alcohol level of .08 or higher</c:v>
                </c:pt>
                <c:pt idx="2">
                  <c:v>It is illegal to drink alcoholic beverages when the boat is moving / underway</c:v>
                </c:pt>
                <c:pt idx="3">
                  <c:v>It is illegal to carry any open containers of alcoholic beverages in a boat under 6 meters that is underway/moving</c:v>
                </c:pt>
                <c:pt idx="4">
                  <c:v>It is illegal to drink alcoholic beverages in a boat under 6 meters while it is docked or anchored</c:v>
                </c:pt>
                <c:pt idx="5">
                  <c:v>It is illegal to be in any kind of boat as a passenger with a blood alcohol level of .08 or higher</c:v>
                </c:pt>
                <c:pt idx="6">
                  <c:v>It is OK to drink alcoholic beverages in a boat under 6 meters as long as the operator of the boat does not have a blood alcohol level of .08 or higher</c:v>
                </c:pt>
                <c:pt idx="7">
                  <c:v>None of these</c:v>
                </c:pt>
                <c:pt idx="8">
                  <c:v>Don't know</c:v>
                </c:pt>
              </c:strCache>
            </c:strRef>
          </c:cat>
          <c:val>
            <c:numRef>
              <c:f>Sheet1!$B$2:$B$10</c:f>
              <c:numCache>
                <c:formatCode>0%</c:formatCode>
                <c:ptCount val="9"/>
                <c:pt idx="0">
                  <c:v>0.74199999999999999</c:v>
                </c:pt>
                <c:pt idx="1">
                  <c:v>0.66200000000000003</c:v>
                </c:pt>
                <c:pt idx="2">
                  <c:v>0.56599999999999995</c:v>
                </c:pt>
                <c:pt idx="3">
                  <c:v>0.52900000000000003</c:v>
                </c:pt>
                <c:pt idx="4">
                  <c:v>0.315</c:v>
                </c:pt>
                <c:pt idx="5">
                  <c:v>0.25800000000000001</c:v>
                </c:pt>
                <c:pt idx="6">
                  <c:v>0.24199999999999999</c:v>
                </c:pt>
                <c:pt idx="7">
                  <c:v>1.7000000000000001E-2</c:v>
                </c:pt>
                <c:pt idx="8">
                  <c:v>0.08</c:v>
                </c:pt>
              </c:numCache>
            </c:numRef>
          </c:val>
        </c:ser>
        <c:dLbls>
          <c:showLegendKey val="0"/>
          <c:showVal val="1"/>
          <c:showCatName val="0"/>
          <c:showSerName val="0"/>
          <c:showPercent val="0"/>
          <c:showBubbleSize val="0"/>
        </c:dLbls>
        <c:gapWidth val="92"/>
        <c:axId val="143901440"/>
        <c:axId val="143902976"/>
      </c:barChart>
      <c:catAx>
        <c:axId val="143901440"/>
        <c:scaling>
          <c:orientation val="maxMin"/>
        </c:scaling>
        <c:delete val="0"/>
        <c:axPos val="l"/>
        <c:majorTickMark val="none"/>
        <c:minorTickMark val="none"/>
        <c:tickLblPos val="none"/>
        <c:txPr>
          <a:bodyPr/>
          <a:lstStyle/>
          <a:p>
            <a:pPr>
              <a:defRPr sz="1400"/>
            </a:pPr>
            <a:endParaRPr lang="en-US"/>
          </a:p>
        </c:txPr>
        <c:crossAx val="143902976"/>
        <c:crosses val="autoZero"/>
        <c:auto val="1"/>
        <c:lblAlgn val="ctr"/>
        <c:lblOffset val="100"/>
        <c:noMultiLvlLbl val="0"/>
      </c:catAx>
      <c:valAx>
        <c:axId val="143902976"/>
        <c:scaling>
          <c:orientation val="minMax"/>
          <c:max val="1"/>
          <c:min val="0"/>
        </c:scaling>
        <c:delete val="1"/>
        <c:axPos val="t"/>
        <c:numFmt formatCode="0%" sourceLinked="1"/>
        <c:majorTickMark val="none"/>
        <c:minorTickMark val="none"/>
        <c:tickLblPos val="nextTo"/>
        <c:crossAx val="143901440"/>
        <c:crosses val="autoZero"/>
        <c:crossBetween val="between"/>
      </c:valAx>
      <c:spPr>
        <a:ln>
          <a:noFill/>
        </a:ln>
      </c:spPr>
    </c:plotArea>
    <c:plotVisOnly val="1"/>
    <c:dispBlanksAs val="gap"/>
    <c:showDLblsOverMax val="0"/>
  </c:chart>
  <c:txPr>
    <a:bodyPr/>
    <a:lstStyle/>
    <a:p>
      <a:pPr>
        <a:defRPr sz="14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2">
                <a:lumMod val="40000"/>
                <a:lumOff val="60000"/>
              </a:schemeClr>
            </a:solidFill>
            <a:ln>
              <a:solidFill>
                <a:schemeClr val="bg1">
                  <a:lumMod val="75000"/>
                </a:schemeClr>
              </a:solidFill>
            </a:ln>
          </c:spPr>
          <c:invertIfNegative val="0"/>
          <c:dPt>
            <c:idx val="2"/>
            <c:invertIfNegative val="0"/>
            <c:bubble3D val="0"/>
          </c:dPt>
          <c:dPt>
            <c:idx val="5"/>
            <c:invertIfNegative val="0"/>
            <c:bubble3D val="0"/>
          </c:dPt>
          <c:dPt>
            <c:idx val="14"/>
            <c:invertIfNegative val="0"/>
            <c:bubble3D val="0"/>
          </c:dPt>
          <c:dPt>
            <c:idx val="18"/>
            <c:invertIfNegative val="0"/>
            <c:bubble3D val="0"/>
          </c:dPt>
          <c:dPt>
            <c:idx val="19"/>
            <c:invertIfNegative val="0"/>
            <c:bubble3D val="0"/>
          </c:dPt>
          <c:cat>
            <c:strRef>
              <c:f>Sheet1!$A$2:$A$20</c:f>
              <c:strCache>
                <c:ptCount val="19"/>
                <c:pt idx="0">
                  <c:v>I don’t know anyone who has died or had a close call due to drinking and boating</c:v>
                </c:pt>
                <c:pt idx="1">
                  <c:v>It is perfectly fine to drink in a boat as long as the operator doesn’t have too much to drink</c:v>
                </c:pt>
                <c:pt idx="2">
                  <c:v>Having a drink while boating is part of having a good time</c:v>
                </c:pt>
                <c:pt idx="3">
                  <c:v>It’s legal to drink while operating a boat</c:v>
                </c:pt>
                <c:pt idx="4">
                  <c:v>It is easy to get away with drinking alcoholic beverages and operating a boat because erratic driving isn’t as obvious as on the road</c:v>
                </c:pt>
                <c:pt idx="5">
                  <c:v>It is not dangerous to drink in a boat when you are just drifting or floating around without the motor on.</c:v>
                </c:pt>
                <c:pt idx="6">
                  <c:v>The risk of a collision in a boat is very low, even if you have been drinking</c:v>
                </c:pt>
                <c:pt idx="7">
                  <c:v>You can see what’s coming when you are in a boat and can avoid problems, even if you’ve been drinking alcoholic beverages</c:v>
                </c:pt>
                <c:pt idx="8">
                  <c:v>I don’t want to worry about the rules when I’m out in a boat having a good time</c:v>
                </c:pt>
                <c:pt idx="9">
                  <c:v>I don’t worry about drinking and operating a boat because the risk of getting caught is very low</c:v>
                </c:pt>
                <c:pt idx="10">
                  <c:v>Drinking while boating is part of how I connect with friends</c:v>
                </c:pt>
                <c:pt idx="11">
                  <c:v>Just a few drinks will have no impact on my ability to operate a boat</c:v>
                </c:pt>
                <c:pt idx="12">
                  <c:v>Serving alcoholic beverages while boating is how I show others a good time</c:v>
                </c:pt>
                <c:pt idx="13">
                  <c:v>It’s normal / acceptable to drink while boating</c:v>
                </c:pt>
                <c:pt idx="14">
                  <c:v>Operating a boat doesn’t require as much attention as driving a car</c:v>
                </c:pt>
                <c:pt idx="15">
                  <c:v>The worst that will happen if you are stopped for drinking and operating a boat is that you will get a warning</c:v>
                </c:pt>
                <c:pt idx="16">
                  <c:v>It is more exciting to drive or ride in a boat after a drink or two</c:v>
                </c:pt>
                <c:pt idx="17">
                  <c:v>Providing alcohol to others while boating is part of how I show I care for them</c:v>
                </c:pt>
                <c:pt idx="18">
                  <c:v>It’s my boat and I’ll drink alcoholic beverages if I want to</c:v>
                </c:pt>
              </c:strCache>
            </c:strRef>
          </c:cat>
          <c:val>
            <c:numRef>
              <c:f>Sheet1!$B$2:$B$20</c:f>
              <c:numCache>
                <c:formatCode>0.0</c:formatCode>
                <c:ptCount val="19"/>
                <c:pt idx="0">
                  <c:v>4.6690051042535528</c:v>
                </c:pt>
                <c:pt idx="1">
                  <c:v>2.6363412611487314</c:v>
                </c:pt>
                <c:pt idx="2">
                  <c:v>2.3775634389099709</c:v>
                </c:pt>
                <c:pt idx="3">
                  <c:v>2.3311995847237323</c:v>
                </c:pt>
                <c:pt idx="4">
                  <c:v>2.3023165003981254</c:v>
                </c:pt>
                <c:pt idx="5">
                  <c:v>2.1268683367897965</c:v>
                </c:pt>
                <c:pt idx="6">
                  <c:v>2.1156233005488292</c:v>
                </c:pt>
                <c:pt idx="7">
                  <c:v>1.9718152356384735</c:v>
                </c:pt>
                <c:pt idx="8">
                  <c:v>1.9682285418975383</c:v>
                </c:pt>
                <c:pt idx="9">
                  <c:v>1.9416415162728011</c:v>
                </c:pt>
                <c:pt idx="10">
                  <c:v>1.9364163819914837</c:v>
                </c:pt>
                <c:pt idx="11">
                  <c:v>1.929223966896763</c:v>
                </c:pt>
                <c:pt idx="12">
                  <c:v>1.885627545342679</c:v>
                </c:pt>
                <c:pt idx="13">
                  <c:v>1.86852451743398</c:v>
                </c:pt>
                <c:pt idx="14">
                  <c:v>1.8017493865893068</c:v>
                </c:pt>
                <c:pt idx="15">
                  <c:v>1.7171280951342327</c:v>
                </c:pt>
                <c:pt idx="16">
                  <c:v>1.6859622276491673</c:v>
                </c:pt>
                <c:pt idx="17">
                  <c:v>1.6592131744273537</c:v>
                </c:pt>
                <c:pt idx="18">
                  <c:v>1.519790095571536</c:v>
                </c:pt>
              </c:numCache>
            </c:numRef>
          </c:val>
        </c:ser>
        <c:dLbls>
          <c:showLegendKey val="0"/>
          <c:showVal val="0"/>
          <c:showCatName val="0"/>
          <c:showSerName val="0"/>
          <c:showPercent val="0"/>
          <c:showBubbleSize val="0"/>
        </c:dLbls>
        <c:gapWidth val="27"/>
        <c:axId val="143439360"/>
        <c:axId val="143440896"/>
      </c:barChart>
      <c:catAx>
        <c:axId val="143439360"/>
        <c:scaling>
          <c:orientation val="maxMin"/>
        </c:scaling>
        <c:delete val="0"/>
        <c:axPos val="l"/>
        <c:majorTickMark val="out"/>
        <c:minorTickMark val="none"/>
        <c:tickLblPos val="none"/>
        <c:txPr>
          <a:bodyPr/>
          <a:lstStyle/>
          <a:p>
            <a:pPr>
              <a:defRPr sz="1100"/>
            </a:pPr>
            <a:endParaRPr lang="en-US"/>
          </a:p>
        </c:txPr>
        <c:crossAx val="143440896"/>
        <c:crosses val="autoZero"/>
        <c:auto val="1"/>
        <c:lblAlgn val="ctr"/>
        <c:lblOffset val="100"/>
        <c:noMultiLvlLbl val="0"/>
      </c:catAx>
      <c:valAx>
        <c:axId val="143440896"/>
        <c:scaling>
          <c:orientation val="minMax"/>
          <c:max val="10"/>
          <c:min val="0"/>
        </c:scaling>
        <c:delete val="1"/>
        <c:axPos val="t"/>
        <c:numFmt formatCode="0.0" sourceLinked="1"/>
        <c:majorTickMark val="out"/>
        <c:minorTickMark val="none"/>
        <c:tickLblPos val="nextTo"/>
        <c:crossAx val="14343936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Fishing</c:v>
                </c:pt>
              </c:strCache>
            </c:strRef>
          </c:tx>
          <c:invertIfNegative val="0"/>
          <c:cat>
            <c:strRef>
              <c:f>Sheet1!$A$2:$A$5</c:f>
              <c:strCache>
                <c:ptCount val="4"/>
                <c:pt idx="0">
                  <c:v>A powerboat under 6 metres (20 feet) in length</c:v>
                </c:pt>
                <c:pt idx="1">
                  <c:v>A powerboat 6 metres (20 feet) or longer</c:v>
                </c:pt>
                <c:pt idx="2">
                  <c:v>A canoe or kayak</c:v>
                </c:pt>
                <c:pt idx="3">
                  <c:v>Another type of non-powered boat</c:v>
                </c:pt>
              </c:strCache>
            </c:strRef>
          </c:cat>
          <c:val>
            <c:numRef>
              <c:f>Sheet1!$B$2:$B$5</c:f>
              <c:numCache>
                <c:formatCode>0%</c:formatCode>
                <c:ptCount val="4"/>
                <c:pt idx="0">
                  <c:v>0.72899999999999998</c:v>
                </c:pt>
                <c:pt idx="1">
                  <c:v>0.249</c:v>
                </c:pt>
                <c:pt idx="2">
                  <c:v>0.33800000000000002</c:v>
                </c:pt>
                <c:pt idx="3">
                  <c:v>0.107</c:v>
                </c:pt>
              </c:numCache>
            </c:numRef>
          </c:val>
        </c:ser>
        <c:dLbls>
          <c:showLegendKey val="0"/>
          <c:showVal val="1"/>
          <c:showCatName val="0"/>
          <c:showSerName val="0"/>
          <c:showPercent val="0"/>
          <c:showBubbleSize val="0"/>
        </c:dLbls>
        <c:gapWidth val="150"/>
        <c:overlap val="-25"/>
        <c:axId val="133299200"/>
        <c:axId val="133714688"/>
      </c:barChart>
      <c:catAx>
        <c:axId val="133299200"/>
        <c:scaling>
          <c:orientation val="minMax"/>
        </c:scaling>
        <c:delete val="0"/>
        <c:axPos val="b"/>
        <c:majorTickMark val="none"/>
        <c:minorTickMark val="none"/>
        <c:tickLblPos val="nextTo"/>
        <c:crossAx val="133714688"/>
        <c:crosses val="autoZero"/>
        <c:auto val="1"/>
        <c:lblAlgn val="ctr"/>
        <c:lblOffset val="100"/>
        <c:noMultiLvlLbl val="0"/>
      </c:catAx>
      <c:valAx>
        <c:axId val="133714688"/>
        <c:scaling>
          <c:orientation val="minMax"/>
          <c:max val="1"/>
          <c:min val="0"/>
        </c:scaling>
        <c:delete val="1"/>
        <c:axPos val="l"/>
        <c:numFmt formatCode="0%" sourceLinked="1"/>
        <c:majorTickMark val="out"/>
        <c:minorTickMark val="none"/>
        <c:tickLblPos val="nextTo"/>
        <c:crossAx val="13329920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2">
                <a:lumMod val="40000"/>
                <a:lumOff val="60000"/>
              </a:schemeClr>
            </a:solidFill>
            <a:ln>
              <a:solidFill>
                <a:schemeClr val="bg1">
                  <a:lumMod val="75000"/>
                </a:schemeClr>
              </a:solidFill>
            </a:ln>
          </c:spPr>
          <c:invertIfNegative val="0"/>
          <c:dPt>
            <c:idx val="0"/>
            <c:invertIfNegative val="0"/>
            <c:bubble3D val="0"/>
            <c:spPr>
              <a:solidFill>
                <a:srgbClr val="FFCC99"/>
              </a:solidFill>
              <a:ln>
                <a:solidFill>
                  <a:schemeClr val="bg1">
                    <a:lumMod val="75000"/>
                  </a:schemeClr>
                </a:solidFill>
              </a:ln>
            </c:spPr>
          </c:dPt>
          <c:dPt>
            <c:idx val="1"/>
            <c:invertIfNegative val="0"/>
            <c:bubble3D val="0"/>
            <c:spPr>
              <a:solidFill>
                <a:srgbClr val="FFCC99"/>
              </a:solidFill>
              <a:ln>
                <a:solidFill>
                  <a:schemeClr val="bg1">
                    <a:lumMod val="75000"/>
                  </a:schemeClr>
                </a:solidFill>
              </a:ln>
            </c:spPr>
          </c:dPt>
          <c:dPt>
            <c:idx val="2"/>
            <c:invertIfNegative val="0"/>
            <c:bubble3D val="0"/>
            <c:spPr>
              <a:solidFill>
                <a:srgbClr val="99CCFF"/>
              </a:solidFill>
              <a:ln>
                <a:solidFill>
                  <a:schemeClr val="bg1">
                    <a:lumMod val="75000"/>
                  </a:schemeClr>
                </a:solidFill>
              </a:ln>
            </c:spPr>
          </c:dPt>
          <c:dPt>
            <c:idx val="3"/>
            <c:invertIfNegative val="0"/>
            <c:bubble3D val="0"/>
            <c:spPr>
              <a:solidFill>
                <a:srgbClr val="FFFF99"/>
              </a:solidFill>
              <a:ln>
                <a:solidFill>
                  <a:schemeClr val="bg1">
                    <a:lumMod val="75000"/>
                  </a:schemeClr>
                </a:solidFill>
              </a:ln>
            </c:spPr>
          </c:dPt>
          <c:dPt>
            <c:idx val="4"/>
            <c:invertIfNegative val="0"/>
            <c:bubble3D val="0"/>
            <c:spPr>
              <a:solidFill>
                <a:srgbClr val="92D050"/>
              </a:solidFill>
              <a:ln>
                <a:solidFill>
                  <a:schemeClr val="bg1">
                    <a:lumMod val="75000"/>
                  </a:schemeClr>
                </a:solidFill>
              </a:ln>
            </c:spPr>
          </c:dPt>
          <c:dPt>
            <c:idx val="5"/>
            <c:invertIfNegative val="0"/>
            <c:bubble3D val="0"/>
            <c:spPr>
              <a:solidFill>
                <a:srgbClr val="FFCC99"/>
              </a:solidFill>
              <a:ln>
                <a:solidFill>
                  <a:schemeClr val="bg1">
                    <a:lumMod val="75000"/>
                  </a:schemeClr>
                </a:solidFill>
              </a:ln>
            </c:spPr>
          </c:dPt>
          <c:dPt>
            <c:idx val="6"/>
            <c:invertIfNegative val="0"/>
            <c:bubble3D val="0"/>
            <c:spPr>
              <a:solidFill>
                <a:srgbClr val="FFCC99"/>
              </a:solidFill>
              <a:ln>
                <a:solidFill>
                  <a:schemeClr val="bg1">
                    <a:lumMod val="75000"/>
                  </a:schemeClr>
                </a:solidFill>
              </a:ln>
            </c:spPr>
          </c:dPt>
          <c:dPt>
            <c:idx val="14"/>
            <c:invertIfNegative val="0"/>
            <c:bubble3D val="0"/>
          </c:dPt>
          <c:dPt>
            <c:idx val="18"/>
            <c:invertIfNegative val="0"/>
            <c:bubble3D val="0"/>
          </c:dPt>
          <c:dPt>
            <c:idx val="19"/>
            <c:invertIfNegative val="0"/>
            <c:bubble3D val="0"/>
          </c:dPt>
          <c:cat>
            <c:strRef>
              <c:f>Sheet1!$A$2:$A$8</c:f>
              <c:strCache>
                <c:ptCount val="7"/>
                <c:pt idx="0">
                  <c:v>I don’t know anyone who has died or had a close call due to drinking and boating</c:v>
                </c:pt>
                <c:pt idx="1">
                  <c:v>It is perfectly fine to drink in a boat as long as the operator doesn’t have too much to drink</c:v>
                </c:pt>
                <c:pt idx="2">
                  <c:v>Having a drink while boating is part of having a good time</c:v>
                </c:pt>
                <c:pt idx="3">
                  <c:v>It’s legal to drink while operating a boat</c:v>
                </c:pt>
                <c:pt idx="4">
                  <c:v>It is easy to get away with drinking alcoholic beverages and operating a boat because erratic driving isn’t as obvious as on the road</c:v>
                </c:pt>
                <c:pt idx="5">
                  <c:v>It is not dangerous to drink in a boat when you are just drifting or floating around without the motor on.</c:v>
                </c:pt>
                <c:pt idx="6">
                  <c:v>The risk of a collision in a boat is very low, even if you have been drinking</c:v>
                </c:pt>
              </c:strCache>
            </c:strRef>
          </c:cat>
          <c:val>
            <c:numRef>
              <c:f>Sheet1!$B$2:$B$8</c:f>
              <c:numCache>
                <c:formatCode>0.0</c:formatCode>
                <c:ptCount val="7"/>
                <c:pt idx="0">
                  <c:v>4.6690051042535528</c:v>
                </c:pt>
                <c:pt idx="1">
                  <c:v>2.6363412611487314</c:v>
                </c:pt>
                <c:pt idx="2">
                  <c:v>2.3775634389099709</c:v>
                </c:pt>
                <c:pt idx="3">
                  <c:v>2.3311995847237323</c:v>
                </c:pt>
                <c:pt idx="4">
                  <c:v>2.3023165003981254</c:v>
                </c:pt>
                <c:pt idx="5">
                  <c:v>2.1268683367897965</c:v>
                </c:pt>
                <c:pt idx="6">
                  <c:v>2.1156233005488292</c:v>
                </c:pt>
              </c:numCache>
            </c:numRef>
          </c:val>
        </c:ser>
        <c:dLbls>
          <c:showLegendKey val="0"/>
          <c:showVal val="0"/>
          <c:showCatName val="0"/>
          <c:showSerName val="0"/>
          <c:showPercent val="0"/>
          <c:showBubbleSize val="0"/>
        </c:dLbls>
        <c:gapWidth val="27"/>
        <c:axId val="145088896"/>
        <c:axId val="145090432"/>
      </c:barChart>
      <c:catAx>
        <c:axId val="145088896"/>
        <c:scaling>
          <c:orientation val="maxMin"/>
        </c:scaling>
        <c:delete val="0"/>
        <c:axPos val="l"/>
        <c:majorTickMark val="out"/>
        <c:minorTickMark val="none"/>
        <c:tickLblPos val="none"/>
        <c:txPr>
          <a:bodyPr/>
          <a:lstStyle/>
          <a:p>
            <a:pPr>
              <a:defRPr sz="1100"/>
            </a:pPr>
            <a:endParaRPr lang="en-US"/>
          </a:p>
        </c:txPr>
        <c:crossAx val="145090432"/>
        <c:crosses val="autoZero"/>
        <c:auto val="1"/>
        <c:lblAlgn val="ctr"/>
        <c:lblOffset val="100"/>
        <c:noMultiLvlLbl val="0"/>
      </c:catAx>
      <c:valAx>
        <c:axId val="145090432"/>
        <c:scaling>
          <c:orientation val="minMax"/>
          <c:max val="10"/>
          <c:min val="0"/>
        </c:scaling>
        <c:delete val="1"/>
        <c:axPos val="t"/>
        <c:numFmt formatCode="0.0" sourceLinked="1"/>
        <c:majorTickMark val="out"/>
        <c:minorTickMark val="none"/>
        <c:tickLblPos val="nextTo"/>
        <c:crossAx val="14508889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Index</c:v>
                </c:pt>
              </c:strCache>
            </c:strRef>
          </c:tx>
          <c:spPr>
            <a:solidFill>
              <a:schemeClr val="bg1">
                <a:lumMod val="75000"/>
              </a:schemeClr>
            </a:solidFill>
            <a:ln>
              <a:solidFill>
                <a:schemeClr val="bg1">
                  <a:lumMod val="50000"/>
                </a:schemeClr>
              </a:solidFill>
            </a:ln>
          </c:spPr>
          <c:invertIfNegative val="0"/>
          <c:dPt>
            <c:idx val="0"/>
            <c:invertIfNegative val="0"/>
            <c:bubble3D val="0"/>
            <c:spPr>
              <a:solidFill>
                <a:schemeClr val="accent5">
                  <a:lumMod val="20000"/>
                  <a:lumOff val="80000"/>
                </a:schemeClr>
              </a:solidFill>
              <a:ln>
                <a:solidFill>
                  <a:schemeClr val="bg1">
                    <a:lumMod val="50000"/>
                  </a:schemeClr>
                </a:solidFill>
              </a:ln>
            </c:spPr>
          </c:dPt>
          <c:dPt>
            <c:idx val="1"/>
            <c:invertIfNegative val="0"/>
            <c:bubble3D val="0"/>
          </c:dPt>
          <c:dPt>
            <c:idx val="5"/>
            <c:invertIfNegative val="0"/>
            <c:bubble3D val="0"/>
            <c:spPr>
              <a:solidFill>
                <a:schemeClr val="accent3">
                  <a:lumMod val="20000"/>
                  <a:lumOff val="80000"/>
                </a:schemeClr>
              </a:solidFill>
              <a:ln>
                <a:solidFill>
                  <a:schemeClr val="bg1">
                    <a:lumMod val="50000"/>
                  </a:schemeClr>
                </a:solidFill>
              </a:ln>
            </c:spPr>
          </c:dPt>
          <c:dPt>
            <c:idx val="6"/>
            <c:invertIfNegative val="0"/>
            <c:bubble3D val="0"/>
            <c:spPr>
              <a:solidFill>
                <a:schemeClr val="accent3">
                  <a:lumMod val="20000"/>
                  <a:lumOff val="80000"/>
                </a:schemeClr>
              </a:solidFill>
              <a:ln>
                <a:solidFill>
                  <a:schemeClr val="bg1">
                    <a:lumMod val="50000"/>
                  </a:schemeClr>
                </a:solidFill>
              </a:ln>
            </c:spPr>
          </c:dPt>
          <c:dPt>
            <c:idx val="7"/>
            <c:invertIfNegative val="0"/>
            <c:bubble3D val="0"/>
            <c:spPr>
              <a:solidFill>
                <a:schemeClr val="accent3">
                  <a:lumMod val="20000"/>
                  <a:lumOff val="80000"/>
                </a:schemeClr>
              </a:solidFill>
              <a:ln>
                <a:solidFill>
                  <a:schemeClr val="bg1">
                    <a:lumMod val="50000"/>
                  </a:schemeClr>
                </a:solidFill>
              </a:ln>
            </c:spPr>
          </c:dPt>
          <c:dPt>
            <c:idx val="8"/>
            <c:invertIfNegative val="0"/>
            <c:bubble3D val="0"/>
            <c:spPr>
              <a:solidFill>
                <a:schemeClr val="accent3">
                  <a:lumMod val="20000"/>
                  <a:lumOff val="80000"/>
                </a:schemeClr>
              </a:solidFill>
              <a:ln>
                <a:solidFill>
                  <a:schemeClr val="bg1">
                    <a:lumMod val="50000"/>
                  </a:schemeClr>
                </a:solidFill>
              </a:ln>
            </c:spPr>
          </c:dPt>
          <c:cat>
            <c:strRef>
              <c:f>Sheet1!$A$2:$A$9</c:f>
              <c:strCache>
                <c:ptCount val="8"/>
                <c:pt idx="0">
                  <c:v>Recognition</c:v>
                </c:pt>
                <c:pt idx="1">
                  <c:v>Enjoyment</c:v>
                </c:pt>
                <c:pt idx="2">
                  <c:v>Control</c:v>
                </c:pt>
                <c:pt idx="3">
                  <c:v>Security/ Comfort</c:v>
                </c:pt>
                <c:pt idx="4">
                  <c:v>Conviviality</c:v>
                </c:pt>
                <c:pt idx="5">
                  <c:v>Power</c:v>
                </c:pt>
                <c:pt idx="6">
                  <c:v>Vitality</c:v>
                </c:pt>
                <c:pt idx="7">
                  <c:v>Belonging</c:v>
                </c:pt>
              </c:strCache>
            </c:strRef>
          </c:cat>
          <c:val>
            <c:numRef>
              <c:f>Sheet1!$B$2:$B$9</c:f>
              <c:numCache>
                <c:formatCode>General</c:formatCode>
                <c:ptCount val="8"/>
                <c:pt idx="0">
                  <c:v>51</c:v>
                </c:pt>
                <c:pt idx="1">
                  <c:v>2</c:v>
                </c:pt>
                <c:pt idx="2">
                  <c:v>-5</c:v>
                </c:pt>
                <c:pt idx="3">
                  <c:v>-9</c:v>
                </c:pt>
                <c:pt idx="4">
                  <c:v>-11</c:v>
                </c:pt>
                <c:pt idx="5">
                  <c:v>-20</c:v>
                </c:pt>
                <c:pt idx="6">
                  <c:v>-21</c:v>
                </c:pt>
                <c:pt idx="7">
                  <c:v>-22</c:v>
                </c:pt>
              </c:numCache>
            </c:numRef>
          </c:val>
        </c:ser>
        <c:dLbls>
          <c:showLegendKey val="0"/>
          <c:showVal val="0"/>
          <c:showCatName val="0"/>
          <c:showSerName val="0"/>
          <c:showPercent val="0"/>
          <c:showBubbleSize val="0"/>
        </c:dLbls>
        <c:gapWidth val="150"/>
        <c:axId val="144942208"/>
        <c:axId val="144943744"/>
      </c:barChart>
      <c:catAx>
        <c:axId val="144942208"/>
        <c:scaling>
          <c:orientation val="maxMin"/>
        </c:scaling>
        <c:delete val="0"/>
        <c:axPos val="l"/>
        <c:majorTickMark val="none"/>
        <c:minorTickMark val="none"/>
        <c:tickLblPos val="none"/>
        <c:txPr>
          <a:bodyPr/>
          <a:lstStyle/>
          <a:p>
            <a:pPr>
              <a:defRPr sz="1400" b="1"/>
            </a:pPr>
            <a:endParaRPr lang="en-US"/>
          </a:p>
        </c:txPr>
        <c:crossAx val="144943744"/>
        <c:crosses val="autoZero"/>
        <c:auto val="1"/>
        <c:lblAlgn val="ctr"/>
        <c:lblOffset val="100"/>
        <c:noMultiLvlLbl val="0"/>
      </c:catAx>
      <c:valAx>
        <c:axId val="144943744"/>
        <c:scaling>
          <c:orientation val="minMax"/>
          <c:max val="80"/>
          <c:min val="-80"/>
        </c:scaling>
        <c:delete val="0"/>
        <c:axPos val="t"/>
        <c:majorGridlines>
          <c:spPr>
            <a:ln>
              <a:solidFill>
                <a:schemeClr val="bg1">
                  <a:lumMod val="85000"/>
                </a:schemeClr>
              </a:solidFill>
            </a:ln>
          </c:spPr>
        </c:majorGridlines>
        <c:numFmt formatCode="General" sourceLinked="1"/>
        <c:majorTickMark val="out"/>
        <c:minorTickMark val="none"/>
        <c:tickLblPos val="nextTo"/>
        <c:txPr>
          <a:bodyPr/>
          <a:lstStyle/>
          <a:p>
            <a:pPr>
              <a:defRPr>
                <a:solidFill>
                  <a:schemeClr val="bg1">
                    <a:lumMod val="75000"/>
                  </a:schemeClr>
                </a:solidFill>
              </a:defRPr>
            </a:pPr>
            <a:endParaRPr lang="en-US"/>
          </a:p>
        </c:txPr>
        <c:crossAx val="14494220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5">
                <a:lumMod val="20000"/>
                <a:lumOff val="80000"/>
              </a:schemeClr>
            </a:solidFill>
            <a:ln>
              <a:solidFill>
                <a:schemeClr val="bg1">
                  <a:lumMod val="75000"/>
                </a:schemeClr>
              </a:solidFill>
            </a:ln>
          </c:spPr>
          <c:invertIfNegative val="0"/>
          <c:dPt>
            <c:idx val="5"/>
            <c:invertIfNegative val="0"/>
            <c:bubble3D val="0"/>
          </c:dPt>
          <c:dPt>
            <c:idx val="14"/>
            <c:invertIfNegative val="0"/>
            <c:bubble3D val="0"/>
            <c:spPr>
              <a:solidFill>
                <a:schemeClr val="accent4">
                  <a:lumMod val="40000"/>
                  <a:lumOff val="60000"/>
                </a:schemeClr>
              </a:solidFill>
              <a:ln>
                <a:solidFill>
                  <a:schemeClr val="bg1">
                    <a:lumMod val="75000"/>
                  </a:schemeClr>
                </a:solidFill>
              </a:ln>
            </c:spPr>
          </c:dPt>
          <c:dPt>
            <c:idx val="18"/>
            <c:invertIfNegative val="0"/>
            <c:bubble3D val="0"/>
            <c:spPr>
              <a:solidFill>
                <a:schemeClr val="accent4">
                  <a:lumMod val="40000"/>
                  <a:lumOff val="60000"/>
                </a:schemeClr>
              </a:solidFill>
              <a:ln>
                <a:solidFill>
                  <a:schemeClr val="bg1">
                    <a:lumMod val="75000"/>
                  </a:schemeClr>
                </a:solidFill>
              </a:ln>
            </c:spPr>
          </c:dPt>
          <c:cat>
            <c:strRef>
              <c:f>Sheet1!$A$2:$A$15</c:f>
              <c:strCache>
                <c:ptCount val="14"/>
                <c:pt idx="0">
                  <c:v>Drinking and operating a boat puts those I care about at risk</c:v>
                </c:pt>
                <c:pt idx="1">
                  <c:v>I am more likely to avoid problems if I don’t drink and operate a boat</c:v>
                </c:pt>
                <c:pt idx="2">
                  <c:v>Boating would never be the same for me if someone close to me died because I was drinking while operating a boat</c:v>
                </c:pt>
                <c:pt idx="3">
                  <c:v>I don’t need to drink to have a good time; boating is a natural high</c:v>
                </c:pt>
                <c:pt idx="4">
                  <c:v>I don’t want the pain I would feel if I knew I killed someone because I was drinking while operating a boat</c:v>
                </c:pt>
                <c:pt idx="5">
                  <c:v>I want to set a good example for children by not drinking when operating a boat</c:v>
                </c:pt>
                <c:pt idx="6">
                  <c:v>I want to set a good example for teenagers by not drinking when operating a boat</c:v>
                </c:pt>
                <c:pt idx="7">
                  <c:v>I show others that I care about them by avoiding alcoholic beverages while boating</c:v>
                </c:pt>
                <c:pt idx="8">
                  <c:v>Those who are ‘in the know’ always avoid alcoholic beverages while operating a boat</c:v>
                </c:pt>
                <c:pt idx="9">
                  <c:v>I wouldn’t drink while operating a boat if I knew that I could lose my automobile driver’s license for impaired operation of a boat</c:v>
                </c:pt>
                <c:pt idx="10">
                  <c:v>I always try to have a designated driver/‘skipper’ if we are drinking while boating</c:v>
                </c:pt>
                <c:pt idx="11">
                  <c:v>Others will look up to me for avoiding alcoholic beverages while operating a boat</c:v>
                </c:pt>
                <c:pt idx="12">
                  <c:v>I have more energy when I don’t drink while boating</c:v>
                </c:pt>
                <c:pt idx="13">
                  <c:v>I wouldn’t drink while operating a boat if there was more enforcement of drinking &amp; boating laws and a bigger chance of getting caught.</c:v>
                </c:pt>
              </c:strCache>
            </c:strRef>
          </c:cat>
          <c:val>
            <c:numRef>
              <c:f>Sheet1!$B$2:$B$15</c:f>
              <c:numCache>
                <c:formatCode>0.0</c:formatCode>
                <c:ptCount val="14"/>
                <c:pt idx="0">
                  <c:v>8.4983092349472606</c:v>
                </c:pt>
                <c:pt idx="1">
                  <c:v>8.4395252547517732</c:v>
                </c:pt>
                <c:pt idx="2">
                  <c:v>8.2917503669307493</c:v>
                </c:pt>
                <c:pt idx="3">
                  <c:v>8.1950091412928074</c:v>
                </c:pt>
                <c:pt idx="4">
                  <c:v>8.182774194450996</c:v>
                </c:pt>
                <c:pt idx="5">
                  <c:v>7.7922175304112606</c:v>
                </c:pt>
                <c:pt idx="6">
                  <c:v>7.635649251656158</c:v>
                </c:pt>
                <c:pt idx="7">
                  <c:v>7.5898217468713414</c:v>
                </c:pt>
                <c:pt idx="8">
                  <c:v>7.476049414446142</c:v>
                </c:pt>
                <c:pt idx="9">
                  <c:v>6.2350122269981512</c:v>
                </c:pt>
                <c:pt idx="10">
                  <c:v>6.1822014516028654</c:v>
                </c:pt>
                <c:pt idx="11">
                  <c:v>5.9057279956271032</c:v>
                </c:pt>
                <c:pt idx="12">
                  <c:v>5.7226594966555044</c:v>
                </c:pt>
                <c:pt idx="13">
                  <c:v>3.5795550512195575</c:v>
                </c:pt>
              </c:numCache>
            </c:numRef>
          </c:val>
        </c:ser>
        <c:dLbls>
          <c:showLegendKey val="0"/>
          <c:showVal val="0"/>
          <c:showCatName val="0"/>
          <c:showSerName val="0"/>
          <c:showPercent val="0"/>
          <c:showBubbleSize val="0"/>
        </c:dLbls>
        <c:gapWidth val="27"/>
        <c:axId val="144526720"/>
        <c:axId val="144561280"/>
      </c:barChart>
      <c:catAx>
        <c:axId val="144526720"/>
        <c:scaling>
          <c:orientation val="maxMin"/>
        </c:scaling>
        <c:delete val="0"/>
        <c:axPos val="l"/>
        <c:majorTickMark val="out"/>
        <c:minorTickMark val="none"/>
        <c:tickLblPos val="none"/>
        <c:txPr>
          <a:bodyPr/>
          <a:lstStyle/>
          <a:p>
            <a:pPr>
              <a:defRPr sz="1100"/>
            </a:pPr>
            <a:endParaRPr lang="en-US"/>
          </a:p>
        </c:txPr>
        <c:crossAx val="144561280"/>
        <c:crosses val="autoZero"/>
        <c:auto val="1"/>
        <c:lblAlgn val="ctr"/>
        <c:lblOffset val="100"/>
        <c:noMultiLvlLbl val="0"/>
      </c:catAx>
      <c:valAx>
        <c:axId val="144561280"/>
        <c:scaling>
          <c:orientation val="minMax"/>
          <c:max val="10"/>
          <c:min val="0"/>
        </c:scaling>
        <c:delete val="1"/>
        <c:axPos val="t"/>
        <c:numFmt formatCode="0.0" sourceLinked="1"/>
        <c:majorTickMark val="out"/>
        <c:minorTickMark val="none"/>
        <c:tickLblPos val="nextTo"/>
        <c:crossAx val="144526720"/>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90305647277963E-2"/>
          <c:y val="5.4054063640147483E-2"/>
          <c:w val="0.92902525893940691"/>
          <c:h val="0.9211711571914516"/>
        </c:manualLayout>
      </c:layout>
      <c:barChart>
        <c:barDir val="bar"/>
        <c:grouping val="clustered"/>
        <c:varyColors val="0"/>
        <c:ser>
          <c:idx val="0"/>
          <c:order val="0"/>
          <c:tx>
            <c:strRef>
              <c:f>Sheet1!$B$1</c:f>
              <c:strCache>
                <c:ptCount val="1"/>
                <c:pt idx="0">
                  <c:v>Utility Score</c:v>
                </c:pt>
              </c:strCache>
            </c:strRef>
          </c:tx>
          <c:spPr>
            <a:solidFill>
              <a:schemeClr val="accent5">
                <a:lumMod val="20000"/>
                <a:lumOff val="80000"/>
              </a:schemeClr>
            </a:solidFill>
            <a:ln>
              <a:solidFill>
                <a:schemeClr val="bg1">
                  <a:lumMod val="75000"/>
                </a:schemeClr>
              </a:solidFill>
            </a:ln>
          </c:spPr>
          <c:invertIfNegative val="0"/>
          <c:dPt>
            <c:idx val="0"/>
            <c:invertIfNegative val="0"/>
            <c:bubble3D val="0"/>
            <c:spPr>
              <a:solidFill>
                <a:srgbClr val="92D050"/>
              </a:solidFill>
              <a:ln>
                <a:solidFill>
                  <a:schemeClr val="bg1">
                    <a:lumMod val="75000"/>
                  </a:schemeClr>
                </a:solidFill>
              </a:ln>
            </c:spPr>
          </c:dPt>
          <c:dPt>
            <c:idx val="1"/>
            <c:invertIfNegative val="0"/>
            <c:bubble3D val="0"/>
            <c:spPr>
              <a:solidFill>
                <a:srgbClr val="FFFF99"/>
              </a:solidFill>
              <a:ln>
                <a:solidFill>
                  <a:schemeClr val="bg1">
                    <a:lumMod val="75000"/>
                  </a:schemeClr>
                </a:solidFill>
              </a:ln>
            </c:spPr>
          </c:dPt>
          <c:dPt>
            <c:idx val="2"/>
            <c:invertIfNegative val="0"/>
            <c:bubble3D val="0"/>
            <c:spPr>
              <a:solidFill>
                <a:srgbClr val="92D050"/>
              </a:solidFill>
              <a:ln>
                <a:solidFill>
                  <a:schemeClr val="bg1">
                    <a:lumMod val="75000"/>
                  </a:schemeClr>
                </a:solidFill>
              </a:ln>
            </c:spPr>
          </c:dPt>
          <c:dPt>
            <c:idx val="3"/>
            <c:invertIfNegative val="0"/>
            <c:bubble3D val="0"/>
            <c:spPr>
              <a:solidFill>
                <a:srgbClr val="99CCFF"/>
              </a:solidFill>
              <a:ln>
                <a:solidFill>
                  <a:schemeClr val="bg1">
                    <a:lumMod val="75000"/>
                  </a:schemeClr>
                </a:solidFill>
              </a:ln>
            </c:spPr>
          </c:dPt>
          <c:dPt>
            <c:idx val="4"/>
            <c:invertIfNegative val="0"/>
            <c:bubble3D val="0"/>
            <c:spPr>
              <a:solidFill>
                <a:srgbClr val="92D050"/>
              </a:solidFill>
              <a:ln>
                <a:solidFill>
                  <a:schemeClr val="bg1">
                    <a:lumMod val="75000"/>
                  </a:schemeClr>
                </a:solidFill>
              </a:ln>
            </c:spPr>
          </c:dPt>
          <c:dPt>
            <c:idx val="5"/>
            <c:invertIfNegative val="0"/>
            <c:bubble3D val="0"/>
            <c:spPr>
              <a:solidFill>
                <a:srgbClr val="92D050"/>
              </a:solidFill>
              <a:ln>
                <a:solidFill>
                  <a:schemeClr val="bg1">
                    <a:lumMod val="75000"/>
                  </a:schemeClr>
                </a:solidFill>
              </a:ln>
            </c:spPr>
          </c:dPt>
          <c:dPt>
            <c:idx val="14"/>
            <c:invertIfNegative val="0"/>
            <c:bubble3D val="0"/>
            <c:spPr>
              <a:solidFill>
                <a:schemeClr val="accent4">
                  <a:lumMod val="40000"/>
                  <a:lumOff val="60000"/>
                </a:schemeClr>
              </a:solidFill>
              <a:ln>
                <a:solidFill>
                  <a:schemeClr val="bg1">
                    <a:lumMod val="75000"/>
                  </a:schemeClr>
                </a:solidFill>
              </a:ln>
            </c:spPr>
          </c:dPt>
          <c:dPt>
            <c:idx val="18"/>
            <c:invertIfNegative val="0"/>
            <c:bubble3D val="0"/>
            <c:spPr>
              <a:solidFill>
                <a:schemeClr val="accent4">
                  <a:lumMod val="40000"/>
                  <a:lumOff val="60000"/>
                </a:schemeClr>
              </a:solidFill>
              <a:ln>
                <a:solidFill>
                  <a:schemeClr val="bg1">
                    <a:lumMod val="75000"/>
                  </a:schemeClr>
                </a:solidFill>
              </a:ln>
            </c:spPr>
          </c:dPt>
          <c:cat>
            <c:strRef>
              <c:f>Sheet1!$A$2:$A$7</c:f>
              <c:strCache>
                <c:ptCount val="6"/>
                <c:pt idx="0">
                  <c:v>Drinking and operating a boat puts those I care about at risk</c:v>
                </c:pt>
                <c:pt idx="1">
                  <c:v>I am more likely to avoid problems if I don’t drink and operate a boat</c:v>
                </c:pt>
                <c:pt idx="2">
                  <c:v>Boating would never be the same for me if someone close to me died because I was drinking while operating a boat</c:v>
                </c:pt>
                <c:pt idx="3">
                  <c:v>I don’t need to drink to have a good time; boating is a natural high</c:v>
                </c:pt>
                <c:pt idx="4">
                  <c:v>I don’t want the pain I would feel if I knew I killed someone because I was drinking while operating a boat</c:v>
                </c:pt>
                <c:pt idx="5">
                  <c:v>I want to set a good example for children by not drinking when operating a boat</c:v>
                </c:pt>
              </c:strCache>
            </c:strRef>
          </c:cat>
          <c:val>
            <c:numRef>
              <c:f>Sheet1!$B$2:$B$7</c:f>
              <c:numCache>
                <c:formatCode>0.0</c:formatCode>
                <c:ptCount val="6"/>
                <c:pt idx="0">
                  <c:v>8.4983092349472606</c:v>
                </c:pt>
                <c:pt idx="1">
                  <c:v>8.4395252547517732</c:v>
                </c:pt>
                <c:pt idx="2">
                  <c:v>8.2917503669307493</c:v>
                </c:pt>
                <c:pt idx="3">
                  <c:v>8.1950091412928074</c:v>
                </c:pt>
                <c:pt idx="4">
                  <c:v>8.182774194450996</c:v>
                </c:pt>
                <c:pt idx="5">
                  <c:v>7.7922175304112606</c:v>
                </c:pt>
              </c:numCache>
            </c:numRef>
          </c:val>
        </c:ser>
        <c:dLbls>
          <c:showLegendKey val="0"/>
          <c:showVal val="0"/>
          <c:showCatName val="0"/>
          <c:showSerName val="0"/>
          <c:showPercent val="0"/>
          <c:showBubbleSize val="0"/>
        </c:dLbls>
        <c:gapWidth val="27"/>
        <c:axId val="144694272"/>
        <c:axId val="144696064"/>
      </c:barChart>
      <c:catAx>
        <c:axId val="144694272"/>
        <c:scaling>
          <c:orientation val="maxMin"/>
        </c:scaling>
        <c:delete val="0"/>
        <c:axPos val="l"/>
        <c:majorTickMark val="out"/>
        <c:minorTickMark val="none"/>
        <c:tickLblPos val="none"/>
        <c:txPr>
          <a:bodyPr/>
          <a:lstStyle/>
          <a:p>
            <a:pPr>
              <a:defRPr sz="1100"/>
            </a:pPr>
            <a:endParaRPr lang="en-US"/>
          </a:p>
        </c:txPr>
        <c:crossAx val="144696064"/>
        <c:crosses val="autoZero"/>
        <c:auto val="1"/>
        <c:lblAlgn val="ctr"/>
        <c:lblOffset val="100"/>
        <c:noMultiLvlLbl val="0"/>
      </c:catAx>
      <c:valAx>
        <c:axId val="144696064"/>
        <c:scaling>
          <c:orientation val="minMax"/>
          <c:max val="10"/>
          <c:min val="0"/>
        </c:scaling>
        <c:delete val="1"/>
        <c:axPos val="t"/>
        <c:numFmt formatCode="0.0" sourceLinked="1"/>
        <c:majorTickMark val="out"/>
        <c:minorTickMark val="none"/>
        <c:tickLblPos val="nextTo"/>
        <c:crossAx val="144694272"/>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Index</c:v>
                </c:pt>
              </c:strCache>
            </c:strRef>
          </c:tx>
          <c:spPr>
            <a:solidFill>
              <a:schemeClr val="bg1">
                <a:lumMod val="75000"/>
              </a:schemeClr>
            </a:solidFill>
            <a:ln>
              <a:solidFill>
                <a:schemeClr val="bg1">
                  <a:lumMod val="50000"/>
                </a:schemeClr>
              </a:solidFill>
            </a:ln>
          </c:spPr>
          <c:invertIfNegative val="0"/>
          <c:dPt>
            <c:idx val="0"/>
            <c:invertIfNegative val="0"/>
            <c:bubble3D val="0"/>
          </c:dPt>
          <c:dPt>
            <c:idx val="1"/>
            <c:invertIfNegative val="0"/>
            <c:bubble3D val="0"/>
          </c:dPt>
          <c:dPt>
            <c:idx val="5"/>
            <c:invertIfNegative val="0"/>
            <c:bubble3D val="0"/>
          </c:dPt>
          <c:dPt>
            <c:idx val="6"/>
            <c:invertIfNegative val="0"/>
            <c:bubble3D val="0"/>
            <c:spPr>
              <a:solidFill>
                <a:schemeClr val="accent3">
                  <a:lumMod val="20000"/>
                  <a:lumOff val="80000"/>
                </a:schemeClr>
              </a:solidFill>
              <a:ln>
                <a:solidFill>
                  <a:schemeClr val="bg1">
                    <a:lumMod val="50000"/>
                  </a:schemeClr>
                </a:solidFill>
              </a:ln>
            </c:spPr>
          </c:dPt>
          <c:dPt>
            <c:idx val="7"/>
            <c:invertIfNegative val="0"/>
            <c:bubble3D val="0"/>
            <c:spPr>
              <a:solidFill>
                <a:schemeClr val="accent3">
                  <a:lumMod val="20000"/>
                  <a:lumOff val="80000"/>
                </a:schemeClr>
              </a:solidFill>
              <a:ln>
                <a:solidFill>
                  <a:schemeClr val="bg1">
                    <a:lumMod val="50000"/>
                  </a:schemeClr>
                </a:solidFill>
              </a:ln>
            </c:spPr>
          </c:dPt>
          <c:dPt>
            <c:idx val="8"/>
            <c:invertIfNegative val="0"/>
            <c:bubble3D val="0"/>
            <c:spPr>
              <a:solidFill>
                <a:schemeClr val="accent3">
                  <a:lumMod val="20000"/>
                  <a:lumOff val="80000"/>
                </a:schemeClr>
              </a:solidFill>
              <a:ln>
                <a:solidFill>
                  <a:schemeClr val="bg1">
                    <a:lumMod val="50000"/>
                  </a:schemeClr>
                </a:solidFill>
              </a:ln>
            </c:spPr>
          </c:dPt>
          <c:cat>
            <c:strRef>
              <c:f>Sheet1!$A$2:$A$9</c:f>
              <c:strCache>
                <c:ptCount val="8"/>
                <c:pt idx="0">
                  <c:v>Control</c:v>
                </c:pt>
                <c:pt idx="1">
                  <c:v>Conviviality</c:v>
                </c:pt>
                <c:pt idx="2">
                  <c:v>Enjoyment</c:v>
                </c:pt>
                <c:pt idx="3">
                  <c:v>Belonging</c:v>
                </c:pt>
                <c:pt idx="4">
                  <c:v>Recognition</c:v>
                </c:pt>
                <c:pt idx="5">
                  <c:v>Power</c:v>
                </c:pt>
                <c:pt idx="6">
                  <c:v>Vitality</c:v>
                </c:pt>
                <c:pt idx="7">
                  <c:v>Security/ Comfort</c:v>
                </c:pt>
              </c:strCache>
            </c:strRef>
          </c:cat>
          <c:val>
            <c:numRef>
              <c:f>Sheet1!$B$2:$B$9</c:f>
              <c:numCache>
                <c:formatCode>General</c:formatCode>
                <c:ptCount val="8"/>
                <c:pt idx="0">
                  <c:v>18</c:v>
                </c:pt>
                <c:pt idx="1">
                  <c:v>16</c:v>
                </c:pt>
                <c:pt idx="2">
                  <c:v>15</c:v>
                </c:pt>
                <c:pt idx="3">
                  <c:v>11</c:v>
                </c:pt>
                <c:pt idx="4">
                  <c:v>-4</c:v>
                </c:pt>
                <c:pt idx="5">
                  <c:v>-17</c:v>
                </c:pt>
                <c:pt idx="6">
                  <c:v>-20</c:v>
                </c:pt>
                <c:pt idx="7">
                  <c:v>-31</c:v>
                </c:pt>
              </c:numCache>
            </c:numRef>
          </c:val>
        </c:ser>
        <c:dLbls>
          <c:showLegendKey val="0"/>
          <c:showVal val="0"/>
          <c:showCatName val="0"/>
          <c:showSerName val="0"/>
          <c:showPercent val="0"/>
          <c:showBubbleSize val="0"/>
        </c:dLbls>
        <c:gapWidth val="150"/>
        <c:axId val="145910400"/>
        <c:axId val="145920384"/>
      </c:barChart>
      <c:catAx>
        <c:axId val="145910400"/>
        <c:scaling>
          <c:orientation val="maxMin"/>
        </c:scaling>
        <c:delete val="0"/>
        <c:axPos val="l"/>
        <c:majorTickMark val="none"/>
        <c:minorTickMark val="none"/>
        <c:tickLblPos val="none"/>
        <c:txPr>
          <a:bodyPr/>
          <a:lstStyle/>
          <a:p>
            <a:pPr>
              <a:defRPr sz="1400" b="1"/>
            </a:pPr>
            <a:endParaRPr lang="en-US"/>
          </a:p>
        </c:txPr>
        <c:crossAx val="145920384"/>
        <c:crosses val="autoZero"/>
        <c:auto val="1"/>
        <c:lblAlgn val="ctr"/>
        <c:lblOffset val="100"/>
        <c:noMultiLvlLbl val="0"/>
      </c:catAx>
      <c:valAx>
        <c:axId val="145920384"/>
        <c:scaling>
          <c:orientation val="minMax"/>
          <c:max val="80"/>
          <c:min val="-80"/>
        </c:scaling>
        <c:delete val="0"/>
        <c:axPos val="t"/>
        <c:majorGridlines>
          <c:spPr>
            <a:ln>
              <a:solidFill>
                <a:schemeClr val="bg1">
                  <a:lumMod val="85000"/>
                </a:schemeClr>
              </a:solidFill>
            </a:ln>
          </c:spPr>
        </c:majorGridlines>
        <c:numFmt formatCode="General" sourceLinked="1"/>
        <c:majorTickMark val="out"/>
        <c:minorTickMark val="none"/>
        <c:tickLblPos val="nextTo"/>
        <c:txPr>
          <a:bodyPr/>
          <a:lstStyle/>
          <a:p>
            <a:pPr>
              <a:defRPr>
                <a:solidFill>
                  <a:schemeClr val="bg1">
                    <a:lumMod val="75000"/>
                  </a:schemeClr>
                </a:solidFill>
              </a:defRPr>
            </a:pPr>
            <a:endParaRPr lang="en-US"/>
          </a:p>
        </c:txPr>
        <c:crossAx val="145910400"/>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 - Group B</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0.02</c:v>
                </c:pt>
                <c:pt idx="1">
                  <c:v>7.2999999999999995E-2</c:v>
                </c:pt>
                <c:pt idx="2">
                  <c:v>0.151</c:v>
                </c:pt>
                <c:pt idx="3">
                  <c:v>0.18099999999999999</c:v>
                </c:pt>
                <c:pt idx="4">
                  <c:v>7.2999999999999995E-2</c:v>
                </c:pt>
                <c:pt idx="5">
                  <c:v>0.502</c:v>
                </c:pt>
              </c:numCache>
            </c:numRef>
          </c:val>
        </c:ser>
        <c:dLbls>
          <c:showLegendKey val="0"/>
          <c:showVal val="0"/>
          <c:showCatName val="0"/>
          <c:showSerName val="0"/>
          <c:showPercent val="0"/>
          <c:showBubbleSize val="0"/>
        </c:dLbls>
        <c:gapWidth val="150"/>
        <c:axId val="145861632"/>
        <c:axId val="146563840"/>
      </c:barChart>
      <c:catAx>
        <c:axId val="145861632"/>
        <c:scaling>
          <c:orientation val="maxMin"/>
        </c:scaling>
        <c:delete val="0"/>
        <c:axPos val="l"/>
        <c:majorTickMark val="none"/>
        <c:minorTickMark val="none"/>
        <c:tickLblPos val="none"/>
        <c:crossAx val="146563840"/>
        <c:crosses val="autoZero"/>
        <c:auto val="1"/>
        <c:lblAlgn val="ctr"/>
        <c:lblOffset val="100"/>
        <c:noMultiLvlLbl val="0"/>
      </c:catAx>
      <c:valAx>
        <c:axId val="146563840"/>
        <c:scaling>
          <c:orientation val="minMax"/>
          <c:max val="1"/>
          <c:min val="0"/>
        </c:scaling>
        <c:delete val="1"/>
        <c:axPos val="t"/>
        <c:numFmt formatCode="0%" sourceLinked="1"/>
        <c:majorTickMark val="out"/>
        <c:minorTickMark val="none"/>
        <c:tickLblPos val="nextTo"/>
        <c:crossAx val="14586163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8.0000000000000002E-3</c:v>
                </c:pt>
                <c:pt idx="1">
                  <c:v>2.1999999999999999E-2</c:v>
                </c:pt>
                <c:pt idx="2">
                  <c:v>7.0999999999999994E-2</c:v>
                </c:pt>
                <c:pt idx="3">
                  <c:v>0.108</c:v>
                </c:pt>
                <c:pt idx="4">
                  <c:v>9.2999999999999999E-2</c:v>
                </c:pt>
                <c:pt idx="5">
                  <c:v>0.69799999999999995</c:v>
                </c:pt>
              </c:numCache>
            </c:numRef>
          </c:val>
        </c:ser>
        <c:dLbls>
          <c:showLegendKey val="0"/>
          <c:showVal val="0"/>
          <c:showCatName val="0"/>
          <c:showSerName val="0"/>
          <c:showPercent val="0"/>
          <c:showBubbleSize val="0"/>
        </c:dLbls>
        <c:gapWidth val="150"/>
        <c:axId val="146567552"/>
        <c:axId val="146569088"/>
      </c:barChart>
      <c:catAx>
        <c:axId val="146567552"/>
        <c:scaling>
          <c:orientation val="maxMin"/>
        </c:scaling>
        <c:delete val="0"/>
        <c:axPos val="l"/>
        <c:majorTickMark val="none"/>
        <c:minorTickMark val="none"/>
        <c:tickLblPos val="none"/>
        <c:crossAx val="146569088"/>
        <c:crosses val="autoZero"/>
        <c:auto val="1"/>
        <c:lblAlgn val="ctr"/>
        <c:lblOffset val="100"/>
        <c:noMultiLvlLbl val="0"/>
      </c:catAx>
      <c:valAx>
        <c:axId val="146569088"/>
        <c:scaling>
          <c:orientation val="minMax"/>
          <c:max val="1"/>
          <c:min val="0"/>
        </c:scaling>
        <c:delete val="1"/>
        <c:axPos val="t"/>
        <c:numFmt formatCode="0%" sourceLinked="1"/>
        <c:majorTickMark val="out"/>
        <c:minorTickMark val="none"/>
        <c:tickLblPos val="nextTo"/>
        <c:crossAx val="14656755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Difference</c:v>
                </c:pt>
              </c:strCache>
            </c:strRef>
          </c:tx>
          <c:spPr>
            <a:solidFill>
              <a:schemeClr val="accent3">
                <a:lumMod val="75000"/>
              </a:schemeClr>
            </a:solidFill>
          </c:spPr>
          <c:invertIfNegative val="0"/>
          <c:dPt>
            <c:idx val="1"/>
            <c:invertIfNegative val="0"/>
            <c:bubble3D val="0"/>
          </c:dPt>
          <c:dPt>
            <c:idx val="3"/>
            <c:invertIfNegative val="0"/>
            <c:bubble3D val="0"/>
          </c:dPt>
          <c:dPt>
            <c:idx val="4"/>
            <c:invertIfNegative val="0"/>
            <c:bubble3D val="0"/>
            <c:spPr>
              <a:solidFill>
                <a:schemeClr val="accent5">
                  <a:lumMod val="75000"/>
                </a:schemeClr>
              </a:solidFill>
            </c:spPr>
          </c:dPt>
          <c:dPt>
            <c:idx val="5"/>
            <c:invertIfNegative val="0"/>
            <c:bubble3D val="0"/>
            <c:spPr>
              <a:solidFill>
                <a:schemeClr val="accent5">
                  <a:lumMod val="75000"/>
                </a:schemeClr>
              </a:solidFill>
            </c:spPr>
          </c:dPt>
          <c:dLbls>
            <c:dLbl>
              <c:idx val="5"/>
              <c:layout>
                <c:manualLayout>
                  <c:x val="-0.23918754991991412"/>
                  <c:y val="3.4724965749389149E-3"/>
                </c:manualLayout>
              </c:layout>
              <c:spPr/>
              <c:txPr>
                <a:bodyPr/>
                <a:lstStyle/>
                <a:p>
                  <a:pPr>
                    <a:defRPr sz="1000">
                      <a:solidFill>
                        <a:schemeClr val="bg1"/>
                      </a:solidFill>
                    </a:defRPr>
                  </a:pPr>
                  <a:endParaRPr lang="en-US"/>
                </a:p>
              </c:txPr>
              <c:dLblPos val="outEnd"/>
              <c:showLegendKey val="0"/>
              <c:showVal val="1"/>
              <c:showCatName val="0"/>
              <c:showSerName val="0"/>
              <c:showPercent val="0"/>
              <c:showBubbleSize val="0"/>
            </c:dLbl>
            <c:txPr>
              <a:bodyPr/>
              <a:lstStyle/>
              <a:p>
                <a:pPr>
                  <a:defRPr sz="1000"/>
                </a:pPr>
                <a:endParaRPr lang="en-US"/>
              </a:p>
            </c:txPr>
            <c:dLblPos val="outEnd"/>
            <c:showLegendKey val="0"/>
            <c:showVal val="1"/>
            <c:showCatName val="0"/>
            <c:showSerName val="0"/>
            <c:showPercent val="0"/>
            <c:showBubbleSize val="0"/>
            <c:showLeaderLines val="0"/>
          </c:dLbls>
          <c:cat>
            <c:strRef>
              <c:f>Sheet1!$A$2:$A$7</c:f>
              <c:strCache>
                <c:ptCount val="6"/>
                <c:pt idx="0">
                  <c:v>All the time</c:v>
                </c:pt>
                <c:pt idx="1">
                  <c:v>Often</c:v>
                </c:pt>
                <c:pt idx="2">
                  <c:v>Sometimes</c:v>
                </c:pt>
                <c:pt idx="3">
                  <c:v>The odd time</c:v>
                </c:pt>
                <c:pt idx="4">
                  <c:v>Before but never during</c:v>
                </c:pt>
                <c:pt idx="5">
                  <c:v>Never</c:v>
                </c:pt>
              </c:strCache>
            </c:strRef>
          </c:cat>
          <c:val>
            <c:numRef>
              <c:f>Sheet1!$B$2:$B$7</c:f>
              <c:numCache>
                <c:formatCode>0</c:formatCode>
                <c:ptCount val="6"/>
                <c:pt idx="0">
                  <c:v>-1.2</c:v>
                </c:pt>
                <c:pt idx="1">
                  <c:v>-5.0999999999999996</c:v>
                </c:pt>
                <c:pt idx="2">
                  <c:v>-8</c:v>
                </c:pt>
                <c:pt idx="3">
                  <c:v>-7.3</c:v>
                </c:pt>
                <c:pt idx="4">
                  <c:v>2.0000000000000004</c:v>
                </c:pt>
                <c:pt idx="5">
                  <c:v>19.599999999999994</c:v>
                </c:pt>
              </c:numCache>
            </c:numRef>
          </c:val>
        </c:ser>
        <c:dLbls>
          <c:showLegendKey val="0"/>
          <c:showVal val="0"/>
          <c:showCatName val="0"/>
          <c:showSerName val="0"/>
          <c:showPercent val="0"/>
          <c:showBubbleSize val="0"/>
        </c:dLbls>
        <c:gapWidth val="150"/>
        <c:axId val="146266752"/>
        <c:axId val="146268544"/>
      </c:barChart>
      <c:catAx>
        <c:axId val="146266752"/>
        <c:scaling>
          <c:orientation val="maxMin"/>
        </c:scaling>
        <c:delete val="0"/>
        <c:axPos val="l"/>
        <c:majorTickMark val="none"/>
        <c:minorTickMark val="none"/>
        <c:tickLblPos val="none"/>
        <c:crossAx val="146268544"/>
        <c:crosses val="autoZero"/>
        <c:auto val="1"/>
        <c:lblAlgn val="ctr"/>
        <c:lblOffset val="100"/>
        <c:noMultiLvlLbl val="0"/>
      </c:catAx>
      <c:valAx>
        <c:axId val="146268544"/>
        <c:scaling>
          <c:orientation val="minMax"/>
          <c:max val="25"/>
          <c:min val="-15"/>
        </c:scaling>
        <c:delete val="1"/>
        <c:axPos val="t"/>
        <c:numFmt formatCode="0" sourceLinked="1"/>
        <c:majorTickMark val="out"/>
        <c:minorTickMark val="none"/>
        <c:tickLblPos val="nextTo"/>
        <c:crossAx val="14626675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A lot more often</c:v>
                </c:pt>
              </c:strCache>
            </c:strRef>
          </c:tx>
          <c:spPr>
            <a:solidFill>
              <a:schemeClr val="accent5">
                <a:lumMod val="50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Sheet1!$B$2</c:f>
              <c:numCache>
                <c:formatCode>0%</c:formatCode>
                <c:ptCount val="1"/>
                <c:pt idx="0">
                  <c:v>0.124</c:v>
                </c:pt>
              </c:numCache>
            </c:numRef>
          </c:val>
        </c:ser>
        <c:ser>
          <c:idx val="1"/>
          <c:order val="1"/>
          <c:tx>
            <c:strRef>
              <c:f>Sheet1!$C$1</c:f>
              <c:strCache>
                <c:ptCount val="1"/>
                <c:pt idx="0">
                  <c:v>A little more often</c:v>
                </c:pt>
              </c:strCache>
            </c:strRef>
          </c:tx>
          <c:spPr>
            <a:solidFill>
              <a:schemeClr val="accent5">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Sheet1!$C$2</c:f>
              <c:numCache>
                <c:formatCode>0%</c:formatCode>
                <c:ptCount val="1"/>
                <c:pt idx="0">
                  <c:v>0.14599999999999999</c:v>
                </c:pt>
              </c:numCache>
            </c:numRef>
          </c:val>
        </c:ser>
        <c:ser>
          <c:idx val="2"/>
          <c:order val="2"/>
          <c:tx>
            <c:strRef>
              <c:f>Sheet1!$D$1</c:f>
              <c:strCache>
                <c:ptCount val="1"/>
                <c:pt idx="0">
                  <c:v>No change</c:v>
                </c:pt>
              </c:strCache>
            </c:strRef>
          </c:tx>
          <c:spPr>
            <a:solidFill>
              <a:schemeClr val="bg1">
                <a:lumMod val="75000"/>
              </a:schemeClr>
            </a:solidFill>
          </c:spPr>
          <c:invertIfNegative val="0"/>
          <c:dLbls>
            <c:dLbl>
              <c:idx val="0"/>
              <c:spPr/>
              <c:txPr>
                <a:bodyPr/>
                <a:lstStyle/>
                <a:p>
                  <a:pPr>
                    <a:defRPr>
                      <a:solidFill>
                        <a:schemeClr val="tx1"/>
                      </a:solidFill>
                    </a:defRPr>
                  </a:pPr>
                  <a:endParaRPr lang="en-US"/>
                </a:p>
              </c:txPr>
              <c:showLegendKey val="0"/>
              <c:showVal val="1"/>
              <c:showCatName val="0"/>
              <c:showSerName val="0"/>
              <c:showPercent val="0"/>
              <c:showBubbleSize val="0"/>
            </c:dLbl>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Sheet1!$D$2</c:f>
              <c:numCache>
                <c:formatCode>0%</c:formatCode>
                <c:ptCount val="1"/>
                <c:pt idx="0">
                  <c:v>0.66900000000000004</c:v>
                </c:pt>
              </c:numCache>
            </c:numRef>
          </c:val>
        </c:ser>
        <c:ser>
          <c:idx val="3"/>
          <c:order val="3"/>
          <c:tx>
            <c:strRef>
              <c:f>Sheet1!$E$1</c:f>
              <c:strCache>
                <c:ptCount val="1"/>
                <c:pt idx="0">
                  <c:v>A little less often</c:v>
                </c:pt>
              </c:strCache>
            </c:strRef>
          </c:tx>
          <c:spPr>
            <a:solidFill>
              <a:schemeClr val="accent2">
                <a:lumMod val="60000"/>
                <a:lumOff val="40000"/>
              </a:schemeClr>
            </a:solidFill>
          </c:spPr>
          <c:invertIfNegative val="0"/>
          <c:dLbls>
            <c:dLbl>
              <c:idx val="0"/>
              <c:layout>
                <c:manualLayout>
                  <c:x val="-9.5238095238095247E-3"/>
                  <c:y val="-7.0422535211267607E-3"/>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Sheet1!$E$2</c:f>
              <c:numCache>
                <c:formatCode>0%</c:formatCode>
                <c:ptCount val="1"/>
                <c:pt idx="0">
                  <c:v>2.5999999999999999E-2</c:v>
                </c:pt>
              </c:numCache>
            </c:numRef>
          </c:val>
        </c:ser>
        <c:ser>
          <c:idx val="4"/>
          <c:order val="4"/>
          <c:tx>
            <c:strRef>
              <c:f>Sheet1!$F$1</c:f>
              <c:strCache>
                <c:ptCount val="1"/>
                <c:pt idx="0">
                  <c:v>A lot less often</c:v>
                </c:pt>
              </c:strCache>
            </c:strRef>
          </c:tx>
          <c:spPr>
            <a:solidFill>
              <a:schemeClr val="accent2"/>
            </a:solidFill>
          </c:spPr>
          <c:invertIfNegative val="0"/>
          <c:dLbls>
            <c:dLbl>
              <c:idx val="0"/>
              <c:layout>
                <c:manualLayout>
                  <c:x val="0"/>
                  <c:y val="-1.4085061550404791E-2"/>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c:f>
              <c:strCache>
                <c:ptCount val="1"/>
                <c:pt idx="0">
                  <c:v>Level of awareness for paddling-style lifejacket</c:v>
                </c:pt>
              </c:strCache>
            </c:strRef>
          </c:cat>
          <c:val>
            <c:numRef>
              <c:f>Sheet1!$F$2</c:f>
              <c:numCache>
                <c:formatCode>0%</c:formatCode>
                <c:ptCount val="1"/>
                <c:pt idx="0">
                  <c:v>1.4E-2</c:v>
                </c:pt>
              </c:numCache>
            </c:numRef>
          </c:val>
        </c:ser>
        <c:dLbls>
          <c:showLegendKey val="0"/>
          <c:showVal val="1"/>
          <c:showCatName val="0"/>
          <c:showSerName val="0"/>
          <c:showPercent val="0"/>
          <c:showBubbleSize val="0"/>
        </c:dLbls>
        <c:gapWidth val="75"/>
        <c:overlap val="100"/>
        <c:axId val="146451456"/>
        <c:axId val="146469632"/>
      </c:barChart>
      <c:catAx>
        <c:axId val="146451456"/>
        <c:scaling>
          <c:orientation val="minMax"/>
        </c:scaling>
        <c:delete val="1"/>
        <c:axPos val="l"/>
        <c:majorTickMark val="none"/>
        <c:minorTickMark val="none"/>
        <c:tickLblPos val="nextTo"/>
        <c:crossAx val="146469632"/>
        <c:crosses val="autoZero"/>
        <c:auto val="1"/>
        <c:lblAlgn val="ctr"/>
        <c:lblOffset val="100"/>
        <c:noMultiLvlLbl val="0"/>
      </c:catAx>
      <c:valAx>
        <c:axId val="146469632"/>
        <c:scaling>
          <c:orientation val="minMax"/>
        </c:scaling>
        <c:delete val="1"/>
        <c:axPos val="b"/>
        <c:numFmt formatCode="0%" sourceLinked="1"/>
        <c:majorTickMark val="none"/>
        <c:minorTickMark val="none"/>
        <c:tickLblPos val="nextTo"/>
        <c:crossAx val="146451456"/>
        <c:crosses val="autoZero"/>
        <c:crossBetween val="between"/>
      </c:valAx>
    </c:plotArea>
    <c:legend>
      <c:legendPos val="b"/>
      <c:layout>
        <c:manualLayout>
          <c:xMode val="edge"/>
          <c:yMode val="edge"/>
          <c:x val="0"/>
          <c:y val="0.60620439170455809"/>
          <c:w val="0.99028921384826896"/>
          <c:h val="0.22185593878230009"/>
        </c:manualLayout>
      </c:layout>
      <c:overlay val="0"/>
      <c:txPr>
        <a:bodyPr/>
        <a:lstStyle/>
        <a:p>
          <a:pPr>
            <a:defRPr sz="14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Increased Participation</c:v>
                </c:pt>
              </c:strCache>
            </c:strRef>
          </c:tx>
          <c:spPr>
            <a:solidFill>
              <a:schemeClr val="accent1"/>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Sheet1!$B$2</c:f>
              <c:numCache>
                <c:formatCode>0%</c:formatCode>
                <c:ptCount val="1"/>
                <c:pt idx="0">
                  <c:v>0.27</c:v>
                </c:pt>
              </c:numCache>
            </c:numRef>
          </c:val>
        </c:ser>
        <c:ser>
          <c:idx val="1"/>
          <c:order val="1"/>
          <c:tx>
            <c:strRef>
              <c:f>Sheet1!$C$1</c:f>
              <c:strCache>
                <c:ptCount val="1"/>
                <c:pt idx="0">
                  <c:v>No change</c:v>
                </c:pt>
              </c:strCache>
            </c:strRef>
          </c:tx>
          <c:spPr>
            <a:solidFill>
              <a:schemeClr val="bg1">
                <a:lumMod val="85000"/>
              </a:schemeClr>
            </a:solidFill>
          </c:spPr>
          <c:invertIfNegative val="0"/>
          <c:cat>
            <c:strRef>
              <c:f>Sheet1!$A$2</c:f>
              <c:strCache>
                <c:ptCount val="1"/>
                <c:pt idx="0">
                  <c:v>Future Participation</c:v>
                </c:pt>
              </c:strCache>
            </c:strRef>
          </c:cat>
          <c:val>
            <c:numRef>
              <c:f>Sheet1!$C$2</c:f>
              <c:numCache>
                <c:formatCode>0%</c:formatCode>
                <c:ptCount val="1"/>
                <c:pt idx="0">
                  <c:v>0.66900000000000004</c:v>
                </c:pt>
              </c:numCache>
            </c:numRef>
          </c:val>
        </c:ser>
        <c:ser>
          <c:idx val="2"/>
          <c:order val="2"/>
          <c:tx>
            <c:strRef>
              <c:f>Sheet1!$D$1</c:f>
              <c:strCache>
                <c:ptCount val="1"/>
                <c:pt idx="0">
                  <c:v>Decreased Participation</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Sheet1!$D$2</c:f>
              <c:numCache>
                <c:formatCode>0%</c:formatCode>
                <c:ptCount val="1"/>
                <c:pt idx="0">
                  <c:v>0.04</c:v>
                </c:pt>
              </c:numCache>
            </c:numRef>
          </c:val>
        </c:ser>
        <c:dLbls>
          <c:showLegendKey val="0"/>
          <c:showVal val="1"/>
          <c:showCatName val="0"/>
          <c:showSerName val="0"/>
          <c:showPercent val="0"/>
          <c:showBubbleSize val="0"/>
        </c:dLbls>
        <c:gapWidth val="75"/>
        <c:overlap val="100"/>
        <c:axId val="146501632"/>
        <c:axId val="146504320"/>
      </c:barChart>
      <c:catAx>
        <c:axId val="146501632"/>
        <c:scaling>
          <c:orientation val="minMax"/>
        </c:scaling>
        <c:delete val="1"/>
        <c:axPos val="l"/>
        <c:majorTickMark val="none"/>
        <c:minorTickMark val="none"/>
        <c:tickLblPos val="nextTo"/>
        <c:crossAx val="146504320"/>
        <c:crosses val="autoZero"/>
        <c:auto val="1"/>
        <c:lblAlgn val="ctr"/>
        <c:lblOffset val="100"/>
        <c:noMultiLvlLbl val="0"/>
      </c:catAx>
      <c:valAx>
        <c:axId val="146504320"/>
        <c:scaling>
          <c:orientation val="minMax"/>
        </c:scaling>
        <c:delete val="1"/>
        <c:axPos val="b"/>
        <c:numFmt formatCode="0%" sourceLinked="1"/>
        <c:majorTickMark val="none"/>
        <c:minorTickMark val="none"/>
        <c:tickLblPos val="nextTo"/>
        <c:crossAx val="146501632"/>
        <c:crosses val="autoZero"/>
        <c:crossBetween val="between"/>
      </c:valAx>
    </c:plotArea>
    <c:legend>
      <c:legendPos val="b"/>
      <c:layout>
        <c:manualLayout>
          <c:xMode val="edge"/>
          <c:yMode val="edge"/>
          <c:x val="0"/>
          <c:y val="0.60620439170455809"/>
          <c:w val="0.99028921384826896"/>
          <c:h val="0.22185593878230009"/>
        </c:manualLayout>
      </c:layout>
      <c:overlay val="0"/>
      <c:txPr>
        <a:bodyPr/>
        <a:lstStyle/>
        <a:p>
          <a:pPr>
            <a:defRPr sz="14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Pleasure Boating</c:v>
                </c:pt>
              </c:strCache>
            </c:strRef>
          </c:tx>
          <c:invertIfNegative val="0"/>
          <c:cat>
            <c:strRef>
              <c:f>Sheet1!$A$2:$A$4</c:f>
              <c:strCache>
                <c:ptCount val="3"/>
                <c:pt idx="0">
                  <c:v>A powerboat under 6 metres 
(20 feet) in length</c:v>
                </c:pt>
                <c:pt idx="1">
                  <c:v>A powerboat 6 metres 
(20 feet) or longer</c:v>
                </c:pt>
                <c:pt idx="2">
                  <c:v>Don't know length 
of powerboat</c:v>
                </c:pt>
              </c:strCache>
            </c:strRef>
          </c:cat>
          <c:val>
            <c:numRef>
              <c:f>Sheet1!$B$2:$B$4</c:f>
              <c:numCache>
                <c:formatCode>0%</c:formatCode>
                <c:ptCount val="3"/>
                <c:pt idx="0">
                  <c:v>0.66200000000000003</c:v>
                </c:pt>
                <c:pt idx="1">
                  <c:v>0.34499999999999997</c:v>
                </c:pt>
                <c:pt idx="2">
                  <c:v>0.10299999999999999</c:v>
                </c:pt>
              </c:numCache>
            </c:numRef>
          </c:val>
        </c:ser>
        <c:dLbls>
          <c:showLegendKey val="0"/>
          <c:showVal val="1"/>
          <c:showCatName val="0"/>
          <c:showSerName val="0"/>
          <c:showPercent val="0"/>
          <c:showBubbleSize val="0"/>
        </c:dLbls>
        <c:gapWidth val="150"/>
        <c:overlap val="-25"/>
        <c:axId val="133804800"/>
        <c:axId val="133806336"/>
      </c:barChart>
      <c:catAx>
        <c:axId val="133804800"/>
        <c:scaling>
          <c:orientation val="minMax"/>
        </c:scaling>
        <c:delete val="0"/>
        <c:axPos val="b"/>
        <c:majorTickMark val="none"/>
        <c:minorTickMark val="none"/>
        <c:tickLblPos val="nextTo"/>
        <c:crossAx val="133806336"/>
        <c:crosses val="autoZero"/>
        <c:auto val="1"/>
        <c:lblAlgn val="ctr"/>
        <c:lblOffset val="100"/>
        <c:noMultiLvlLbl val="0"/>
      </c:catAx>
      <c:valAx>
        <c:axId val="133806336"/>
        <c:scaling>
          <c:orientation val="minMax"/>
          <c:max val="1"/>
          <c:min val="0"/>
        </c:scaling>
        <c:delete val="1"/>
        <c:axPos val="l"/>
        <c:numFmt formatCode="0%" sourceLinked="1"/>
        <c:majorTickMark val="out"/>
        <c:minorTickMark val="none"/>
        <c:tickLblPos val="nextTo"/>
        <c:crossAx val="13380480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98596269216348"/>
          <c:y val="5.2359990157480316E-2"/>
          <c:w val="0.749442608736408"/>
          <c:h val="0.85586980514689315"/>
        </c:manualLayout>
      </c:layout>
      <c:barChart>
        <c:barDir val="bar"/>
        <c:grouping val="percentStacked"/>
        <c:varyColors val="0"/>
        <c:ser>
          <c:idx val="0"/>
          <c:order val="0"/>
          <c:tx>
            <c:strRef>
              <c:f>Sheet1!$B$1</c:f>
              <c:strCache>
                <c:ptCount val="1"/>
                <c:pt idx="0">
                  <c:v>Increased Participation</c:v>
                </c:pt>
              </c:strCache>
            </c:strRef>
          </c:tx>
          <c:spPr>
            <a:solidFill>
              <a:schemeClr val="bg1">
                <a:lumMod val="85000"/>
              </a:schemeClr>
            </a:solidFill>
            <a:ln>
              <a:solidFill>
                <a:schemeClr val="tx1"/>
              </a:solidFill>
            </a:ln>
          </c:spPr>
          <c:invertIfNegative val="0"/>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dLbl>
              <c:idx val="3"/>
              <c:layout>
                <c:manualLayout>
                  <c:x val="-1.2618614980819704E-7"/>
                  <c:y val="-6.2490157480314962E-3"/>
                </c:manualLayout>
              </c:layout>
              <c:showLegendKey val="0"/>
              <c:showVal val="1"/>
              <c:showCatName val="0"/>
              <c:showSerName val="0"/>
              <c:showPercent val="0"/>
              <c:showBubbleSize val="0"/>
            </c:dLbl>
            <c:txPr>
              <a:bodyPr/>
              <a:lstStyle/>
              <a:p>
                <a:pPr>
                  <a:defRPr sz="1200">
                    <a:solidFill>
                      <a:schemeClr val="tx1"/>
                    </a:solidFill>
                  </a:defRPr>
                </a:pPr>
                <a:endParaRPr lang="en-US"/>
              </a:p>
            </c:txPr>
            <c:showLegendKey val="0"/>
            <c:showVal val="1"/>
            <c:showCatName val="0"/>
            <c:showSerName val="0"/>
            <c:showPercent val="0"/>
            <c:showBubbleSize val="0"/>
            <c:showLeaderLines val="0"/>
          </c:dLbls>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Sheet1!$B$2:$B$7</c:f>
              <c:numCache>
                <c:formatCode>0%</c:formatCode>
                <c:ptCount val="6"/>
                <c:pt idx="0">
                  <c:v>0.28000000000000003</c:v>
                </c:pt>
                <c:pt idx="1">
                  <c:v>0.31</c:v>
                </c:pt>
                <c:pt idx="2">
                  <c:v>0.3</c:v>
                </c:pt>
                <c:pt idx="3">
                  <c:v>0.42</c:v>
                </c:pt>
                <c:pt idx="4">
                  <c:v>0.39</c:v>
                </c:pt>
                <c:pt idx="5">
                  <c:v>0.27</c:v>
                </c:pt>
              </c:numCache>
            </c:numRef>
          </c:val>
        </c:ser>
        <c:ser>
          <c:idx val="1"/>
          <c:order val="1"/>
          <c:tx>
            <c:strRef>
              <c:f>Sheet1!$C$1</c:f>
              <c:strCache>
                <c:ptCount val="1"/>
                <c:pt idx="0">
                  <c:v>No change</c:v>
                </c:pt>
              </c:strCache>
            </c:strRef>
          </c:tx>
          <c:spPr>
            <a:solidFill>
              <a:schemeClr val="bg1">
                <a:lumMod val="85000"/>
              </a:schemeClr>
            </a:solidFill>
            <a:ln>
              <a:solidFill>
                <a:schemeClr val="tx1"/>
              </a:solidFill>
            </a:ln>
          </c:spPr>
          <c:invertIfNegative val="0"/>
          <c:dPt>
            <c:idx val="3"/>
            <c:invertIfNegative val="0"/>
            <c:bubble3D val="0"/>
            <c:spPr>
              <a:solidFill>
                <a:schemeClr val="accent3">
                  <a:lumMod val="40000"/>
                  <a:lumOff val="60000"/>
                </a:schemeClr>
              </a:solidFill>
              <a:ln>
                <a:solidFill>
                  <a:schemeClr val="tx1"/>
                </a:solidFill>
              </a:ln>
            </c:spPr>
          </c:dPt>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Sheet1!$C$2:$C$7</c:f>
              <c:numCache>
                <c:formatCode>0%</c:formatCode>
                <c:ptCount val="6"/>
                <c:pt idx="0">
                  <c:v>0.66100000000000003</c:v>
                </c:pt>
                <c:pt idx="1">
                  <c:v>0.63900000000000001</c:v>
                </c:pt>
                <c:pt idx="2">
                  <c:v>0.64800000000000002</c:v>
                </c:pt>
                <c:pt idx="3">
                  <c:v>0.52600000000000002</c:v>
                </c:pt>
                <c:pt idx="4">
                  <c:v>0.55500000000000005</c:v>
                </c:pt>
                <c:pt idx="5">
                  <c:v>0.67500000000000004</c:v>
                </c:pt>
              </c:numCache>
            </c:numRef>
          </c:val>
        </c:ser>
        <c:ser>
          <c:idx val="2"/>
          <c:order val="2"/>
          <c:tx>
            <c:strRef>
              <c:f>Sheet1!$D$1</c:f>
              <c:strCache>
                <c:ptCount val="1"/>
                <c:pt idx="0">
                  <c:v>Decreased Participation</c:v>
                </c:pt>
              </c:strCache>
            </c:strRef>
          </c:tx>
          <c:spPr>
            <a:solidFill>
              <a:schemeClr val="bg1">
                <a:lumMod val="85000"/>
              </a:schemeClr>
            </a:solidFill>
            <a:ln>
              <a:solidFill>
                <a:schemeClr val="tx1"/>
              </a:solidFill>
            </a:ln>
          </c:spPr>
          <c:invertIfNegative val="0"/>
          <c:dPt>
            <c:idx val="1"/>
            <c:invertIfNegative val="0"/>
            <c:bubble3D val="0"/>
            <c:spPr>
              <a:solidFill>
                <a:schemeClr val="accent3">
                  <a:lumMod val="40000"/>
                  <a:lumOff val="60000"/>
                </a:schemeClr>
              </a:solidFill>
              <a:ln>
                <a:solidFill>
                  <a:schemeClr val="tx1"/>
                </a:solidFill>
              </a:ln>
            </c:spPr>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cat>
            <c:strRef>
              <c:f>Sheet1!$A$2:$A$7</c:f>
              <c:strCache>
                <c:ptCount val="6"/>
                <c:pt idx="0">
                  <c:v>Paddlers Total</c:v>
                </c:pt>
                <c:pt idx="1">
                  <c:v>Fishing Total</c:v>
                </c:pt>
                <c:pt idx="2">
                  <c:v>Pleasure Boating incl. PWC</c:v>
                </c:pt>
                <c:pt idx="3">
                  <c:v>Sailing Total</c:v>
                </c:pt>
                <c:pt idx="4">
                  <c:v>PWC</c:v>
                </c:pt>
                <c:pt idx="5">
                  <c:v>Small Craft</c:v>
                </c:pt>
              </c:strCache>
            </c:strRef>
          </c:cat>
          <c:val>
            <c:numRef>
              <c:f>Sheet1!$D$2:$D$7</c:f>
              <c:numCache>
                <c:formatCode>0%</c:formatCode>
                <c:ptCount val="6"/>
                <c:pt idx="0">
                  <c:v>0.04</c:v>
                </c:pt>
                <c:pt idx="1">
                  <c:v>0.03</c:v>
                </c:pt>
                <c:pt idx="2">
                  <c:v>0.04</c:v>
                </c:pt>
                <c:pt idx="3">
                  <c:v>0.06</c:v>
                </c:pt>
                <c:pt idx="4">
                  <c:v>0.06</c:v>
                </c:pt>
                <c:pt idx="5">
                  <c:v>3.6999999999999998E-2</c:v>
                </c:pt>
              </c:numCache>
            </c:numRef>
          </c:val>
        </c:ser>
        <c:dLbls>
          <c:showLegendKey val="0"/>
          <c:showVal val="1"/>
          <c:showCatName val="0"/>
          <c:showSerName val="0"/>
          <c:showPercent val="0"/>
          <c:showBubbleSize val="0"/>
        </c:dLbls>
        <c:gapWidth val="151"/>
        <c:overlap val="100"/>
        <c:axId val="147279872"/>
        <c:axId val="147281408"/>
      </c:barChart>
      <c:catAx>
        <c:axId val="147279872"/>
        <c:scaling>
          <c:orientation val="maxMin"/>
        </c:scaling>
        <c:delete val="0"/>
        <c:axPos val="l"/>
        <c:majorTickMark val="none"/>
        <c:minorTickMark val="none"/>
        <c:tickLblPos val="nextTo"/>
        <c:txPr>
          <a:bodyPr/>
          <a:lstStyle/>
          <a:p>
            <a:pPr>
              <a:defRPr>
                <a:solidFill>
                  <a:schemeClr val="bg1"/>
                </a:solidFill>
              </a:defRPr>
            </a:pPr>
            <a:endParaRPr lang="en-US"/>
          </a:p>
        </c:txPr>
        <c:crossAx val="147281408"/>
        <c:crosses val="autoZero"/>
        <c:auto val="1"/>
        <c:lblAlgn val="ctr"/>
        <c:lblOffset val="100"/>
        <c:noMultiLvlLbl val="0"/>
      </c:catAx>
      <c:valAx>
        <c:axId val="147281408"/>
        <c:scaling>
          <c:orientation val="minMax"/>
        </c:scaling>
        <c:delete val="1"/>
        <c:axPos val="t"/>
        <c:numFmt formatCode="0%" sourceLinked="1"/>
        <c:majorTickMark val="out"/>
        <c:minorTickMark val="none"/>
        <c:tickLblPos val="nextTo"/>
        <c:crossAx val="147279872"/>
        <c:crosses val="autoZero"/>
        <c:crossBetween val="between"/>
      </c:valAx>
    </c:plotArea>
    <c:legend>
      <c:legendPos val="b"/>
      <c:layout>
        <c:manualLayout>
          <c:xMode val="edge"/>
          <c:yMode val="edge"/>
          <c:x val="0.10593691413573303"/>
          <c:y val="0.90945816503530608"/>
          <c:w val="0.88096034870641171"/>
          <c:h val="9.0541834964693868E-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userShapes r:id="rId2"/>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Increased Participation</c:v>
                </c:pt>
              </c:strCache>
            </c:strRef>
          </c:tx>
          <c:spPr>
            <a:solidFill>
              <a:schemeClr val="accent1"/>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Sheet1!$B$2</c:f>
              <c:numCache>
                <c:formatCode>0%</c:formatCode>
                <c:ptCount val="1"/>
                <c:pt idx="0">
                  <c:v>0.27</c:v>
                </c:pt>
              </c:numCache>
            </c:numRef>
          </c:val>
        </c:ser>
        <c:ser>
          <c:idx val="1"/>
          <c:order val="1"/>
          <c:tx>
            <c:strRef>
              <c:f>Sheet1!$C$1</c:f>
              <c:strCache>
                <c:ptCount val="1"/>
                <c:pt idx="0">
                  <c:v>No change</c:v>
                </c:pt>
              </c:strCache>
            </c:strRef>
          </c:tx>
          <c:spPr>
            <a:solidFill>
              <a:schemeClr val="bg1">
                <a:lumMod val="85000"/>
              </a:schemeClr>
            </a:solidFill>
          </c:spPr>
          <c:invertIfNegative val="0"/>
          <c:cat>
            <c:strRef>
              <c:f>Sheet1!$A$2</c:f>
              <c:strCache>
                <c:ptCount val="1"/>
                <c:pt idx="0">
                  <c:v>Future Participation</c:v>
                </c:pt>
              </c:strCache>
            </c:strRef>
          </c:cat>
          <c:val>
            <c:numRef>
              <c:f>Sheet1!$C$2</c:f>
              <c:numCache>
                <c:formatCode>0%</c:formatCode>
                <c:ptCount val="1"/>
                <c:pt idx="0">
                  <c:v>0.66900000000000004</c:v>
                </c:pt>
              </c:numCache>
            </c:numRef>
          </c:val>
        </c:ser>
        <c:ser>
          <c:idx val="2"/>
          <c:order val="2"/>
          <c:tx>
            <c:strRef>
              <c:f>Sheet1!$D$1</c:f>
              <c:strCache>
                <c:ptCount val="1"/>
                <c:pt idx="0">
                  <c:v>Decreased Participation</c:v>
                </c:pt>
              </c:strCache>
            </c:strRef>
          </c:tx>
          <c:spPr>
            <a:solidFill>
              <a:schemeClr val="accent2">
                <a:lumMod val="75000"/>
              </a:schemeClr>
            </a:solidFill>
          </c:spPr>
          <c:invertIfNegative val="0"/>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Future Participation</c:v>
                </c:pt>
              </c:strCache>
            </c:strRef>
          </c:cat>
          <c:val>
            <c:numRef>
              <c:f>Sheet1!$D$2</c:f>
              <c:numCache>
                <c:formatCode>0%</c:formatCode>
                <c:ptCount val="1"/>
                <c:pt idx="0">
                  <c:v>0.04</c:v>
                </c:pt>
              </c:numCache>
            </c:numRef>
          </c:val>
        </c:ser>
        <c:dLbls>
          <c:showLegendKey val="0"/>
          <c:showVal val="1"/>
          <c:showCatName val="0"/>
          <c:showSerName val="0"/>
          <c:showPercent val="0"/>
          <c:showBubbleSize val="0"/>
        </c:dLbls>
        <c:gapWidth val="75"/>
        <c:overlap val="100"/>
        <c:axId val="146712448"/>
        <c:axId val="146719104"/>
      </c:barChart>
      <c:catAx>
        <c:axId val="146712448"/>
        <c:scaling>
          <c:orientation val="minMax"/>
        </c:scaling>
        <c:delete val="1"/>
        <c:axPos val="l"/>
        <c:majorTickMark val="none"/>
        <c:minorTickMark val="none"/>
        <c:tickLblPos val="nextTo"/>
        <c:crossAx val="146719104"/>
        <c:crosses val="autoZero"/>
        <c:auto val="1"/>
        <c:lblAlgn val="ctr"/>
        <c:lblOffset val="100"/>
        <c:noMultiLvlLbl val="0"/>
      </c:catAx>
      <c:valAx>
        <c:axId val="146719104"/>
        <c:scaling>
          <c:orientation val="minMax"/>
        </c:scaling>
        <c:delete val="1"/>
        <c:axPos val="b"/>
        <c:numFmt formatCode="0%" sourceLinked="1"/>
        <c:majorTickMark val="none"/>
        <c:minorTickMark val="none"/>
        <c:tickLblPos val="nextTo"/>
        <c:crossAx val="146712448"/>
        <c:crosses val="autoZero"/>
        <c:crossBetween val="between"/>
      </c:valAx>
    </c:plotArea>
    <c:legend>
      <c:legendPos val="b"/>
      <c:layout>
        <c:manualLayout>
          <c:xMode val="edge"/>
          <c:yMode val="edge"/>
          <c:x val="0"/>
          <c:y val="0.60620439170455809"/>
          <c:w val="0.99028921384826896"/>
          <c:h val="0.22185593878230009"/>
        </c:manualLayout>
      </c:layout>
      <c:overlay val="0"/>
      <c:txPr>
        <a:bodyPr/>
        <a:lstStyle/>
        <a:p>
          <a:pPr>
            <a:defRPr sz="14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98596269216348"/>
          <c:y val="5.2359990157480316E-2"/>
          <c:w val="0.749442608736408"/>
          <c:h val="0.85586980514689315"/>
        </c:manualLayout>
      </c:layout>
      <c:barChart>
        <c:barDir val="bar"/>
        <c:grouping val="percentStacked"/>
        <c:varyColors val="0"/>
        <c:ser>
          <c:idx val="0"/>
          <c:order val="0"/>
          <c:tx>
            <c:strRef>
              <c:f>Sheet1!$B$1</c:f>
              <c:strCache>
                <c:ptCount val="1"/>
                <c:pt idx="0">
                  <c:v>Increased Participation</c:v>
                </c:pt>
              </c:strCache>
            </c:strRef>
          </c:tx>
          <c:spPr>
            <a:solidFill>
              <a:schemeClr val="bg1">
                <a:lumMod val="85000"/>
              </a:schemeClr>
            </a:solidFill>
            <a:ln>
              <a:solidFill>
                <a:schemeClr val="tx1"/>
              </a:solidFill>
            </a:ln>
          </c:spPr>
          <c:invertIfNegative val="0"/>
          <c:dPt>
            <c:idx val="3"/>
            <c:invertIfNegative val="0"/>
            <c:bubble3D val="0"/>
          </c:dPt>
          <c:dPt>
            <c:idx val="4"/>
            <c:invertIfNegative val="0"/>
            <c:bubble3D val="0"/>
          </c:dPt>
          <c:dLbls>
            <c:dLbl>
              <c:idx val="3"/>
              <c:layout>
                <c:manualLayout>
                  <c:x val="-1.2618614980819704E-7"/>
                  <c:y val="-6.2490157480314962E-3"/>
                </c:manualLayout>
              </c:layout>
              <c:showLegendKey val="0"/>
              <c:showVal val="1"/>
              <c:showCatName val="0"/>
              <c:showSerName val="0"/>
              <c:showPercent val="0"/>
              <c:showBubbleSize val="0"/>
            </c:dLbl>
            <c:txPr>
              <a:bodyPr/>
              <a:lstStyle/>
              <a:p>
                <a:pPr>
                  <a:defRPr sz="1200">
                    <a:solidFill>
                      <a:schemeClr val="tx1"/>
                    </a:solidFill>
                  </a:defRPr>
                </a:pPr>
                <a:endParaRPr lang="en-US"/>
              </a:p>
            </c:txPr>
            <c:showLegendKey val="0"/>
            <c:showVal val="1"/>
            <c:showCatName val="0"/>
            <c:showSerName val="0"/>
            <c:showPercent val="0"/>
            <c:showBubbleSize val="0"/>
            <c:showLeaderLines val="0"/>
          </c:dLbls>
          <c:cat>
            <c:strRef>
              <c:f>Sheet1!$A$2:$A$7</c:f>
              <c:strCache>
                <c:ptCount val="6"/>
                <c:pt idx="0">
                  <c:v>BC</c:v>
                </c:pt>
                <c:pt idx="1">
                  <c:v>Prairies</c:v>
                </c:pt>
                <c:pt idx="2">
                  <c:v>Ontario</c:v>
                </c:pt>
                <c:pt idx="3">
                  <c:v>Quebec</c:v>
                </c:pt>
                <c:pt idx="4">
                  <c:v>Atlantic</c:v>
                </c:pt>
                <c:pt idx="5">
                  <c:v>North</c:v>
                </c:pt>
              </c:strCache>
            </c:strRef>
          </c:cat>
          <c:val>
            <c:numRef>
              <c:f>Sheet1!$B$2:$B$7</c:f>
              <c:numCache>
                <c:formatCode>0%</c:formatCode>
                <c:ptCount val="6"/>
                <c:pt idx="0">
                  <c:v>0.31</c:v>
                </c:pt>
                <c:pt idx="1">
                  <c:v>0.25</c:v>
                </c:pt>
                <c:pt idx="2">
                  <c:v>0.26</c:v>
                </c:pt>
                <c:pt idx="3">
                  <c:v>0.23</c:v>
                </c:pt>
                <c:pt idx="4">
                  <c:v>0.32</c:v>
                </c:pt>
                <c:pt idx="5">
                  <c:v>0.22</c:v>
                </c:pt>
              </c:numCache>
            </c:numRef>
          </c:val>
        </c:ser>
        <c:ser>
          <c:idx val="1"/>
          <c:order val="1"/>
          <c:tx>
            <c:strRef>
              <c:f>Sheet1!$C$1</c:f>
              <c:strCache>
                <c:ptCount val="1"/>
                <c:pt idx="0">
                  <c:v>No change</c:v>
                </c:pt>
              </c:strCache>
            </c:strRef>
          </c:tx>
          <c:spPr>
            <a:solidFill>
              <a:schemeClr val="bg1">
                <a:lumMod val="85000"/>
              </a:schemeClr>
            </a:solidFill>
            <a:ln>
              <a:solidFill>
                <a:schemeClr val="tx1"/>
              </a:solidFill>
            </a:ln>
          </c:spPr>
          <c:invertIfNegative val="0"/>
          <c:dPt>
            <c:idx val="3"/>
            <c:invertIfNegative val="0"/>
            <c:bubble3D val="0"/>
          </c:dPt>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BC</c:v>
                </c:pt>
                <c:pt idx="1">
                  <c:v>Prairies</c:v>
                </c:pt>
                <c:pt idx="2">
                  <c:v>Ontario</c:v>
                </c:pt>
                <c:pt idx="3">
                  <c:v>Quebec</c:v>
                </c:pt>
                <c:pt idx="4">
                  <c:v>Atlantic</c:v>
                </c:pt>
                <c:pt idx="5">
                  <c:v>North</c:v>
                </c:pt>
              </c:strCache>
            </c:strRef>
          </c:cat>
          <c:val>
            <c:numRef>
              <c:f>Sheet1!$C$2:$C$7</c:f>
              <c:numCache>
                <c:formatCode>0%</c:formatCode>
                <c:ptCount val="6"/>
                <c:pt idx="0">
                  <c:v>0.63800000000000001</c:v>
                </c:pt>
                <c:pt idx="1">
                  <c:v>0.69499999999999995</c:v>
                </c:pt>
                <c:pt idx="2">
                  <c:v>0.67500000000000004</c:v>
                </c:pt>
                <c:pt idx="3">
                  <c:v>0.70799999999999996</c:v>
                </c:pt>
                <c:pt idx="4">
                  <c:v>0.60699999999999998</c:v>
                </c:pt>
                <c:pt idx="5">
                  <c:v>0.69599999999999995</c:v>
                </c:pt>
              </c:numCache>
            </c:numRef>
          </c:val>
        </c:ser>
        <c:ser>
          <c:idx val="2"/>
          <c:order val="2"/>
          <c:tx>
            <c:strRef>
              <c:f>Sheet1!$D$1</c:f>
              <c:strCache>
                <c:ptCount val="1"/>
                <c:pt idx="0">
                  <c:v>Decreased Participation</c:v>
                </c:pt>
              </c:strCache>
            </c:strRef>
          </c:tx>
          <c:spPr>
            <a:solidFill>
              <a:schemeClr val="bg1">
                <a:lumMod val="85000"/>
              </a:schemeClr>
            </a:solidFill>
            <a:ln>
              <a:solidFill>
                <a:schemeClr val="tx1"/>
              </a:solidFill>
            </a:ln>
          </c:spPr>
          <c:invertIfNegative val="0"/>
          <c:dPt>
            <c:idx val="1"/>
            <c:invertIfNegative val="0"/>
            <c:bubble3D val="0"/>
          </c:dPt>
          <c:dPt>
            <c:idx val="3"/>
            <c:invertIfNegative val="0"/>
            <c:bubble3D val="0"/>
          </c:dPt>
          <c:dPt>
            <c:idx val="4"/>
            <c:invertIfNegative val="0"/>
            <c:bubble3D val="0"/>
          </c:dPt>
          <c:dPt>
            <c:idx val="5"/>
            <c:invertIfNegative val="0"/>
            <c:bubble3D val="0"/>
            <c:spPr>
              <a:solidFill>
                <a:schemeClr val="accent5">
                  <a:lumMod val="40000"/>
                  <a:lumOff val="60000"/>
                </a:schemeClr>
              </a:solidFill>
              <a:ln>
                <a:solidFill>
                  <a:schemeClr val="tx1"/>
                </a:solidFill>
              </a:ln>
            </c:spPr>
          </c:dPt>
          <c:cat>
            <c:strRef>
              <c:f>Sheet1!$A$2:$A$7</c:f>
              <c:strCache>
                <c:ptCount val="6"/>
                <c:pt idx="0">
                  <c:v>BC</c:v>
                </c:pt>
                <c:pt idx="1">
                  <c:v>Prairies</c:v>
                </c:pt>
                <c:pt idx="2">
                  <c:v>Ontario</c:v>
                </c:pt>
                <c:pt idx="3">
                  <c:v>Quebec</c:v>
                </c:pt>
                <c:pt idx="4">
                  <c:v>Atlantic</c:v>
                </c:pt>
                <c:pt idx="5">
                  <c:v>North</c:v>
                </c:pt>
              </c:strCache>
            </c:strRef>
          </c:cat>
          <c:val>
            <c:numRef>
              <c:f>Sheet1!$D$2:$D$7</c:f>
              <c:numCache>
                <c:formatCode>0%</c:formatCode>
                <c:ptCount val="6"/>
                <c:pt idx="0">
                  <c:v>0.04</c:v>
                </c:pt>
                <c:pt idx="1">
                  <c:v>0.04</c:v>
                </c:pt>
                <c:pt idx="2">
                  <c:v>0.04</c:v>
                </c:pt>
                <c:pt idx="3">
                  <c:v>0.04</c:v>
                </c:pt>
                <c:pt idx="4">
                  <c:v>0.04</c:v>
                </c:pt>
                <c:pt idx="5">
                  <c:v>0.05</c:v>
                </c:pt>
              </c:numCache>
            </c:numRef>
          </c:val>
        </c:ser>
        <c:dLbls>
          <c:showLegendKey val="0"/>
          <c:showVal val="1"/>
          <c:showCatName val="0"/>
          <c:showSerName val="0"/>
          <c:showPercent val="0"/>
          <c:showBubbleSize val="0"/>
        </c:dLbls>
        <c:gapWidth val="151"/>
        <c:overlap val="100"/>
        <c:axId val="146828672"/>
        <c:axId val="146834560"/>
      </c:barChart>
      <c:catAx>
        <c:axId val="146828672"/>
        <c:scaling>
          <c:orientation val="maxMin"/>
        </c:scaling>
        <c:delete val="0"/>
        <c:axPos val="l"/>
        <c:majorTickMark val="none"/>
        <c:minorTickMark val="none"/>
        <c:tickLblPos val="none"/>
        <c:txPr>
          <a:bodyPr/>
          <a:lstStyle/>
          <a:p>
            <a:pPr>
              <a:defRPr>
                <a:solidFill>
                  <a:schemeClr val="bg1"/>
                </a:solidFill>
              </a:defRPr>
            </a:pPr>
            <a:endParaRPr lang="en-US"/>
          </a:p>
        </c:txPr>
        <c:crossAx val="146834560"/>
        <c:crosses val="autoZero"/>
        <c:auto val="1"/>
        <c:lblAlgn val="ctr"/>
        <c:lblOffset val="100"/>
        <c:noMultiLvlLbl val="0"/>
      </c:catAx>
      <c:valAx>
        <c:axId val="146834560"/>
        <c:scaling>
          <c:orientation val="minMax"/>
        </c:scaling>
        <c:delete val="1"/>
        <c:axPos val="t"/>
        <c:numFmt formatCode="0%" sourceLinked="1"/>
        <c:majorTickMark val="out"/>
        <c:minorTickMark val="none"/>
        <c:tickLblPos val="nextTo"/>
        <c:crossAx val="146828672"/>
        <c:crosses val="autoZero"/>
        <c:crossBetween val="between"/>
      </c:valAx>
    </c:plotArea>
    <c:legend>
      <c:legendPos val="b"/>
      <c:layout>
        <c:manualLayout>
          <c:xMode val="edge"/>
          <c:yMode val="edge"/>
          <c:x val="0.10593691413573303"/>
          <c:y val="0.90945816503530608"/>
          <c:w val="0.88096034870641171"/>
          <c:h val="9.0541834964693868E-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userShapes r:id="rId2"/>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94317014720985"/>
          <c:y val="0.10772616853744346"/>
          <c:w val="0.87912929362090608"/>
          <c:h val="0.40172265036019433"/>
        </c:manualLayout>
      </c:layout>
      <c:barChart>
        <c:barDir val="col"/>
        <c:grouping val="clustered"/>
        <c:varyColors val="0"/>
        <c:ser>
          <c:idx val="0"/>
          <c:order val="0"/>
          <c:tx>
            <c:strRef>
              <c:f>Sheet1!$B$1</c:f>
              <c:strCache>
                <c:ptCount val="1"/>
                <c:pt idx="0">
                  <c:v>Country of Birth - outside of Canada</c:v>
                </c:pt>
              </c:strCache>
            </c:strRef>
          </c:tx>
          <c:invertIfNegative val="0"/>
          <c:dLbls>
            <c:showLegendKey val="0"/>
            <c:showVal val="1"/>
            <c:showCatName val="0"/>
            <c:showSerName val="0"/>
            <c:showPercent val="0"/>
            <c:showBubbleSize val="0"/>
            <c:showLeaderLines val="0"/>
          </c:dLbls>
          <c:cat>
            <c:strRef>
              <c:f>Sheet1!$A$2:$A$14</c:f>
              <c:strCache>
                <c:ptCount val="13"/>
                <c:pt idx="0">
                  <c:v>Western Europe</c:v>
                </c:pt>
                <c:pt idx="1">
                  <c:v>China or Hong Kong</c:v>
                </c:pt>
                <c:pt idx="2">
                  <c:v>Southeast Asia (e.g. Vietnam, etc.)</c:v>
                </c:pt>
                <c:pt idx="3">
                  <c:v>Eastern Europe</c:v>
                </c:pt>
                <c:pt idx="4">
                  <c:v>United States</c:v>
                </c:pt>
                <c:pt idx="5">
                  <c:v>South Asia (e.g. India, etc.)</c:v>
                </c:pt>
                <c:pt idx="6">
                  <c:v>Russia / Former parts of USSR</c:v>
                </c:pt>
                <c:pt idx="7">
                  <c:v>Other East Asia (e.g. Japan, etc.)</c:v>
                </c:pt>
                <c:pt idx="8">
                  <c:v>West Asia / Middle East / North Africa</c:v>
                </c:pt>
                <c:pt idx="9">
                  <c:v>Central and South America</c:v>
                </c:pt>
                <c:pt idx="10">
                  <c:v>Sub-Saharan Africa</c:v>
                </c:pt>
                <c:pt idx="11">
                  <c:v>Caribbean</c:v>
                </c:pt>
                <c:pt idx="12">
                  <c:v>Other</c:v>
                </c:pt>
              </c:strCache>
            </c:strRef>
          </c:cat>
          <c:val>
            <c:numRef>
              <c:f>Sheet1!$B$2:$B$14</c:f>
              <c:numCache>
                <c:formatCode>0%</c:formatCode>
                <c:ptCount val="13"/>
                <c:pt idx="0">
                  <c:v>0.28599999999999998</c:v>
                </c:pt>
                <c:pt idx="1">
                  <c:v>0.121</c:v>
                </c:pt>
                <c:pt idx="2">
                  <c:v>0.107</c:v>
                </c:pt>
                <c:pt idx="3">
                  <c:v>7.9000000000000001E-2</c:v>
                </c:pt>
                <c:pt idx="4">
                  <c:v>7.9000000000000001E-2</c:v>
                </c:pt>
                <c:pt idx="5">
                  <c:v>7.9000000000000001E-2</c:v>
                </c:pt>
                <c:pt idx="6">
                  <c:v>4.2999999999999997E-2</c:v>
                </c:pt>
                <c:pt idx="7">
                  <c:v>4.2999999999999997E-2</c:v>
                </c:pt>
                <c:pt idx="8">
                  <c:v>3.5999999999999997E-2</c:v>
                </c:pt>
                <c:pt idx="9">
                  <c:v>2.9000000000000001E-2</c:v>
                </c:pt>
                <c:pt idx="10">
                  <c:v>2.9000000000000001E-2</c:v>
                </c:pt>
                <c:pt idx="11">
                  <c:v>2.1000000000000001E-2</c:v>
                </c:pt>
                <c:pt idx="12">
                  <c:v>4.2999999999999997E-2</c:v>
                </c:pt>
              </c:numCache>
            </c:numRef>
          </c:val>
        </c:ser>
        <c:dLbls>
          <c:showLegendKey val="0"/>
          <c:showVal val="0"/>
          <c:showCatName val="0"/>
          <c:showSerName val="0"/>
          <c:showPercent val="0"/>
          <c:showBubbleSize val="0"/>
        </c:dLbls>
        <c:gapWidth val="150"/>
        <c:axId val="148167680"/>
        <c:axId val="148169472"/>
      </c:barChart>
      <c:catAx>
        <c:axId val="148167680"/>
        <c:scaling>
          <c:orientation val="minMax"/>
        </c:scaling>
        <c:delete val="0"/>
        <c:axPos val="b"/>
        <c:majorTickMark val="out"/>
        <c:minorTickMark val="none"/>
        <c:tickLblPos val="nextTo"/>
        <c:crossAx val="148169472"/>
        <c:crosses val="autoZero"/>
        <c:auto val="1"/>
        <c:lblAlgn val="ctr"/>
        <c:lblOffset val="100"/>
        <c:noMultiLvlLbl val="0"/>
      </c:catAx>
      <c:valAx>
        <c:axId val="148169472"/>
        <c:scaling>
          <c:orientation val="minMax"/>
          <c:max val="1"/>
          <c:min val="0"/>
        </c:scaling>
        <c:delete val="1"/>
        <c:axPos val="l"/>
        <c:numFmt formatCode="0%" sourceLinked="1"/>
        <c:majorTickMark val="out"/>
        <c:minorTickMark val="none"/>
        <c:tickLblPos val="nextTo"/>
        <c:crossAx val="148167680"/>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94317014720985"/>
          <c:y val="0.10772616853744346"/>
          <c:w val="0.87912929362090608"/>
          <c:h val="0.40172265036019433"/>
        </c:manualLayout>
      </c:layout>
      <c:barChart>
        <c:barDir val="col"/>
        <c:grouping val="clustered"/>
        <c:varyColors val="0"/>
        <c:ser>
          <c:idx val="0"/>
          <c:order val="0"/>
          <c:tx>
            <c:strRef>
              <c:f>Sheet1!$B$1</c:f>
              <c:strCache>
                <c:ptCount val="1"/>
                <c:pt idx="0">
                  <c:v>Country of Birth - Canada</c:v>
                </c:pt>
              </c:strCache>
            </c:strRef>
          </c:tx>
          <c:invertIfNegative val="0"/>
          <c:cat>
            <c:strRef>
              <c:f>Sheet1!$A$2</c:f>
              <c:strCache>
                <c:ptCount val="1"/>
                <c:pt idx="0">
                  <c:v>Canada</c:v>
                </c:pt>
              </c:strCache>
            </c:strRef>
          </c:cat>
          <c:val>
            <c:numRef>
              <c:f>Sheet1!$B$2</c:f>
              <c:numCache>
                <c:formatCode>0%</c:formatCode>
                <c:ptCount val="1"/>
                <c:pt idx="0">
                  <c:v>0.88400000000000001</c:v>
                </c:pt>
              </c:numCache>
            </c:numRef>
          </c:val>
        </c:ser>
        <c:dLbls>
          <c:showLegendKey val="0"/>
          <c:showVal val="0"/>
          <c:showCatName val="0"/>
          <c:showSerName val="0"/>
          <c:showPercent val="0"/>
          <c:showBubbleSize val="0"/>
        </c:dLbls>
        <c:gapWidth val="150"/>
        <c:axId val="148271104"/>
        <c:axId val="148272640"/>
      </c:barChart>
      <c:catAx>
        <c:axId val="148271104"/>
        <c:scaling>
          <c:orientation val="minMax"/>
        </c:scaling>
        <c:delete val="0"/>
        <c:axPos val="b"/>
        <c:majorTickMark val="out"/>
        <c:minorTickMark val="none"/>
        <c:tickLblPos val="nextTo"/>
        <c:crossAx val="148272640"/>
        <c:crosses val="autoZero"/>
        <c:auto val="1"/>
        <c:lblAlgn val="ctr"/>
        <c:lblOffset val="100"/>
        <c:noMultiLvlLbl val="0"/>
      </c:catAx>
      <c:valAx>
        <c:axId val="148272640"/>
        <c:scaling>
          <c:orientation val="minMax"/>
          <c:max val="1"/>
          <c:min val="0"/>
        </c:scaling>
        <c:delete val="1"/>
        <c:axPos val="l"/>
        <c:numFmt formatCode="0%" sourceLinked="1"/>
        <c:majorTickMark val="out"/>
        <c:minorTickMark val="none"/>
        <c:tickLblPos val="nextTo"/>
        <c:crossAx val="14827110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Years Lived in Canada</c:v>
                </c:pt>
              </c:strCache>
            </c:strRef>
          </c:tx>
          <c:invertIfNegative val="0"/>
          <c:dLbls>
            <c:showLegendKey val="0"/>
            <c:showVal val="1"/>
            <c:showCatName val="0"/>
            <c:showSerName val="0"/>
            <c:showPercent val="0"/>
            <c:showBubbleSize val="0"/>
            <c:showLeaderLines val="0"/>
          </c:dLbls>
          <c:cat>
            <c:strRef>
              <c:f>Sheet1!$A$2:$A$6</c:f>
              <c:strCache>
                <c:ptCount val="5"/>
                <c:pt idx="0">
                  <c:v>Less than 5 years</c:v>
                </c:pt>
                <c:pt idx="1">
                  <c:v>Between 5 and 10 years</c:v>
                </c:pt>
                <c:pt idx="2">
                  <c:v>Between 11 and 14 years</c:v>
                </c:pt>
                <c:pt idx="3">
                  <c:v>Between 15 and 19 years</c:v>
                </c:pt>
                <c:pt idx="4">
                  <c:v>20 years or more</c:v>
                </c:pt>
              </c:strCache>
            </c:strRef>
          </c:cat>
          <c:val>
            <c:numRef>
              <c:f>Sheet1!$B$2:$B$6</c:f>
              <c:numCache>
                <c:formatCode>0%</c:formatCode>
                <c:ptCount val="5"/>
                <c:pt idx="0">
                  <c:v>8.5999999999999993E-2</c:v>
                </c:pt>
                <c:pt idx="1">
                  <c:v>0.16400000000000001</c:v>
                </c:pt>
                <c:pt idx="2">
                  <c:v>0.107</c:v>
                </c:pt>
                <c:pt idx="3">
                  <c:v>9.2999999999999999E-2</c:v>
                </c:pt>
                <c:pt idx="4">
                  <c:v>0.55000000000000004</c:v>
                </c:pt>
              </c:numCache>
            </c:numRef>
          </c:val>
        </c:ser>
        <c:dLbls>
          <c:showLegendKey val="0"/>
          <c:showVal val="0"/>
          <c:showCatName val="0"/>
          <c:showSerName val="0"/>
          <c:showPercent val="0"/>
          <c:showBubbleSize val="0"/>
        </c:dLbls>
        <c:gapWidth val="150"/>
        <c:axId val="148624512"/>
        <c:axId val="148626048"/>
      </c:barChart>
      <c:catAx>
        <c:axId val="148624512"/>
        <c:scaling>
          <c:orientation val="maxMin"/>
        </c:scaling>
        <c:delete val="0"/>
        <c:axPos val="l"/>
        <c:majorTickMark val="out"/>
        <c:minorTickMark val="none"/>
        <c:tickLblPos val="nextTo"/>
        <c:crossAx val="148626048"/>
        <c:crosses val="autoZero"/>
        <c:auto val="1"/>
        <c:lblAlgn val="ctr"/>
        <c:lblOffset val="100"/>
        <c:noMultiLvlLbl val="0"/>
      </c:catAx>
      <c:valAx>
        <c:axId val="148626048"/>
        <c:scaling>
          <c:orientation val="minMax"/>
          <c:max val="1"/>
          <c:min val="0"/>
        </c:scaling>
        <c:delete val="1"/>
        <c:axPos val="t"/>
        <c:numFmt formatCode="0%" sourceLinked="1"/>
        <c:majorTickMark val="out"/>
        <c:minorTickMark val="none"/>
        <c:tickLblPos val="nextTo"/>
        <c:crossAx val="148624512"/>
        <c:crosses val="autoZero"/>
        <c:crossBetween val="between"/>
      </c:valAx>
      <c:spPr>
        <a:noFill/>
        <a:ln w="25400">
          <a:noFill/>
        </a:ln>
      </c:spPr>
    </c:plotArea>
    <c:plotVisOnly val="1"/>
    <c:dispBlanksAs val="gap"/>
    <c:showDLblsOverMax val="0"/>
  </c:chart>
  <c:txPr>
    <a:bodyPr/>
    <a:lstStyle/>
    <a:p>
      <a:pPr>
        <a:defRPr sz="1400"/>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46875E-2"/>
          <c:w val="1"/>
          <c:h val="0.81845072588582679"/>
        </c:manualLayout>
      </c:layout>
      <c:barChart>
        <c:barDir val="col"/>
        <c:grouping val="clustered"/>
        <c:varyColors val="0"/>
        <c:ser>
          <c:idx val="0"/>
          <c:order val="0"/>
          <c:tx>
            <c:strRef>
              <c:f>Sheet1!$B$1</c:f>
              <c:strCache>
                <c:ptCount val="1"/>
                <c:pt idx="0">
                  <c:v>Boating Purpose</c:v>
                </c:pt>
              </c:strCache>
            </c:strRef>
          </c:tx>
          <c:invertIfNegative val="0"/>
          <c:cat>
            <c:strRef>
              <c:f>Sheet1!$A$2:$A$4</c:f>
              <c:strCache>
                <c:ptCount val="3"/>
                <c:pt idx="0">
                  <c:v>Recreational</c:v>
                </c:pt>
                <c:pt idx="1">
                  <c:v>Daily Living</c:v>
                </c:pt>
                <c:pt idx="2">
                  <c:v>Occupational</c:v>
                </c:pt>
              </c:strCache>
            </c:strRef>
          </c:cat>
          <c:val>
            <c:numRef>
              <c:f>Sheet1!$B$2:$B$4</c:f>
              <c:numCache>
                <c:formatCode>0%</c:formatCode>
                <c:ptCount val="3"/>
                <c:pt idx="0">
                  <c:v>1</c:v>
                </c:pt>
                <c:pt idx="1">
                  <c:v>5.5E-2</c:v>
                </c:pt>
                <c:pt idx="2">
                  <c:v>2.7E-2</c:v>
                </c:pt>
              </c:numCache>
            </c:numRef>
          </c:val>
        </c:ser>
        <c:dLbls>
          <c:showLegendKey val="0"/>
          <c:showVal val="1"/>
          <c:showCatName val="0"/>
          <c:showSerName val="0"/>
          <c:showPercent val="0"/>
          <c:showBubbleSize val="0"/>
        </c:dLbls>
        <c:gapWidth val="150"/>
        <c:overlap val="-25"/>
        <c:axId val="148209024"/>
        <c:axId val="148219008"/>
      </c:barChart>
      <c:catAx>
        <c:axId val="148209024"/>
        <c:scaling>
          <c:orientation val="minMax"/>
        </c:scaling>
        <c:delete val="0"/>
        <c:axPos val="b"/>
        <c:majorTickMark val="none"/>
        <c:minorTickMark val="none"/>
        <c:tickLblPos val="nextTo"/>
        <c:crossAx val="148219008"/>
        <c:crosses val="autoZero"/>
        <c:auto val="1"/>
        <c:lblAlgn val="ctr"/>
        <c:lblOffset val="100"/>
        <c:noMultiLvlLbl val="0"/>
      </c:catAx>
      <c:valAx>
        <c:axId val="148219008"/>
        <c:scaling>
          <c:orientation val="minMax"/>
          <c:max val="1.05"/>
          <c:min val="0"/>
        </c:scaling>
        <c:delete val="1"/>
        <c:axPos val="l"/>
        <c:numFmt formatCode="0%" sourceLinked="1"/>
        <c:majorTickMark val="out"/>
        <c:minorTickMark val="none"/>
        <c:tickLblPos val="nextTo"/>
        <c:crossAx val="14820902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126809148856393"/>
          <c:y val="2.8131872029509824E-2"/>
          <c:w val="0.58674953130858643"/>
          <c:h val="0.95741948641554941"/>
        </c:manualLayout>
      </c:layout>
      <c:barChart>
        <c:barDir val="bar"/>
        <c:grouping val="clustered"/>
        <c:varyColors val="0"/>
        <c:ser>
          <c:idx val="0"/>
          <c:order val="0"/>
          <c:tx>
            <c:strRef>
              <c:f>Sheet1!$B$1</c:f>
              <c:strCache>
                <c:ptCount val="1"/>
                <c:pt idx="0">
                  <c:v>Score</c:v>
                </c:pt>
              </c:strCache>
            </c:strRef>
          </c:tx>
          <c:invertIfNegative val="0"/>
          <c:dLbls>
            <c:txPr>
              <a:bodyPr/>
              <a:lstStyle/>
              <a:p>
                <a:pPr>
                  <a:defRPr sz="1200"/>
                </a:pPr>
                <a:endParaRPr lang="en-US"/>
              </a:p>
            </c:txPr>
            <c:showLegendKey val="0"/>
            <c:showVal val="1"/>
            <c:showCatName val="0"/>
            <c:showSerName val="0"/>
            <c:showPercent val="0"/>
            <c:showBubbleSize val="0"/>
            <c:showLeaderLines val="0"/>
          </c:dLbls>
          <c:cat>
            <c:strRef>
              <c:f>Sheet1!$A$2:$A$34</c:f>
              <c:strCache>
                <c:ptCount val="33"/>
                <c:pt idx="0">
                  <c:v>Fishing</c:v>
                </c:pt>
                <c:pt idx="1">
                  <c:v>Nature observation</c:v>
                </c:pt>
                <c:pt idx="2">
                  <c:v>Eating snacks or meals</c:v>
                </c:pt>
                <c:pt idx="3">
                  <c:v>Swimming</c:v>
                </c:pt>
                <c:pt idx="4">
                  <c:v>Sightseeing</c:v>
                </c:pt>
                <c:pt idx="5">
                  <c:v>Sunbathing</c:v>
                </c:pt>
                <c:pt idx="6">
                  <c:v>Cruising</c:v>
                </c:pt>
                <c:pt idx="7">
                  <c:v>Canoeing - Flat water</c:v>
                </c:pt>
                <c:pt idx="8">
                  <c:v>Drinking non-alcoholic beverages</c:v>
                </c:pt>
                <c:pt idx="9">
                  <c:v>Entertaining/partying with family/friends</c:v>
                </c:pt>
                <c:pt idx="10">
                  <c:v>Camping</c:v>
                </c:pt>
                <c:pt idx="11">
                  <c:v>Drinking beer or wine or other alcoholic beverages</c:v>
                </c:pt>
                <c:pt idx="12">
                  <c:v>Kayaking - Flat water</c:v>
                </c:pt>
                <c:pt idx="13">
                  <c:v>Reading</c:v>
                </c:pt>
                <c:pt idx="14">
                  <c:v>Overnight trips</c:v>
                </c:pt>
                <c:pt idx="15">
                  <c:v>Rowing</c:v>
                </c:pt>
                <c:pt idx="16">
                  <c:v>Waterskiing</c:v>
                </c:pt>
                <c:pt idx="17">
                  <c:v>Snorkeling</c:v>
                </c:pt>
                <c:pt idx="18">
                  <c:v>Sailing</c:v>
                </c:pt>
                <c:pt idx="19">
                  <c:v>Sleep aboard</c:v>
                </c:pt>
                <c:pt idx="20">
                  <c:v>Sea Kayaking (Ocean, big Lakes)</c:v>
                </c:pt>
                <c:pt idx="21">
                  <c:v>Wakeboarding</c:v>
                </c:pt>
                <c:pt idx="22">
                  <c:v>Kayaking - White water</c:v>
                </c:pt>
                <c:pt idx="23">
                  <c:v>Hunting</c:v>
                </c:pt>
                <c:pt idx="24">
                  <c:v>Canoeing - White water</c:v>
                </c:pt>
                <c:pt idx="25">
                  <c:v>Scuba diving</c:v>
                </c:pt>
                <c:pt idx="26">
                  <c:v>Wave running / wave jumping</c:v>
                </c:pt>
                <c:pt idx="27">
                  <c:v>Stand up paddleboarding</c:v>
                </c:pt>
                <c:pt idx="28">
                  <c:v>Whitewater rafting</c:v>
                </c:pt>
                <c:pt idx="29">
                  <c:v>Entertaining/partying for business</c:v>
                </c:pt>
                <c:pt idx="30">
                  <c:v>Sailboarding/windsurfing</c:v>
                </c:pt>
                <c:pt idx="31">
                  <c:v>Racing</c:v>
                </c:pt>
                <c:pt idx="32">
                  <c:v>Rendezvous or 'Poker runs'</c:v>
                </c:pt>
              </c:strCache>
            </c:strRef>
          </c:cat>
          <c:val>
            <c:numRef>
              <c:f>Sheet1!$B$2:$B$34</c:f>
              <c:numCache>
                <c:formatCode>0%</c:formatCode>
                <c:ptCount val="33"/>
                <c:pt idx="0">
                  <c:v>0.55700000000000005</c:v>
                </c:pt>
                <c:pt idx="1">
                  <c:v>0.53400000000000003</c:v>
                </c:pt>
                <c:pt idx="2">
                  <c:v>0.495</c:v>
                </c:pt>
                <c:pt idx="3">
                  <c:v>0.48299999999999998</c:v>
                </c:pt>
                <c:pt idx="4">
                  <c:v>0.45300000000000001</c:v>
                </c:pt>
                <c:pt idx="5">
                  <c:v>0.39300000000000002</c:v>
                </c:pt>
                <c:pt idx="6">
                  <c:v>0.39200000000000002</c:v>
                </c:pt>
                <c:pt idx="7">
                  <c:v>0.38900000000000001</c:v>
                </c:pt>
                <c:pt idx="8">
                  <c:v>0.38600000000000001</c:v>
                </c:pt>
                <c:pt idx="9">
                  <c:v>0.34100000000000003</c:v>
                </c:pt>
                <c:pt idx="10">
                  <c:v>0.30199999999999999</c:v>
                </c:pt>
                <c:pt idx="11">
                  <c:v>0.30099999999999999</c:v>
                </c:pt>
                <c:pt idx="12">
                  <c:v>0.25</c:v>
                </c:pt>
                <c:pt idx="13">
                  <c:v>0.23300000000000001</c:v>
                </c:pt>
                <c:pt idx="14">
                  <c:v>0.16500000000000001</c:v>
                </c:pt>
                <c:pt idx="15">
                  <c:v>0.155</c:v>
                </c:pt>
                <c:pt idx="16">
                  <c:v>0.13800000000000001</c:v>
                </c:pt>
                <c:pt idx="17">
                  <c:v>0.11799999999999999</c:v>
                </c:pt>
                <c:pt idx="18">
                  <c:v>0.115</c:v>
                </c:pt>
                <c:pt idx="19">
                  <c:v>9.1999999999999998E-2</c:v>
                </c:pt>
                <c:pt idx="20">
                  <c:v>0.08</c:v>
                </c:pt>
                <c:pt idx="21">
                  <c:v>7.1999999999999995E-2</c:v>
                </c:pt>
                <c:pt idx="22">
                  <c:v>6.3E-2</c:v>
                </c:pt>
                <c:pt idx="23">
                  <c:v>0.06</c:v>
                </c:pt>
                <c:pt idx="24">
                  <c:v>0.06</c:v>
                </c:pt>
                <c:pt idx="25">
                  <c:v>0.06</c:v>
                </c:pt>
                <c:pt idx="26">
                  <c:v>0.06</c:v>
                </c:pt>
                <c:pt idx="27">
                  <c:v>5.2999999999999999E-2</c:v>
                </c:pt>
                <c:pt idx="28">
                  <c:v>5.2999999999999999E-2</c:v>
                </c:pt>
                <c:pt idx="29">
                  <c:v>3.9E-2</c:v>
                </c:pt>
                <c:pt idx="30">
                  <c:v>3.6999999999999998E-2</c:v>
                </c:pt>
                <c:pt idx="31">
                  <c:v>3.5000000000000003E-2</c:v>
                </c:pt>
                <c:pt idx="32">
                  <c:v>2.5000000000000001E-2</c:v>
                </c:pt>
              </c:numCache>
            </c:numRef>
          </c:val>
        </c:ser>
        <c:dLbls>
          <c:showLegendKey val="0"/>
          <c:showVal val="0"/>
          <c:showCatName val="0"/>
          <c:showSerName val="0"/>
          <c:showPercent val="0"/>
          <c:showBubbleSize val="0"/>
        </c:dLbls>
        <c:gapWidth val="150"/>
        <c:axId val="148427136"/>
        <c:axId val="148428672"/>
      </c:barChart>
      <c:catAx>
        <c:axId val="148427136"/>
        <c:scaling>
          <c:orientation val="maxMin"/>
        </c:scaling>
        <c:delete val="0"/>
        <c:axPos val="l"/>
        <c:majorTickMark val="out"/>
        <c:minorTickMark val="none"/>
        <c:tickLblPos val="nextTo"/>
        <c:txPr>
          <a:bodyPr/>
          <a:lstStyle/>
          <a:p>
            <a:pPr>
              <a:defRPr sz="1000"/>
            </a:pPr>
            <a:endParaRPr lang="en-US"/>
          </a:p>
        </c:txPr>
        <c:crossAx val="148428672"/>
        <c:crosses val="autoZero"/>
        <c:auto val="1"/>
        <c:lblAlgn val="ctr"/>
        <c:lblOffset val="100"/>
        <c:noMultiLvlLbl val="0"/>
      </c:catAx>
      <c:valAx>
        <c:axId val="148428672"/>
        <c:scaling>
          <c:orientation val="minMax"/>
          <c:max val="1"/>
          <c:min val="0"/>
        </c:scaling>
        <c:delete val="1"/>
        <c:axPos val="t"/>
        <c:numFmt formatCode="0%" sourceLinked="1"/>
        <c:majorTickMark val="out"/>
        <c:minorTickMark val="none"/>
        <c:tickLblPos val="nextTo"/>
        <c:crossAx val="148427136"/>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117370892018781E-2"/>
          <c:y val="4.2754975124378113E-2"/>
          <c:w val="0.89671361502347413"/>
          <c:h val="0.91449004975124382"/>
        </c:manualLayout>
      </c:layout>
      <c:barChart>
        <c:barDir val="bar"/>
        <c:grouping val="clustered"/>
        <c:varyColors val="0"/>
        <c:ser>
          <c:idx val="0"/>
          <c:order val="0"/>
          <c:tx>
            <c:strRef>
              <c:f>Sheet1!$B$1</c:f>
              <c:strCache>
                <c:ptCount val="1"/>
                <c:pt idx="0">
                  <c:v>Overall frequency - Group A</c:v>
                </c:pt>
              </c:strCache>
            </c:strRef>
          </c:tx>
          <c:invertIfNegative val="0"/>
          <c:dLbls>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0.54</c:v>
                </c:pt>
                <c:pt idx="1">
                  <c:v>0.22900000000000001</c:v>
                </c:pt>
                <c:pt idx="2">
                  <c:v>0.106</c:v>
                </c:pt>
                <c:pt idx="3">
                  <c:v>9.5000000000000001E-2</c:v>
                </c:pt>
                <c:pt idx="4">
                  <c:v>0.03</c:v>
                </c:pt>
              </c:numCache>
            </c:numRef>
          </c:val>
        </c:ser>
        <c:dLbls>
          <c:showLegendKey val="0"/>
          <c:showVal val="0"/>
          <c:showCatName val="0"/>
          <c:showSerName val="0"/>
          <c:showPercent val="0"/>
          <c:showBubbleSize val="0"/>
        </c:dLbls>
        <c:gapWidth val="150"/>
        <c:axId val="149563264"/>
        <c:axId val="149564800"/>
      </c:barChart>
      <c:catAx>
        <c:axId val="149563264"/>
        <c:scaling>
          <c:orientation val="maxMin"/>
        </c:scaling>
        <c:delete val="0"/>
        <c:axPos val="l"/>
        <c:majorTickMark val="none"/>
        <c:minorTickMark val="none"/>
        <c:tickLblPos val="none"/>
        <c:crossAx val="149564800"/>
        <c:crosses val="autoZero"/>
        <c:auto val="1"/>
        <c:lblAlgn val="ctr"/>
        <c:lblOffset val="100"/>
        <c:noMultiLvlLbl val="0"/>
      </c:catAx>
      <c:valAx>
        <c:axId val="149564800"/>
        <c:scaling>
          <c:orientation val="minMax"/>
          <c:max val="1"/>
          <c:min val="0"/>
        </c:scaling>
        <c:delete val="1"/>
        <c:axPos val="t"/>
        <c:numFmt formatCode="0%" sourceLinked="1"/>
        <c:majorTickMark val="out"/>
        <c:minorTickMark val="none"/>
        <c:tickLblPos val="nextTo"/>
        <c:crossAx val="14956326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Strongly Agree</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Sheet1!$B$2</c:f>
              <c:numCache>
                <c:formatCode>0%</c:formatCode>
                <c:ptCount val="1"/>
                <c:pt idx="0">
                  <c:v>0.27100000000000002</c:v>
                </c:pt>
              </c:numCache>
            </c:numRef>
          </c:val>
        </c:ser>
        <c:ser>
          <c:idx val="1"/>
          <c:order val="1"/>
          <c:tx>
            <c:strRef>
              <c:f>Sheet1!$C$1</c:f>
              <c:strCache>
                <c:ptCount val="1"/>
                <c:pt idx="0">
                  <c:v>Somewhat Agree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Sheet1!$C$2</c:f>
              <c:numCache>
                <c:formatCode>0%</c:formatCode>
                <c:ptCount val="1"/>
                <c:pt idx="0">
                  <c:v>0.45</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Sheet1!$D$2</c:f>
              <c:numCache>
                <c:formatCode>0%</c:formatCode>
                <c:ptCount val="1"/>
                <c:pt idx="0">
                  <c:v>0.188</c:v>
                </c:pt>
              </c:numCache>
            </c:numRef>
          </c:val>
        </c:ser>
        <c:ser>
          <c:idx val="3"/>
          <c:order val="3"/>
          <c:tx>
            <c:strRef>
              <c:f>Sheet1!$E$1</c:f>
              <c:strCache>
                <c:ptCount val="1"/>
                <c:pt idx="0">
                  <c:v>Somewhat Disagree</c:v>
                </c:pt>
              </c:strCache>
            </c:strRef>
          </c:tx>
          <c:spPr>
            <a:ln>
              <a:solidFill>
                <a:schemeClr val="tx1"/>
              </a:solidFill>
            </a:ln>
          </c:spPr>
          <c:invertIfNegative val="0"/>
          <c:cat>
            <c:strRef>
              <c:f>Sheet1!$A$2</c:f>
              <c:strCache>
                <c:ptCount val="1"/>
                <c:pt idx="0">
                  <c:v>I am nervous being in a boat on the water</c:v>
                </c:pt>
              </c:strCache>
            </c:strRef>
          </c:cat>
          <c:val>
            <c:numRef>
              <c:f>Sheet1!$E$2</c:f>
              <c:numCache>
                <c:formatCode>0%</c:formatCode>
                <c:ptCount val="1"/>
                <c:pt idx="0">
                  <c:v>7.5999999999999998E-2</c:v>
                </c:pt>
              </c:numCache>
            </c:numRef>
          </c:val>
        </c:ser>
        <c:ser>
          <c:idx val="4"/>
          <c:order val="4"/>
          <c:tx>
            <c:strRef>
              <c:f>Sheet1!$F$1</c:f>
              <c:strCache>
                <c:ptCount val="1"/>
                <c:pt idx="0">
                  <c:v>Strongly Disagree</c:v>
                </c:pt>
              </c:strCache>
            </c:strRef>
          </c:tx>
          <c:spPr>
            <a:solidFill>
              <a:schemeClr val="accent4">
                <a:lumMod val="75000"/>
              </a:schemeClr>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Sheet1!$F$2</c:f>
              <c:numCache>
                <c:formatCode>0%</c:formatCode>
                <c:ptCount val="1"/>
                <c:pt idx="0">
                  <c:v>1.6E-2</c:v>
                </c:pt>
              </c:numCache>
            </c:numRef>
          </c:val>
        </c:ser>
        <c:dLbls>
          <c:showLegendKey val="0"/>
          <c:showVal val="1"/>
          <c:showCatName val="0"/>
          <c:showSerName val="0"/>
          <c:showPercent val="0"/>
          <c:showBubbleSize val="0"/>
        </c:dLbls>
        <c:gapWidth val="150"/>
        <c:overlap val="100"/>
        <c:axId val="149697664"/>
        <c:axId val="149708800"/>
      </c:barChart>
      <c:catAx>
        <c:axId val="149697664"/>
        <c:scaling>
          <c:orientation val="minMax"/>
        </c:scaling>
        <c:delete val="1"/>
        <c:axPos val="l"/>
        <c:majorTickMark val="out"/>
        <c:minorTickMark val="none"/>
        <c:tickLblPos val="nextTo"/>
        <c:crossAx val="149708800"/>
        <c:crosses val="autoZero"/>
        <c:auto val="1"/>
        <c:lblAlgn val="ctr"/>
        <c:lblOffset val="100"/>
        <c:noMultiLvlLbl val="0"/>
      </c:catAx>
      <c:valAx>
        <c:axId val="149708800"/>
        <c:scaling>
          <c:orientation val="minMax"/>
          <c:max val="1"/>
          <c:min val="0"/>
        </c:scaling>
        <c:delete val="1"/>
        <c:axPos val="b"/>
        <c:numFmt formatCode="0%" sourceLinked="1"/>
        <c:majorTickMark val="none"/>
        <c:minorTickMark val="none"/>
        <c:tickLblPos val="nextTo"/>
        <c:crossAx val="149697664"/>
        <c:crosses val="autoZero"/>
        <c:crossBetween val="between"/>
      </c:valAx>
    </c:plotArea>
    <c:legend>
      <c:legendPos val="b"/>
      <c:layout>
        <c:manualLayout>
          <c:xMode val="edge"/>
          <c:yMode val="edge"/>
          <c:x val="1.0625734111184306E-2"/>
          <c:y val="0.66650677141314218"/>
          <c:w val="0.96800256831452303"/>
          <c:h val="0.23896871178440326"/>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Sailboats</c:v>
                </c:pt>
              </c:strCache>
            </c:strRef>
          </c:tx>
          <c:invertIfNegative val="0"/>
          <c:cat>
            <c:strRef>
              <c:f>Sheet1!$A$2:$A$4</c:f>
              <c:strCache>
                <c:ptCount val="3"/>
                <c:pt idx="0">
                  <c:v>A sailboat 6 metres (20 feet) or longer</c:v>
                </c:pt>
                <c:pt idx="1">
                  <c:v>A sailboat under 6 metres (20 feet) in length</c:v>
                </c:pt>
                <c:pt idx="2">
                  <c:v>Don't know length of sailboat</c:v>
                </c:pt>
              </c:strCache>
            </c:strRef>
          </c:cat>
          <c:val>
            <c:numRef>
              <c:f>Sheet1!$B$2:$B$4</c:f>
              <c:numCache>
                <c:formatCode>0%</c:formatCode>
                <c:ptCount val="3"/>
                <c:pt idx="0">
                  <c:v>0.56200000000000006</c:v>
                </c:pt>
                <c:pt idx="1">
                  <c:v>0.55600000000000005</c:v>
                </c:pt>
                <c:pt idx="2">
                  <c:v>7.8E-2</c:v>
                </c:pt>
              </c:numCache>
            </c:numRef>
          </c:val>
        </c:ser>
        <c:dLbls>
          <c:showLegendKey val="0"/>
          <c:showVal val="1"/>
          <c:showCatName val="0"/>
          <c:showSerName val="0"/>
          <c:showPercent val="0"/>
          <c:showBubbleSize val="0"/>
        </c:dLbls>
        <c:gapWidth val="150"/>
        <c:overlap val="-25"/>
        <c:axId val="133407872"/>
        <c:axId val="133409408"/>
      </c:barChart>
      <c:catAx>
        <c:axId val="133407872"/>
        <c:scaling>
          <c:orientation val="minMax"/>
        </c:scaling>
        <c:delete val="0"/>
        <c:axPos val="b"/>
        <c:majorTickMark val="none"/>
        <c:minorTickMark val="none"/>
        <c:tickLblPos val="nextTo"/>
        <c:crossAx val="133409408"/>
        <c:crosses val="autoZero"/>
        <c:auto val="1"/>
        <c:lblAlgn val="ctr"/>
        <c:lblOffset val="100"/>
        <c:noMultiLvlLbl val="0"/>
      </c:catAx>
      <c:valAx>
        <c:axId val="133409408"/>
        <c:scaling>
          <c:orientation val="minMax"/>
          <c:max val="1"/>
          <c:min val="0"/>
        </c:scaling>
        <c:delete val="1"/>
        <c:axPos val="l"/>
        <c:numFmt formatCode="0%" sourceLinked="1"/>
        <c:majorTickMark val="out"/>
        <c:minorTickMark val="none"/>
        <c:tickLblPos val="nextTo"/>
        <c:crossAx val="13340787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0.27500000000000002</c:v>
                </c:pt>
                <c:pt idx="1">
                  <c:v>0.32</c:v>
                </c:pt>
                <c:pt idx="2">
                  <c:v>0.314</c:v>
                </c:pt>
                <c:pt idx="3">
                  <c:v>0.40500000000000003</c:v>
                </c:pt>
                <c:pt idx="4">
                  <c:v>0.44500000000000001</c:v>
                </c:pt>
                <c:pt idx="5">
                  <c:v>0.27200000000000002</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0.46</c:v>
                </c:pt>
                <c:pt idx="1">
                  <c:v>0.45300000000000001</c:v>
                </c:pt>
                <c:pt idx="2">
                  <c:v>0.436</c:v>
                </c:pt>
                <c:pt idx="3">
                  <c:v>0.42799999999999999</c:v>
                </c:pt>
                <c:pt idx="4">
                  <c:v>0.39400000000000002</c:v>
                </c:pt>
                <c:pt idx="5">
                  <c:v>0.45700000000000002</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0.17799999999999999</c:v>
                </c:pt>
                <c:pt idx="1">
                  <c:v>0.153</c:v>
                </c:pt>
                <c:pt idx="2">
                  <c:v>0.17199999999999999</c:v>
                </c:pt>
                <c:pt idx="3">
                  <c:v>0.13300000000000001</c:v>
                </c:pt>
                <c:pt idx="4">
                  <c:v>7.2999999999999995E-2</c:v>
                </c:pt>
                <c:pt idx="5">
                  <c:v>0.19</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7.0000000000000007E-2</c:v>
                </c:pt>
                <c:pt idx="1">
                  <c:v>6.3E-2</c:v>
                </c:pt>
                <c:pt idx="2">
                  <c:v>6.6000000000000003E-2</c:v>
                </c:pt>
                <c:pt idx="3">
                  <c:v>1.7000000000000001E-2</c:v>
                </c:pt>
                <c:pt idx="4">
                  <c:v>5.8000000000000003E-2</c:v>
                </c:pt>
                <c:pt idx="5">
                  <c:v>6.6000000000000003E-2</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spPr>
              <a:solidFill>
                <a:schemeClr val="accent3">
                  <a:lumMod val="20000"/>
                  <a:lumOff val="80000"/>
                </a:schemeClr>
              </a:solidFill>
              <a:ln>
                <a:solidFill>
                  <a:schemeClr val="tx1"/>
                </a:solidFill>
              </a:ln>
            </c:spPr>
          </c:dPt>
          <c:dPt>
            <c:idx val="2"/>
            <c:invertIfNegative val="0"/>
            <c:bubble3D val="0"/>
            <c:spPr>
              <a:solidFill>
                <a:schemeClr val="accent3">
                  <a:lumMod val="20000"/>
                  <a:lumOff val="80000"/>
                </a:schemeClr>
              </a:solidFill>
              <a:ln>
                <a:solidFill>
                  <a:schemeClr val="tx1"/>
                </a:solidFill>
              </a:ln>
            </c:spPr>
          </c:dPt>
          <c:dPt>
            <c:idx val="3"/>
            <c:invertIfNegative val="0"/>
            <c:bubble3D val="0"/>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1.7000000000000001E-2</c:v>
                </c:pt>
                <c:pt idx="1">
                  <c:v>1.0999999999999999E-2</c:v>
                </c:pt>
                <c:pt idx="2">
                  <c:v>1.2E-2</c:v>
                </c:pt>
                <c:pt idx="3">
                  <c:v>1.7000000000000001E-2</c:v>
                </c:pt>
                <c:pt idx="4">
                  <c:v>2.9000000000000001E-2</c:v>
                </c:pt>
                <c:pt idx="5">
                  <c:v>1.6E-2</c:v>
                </c:pt>
              </c:numCache>
            </c:numRef>
          </c:val>
        </c:ser>
        <c:dLbls>
          <c:showLegendKey val="0"/>
          <c:showVal val="0"/>
          <c:showCatName val="0"/>
          <c:showSerName val="0"/>
          <c:showPercent val="0"/>
          <c:showBubbleSize val="0"/>
        </c:dLbls>
        <c:gapWidth val="48"/>
        <c:overlap val="100"/>
        <c:axId val="149791104"/>
        <c:axId val="149792640"/>
      </c:barChart>
      <c:catAx>
        <c:axId val="149791104"/>
        <c:scaling>
          <c:orientation val="maxMin"/>
        </c:scaling>
        <c:delete val="0"/>
        <c:axPos val="l"/>
        <c:majorTickMark val="none"/>
        <c:minorTickMark val="none"/>
        <c:tickLblPos val="none"/>
        <c:crossAx val="149792640"/>
        <c:crosses val="autoZero"/>
        <c:auto val="1"/>
        <c:lblAlgn val="ctr"/>
        <c:lblOffset val="100"/>
        <c:noMultiLvlLbl val="0"/>
      </c:catAx>
      <c:valAx>
        <c:axId val="149792640"/>
        <c:scaling>
          <c:orientation val="minMax"/>
        </c:scaling>
        <c:delete val="1"/>
        <c:axPos val="t"/>
        <c:numFmt formatCode="0%" sourceLinked="1"/>
        <c:majorTickMark val="out"/>
        <c:minorTickMark val="none"/>
        <c:tickLblPos val="nextTo"/>
        <c:crossAx val="149791104"/>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Strongly Agree</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Sheet1!$B$2</c:f>
              <c:numCache>
                <c:formatCode>0%</c:formatCode>
                <c:ptCount val="1"/>
                <c:pt idx="0">
                  <c:v>0.308</c:v>
                </c:pt>
              </c:numCache>
            </c:numRef>
          </c:val>
        </c:ser>
        <c:ser>
          <c:idx val="1"/>
          <c:order val="1"/>
          <c:tx>
            <c:strRef>
              <c:f>Sheet1!$C$1</c:f>
              <c:strCache>
                <c:ptCount val="1"/>
                <c:pt idx="0">
                  <c:v>Somewhat Agree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Sheet1!$C$2</c:f>
              <c:numCache>
                <c:formatCode>0%</c:formatCode>
                <c:ptCount val="1"/>
                <c:pt idx="0">
                  <c:v>0.38400000000000001</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Sheet1!$D$2</c:f>
              <c:numCache>
                <c:formatCode>0%</c:formatCode>
                <c:ptCount val="1"/>
                <c:pt idx="0">
                  <c:v>0.16700000000000001</c:v>
                </c:pt>
              </c:numCache>
            </c:numRef>
          </c:val>
        </c:ser>
        <c:ser>
          <c:idx val="3"/>
          <c:order val="3"/>
          <c:tx>
            <c:strRef>
              <c:f>Sheet1!$E$1</c:f>
              <c:strCache>
                <c:ptCount val="1"/>
                <c:pt idx="0">
                  <c:v>Somewhat Disagree</c:v>
                </c:pt>
              </c:strCache>
            </c:strRef>
          </c:tx>
          <c:spPr>
            <a:ln>
              <a:solidFill>
                <a:schemeClr val="tx1"/>
              </a:solidFill>
            </a:ln>
          </c:spPr>
          <c:invertIfNegative val="0"/>
          <c:cat>
            <c:strRef>
              <c:f>Sheet1!$A$2</c:f>
              <c:strCache>
                <c:ptCount val="1"/>
                <c:pt idx="0">
                  <c:v>I am nervous being in a boat on the water</c:v>
                </c:pt>
              </c:strCache>
            </c:strRef>
          </c:cat>
          <c:val>
            <c:numRef>
              <c:f>Sheet1!$E$2</c:f>
              <c:numCache>
                <c:formatCode>0%</c:formatCode>
                <c:ptCount val="1"/>
                <c:pt idx="0">
                  <c:v>9.6000000000000002E-2</c:v>
                </c:pt>
              </c:numCache>
            </c:numRef>
          </c:val>
        </c:ser>
        <c:ser>
          <c:idx val="4"/>
          <c:order val="4"/>
          <c:tx>
            <c:strRef>
              <c:f>Sheet1!$F$1</c:f>
              <c:strCache>
                <c:ptCount val="1"/>
                <c:pt idx="0">
                  <c:v>Strongly Disagree</c:v>
                </c:pt>
              </c:strCache>
            </c:strRef>
          </c:tx>
          <c:spPr>
            <a:solidFill>
              <a:schemeClr val="accent4">
                <a:lumMod val="75000"/>
              </a:schemeClr>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Sheet1!$F$2</c:f>
              <c:numCache>
                <c:formatCode>0%</c:formatCode>
                <c:ptCount val="1"/>
                <c:pt idx="0">
                  <c:v>4.5999999999999999E-2</c:v>
                </c:pt>
              </c:numCache>
            </c:numRef>
          </c:val>
        </c:ser>
        <c:dLbls>
          <c:showLegendKey val="0"/>
          <c:showVal val="1"/>
          <c:showCatName val="0"/>
          <c:showSerName val="0"/>
          <c:showPercent val="0"/>
          <c:showBubbleSize val="0"/>
        </c:dLbls>
        <c:gapWidth val="150"/>
        <c:overlap val="100"/>
        <c:axId val="150377216"/>
        <c:axId val="150379904"/>
      </c:barChart>
      <c:catAx>
        <c:axId val="150377216"/>
        <c:scaling>
          <c:orientation val="minMax"/>
        </c:scaling>
        <c:delete val="1"/>
        <c:axPos val="l"/>
        <c:majorTickMark val="out"/>
        <c:minorTickMark val="none"/>
        <c:tickLblPos val="nextTo"/>
        <c:crossAx val="150379904"/>
        <c:crosses val="autoZero"/>
        <c:auto val="1"/>
        <c:lblAlgn val="ctr"/>
        <c:lblOffset val="100"/>
        <c:noMultiLvlLbl val="0"/>
      </c:catAx>
      <c:valAx>
        <c:axId val="150379904"/>
        <c:scaling>
          <c:orientation val="minMax"/>
          <c:max val="1"/>
          <c:min val="0"/>
        </c:scaling>
        <c:delete val="1"/>
        <c:axPos val="b"/>
        <c:numFmt formatCode="0%" sourceLinked="1"/>
        <c:majorTickMark val="none"/>
        <c:minorTickMark val="none"/>
        <c:tickLblPos val="nextTo"/>
        <c:crossAx val="150377216"/>
        <c:crosses val="autoZero"/>
        <c:crossBetween val="between"/>
      </c:valAx>
    </c:plotArea>
    <c:legend>
      <c:legendPos val="b"/>
      <c:layout>
        <c:manualLayout>
          <c:xMode val="edge"/>
          <c:yMode val="edge"/>
          <c:x val="1.0625734111184306E-2"/>
          <c:y val="0.66650677141314218"/>
          <c:w val="0.96800256831452303"/>
          <c:h val="0.23896871178440326"/>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0.32800000000000001</c:v>
                </c:pt>
                <c:pt idx="1">
                  <c:v>0.36099999999999999</c:v>
                </c:pt>
                <c:pt idx="2">
                  <c:v>0.32400000000000001</c:v>
                </c:pt>
                <c:pt idx="3">
                  <c:v>0.45100000000000001</c:v>
                </c:pt>
                <c:pt idx="4">
                  <c:v>0.48899999999999999</c:v>
                </c:pt>
                <c:pt idx="5">
                  <c:v>0.32100000000000001</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0.39400000000000002</c:v>
                </c:pt>
                <c:pt idx="1">
                  <c:v>0.38800000000000001</c:v>
                </c:pt>
                <c:pt idx="2">
                  <c:v>0.35499999999999998</c:v>
                </c:pt>
                <c:pt idx="3">
                  <c:v>0.39300000000000002</c:v>
                </c:pt>
                <c:pt idx="4">
                  <c:v>0.307</c:v>
                </c:pt>
                <c:pt idx="5">
                  <c:v>0.39</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0.155</c:v>
                </c:pt>
                <c:pt idx="1">
                  <c:v>0.13600000000000001</c:v>
                </c:pt>
                <c:pt idx="2">
                  <c:v>0.17199999999999999</c:v>
                </c:pt>
                <c:pt idx="3">
                  <c:v>0.11600000000000001</c:v>
                </c:pt>
                <c:pt idx="4">
                  <c:v>0.08</c:v>
                </c:pt>
                <c:pt idx="5">
                  <c:v>0.161</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1"/>
            <c:invertIfNegative val="0"/>
            <c:bubble3D val="0"/>
            <c:spPr>
              <a:solidFill>
                <a:schemeClr val="accent3">
                  <a:lumMod val="20000"/>
                  <a:lumOff val="80000"/>
                </a:schemeClr>
              </a:solidFill>
              <a:ln>
                <a:solidFill>
                  <a:schemeClr val="tx1"/>
                </a:solidFill>
              </a:ln>
            </c:spPr>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8.5999999999999993E-2</c:v>
                </c:pt>
                <c:pt idx="1">
                  <c:v>7.3999999999999996E-2</c:v>
                </c:pt>
                <c:pt idx="2">
                  <c:v>9.9000000000000005E-2</c:v>
                </c:pt>
                <c:pt idx="3">
                  <c:v>2.3E-2</c:v>
                </c:pt>
                <c:pt idx="4">
                  <c:v>6.6000000000000003E-2</c:v>
                </c:pt>
                <c:pt idx="5">
                  <c:v>9.0999999999999998E-2</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spPr>
              <a:solidFill>
                <a:schemeClr val="accent3">
                  <a:lumMod val="20000"/>
                  <a:lumOff val="80000"/>
                </a:schemeClr>
              </a:solidFill>
              <a:ln>
                <a:solidFill>
                  <a:schemeClr val="tx1"/>
                </a:solidFill>
              </a:ln>
            </c:spPr>
          </c:dPt>
          <c:dPt>
            <c:idx val="1"/>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3.5999999999999997E-2</c:v>
                </c:pt>
                <c:pt idx="1">
                  <c:v>4.1000000000000002E-2</c:v>
                </c:pt>
                <c:pt idx="2">
                  <c:v>4.9000000000000002E-2</c:v>
                </c:pt>
                <c:pt idx="3">
                  <c:v>1.7000000000000001E-2</c:v>
                </c:pt>
                <c:pt idx="4">
                  <c:v>5.8000000000000003E-2</c:v>
                </c:pt>
                <c:pt idx="5">
                  <c:v>3.6999999999999998E-2</c:v>
                </c:pt>
              </c:numCache>
            </c:numRef>
          </c:val>
        </c:ser>
        <c:dLbls>
          <c:showLegendKey val="0"/>
          <c:showVal val="0"/>
          <c:showCatName val="0"/>
          <c:showSerName val="0"/>
          <c:showPercent val="0"/>
          <c:showBubbleSize val="0"/>
        </c:dLbls>
        <c:gapWidth val="48"/>
        <c:overlap val="100"/>
        <c:axId val="149914368"/>
        <c:axId val="149915904"/>
      </c:barChart>
      <c:catAx>
        <c:axId val="149914368"/>
        <c:scaling>
          <c:orientation val="maxMin"/>
        </c:scaling>
        <c:delete val="0"/>
        <c:axPos val="l"/>
        <c:majorTickMark val="none"/>
        <c:minorTickMark val="none"/>
        <c:tickLblPos val="none"/>
        <c:crossAx val="149915904"/>
        <c:crosses val="autoZero"/>
        <c:auto val="1"/>
        <c:lblAlgn val="ctr"/>
        <c:lblOffset val="100"/>
        <c:noMultiLvlLbl val="0"/>
      </c:catAx>
      <c:valAx>
        <c:axId val="149915904"/>
        <c:scaling>
          <c:orientation val="minMax"/>
        </c:scaling>
        <c:delete val="1"/>
        <c:axPos val="t"/>
        <c:numFmt formatCode="0%" sourceLinked="1"/>
        <c:majorTickMark val="out"/>
        <c:minorTickMark val="none"/>
        <c:tickLblPos val="nextTo"/>
        <c:crossAx val="149914368"/>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Strongly Agree</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Sheet1!$B$2</c:f>
              <c:numCache>
                <c:formatCode>0%</c:formatCode>
                <c:ptCount val="1"/>
                <c:pt idx="0">
                  <c:v>0.13300000000000001</c:v>
                </c:pt>
              </c:numCache>
            </c:numRef>
          </c:val>
        </c:ser>
        <c:ser>
          <c:idx val="1"/>
          <c:order val="1"/>
          <c:tx>
            <c:strRef>
              <c:f>Sheet1!$C$1</c:f>
              <c:strCache>
                <c:ptCount val="1"/>
                <c:pt idx="0">
                  <c:v>Somewhat Agree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Sheet1!$C$2</c:f>
              <c:numCache>
                <c:formatCode>0%</c:formatCode>
                <c:ptCount val="1"/>
                <c:pt idx="0">
                  <c:v>0.29699999999999999</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Sheet1!$D$2</c:f>
              <c:numCache>
                <c:formatCode>0%</c:formatCode>
                <c:ptCount val="1"/>
                <c:pt idx="0">
                  <c:v>0.33300000000000002</c:v>
                </c:pt>
              </c:numCache>
            </c:numRef>
          </c:val>
        </c:ser>
        <c:ser>
          <c:idx val="3"/>
          <c:order val="3"/>
          <c:tx>
            <c:strRef>
              <c:f>Sheet1!$E$1</c:f>
              <c:strCache>
                <c:ptCount val="1"/>
                <c:pt idx="0">
                  <c:v>Somewhat Disagree</c:v>
                </c:pt>
              </c:strCache>
            </c:strRef>
          </c:tx>
          <c:spPr>
            <a:ln>
              <a:solidFill>
                <a:schemeClr val="tx1"/>
              </a:solidFill>
            </a:ln>
          </c:spPr>
          <c:invertIfNegative val="0"/>
          <c:cat>
            <c:strRef>
              <c:f>Sheet1!$A$2</c:f>
              <c:strCache>
                <c:ptCount val="1"/>
                <c:pt idx="0">
                  <c:v>I am nervous being in a boat on the water</c:v>
                </c:pt>
              </c:strCache>
            </c:strRef>
          </c:cat>
          <c:val>
            <c:numRef>
              <c:f>Sheet1!$E$2</c:f>
              <c:numCache>
                <c:formatCode>0%</c:formatCode>
                <c:ptCount val="1"/>
                <c:pt idx="0">
                  <c:v>0.12</c:v>
                </c:pt>
              </c:numCache>
            </c:numRef>
          </c:val>
        </c:ser>
        <c:ser>
          <c:idx val="4"/>
          <c:order val="4"/>
          <c:tx>
            <c:strRef>
              <c:f>Sheet1!$F$1</c:f>
              <c:strCache>
                <c:ptCount val="1"/>
                <c:pt idx="0">
                  <c:v>Strongly Disagree</c:v>
                </c:pt>
              </c:strCache>
            </c:strRef>
          </c:tx>
          <c:spPr>
            <a:solidFill>
              <a:schemeClr val="accent4">
                <a:lumMod val="75000"/>
              </a:schemeClr>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Sheet1!$F$2</c:f>
              <c:numCache>
                <c:formatCode>0%</c:formatCode>
                <c:ptCount val="1"/>
                <c:pt idx="0">
                  <c:v>0.11600000000000001</c:v>
                </c:pt>
              </c:numCache>
            </c:numRef>
          </c:val>
        </c:ser>
        <c:dLbls>
          <c:showLegendKey val="0"/>
          <c:showVal val="1"/>
          <c:showCatName val="0"/>
          <c:showSerName val="0"/>
          <c:showPercent val="0"/>
          <c:showBubbleSize val="0"/>
        </c:dLbls>
        <c:gapWidth val="150"/>
        <c:overlap val="100"/>
        <c:axId val="149075840"/>
        <c:axId val="149086976"/>
      </c:barChart>
      <c:catAx>
        <c:axId val="149075840"/>
        <c:scaling>
          <c:orientation val="minMax"/>
        </c:scaling>
        <c:delete val="1"/>
        <c:axPos val="l"/>
        <c:majorTickMark val="out"/>
        <c:minorTickMark val="none"/>
        <c:tickLblPos val="nextTo"/>
        <c:crossAx val="149086976"/>
        <c:crosses val="autoZero"/>
        <c:auto val="1"/>
        <c:lblAlgn val="ctr"/>
        <c:lblOffset val="100"/>
        <c:noMultiLvlLbl val="0"/>
      </c:catAx>
      <c:valAx>
        <c:axId val="149086976"/>
        <c:scaling>
          <c:orientation val="minMax"/>
          <c:max val="1"/>
          <c:min val="0"/>
        </c:scaling>
        <c:delete val="1"/>
        <c:axPos val="b"/>
        <c:numFmt formatCode="0%" sourceLinked="1"/>
        <c:majorTickMark val="none"/>
        <c:minorTickMark val="none"/>
        <c:tickLblPos val="nextTo"/>
        <c:crossAx val="149075840"/>
        <c:crosses val="autoZero"/>
        <c:crossBetween val="between"/>
      </c:valAx>
    </c:plotArea>
    <c:legend>
      <c:legendPos val="b"/>
      <c:layout>
        <c:manualLayout>
          <c:xMode val="edge"/>
          <c:yMode val="edge"/>
          <c:x val="1.0625734111184306E-2"/>
          <c:y val="0.66650677141314218"/>
          <c:w val="0.96800256831452303"/>
          <c:h val="0.23896871178440326"/>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0.13700000000000001</c:v>
                </c:pt>
                <c:pt idx="1">
                  <c:v>0.13500000000000001</c:v>
                </c:pt>
                <c:pt idx="2">
                  <c:v>0.159</c:v>
                </c:pt>
                <c:pt idx="3">
                  <c:v>0.23100000000000001</c:v>
                </c:pt>
                <c:pt idx="4">
                  <c:v>0.16800000000000001</c:v>
                </c:pt>
                <c:pt idx="5">
                  <c:v>0.14000000000000001</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0.29399999999999998</c:v>
                </c:pt>
                <c:pt idx="1">
                  <c:v>0.30399999999999999</c:v>
                </c:pt>
                <c:pt idx="2">
                  <c:v>0.32800000000000001</c:v>
                </c:pt>
                <c:pt idx="3">
                  <c:v>0.376</c:v>
                </c:pt>
                <c:pt idx="4">
                  <c:v>0.34300000000000003</c:v>
                </c:pt>
                <c:pt idx="5">
                  <c:v>0.29299999999999998</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0.34499999999999997</c:v>
                </c:pt>
                <c:pt idx="1">
                  <c:v>0.33500000000000002</c:v>
                </c:pt>
                <c:pt idx="2">
                  <c:v>0.30499999999999999</c:v>
                </c:pt>
                <c:pt idx="3">
                  <c:v>0.254</c:v>
                </c:pt>
                <c:pt idx="4">
                  <c:v>0.255</c:v>
                </c:pt>
                <c:pt idx="5">
                  <c:v>0.33700000000000002</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3">
                  <a:lumMod val="20000"/>
                  <a:lumOff val="8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0.111</c:v>
                </c:pt>
                <c:pt idx="1">
                  <c:v>0.11600000000000001</c:v>
                </c:pt>
                <c:pt idx="2">
                  <c:v>0.111</c:v>
                </c:pt>
                <c:pt idx="3">
                  <c:v>6.9000000000000006E-2</c:v>
                </c:pt>
                <c:pt idx="4">
                  <c:v>8.7999999999999995E-2</c:v>
                </c:pt>
                <c:pt idx="5">
                  <c:v>0.11799999999999999</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3">
                  <a:lumMod val="20000"/>
                  <a:lumOff val="8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0.114</c:v>
                </c:pt>
                <c:pt idx="1">
                  <c:v>0.109</c:v>
                </c:pt>
                <c:pt idx="2">
                  <c:v>9.8000000000000004E-2</c:v>
                </c:pt>
                <c:pt idx="3">
                  <c:v>6.9000000000000006E-2</c:v>
                </c:pt>
                <c:pt idx="4">
                  <c:v>0.14599999999999999</c:v>
                </c:pt>
                <c:pt idx="5">
                  <c:v>0.112</c:v>
                </c:pt>
              </c:numCache>
            </c:numRef>
          </c:val>
        </c:ser>
        <c:dLbls>
          <c:showLegendKey val="0"/>
          <c:showVal val="0"/>
          <c:showCatName val="0"/>
          <c:showSerName val="0"/>
          <c:showPercent val="0"/>
          <c:showBubbleSize val="0"/>
        </c:dLbls>
        <c:gapWidth val="48"/>
        <c:overlap val="100"/>
        <c:axId val="149152896"/>
        <c:axId val="149154432"/>
      </c:barChart>
      <c:catAx>
        <c:axId val="149152896"/>
        <c:scaling>
          <c:orientation val="maxMin"/>
        </c:scaling>
        <c:delete val="0"/>
        <c:axPos val="l"/>
        <c:majorTickMark val="none"/>
        <c:minorTickMark val="none"/>
        <c:tickLblPos val="none"/>
        <c:crossAx val="149154432"/>
        <c:crosses val="autoZero"/>
        <c:auto val="1"/>
        <c:lblAlgn val="ctr"/>
        <c:lblOffset val="100"/>
        <c:noMultiLvlLbl val="0"/>
      </c:catAx>
      <c:valAx>
        <c:axId val="149154432"/>
        <c:scaling>
          <c:orientation val="minMax"/>
        </c:scaling>
        <c:delete val="1"/>
        <c:axPos val="t"/>
        <c:numFmt formatCode="0%" sourceLinked="1"/>
        <c:majorTickMark val="out"/>
        <c:minorTickMark val="none"/>
        <c:tickLblPos val="nextTo"/>
        <c:crossAx val="14915289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5.5351035979626172E-2"/>
          <c:w val="0.96405228758169936"/>
          <c:h val="0.88364611753402655"/>
        </c:manualLayout>
      </c:layout>
      <c:barChart>
        <c:barDir val="bar"/>
        <c:grouping val="percentStacked"/>
        <c:varyColors val="0"/>
        <c:ser>
          <c:idx val="0"/>
          <c:order val="0"/>
          <c:tx>
            <c:strRef>
              <c:f>Sheet1!$B$1</c:f>
              <c:strCache>
                <c:ptCount val="1"/>
                <c:pt idx="0">
                  <c:v>Strongly Agree</c:v>
                </c:pt>
              </c:strCache>
            </c:strRef>
          </c:tx>
          <c:spPr>
            <a:solidFill>
              <a:schemeClr val="accent1">
                <a:lumMod val="75000"/>
              </a:schemeClr>
            </a:solidFill>
            <a:ln>
              <a:solidFill>
                <a:schemeClr val="tx1"/>
              </a:solidFill>
            </a:ln>
          </c:spPr>
          <c:invertIfNegative val="0"/>
          <c:dPt>
            <c:idx val="0"/>
            <c:invertIfNegative val="0"/>
            <c:bubble3D val="0"/>
            <c:spPr>
              <a:solidFill>
                <a:schemeClr val="accent1"/>
              </a:solidFill>
              <a:ln>
                <a:solidFill>
                  <a:schemeClr val="tx1"/>
                </a:solidFill>
              </a:ln>
            </c:spPr>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Sheet1!$B$2</c:f>
              <c:numCache>
                <c:formatCode>0%</c:formatCode>
                <c:ptCount val="1"/>
                <c:pt idx="0">
                  <c:v>3.5999999999999997E-2</c:v>
                </c:pt>
              </c:numCache>
            </c:numRef>
          </c:val>
        </c:ser>
        <c:ser>
          <c:idx val="1"/>
          <c:order val="1"/>
          <c:tx>
            <c:strRef>
              <c:f>Sheet1!$C$1</c:f>
              <c:strCache>
                <c:ptCount val="1"/>
                <c:pt idx="0">
                  <c:v>Somewhat Agree</c:v>
                </c:pt>
              </c:strCache>
            </c:strRef>
          </c:tx>
          <c:spPr>
            <a:solidFill>
              <a:srgbClr val="75C9AF"/>
            </a:solidFill>
            <a:ln>
              <a:solidFill>
                <a:schemeClr val="tx1"/>
              </a:solidFill>
            </a:ln>
          </c:spPr>
          <c:invertIfNegative val="0"/>
          <c:dPt>
            <c:idx val="0"/>
            <c:invertIfNegative val="0"/>
            <c:bubble3D val="0"/>
          </c:dPt>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Sheet1!$C$2</c:f>
              <c:numCache>
                <c:formatCode>0%</c:formatCode>
                <c:ptCount val="1"/>
                <c:pt idx="0">
                  <c:v>0.09</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Lbls>
            <c:txPr>
              <a:bodyPr/>
              <a:lstStyle/>
              <a:p>
                <a:pPr>
                  <a:defRPr>
                    <a:solidFill>
                      <a:schemeClr val="tx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Sheet1!$D$2</c:f>
              <c:numCache>
                <c:formatCode>0%</c:formatCode>
                <c:ptCount val="1"/>
                <c:pt idx="0">
                  <c:v>0.13400000000000001</c:v>
                </c:pt>
              </c:numCache>
            </c:numRef>
          </c:val>
        </c:ser>
        <c:ser>
          <c:idx val="3"/>
          <c:order val="3"/>
          <c:tx>
            <c:strRef>
              <c:f>Sheet1!$E$1</c:f>
              <c:strCache>
                <c:ptCount val="1"/>
                <c:pt idx="0">
                  <c:v>Somewhat Disagree</c:v>
                </c:pt>
              </c:strCache>
            </c:strRef>
          </c:tx>
          <c:spPr>
            <a:ln>
              <a:solidFill>
                <a:schemeClr val="tx1"/>
              </a:solidFill>
            </a:ln>
          </c:spPr>
          <c:invertIfNegative val="0"/>
          <c:cat>
            <c:strRef>
              <c:f>Sheet1!$A$2</c:f>
              <c:strCache>
                <c:ptCount val="1"/>
                <c:pt idx="0">
                  <c:v>I am nervous being in a boat on the water</c:v>
                </c:pt>
              </c:strCache>
            </c:strRef>
          </c:cat>
          <c:val>
            <c:numRef>
              <c:f>Sheet1!$E$2</c:f>
              <c:numCache>
                <c:formatCode>0%</c:formatCode>
                <c:ptCount val="1"/>
                <c:pt idx="0">
                  <c:v>0.28999999999999998</c:v>
                </c:pt>
              </c:numCache>
            </c:numRef>
          </c:val>
        </c:ser>
        <c:ser>
          <c:idx val="4"/>
          <c:order val="4"/>
          <c:tx>
            <c:strRef>
              <c:f>Sheet1!$F$1</c:f>
              <c:strCache>
                <c:ptCount val="1"/>
                <c:pt idx="0">
                  <c:v>Strongly Disagree</c:v>
                </c:pt>
              </c:strCache>
            </c:strRef>
          </c:tx>
          <c:spPr>
            <a:solidFill>
              <a:schemeClr val="accent4">
                <a:lumMod val="75000"/>
              </a:schemeClr>
            </a:solidFill>
            <a:ln>
              <a:solidFill>
                <a:schemeClr val="tx1"/>
              </a:solidFill>
            </a:ln>
          </c:spPr>
          <c:invertIfNegative val="0"/>
          <c:dPt>
            <c:idx val="0"/>
            <c:invertIfNegative val="0"/>
            <c:bubble3D val="0"/>
          </c:dPt>
          <c:dLbls>
            <c:txPr>
              <a:bodyPr/>
              <a:lstStyle/>
              <a:p>
                <a:pPr>
                  <a:defRPr>
                    <a:solidFill>
                      <a:schemeClr val="bg1"/>
                    </a:solidFill>
                  </a:defRPr>
                </a:pPr>
                <a:endParaRPr lang="en-US"/>
              </a:p>
            </c:txPr>
            <c:showLegendKey val="0"/>
            <c:showVal val="1"/>
            <c:showCatName val="0"/>
            <c:showSerName val="0"/>
            <c:showPercent val="0"/>
            <c:showBubbleSize val="0"/>
            <c:showLeaderLines val="0"/>
          </c:dLbls>
          <c:cat>
            <c:strRef>
              <c:f>Sheet1!$A$2</c:f>
              <c:strCache>
                <c:ptCount val="1"/>
                <c:pt idx="0">
                  <c:v>I am nervous being in a boat on the water</c:v>
                </c:pt>
              </c:strCache>
            </c:strRef>
          </c:cat>
          <c:val>
            <c:numRef>
              <c:f>Sheet1!$F$2</c:f>
              <c:numCache>
                <c:formatCode>0%</c:formatCode>
                <c:ptCount val="1"/>
                <c:pt idx="0">
                  <c:v>0.45100000000000001</c:v>
                </c:pt>
              </c:numCache>
            </c:numRef>
          </c:val>
        </c:ser>
        <c:dLbls>
          <c:showLegendKey val="0"/>
          <c:showVal val="1"/>
          <c:showCatName val="0"/>
          <c:showSerName val="0"/>
          <c:showPercent val="0"/>
          <c:showBubbleSize val="0"/>
        </c:dLbls>
        <c:gapWidth val="150"/>
        <c:overlap val="100"/>
        <c:axId val="150132608"/>
        <c:axId val="150143744"/>
      </c:barChart>
      <c:catAx>
        <c:axId val="150132608"/>
        <c:scaling>
          <c:orientation val="minMax"/>
        </c:scaling>
        <c:delete val="1"/>
        <c:axPos val="l"/>
        <c:majorTickMark val="out"/>
        <c:minorTickMark val="none"/>
        <c:tickLblPos val="nextTo"/>
        <c:crossAx val="150143744"/>
        <c:crosses val="autoZero"/>
        <c:auto val="1"/>
        <c:lblAlgn val="ctr"/>
        <c:lblOffset val="100"/>
        <c:noMultiLvlLbl val="0"/>
      </c:catAx>
      <c:valAx>
        <c:axId val="150143744"/>
        <c:scaling>
          <c:orientation val="minMax"/>
          <c:max val="1"/>
          <c:min val="0"/>
        </c:scaling>
        <c:delete val="1"/>
        <c:axPos val="b"/>
        <c:numFmt formatCode="0%" sourceLinked="1"/>
        <c:majorTickMark val="none"/>
        <c:minorTickMark val="none"/>
        <c:tickLblPos val="nextTo"/>
        <c:crossAx val="150132608"/>
        <c:crosses val="autoZero"/>
        <c:crossBetween val="between"/>
      </c:valAx>
    </c:plotArea>
    <c:legend>
      <c:legendPos val="b"/>
      <c:layout>
        <c:manualLayout>
          <c:xMode val="edge"/>
          <c:yMode val="edge"/>
          <c:x val="1.0625734111184306E-2"/>
          <c:y val="0.66650677141314218"/>
          <c:w val="0.96800256831452303"/>
          <c:h val="0.23896871178440326"/>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118147042377708"/>
          <c:y val="4.6873751766495685E-2"/>
          <c:w val="0.70673866080284375"/>
          <c:h val="0.91763586274934583"/>
        </c:manualLayout>
      </c:layout>
      <c:barChart>
        <c:barDir val="bar"/>
        <c:grouping val="percentStacked"/>
        <c:varyColors val="0"/>
        <c:ser>
          <c:idx val="0"/>
          <c:order val="0"/>
          <c:tx>
            <c:strRef>
              <c:f>Sheet1!$B$1</c:f>
              <c:strCache>
                <c:ptCount val="1"/>
                <c:pt idx="0">
                  <c:v>Strongly 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spPr>
              <a:solidFill>
                <a:schemeClr val="accent5">
                  <a:lumMod val="40000"/>
                  <a:lumOff val="60000"/>
                </a:schemeClr>
              </a:solidFill>
              <a:ln>
                <a:solidFill>
                  <a:schemeClr val="tx1"/>
                </a:solidFill>
              </a:ln>
            </c:spPr>
          </c:dPt>
          <c:dLbls>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Sheet1!$B$2:$B$7</c:f>
              <c:numCache>
                <c:formatCode>0%</c:formatCode>
                <c:ptCount val="6"/>
                <c:pt idx="0">
                  <c:v>2.9000000000000001E-2</c:v>
                </c:pt>
                <c:pt idx="1">
                  <c:v>3.5999999999999997E-2</c:v>
                </c:pt>
                <c:pt idx="2">
                  <c:v>0.04</c:v>
                </c:pt>
                <c:pt idx="3">
                  <c:v>7.4999999999999997E-2</c:v>
                </c:pt>
                <c:pt idx="4">
                  <c:v>4.3999999999999997E-2</c:v>
                </c:pt>
                <c:pt idx="5">
                  <c:v>3.4000000000000002E-2</c:v>
                </c:pt>
              </c:numCache>
            </c:numRef>
          </c:val>
        </c:ser>
        <c:ser>
          <c:idx val="1"/>
          <c:order val="1"/>
          <c:tx>
            <c:strRef>
              <c:f>Sheet1!$C$1</c:f>
              <c:strCache>
                <c:ptCount val="1"/>
                <c:pt idx="0">
                  <c:v>Somewhat 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spPr>
              <a:solidFill>
                <a:schemeClr val="accent5">
                  <a:lumMod val="40000"/>
                  <a:lumOff val="60000"/>
                </a:schemeClr>
              </a:solidFill>
              <a:ln>
                <a:solidFill>
                  <a:schemeClr val="tx1"/>
                </a:solidFill>
              </a:ln>
            </c:spPr>
          </c:dPt>
          <c:dPt>
            <c:idx val="4"/>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Sheet1!$C$2:$C$7</c:f>
              <c:numCache>
                <c:formatCode>0%</c:formatCode>
                <c:ptCount val="6"/>
                <c:pt idx="0">
                  <c:v>8.7999999999999995E-2</c:v>
                </c:pt>
                <c:pt idx="1">
                  <c:v>9.5000000000000001E-2</c:v>
                </c:pt>
                <c:pt idx="2">
                  <c:v>9.0999999999999998E-2</c:v>
                </c:pt>
                <c:pt idx="3">
                  <c:v>0.11600000000000001</c:v>
                </c:pt>
                <c:pt idx="4">
                  <c:v>9.5000000000000001E-2</c:v>
                </c:pt>
                <c:pt idx="5">
                  <c:v>8.6999999999999994E-2</c:v>
                </c:pt>
              </c:numCache>
            </c:numRef>
          </c:val>
        </c:ser>
        <c:ser>
          <c:idx val="2"/>
          <c:order val="2"/>
          <c:tx>
            <c:strRef>
              <c:f>Sheet1!$D$1</c:f>
              <c:strCache>
                <c:ptCount val="1"/>
                <c:pt idx="0">
                  <c:v>Neither agree nor disagree</c:v>
                </c:pt>
              </c:strCache>
            </c:strRef>
          </c:tx>
          <c:spPr>
            <a:solidFill>
              <a:schemeClr val="bg1">
                <a:lumMod val="85000"/>
              </a:schemeClr>
            </a:solidFill>
            <a:ln>
              <a:solidFill>
                <a:schemeClr val="tx1"/>
              </a:solidFill>
            </a:ln>
          </c:spPr>
          <c:invertIfNegative val="0"/>
          <c:dPt>
            <c:idx val="0"/>
            <c:invertIfNegative val="0"/>
            <c:bubble3D val="0"/>
          </c:dPt>
          <c:dPt>
            <c:idx val="2"/>
            <c:invertIfNegative val="0"/>
            <c:bubble3D val="0"/>
          </c:dPt>
          <c:dPt>
            <c:idx val="3"/>
            <c:invertIfNegative val="0"/>
            <c:bubble3D val="0"/>
          </c:dPt>
          <c:dPt>
            <c:idx val="4"/>
            <c:invertIfNegative val="0"/>
            <c:bubble3D val="0"/>
            <c:spPr>
              <a:solidFill>
                <a:schemeClr val="accent3">
                  <a:lumMod val="20000"/>
                  <a:lumOff val="80000"/>
                </a:schemeClr>
              </a:solidFill>
              <a:ln>
                <a:solidFill>
                  <a:schemeClr val="tx1"/>
                </a:solidFill>
              </a:ln>
            </c:spPr>
          </c:dPt>
          <c:dPt>
            <c:idx val="5"/>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Sheet1!$D$2:$D$7</c:f>
              <c:numCache>
                <c:formatCode>0%</c:formatCode>
                <c:ptCount val="6"/>
                <c:pt idx="0">
                  <c:v>0.13300000000000001</c:v>
                </c:pt>
                <c:pt idx="1">
                  <c:v>0.124</c:v>
                </c:pt>
                <c:pt idx="2">
                  <c:v>0.113</c:v>
                </c:pt>
                <c:pt idx="3">
                  <c:v>0.127</c:v>
                </c:pt>
                <c:pt idx="4">
                  <c:v>0.08</c:v>
                </c:pt>
                <c:pt idx="5">
                  <c:v>0.13600000000000001</c:v>
                </c:pt>
              </c:numCache>
            </c:numRef>
          </c:val>
        </c:ser>
        <c:ser>
          <c:idx val="3"/>
          <c:order val="3"/>
          <c:tx>
            <c:strRef>
              <c:f>Sheet1!$E$1</c:f>
              <c:strCache>
                <c:ptCount val="1"/>
                <c:pt idx="0">
                  <c:v>Somewhat Disagree</c:v>
                </c:pt>
              </c:strCache>
            </c:strRef>
          </c:tx>
          <c:spPr>
            <a:solidFill>
              <a:schemeClr val="bg1">
                <a:lumMod val="85000"/>
              </a:schemeClr>
            </a:solidFill>
            <a:ln>
              <a:solidFill>
                <a:schemeClr val="tx1"/>
              </a:solidFill>
            </a:ln>
          </c:spPr>
          <c:invertIfNegative val="0"/>
          <c:dPt>
            <c:idx val="2"/>
            <c:invertIfNegative val="0"/>
            <c:bubble3D val="0"/>
          </c:dPt>
          <c:dPt>
            <c:idx val="3"/>
            <c:invertIfNegative val="0"/>
            <c:bubble3D val="0"/>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Sheet1!$E$2:$E$7</c:f>
              <c:numCache>
                <c:formatCode>0%</c:formatCode>
                <c:ptCount val="6"/>
                <c:pt idx="0">
                  <c:v>0.314</c:v>
                </c:pt>
                <c:pt idx="1">
                  <c:v>0.26800000000000002</c:v>
                </c:pt>
                <c:pt idx="2">
                  <c:v>0.27200000000000002</c:v>
                </c:pt>
                <c:pt idx="3">
                  <c:v>0.26</c:v>
                </c:pt>
                <c:pt idx="4">
                  <c:v>0.23400000000000001</c:v>
                </c:pt>
                <c:pt idx="5">
                  <c:v>0.3</c:v>
                </c:pt>
              </c:numCache>
            </c:numRef>
          </c:val>
        </c:ser>
        <c:ser>
          <c:idx val="4"/>
          <c:order val="4"/>
          <c:tx>
            <c:strRef>
              <c:f>Sheet1!$F$1</c:f>
              <c:strCache>
                <c:ptCount val="1"/>
                <c:pt idx="0">
                  <c:v>Strongly Disagree</c:v>
                </c:pt>
              </c:strCache>
            </c:strRef>
          </c:tx>
          <c:spPr>
            <a:solidFill>
              <a:schemeClr val="bg1">
                <a:lumMod val="85000"/>
              </a:schemeClr>
            </a:solidFill>
            <a:ln>
              <a:solidFill>
                <a:schemeClr val="tx1"/>
              </a:solidFill>
            </a:ln>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spPr>
              <a:solidFill>
                <a:schemeClr val="accent5">
                  <a:lumMod val="40000"/>
                  <a:lumOff val="60000"/>
                </a:schemeClr>
              </a:solidFill>
              <a:ln>
                <a:solidFill>
                  <a:schemeClr val="tx1"/>
                </a:solidFill>
              </a:ln>
            </c:spPr>
          </c:dPt>
          <c:dLbls>
            <c:txPr>
              <a:bodyPr/>
              <a:lstStyle/>
              <a:p>
                <a:pPr>
                  <a:defRPr sz="1000"/>
                </a:pPr>
                <a:endParaRPr lang="en-US"/>
              </a:p>
            </c:txPr>
            <c:showLegendKey val="0"/>
            <c:showVal val="1"/>
            <c:showCatName val="0"/>
            <c:showSerName val="0"/>
            <c:showPercent val="0"/>
            <c:showBubbleSize val="0"/>
            <c:showLeaderLines val="0"/>
          </c:dLbls>
          <c:cat>
            <c:strRef>
              <c:f>Sheet1!$A$2:$A$7</c:f>
              <c:strCache>
                <c:ptCount val="6"/>
                <c:pt idx="0">
                  <c:v>(n=746)</c:v>
                </c:pt>
                <c:pt idx="1">
                  <c:v>(n=704)</c:v>
                </c:pt>
                <c:pt idx="2">
                  <c:v>(n=574)</c:v>
                </c:pt>
                <c:pt idx="3">
                  <c:v>(n=173)</c:v>
                </c:pt>
                <c:pt idx="4">
                  <c:v>(n=137)</c:v>
                </c:pt>
                <c:pt idx="5">
                  <c:v>(n=944)</c:v>
                </c:pt>
              </c:strCache>
            </c:strRef>
          </c:cat>
          <c:val>
            <c:numRef>
              <c:f>Sheet1!$F$2:$F$7</c:f>
              <c:numCache>
                <c:formatCode>0%</c:formatCode>
                <c:ptCount val="6"/>
                <c:pt idx="0">
                  <c:v>0.436</c:v>
                </c:pt>
                <c:pt idx="1">
                  <c:v>0.47699999999999998</c:v>
                </c:pt>
                <c:pt idx="2">
                  <c:v>0.48399999999999999</c:v>
                </c:pt>
                <c:pt idx="3">
                  <c:v>0.42199999999999999</c:v>
                </c:pt>
                <c:pt idx="4">
                  <c:v>0.54700000000000004</c:v>
                </c:pt>
                <c:pt idx="5">
                  <c:v>0.44400000000000001</c:v>
                </c:pt>
              </c:numCache>
            </c:numRef>
          </c:val>
        </c:ser>
        <c:dLbls>
          <c:showLegendKey val="0"/>
          <c:showVal val="0"/>
          <c:showCatName val="0"/>
          <c:showSerName val="0"/>
          <c:showPercent val="0"/>
          <c:showBubbleSize val="0"/>
        </c:dLbls>
        <c:gapWidth val="48"/>
        <c:overlap val="100"/>
        <c:axId val="150203776"/>
        <c:axId val="150209664"/>
      </c:barChart>
      <c:catAx>
        <c:axId val="150203776"/>
        <c:scaling>
          <c:orientation val="maxMin"/>
        </c:scaling>
        <c:delete val="0"/>
        <c:axPos val="l"/>
        <c:majorTickMark val="none"/>
        <c:minorTickMark val="none"/>
        <c:tickLblPos val="none"/>
        <c:crossAx val="150209664"/>
        <c:crosses val="autoZero"/>
        <c:auto val="1"/>
        <c:lblAlgn val="ctr"/>
        <c:lblOffset val="100"/>
        <c:noMultiLvlLbl val="0"/>
      </c:catAx>
      <c:valAx>
        <c:axId val="150209664"/>
        <c:scaling>
          <c:orientation val="minMax"/>
        </c:scaling>
        <c:delete val="1"/>
        <c:axPos val="t"/>
        <c:numFmt formatCode="0%" sourceLinked="1"/>
        <c:majorTickMark val="out"/>
        <c:minorTickMark val="none"/>
        <c:tickLblPos val="nextTo"/>
        <c:crossAx val="150203776"/>
        <c:crosses val="autoZero"/>
        <c:crossBetween val="between"/>
      </c:valAx>
    </c:plotArea>
    <c:plotVisOnly val="1"/>
    <c:dispBlanksAs val="gap"/>
    <c:showDLblsOverMax val="0"/>
  </c:chart>
  <c:txPr>
    <a:bodyPr/>
    <a:lstStyle/>
    <a:p>
      <a:pPr>
        <a:defRPr sz="12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98596269216348"/>
          <c:y val="5.2359990157480316E-2"/>
          <c:w val="0.749442608736408"/>
          <c:h val="0.85586980514689315"/>
        </c:manualLayout>
      </c:layout>
      <c:barChart>
        <c:barDir val="bar"/>
        <c:grouping val="percentStacked"/>
        <c:varyColors val="0"/>
        <c:ser>
          <c:idx val="0"/>
          <c:order val="0"/>
          <c:tx>
            <c:strRef>
              <c:f>Sheet1!$B$1</c:f>
              <c:strCache>
                <c:ptCount val="1"/>
                <c:pt idx="0">
                  <c:v>A lot more often</c:v>
                </c:pt>
              </c:strCache>
            </c:strRef>
          </c:tx>
          <c:spPr>
            <a:solidFill>
              <a:schemeClr val="accent5">
                <a:lumMod val="75000"/>
              </a:schemeClr>
            </a:solidFill>
          </c:spPr>
          <c:invertIfNegative val="0"/>
          <c:dLbls>
            <c:dLbl>
              <c:idx val="3"/>
              <c:layout>
                <c:manualLayout>
                  <c:x val="-1.2618614980819704E-7"/>
                  <c:y val="-6.2490157480314962E-3"/>
                </c:manualLayout>
              </c:layout>
              <c:showLegendKey val="0"/>
              <c:showVal val="1"/>
              <c:showCatName val="0"/>
              <c:showSerName val="0"/>
              <c:showPercent val="0"/>
              <c:showBubbleSize val="0"/>
            </c:dLbl>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Sheet1!$A$2:$A$7</c:f>
              <c:strCache>
                <c:ptCount val="6"/>
                <c:pt idx="0">
                  <c:v>Total Canada</c:v>
                </c:pt>
                <c:pt idx="1">
                  <c:v>Paddlers Total</c:v>
                </c:pt>
                <c:pt idx="2">
                  <c:v>Fishing Total</c:v>
                </c:pt>
                <c:pt idx="3">
                  <c:v>Pleasure Boating incl. PWC</c:v>
                </c:pt>
                <c:pt idx="4">
                  <c:v>Sailing Total</c:v>
                </c:pt>
                <c:pt idx="5">
                  <c:v>PWC</c:v>
                </c:pt>
              </c:strCache>
            </c:strRef>
          </c:cat>
          <c:val>
            <c:numRef>
              <c:f>Sheet1!$B$2:$B$7</c:f>
              <c:numCache>
                <c:formatCode>0%</c:formatCode>
                <c:ptCount val="6"/>
                <c:pt idx="0">
                  <c:v>0.124</c:v>
                </c:pt>
                <c:pt idx="1">
                  <c:v>0.13</c:v>
                </c:pt>
                <c:pt idx="2">
                  <c:v>0.153</c:v>
                </c:pt>
                <c:pt idx="3">
                  <c:v>0.13900000000000001</c:v>
                </c:pt>
                <c:pt idx="4">
                  <c:v>0.214</c:v>
                </c:pt>
                <c:pt idx="5">
                  <c:v>0.20399999999999999</c:v>
                </c:pt>
              </c:numCache>
            </c:numRef>
          </c:val>
        </c:ser>
        <c:ser>
          <c:idx val="1"/>
          <c:order val="1"/>
          <c:tx>
            <c:strRef>
              <c:f>Sheet1!$C$1</c:f>
              <c:strCache>
                <c:ptCount val="1"/>
                <c:pt idx="0">
                  <c:v>A little more often</c:v>
                </c:pt>
              </c:strCache>
            </c:strRef>
          </c:tx>
          <c:spPr>
            <a:solidFill>
              <a:schemeClr val="accent5">
                <a:lumMod val="60000"/>
                <a:lumOff val="4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Total Canada</c:v>
                </c:pt>
                <c:pt idx="1">
                  <c:v>Paddlers Total</c:v>
                </c:pt>
                <c:pt idx="2">
                  <c:v>Fishing Total</c:v>
                </c:pt>
                <c:pt idx="3">
                  <c:v>Pleasure Boating incl. PWC</c:v>
                </c:pt>
                <c:pt idx="4">
                  <c:v>Sailing Total</c:v>
                </c:pt>
                <c:pt idx="5">
                  <c:v>PWC</c:v>
                </c:pt>
              </c:strCache>
            </c:strRef>
          </c:cat>
          <c:val>
            <c:numRef>
              <c:f>Sheet1!$C$2:$C$7</c:f>
              <c:numCache>
                <c:formatCode>0%</c:formatCode>
                <c:ptCount val="6"/>
                <c:pt idx="0">
                  <c:v>0.14599999999999999</c:v>
                </c:pt>
                <c:pt idx="1">
                  <c:v>0.14699999999999999</c:v>
                </c:pt>
                <c:pt idx="2">
                  <c:v>0.152</c:v>
                </c:pt>
                <c:pt idx="3">
                  <c:v>0.16</c:v>
                </c:pt>
                <c:pt idx="4">
                  <c:v>0.20200000000000001</c:v>
                </c:pt>
                <c:pt idx="5">
                  <c:v>0.182</c:v>
                </c:pt>
              </c:numCache>
            </c:numRef>
          </c:val>
        </c:ser>
        <c:ser>
          <c:idx val="2"/>
          <c:order val="2"/>
          <c:tx>
            <c:strRef>
              <c:f>Sheet1!$D$1</c:f>
              <c:strCache>
                <c:ptCount val="1"/>
                <c:pt idx="0">
                  <c:v>No change</c:v>
                </c:pt>
              </c:strCache>
            </c:strRef>
          </c:tx>
          <c:spPr>
            <a:solidFill>
              <a:schemeClr val="bg1">
                <a:lumMod val="95000"/>
              </a:schemeClr>
            </a:solidFill>
          </c:spPr>
          <c:invertIfNegative val="0"/>
          <c:cat>
            <c:strRef>
              <c:f>Sheet1!$A$2:$A$7</c:f>
              <c:strCache>
                <c:ptCount val="6"/>
                <c:pt idx="0">
                  <c:v>Total Canada</c:v>
                </c:pt>
                <c:pt idx="1">
                  <c:v>Paddlers Total</c:v>
                </c:pt>
                <c:pt idx="2">
                  <c:v>Fishing Total</c:v>
                </c:pt>
                <c:pt idx="3">
                  <c:v>Pleasure Boating incl. PWC</c:v>
                </c:pt>
                <c:pt idx="4">
                  <c:v>Sailing Total</c:v>
                </c:pt>
                <c:pt idx="5">
                  <c:v>PWC</c:v>
                </c:pt>
              </c:strCache>
            </c:strRef>
          </c:cat>
          <c:val>
            <c:numRef>
              <c:f>Sheet1!$D$2:$D$7</c:f>
              <c:numCache>
                <c:formatCode>0%</c:formatCode>
                <c:ptCount val="6"/>
                <c:pt idx="0">
                  <c:v>0.66900000000000004</c:v>
                </c:pt>
                <c:pt idx="1">
                  <c:v>0.66100000000000003</c:v>
                </c:pt>
                <c:pt idx="2">
                  <c:v>0.63900000000000001</c:v>
                </c:pt>
                <c:pt idx="3">
                  <c:v>0.64800000000000002</c:v>
                </c:pt>
                <c:pt idx="4">
                  <c:v>0.52600000000000002</c:v>
                </c:pt>
                <c:pt idx="5">
                  <c:v>0.55500000000000005</c:v>
                </c:pt>
              </c:numCache>
            </c:numRef>
          </c:val>
        </c:ser>
        <c:ser>
          <c:idx val="3"/>
          <c:order val="3"/>
          <c:tx>
            <c:strRef>
              <c:f>Sheet1!$E$1</c:f>
              <c:strCache>
                <c:ptCount val="1"/>
                <c:pt idx="0">
                  <c:v>A little less often</c:v>
                </c:pt>
              </c:strCache>
            </c:strRef>
          </c:tx>
          <c:spPr>
            <a:solidFill>
              <a:schemeClr val="accent3">
                <a:lumMod val="20000"/>
                <a:lumOff val="8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Total Canada</c:v>
                </c:pt>
                <c:pt idx="1">
                  <c:v>Paddlers Total</c:v>
                </c:pt>
                <c:pt idx="2">
                  <c:v>Fishing Total</c:v>
                </c:pt>
                <c:pt idx="3">
                  <c:v>Pleasure Boating incl. PWC</c:v>
                </c:pt>
                <c:pt idx="4">
                  <c:v>Sailing Total</c:v>
                </c:pt>
                <c:pt idx="5">
                  <c:v>PWC</c:v>
                </c:pt>
              </c:strCache>
            </c:strRef>
          </c:cat>
          <c:val>
            <c:numRef>
              <c:f>Sheet1!$E$2:$E$7</c:f>
              <c:numCache>
                <c:formatCode>0%</c:formatCode>
                <c:ptCount val="6"/>
                <c:pt idx="0">
                  <c:v>2.5999999999999999E-2</c:v>
                </c:pt>
                <c:pt idx="1">
                  <c:v>2.3E-2</c:v>
                </c:pt>
                <c:pt idx="2">
                  <c:v>2.4E-2</c:v>
                </c:pt>
                <c:pt idx="3">
                  <c:v>3.3000000000000002E-2</c:v>
                </c:pt>
                <c:pt idx="4">
                  <c:v>3.5000000000000003E-2</c:v>
                </c:pt>
                <c:pt idx="5">
                  <c:v>3.5999999999999997E-2</c:v>
                </c:pt>
              </c:numCache>
            </c:numRef>
          </c:val>
        </c:ser>
        <c:ser>
          <c:idx val="4"/>
          <c:order val="4"/>
          <c:tx>
            <c:strRef>
              <c:f>Sheet1!$F$1</c:f>
              <c:strCache>
                <c:ptCount val="1"/>
                <c:pt idx="0">
                  <c:v>A lot less often</c:v>
                </c:pt>
              </c:strCache>
            </c:strRef>
          </c:tx>
          <c:spPr>
            <a:solidFill>
              <a:schemeClr val="accent3">
                <a:lumMod val="60000"/>
                <a:lumOff val="4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Sheet1!$A$2:$A$7</c:f>
              <c:strCache>
                <c:ptCount val="6"/>
                <c:pt idx="0">
                  <c:v>Total Canada</c:v>
                </c:pt>
                <c:pt idx="1">
                  <c:v>Paddlers Total</c:v>
                </c:pt>
                <c:pt idx="2">
                  <c:v>Fishing Total</c:v>
                </c:pt>
                <c:pt idx="3">
                  <c:v>Pleasure Boating incl. PWC</c:v>
                </c:pt>
                <c:pt idx="4">
                  <c:v>Sailing Total</c:v>
                </c:pt>
                <c:pt idx="5">
                  <c:v>PWC</c:v>
                </c:pt>
              </c:strCache>
            </c:strRef>
          </c:cat>
          <c:val>
            <c:numRef>
              <c:f>Sheet1!$F$2:$F$7</c:f>
              <c:numCache>
                <c:formatCode>0%</c:formatCode>
                <c:ptCount val="6"/>
                <c:pt idx="0">
                  <c:v>1.4E-2</c:v>
                </c:pt>
                <c:pt idx="1">
                  <c:v>1.4999999999999999E-2</c:v>
                </c:pt>
                <c:pt idx="2">
                  <c:v>1.2999999999999999E-2</c:v>
                </c:pt>
                <c:pt idx="3">
                  <c:v>1.4E-2</c:v>
                </c:pt>
                <c:pt idx="4">
                  <c:v>1.7000000000000001E-2</c:v>
                </c:pt>
                <c:pt idx="5">
                  <c:v>2.1999999999999999E-2</c:v>
                </c:pt>
              </c:numCache>
            </c:numRef>
          </c:val>
        </c:ser>
        <c:dLbls>
          <c:showLegendKey val="0"/>
          <c:showVal val="1"/>
          <c:showCatName val="0"/>
          <c:showSerName val="0"/>
          <c:showPercent val="0"/>
          <c:showBubbleSize val="0"/>
        </c:dLbls>
        <c:gapWidth val="151"/>
        <c:overlap val="100"/>
        <c:axId val="150810624"/>
        <c:axId val="150812160"/>
      </c:barChart>
      <c:catAx>
        <c:axId val="150810624"/>
        <c:scaling>
          <c:orientation val="maxMin"/>
        </c:scaling>
        <c:delete val="0"/>
        <c:axPos val="l"/>
        <c:majorTickMark val="none"/>
        <c:minorTickMark val="none"/>
        <c:tickLblPos val="nextTo"/>
        <c:txPr>
          <a:bodyPr/>
          <a:lstStyle/>
          <a:p>
            <a:pPr>
              <a:defRPr>
                <a:solidFill>
                  <a:schemeClr val="bg1"/>
                </a:solidFill>
              </a:defRPr>
            </a:pPr>
            <a:endParaRPr lang="en-US"/>
          </a:p>
        </c:txPr>
        <c:crossAx val="150812160"/>
        <c:crosses val="autoZero"/>
        <c:auto val="1"/>
        <c:lblAlgn val="ctr"/>
        <c:lblOffset val="100"/>
        <c:noMultiLvlLbl val="0"/>
      </c:catAx>
      <c:valAx>
        <c:axId val="150812160"/>
        <c:scaling>
          <c:orientation val="minMax"/>
        </c:scaling>
        <c:delete val="1"/>
        <c:axPos val="t"/>
        <c:numFmt formatCode="0%" sourceLinked="1"/>
        <c:majorTickMark val="out"/>
        <c:minorTickMark val="none"/>
        <c:tickLblPos val="nextTo"/>
        <c:crossAx val="150810624"/>
        <c:crosses val="autoZero"/>
        <c:crossBetween val="between"/>
      </c:valAx>
    </c:plotArea>
    <c:legend>
      <c:legendPos val="b"/>
      <c:layout>
        <c:manualLayout>
          <c:xMode val="edge"/>
          <c:yMode val="edge"/>
          <c:x val="0.10593691413573303"/>
          <c:y val="0.90945816503530608"/>
          <c:w val="0.88096034870641171"/>
          <c:h val="9.0541834964693868E-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userShapes r:id="rId2"/>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98596269216348"/>
          <c:y val="5.2359990157480316E-2"/>
          <c:w val="0.749442608736408"/>
          <c:h val="0.82220283597823751"/>
        </c:manualLayout>
      </c:layout>
      <c:barChart>
        <c:barDir val="bar"/>
        <c:grouping val="percentStacked"/>
        <c:varyColors val="0"/>
        <c:ser>
          <c:idx val="0"/>
          <c:order val="0"/>
          <c:tx>
            <c:strRef>
              <c:f>Sheet1!$B$1</c:f>
              <c:strCache>
                <c:ptCount val="1"/>
                <c:pt idx="0">
                  <c:v>A lot more often</c:v>
                </c:pt>
              </c:strCache>
            </c:strRef>
          </c:tx>
          <c:spPr>
            <a:solidFill>
              <a:schemeClr val="accent5">
                <a:lumMod val="75000"/>
              </a:schemeClr>
            </a:solidFill>
          </c:spPr>
          <c:invertIfNegative val="0"/>
          <c:dLbls>
            <c:dLbl>
              <c:idx val="3"/>
              <c:layout>
                <c:manualLayout>
                  <c:x val="-1.2618614980819704E-7"/>
                  <c:y val="-6.2490157480314962E-3"/>
                </c:manualLayout>
              </c:layout>
              <c:showLegendKey val="0"/>
              <c:showVal val="1"/>
              <c:showCatName val="0"/>
              <c:showSerName val="0"/>
              <c:showPercent val="0"/>
              <c:showBubbleSize val="0"/>
            </c:dLbl>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Sheet1!$A$2:$A$8</c:f>
              <c:strCache>
                <c:ptCount val="7"/>
                <c:pt idx="0">
                  <c:v>Total Canada</c:v>
                </c:pt>
                <c:pt idx="1">
                  <c:v>BC</c:v>
                </c:pt>
                <c:pt idx="2">
                  <c:v>Prairies</c:v>
                </c:pt>
                <c:pt idx="3">
                  <c:v>Ontario</c:v>
                </c:pt>
                <c:pt idx="4">
                  <c:v>Quebec</c:v>
                </c:pt>
                <c:pt idx="5">
                  <c:v>Atlantic</c:v>
                </c:pt>
                <c:pt idx="6">
                  <c:v>North</c:v>
                </c:pt>
              </c:strCache>
            </c:strRef>
          </c:cat>
          <c:val>
            <c:numRef>
              <c:f>Sheet1!$B$2:$B$8</c:f>
              <c:numCache>
                <c:formatCode>0%</c:formatCode>
                <c:ptCount val="7"/>
                <c:pt idx="0">
                  <c:v>0.124</c:v>
                </c:pt>
                <c:pt idx="1">
                  <c:v>0.127</c:v>
                </c:pt>
                <c:pt idx="2">
                  <c:v>9.8000000000000004E-2</c:v>
                </c:pt>
                <c:pt idx="3">
                  <c:v>0.13700000000000001</c:v>
                </c:pt>
                <c:pt idx="4">
                  <c:v>9.7000000000000003E-2</c:v>
                </c:pt>
                <c:pt idx="5">
                  <c:v>0.16700000000000001</c:v>
                </c:pt>
                <c:pt idx="6">
                  <c:v>0.127</c:v>
                </c:pt>
              </c:numCache>
            </c:numRef>
          </c:val>
        </c:ser>
        <c:ser>
          <c:idx val="1"/>
          <c:order val="1"/>
          <c:tx>
            <c:strRef>
              <c:f>Sheet1!$C$1</c:f>
              <c:strCache>
                <c:ptCount val="1"/>
                <c:pt idx="0">
                  <c:v>A little more often</c:v>
                </c:pt>
              </c:strCache>
            </c:strRef>
          </c:tx>
          <c:spPr>
            <a:solidFill>
              <a:schemeClr val="accent5">
                <a:lumMod val="60000"/>
                <a:lumOff val="4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Sheet1!$A$2:$A$8</c:f>
              <c:strCache>
                <c:ptCount val="7"/>
                <c:pt idx="0">
                  <c:v>Total Canada</c:v>
                </c:pt>
                <c:pt idx="1">
                  <c:v>BC</c:v>
                </c:pt>
                <c:pt idx="2">
                  <c:v>Prairies</c:v>
                </c:pt>
                <c:pt idx="3">
                  <c:v>Ontario</c:v>
                </c:pt>
                <c:pt idx="4">
                  <c:v>Quebec</c:v>
                </c:pt>
                <c:pt idx="5">
                  <c:v>Atlantic</c:v>
                </c:pt>
                <c:pt idx="6">
                  <c:v>North</c:v>
                </c:pt>
              </c:strCache>
            </c:strRef>
          </c:cat>
          <c:val>
            <c:numRef>
              <c:f>Sheet1!$C$2:$C$8</c:f>
              <c:numCache>
                <c:formatCode>0%</c:formatCode>
                <c:ptCount val="7"/>
                <c:pt idx="0">
                  <c:v>0.14599999999999999</c:v>
                </c:pt>
                <c:pt idx="1">
                  <c:v>0.18099999999999999</c:v>
                </c:pt>
                <c:pt idx="2">
                  <c:v>0.152</c:v>
                </c:pt>
                <c:pt idx="3">
                  <c:v>0.128</c:v>
                </c:pt>
                <c:pt idx="4">
                  <c:v>0.13100000000000001</c:v>
                </c:pt>
                <c:pt idx="5">
                  <c:v>0.153</c:v>
                </c:pt>
                <c:pt idx="6">
                  <c:v>8.7999999999999995E-2</c:v>
                </c:pt>
              </c:numCache>
            </c:numRef>
          </c:val>
        </c:ser>
        <c:ser>
          <c:idx val="2"/>
          <c:order val="2"/>
          <c:tx>
            <c:strRef>
              <c:f>Sheet1!$D$1</c:f>
              <c:strCache>
                <c:ptCount val="1"/>
                <c:pt idx="0">
                  <c:v>No change</c:v>
                </c:pt>
              </c:strCache>
            </c:strRef>
          </c:tx>
          <c:spPr>
            <a:solidFill>
              <a:schemeClr val="bg1">
                <a:lumMod val="95000"/>
              </a:schemeClr>
            </a:solidFill>
          </c:spPr>
          <c:invertIfNegative val="0"/>
          <c:cat>
            <c:strRef>
              <c:f>Sheet1!$A$2:$A$8</c:f>
              <c:strCache>
                <c:ptCount val="7"/>
                <c:pt idx="0">
                  <c:v>Total Canada</c:v>
                </c:pt>
                <c:pt idx="1">
                  <c:v>BC</c:v>
                </c:pt>
                <c:pt idx="2">
                  <c:v>Prairies</c:v>
                </c:pt>
                <c:pt idx="3">
                  <c:v>Ontario</c:v>
                </c:pt>
                <c:pt idx="4">
                  <c:v>Quebec</c:v>
                </c:pt>
                <c:pt idx="5">
                  <c:v>Atlantic</c:v>
                </c:pt>
                <c:pt idx="6">
                  <c:v>North</c:v>
                </c:pt>
              </c:strCache>
            </c:strRef>
          </c:cat>
          <c:val>
            <c:numRef>
              <c:f>Sheet1!$D$2:$D$8</c:f>
              <c:numCache>
                <c:formatCode>0%</c:formatCode>
                <c:ptCount val="7"/>
                <c:pt idx="0">
                  <c:v>0.66900000000000004</c:v>
                </c:pt>
                <c:pt idx="1">
                  <c:v>0.63800000000000001</c:v>
                </c:pt>
                <c:pt idx="2">
                  <c:v>0.69499999999999995</c:v>
                </c:pt>
                <c:pt idx="3">
                  <c:v>0.67500000000000004</c:v>
                </c:pt>
                <c:pt idx="4">
                  <c:v>0.70799999999999996</c:v>
                </c:pt>
                <c:pt idx="5">
                  <c:v>0.60699999999999998</c:v>
                </c:pt>
                <c:pt idx="6">
                  <c:v>0.69599999999999995</c:v>
                </c:pt>
              </c:numCache>
            </c:numRef>
          </c:val>
        </c:ser>
        <c:ser>
          <c:idx val="3"/>
          <c:order val="3"/>
          <c:tx>
            <c:strRef>
              <c:f>Sheet1!$E$1</c:f>
              <c:strCache>
                <c:ptCount val="1"/>
                <c:pt idx="0">
                  <c:v>A little less often</c:v>
                </c:pt>
              </c:strCache>
            </c:strRef>
          </c:tx>
          <c:spPr>
            <a:solidFill>
              <a:schemeClr val="accent3">
                <a:lumMod val="20000"/>
                <a:lumOff val="8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Sheet1!$A$2:$A$8</c:f>
              <c:strCache>
                <c:ptCount val="7"/>
                <c:pt idx="0">
                  <c:v>Total Canada</c:v>
                </c:pt>
                <c:pt idx="1">
                  <c:v>BC</c:v>
                </c:pt>
                <c:pt idx="2">
                  <c:v>Prairies</c:v>
                </c:pt>
                <c:pt idx="3">
                  <c:v>Ontario</c:v>
                </c:pt>
                <c:pt idx="4">
                  <c:v>Quebec</c:v>
                </c:pt>
                <c:pt idx="5">
                  <c:v>Atlantic</c:v>
                </c:pt>
                <c:pt idx="6">
                  <c:v>North</c:v>
                </c:pt>
              </c:strCache>
            </c:strRef>
          </c:cat>
          <c:val>
            <c:numRef>
              <c:f>Sheet1!$E$2:$E$8</c:f>
              <c:numCache>
                <c:formatCode>0%</c:formatCode>
                <c:ptCount val="7"/>
                <c:pt idx="0">
                  <c:v>2.5999999999999999E-2</c:v>
                </c:pt>
                <c:pt idx="1">
                  <c:v>1.9E-2</c:v>
                </c:pt>
                <c:pt idx="2">
                  <c:v>0.03</c:v>
                </c:pt>
                <c:pt idx="3">
                  <c:v>2.1000000000000001E-2</c:v>
                </c:pt>
                <c:pt idx="4">
                  <c:v>2.3E-2</c:v>
                </c:pt>
                <c:pt idx="5">
                  <c:v>0.04</c:v>
                </c:pt>
                <c:pt idx="6">
                  <c:v>2.9000000000000001E-2</c:v>
                </c:pt>
              </c:numCache>
            </c:numRef>
          </c:val>
        </c:ser>
        <c:ser>
          <c:idx val="4"/>
          <c:order val="4"/>
          <c:tx>
            <c:strRef>
              <c:f>Sheet1!$F$1</c:f>
              <c:strCache>
                <c:ptCount val="1"/>
                <c:pt idx="0">
                  <c:v>A lot less often</c:v>
                </c:pt>
              </c:strCache>
            </c:strRef>
          </c:tx>
          <c:spPr>
            <a:solidFill>
              <a:schemeClr val="accent3">
                <a:lumMod val="60000"/>
                <a:lumOff val="40000"/>
              </a:schemeClr>
            </a:solidFill>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Sheet1!$A$2:$A$8</c:f>
              <c:strCache>
                <c:ptCount val="7"/>
                <c:pt idx="0">
                  <c:v>Total Canada</c:v>
                </c:pt>
                <c:pt idx="1">
                  <c:v>BC</c:v>
                </c:pt>
                <c:pt idx="2">
                  <c:v>Prairies</c:v>
                </c:pt>
                <c:pt idx="3">
                  <c:v>Ontario</c:v>
                </c:pt>
                <c:pt idx="4">
                  <c:v>Quebec</c:v>
                </c:pt>
                <c:pt idx="5">
                  <c:v>Atlantic</c:v>
                </c:pt>
                <c:pt idx="6">
                  <c:v>North</c:v>
                </c:pt>
              </c:strCache>
            </c:strRef>
          </c:cat>
          <c:val>
            <c:numRef>
              <c:f>Sheet1!$F$2:$F$8</c:f>
              <c:numCache>
                <c:formatCode>0%</c:formatCode>
                <c:ptCount val="7"/>
                <c:pt idx="0">
                  <c:v>1.4E-2</c:v>
                </c:pt>
                <c:pt idx="1">
                  <c:v>1.4999999999999999E-2</c:v>
                </c:pt>
                <c:pt idx="2">
                  <c:v>1.2E-2</c:v>
                </c:pt>
                <c:pt idx="3">
                  <c:v>2.1000000000000001E-2</c:v>
                </c:pt>
                <c:pt idx="4">
                  <c:v>1.2999999999999999E-2</c:v>
                </c:pt>
                <c:pt idx="5">
                  <c:v>0</c:v>
                </c:pt>
                <c:pt idx="6">
                  <c:v>0.02</c:v>
                </c:pt>
              </c:numCache>
            </c:numRef>
          </c:val>
        </c:ser>
        <c:dLbls>
          <c:showLegendKey val="0"/>
          <c:showVal val="1"/>
          <c:showCatName val="0"/>
          <c:showSerName val="0"/>
          <c:showPercent val="0"/>
          <c:showBubbleSize val="0"/>
        </c:dLbls>
        <c:gapWidth val="151"/>
        <c:overlap val="100"/>
        <c:axId val="150913408"/>
        <c:axId val="150914944"/>
      </c:barChart>
      <c:catAx>
        <c:axId val="150913408"/>
        <c:scaling>
          <c:orientation val="maxMin"/>
        </c:scaling>
        <c:delete val="0"/>
        <c:axPos val="l"/>
        <c:majorTickMark val="none"/>
        <c:minorTickMark val="none"/>
        <c:tickLblPos val="nextTo"/>
        <c:crossAx val="150914944"/>
        <c:crosses val="autoZero"/>
        <c:auto val="1"/>
        <c:lblAlgn val="ctr"/>
        <c:lblOffset val="100"/>
        <c:noMultiLvlLbl val="0"/>
      </c:catAx>
      <c:valAx>
        <c:axId val="150914944"/>
        <c:scaling>
          <c:orientation val="minMax"/>
        </c:scaling>
        <c:delete val="1"/>
        <c:axPos val="t"/>
        <c:numFmt formatCode="0%" sourceLinked="1"/>
        <c:majorTickMark val="out"/>
        <c:minorTickMark val="none"/>
        <c:tickLblPos val="nextTo"/>
        <c:crossAx val="150913408"/>
        <c:crosses val="autoZero"/>
        <c:crossBetween val="between"/>
      </c:valAx>
    </c:plotArea>
    <c:legend>
      <c:legendPos val="b"/>
      <c:layout>
        <c:manualLayout>
          <c:xMode val="edge"/>
          <c:yMode val="edge"/>
          <c:x val="0.10593691413573303"/>
          <c:y val="0.86456889763779532"/>
          <c:w val="0.88096034870641171"/>
          <c:h val="0.11980610236220472"/>
        </c:manualLayout>
      </c:layout>
      <c:overlay val="0"/>
      <c:txPr>
        <a:bodyPr/>
        <a:lstStyle/>
        <a:p>
          <a:pPr>
            <a:defRPr sz="1200"/>
          </a:pPr>
          <a:endParaRPr lang="en-US"/>
        </a:p>
      </c:txPr>
    </c:legend>
    <c:plotVisOnly val="1"/>
    <c:dispBlanksAs val="gap"/>
    <c:showDLblsOverMax val="0"/>
  </c:chart>
  <c:txPr>
    <a:bodyPr/>
    <a:lstStyle/>
    <a:p>
      <a:pPr>
        <a:defRPr sz="1400"/>
      </a:pPr>
      <a:endParaRPr lang="en-US"/>
    </a:p>
  </c:txPr>
  <c:externalData r:id="rId1">
    <c:autoUpdate val="0"/>
  </c:externalData>
  <c:userShapes r:id="rId2"/>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0.52500000000000002</c:v>
                </c:pt>
                <c:pt idx="1">
                  <c:v>0.22600000000000001</c:v>
                </c:pt>
                <c:pt idx="2">
                  <c:v>0.115</c:v>
                </c:pt>
                <c:pt idx="3">
                  <c:v>0.1</c:v>
                </c:pt>
                <c:pt idx="4">
                  <c:v>3.4000000000000002E-2</c:v>
                </c:pt>
              </c:numCache>
            </c:numRef>
          </c:val>
        </c:ser>
        <c:dLbls>
          <c:showLegendKey val="0"/>
          <c:showVal val="0"/>
          <c:showCatName val="0"/>
          <c:showSerName val="0"/>
          <c:showPercent val="0"/>
          <c:showBubbleSize val="0"/>
        </c:dLbls>
        <c:gapWidth val="150"/>
        <c:axId val="160549504"/>
        <c:axId val="160579968"/>
      </c:barChart>
      <c:catAx>
        <c:axId val="160549504"/>
        <c:scaling>
          <c:orientation val="maxMin"/>
        </c:scaling>
        <c:delete val="0"/>
        <c:axPos val="l"/>
        <c:majorTickMark val="none"/>
        <c:minorTickMark val="none"/>
        <c:tickLblPos val="none"/>
        <c:crossAx val="160579968"/>
        <c:crosses val="autoZero"/>
        <c:auto val="1"/>
        <c:lblAlgn val="ctr"/>
        <c:lblOffset val="100"/>
        <c:noMultiLvlLbl val="0"/>
      </c:catAx>
      <c:valAx>
        <c:axId val="160579968"/>
        <c:scaling>
          <c:orientation val="minMax"/>
          <c:max val="1"/>
          <c:min val="0"/>
        </c:scaling>
        <c:delete val="1"/>
        <c:axPos val="t"/>
        <c:numFmt formatCode="0%" sourceLinked="1"/>
        <c:majorTickMark val="out"/>
        <c:minorTickMark val="none"/>
        <c:tickLblPos val="nextTo"/>
        <c:crossAx val="160549504"/>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194629517464156E-2"/>
          <c:y val="9.2567332929537643E-2"/>
          <c:w val="0.85959620432061379"/>
          <c:h val="0.90743266707046233"/>
        </c:manualLayout>
      </c:layout>
      <c:barChart>
        <c:barDir val="bar"/>
        <c:grouping val="percentStacked"/>
        <c:varyColors val="0"/>
        <c:ser>
          <c:idx val="0"/>
          <c:order val="0"/>
          <c:tx>
            <c:strRef>
              <c:f>Sheet1!$B$1</c:f>
              <c:strCache>
                <c:ptCount val="1"/>
                <c:pt idx="0">
                  <c:v>Never</c:v>
                </c:pt>
              </c:strCache>
            </c:strRef>
          </c:tx>
          <c:spPr>
            <a:solidFill>
              <a:srgbClr val="000000"/>
            </a:solidFill>
            <a:ln>
              <a:solidFill>
                <a:schemeClr val="accent5">
                  <a:lumMod val="50000"/>
                </a:schemeClr>
              </a:solidFill>
            </a:ln>
          </c:spPr>
          <c:invertIfNegative val="0"/>
          <c:dLbls>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Sheet1!$A$2:$A$13</c:f>
              <c:strCache>
                <c:ptCount val="12"/>
                <c:pt idx="0">
                  <c:v>Fishing from a boat (passenger)</c:v>
                </c:pt>
                <c:pt idx="1">
                  <c:v>Canoeing</c:v>
                </c:pt>
                <c:pt idx="2">
                  <c:v>Pleasure boating in a powerboat (passenger)</c:v>
                </c:pt>
                <c:pt idx="3">
                  <c:v>Fishing from a boat (driver)</c:v>
                </c:pt>
                <c:pt idx="4">
                  <c:v>Kayaking</c:v>
                </c:pt>
                <c:pt idx="5">
                  <c:v>Boating from another non-powered craft</c:v>
                </c:pt>
                <c:pt idx="6">
                  <c:v>Pleasure boating in a powerboat (driver)</c:v>
                </c:pt>
                <c:pt idx="7">
                  <c:v>Sailing</c:v>
                </c:pt>
                <c:pt idx="8">
                  <c:v>Personal watercraft (PWC)</c:v>
                </c:pt>
                <c:pt idx="9">
                  <c:v>Stand up paddleboarding</c:v>
                </c:pt>
                <c:pt idx="10">
                  <c:v>Sailboarding</c:v>
                </c:pt>
                <c:pt idx="11">
                  <c:v>Hunting from any watercraft</c:v>
                </c:pt>
              </c:strCache>
            </c:strRef>
          </c:cat>
          <c:val>
            <c:numRef>
              <c:f>Sheet1!$B$2:$B$13</c:f>
              <c:numCache>
                <c:formatCode>0%</c:formatCode>
                <c:ptCount val="12"/>
                <c:pt idx="0">
                  <c:v>0.05</c:v>
                </c:pt>
                <c:pt idx="1">
                  <c:v>0.04</c:v>
                </c:pt>
                <c:pt idx="2">
                  <c:v>0.02</c:v>
                </c:pt>
                <c:pt idx="3">
                  <c:v>0.03</c:v>
                </c:pt>
                <c:pt idx="4">
                  <c:v>0.04</c:v>
                </c:pt>
                <c:pt idx="5">
                  <c:v>0.09</c:v>
                </c:pt>
                <c:pt idx="6">
                  <c:v>0.03</c:v>
                </c:pt>
                <c:pt idx="7">
                  <c:v>0.02</c:v>
                </c:pt>
                <c:pt idx="8">
                  <c:v>0.04</c:v>
                </c:pt>
                <c:pt idx="9">
                  <c:v>0.04</c:v>
                </c:pt>
                <c:pt idx="10">
                  <c:v>0.05</c:v>
                </c:pt>
                <c:pt idx="11">
                  <c:v>7.0000000000000007E-2</c:v>
                </c:pt>
              </c:numCache>
            </c:numRef>
          </c:val>
        </c:ser>
        <c:ser>
          <c:idx val="1"/>
          <c:order val="1"/>
          <c:tx>
            <c:strRef>
              <c:f>Sheet1!$C$1</c:f>
              <c:strCache>
                <c:ptCount val="1"/>
                <c:pt idx="0">
                  <c:v>Infrequent
(1-2 times/yr)</c:v>
                </c:pt>
              </c:strCache>
            </c:strRef>
          </c:tx>
          <c:spPr>
            <a:solidFill>
              <a:schemeClr val="accent5">
                <a:lumMod val="20000"/>
                <a:lumOff val="80000"/>
              </a:schemeClr>
            </a:solidFill>
            <a:ln>
              <a:solidFill>
                <a:schemeClr val="accent5">
                  <a:lumMod val="50000"/>
                </a:schemeClr>
              </a:solidFill>
            </a:ln>
          </c:spPr>
          <c:invertIfNegative val="0"/>
          <c:dLbls>
            <c:txPr>
              <a:bodyPr/>
              <a:lstStyle/>
              <a:p>
                <a:pPr>
                  <a:defRPr sz="1200"/>
                </a:pPr>
                <a:endParaRPr lang="en-US"/>
              </a:p>
            </c:txPr>
            <c:showLegendKey val="0"/>
            <c:showVal val="1"/>
            <c:showCatName val="0"/>
            <c:showSerName val="0"/>
            <c:showPercent val="0"/>
            <c:showBubbleSize val="0"/>
            <c:showLeaderLines val="0"/>
          </c:dLbls>
          <c:cat>
            <c:strRef>
              <c:f>Sheet1!$A$2:$A$13</c:f>
              <c:strCache>
                <c:ptCount val="12"/>
                <c:pt idx="0">
                  <c:v>Fishing from a boat (passenger)</c:v>
                </c:pt>
                <c:pt idx="1">
                  <c:v>Canoeing</c:v>
                </c:pt>
                <c:pt idx="2">
                  <c:v>Pleasure boating in a powerboat (passenger)</c:v>
                </c:pt>
                <c:pt idx="3">
                  <c:v>Fishing from a boat (driver)</c:v>
                </c:pt>
                <c:pt idx="4">
                  <c:v>Kayaking</c:v>
                </c:pt>
                <c:pt idx="5">
                  <c:v>Boating from another non-powered craft</c:v>
                </c:pt>
                <c:pt idx="6">
                  <c:v>Pleasure boating in a powerboat (driver)</c:v>
                </c:pt>
                <c:pt idx="7">
                  <c:v>Sailing</c:v>
                </c:pt>
                <c:pt idx="8">
                  <c:v>Personal watercraft (PWC)</c:v>
                </c:pt>
                <c:pt idx="9">
                  <c:v>Stand up paddleboarding</c:v>
                </c:pt>
                <c:pt idx="10">
                  <c:v>Sailboarding</c:v>
                </c:pt>
                <c:pt idx="11">
                  <c:v>Hunting from any watercraft</c:v>
                </c:pt>
              </c:strCache>
            </c:strRef>
          </c:cat>
          <c:val>
            <c:numRef>
              <c:f>Sheet1!$C$2:$C$13</c:f>
              <c:numCache>
                <c:formatCode>0%</c:formatCode>
                <c:ptCount val="12"/>
                <c:pt idx="0">
                  <c:v>0.47</c:v>
                </c:pt>
                <c:pt idx="1">
                  <c:v>0.52</c:v>
                </c:pt>
                <c:pt idx="2">
                  <c:v>0.41</c:v>
                </c:pt>
                <c:pt idx="3">
                  <c:v>0.38</c:v>
                </c:pt>
                <c:pt idx="4">
                  <c:v>0.47</c:v>
                </c:pt>
                <c:pt idx="5">
                  <c:v>0.41</c:v>
                </c:pt>
                <c:pt idx="6">
                  <c:v>0.34</c:v>
                </c:pt>
                <c:pt idx="7">
                  <c:v>0.46</c:v>
                </c:pt>
                <c:pt idx="8">
                  <c:v>0.39</c:v>
                </c:pt>
                <c:pt idx="9">
                  <c:v>0.46</c:v>
                </c:pt>
                <c:pt idx="10">
                  <c:v>0.37</c:v>
                </c:pt>
                <c:pt idx="11">
                  <c:v>0.28999999999999998</c:v>
                </c:pt>
              </c:numCache>
            </c:numRef>
          </c:val>
        </c:ser>
        <c:ser>
          <c:idx val="2"/>
          <c:order val="2"/>
          <c:tx>
            <c:strRef>
              <c:f>Sheet1!$D$1</c:f>
              <c:strCache>
                <c:ptCount val="1"/>
                <c:pt idx="0">
                  <c:v>Moderate
(3-5 times/yr)</c:v>
                </c:pt>
              </c:strCache>
            </c:strRef>
          </c:tx>
          <c:spPr>
            <a:solidFill>
              <a:schemeClr val="accent5"/>
            </a:solidFill>
            <a:ln>
              <a:solidFill>
                <a:schemeClr val="accent5">
                  <a:lumMod val="50000"/>
                </a:schemeClr>
              </a:solidFill>
            </a:ln>
          </c:spPr>
          <c:invertIfNegative val="0"/>
          <c:dLbls>
            <c:txPr>
              <a:bodyPr/>
              <a:lstStyle/>
              <a:p>
                <a:pPr>
                  <a:defRPr sz="1200">
                    <a:solidFill>
                      <a:schemeClr val="bg1"/>
                    </a:solidFill>
                  </a:defRPr>
                </a:pPr>
                <a:endParaRPr lang="en-US"/>
              </a:p>
            </c:txPr>
            <c:showLegendKey val="0"/>
            <c:showVal val="1"/>
            <c:showCatName val="0"/>
            <c:showSerName val="0"/>
            <c:showPercent val="0"/>
            <c:showBubbleSize val="0"/>
            <c:showLeaderLines val="0"/>
          </c:dLbls>
          <c:cat>
            <c:strRef>
              <c:f>Sheet1!$A$2:$A$13</c:f>
              <c:strCache>
                <c:ptCount val="12"/>
                <c:pt idx="0">
                  <c:v>Fishing from a boat (passenger)</c:v>
                </c:pt>
                <c:pt idx="1">
                  <c:v>Canoeing</c:v>
                </c:pt>
                <c:pt idx="2">
                  <c:v>Pleasure boating in a powerboat (passenger)</c:v>
                </c:pt>
                <c:pt idx="3">
                  <c:v>Fishing from a boat (driver)</c:v>
                </c:pt>
                <c:pt idx="4">
                  <c:v>Kayaking</c:v>
                </c:pt>
                <c:pt idx="5">
                  <c:v>Boating from another non-powered craft</c:v>
                </c:pt>
                <c:pt idx="6">
                  <c:v>Pleasure boating in a powerboat (driver)</c:v>
                </c:pt>
                <c:pt idx="7">
                  <c:v>Sailing</c:v>
                </c:pt>
                <c:pt idx="8">
                  <c:v>Personal watercraft (PWC)</c:v>
                </c:pt>
                <c:pt idx="9">
                  <c:v>Stand up paddleboarding</c:v>
                </c:pt>
                <c:pt idx="10">
                  <c:v>Sailboarding</c:v>
                </c:pt>
                <c:pt idx="11">
                  <c:v>Hunting from any watercraft</c:v>
                </c:pt>
              </c:strCache>
            </c:strRef>
          </c:cat>
          <c:val>
            <c:numRef>
              <c:f>Sheet1!$D$2:$D$13</c:f>
              <c:numCache>
                <c:formatCode>0%</c:formatCode>
                <c:ptCount val="12"/>
                <c:pt idx="0">
                  <c:v>0.28999999999999998</c:v>
                </c:pt>
                <c:pt idx="1">
                  <c:v>0.26</c:v>
                </c:pt>
                <c:pt idx="2">
                  <c:v>0.31</c:v>
                </c:pt>
                <c:pt idx="3">
                  <c:v>0.28000000000000003</c:v>
                </c:pt>
                <c:pt idx="4">
                  <c:v>0.24</c:v>
                </c:pt>
                <c:pt idx="5">
                  <c:v>0.28000000000000003</c:v>
                </c:pt>
                <c:pt idx="6">
                  <c:v>0.26</c:v>
                </c:pt>
                <c:pt idx="7">
                  <c:v>0.27</c:v>
                </c:pt>
                <c:pt idx="8">
                  <c:v>0.28999999999999998</c:v>
                </c:pt>
                <c:pt idx="9">
                  <c:v>0.25</c:v>
                </c:pt>
                <c:pt idx="10">
                  <c:v>0.28999999999999998</c:v>
                </c:pt>
                <c:pt idx="11">
                  <c:v>0.43</c:v>
                </c:pt>
              </c:numCache>
            </c:numRef>
          </c:val>
        </c:ser>
        <c:ser>
          <c:idx val="3"/>
          <c:order val="3"/>
          <c:tx>
            <c:strRef>
              <c:f>Sheet1!$E$1</c:f>
              <c:strCache>
                <c:ptCount val="1"/>
                <c:pt idx="0">
                  <c:v>Frequent
(6+ times/yr)</c:v>
                </c:pt>
              </c:strCache>
            </c:strRef>
          </c:tx>
          <c:spPr>
            <a:solidFill>
              <a:schemeClr val="accent5">
                <a:lumMod val="50000"/>
              </a:schemeClr>
            </a:solidFill>
            <a:ln>
              <a:solidFill>
                <a:schemeClr val="accent5">
                  <a:lumMod val="50000"/>
                </a:schemeClr>
              </a:solidFill>
            </a:ln>
          </c:spPr>
          <c:invertIfNegative val="0"/>
          <c:dLbls>
            <c:txPr>
              <a:bodyPr/>
              <a:lstStyle/>
              <a:p>
                <a:pPr>
                  <a:defRPr sz="1100">
                    <a:solidFill>
                      <a:schemeClr val="bg1"/>
                    </a:solidFill>
                  </a:defRPr>
                </a:pPr>
                <a:endParaRPr lang="en-US"/>
              </a:p>
            </c:txPr>
            <c:showLegendKey val="0"/>
            <c:showVal val="1"/>
            <c:showCatName val="0"/>
            <c:showSerName val="0"/>
            <c:showPercent val="0"/>
            <c:showBubbleSize val="0"/>
            <c:showLeaderLines val="0"/>
          </c:dLbls>
          <c:cat>
            <c:strRef>
              <c:f>Sheet1!$A$2:$A$13</c:f>
              <c:strCache>
                <c:ptCount val="12"/>
                <c:pt idx="0">
                  <c:v>Fishing from a boat (passenger)</c:v>
                </c:pt>
                <c:pt idx="1">
                  <c:v>Canoeing</c:v>
                </c:pt>
                <c:pt idx="2">
                  <c:v>Pleasure boating in a powerboat (passenger)</c:v>
                </c:pt>
                <c:pt idx="3">
                  <c:v>Fishing from a boat (driver)</c:v>
                </c:pt>
                <c:pt idx="4">
                  <c:v>Kayaking</c:v>
                </c:pt>
                <c:pt idx="5">
                  <c:v>Boating from another non-powered craft</c:v>
                </c:pt>
                <c:pt idx="6">
                  <c:v>Pleasure boating in a powerboat (driver)</c:v>
                </c:pt>
                <c:pt idx="7">
                  <c:v>Sailing</c:v>
                </c:pt>
                <c:pt idx="8">
                  <c:v>Personal watercraft (PWC)</c:v>
                </c:pt>
                <c:pt idx="9">
                  <c:v>Stand up paddleboarding</c:v>
                </c:pt>
                <c:pt idx="10">
                  <c:v>Sailboarding</c:v>
                </c:pt>
                <c:pt idx="11">
                  <c:v>Hunting from any watercraft</c:v>
                </c:pt>
              </c:strCache>
            </c:strRef>
          </c:cat>
          <c:val>
            <c:numRef>
              <c:f>Sheet1!$E$2:$E$13</c:f>
              <c:numCache>
                <c:formatCode>0%</c:formatCode>
                <c:ptCount val="12"/>
                <c:pt idx="0">
                  <c:v>0.19</c:v>
                </c:pt>
                <c:pt idx="1">
                  <c:v>0.18</c:v>
                </c:pt>
                <c:pt idx="2">
                  <c:v>0.27</c:v>
                </c:pt>
                <c:pt idx="3">
                  <c:v>0.3</c:v>
                </c:pt>
                <c:pt idx="4">
                  <c:v>0.25</c:v>
                </c:pt>
                <c:pt idx="5">
                  <c:v>0.22000000000000003</c:v>
                </c:pt>
                <c:pt idx="6">
                  <c:v>0.38</c:v>
                </c:pt>
                <c:pt idx="7">
                  <c:v>0.26</c:v>
                </c:pt>
                <c:pt idx="8">
                  <c:v>0.28000000000000003</c:v>
                </c:pt>
                <c:pt idx="9">
                  <c:v>0.25</c:v>
                </c:pt>
                <c:pt idx="10">
                  <c:v>0.28999999999999998</c:v>
                </c:pt>
                <c:pt idx="11">
                  <c:v>0.21000000000000002</c:v>
                </c:pt>
              </c:numCache>
            </c:numRef>
          </c:val>
        </c:ser>
        <c:dLbls>
          <c:showLegendKey val="0"/>
          <c:showVal val="0"/>
          <c:showCatName val="0"/>
          <c:showSerName val="0"/>
          <c:showPercent val="0"/>
          <c:showBubbleSize val="0"/>
        </c:dLbls>
        <c:gapWidth val="89"/>
        <c:overlap val="100"/>
        <c:axId val="133580672"/>
        <c:axId val="133582208"/>
      </c:barChart>
      <c:catAx>
        <c:axId val="133580672"/>
        <c:scaling>
          <c:orientation val="maxMin"/>
        </c:scaling>
        <c:delete val="1"/>
        <c:axPos val="l"/>
        <c:majorTickMark val="out"/>
        <c:minorTickMark val="none"/>
        <c:tickLblPos val="nextTo"/>
        <c:crossAx val="133582208"/>
        <c:crosses val="autoZero"/>
        <c:auto val="1"/>
        <c:lblAlgn val="ctr"/>
        <c:lblOffset val="100"/>
        <c:noMultiLvlLbl val="0"/>
      </c:catAx>
      <c:valAx>
        <c:axId val="133582208"/>
        <c:scaling>
          <c:orientation val="minMax"/>
        </c:scaling>
        <c:delete val="1"/>
        <c:axPos val="t"/>
        <c:numFmt formatCode="0%" sourceLinked="1"/>
        <c:majorTickMark val="out"/>
        <c:minorTickMark val="none"/>
        <c:tickLblPos val="nextTo"/>
        <c:crossAx val="133580672"/>
        <c:crosses val="autoZero"/>
        <c:crossBetween val="between"/>
      </c:valAx>
    </c:plotArea>
    <c:legend>
      <c:legendPos val="b"/>
      <c:layout>
        <c:manualLayout>
          <c:xMode val="edge"/>
          <c:yMode val="edge"/>
          <c:x val="5.067043963254593E-2"/>
          <c:y val="0"/>
          <c:w val="0.93327458106198269"/>
          <c:h val="0.10836260852008883"/>
        </c:manualLayout>
      </c:layout>
      <c:overlay val="0"/>
      <c:txPr>
        <a:bodyPr/>
        <a:lstStyle/>
        <a:p>
          <a:pPr>
            <a:defRPr sz="1300"/>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Sheet1!$A$2:$A$6</c:f>
              <c:strCache>
                <c:ptCount val="5"/>
                <c:pt idx="0">
                  <c:v>Always</c:v>
                </c:pt>
                <c:pt idx="1">
                  <c:v>Most of the time</c:v>
                </c:pt>
                <c:pt idx="2">
                  <c:v>Sometimes</c:v>
                </c:pt>
                <c:pt idx="3">
                  <c:v>Rarely</c:v>
                </c:pt>
                <c:pt idx="4">
                  <c:v>Never</c:v>
                </c:pt>
              </c:strCache>
            </c:strRef>
          </c:cat>
          <c:val>
            <c:numRef>
              <c:f>Sheet1!$B$2:$B$6</c:f>
              <c:numCache>
                <c:formatCode>0%</c:formatCode>
                <c:ptCount val="5"/>
                <c:pt idx="0">
                  <c:v>0.65800000000000003</c:v>
                </c:pt>
                <c:pt idx="1">
                  <c:v>0.16800000000000001</c:v>
                </c:pt>
                <c:pt idx="2">
                  <c:v>0.121</c:v>
                </c:pt>
                <c:pt idx="3">
                  <c:v>5.0999999999999997E-2</c:v>
                </c:pt>
                <c:pt idx="4">
                  <c:v>2E-3</c:v>
                </c:pt>
              </c:numCache>
            </c:numRef>
          </c:val>
        </c:ser>
        <c:dLbls>
          <c:showLegendKey val="0"/>
          <c:showVal val="0"/>
          <c:showCatName val="0"/>
          <c:showSerName val="0"/>
          <c:showPercent val="0"/>
          <c:showBubbleSize val="0"/>
        </c:dLbls>
        <c:gapWidth val="150"/>
        <c:axId val="160587776"/>
        <c:axId val="160589312"/>
      </c:barChart>
      <c:catAx>
        <c:axId val="160587776"/>
        <c:scaling>
          <c:orientation val="maxMin"/>
        </c:scaling>
        <c:delete val="0"/>
        <c:axPos val="l"/>
        <c:majorTickMark val="none"/>
        <c:minorTickMark val="none"/>
        <c:tickLblPos val="none"/>
        <c:crossAx val="160589312"/>
        <c:crosses val="autoZero"/>
        <c:auto val="1"/>
        <c:lblAlgn val="ctr"/>
        <c:lblOffset val="100"/>
        <c:noMultiLvlLbl val="0"/>
      </c:catAx>
      <c:valAx>
        <c:axId val="160589312"/>
        <c:scaling>
          <c:orientation val="minMax"/>
          <c:max val="1"/>
          <c:min val="0"/>
        </c:scaling>
        <c:delete val="1"/>
        <c:axPos val="t"/>
        <c:numFmt formatCode="0%" sourceLinked="1"/>
        <c:majorTickMark val="out"/>
        <c:minorTickMark val="none"/>
        <c:tickLblPos val="nextTo"/>
        <c:crossAx val="160587776"/>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1.6E-2</c:v>
                </c:pt>
                <c:pt idx="1">
                  <c:v>6.9000000000000006E-2</c:v>
                </c:pt>
                <c:pt idx="2">
                  <c:v>0.14899999999999999</c:v>
                </c:pt>
                <c:pt idx="3">
                  <c:v>0.17899999999999999</c:v>
                </c:pt>
                <c:pt idx="4">
                  <c:v>8.1000000000000003E-2</c:v>
                </c:pt>
                <c:pt idx="5">
                  <c:v>0.50700000000000001</c:v>
                </c:pt>
              </c:numCache>
            </c:numRef>
          </c:val>
        </c:ser>
        <c:dLbls>
          <c:showLegendKey val="0"/>
          <c:showVal val="0"/>
          <c:showCatName val="0"/>
          <c:showSerName val="0"/>
          <c:showPercent val="0"/>
          <c:showBubbleSize val="0"/>
        </c:dLbls>
        <c:gapWidth val="150"/>
        <c:axId val="160716288"/>
        <c:axId val="160717824"/>
      </c:barChart>
      <c:catAx>
        <c:axId val="160716288"/>
        <c:scaling>
          <c:orientation val="maxMin"/>
        </c:scaling>
        <c:delete val="0"/>
        <c:axPos val="l"/>
        <c:majorTickMark val="none"/>
        <c:minorTickMark val="none"/>
        <c:tickLblPos val="none"/>
        <c:crossAx val="160717824"/>
        <c:crosses val="autoZero"/>
        <c:auto val="1"/>
        <c:lblAlgn val="ctr"/>
        <c:lblOffset val="100"/>
        <c:noMultiLvlLbl val="0"/>
      </c:catAx>
      <c:valAx>
        <c:axId val="160717824"/>
        <c:scaling>
          <c:orientation val="minMax"/>
          <c:max val="1"/>
          <c:min val="0"/>
        </c:scaling>
        <c:delete val="1"/>
        <c:axPos val="t"/>
        <c:numFmt formatCode="0%" sourceLinked="1"/>
        <c:majorTickMark val="out"/>
        <c:minorTickMark val="none"/>
        <c:tickLblPos val="nextTo"/>
        <c:crossAx val="160716288"/>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Overall frequency</c:v>
                </c:pt>
              </c:strCache>
            </c:strRef>
          </c:tx>
          <c:invertIfNegative val="0"/>
          <c:dLbls>
            <c:showLegendKey val="0"/>
            <c:showVal val="1"/>
            <c:showCatName val="0"/>
            <c:showSerName val="0"/>
            <c:showPercent val="0"/>
            <c:showBubbleSize val="0"/>
            <c:showLeaderLines val="0"/>
          </c:dLbls>
          <c:cat>
            <c:strRef>
              <c:f>Sheet1!$A$2:$A$7</c:f>
              <c:strCache>
                <c:ptCount val="6"/>
                <c:pt idx="0">
                  <c:v>I drink alcoholic beverages all the time while boating</c:v>
                </c:pt>
                <c:pt idx="1">
                  <c:v>I drink alcoholic beverages often while boating</c:v>
                </c:pt>
                <c:pt idx="2">
                  <c:v>I drink alcoholic beverages sometimes while boating</c:v>
                </c:pt>
                <c:pt idx="3">
                  <c:v>I drink alcoholic beverages the odd time while boating</c:v>
                </c:pt>
                <c:pt idx="4">
                  <c:v>I drink alcoholic beverages shortly before but never while boating</c:v>
                </c:pt>
                <c:pt idx="5">
                  <c:v>I never drink alcoholic beverages before or while boating</c:v>
                </c:pt>
              </c:strCache>
            </c:strRef>
          </c:cat>
          <c:val>
            <c:numRef>
              <c:f>Sheet1!$B$2:$B$7</c:f>
              <c:numCache>
                <c:formatCode>0%</c:formatCode>
                <c:ptCount val="6"/>
                <c:pt idx="0">
                  <c:v>8.0000000000000002E-3</c:v>
                </c:pt>
                <c:pt idx="1">
                  <c:v>2.1999999999999999E-2</c:v>
                </c:pt>
                <c:pt idx="2">
                  <c:v>7.0999999999999994E-2</c:v>
                </c:pt>
                <c:pt idx="3">
                  <c:v>0.108</c:v>
                </c:pt>
                <c:pt idx="4">
                  <c:v>9.2999999999999999E-2</c:v>
                </c:pt>
                <c:pt idx="5">
                  <c:v>0.69799999999999995</c:v>
                </c:pt>
              </c:numCache>
            </c:numRef>
          </c:val>
        </c:ser>
        <c:dLbls>
          <c:showLegendKey val="0"/>
          <c:showVal val="0"/>
          <c:showCatName val="0"/>
          <c:showSerName val="0"/>
          <c:showPercent val="0"/>
          <c:showBubbleSize val="0"/>
        </c:dLbls>
        <c:gapWidth val="150"/>
        <c:axId val="160746112"/>
        <c:axId val="160760192"/>
      </c:barChart>
      <c:catAx>
        <c:axId val="160746112"/>
        <c:scaling>
          <c:orientation val="maxMin"/>
        </c:scaling>
        <c:delete val="0"/>
        <c:axPos val="l"/>
        <c:majorTickMark val="none"/>
        <c:minorTickMark val="none"/>
        <c:tickLblPos val="none"/>
        <c:crossAx val="160760192"/>
        <c:crosses val="autoZero"/>
        <c:auto val="1"/>
        <c:lblAlgn val="ctr"/>
        <c:lblOffset val="100"/>
        <c:noMultiLvlLbl val="0"/>
      </c:catAx>
      <c:valAx>
        <c:axId val="160760192"/>
        <c:scaling>
          <c:orientation val="minMax"/>
          <c:max val="1"/>
          <c:min val="0"/>
        </c:scaling>
        <c:delete val="1"/>
        <c:axPos val="t"/>
        <c:numFmt formatCode="0%" sourceLinked="1"/>
        <c:majorTickMark val="out"/>
        <c:minorTickMark val="none"/>
        <c:tickLblPos val="nextTo"/>
        <c:crossAx val="160746112"/>
        <c:crosses val="autoZero"/>
        <c:crossBetween val="between"/>
      </c:valAx>
    </c:plotArea>
    <c:plotVisOnly val="1"/>
    <c:dispBlanksAs val="gap"/>
    <c:showDLblsOverMax val="0"/>
  </c:chart>
  <c:txPr>
    <a:bodyPr/>
    <a:lstStyle/>
    <a:p>
      <a:pPr>
        <a:defRPr sz="1400"/>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0.60714</cdr:x>
      <cdr:y>0.02454</cdr:y>
    </cdr:from>
    <cdr:to>
      <cdr:x>0.7602</cdr:x>
      <cdr:y>0.90916</cdr:y>
    </cdr:to>
    <cdr:sp macro="" textlink="">
      <cdr:nvSpPr>
        <cdr:cNvPr id="2" name="Rectangle 1"/>
        <cdr:cNvSpPr/>
      </cdr:nvSpPr>
      <cdr:spPr>
        <a:xfrm xmlns:a="http://schemas.openxmlformats.org/drawingml/2006/main">
          <a:off x="5181600" y="85160"/>
          <a:ext cx="1306286" cy="3069848"/>
        </a:xfrm>
        <a:prstGeom xmlns:a="http://schemas.openxmlformats.org/drawingml/2006/main" prst="rect">
          <a:avLst/>
        </a:prstGeom>
        <a:noFill xmlns:a="http://schemas.openxmlformats.org/drawingml/2006/main"/>
        <a:ln xmlns:a="http://schemas.openxmlformats.org/drawingml/2006/main">
          <a:solidFill>
            <a:schemeClr val="bg1">
              <a:lumMod val="65000"/>
            </a:schemeClr>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drawings/drawing2.xml><?xml version="1.0" encoding="utf-8"?>
<c:userShapes xmlns:c="http://schemas.openxmlformats.org/drawingml/2006/chart">
  <cdr:relSizeAnchor xmlns:cdr="http://schemas.openxmlformats.org/drawingml/2006/chartDrawing">
    <cdr:from>
      <cdr:x>0.59949</cdr:x>
      <cdr:y>0.02454</cdr:y>
    </cdr:from>
    <cdr:to>
      <cdr:x>0.74346</cdr:x>
      <cdr:y>0.90916</cdr:y>
    </cdr:to>
    <cdr:sp macro="" textlink="">
      <cdr:nvSpPr>
        <cdr:cNvPr id="2" name="Rectangle 1"/>
        <cdr:cNvSpPr/>
      </cdr:nvSpPr>
      <cdr:spPr>
        <a:xfrm xmlns:a="http://schemas.openxmlformats.org/drawingml/2006/main">
          <a:off x="5116286" y="85160"/>
          <a:ext cx="1228723" cy="3069848"/>
        </a:xfrm>
        <a:prstGeom xmlns:a="http://schemas.openxmlformats.org/drawingml/2006/main" prst="rect">
          <a:avLst/>
        </a:prstGeom>
        <a:noFill xmlns:a="http://schemas.openxmlformats.org/drawingml/2006/main"/>
        <a:ln xmlns:a="http://schemas.openxmlformats.org/drawingml/2006/main">
          <a:solidFill>
            <a:schemeClr val="bg1">
              <a:lumMod val="65000"/>
            </a:schemeClr>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drawings/drawing3.xml><?xml version="1.0" encoding="utf-8"?>
<c:userShapes xmlns:c="http://schemas.openxmlformats.org/drawingml/2006/chart">
  <cdr:relSizeAnchor xmlns:cdr="http://schemas.openxmlformats.org/drawingml/2006/chartDrawing">
    <cdr:from>
      <cdr:x>0.59822</cdr:x>
      <cdr:y>0.02454</cdr:y>
    </cdr:from>
    <cdr:to>
      <cdr:x>0.74107</cdr:x>
      <cdr:y>0.90916</cdr:y>
    </cdr:to>
    <cdr:sp macro="" textlink="">
      <cdr:nvSpPr>
        <cdr:cNvPr id="2" name="Rectangle 1"/>
        <cdr:cNvSpPr/>
      </cdr:nvSpPr>
      <cdr:spPr>
        <a:xfrm xmlns:a="http://schemas.openxmlformats.org/drawingml/2006/main">
          <a:off x="5105430" y="111085"/>
          <a:ext cx="1219139" cy="4004400"/>
        </a:xfrm>
        <a:prstGeom xmlns:a="http://schemas.openxmlformats.org/drawingml/2006/main" prst="rect">
          <a:avLst/>
        </a:prstGeom>
        <a:noFill xmlns:a="http://schemas.openxmlformats.org/drawingml/2006/main"/>
        <a:ln xmlns:a="http://schemas.openxmlformats.org/drawingml/2006/main">
          <a:solidFill>
            <a:schemeClr val="bg1">
              <a:lumMod val="65000"/>
            </a:schemeClr>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drawings/drawing4.xml><?xml version="1.0" encoding="utf-8"?>
<c:userShapes xmlns:c="http://schemas.openxmlformats.org/drawingml/2006/chart">
  <cdr:relSizeAnchor xmlns:cdr="http://schemas.openxmlformats.org/drawingml/2006/chartDrawing">
    <cdr:from>
      <cdr:x>0.58929</cdr:x>
      <cdr:y>0.02454</cdr:y>
    </cdr:from>
    <cdr:to>
      <cdr:x>0.73214</cdr:x>
      <cdr:y>0.87376</cdr:y>
    </cdr:to>
    <cdr:sp macro="" textlink="">
      <cdr:nvSpPr>
        <cdr:cNvPr id="2" name="Rectangle 1"/>
        <cdr:cNvSpPr/>
      </cdr:nvSpPr>
      <cdr:spPr>
        <a:xfrm xmlns:a="http://schemas.openxmlformats.org/drawingml/2006/main">
          <a:off x="5029200" y="111097"/>
          <a:ext cx="1219200" cy="3844141"/>
        </a:xfrm>
        <a:prstGeom xmlns:a="http://schemas.openxmlformats.org/drawingml/2006/main" prst="rect">
          <a:avLst/>
        </a:prstGeom>
        <a:noFill xmlns:a="http://schemas.openxmlformats.org/drawingml/2006/main"/>
        <a:ln xmlns:a="http://schemas.openxmlformats.org/drawingml/2006/main">
          <a:solidFill>
            <a:schemeClr val="bg1">
              <a:lumMod val="65000"/>
            </a:schemeClr>
          </a:solidFill>
          <a:prstDash val="dash"/>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831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8313"/>
          </a:xfrm>
          <a:prstGeom prst="rect">
            <a:avLst/>
          </a:prstGeom>
        </p:spPr>
        <p:txBody>
          <a:bodyPr vert="horz" lIns="91440" tIns="45720" rIns="91440" bIns="45720" rtlCol="0"/>
          <a:lstStyle>
            <a:lvl1pPr algn="r">
              <a:defRPr sz="1200"/>
            </a:lvl1pPr>
          </a:lstStyle>
          <a:p>
            <a:fld id="{D8B5E753-036F-4449-92C5-1A54C2ADF871}" type="datetimeFigureOut">
              <a:rPr lang="en-US" smtClean="0"/>
              <a:t>2014-11-18</a:t>
            </a:fld>
            <a:endParaRPr lang="en-US"/>
          </a:p>
        </p:txBody>
      </p:sp>
      <p:sp>
        <p:nvSpPr>
          <p:cNvPr id="4" name="Footer Placeholder 3"/>
          <p:cNvSpPr>
            <a:spLocks noGrp="1"/>
          </p:cNvSpPr>
          <p:nvPr>
            <p:ph type="ftr" sz="quarter" idx="2"/>
          </p:nvPr>
        </p:nvSpPr>
        <p:spPr>
          <a:xfrm>
            <a:off x="0" y="8902700"/>
            <a:ext cx="3038475" cy="468313"/>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902700"/>
            <a:ext cx="3038475" cy="468313"/>
          </a:xfrm>
          <a:prstGeom prst="rect">
            <a:avLst/>
          </a:prstGeom>
        </p:spPr>
        <p:txBody>
          <a:bodyPr vert="horz" lIns="91440" tIns="45720" rIns="91440" bIns="45720" rtlCol="0" anchor="b"/>
          <a:lstStyle>
            <a:lvl1pPr algn="r">
              <a:defRPr sz="1200"/>
            </a:lvl1pPr>
          </a:lstStyle>
          <a:p>
            <a:fld id="{F383FECE-7E6E-43AE-8719-CA2F0F1FBCC9}" type="slidenum">
              <a:rPr lang="en-US" smtClean="0"/>
              <a:t>‹#›</a:t>
            </a:fld>
            <a:endParaRPr lang="en-US"/>
          </a:p>
        </p:txBody>
      </p:sp>
    </p:spTree>
    <p:extLst>
      <p:ext uri="{BB962C8B-B14F-4D97-AF65-F5344CB8AC3E}">
        <p14:creationId xmlns:p14="http://schemas.microsoft.com/office/powerpoint/2010/main" val="73598182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8630"/>
          </a:xfrm>
          <a:prstGeom prst="rect">
            <a:avLst/>
          </a:prstGeom>
        </p:spPr>
        <p:txBody>
          <a:bodyPr vert="horz" lIns="93616" tIns="46808" rIns="93616" bIns="46808" rtlCol="0"/>
          <a:lstStyle>
            <a:lvl1pPr algn="l">
              <a:defRPr sz="1200"/>
            </a:lvl1pPr>
          </a:lstStyle>
          <a:p>
            <a:endParaRPr lang="en-US"/>
          </a:p>
        </p:txBody>
      </p:sp>
      <p:sp>
        <p:nvSpPr>
          <p:cNvPr id="3" name="Date Placeholder 2"/>
          <p:cNvSpPr>
            <a:spLocks noGrp="1"/>
          </p:cNvSpPr>
          <p:nvPr>
            <p:ph type="dt" idx="1"/>
          </p:nvPr>
        </p:nvSpPr>
        <p:spPr>
          <a:xfrm>
            <a:off x="3970938" y="0"/>
            <a:ext cx="3037840" cy="468630"/>
          </a:xfrm>
          <a:prstGeom prst="rect">
            <a:avLst/>
          </a:prstGeom>
        </p:spPr>
        <p:txBody>
          <a:bodyPr vert="horz" lIns="93616" tIns="46808" rIns="93616" bIns="46808" rtlCol="0"/>
          <a:lstStyle>
            <a:lvl1pPr algn="r">
              <a:defRPr sz="1200"/>
            </a:lvl1pPr>
          </a:lstStyle>
          <a:p>
            <a:fld id="{696AA8F1-3D2C-4644-B212-E6CF3EC07C67}" type="datetimeFigureOut">
              <a:rPr lang="en-US" smtClean="0"/>
              <a:t>2014-11-18</a:t>
            </a:fld>
            <a:endParaRPr lang="en-US"/>
          </a:p>
        </p:txBody>
      </p:sp>
      <p:sp>
        <p:nvSpPr>
          <p:cNvPr id="4" name="Slide Image Placeholder 3"/>
          <p:cNvSpPr>
            <a:spLocks noGrp="1" noRot="1" noChangeAspect="1"/>
          </p:cNvSpPr>
          <p:nvPr>
            <p:ph type="sldImg" idx="2"/>
          </p:nvPr>
        </p:nvSpPr>
        <p:spPr>
          <a:xfrm>
            <a:off x="1162050" y="703263"/>
            <a:ext cx="4686300" cy="3514725"/>
          </a:xfrm>
          <a:prstGeom prst="rect">
            <a:avLst/>
          </a:prstGeom>
          <a:noFill/>
          <a:ln w="12700">
            <a:solidFill>
              <a:prstClr val="black"/>
            </a:solidFill>
          </a:ln>
        </p:spPr>
        <p:txBody>
          <a:bodyPr vert="horz" lIns="93616" tIns="46808" rIns="93616" bIns="46808" rtlCol="0" anchor="ctr"/>
          <a:lstStyle/>
          <a:p>
            <a:endParaRPr lang="en-US"/>
          </a:p>
        </p:txBody>
      </p:sp>
      <p:sp>
        <p:nvSpPr>
          <p:cNvPr id="5" name="Notes Placeholder 4"/>
          <p:cNvSpPr>
            <a:spLocks noGrp="1"/>
          </p:cNvSpPr>
          <p:nvPr>
            <p:ph type="body" sz="quarter" idx="3"/>
          </p:nvPr>
        </p:nvSpPr>
        <p:spPr>
          <a:xfrm>
            <a:off x="701040" y="4451985"/>
            <a:ext cx="5608320" cy="4217670"/>
          </a:xfrm>
          <a:prstGeom prst="rect">
            <a:avLst/>
          </a:prstGeom>
        </p:spPr>
        <p:txBody>
          <a:bodyPr vert="horz" lIns="93616" tIns="46808" rIns="93616" bIns="46808"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902343"/>
            <a:ext cx="3037840" cy="468630"/>
          </a:xfrm>
          <a:prstGeom prst="rect">
            <a:avLst/>
          </a:prstGeom>
        </p:spPr>
        <p:txBody>
          <a:bodyPr vert="horz" lIns="93616" tIns="46808" rIns="93616" bIns="46808"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902343"/>
            <a:ext cx="3037840" cy="468630"/>
          </a:xfrm>
          <a:prstGeom prst="rect">
            <a:avLst/>
          </a:prstGeom>
        </p:spPr>
        <p:txBody>
          <a:bodyPr vert="horz" lIns="93616" tIns="46808" rIns="93616" bIns="46808" rtlCol="0" anchor="b"/>
          <a:lstStyle>
            <a:lvl1pPr algn="r">
              <a:defRPr sz="1200"/>
            </a:lvl1pPr>
          </a:lstStyle>
          <a:p>
            <a:fld id="{6DBB268F-1A7E-4717-B978-DAF176DA7186}" type="slidenum">
              <a:rPr lang="en-US" smtClean="0"/>
              <a:t>‹#›</a:t>
            </a:fld>
            <a:endParaRPr lang="en-US"/>
          </a:p>
        </p:txBody>
      </p:sp>
    </p:spTree>
    <p:extLst>
      <p:ext uri="{BB962C8B-B14F-4D97-AF65-F5344CB8AC3E}">
        <p14:creationId xmlns:p14="http://schemas.microsoft.com/office/powerpoint/2010/main" val="2753542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2"/>
          <p:cNvSpPr>
            <a:spLocks noGrp="1" noRot="1" noChangeAspect="1" noChangeArrowheads="1" noTextEdit="1"/>
          </p:cNvSpPr>
          <p:nvPr>
            <p:ph type="sldImg"/>
          </p:nvPr>
        </p:nvSpPr>
        <p:spPr>
          <a:xfrm>
            <a:off x="1163638" y="703263"/>
            <a:ext cx="4686300" cy="3514725"/>
          </a:xfrm>
          <a:ln/>
        </p:spPr>
      </p:sp>
      <p:sp>
        <p:nvSpPr>
          <p:cNvPr id="133122" name="Rectangle 3"/>
          <p:cNvSpPr>
            <a:spLocks noGrp="1" noChangeArrowheads="1"/>
          </p:cNvSpPr>
          <p:nvPr>
            <p:ph type="body" idx="1"/>
          </p:nvPr>
        </p:nvSpPr>
        <p:spPr>
          <a:xfrm>
            <a:off x="700875" y="4453315"/>
            <a:ext cx="5608654" cy="4216532"/>
          </a:xfrm>
          <a:noFill/>
          <a:ln/>
        </p:spPr>
        <p:txBody>
          <a:bodyPr/>
          <a:lstStyle/>
          <a:p>
            <a:r>
              <a:rPr lang="en-GB" dirty="0" smtClean="0"/>
              <a:t>Next we will look</a:t>
            </a:r>
            <a:r>
              <a:rPr lang="en-GB" baseline="0" dirty="0" smtClean="0"/>
              <a:t> at how we get to the main motivations in the market.</a:t>
            </a:r>
            <a:endParaRPr lang="en-GB" dirty="0"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2"/>
          <p:cNvSpPr>
            <a:spLocks noGrp="1" noRot="1" noChangeAspect="1" noChangeArrowheads="1" noTextEdit="1"/>
          </p:cNvSpPr>
          <p:nvPr>
            <p:ph type="sldImg"/>
          </p:nvPr>
        </p:nvSpPr>
        <p:spPr>
          <a:xfrm>
            <a:off x="1163638" y="703263"/>
            <a:ext cx="4686300" cy="3514725"/>
          </a:xfrm>
          <a:ln/>
        </p:spPr>
      </p:sp>
      <p:sp>
        <p:nvSpPr>
          <p:cNvPr id="133122" name="Rectangle 3"/>
          <p:cNvSpPr>
            <a:spLocks noGrp="1" noChangeArrowheads="1"/>
          </p:cNvSpPr>
          <p:nvPr>
            <p:ph type="body" idx="1"/>
          </p:nvPr>
        </p:nvSpPr>
        <p:spPr>
          <a:xfrm>
            <a:off x="700875" y="4453315"/>
            <a:ext cx="5608654" cy="4216532"/>
          </a:xfrm>
          <a:noFill/>
          <a:ln/>
        </p:spPr>
        <p:txBody>
          <a:bodyPr/>
          <a:lstStyle/>
          <a:p>
            <a:r>
              <a:rPr lang="en-GB" dirty="0" smtClean="0"/>
              <a:t>Next we will look</a:t>
            </a:r>
            <a:r>
              <a:rPr lang="en-GB" baseline="0" dirty="0" smtClean="0"/>
              <a:t> at how we get to the main motivations in the market.</a:t>
            </a:r>
            <a:endParaRPr lang="en-GB" dirty="0" smtClean="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8.xml"/><Relationship Id="rId4" Type="http://schemas.openxmlformats.org/officeDocument/2006/relationships/image" Target="../media/image7.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Master" Target="../slideMasters/slideMaster8.xml"/><Relationship Id="rId4" Type="http://schemas.openxmlformats.org/officeDocument/2006/relationships/image" Target="../media/image7.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9.xml"/><Relationship Id="rId4" Type="http://schemas.openxmlformats.org/officeDocument/2006/relationships/image" Target="../media/image7.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0.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a:solidFill>
                  <a:srgbClr val="1F497D"/>
                </a:solidFill>
                <a:cs typeface="Arial" pitchFamily="34" charset="0"/>
              </a:rPr>
              <a:t>© 2012 Ipsos.  All rights reserved. Contains Ipsos' Confidential and Proprietary information and </a:t>
            </a:r>
            <a:br>
              <a:rPr lang="en-GB" sz="800" dirty="0">
                <a:solidFill>
                  <a:srgbClr val="1F497D"/>
                </a:solidFill>
                <a:cs typeface="Arial" pitchFamily="34" charset="0"/>
              </a:rPr>
            </a:br>
            <a:r>
              <a:rPr lang="en-GB" sz="800" dirty="0">
                <a:solidFill>
                  <a:srgbClr val="1F497D"/>
                </a:solidFill>
                <a:cs typeface="Arial" pitchFamily="34" charset="0"/>
              </a:rPr>
              <a:t>may not be disclosed or reproduced without the prior written consent of Ipsos.</a:t>
            </a:r>
            <a:endParaRPr lang="de-DE" dirty="0">
              <a:solidFill>
                <a:srgbClr val="1F497D"/>
              </a:solidFill>
              <a:latin typeface="Arial" pitchFamily="34" charset="0"/>
              <a:cs typeface="Arial" pitchFamily="34" charset="0"/>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7" y="3889898"/>
            <a:ext cx="9143245" cy="2517440"/>
          </a:xfrm>
          <a:prstGeom prst="rect">
            <a:avLst/>
          </a:prstGeom>
        </p:spPr>
      </p:pic>
      <p:sp>
        <p:nvSpPr>
          <p:cNvPr id="40"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pic>
        <p:nvPicPr>
          <p:cNvPr id="41" name="Picture 40" descr="Ipsos Reid MarketQuest.png"/>
          <p:cNvPicPr>
            <a:picLocks noChangeAspect="1"/>
          </p:cNvPicPr>
          <p:nvPr userDrawn="1"/>
        </p:nvPicPr>
        <p:blipFill>
          <a:blip r:embed="rId3" cstate="print"/>
          <a:stretch>
            <a:fillRect/>
          </a:stretch>
        </p:blipFill>
        <p:spPr>
          <a:xfrm>
            <a:off x="3720661" y="213752"/>
            <a:ext cx="5129049" cy="1001225"/>
          </a:xfrm>
          <a:prstGeom prst="rect">
            <a:avLst/>
          </a:prstGeom>
        </p:spPr>
      </p:pic>
    </p:spTree>
    <p:extLst>
      <p:ext uri="{BB962C8B-B14F-4D97-AF65-F5344CB8AC3E}">
        <p14:creationId xmlns:p14="http://schemas.microsoft.com/office/powerpoint/2010/main" val="344808266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17A486-5C14-4D15-9166-638B3C1331C9}" type="datetimeFigureOut">
              <a:rPr lang="en-US" smtClean="0"/>
              <a:t>2014-11-18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C32A8762-9098-4C87-99EC-7643ACEA2C33}" type="slidenum">
              <a:rPr lang="en-US" smtClean="0"/>
              <a:t>‹#›</a:t>
            </a:fld>
            <a:endParaRPr lang="en-US"/>
          </a:p>
        </p:txBody>
      </p:sp>
    </p:spTree>
    <p:extLst>
      <p:ext uri="{BB962C8B-B14F-4D97-AF65-F5344CB8AC3E}">
        <p14:creationId xmlns:p14="http://schemas.microsoft.com/office/powerpoint/2010/main" val="3492252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561015" y="6480175"/>
            <a:ext cx="576064" cy="365125"/>
          </a:xfrm>
          <a:prstGeom prst="rect">
            <a:avLst/>
          </a:prstGeom>
        </p:spPr>
        <p:txBody>
          <a:bodyPr/>
          <a:lstStyle/>
          <a:p>
            <a:fld id="{5857359A-ACC2-4AC8-94CA-842605F06C6B}" type="slidenum">
              <a:rPr lang="en-US" smtClean="0"/>
              <a:pPr/>
              <a:t>‹#›</a:t>
            </a:fld>
            <a:endParaRPr lang="en-US"/>
          </a:p>
        </p:txBody>
      </p:sp>
    </p:spTree>
    <p:extLst>
      <p:ext uri="{BB962C8B-B14F-4D97-AF65-F5344CB8AC3E}">
        <p14:creationId xmlns:p14="http://schemas.microsoft.com/office/powerpoint/2010/main" val="1622749931"/>
      </p:ext>
    </p:extLst>
  </p:cSld>
  <p:clrMapOvr>
    <a:masterClrMapping/>
  </p:clrMapOvr>
  <p:transition spd="slow" advClick="0">
    <p:fade thruBlk="1"/>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a:solidFill>
                  <a:srgbClr val="1F497D"/>
                </a:solidFill>
                <a:cs typeface="Arial" pitchFamily="34" charset="0"/>
              </a:rPr>
              <a:t>© 2014 Ipsos.  All rights reserved. Contains Ipsos' Confidential and Proprietary information and </a:t>
            </a:r>
            <a:br>
              <a:rPr lang="en-GB" sz="800" dirty="0">
                <a:solidFill>
                  <a:srgbClr val="1F497D"/>
                </a:solidFill>
                <a:cs typeface="Arial" pitchFamily="34" charset="0"/>
              </a:rPr>
            </a:br>
            <a:r>
              <a:rPr lang="en-GB" sz="800" dirty="0">
                <a:solidFill>
                  <a:srgbClr val="1F497D"/>
                </a:solidFill>
                <a:cs typeface="Arial" pitchFamily="34" charset="0"/>
              </a:rPr>
              <a:t>may not be disclosed or reproduced without the prior written consent of Ipsos.</a:t>
            </a:r>
            <a:endParaRPr lang="de-DE" dirty="0">
              <a:solidFill>
                <a:srgbClr val="1F497D"/>
              </a:solidFill>
              <a:latin typeface="Arial" pitchFamily="34" charset="0"/>
              <a:cs typeface="Arial" pitchFamily="34" charset="0"/>
            </a:endParaRPr>
          </a:p>
        </p:txBody>
      </p:sp>
      <p:pic>
        <p:nvPicPr>
          <p:cNvPr id="39" name="Picture 38" descr="Ipsos Reid Marketing.png"/>
          <p:cNvPicPr>
            <a:picLocks noChangeAspect="1"/>
          </p:cNvPicPr>
          <p:nvPr userDrawn="1"/>
        </p:nvPicPr>
        <p:blipFill>
          <a:blip r:embed="rId2" cstate="print"/>
          <a:srcRect l="22501" b="3891"/>
          <a:stretch>
            <a:fillRect/>
          </a:stretch>
        </p:blipFill>
        <p:spPr>
          <a:xfrm>
            <a:off x="3775586" y="335586"/>
            <a:ext cx="4906107" cy="873782"/>
          </a:xfrm>
          <a:prstGeom prst="rect">
            <a:avLst/>
          </a:prstGeom>
        </p:spPr>
      </p:pic>
      <p:pic>
        <p:nvPicPr>
          <p:cNvPr id="4" name="Picture 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17" y="3889898"/>
            <a:ext cx="9143245" cy="2517440"/>
          </a:xfrm>
          <a:prstGeom prst="rect">
            <a:avLst/>
          </a:prstGeom>
        </p:spPr>
      </p:pic>
      <p:sp>
        <p:nvSpPr>
          <p:cNvPr id="40"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spTree>
    <p:extLst>
      <p:ext uri="{BB962C8B-B14F-4D97-AF65-F5344CB8AC3E}">
        <p14:creationId xmlns:p14="http://schemas.microsoft.com/office/powerpoint/2010/main" val="790837011"/>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1" name="Picture 4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43" name="Picture 42" descr="Ipsos Reid Marketing_white.png"/>
          <p:cNvPicPr>
            <a:picLocks noChangeAspect="1"/>
          </p:cNvPicPr>
          <p:nvPr userDrawn="1"/>
        </p:nvPicPr>
        <p:blipFill>
          <a:blip r:embed="rId3" cstate="print"/>
          <a:srcRect l="23024"/>
          <a:stretch>
            <a:fillRect/>
          </a:stretch>
        </p:blipFill>
        <p:spPr>
          <a:xfrm>
            <a:off x="3800475" y="330964"/>
            <a:ext cx="4862950" cy="907285"/>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a:solidFill>
                  <a:srgbClr val="FFFFFF"/>
                </a:solidFill>
                <a:cs typeface="Arial" pitchFamily="34" charset="0"/>
              </a:rPr>
              <a:t>© 2014 Ipsos.  All rights reserved. Contains Ipsos' Confidential and Proprietary information </a:t>
            </a:r>
            <a:br>
              <a:rPr lang="en-GB" sz="800" dirty="0">
                <a:solidFill>
                  <a:srgbClr val="FFFFFF"/>
                </a:solidFill>
                <a:cs typeface="Arial" pitchFamily="34" charset="0"/>
              </a:rPr>
            </a:br>
            <a:r>
              <a:rPr lang="en-GB" sz="800" dirty="0">
                <a:solidFill>
                  <a:srgbClr val="FFFFFF"/>
                </a:solidFill>
                <a:cs typeface="Arial" pitchFamily="34" charset="0"/>
              </a:rPr>
              <a:t>and may not be disclosed or reproduced without the prior written consent of Ipsos.</a:t>
            </a:r>
            <a:endParaRPr lang="de-DE" dirty="0">
              <a:solidFill>
                <a:srgbClr val="FFFFFF"/>
              </a:solidFill>
              <a:latin typeface="Arial" pitchFamily="34" charset="0"/>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42" name="Foliennummernplatzhalter 5"/>
          <p:cNvSpPr>
            <a:spLocks noGrp="1"/>
          </p:cNvSpPr>
          <p:nvPr>
            <p:ph type="sldNum" sz="quarter" idx="12"/>
          </p:nvPr>
        </p:nvSpPr>
        <p:spPr>
          <a:xfrm>
            <a:off x="8806687" y="6566400"/>
            <a:ext cx="187551"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Tree>
    <p:extLst>
      <p:ext uri="{BB962C8B-B14F-4D97-AF65-F5344CB8AC3E}">
        <p14:creationId xmlns:p14="http://schemas.microsoft.com/office/powerpoint/2010/main" val="2740305425"/>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1" name="Picture 60"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 name="Picture 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Tree>
    <p:extLst>
      <p:ext uri="{BB962C8B-B14F-4D97-AF65-F5344CB8AC3E}">
        <p14:creationId xmlns:p14="http://schemas.microsoft.com/office/powerpoint/2010/main" val="2874926930"/>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pic>
        <p:nvPicPr>
          <p:cNvPr id="66" name="Picture 65" descr="Ipsos Reid Marketing_white.png"/>
          <p:cNvPicPr>
            <a:picLocks noChangeAspect="1"/>
          </p:cNvPicPr>
          <p:nvPr userDrawn="1"/>
        </p:nvPicPr>
        <p:blipFill>
          <a:blip r:embed="rId4" cstate="print"/>
          <a:srcRect l="18901"/>
          <a:stretch>
            <a:fillRect/>
          </a:stretch>
        </p:blipFill>
        <p:spPr>
          <a:xfrm>
            <a:off x="6129720" y="6439636"/>
            <a:ext cx="2325911" cy="478919"/>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Tree>
    <p:extLst>
      <p:ext uri="{BB962C8B-B14F-4D97-AF65-F5344CB8AC3E}">
        <p14:creationId xmlns:p14="http://schemas.microsoft.com/office/powerpoint/2010/main" val="3753286664"/>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1" name="Picture 60" descr="Ipsos Reid Marketing.png"/>
          <p:cNvPicPr>
            <a:picLocks noChangeAspect="1"/>
          </p:cNvPicPr>
          <p:nvPr userDrawn="1"/>
        </p:nvPicPr>
        <p:blipFill>
          <a:blip r:embed="rId3" cstate="print"/>
          <a:srcRect l="24367"/>
          <a:stretch>
            <a:fillRect/>
          </a:stretch>
        </p:blipFill>
        <p:spPr>
          <a:xfrm>
            <a:off x="6291072" y="6436814"/>
            <a:ext cx="2165311" cy="478072"/>
          </a:xfrm>
          <a:prstGeom prst="rect">
            <a:avLst/>
          </a:prstGeom>
        </p:spPr>
      </p:pic>
    </p:spTree>
    <p:extLst>
      <p:ext uri="{BB962C8B-B14F-4D97-AF65-F5344CB8AC3E}">
        <p14:creationId xmlns:p14="http://schemas.microsoft.com/office/powerpoint/2010/main" val="2812728047"/>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55" name="Picture 54"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Tree>
    <p:extLst>
      <p:ext uri="{BB962C8B-B14F-4D97-AF65-F5344CB8AC3E}">
        <p14:creationId xmlns:p14="http://schemas.microsoft.com/office/powerpoint/2010/main" val="676805094"/>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pic>
        <p:nvPicPr>
          <p:cNvPr id="40" name="Picture 3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2" name="Picture 61" descr="Ipsos Reid Marketing_white.png"/>
          <p:cNvPicPr>
            <a:picLocks noChangeAspect="1"/>
          </p:cNvPicPr>
          <p:nvPr userDrawn="1"/>
        </p:nvPicPr>
        <p:blipFill>
          <a:blip r:embed="rId3" cstate="print"/>
          <a:srcRect l="18901"/>
          <a:stretch>
            <a:fillRect/>
          </a:stretch>
        </p:blipFill>
        <p:spPr>
          <a:xfrm>
            <a:off x="6129720" y="6439636"/>
            <a:ext cx="2325911" cy="478919"/>
          </a:xfrm>
          <a:prstGeom prst="rect">
            <a:avLst/>
          </a:prstGeom>
        </p:spPr>
      </p:pic>
    </p:spTree>
    <p:extLst>
      <p:ext uri="{BB962C8B-B14F-4D97-AF65-F5344CB8AC3E}">
        <p14:creationId xmlns:p14="http://schemas.microsoft.com/office/powerpoint/2010/main" val="421973734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57041"/>
            <a:ext cx="9144000" cy="6300959"/>
          </a:xfrm>
          <a:prstGeom prst="rect">
            <a:avLst/>
          </a:prstGeom>
        </p:spPr>
      </p:pic>
    </p:spTree>
    <p:extLst>
      <p:ext uri="{BB962C8B-B14F-4D97-AF65-F5344CB8AC3E}">
        <p14:creationId xmlns:p14="http://schemas.microsoft.com/office/powerpoint/2010/main" val="208367909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1" name="Picture 4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a:solidFill>
                  <a:srgbClr val="FFFFFF"/>
                </a:solidFill>
                <a:cs typeface="Arial" pitchFamily="34" charset="0"/>
              </a:rPr>
              <a:t>© 2012 Ipsos.  All rights reserved. Contains Ipsos' Confidential and Proprietary information </a:t>
            </a:r>
            <a:br>
              <a:rPr lang="en-GB" sz="800" dirty="0">
                <a:solidFill>
                  <a:srgbClr val="FFFFFF"/>
                </a:solidFill>
                <a:cs typeface="Arial" pitchFamily="34" charset="0"/>
              </a:rPr>
            </a:br>
            <a:r>
              <a:rPr lang="en-GB" sz="800" dirty="0">
                <a:solidFill>
                  <a:srgbClr val="FFFFFF"/>
                </a:solidFill>
                <a:cs typeface="Arial" pitchFamily="34" charset="0"/>
              </a:rPr>
              <a:t>and may not be disclosed or reproduced without the prior written consent of Ipsos.</a:t>
            </a:r>
            <a:endParaRPr lang="de-DE" dirty="0">
              <a:solidFill>
                <a:srgbClr val="FFFFFF"/>
              </a:solidFill>
              <a:latin typeface="Arial" pitchFamily="34" charset="0"/>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42" name="Foliennummernplatzhalter 5"/>
          <p:cNvSpPr>
            <a:spLocks noGrp="1"/>
          </p:cNvSpPr>
          <p:nvPr>
            <p:ph type="sldNum" sz="quarter" idx="12"/>
          </p:nvPr>
        </p:nvSpPr>
        <p:spPr>
          <a:xfrm>
            <a:off x="8806687" y="6566400"/>
            <a:ext cx="187551"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Tree>
    <p:extLst>
      <p:ext uri="{BB962C8B-B14F-4D97-AF65-F5344CB8AC3E}">
        <p14:creationId xmlns:p14="http://schemas.microsoft.com/office/powerpoint/2010/main" val="3956849499"/>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3" name="Picture 42" descr="Ipsos Reid Marketing_white.png"/>
          <p:cNvPicPr>
            <a:picLocks noChangeAspect="1"/>
          </p:cNvPicPr>
          <p:nvPr userDrawn="1"/>
        </p:nvPicPr>
        <p:blipFill>
          <a:blip r:embed="rId3" cstate="print"/>
          <a:srcRect l="18901"/>
          <a:stretch>
            <a:fillRect/>
          </a:stretch>
        </p:blipFill>
        <p:spPr>
          <a:xfrm>
            <a:off x="6129720" y="6439636"/>
            <a:ext cx="2325911" cy="478919"/>
          </a:xfrm>
          <a:prstGeom prst="rect">
            <a:avLst/>
          </a:prstGeom>
        </p:spPr>
      </p:pic>
      <p:pic>
        <p:nvPicPr>
          <p:cNvPr id="4" name="Picture 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732215" y="-13648"/>
            <a:ext cx="8411785" cy="3419574"/>
          </a:xfrm>
          <a:prstGeom prst="rect">
            <a:avLst/>
          </a:prstGeom>
        </p:spPr>
      </p:pic>
    </p:spTree>
    <p:extLst>
      <p:ext uri="{BB962C8B-B14F-4D97-AF65-F5344CB8AC3E}">
        <p14:creationId xmlns:p14="http://schemas.microsoft.com/office/powerpoint/2010/main" val="256558031"/>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smtClean="0">
                <a:solidFill>
                  <a:srgbClr val="1F497D"/>
                </a:solidFill>
                <a:cs typeface="Arial" pitchFamily="34" charset="0"/>
              </a:rPr>
              <a:t>© 2012 Ipsos.  All rights reserved. Contains Ipsos' Confidential and Proprietary information and </a:t>
            </a:r>
            <a:br>
              <a:rPr lang="en-GB" sz="800" dirty="0" smtClean="0">
                <a:solidFill>
                  <a:srgbClr val="1F497D"/>
                </a:solidFill>
                <a:cs typeface="Arial" pitchFamily="34" charset="0"/>
              </a:rPr>
            </a:br>
            <a:r>
              <a:rPr lang="en-GB" sz="800" dirty="0" smtClean="0">
                <a:solidFill>
                  <a:srgbClr val="1F497D"/>
                </a:solidFill>
                <a:cs typeface="Arial" pitchFamily="34" charset="0"/>
              </a:rPr>
              <a:t>may not be disclosed or reproduced without the prior written consent of Ipsos.</a:t>
            </a:r>
            <a:endParaRPr lang="de-DE" dirty="0" smtClean="0">
              <a:solidFill>
                <a:srgbClr val="1F497D"/>
              </a:solidFill>
              <a:latin typeface="Arial" pitchFamily="34" charset="0"/>
              <a:cs typeface="Arial" pitchFamily="34" charset="0"/>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7" y="3889898"/>
            <a:ext cx="9143245" cy="2517440"/>
          </a:xfrm>
          <a:prstGeom prst="rect">
            <a:avLst/>
          </a:prstGeom>
        </p:spPr>
      </p:pic>
      <p:sp>
        <p:nvSpPr>
          <p:cNvPr id="40"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pic>
        <p:nvPicPr>
          <p:cNvPr id="41" name="Picture 40" descr="Ipsos Reid MarketQuest.png"/>
          <p:cNvPicPr>
            <a:picLocks noChangeAspect="1"/>
          </p:cNvPicPr>
          <p:nvPr userDrawn="1"/>
        </p:nvPicPr>
        <p:blipFill>
          <a:blip r:embed="rId3" cstate="print"/>
          <a:stretch>
            <a:fillRect/>
          </a:stretch>
        </p:blipFill>
        <p:spPr>
          <a:xfrm>
            <a:off x="3720661" y="213752"/>
            <a:ext cx="5129049" cy="1001225"/>
          </a:xfrm>
          <a:prstGeom prst="rect">
            <a:avLst/>
          </a:prstGeom>
        </p:spPr>
      </p:pic>
    </p:spTree>
    <p:extLst>
      <p:ext uri="{BB962C8B-B14F-4D97-AF65-F5344CB8AC3E}">
        <p14:creationId xmlns:p14="http://schemas.microsoft.com/office/powerpoint/2010/main" val="2055155958"/>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1" name="Picture 4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smtClean="0">
                <a:solidFill>
                  <a:srgbClr val="FFFFFF"/>
                </a:solidFill>
                <a:cs typeface="Arial" pitchFamily="34" charset="0"/>
              </a:rPr>
              <a:t>© 2012 Ipsos.  All rights reserved. Contains Ipsos' Confidential and Proprietary information </a:t>
            </a:r>
            <a:br>
              <a:rPr lang="en-GB" sz="800" dirty="0" smtClean="0">
                <a:solidFill>
                  <a:srgbClr val="FFFFFF"/>
                </a:solidFill>
                <a:cs typeface="Arial" pitchFamily="34" charset="0"/>
              </a:rPr>
            </a:br>
            <a:r>
              <a:rPr lang="en-GB" sz="800" dirty="0" smtClean="0">
                <a:solidFill>
                  <a:srgbClr val="FFFFFF"/>
                </a:solidFill>
                <a:cs typeface="Arial" pitchFamily="34" charset="0"/>
              </a:rPr>
              <a:t>and may not be disclosed or reproduced without the prior written consent of Ipsos.</a:t>
            </a:r>
            <a:endParaRPr lang="de-DE" dirty="0" smtClean="0">
              <a:solidFill>
                <a:srgbClr val="FFFFFF"/>
              </a:solidFill>
              <a:latin typeface="Arial" pitchFamily="34" charset="0"/>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42" name="Foliennummernplatzhalter 5"/>
          <p:cNvSpPr>
            <a:spLocks noGrp="1"/>
          </p:cNvSpPr>
          <p:nvPr>
            <p:ph type="sldNum" sz="quarter" idx="12"/>
          </p:nvPr>
        </p:nvSpPr>
        <p:spPr>
          <a:xfrm>
            <a:off x="8806687" y="6566400"/>
            <a:ext cx="187551"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Tree>
    <p:extLst>
      <p:ext uri="{BB962C8B-B14F-4D97-AF65-F5344CB8AC3E}">
        <p14:creationId xmlns:p14="http://schemas.microsoft.com/office/powerpoint/2010/main" val="1008168570"/>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160335799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40" name="Picture 39"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2839606635"/>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415908158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9" name="Picture 38"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261066365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pic>
        <p:nvPicPr>
          <p:cNvPr id="40" name="Picture 3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1" name="Picture 40" descr="Ipsos Reid Market Quest(white).png"/>
          <p:cNvPicPr>
            <a:picLocks noChangeAspect="1"/>
          </p:cNvPicPr>
          <p:nvPr userDrawn="1"/>
        </p:nvPicPr>
        <p:blipFill>
          <a:blip r:embed="rId3"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4042183242"/>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57041"/>
            <a:ext cx="9144000" cy="6300959"/>
          </a:xfrm>
          <a:prstGeom prst="rect">
            <a:avLst/>
          </a:prstGeom>
        </p:spPr>
      </p:pic>
    </p:spTree>
    <p:extLst>
      <p:ext uri="{BB962C8B-B14F-4D97-AF65-F5344CB8AC3E}">
        <p14:creationId xmlns:p14="http://schemas.microsoft.com/office/powerpoint/2010/main" val="2886646187"/>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 name="Picture 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32215" y="-13648"/>
            <a:ext cx="8411785" cy="3419574"/>
          </a:xfrm>
          <a:prstGeom prst="rect">
            <a:avLst/>
          </a:prstGeom>
        </p:spPr>
      </p:pic>
      <p:pic>
        <p:nvPicPr>
          <p:cNvPr id="26" name="Picture 25"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4037795623"/>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826484977"/>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28" name="Titel 1"/>
          <p:cNvSpPr>
            <a:spLocks noGrp="1"/>
          </p:cNvSpPr>
          <p:nvPr>
            <p:ph type="ctrTitle"/>
          </p:nvPr>
        </p:nvSpPr>
        <p:spPr>
          <a:xfrm>
            <a:off x="824400" y="2096891"/>
            <a:ext cx="8176725" cy="498598"/>
          </a:xfrm>
          <a:prstGeom prst="rect">
            <a:avLst/>
          </a:prstGeom>
        </p:spPr>
        <p:txBody>
          <a:bodyPr wrap="square" lIns="0" tIns="0" rIns="0" bIns="0" anchor="b" anchorCtr="0">
            <a:spAutoFit/>
          </a:bodyPr>
          <a:lstStyle>
            <a:lvl1pPr algn="l">
              <a:lnSpc>
                <a:spcPct val="90000"/>
              </a:lnSpc>
              <a:defRPr sz="3600" b="1">
                <a:latin typeface="+mj-lt"/>
              </a:defRPr>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387798"/>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smtClean="0">
                <a:solidFill>
                  <a:srgbClr val="1F497D"/>
                </a:solidFill>
                <a:cs typeface="Arial" pitchFamily="34" charset="0"/>
              </a:rPr>
              <a:t>© 2012 Ipsos.  All rights reserved. Contains Ipsos' Confidential and Proprietary information and </a:t>
            </a:r>
            <a:br>
              <a:rPr lang="en-GB" sz="800" dirty="0" smtClean="0">
                <a:solidFill>
                  <a:srgbClr val="1F497D"/>
                </a:solidFill>
                <a:cs typeface="Arial" pitchFamily="34" charset="0"/>
              </a:rPr>
            </a:br>
            <a:r>
              <a:rPr lang="en-GB" sz="800" dirty="0" smtClean="0">
                <a:solidFill>
                  <a:srgbClr val="1F497D"/>
                </a:solidFill>
                <a:cs typeface="Arial" pitchFamily="34" charset="0"/>
              </a:rPr>
              <a:t>may not be disclosed or reproduced without the prior written consent of Ipsos.</a:t>
            </a:r>
            <a:endParaRPr lang="de-DE" dirty="0" smtClean="0">
              <a:solidFill>
                <a:srgbClr val="1F497D"/>
              </a:solidFill>
              <a:cs typeface="Arial" pitchFamily="34" charset="0"/>
            </a:endParaRPr>
          </a:p>
        </p:txBody>
      </p:sp>
      <p:sp>
        <p:nvSpPr>
          <p:cNvPr id="38" name="Inhaltsplatzhalter 2"/>
          <p:cNvSpPr>
            <a:spLocks noGrp="1"/>
          </p:cNvSpPr>
          <p:nvPr>
            <p:ph sz="quarter" idx="10"/>
          </p:nvPr>
        </p:nvSpPr>
        <p:spPr>
          <a:xfrm>
            <a:off x="0" y="3960000"/>
            <a:ext cx="9144000" cy="2520000"/>
          </a:xfrm>
          <a:prstGeom prst="rect">
            <a:avLst/>
          </a:prstGeom>
          <a:solidFill>
            <a:schemeClr val="accent6"/>
          </a:solidFill>
        </p:spPr>
        <p:txBody>
          <a:bodyPr lIns="0" tIns="0" rIns="0" bIns="0" anchor="ctr"/>
          <a:lstStyle>
            <a:lvl1pPr marL="0" indent="0" algn="ctr">
              <a:buFontTx/>
              <a:buNone/>
              <a:defRPr>
                <a:latin typeface="+mj-lt"/>
              </a:defRPr>
            </a:lvl1pPr>
          </a:lstStyle>
          <a:p>
            <a:pPr lvl="0"/>
            <a:endParaRPr lang="de-DE" dirty="0"/>
          </a:p>
        </p:txBody>
      </p:sp>
      <p:pic>
        <p:nvPicPr>
          <p:cNvPr id="39" name="Picture 38" descr="Ipsos Reid Marketing.png"/>
          <p:cNvPicPr>
            <a:picLocks noChangeAspect="1"/>
          </p:cNvPicPr>
          <p:nvPr userDrawn="1"/>
        </p:nvPicPr>
        <p:blipFill>
          <a:blip r:embed="rId2" cstate="print"/>
          <a:srcRect l="22501" b="3891"/>
          <a:stretch>
            <a:fillRect/>
          </a:stretch>
        </p:blipFill>
        <p:spPr>
          <a:xfrm>
            <a:off x="3775586" y="335586"/>
            <a:ext cx="4906107" cy="873782"/>
          </a:xfrm>
          <a:prstGeom prst="rect">
            <a:avLst/>
          </a:prstGeom>
        </p:spPr>
      </p:pic>
    </p:spTree>
    <p:extLst>
      <p:ext uri="{BB962C8B-B14F-4D97-AF65-F5344CB8AC3E}">
        <p14:creationId xmlns:p14="http://schemas.microsoft.com/office/powerpoint/2010/main" val="984514044"/>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3" name="Picture 42" descr="Ipsos Reid Marketing_white.png"/>
          <p:cNvPicPr>
            <a:picLocks noChangeAspect="1"/>
          </p:cNvPicPr>
          <p:nvPr userDrawn="1"/>
        </p:nvPicPr>
        <p:blipFill>
          <a:blip r:embed="rId2" cstate="print"/>
          <a:srcRect l="23024"/>
          <a:stretch>
            <a:fillRect/>
          </a:stretch>
        </p:blipFill>
        <p:spPr>
          <a:xfrm>
            <a:off x="3800475" y="330964"/>
            <a:ext cx="4862950" cy="907285"/>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smtClean="0">
                <a:solidFill>
                  <a:srgbClr val="FFFFFF"/>
                </a:solidFill>
                <a:cs typeface="Arial" pitchFamily="34" charset="0"/>
              </a:rPr>
              <a:t>© 2012 Ipsos.  All rights reserved. Contains Ipsos' Confidential and Proprietary information </a:t>
            </a:r>
            <a:br>
              <a:rPr lang="en-GB" sz="800" dirty="0" smtClean="0">
                <a:solidFill>
                  <a:srgbClr val="FFFFFF"/>
                </a:solidFill>
                <a:cs typeface="Arial" pitchFamily="34" charset="0"/>
              </a:rPr>
            </a:br>
            <a:r>
              <a:rPr lang="en-GB" sz="800" dirty="0" smtClean="0">
                <a:solidFill>
                  <a:srgbClr val="FFFFFF"/>
                </a:solidFill>
                <a:cs typeface="Arial" pitchFamily="34" charset="0"/>
              </a:rPr>
              <a:t>and may not be disclosed or reproduced without the prior written consent of Ipsos.</a:t>
            </a:r>
            <a:endParaRPr lang="de-DE" dirty="0" smtClean="0">
              <a:solidFill>
                <a:srgbClr val="FFFFFF"/>
              </a:solidFill>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latin typeface="+mj-lt"/>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Tree>
    <p:extLst>
      <p:ext uri="{BB962C8B-B14F-4D97-AF65-F5344CB8AC3E}">
        <p14:creationId xmlns:p14="http://schemas.microsoft.com/office/powerpoint/2010/main" val="860534367"/>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1" name="Picture 60"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39" name="Freeform 34"/>
          <p:cNvSpPr>
            <a:spLocks/>
          </p:cNvSpPr>
          <p:nvPr/>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0" name="Freeform 35"/>
          <p:cNvSpPr>
            <a:spLocks/>
          </p:cNvSpPr>
          <p:nvPr/>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1" name="Freeform 36"/>
          <p:cNvSpPr>
            <a:spLocks/>
          </p:cNvSpPr>
          <p:nvPr/>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chemeClr val="accent6">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2" name="Freeform 37"/>
          <p:cNvSpPr>
            <a:spLocks/>
          </p:cNvSpPr>
          <p:nvPr/>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3" name="Freeform 38"/>
          <p:cNvSpPr>
            <a:spLocks/>
          </p:cNvSpPr>
          <p:nvPr/>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chemeClr val="accent6">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126972188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66" name="Picture 65"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
        <p:nvSpPr>
          <p:cNvPr id="7" name="Freeform 2"/>
          <p:cNvSpPr>
            <a:spLocks/>
          </p:cNvSpPr>
          <p:nvPr userDrawn="1"/>
        </p:nvSpPr>
        <p:spPr bwMode="auto">
          <a:xfrm>
            <a:off x="0" y="950913"/>
            <a:ext cx="4760913" cy="5003800"/>
          </a:xfrm>
          <a:custGeom>
            <a:avLst/>
            <a:gdLst>
              <a:gd name="T0" fmla="*/ 692 w 1492"/>
              <a:gd name="T1" fmla="*/ 0 h 1600"/>
              <a:gd name="T2" fmla="*/ 0 w 1492"/>
              <a:gd name="T3" fmla="*/ 399 h 1600"/>
              <a:gd name="T4" fmla="*/ 0 w 1492"/>
              <a:gd name="T5" fmla="*/ 1202 h 1600"/>
              <a:gd name="T6" fmla="*/ 692 w 1492"/>
              <a:gd name="T7" fmla="*/ 1600 h 1600"/>
              <a:gd name="T8" fmla="*/ 1492 w 1492"/>
              <a:gd name="T9" fmla="*/ 800 h 1600"/>
              <a:gd name="T10" fmla="*/ 692 w 1492"/>
              <a:gd name="T11" fmla="*/ 0 h 1600"/>
            </a:gdLst>
            <a:ahLst/>
            <a:cxnLst>
              <a:cxn ang="0">
                <a:pos x="T0" y="T1"/>
              </a:cxn>
              <a:cxn ang="0">
                <a:pos x="T2" y="T3"/>
              </a:cxn>
              <a:cxn ang="0">
                <a:pos x="T4" y="T5"/>
              </a:cxn>
              <a:cxn ang="0">
                <a:pos x="T6" y="T7"/>
              </a:cxn>
              <a:cxn ang="0">
                <a:pos x="T8" y="T9"/>
              </a:cxn>
              <a:cxn ang="0">
                <a:pos x="T10" y="T11"/>
              </a:cxn>
            </a:cxnLst>
            <a:rect l="0" t="0" r="r" b="b"/>
            <a:pathLst>
              <a:path w="1492" h="1600">
                <a:moveTo>
                  <a:pt x="692" y="0"/>
                </a:moveTo>
                <a:cubicBezTo>
                  <a:pt x="397" y="0"/>
                  <a:pt x="139" y="161"/>
                  <a:pt x="0" y="399"/>
                </a:cubicBezTo>
                <a:cubicBezTo>
                  <a:pt x="0" y="1202"/>
                  <a:pt x="0" y="1202"/>
                  <a:pt x="0" y="1202"/>
                </a:cubicBezTo>
                <a:cubicBezTo>
                  <a:pt x="139" y="1440"/>
                  <a:pt x="397" y="1600"/>
                  <a:pt x="692" y="1600"/>
                </a:cubicBezTo>
                <a:cubicBezTo>
                  <a:pt x="1134" y="1600"/>
                  <a:pt x="1492" y="1242"/>
                  <a:pt x="1492" y="800"/>
                </a:cubicBezTo>
                <a:cubicBezTo>
                  <a:pt x="1492" y="359"/>
                  <a:pt x="1134" y="0"/>
                  <a:pt x="69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8" name="Freeform 3"/>
          <p:cNvSpPr>
            <a:spLocks/>
          </p:cNvSpPr>
          <p:nvPr userDrawn="1"/>
        </p:nvSpPr>
        <p:spPr bwMode="auto">
          <a:xfrm>
            <a:off x="7435850" y="1541463"/>
            <a:ext cx="1711325" cy="2360612"/>
          </a:xfrm>
          <a:custGeom>
            <a:avLst/>
            <a:gdLst>
              <a:gd name="T0" fmla="*/ 520 w 520"/>
              <a:gd name="T1" fmla="*/ 32 h 740"/>
              <a:gd name="T2" fmla="*/ 370 w 520"/>
              <a:gd name="T3" fmla="*/ 0 h 740"/>
              <a:gd name="T4" fmla="*/ 0 w 520"/>
              <a:gd name="T5" fmla="*/ 370 h 740"/>
              <a:gd name="T6" fmla="*/ 370 w 520"/>
              <a:gd name="T7" fmla="*/ 740 h 740"/>
              <a:gd name="T8" fmla="*/ 520 w 520"/>
              <a:gd name="T9" fmla="*/ 709 h 740"/>
              <a:gd name="T10" fmla="*/ 520 w 520"/>
              <a:gd name="T11" fmla="*/ 32 h 740"/>
            </a:gdLst>
            <a:ahLst/>
            <a:cxnLst>
              <a:cxn ang="0">
                <a:pos x="T0" y="T1"/>
              </a:cxn>
              <a:cxn ang="0">
                <a:pos x="T2" y="T3"/>
              </a:cxn>
              <a:cxn ang="0">
                <a:pos x="T4" y="T5"/>
              </a:cxn>
              <a:cxn ang="0">
                <a:pos x="T6" y="T7"/>
              </a:cxn>
              <a:cxn ang="0">
                <a:pos x="T8" y="T9"/>
              </a:cxn>
              <a:cxn ang="0">
                <a:pos x="T10" y="T11"/>
              </a:cxn>
            </a:cxnLst>
            <a:rect l="0" t="0" r="r" b="b"/>
            <a:pathLst>
              <a:path w="520" h="740">
                <a:moveTo>
                  <a:pt x="520" y="32"/>
                </a:moveTo>
                <a:cubicBezTo>
                  <a:pt x="474" y="12"/>
                  <a:pt x="423" y="0"/>
                  <a:pt x="370" y="0"/>
                </a:cubicBezTo>
                <a:cubicBezTo>
                  <a:pt x="166" y="0"/>
                  <a:pt x="0" y="166"/>
                  <a:pt x="0" y="370"/>
                </a:cubicBezTo>
                <a:cubicBezTo>
                  <a:pt x="0" y="575"/>
                  <a:pt x="166" y="740"/>
                  <a:pt x="370" y="740"/>
                </a:cubicBezTo>
                <a:cubicBezTo>
                  <a:pt x="423" y="740"/>
                  <a:pt x="474" y="729"/>
                  <a:pt x="520" y="709"/>
                </a:cubicBezTo>
                <a:lnTo>
                  <a:pt x="52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1" name="Freeform 6"/>
          <p:cNvSpPr>
            <a:spLocks/>
          </p:cNvSpPr>
          <p:nvPr userDrawn="1"/>
        </p:nvSpPr>
        <p:spPr bwMode="auto">
          <a:xfrm>
            <a:off x="-3175" y="6272213"/>
            <a:ext cx="641350" cy="592137"/>
          </a:xfrm>
          <a:custGeom>
            <a:avLst/>
            <a:gdLst>
              <a:gd name="T0" fmla="*/ 189 w 191"/>
              <a:gd name="T1" fmla="*/ 183 h 183"/>
              <a:gd name="T2" fmla="*/ 191 w 191"/>
              <a:gd name="T3" fmla="*/ 160 h 183"/>
              <a:gd name="T4" fmla="*/ 31 w 191"/>
              <a:gd name="T5" fmla="*/ 0 h 183"/>
              <a:gd name="T6" fmla="*/ 0 w 191"/>
              <a:gd name="T7" fmla="*/ 3 h 183"/>
              <a:gd name="T8" fmla="*/ 0 w 191"/>
              <a:gd name="T9" fmla="*/ 183 h 183"/>
              <a:gd name="T10" fmla="*/ 189 w 191"/>
              <a:gd name="T11" fmla="*/ 183 h 183"/>
            </a:gdLst>
            <a:ahLst/>
            <a:cxnLst>
              <a:cxn ang="0">
                <a:pos x="T0" y="T1"/>
              </a:cxn>
              <a:cxn ang="0">
                <a:pos x="T2" y="T3"/>
              </a:cxn>
              <a:cxn ang="0">
                <a:pos x="T4" y="T5"/>
              </a:cxn>
              <a:cxn ang="0">
                <a:pos x="T6" y="T7"/>
              </a:cxn>
              <a:cxn ang="0">
                <a:pos x="T8" y="T9"/>
              </a:cxn>
              <a:cxn ang="0">
                <a:pos x="T10" y="T11"/>
              </a:cxn>
            </a:cxnLst>
            <a:rect l="0" t="0" r="r" b="b"/>
            <a:pathLst>
              <a:path w="191" h="183">
                <a:moveTo>
                  <a:pt x="189" y="183"/>
                </a:moveTo>
                <a:cubicBezTo>
                  <a:pt x="190" y="175"/>
                  <a:pt x="191" y="168"/>
                  <a:pt x="191" y="160"/>
                </a:cubicBezTo>
                <a:cubicBezTo>
                  <a:pt x="191" y="72"/>
                  <a:pt x="119" y="0"/>
                  <a:pt x="31" y="0"/>
                </a:cubicBezTo>
                <a:cubicBezTo>
                  <a:pt x="21" y="0"/>
                  <a:pt x="10" y="1"/>
                  <a:pt x="0" y="3"/>
                </a:cubicBezTo>
                <a:cubicBezTo>
                  <a:pt x="0" y="183"/>
                  <a:pt x="0" y="183"/>
                  <a:pt x="0" y="183"/>
                </a:cubicBezTo>
                <a:lnTo>
                  <a:pt x="189" y="1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7970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31" name="Freeform 5"/>
          <p:cNvSpPr>
            <a:spLocks/>
          </p:cNvSpPr>
          <p:nvPr userDrawn="1"/>
        </p:nvSpPr>
        <p:spPr bwMode="ltGray">
          <a:xfrm>
            <a:off x="584200" y="5846763"/>
            <a:ext cx="917575" cy="746125"/>
          </a:xfrm>
          <a:custGeom>
            <a:avLst/>
            <a:gdLst>
              <a:gd name="T0" fmla="*/ 0 w 578"/>
              <a:gd name="T1" fmla="*/ 470 h 470"/>
              <a:gd name="T2" fmla="*/ 286 w 578"/>
              <a:gd name="T3" fmla="*/ 270 h 470"/>
              <a:gd name="T4" fmla="*/ 578 w 578"/>
              <a:gd name="T5" fmla="*/ 0 h 470"/>
            </a:gdLst>
            <a:ahLst/>
            <a:cxnLst>
              <a:cxn ang="0">
                <a:pos x="T0" y="T1"/>
              </a:cxn>
              <a:cxn ang="0">
                <a:pos x="T2" y="T3"/>
              </a:cxn>
              <a:cxn ang="0">
                <a:pos x="T4" y="T5"/>
              </a:cxn>
            </a:cxnLst>
            <a:rect l="0" t="0" r="r" b="b"/>
            <a:pathLst>
              <a:path w="578" h="470">
                <a:moveTo>
                  <a:pt x="0" y="470"/>
                </a:moveTo>
                <a:cubicBezTo>
                  <a:pt x="95" y="409"/>
                  <a:pt x="190" y="348"/>
                  <a:pt x="286" y="270"/>
                </a:cubicBezTo>
                <a:cubicBezTo>
                  <a:pt x="382" y="192"/>
                  <a:pt x="529" y="45"/>
                  <a:pt x="578" y="0"/>
                </a:cubicBezTo>
              </a:path>
            </a:pathLst>
          </a:custGeom>
          <a:noFill/>
          <a:ln w="12700" cmpd="sng">
            <a:solidFill>
              <a:srgbClr val="FFFFFF">
                <a:alpha val="4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atin typeface="+mj-lt"/>
              </a:defRPr>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9" name="Line 4"/>
          <p:cNvSpPr>
            <a:spLocks noChangeShapeType="1"/>
          </p:cNvSpPr>
          <p:nvPr userDrawn="1"/>
        </p:nvSpPr>
        <p:spPr bwMode="auto">
          <a:xfrm flipH="1">
            <a:off x="4718050" y="2803525"/>
            <a:ext cx="2717800" cy="249238"/>
          </a:xfrm>
          <a:prstGeom prst="line">
            <a:avLst/>
          </a:prstGeom>
          <a:solidFill>
            <a:schemeClr val="bg1"/>
          </a:solidFill>
          <a:ln w="12700">
            <a:solidFill>
              <a:srgbClr val="FFFFFF">
                <a:alpha val="49804"/>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Tree>
    <p:extLst>
      <p:ext uri="{BB962C8B-B14F-4D97-AF65-F5344CB8AC3E}">
        <p14:creationId xmlns:p14="http://schemas.microsoft.com/office/powerpoint/2010/main" val="1776197223"/>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49" name="Freeform 10"/>
          <p:cNvSpPr>
            <a:spLocks/>
          </p:cNvSpPr>
          <p:nvPr userDrawn="1"/>
        </p:nvSpPr>
        <p:spPr bwMode="auto">
          <a:xfrm>
            <a:off x="4572000" y="6296025"/>
            <a:ext cx="1169988" cy="561975"/>
          </a:xfrm>
          <a:custGeom>
            <a:avLst/>
            <a:gdLst>
              <a:gd name="T0" fmla="*/ 0 w 366"/>
              <a:gd name="T1" fmla="*/ 175 h 175"/>
              <a:gd name="T2" fmla="*/ 366 w 366"/>
              <a:gd name="T3" fmla="*/ 175 h 175"/>
              <a:gd name="T4" fmla="*/ 183 w 366"/>
              <a:gd name="T5" fmla="*/ 0 h 175"/>
              <a:gd name="T6" fmla="*/ 0 w 366"/>
              <a:gd name="T7" fmla="*/ 175 h 175"/>
            </a:gdLst>
            <a:ahLst/>
            <a:cxnLst>
              <a:cxn ang="0">
                <a:pos x="T0" y="T1"/>
              </a:cxn>
              <a:cxn ang="0">
                <a:pos x="T2" y="T3"/>
              </a:cxn>
              <a:cxn ang="0">
                <a:pos x="T4" y="T5"/>
              </a:cxn>
              <a:cxn ang="0">
                <a:pos x="T6" y="T7"/>
              </a:cxn>
            </a:cxnLst>
            <a:rect l="0" t="0" r="r" b="b"/>
            <a:pathLst>
              <a:path w="366" h="175">
                <a:moveTo>
                  <a:pt x="0" y="175"/>
                </a:moveTo>
                <a:cubicBezTo>
                  <a:pt x="366" y="175"/>
                  <a:pt x="366" y="175"/>
                  <a:pt x="366" y="175"/>
                </a:cubicBezTo>
                <a:cubicBezTo>
                  <a:pt x="362" y="78"/>
                  <a:pt x="282" y="0"/>
                  <a:pt x="183" y="0"/>
                </a:cubicBezTo>
                <a:cubicBezTo>
                  <a:pt x="84" y="0"/>
                  <a:pt x="4" y="78"/>
                  <a:pt x="0" y="175"/>
                </a:cubicBezTo>
                <a:close/>
              </a:path>
            </a:pathLst>
          </a:custGeom>
          <a:solidFill>
            <a:schemeClr val="accent6"/>
          </a:solidFill>
          <a:ln>
            <a:noFill/>
          </a:ln>
        </p:spPr>
        <p:txBody>
          <a:bodyPr/>
          <a:lstStyle/>
          <a:p>
            <a:pPr fontAlgn="base">
              <a:spcBef>
                <a:spcPct val="0"/>
              </a:spcBef>
              <a:spcAft>
                <a:spcPct val="0"/>
              </a:spcAft>
            </a:pPr>
            <a:endParaRPr lang="en-US">
              <a:solidFill>
                <a:srgbClr val="1F497D"/>
              </a:solidFill>
            </a:endParaRPr>
          </a:p>
        </p:txBody>
      </p:sp>
      <p:sp>
        <p:nvSpPr>
          <p:cNvPr id="50" name="Freeform 14"/>
          <p:cNvSpPr>
            <a:spLocks/>
          </p:cNvSpPr>
          <p:nvPr userDrawn="1"/>
        </p:nvSpPr>
        <p:spPr bwMode="auto">
          <a:xfrm>
            <a:off x="0" y="3725819"/>
            <a:ext cx="811213" cy="3132181"/>
          </a:xfrm>
          <a:custGeom>
            <a:avLst/>
            <a:gdLst>
              <a:gd name="T0" fmla="*/ 0 w 322"/>
              <a:gd name="T1" fmla="*/ 0 h 1016"/>
              <a:gd name="T2" fmla="*/ 0 w 322"/>
              <a:gd name="T3" fmla="*/ 1016 h 1016"/>
              <a:gd name="T4" fmla="*/ 140 w 322"/>
              <a:gd name="T5" fmla="*/ 1016 h 1016"/>
              <a:gd name="T6" fmla="*/ 322 w 322"/>
              <a:gd name="T7" fmla="*/ 564 h 1016"/>
              <a:gd name="T8" fmla="*/ 0 w 322"/>
              <a:gd name="T9" fmla="*/ 0 h 1016"/>
            </a:gdLst>
            <a:ahLst/>
            <a:cxnLst>
              <a:cxn ang="0">
                <a:pos x="T0" y="T1"/>
              </a:cxn>
              <a:cxn ang="0">
                <a:pos x="T2" y="T3"/>
              </a:cxn>
              <a:cxn ang="0">
                <a:pos x="T4" y="T5"/>
              </a:cxn>
              <a:cxn ang="0">
                <a:pos x="T6" y="T7"/>
              </a:cxn>
              <a:cxn ang="0">
                <a:pos x="T8" y="T9"/>
              </a:cxn>
            </a:cxnLst>
            <a:rect l="0" t="0" r="r" b="b"/>
            <a:pathLst>
              <a:path w="322" h="1016">
                <a:moveTo>
                  <a:pt x="0" y="0"/>
                </a:moveTo>
                <a:cubicBezTo>
                  <a:pt x="0" y="1016"/>
                  <a:pt x="0" y="1016"/>
                  <a:pt x="0" y="1016"/>
                </a:cubicBezTo>
                <a:cubicBezTo>
                  <a:pt x="140" y="1016"/>
                  <a:pt x="140" y="1016"/>
                  <a:pt x="140" y="1016"/>
                </a:cubicBezTo>
                <a:cubicBezTo>
                  <a:pt x="253" y="899"/>
                  <a:pt x="322" y="739"/>
                  <a:pt x="322" y="564"/>
                </a:cubicBezTo>
                <a:cubicBezTo>
                  <a:pt x="322" y="324"/>
                  <a:pt x="193" y="114"/>
                  <a:pt x="0" y="0"/>
                </a:cubicBezTo>
                <a:close/>
              </a:path>
            </a:pathLst>
          </a:custGeom>
          <a:solidFill>
            <a:schemeClr val="accent6"/>
          </a:solidFill>
          <a:ln>
            <a:noFill/>
          </a:ln>
        </p:spPr>
        <p:txBody>
          <a:bodyPr/>
          <a:lstStyle/>
          <a:p>
            <a:pPr fontAlgn="base">
              <a:spcBef>
                <a:spcPct val="0"/>
              </a:spcBef>
              <a:spcAft>
                <a:spcPct val="0"/>
              </a:spcAft>
            </a:pPr>
            <a:endParaRPr lang="en-US">
              <a:solidFill>
                <a:srgbClr val="1F497D"/>
              </a:solidFill>
            </a:endParaRPr>
          </a:p>
        </p:txBody>
      </p:sp>
      <p:sp>
        <p:nvSpPr>
          <p:cNvPr id="51" name="Freihandform 50"/>
          <p:cNvSpPr/>
          <p:nvPr userDrawn="1"/>
        </p:nvSpPr>
        <p:spPr bwMode="ltGray">
          <a:xfrm>
            <a:off x="388189" y="8626"/>
            <a:ext cx="2104845" cy="4097548"/>
          </a:xfrm>
          <a:custGeom>
            <a:avLst/>
            <a:gdLst>
              <a:gd name="connsiteX0" fmla="*/ 0 w 2717320"/>
              <a:gd name="connsiteY0" fmla="*/ 4097548 h 4097548"/>
              <a:gd name="connsiteX1" fmla="*/ 543464 w 2717320"/>
              <a:gd name="connsiteY1" fmla="*/ 1673525 h 4097548"/>
              <a:gd name="connsiteX2" fmla="*/ 2717320 w 2717320"/>
              <a:gd name="connsiteY2" fmla="*/ 0 h 4097548"/>
              <a:gd name="connsiteX3" fmla="*/ 2717320 w 2717320"/>
              <a:gd name="connsiteY3" fmla="*/ 0 h 4097548"/>
              <a:gd name="connsiteX0" fmla="*/ 0 w 2717320"/>
              <a:gd name="connsiteY0" fmla="*/ 4097548 h 4097548"/>
              <a:gd name="connsiteX1" fmla="*/ 724619 w 2717320"/>
              <a:gd name="connsiteY1" fmla="*/ 1639019 h 4097548"/>
              <a:gd name="connsiteX2" fmla="*/ 2717320 w 2717320"/>
              <a:gd name="connsiteY2" fmla="*/ 0 h 4097548"/>
              <a:gd name="connsiteX3" fmla="*/ 2717320 w 2717320"/>
              <a:gd name="connsiteY3" fmla="*/ 0 h 4097548"/>
              <a:gd name="connsiteX0" fmla="*/ 0 w 2717320"/>
              <a:gd name="connsiteY0" fmla="*/ 4097548 h 4097548"/>
              <a:gd name="connsiteX1" fmla="*/ 869393 w 2717320"/>
              <a:gd name="connsiteY1" fmla="*/ 1708030 h 4097548"/>
              <a:gd name="connsiteX2" fmla="*/ 2717320 w 2717320"/>
              <a:gd name="connsiteY2" fmla="*/ 0 h 4097548"/>
              <a:gd name="connsiteX3" fmla="*/ 2717320 w 2717320"/>
              <a:gd name="connsiteY3" fmla="*/ 0 h 4097548"/>
            </a:gdLst>
            <a:ahLst/>
            <a:cxnLst>
              <a:cxn ang="0">
                <a:pos x="connsiteX0" y="connsiteY0"/>
              </a:cxn>
              <a:cxn ang="0">
                <a:pos x="connsiteX1" y="connsiteY1"/>
              </a:cxn>
              <a:cxn ang="0">
                <a:pos x="connsiteX2" y="connsiteY2"/>
              </a:cxn>
              <a:cxn ang="0">
                <a:pos x="connsiteX3" y="connsiteY3"/>
              </a:cxn>
            </a:cxnLst>
            <a:rect l="l" t="t" r="r" b="b"/>
            <a:pathLst>
              <a:path w="2717320" h="4097548">
                <a:moveTo>
                  <a:pt x="0" y="4097548"/>
                </a:moveTo>
                <a:cubicBezTo>
                  <a:pt x="45288" y="3226999"/>
                  <a:pt x="416506" y="2390955"/>
                  <a:pt x="869393" y="1708030"/>
                </a:cubicBezTo>
                <a:cubicBezTo>
                  <a:pt x="1322280" y="1025105"/>
                  <a:pt x="2409332" y="284672"/>
                  <a:pt x="2717320" y="0"/>
                </a:cubicBezTo>
                <a:lnTo>
                  <a:pt x="2717320" y="0"/>
                </a:lnTo>
              </a:path>
            </a:pathLst>
          </a:custGeom>
          <a:noFill/>
          <a:ln w="12700">
            <a:solidFill>
              <a:schemeClr val="accent6">
                <a:alpha val="3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a:solidFill>
                <a:srgbClr val="FFFFFF"/>
              </a:solidFill>
            </a:endParaRPr>
          </a:p>
        </p:txBody>
      </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1" name="Picture 60"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42"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3364119381"/>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55" name="Picture 54"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39"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1347759557"/>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2" name="Picture 61"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Tree>
    <p:extLst>
      <p:ext uri="{BB962C8B-B14F-4D97-AF65-F5344CB8AC3E}">
        <p14:creationId xmlns:p14="http://schemas.microsoft.com/office/powerpoint/2010/main" val="358460576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sp>
        <p:nvSpPr>
          <p:cNvPr id="4" name="Freeform 3"/>
          <p:cNvSpPr>
            <a:spLocks/>
          </p:cNvSpPr>
          <p:nvPr/>
        </p:nvSpPr>
        <p:spPr bwMode="auto">
          <a:xfrm>
            <a:off x="0" y="560388"/>
            <a:ext cx="8885238" cy="4503737"/>
          </a:xfrm>
          <a:custGeom>
            <a:avLst/>
            <a:gdLst>
              <a:gd name="T0" fmla="*/ 0 w 5597"/>
              <a:gd name="T1" fmla="*/ 2060 h 2837"/>
              <a:gd name="T2" fmla="*/ 3918 w 5597"/>
              <a:gd name="T3" fmla="*/ 0 h 2837"/>
              <a:gd name="T4" fmla="*/ 5597 w 5597"/>
              <a:gd name="T5" fmla="*/ 2837 h 2837"/>
            </a:gdLst>
            <a:ahLst/>
            <a:cxnLst>
              <a:cxn ang="0">
                <a:pos x="T0" y="T1"/>
              </a:cxn>
              <a:cxn ang="0">
                <a:pos x="T2" y="T3"/>
              </a:cxn>
              <a:cxn ang="0">
                <a:pos x="T4" y="T5"/>
              </a:cxn>
            </a:cxnLst>
            <a:rect l="0" t="0" r="r" b="b"/>
            <a:pathLst>
              <a:path w="5597" h="2837">
                <a:moveTo>
                  <a:pt x="0" y="2060"/>
                </a:moveTo>
                <a:lnTo>
                  <a:pt x="3918" y="0"/>
                </a:lnTo>
                <a:lnTo>
                  <a:pt x="5597" y="2837"/>
                </a:lnTo>
              </a:path>
            </a:pathLst>
          </a:custGeom>
          <a:noFill/>
          <a:ln w="12700">
            <a:solidFill>
              <a:srgbClr val="FFFFFF">
                <a:alpha val="2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5" name="Freeform 4"/>
          <p:cNvSpPr>
            <a:spLocks/>
          </p:cNvSpPr>
          <p:nvPr/>
        </p:nvSpPr>
        <p:spPr bwMode="auto">
          <a:xfrm>
            <a:off x="3609975" y="5272088"/>
            <a:ext cx="4583113" cy="1589087"/>
          </a:xfrm>
          <a:custGeom>
            <a:avLst/>
            <a:gdLst>
              <a:gd name="T0" fmla="*/ 1432 w 1432"/>
              <a:gd name="T1" fmla="*/ 496 h 496"/>
              <a:gd name="T2" fmla="*/ 716 w 1432"/>
              <a:gd name="T3" fmla="*/ 0 h 496"/>
              <a:gd name="T4" fmla="*/ 0 w 1432"/>
              <a:gd name="T5" fmla="*/ 496 h 496"/>
              <a:gd name="T6" fmla="*/ 1432 w 1432"/>
              <a:gd name="T7" fmla="*/ 496 h 496"/>
            </a:gdLst>
            <a:ahLst/>
            <a:cxnLst>
              <a:cxn ang="0">
                <a:pos x="T0" y="T1"/>
              </a:cxn>
              <a:cxn ang="0">
                <a:pos x="T2" y="T3"/>
              </a:cxn>
              <a:cxn ang="0">
                <a:pos x="T4" y="T5"/>
              </a:cxn>
              <a:cxn ang="0">
                <a:pos x="T6" y="T7"/>
              </a:cxn>
            </a:cxnLst>
            <a:rect l="0" t="0" r="r" b="b"/>
            <a:pathLst>
              <a:path w="1432" h="496">
                <a:moveTo>
                  <a:pt x="1432" y="496"/>
                </a:moveTo>
                <a:cubicBezTo>
                  <a:pt x="1323" y="207"/>
                  <a:pt x="1044" y="0"/>
                  <a:pt x="716" y="0"/>
                </a:cubicBezTo>
                <a:cubicBezTo>
                  <a:pt x="388" y="0"/>
                  <a:pt x="109" y="207"/>
                  <a:pt x="0" y="496"/>
                </a:cubicBezTo>
                <a:lnTo>
                  <a:pt x="1432" y="4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6" name="Freeform 5"/>
          <p:cNvSpPr>
            <a:spLocks/>
          </p:cNvSpPr>
          <p:nvPr/>
        </p:nvSpPr>
        <p:spPr bwMode="auto">
          <a:xfrm>
            <a:off x="8547100" y="4954588"/>
            <a:ext cx="601663" cy="1368425"/>
          </a:xfrm>
          <a:custGeom>
            <a:avLst/>
            <a:gdLst>
              <a:gd name="T0" fmla="*/ 184 w 184"/>
              <a:gd name="T1" fmla="*/ 0 h 420"/>
              <a:gd name="T2" fmla="*/ 0 w 184"/>
              <a:gd name="T3" fmla="*/ 210 h 420"/>
              <a:gd name="T4" fmla="*/ 184 w 184"/>
              <a:gd name="T5" fmla="*/ 420 h 420"/>
              <a:gd name="T6" fmla="*/ 184 w 184"/>
              <a:gd name="T7" fmla="*/ 0 h 420"/>
            </a:gdLst>
            <a:ahLst/>
            <a:cxnLst>
              <a:cxn ang="0">
                <a:pos x="T0" y="T1"/>
              </a:cxn>
              <a:cxn ang="0">
                <a:pos x="T2" y="T3"/>
              </a:cxn>
              <a:cxn ang="0">
                <a:pos x="T4" y="T5"/>
              </a:cxn>
              <a:cxn ang="0">
                <a:pos x="T6" y="T7"/>
              </a:cxn>
            </a:cxnLst>
            <a:rect l="0" t="0" r="r" b="b"/>
            <a:pathLst>
              <a:path w="184" h="420">
                <a:moveTo>
                  <a:pt x="184" y="0"/>
                </a:moveTo>
                <a:cubicBezTo>
                  <a:pt x="80" y="14"/>
                  <a:pt x="0" y="103"/>
                  <a:pt x="0" y="210"/>
                </a:cubicBezTo>
                <a:cubicBezTo>
                  <a:pt x="0" y="318"/>
                  <a:pt x="80" y="407"/>
                  <a:pt x="184" y="420"/>
                </a:cubicBezTo>
                <a:lnTo>
                  <a:pt x="1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422055506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 name="Freeform 2"/>
          <p:cNvSpPr>
            <a:spLocks/>
          </p:cNvSpPr>
          <p:nvPr userDrawn="1"/>
        </p:nvSpPr>
        <p:spPr bwMode="grayWhite">
          <a:xfrm>
            <a:off x="6581775" y="0"/>
            <a:ext cx="2562225" cy="1905000"/>
          </a:xfrm>
          <a:custGeom>
            <a:avLst/>
            <a:gdLst>
              <a:gd name="T0" fmla="*/ 4304 w 4304"/>
              <a:gd name="T1" fmla="*/ 0 h 3200"/>
              <a:gd name="T2" fmla="*/ 13 w 4304"/>
              <a:gd name="T3" fmla="*/ 0 h 3200"/>
              <a:gd name="T4" fmla="*/ 0 w 4304"/>
              <a:gd name="T5" fmla="*/ 252 h 3200"/>
              <a:gd name="T6" fmla="*/ 2945 w 4304"/>
              <a:gd name="T7" fmla="*/ 3200 h 3200"/>
              <a:gd name="T8" fmla="*/ 4304 w 4304"/>
              <a:gd name="T9" fmla="*/ 2867 h 3200"/>
              <a:gd name="T10" fmla="*/ 4304 w 4304"/>
              <a:gd name="T11" fmla="*/ 0 h 3200"/>
            </a:gdLst>
            <a:ahLst/>
            <a:cxnLst>
              <a:cxn ang="0">
                <a:pos x="T0" y="T1"/>
              </a:cxn>
              <a:cxn ang="0">
                <a:pos x="T2" y="T3"/>
              </a:cxn>
              <a:cxn ang="0">
                <a:pos x="T4" y="T5"/>
              </a:cxn>
              <a:cxn ang="0">
                <a:pos x="T6" y="T7"/>
              </a:cxn>
              <a:cxn ang="0">
                <a:pos x="T8" y="T9"/>
              </a:cxn>
              <a:cxn ang="0">
                <a:pos x="T10" y="T11"/>
              </a:cxn>
            </a:cxnLst>
            <a:rect l="0" t="0" r="r" b="b"/>
            <a:pathLst>
              <a:path w="4304" h="3200">
                <a:moveTo>
                  <a:pt x="4304" y="0"/>
                </a:moveTo>
                <a:cubicBezTo>
                  <a:pt x="13" y="0"/>
                  <a:pt x="13" y="0"/>
                  <a:pt x="13" y="0"/>
                </a:cubicBezTo>
                <a:cubicBezTo>
                  <a:pt x="7" y="82"/>
                  <a:pt x="0" y="164"/>
                  <a:pt x="0" y="252"/>
                </a:cubicBezTo>
                <a:cubicBezTo>
                  <a:pt x="0" y="1878"/>
                  <a:pt x="1322" y="3200"/>
                  <a:pt x="2945" y="3200"/>
                </a:cubicBezTo>
                <a:cubicBezTo>
                  <a:pt x="3436" y="3200"/>
                  <a:pt x="3895" y="3081"/>
                  <a:pt x="4304" y="2867"/>
                </a:cubicBezTo>
                <a:lnTo>
                  <a:pt x="4304" y="0"/>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8" name="Oval 3"/>
          <p:cNvSpPr>
            <a:spLocks noChangeArrowheads="1"/>
          </p:cNvSpPr>
          <p:nvPr userDrawn="1"/>
        </p:nvSpPr>
        <p:spPr bwMode="grayWhite">
          <a:xfrm>
            <a:off x="730250" y="1889125"/>
            <a:ext cx="1522413" cy="1522413"/>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9" name="Line 4"/>
          <p:cNvSpPr>
            <a:spLocks noChangeShapeType="1"/>
          </p:cNvSpPr>
          <p:nvPr userDrawn="1"/>
        </p:nvSpPr>
        <p:spPr bwMode="grayWhite">
          <a:xfrm flipH="1" flipV="1">
            <a:off x="3792538" y="0"/>
            <a:ext cx="2847975" cy="46831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0" name="Line 5"/>
          <p:cNvSpPr>
            <a:spLocks noChangeShapeType="1"/>
          </p:cNvSpPr>
          <p:nvPr userDrawn="1"/>
        </p:nvSpPr>
        <p:spPr bwMode="grayWhite">
          <a:xfrm flipH="1" flipV="1">
            <a:off x="1911350" y="0"/>
            <a:ext cx="4729163" cy="60166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1" name="Freeform 6"/>
          <p:cNvSpPr>
            <a:spLocks/>
          </p:cNvSpPr>
          <p:nvPr userDrawn="1"/>
        </p:nvSpPr>
        <p:spPr bwMode="grayWhite">
          <a:xfrm>
            <a:off x="2209800" y="1136650"/>
            <a:ext cx="4697413" cy="1312863"/>
          </a:xfrm>
          <a:custGeom>
            <a:avLst/>
            <a:gdLst>
              <a:gd name="T0" fmla="*/ 0 w 2959"/>
              <a:gd name="T1" fmla="*/ 827 h 827"/>
              <a:gd name="T2" fmla="*/ 1432 w 2959"/>
              <a:gd name="T3" fmla="*/ 279 h 827"/>
              <a:gd name="T4" fmla="*/ 2959 w 2959"/>
              <a:gd name="T5" fmla="*/ 0 h 827"/>
            </a:gdLst>
            <a:ahLst/>
            <a:cxnLst>
              <a:cxn ang="0">
                <a:pos x="T0" y="T1"/>
              </a:cxn>
              <a:cxn ang="0">
                <a:pos x="T2" y="T3"/>
              </a:cxn>
              <a:cxn ang="0">
                <a:pos x="T4" y="T5"/>
              </a:cxn>
            </a:cxnLst>
            <a:rect l="0" t="0" r="r" b="b"/>
            <a:pathLst>
              <a:path w="2959" h="827">
                <a:moveTo>
                  <a:pt x="0" y="827"/>
                </a:moveTo>
                <a:cubicBezTo>
                  <a:pt x="239" y="736"/>
                  <a:pt x="939" y="417"/>
                  <a:pt x="1432" y="279"/>
                </a:cubicBezTo>
                <a:cubicBezTo>
                  <a:pt x="1925" y="141"/>
                  <a:pt x="2641" y="58"/>
                  <a:pt x="2959" y="0"/>
                </a:cubicBezTo>
              </a:path>
            </a:pathLst>
          </a:custGeom>
          <a:noFill/>
          <a:ln w="12700" cmpd="sng">
            <a:solidFill>
              <a:srgbClr val="FFFFFF">
                <a:alpha val="50000"/>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3" name="Picture 42"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Tree>
    <p:extLst>
      <p:ext uri="{BB962C8B-B14F-4D97-AF65-F5344CB8AC3E}">
        <p14:creationId xmlns:p14="http://schemas.microsoft.com/office/powerpoint/2010/main" val="3129194686"/>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4" name="Freeform 23"/>
          <p:cNvSpPr/>
          <p:nvPr userDrawn="1"/>
        </p:nvSpPr>
        <p:spPr bwMode="auto">
          <a:xfrm rot="5400000">
            <a:off x="4087906" y="-4087905"/>
            <a:ext cx="968187" cy="9144000"/>
          </a:xfrm>
          <a:custGeom>
            <a:avLst/>
            <a:gdLst>
              <a:gd name="connsiteX0" fmla="*/ 0 w 3383293"/>
              <a:gd name="connsiteY0" fmla="*/ 0 h 6858000"/>
              <a:gd name="connsiteX1" fmla="*/ 3383293 w 3383293"/>
              <a:gd name="connsiteY1" fmla="*/ 0 h 6858000"/>
              <a:gd name="connsiteX2" fmla="*/ 3383293 w 3383293"/>
              <a:gd name="connsiteY2" fmla="*/ 6858000 h 6858000"/>
              <a:gd name="connsiteX3" fmla="*/ 0 w 3383293"/>
              <a:gd name="connsiteY3" fmla="*/ 6858000 h 6858000"/>
              <a:gd name="connsiteX4" fmla="*/ 0 w 3383293"/>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2560342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520277"/>
              <a:gd name="connsiteY0" fmla="*/ 0 h 6858000"/>
              <a:gd name="connsiteX1" fmla="*/ 3520279 w 3520277"/>
              <a:gd name="connsiteY1" fmla="*/ 12029 h 6858000"/>
              <a:gd name="connsiteX2" fmla="*/ 3383293 w 3520277"/>
              <a:gd name="connsiteY2" fmla="*/ 6858000 h 6858000"/>
              <a:gd name="connsiteX3" fmla="*/ 0 w 3520277"/>
              <a:gd name="connsiteY3" fmla="*/ 6858000 h 6858000"/>
              <a:gd name="connsiteX4" fmla="*/ 0 w 3520277"/>
              <a:gd name="connsiteY4" fmla="*/ 0 h 6858000"/>
              <a:gd name="connsiteX0" fmla="*/ 0 w 3423048"/>
              <a:gd name="connsiteY0" fmla="*/ 0 h 6858000"/>
              <a:gd name="connsiteX1" fmla="*/ 3423048 w 3423048"/>
              <a:gd name="connsiteY1" fmla="*/ 2 h 6858000"/>
              <a:gd name="connsiteX2" fmla="*/ 3383293 w 3423048"/>
              <a:gd name="connsiteY2" fmla="*/ 6858000 h 6858000"/>
              <a:gd name="connsiteX3" fmla="*/ 0 w 3423048"/>
              <a:gd name="connsiteY3" fmla="*/ 6858000 h 6858000"/>
              <a:gd name="connsiteX4" fmla="*/ 0 w 3423048"/>
              <a:gd name="connsiteY4" fmla="*/ 0 h 6858000"/>
              <a:gd name="connsiteX0" fmla="*/ 0 w 3423048"/>
              <a:gd name="connsiteY0" fmla="*/ 0 h 6858000"/>
              <a:gd name="connsiteX1" fmla="*/ 3423048 w 3423048"/>
              <a:gd name="connsiteY1" fmla="*/ 2 h 6858000"/>
              <a:gd name="connsiteX2" fmla="*/ 3383293 w 3423048"/>
              <a:gd name="connsiteY2" fmla="*/ 6858000 h 6858000"/>
              <a:gd name="connsiteX3" fmla="*/ 0 w 3423048"/>
              <a:gd name="connsiteY3" fmla="*/ 6858000 h 6858000"/>
              <a:gd name="connsiteX4" fmla="*/ 0 w 3423048"/>
              <a:gd name="connsiteY4" fmla="*/ 0 h 6858000"/>
              <a:gd name="connsiteX0" fmla="*/ 0 w 3423048"/>
              <a:gd name="connsiteY0" fmla="*/ 0 h 6858000"/>
              <a:gd name="connsiteX1" fmla="*/ 3423048 w 3423048"/>
              <a:gd name="connsiteY1" fmla="*/ 2 h 6858000"/>
              <a:gd name="connsiteX2" fmla="*/ 3101395 w 3423048"/>
              <a:gd name="connsiteY2" fmla="*/ 6858000 h 6858000"/>
              <a:gd name="connsiteX3" fmla="*/ 0 w 3423048"/>
              <a:gd name="connsiteY3" fmla="*/ 6858000 h 6858000"/>
              <a:gd name="connsiteX4" fmla="*/ 0 w 3423048"/>
              <a:gd name="connsiteY4" fmla="*/ 0 h 6858000"/>
              <a:gd name="connsiteX0" fmla="*/ 0 w 3141151"/>
              <a:gd name="connsiteY0" fmla="*/ 0 h 6858000"/>
              <a:gd name="connsiteX1" fmla="*/ 3141151 w 3141151"/>
              <a:gd name="connsiteY1" fmla="*/ 0 h 6858000"/>
              <a:gd name="connsiteX2" fmla="*/ 3101395 w 3141151"/>
              <a:gd name="connsiteY2" fmla="*/ 6858000 h 6858000"/>
              <a:gd name="connsiteX3" fmla="*/ 0 w 3141151"/>
              <a:gd name="connsiteY3" fmla="*/ 6858000 h 6858000"/>
              <a:gd name="connsiteX4" fmla="*/ 0 w 3141151"/>
              <a:gd name="connsiteY4" fmla="*/ 0 h 6858000"/>
              <a:gd name="connsiteX0" fmla="*/ 0 w 3141151"/>
              <a:gd name="connsiteY0" fmla="*/ 0 h 6858001"/>
              <a:gd name="connsiteX1" fmla="*/ 3141151 w 3141151"/>
              <a:gd name="connsiteY1" fmla="*/ 0 h 6858001"/>
              <a:gd name="connsiteX2" fmla="*/ 3101403 w 3141151"/>
              <a:gd name="connsiteY2" fmla="*/ 6858001 h 6858001"/>
              <a:gd name="connsiteX3" fmla="*/ 0 w 3141151"/>
              <a:gd name="connsiteY3" fmla="*/ 6858000 h 6858001"/>
              <a:gd name="connsiteX4" fmla="*/ 0 w 3141151"/>
              <a:gd name="connsiteY4" fmla="*/ 0 h 6858001"/>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946" h="6858000">
                <a:moveTo>
                  <a:pt x="0" y="0"/>
                </a:moveTo>
                <a:lnTo>
                  <a:pt x="3141151" y="0"/>
                </a:lnTo>
                <a:cubicBezTo>
                  <a:pt x="2290116" y="1155920"/>
                  <a:pt x="2335484" y="5782456"/>
                  <a:pt x="3181946" y="6857999"/>
                </a:cubicBezTo>
                <a:lnTo>
                  <a:pt x="0" y="6858000"/>
                </a:lnTo>
                <a:lnTo>
                  <a:pt x="0" y="0"/>
                </a:lnTo>
                <a:close/>
              </a:path>
            </a:pathLst>
          </a:custGeom>
          <a:gradFill flip="none" rotWithShape="1">
            <a:gsLst>
              <a:gs pos="0">
                <a:srgbClr val="CDCABD"/>
              </a:gs>
              <a:gs pos="90000">
                <a:srgbClr val="9D9077"/>
              </a:gs>
            </a:gsLst>
            <a:lin ang="5400000" scaled="1"/>
            <a:tileRect/>
          </a:gradFill>
          <a:ln w="9525" cap="flat" cmpd="sng" algn="ctr">
            <a:noFill/>
            <a:prstDash val="solid"/>
            <a:round/>
            <a:headEnd type="none" w="med" len="med"/>
            <a:tailEnd type="none" w="med" len="med"/>
          </a:ln>
          <a:effectLst>
            <a:outerShdw blurRad="50800" dist="38100" dir="5400000" algn="t" rotWithShape="0">
              <a:prstClr val="black">
                <a:alpha val="40000"/>
              </a:prstClr>
            </a:outerShdw>
          </a:effectLst>
        </p:spPr>
        <p:txBody>
          <a:bodyPr wrap="none" anchor="ctr"/>
          <a:lstStyle/>
          <a:p>
            <a:pPr>
              <a:defRPr/>
            </a:pPr>
            <a:endParaRPr lang="en-US" kern="0">
              <a:solidFill>
                <a:sysClr val="windowText" lastClr="000000"/>
              </a:solidFill>
              <a:latin typeface="Arial" charset="0"/>
            </a:endParaRPr>
          </a:p>
        </p:txBody>
      </p:sp>
      <p:sp>
        <p:nvSpPr>
          <p:cNvPr id="4"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800" b="1">
                <a:solidFill>
                  <a:schemeClr val="bg1"/>
                </a:solidFill>
              </a:defRPr>
            </a:lvl1pPr>
          </a:lstStyle>
          <a:p>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6"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9"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0"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1"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2"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3"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4"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5"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6"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7"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8"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9"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20"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27" name="Picture 26" descr="Ipsos FIVE logo_with five Ws_Option 1_transparent.png"/>
          <p:cNvPicPr>
            <a:picLocks noChangeAspect="1"/>
          </p:cNvPicPr>
          <p:nvPr userDrawn="1"/>
        </p:nvPicPr>
        <p:blipFill>
          <a:blip r:embed="rId2" cstate="print"/>
          <a:stretch>
            <a:fillRect/>
          </a:stretch>
        </p:blipFill>
        <p:spPr>
          <a:xfrm>
            <a:off x="7288306" y="94129"/>
            <a:ext cx="1504599" cy="624512"/>
          </a:xfrm>
          <a:prstGeom prst="rect">
            <a:avLst/>
          </a:prstGeom>
        </p:spPr>
      </p:pic>
      <p:sp>
        <p:nvSpPr>
          <p:cNvPr id="21" name="Foliennummernplatzhalter 5"/>
          <p:cNvSpPr>
            <a:spLocks noGrp="1"/>
          </p:cNvSpPr>
          <p:nvPr>
            <p:ph type="sldNum" sz="quarter" idx="12"/>
          </p:nvPr>
        </p:nvSpPr>
        <p:spPr>
          <a:xfrm>
            <a:off x="8822717" y="6581789"/>
            <a:ext cx="171521" cy="169277"/>
          </a:xfrm>
          <a:prstGeom prst="rect">
            <a:avLst/>
          </a:prstGeom>
        </p:spPr>
        <p:txBody>
          <a:bodyPr wrap="none" lIns="0" tIns="0" rIns="0" bIns="0" anchor="b" anchorCtr="0">
            <a:spAutoFit/>
          </a:bodyPr>
          <a:lstStyle>
            <a:lvl1pPr algn="r">
              <a:defRPr sz="1100" b="1">
                <a:solidFill>
                  <a:schemeClr val="tx1"/>
                </a:solidFill>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3153679060"/>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40" name="Picture 39"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3863026770"/>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Results and Topics">
    <p:spTree>
      <p:nvGrpSpPr>
        <p:cNvPr id="1" name=""/>
        <p:cNvGrpSpPr/>
        <p:nvPr/>
      </p:nvGrpSpPr>
      <p:grpSpPr>
        <a:xfrm>
          <a:off x="0" y="0"/>
          <a:ext cx="0" cy="0"/>
          <a:chOff x="0" y="0"/>
          <a:chExt cx="0" cy="0"/>
        </a:xfrm>
      </p:grpSpPr>
      <p:sp>
        <p:nvSpPr>
          <p:cNvPr id="2" name="Titel 1"/>
          <p:cNvSpPr>
            <a:spLocks noGrp="1"/>
          </p:cNvSpPr>
          <p:nvPr>
            <p:ph type="title"/>
          </p:nvPr>
        </p:nvSpPr>
        <p:spPr>
          <a:xfrm>
            <a:off x="838800" y="155448"/>
            <a:ext cx="8162325" cy="276999"/>
          </a:xfrm>
          <a:prstGeom prst="rect">
            <a:avLst/>
          </a:prstGeom>
        </p:spPr>
        <p:txBody>
          <a:bodyPr wrap="square" lIns="0" tIns="0" rIns="0" bIns="0" anchor="t" anchorCtr="0">
            <a:spAutoFit/>
          </a:bodyPr>
          <a:lstStyle>
            <a:lvl1pPr algn="l">
              <a:lnSpc>
                <a:spcPct val="90000"/>
              </a:lnSpc>
              <a:defRPr sz="2000" b="1">
                <a:solidFill>
                  <a:srgbClr val="304498"/>
                </a:solidFill>
              </a:defRPr>
            </a:lvl1pPr>
          </a:lstStyle>
          <a:p>
            <a:r>
              <a:rPr lang="en-US" noProof="0" dirty="0" smtClean="0"/>
              <a:t>Click to edit Master title style</a:t>
            </a:r>
            <a:endParaRPr lang="en-US" noProof="0" dirty="0"/>
          </a:p>
        </p:txBody>
      </p:sp>
      <p:sp>
        <p:nvSpPr>
          <p:cNvPr id="3" name="Inhaltsplatzhalter 2"/>
          <p:cNvSpPr>
            <a:spLocks noGrp="1"/>
          </p:cNvSpPr>
          <p:nvPr>
            <p:ph idx="1"/>
          </p:nvPr>
        </p:nvSpPr>
        <p:spPr>
          <a:xfrm>
            <a:off x="352800" y="979200"/>
            <a:ext cx="7740000" cy="5490000"/>
          </a:xfrm>
          <a:prstGeom prst="rect">
            <a:avLst/>
          </a:prstGeom>
        </p:spPr>
        <p:txBody>
          <a:bodyPr lIns="0" tIns="0" rIns="0" bIns="0"/>
          <a:lstStyle>
            <a:lvl1pPr marL="182563" indent="-182563">
              <a:lnSpc>
                <a:spcPct val="90000"/>
              </a:lnSpc>
              <a:spcBef>
                <a:spcPts val="800"/>
              </a:spcBef>
              <a:buFont typeface="Wingdings" pitchFamily="2" charset="2"/>
              <a:buChar char="§"/>
              <a:defRPr sz="1800">
                <a:solidFill>
                  <a:srgbClr val="304498"/>
                </a:solidFill>
              </a:defRPr>
            </a:lvl1pPr>
            <a:lvl2pPr marL="539750" indent="-274638">
              <a:lnSpc>
                <a:spcPct val="90000"/>
              </a:lnSpc>
              <a:spcBef>
                <a:spcPts val="800"/>
              </a:spcBef>
              <a:buClr>
                <a:srgbClr val="304498"/>
              </a:buClr>
              <a:buFont typeface="Wingdings" pitchFamily="2" charset="2"/>
              <a:buChar char="ð"/>
              <a:defRPr sz="1600">
                <a:solidFill>
                  <a:srgbClr val="304498"/>
                </a:solidFill>
              </a:defRPr>
            </a:lvl2pPr>
            <a:lvl3pPr marL="804863" indent="-174625">
              <a:lnSpc>
                <a:spcPct val="90000"/>
              </a:lnSpc>
              <a:spcBef>
                <a:spcPts val="800"/>
              </a:spcBef>
              <a:buClr>
                <a:srgbClr val="304498"/>
              </a:buClr>
              <a:buFont typeface="Calibri" pitchFamily="34" charset="0"/>
              <a:buChar char="─"/>
              <a:defRPr sz="1400">
                <a:solidFill>
                  <a:srgbClr val="304498"/>
                </a:solidFill>
              </a:defRPr>
            </a:lvl3pPr>
          </a:lstStyle>
          <a:p>
            <a:pPr lvl="0"/>
            <a:r>
              <a:rPr lang="en-US" noProof="0" dirty="0" smtClean="0"/>
              <a:t>Click to edit Master text styles</a:t>
            </a:r>
          </a:p>
          <a:p>
            <a:pPr lvl="1"/>
            <a:r>
              <a:rPr lang="en-US" noProof="0" dirty="0" smtClean="0"/>
              <a:t>Second level</a:t>
            </a:r>
          </a:p>
          <a:p>
            <a:pPr lvl="2"/>
            <a:r>
              <a:rPr lang="en-US" noProof="0" dirty="0" smtClean="0"/>
              <a:t>Third level</a:t>
            </a:r>
          </a:p>
        </p:txBody>
      </p:sp>
      <p:grpSp>
        <p:nvGrpSpPr>
          <p:cNvPr id="4" name="Group 18"/>
          <p:cNvGrpSpPr>
            <a:grpSpLocks noChangeAspect="1"/>
          </p:cNvGrpSpPr>
          <p:nvPr userDrawn="1"/>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grpSp>
      <p:sp>
        <p:nvSpPr>
          <p:cNvPr id="39" name="Freeform 34"/>
          <p:cNvSpPr>
            <a:spLocks/>
          </p:cNvSpPr>
          <p:nvPr userDrawn="1"/>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0" name="Freeform 35"/>
          <p:cNvSpPr>
            <a:spLocks/>
          </p:cNvSpPr>
          <p:nvPr userDrawn="1"/>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1" name="Freeform 36"/>
          <p:cNvSpPr>
            <a:spLocks/>
          </p:cNvSpPr>
          <p:nvPr userDrawn="1"/>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rgbClr val="FFE18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2" name="Freeform 37"/>
          <p:cNvSpPr>
            <a:spLocks/>
          </p:cNvSpPr>
          <p:nvPr userDrawn="1"/>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3" name="Freeform 38"/>
          <p:cNvSpPr>
            <a:spLocks/>
          </p:cNvSpPr>
          <p:nvPr userDrawn="1"/>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rgbClr val="FFE18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4" name="Foliennummernplatzhalter 5"/>
          <p:cNvSpPr>
            <a:spLocks noGrp="1"/>
          </p:cNvSpPr>
          <p:nvPr>
            <p:ph type="sldNum" sz="quarter" idx="12"/>
          </p:nvPr>
        </p:nvSpPr>
        <p:spPr>
          <a:xfrm>
            <a:off x="8797096" y="6566400"/>
            <a:ext cx="182742" cy="184666"/>
          </a:xfrm>
          <a:prstGeom prst="rect">
            <a:avLst/>
          </a:prstGeom>
        </p:spPr>
        <p:txBody>
          <a:bodyPr wrap="none" lIns="0" tIns="0" rIns="0" bIns="0" anchor="b" anchorCtr="0">
            <a:spAutoFit/>
          </a:bodyPr>
          <a:lstStyle>
            <a:lvl1pPr algn="r">
              <a:defRPr sz="1200" b="1">
                <a:solidFill>
                  <a:srgbClr val="304498"/>
                </a:solidFill>
              </a:defRPr>
            </a:lvl1pPr>
          </a:lstStyle>
          <a:p>
            <a:pPr fontAlgn="base">
              <a:spcBef>
                <a:spcPct val="0"/>
              </a:spcBef>
              <a:spcAft>
                <a:spcPct val="0"/>
              </a:spcAft>
            </a:pPr>
            <a:fld id="{99DB18A3-D21F-4BB0-9E84-DFB029941648}" type="slidenum">
              <a:rPr lang="de-DE" smtClean="0">
                <a:latin typeface="Arial" pitchFamily="34" charset="0"/>
              </a:rPr>
              <a:pPr fontAlgn="base">
                <a:spcBef>
                  <a:spcPct val="0"/>
                </a:spcBef>
                <a:spcAft>
                  <a:spcPct val="0"/>
                </a:spcAft>
              </a:pPr>
              <a:t>‹#›</a:t>
            </a:fld>
            <a:endParaRPr lang="de-DE" dirty="0">
              <a:latin typeface="Arial" pitchFamily="34" charset="0"/>
            </a:endParaRPr>
          </a:p>
        </p:txBody>
      </p:sp>
      <p:pic>
        <p:nvPicPr>
          <p:cNvPr id="46" name="Picture 45"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159459459"/>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28" name="Titel 1"/>
          <p:cNvSpPr>
            <a:spLocks noGrp="1"/>
          </p:cNvSpPr>
          <p:nvPr>
            <p:ph type="ctrTitle"/>
          </p:nvPr>
        </p:nvSpPr>
        <p:spPr>
          <a:xfrm>
            <a:off x="824400" y="2096891"/>
            <a:ext cx="8176725" cy="498598"/>
          </a:xfrm>
          <a:prstGeom prst="rect">
            <a:avLst/>
          </a:prstGeom>
        </p:spPr>
        <p:txBody>
          <a:bodyPr wrap="square" lIns="0" tIns="0" rIns="0" bIns="0" anchor="b" anchorCtr="0">
            <a:spAutoFit/>
          </a:bodyPr>
          <a:lstStyle>
            <a:lvl1pPr algn="l">
              <a:lnSpc>
                <a:spcPct val="90000"/>
              </a:lnSpc>
              <a:defRPr sz="3600" b="1">
                <a:latin typeface="+mj-lt"/>
              </a:defRPr>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387798"/>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smtClean="0">
                <a:solidFill>
                  <a:srgbClr val="1F497D"/>
                </a:solidFill>
                <a:cs typeface="Arial" pitchFamily="34" charset="0"/>
              </a:rPr>
              <a:t>© 2012 Ipsos.  All rights reserved. Contains Ipsos' Confidential and Proprietary information and </a:t>
            </a:r>
            <a:br>
              <a:rPr lang="en-GB" sz="800" dirty="0" smtClean="0">
                <a:solidFill>
                  <a:srgbClr val="1F497D"/>
                </a:solidFill>
                <a:cs typeface="Arial" pitchFamily="34" charset="0"/>
              </a:rPr>
            </a:br>
            <a:r>
              <a:rPr lang="en-GB" sz="800" dirty="0" smtClean="0">
                <a:solidFill>
                  <a:srgbClr val="1F497D"/>
                </a:solidFill>
                <a:cs typeface="Arial" pitchFamily="34" charset="0"/>
              </a:rPr>
              <a:t>may not be disclosed or reproduced without the prior written consent of Ipsos.</a:t>
            </a:r>
            <a:endParaRPr lang="de-DE" dirty="0" smtClean="0">
              <a:solidFill>
                <a:srgbClr val="1F497D"/>
              </a:solidFill>
              <a:cs typeface="Arial" pitchFamily="34" charset="0"/>
            </a:endParaRPr>
          </a:p>
        </p:txBody>
      </p:sp>
      <p:sp>
        <p:nvSpPr>
          <p:cNvPr id="38" name="Inhaltsplatzhalter 2"/>
          <p:cNvSpPr>
            <a:spLocks noGrp="1"/>
          </p:cNvSpPr>
          <p:nvPr>
            <p:ph sz="quarter" idx="10"/>
          </p:nvPr>
        </p:nvSpPr>
        <p:spPr>
          <a:xfrm>
            <a:off x="0" y="3960000"/>
            <a:ext cx="9144000" cy="2520000"/>
          </a:xfrm>
          <a:prstGeom prst="rect">
            <a:avLst/>
          </a:prstGeom>
          <a:solidFill>
            <a:schemeClr val="accent6"/>
          </a:solidFill>
        </p:spPr>
        <p:txBody>
          <a:bodyPr lIns="0" tIns="0" rIns="0" bIns="0" anchor="ctr"/>
          <a:lstStyle>
            <a:lvl1pPr marL="0" indent="0" algn="ctr">
              <a:buFontTx/>
              <a:buNone/>
              <a:defRPr>
                <a:latin typeface="+mj-lt"/>
              </a:defRPr>
            </a:lvl1pPr>
          </a:lstStyle>
          <a:p>
            <a:pPr lvl="0"/>
            <a:endParaRPr lang="de-DE" dirty="0"/>
          </a:p>
        </p:txBody>
      </p:sp>
      <p:pic>
        <p:nvPicPr>
          <p:cNvPr id="39" name="Picture 38" descr="Ipsos Reid Marketing.png"/>
          <p:cNvPicPr>
            <a:picLocks noChangeAspect="1"/>
          </p:cNvPicPr>
          <p:nvPr userDrawn="1"/>
        </p:nvPicPr>
        <p:blipFill>
          <a:blip r:embed="rId2" cstate="print"/>
          <a:srcRect l="22501" b="3891"/>
          <a:stretch>
            <a:fillRect/>
          </a:stretch>
        </p:blipFill>
        <p:spPr>
          <a:xfrm>
            <a:off x="3775586" y="335586"/>
            <a:ext cx="4906107" cy="873782"/>
          </a:xfrm>
          <a:prstGeom prst="rect">
            <a:avLst/>
          </a:prstGeom>
        </p:spPr>
      </p:pic>
    </p:spTree>
    <p:extLst>
      <p:ext uri="{BB962C8B-B14F-4D97-AF65-F5344CB8AC3E}">
        <p14:creationId xmlns:p14="http://schemas.microsoft.com/office/powerpoint/2010/main" val="337278790"/>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3" name="Picture 42" descr="Ipsos Reid Marketing_white.png"/>
          <p:cNvPicPr>
            <a:picLocks noChangeAspect="1"/>
          </p:cNvPicPr>
          <p:nvPr userDrawn="1"/>
        </p:nvPicPr>
        <p:blipFill>
          <a:blip r:embed="rId2" cstate="print"/>
          <a:srcRect l="23024"/>
          <a:stretch>
            <a:fillRect/>
          </a:stretch>
        </p:blipFill>
        <p:spPr>
          <a:xfrm>
            <a:off x="3800475" y="330964"/>
            <a:ext cx="4862950" cy="907285"/>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smtClean="0">
                <a:solidFill>
                  <a:srgbClr val="FFFFFF"/>
                </a:solidFill>
                <a:cs typeface="Arial" pitchFamily="34" charset="0"/>
              </a:rPr>
              <a:t>© 2012 Ipsos.  All rights reserved. Contains Ipsos' Confidential and Proprietary information </a:t>
            </a:r>
            <a:br>
              <a:rPr lang="en-GB" sz="800" dirty="0" smtClean="0">
                <a:solidFill>
                  <a:srgbClr val="FFFFFF"/>
                </a:solidFill>
                <a:cs typeface="Arial" pitchFamily="34" charset="0"/>
              </a:rPr>
            </a:br>
            <a:r>
              <a:rPr lang="en-GB" sz="800" dirty="0" smtClean="0">
                <a:solidFill>
                  <a:srgbClr val="FFFFFF"/>
                </a:solidFill>
                <a:cs typeface="Arial" pitchFamily="34" charset="0"/>
              </a:rPr>
              <a:t>and may not be disclosed or reproduced without the prior written consent of Ipsos.</a:t>
            </a:r>
            <a:endParaRPr lang="de-DE" dirty="0" smtClean="0">
              <a:solidFill>
                <a:srgbClr val="FFFFFF"/>
              </a:solidFill>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latin typeface="+mj-lt"/>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Tree>
    <p:extLst>
      <p:ext uri="{BB962C8B-B14F-4D97-AF65-F5344CB8AC3E}">
        <p14:creationId xmlns:p14="http://schemas.microsoft.com/office/powerpoint/2010/main" val="2039902350"/>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1" name="Picture 60"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39" name="Freeform 34"/>
          <p:cNvSpPr>
            <a:spLocks/>
          </p:cNvSpPr>
          <p:nvPr/>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0" name="Freeform 35"/>
          <p:cNvSpPr>
            <a:spLocks/>
          </p:cNvSpPr>
          <p:nvPr/>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1" name="Freeform 36"/>
          <p:cNvSpPr>
            <a:spLocks/>
          </p:cNvSpPr>
          <p:nvPr/>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chemeClr val="accent6">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2" name="Freeform 37"/>
          <p:cNvSpPr>
            <a:spLocks/>
          </p:cNvSpPr>
          <p:nvPr/>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3" name="Freeform 38"/>
          <p:cNvSpPr>
            <a:spLocks/>
          </p:cNvSpPr>
          <p:nvPr/>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chemeClr val="accent6">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229322161"/>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66" name="Picture 65"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
        <p:nvSpPr>
          <p:cNvPr id="7" name="Freeform 2"/>
          <p:cNvSpPr>
            <a:spLocks/>
          </p:cNvSpPr>
          <p:nvPr userDrawn="1"/>
        </p:nvSpPr>
        <p:spPr bwMode="auto">
          <a:xfrm>
            <a:off x="0" y="950913"/>
            <a:ext cx="4760913" cy="5003800"/>
          </a:xfrm>
          <a:custGeom>
            <a:avLst/>
            <a:gdLst>
              <a:gd name="T0" fmla="*/ 692 w 1492"/>
              <a:gd name="T1" fmla="*/ 0 h 1600"/>
              <a:gd name="T2" fmla="*/ 0 w 1492"/>
              <a:gd name="T3" fmla="*/ 399 h 1600"/>
              <a:gd name="T4" fmla="*/ 0 w 1492"/>
              <a:gd name="T5" fmla="*/ 1202 h 1600"/>
              <a:gd name="T6" fmla="*/ 692 w 1492"/>
              <a:gd name="T7" fmla="*/ 1600 h 1600"/>
              <a:gd name="T8" fmla="*/ 1492 w 1492"/>
              <a:gd name="T9" fmla="*/ 800 h 1600"/>
              <a:gd name="T10" fmla="*/ 692 w 1492"/>
              <a:gd name="T11" fmla="*/ 0 h 1600"/>
            </a:gdLst>
            <a:ahLst/>
            <a:cxnLst>
              <a:cxn ang="0">
                <a:pos x="T0" y="T1"/>
              </a:cxn>
              <a:cxn ang="0">
                <a:pos x="T2" y="T3"/>
              </a:cxn>
              <a:cxn ang="0">
                <a:pos x="T4" y="T5"/>
              </a:cxn>
              <a:cxn ang="0">
                <a:pos x="T6" y="T7"/>
              </a:cxn>
              <a:cxn ang="0">
                <a:pos x="T8" y="T9"/>
              </a:cxn>
              <a:cxn ang="0">
                <a:pos x="T10" y="T11"/>
              </a:cxn>
            </a:cxnLst>
            <a:rect l="0" t="0" r="r" b="b"/>
            <a:pathLst>
              <a:path w="1492" h="1600">
                <a:moveTo>
                  <a:pt x="692" y="0"/>
                </a:moveTo>
                <a:cubicBezTo>
                  <a:pt x="397" y="0"/>
                  <a:pt x="139" y="161"/>
                  <a:pt x="0" y="399"/>
                </a:cubicBezTo>
                <a:cubicBezTo>
                  <a:pt x="0" y="1202"/>
                  <a:pt x="0" y="1202"/>
                  <a:pt x="0" y="1202"/>
                </a:cubicBezTo>
                <a:cubicBezTo>
                  <a:pt x="139" y="1440"/>
                  <a:pt x="397" y="1600"/>
                  <a:pt x="692" y="1600"/>
                </a:cubicBezTo>
                <a:cubicBezTo>
                  <a:pt x="1134" y="1600"/>
                  <a:pt x="1492" y="1242"/>
                  <a:pt x="1492" y="800"/>
                </a:cubicBezTo>
                <a:cubicBezTo>
                  <a:pt x="1492" y="359"/>
                  <a:pt x="1134" y="0"/>
                  <a:pt x="69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8" name="Freeform 3"/>
          <p:cNvSpPr>
            <a:spLocks/>
          </p:cNvSpPr>
          <p:nvPr userDrawn="1"/>
        </p:nvSpPr>
        <p:spPr bwMode="auto">
          <a:xfrm>
            <a:off x="7435850" y="1541463"/>
            <a:ext cx="1711325" cy="2360612"/>
          </a:xfrm>
          <a:custGeom>
            <a:avLst/>
            <a:gdLst>
              <a:gd name="T0" fmla="*/ 520 w 520"/>
              <a:gd name="T1" fmla="*/ 32 h 740"/>
              <a:gd name="T2" fmla="*/ 370 w 520"/>
              <a:gd name="T3" fmla="*/ 0 h 740"/>
              <a:gd name="T4" fmla="*/ 0 w 520"/>
              <a:gd name="T5" fmla="*/ 370 h 740"/>
              <a:gd name="T6" fmla="*/ 370 w 520"/>
              <a:gd name="T7" fmla="*/ 740 h 740"/>
              <a:gd name="T8" fmla="*/ 520 w 520"/>
              <a:gd name="T9" fmla="*/ 709 h 740"/>
              <a:gd name="T10" fmla="*/ 520 w 520"/>
              <a:gd name="T11" fmla="*/ 32 h 740"/>
            </a:gdLst>
            <a:ahLst/>
            <a:cxnLst>
              <a:cxn ang="0">
                <a:pos x="T0" y="T1"/>
              </a:cxn>
              <a:cxn ang="0">
                <a:pos x="T2" y="T3"/>
              </a:cxn>
              <a:cxn ang="0">
                <a:pos x="T4" y="T5"/>
              </a:cxn>
              <a:cxn ang="0">
                <a:pos x="T6" y="T7"/>
              </a:cxn>
              <a:cxn ang="0">
                <a:pos x="T8" y="T9"/>
              </a:cxn>
              <a:cxn ang="0">
                <a:pos x="T10" y="T11"/>
              </a:cxn>
            </a:cxnLst>
            <a:rect l="0" t="0" r="r" b="b"/>
            <a:pathLst>
              <a:path w="520" h="740">
                <a:moveTo>
                  <a:pt x="520" y="32"/>
                </a:moveTo>
                <a:cubicBezTo>
                  <a:pt x="474" y="12"/>
                  <a:pt x="423" y="0"/>
                  <a:pt x="370" y="0"/>
                </a:cubicBezTo>
                <a:cubicBezTo>
                  <a:pt x="166" y="0"/>
                  <a:pt x="0" y="166"/>
                  <a:pt x="0" y="370"/>
                </a:cubicBezTo>
                <a:cubicBezTo>
                  <a:pt x="0" y="575"/>
                  <a:pt x="166" y="740"/>
                  <a:pt x="370" y="740"/>
                </a:cubicBezTo>
                <a:cubicBezTo>
                  <a:pt x="423" y="740"/>
                  <a:pt x="474" y="729"/>
                  <a:pt x="520" y="709"/>
                </a:cubicBezTo>
                <a:lnTo>
                  <a:pt x="52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1" name="Freeform 6"/>
          <p:cNvSpPr>
            <a:spLocks/>
          </p:cNvSpPr>
          <p:nvPr userDrawn="1"/>
        </p:nvSpPr>
        <p:spPr bwMode="auto">
          <a:xfrm>
            <a:off x="-3175" y="6272213"/>
            <a:ext cx="641350" cy="592137"/>
          </a:xfrm>
          <a:custGeom>
            <a:avLst/>
            <a:gdLst>
              <a:gd name="T0" fmla="*/ 189 w 191"/>
              <a:gd name="T1" fmla="*/ 183 h 183"/>
              <a:gd name="T2" fmla="*/ 191 w 191"/>
              <a:gd name="T3" fmla="*/ 160 h 183"/>
              <a:gd name="T4" fmla="*/ 31 w 191"/>
              <a:gd name="T5" fmla="*/ 0 h 183"/>
              <a:gd name="T6" fmla="*/ 0 w 191"/>
              <a:gd name="T7" fmla="*/ 3 h 183"/>
              <a:gd name="T8" fmla="*/ 0 w 191"/>
              <a:gd name="T9" fmla="*/ 183 h 183"/>
              <a:gd name="T10" fmla="*/ 189 w 191"/>
              <a:gd name="T11" fmla="*/ 183 h 183"/>
            </a:gdLst>
            <a:ahLst/>
            <a:cxnLst>
              <a:cxn ang="0">
                <a:pos x="T0" y="T1"/>
              </a:cxn>
              <a:cxn ang="0">
                <a:pos x="T2" y="T3"/>
              </a:cxn>
              <a:cxn ang="0">
                <a:pos x="T4" y="T5"/>
              </a:cxn>
              <a:cxn ang="0">
                <a:pos x="T6" y="T7"/>
              </a:cxn>
              <a:cxn ang="0">
                <a:pos x="T8" y="T9"/>
              </a:cxn>
              <a:cxn ang="0">
                <a:pos x="T10" y="T11"/>
              </a:cxn>
            </a:cxnLst>
            <a:rect l="0" t="0" r="r" b="b"/>
            <a:pathLst>
              <a:path w="191" h="183">
                <a:moveTo>
                  <a:pt x="189" y="183"/>
                </a:moveTo>
                <a:cubicBezTo>
                  <a:pt x="190" y="175"/>
                  <a:pt x="191" y="168"/>
                  <a:pt x="191" y="160"/>
                </a:cubicBezTo>
                <a:cubicBezTo>
                  <a:pt x="191" y="72"/>
                  <a:pt x="119" y="0"/>
                  <a:pt x="31" y="0"/>
                </a:cubicBezTo>
                <a:cubicBezTo>
                  <a:pt x="21" y="0"/>
                  <a:pt x="10" y="1"/>
                  <a:pt x="0" y="3"/>
                </a:cubicBezTo>
                <a:cubicBezTo>
                  <a:pt x="0" y="183"/>
                  <a:pt x="0" y="183"/>
                  <a:pt x="0" y="183"/>
                </a:cubicBezTo>
                <a:lnTo>
                  <a:pt x="189" y="1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7970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31" name="Freeform 5"/>
          <p:cNvSpPr>
            <a:spLocks/>
          </p:cNvSpPr>
          <p:nvPr userDrawn="1"/>
        </p:nvSpPr>
        <p:spPr bwMode="ltGray">
          <a:xfrm>
            <a:off x="584200" y="5846763"/>
            <a:ext cx="917575" cy="746125"/>
          </a:xfrm>
          <a:custGeom>
            <a:avLst/>
            <a:gdLst>
              <a:gd name="T0" fmla="*/ 0 w 578"/>
              <a:gd name="T1" fmla="*/ 470 h 470"/>
              <a:gd name="T2" fmla="*/ 286 w 578"/>
              <a:gd name="T3" fmla="*/ 270 h 470"/>
              <a:gd name="T4" fmla="*/ 578 w 578"/>
              <a:gd name="T5" fmla="*/ 0 h 470"/>
            </a:gdLst>
            <a:ahLst/>
            <a:cxnLst>
              <a:cxn ang="0">
                <a:pos x="T0" y="T1"/>
              </a:cxn>
              <a:cxn ang="0">
                <a:pos x="T2" y="T3"/>
              </a:cxn>
              <a:cxn ang="0">
                <a:pos x="T4" y="T5"/>
              </a:cxn>
            </a:cxnLst>
            <a:rect l="0" t="0" r="r" b="b"/>
            <a:pathLst>
              <a:path w="578" h="470">
                <a:moveTo>
                  <a:pt x="0" y="470"/>
                </a:moveTo>
                <a:cubicBezTo>
                  <a:pt x="95" y="409"/>
                  <a:pt x="190" y="348"/>
                  <a:pt x="286" y="270"/>
                </a:cubicBezTo>
                <a:cubicBezTo>
                  <a:pt x="382" y="192"/>
                  <a:pt x="529" y="45"/>
                  <a:pt x="578" y="0"/>
                </a:cubicBezTo>
              </a:path>
            </a:pathLst>
          </a:custGeom>
          <a:noFill/>
          <a:ln w="12700" cmpd="sng">
            <a:solidFill>
              <a:srgbClr val="FFFFFF">
                <a:alpha val="4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atin typeface="+mj-lt"/>
              </a:defRPr>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9" name="Line 4"/>
          <p:cNvSpPr>
            <a:spLocks noChangeShapeType="1"/>
          </p:cNvSpPr>
          <p:nvPr userDrawn="1"/>
        </p:nvSpPr>
        <p:spPr bwMode="auto">
          <a:xfrm flipH="1">
            <a:off x="4718050" y="2803525"/>
            <a:ext cx="2717800" cy="249238"/>
          </a:xfrm>
          <a:prstGeom prst="line">
            <a:avLst/>
          </a:prstGeom>
          <a:solidFill>
            <a:schemeClr val="bg1"/>
          </a:solidFill>
          <a:ln w="12700">
            <a:solidFill>
              <a:srgbClr val="FFFFFF">
                <a:alpha val="49804"/>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Tree>
    <p:extLst>
      <p:ext uri="{BB962C8B-B14F-4D97-AF65-F5344CB8AC3E}">
        <p14:creationId xmlns:p14="http://schemas.microsoft.com/office/powerpoint/2010/main" val="1032626909"/>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49" name="Freeform 10"/>
          <p:cNvSpPr>
            <a:spLocks/>
          </p:cNvSpPr>
          <p:nvPr userDrawn="1"/>
        </p:nvSpPr>
        <p:spPr bwMode="auto">
          <a:xfrm>
            <a:off x="4572000" y="6296025"/>
            <a:ext cx="1169988" cy="561975"/>
          </a:xfrm>
          <a:custGeom>
            <a:avLst/>
            <a:gdLst>
              <a:gd name="T0" fmla="*/ 0 w 366"/>
              <a:gd name="T1" fmla="*/ 175 h 175"/>
              <a:gd name="T2" fmla="*/ 366 w 366"/>
              <a:gd name="T3" fmla="*/ 175 h 175"/>
              <a:gd name="T4" fmla="*/ 183 w 366"/>
              <a:gd name="T5" fmla="*/ 0 h 175"/>
              <a:gd name="T6" fmla="*/ 0 w 366"/>
              <a:gd name="T7" fmla="*/ 175 h 175"/>
            </a:gdLst>
            <a:ahLst/>
            <a:cxnLst>
              <a:cxn ang="0">
                <a:pos x="T0" y="T1"/>
              </a:cxn>
              <a:cxn ang="0">
                <a:pos x="T2" y="T3"/>
              </a:cxn>
              <a:cxn ang="0">
                <a:pos x="T4" y="T5"/>
              </a:cxn>
              <a:cxn ang="0">
                <a:pos x="T6" y="T7"/>
              </a:cxn>
            </a:cxnLst>
            <a:rect l="0" t="0" r="r" b="b"/>
            <a:pathLst>
              <a:path w="366" h="175">
                <a:moveTo>
                  <a:pt x="0" y="175"/>
                </a:moveTo>
                <a:cubicBezTo>
                  <a:pt x="366" y="175"/>
                  <a:pt x="366" y="175"/>
                  <a:pt x="366" y="175"/>
                </a:cubicBezTo>
                <a:cubicBezTo>
                  <a:pt x="362" y="78"/>
                  <a:pt x="282" y="0"/>
                  <a:pt x="183" y="0"/>
                </a:cubicBezTo>
                <a:cubicBezTo>
                  <a:pt x="84" y="0"/>
                  <a:pt x="4" y="78"/>
                  <a:pt x="0" y="175"/>
                </a:cubicBezTo>
                <a:close/>
              </a:path>
            </a:pathLst>
          </a:custGeom>
          <a:solidFill>
            <a:schemeClr val="accent6"/>
          </a:solidFill>
          <a:ln>
            <a:noFill/>
          </a:ln>
        </p:spPr>
        <p:txBody>
          <a:bodyPr/>
          <a:lstStyle/>
          <a:p>
            <a:pPr fontAlgn="base">
              <a:spcBef>
                <a:spcPct val="0"/>
              </a:spcBef>
              <a:spcAft>
                <a:spcPct val="0"/>
              </a:spcAft>
            </a:pPr>
            <a:endParaRPr lang="en-US">
              <a:solidFill>
                <a:srgbClr val="1F497D"/>
              </a:solidFill>
            </a:endParaRPr>
          </a:p>
        </p:txBody>
      </p:sp>
      <p:sp>
        <p:nvSpPr>
          <p:cNvPr id="50" name="Freeform 14"/>
          <p:cNvSpPr>
            <a:spLocks/>
          </p:cNvSpPr>
          <p:nvPr userDrawn="1"/>
        </p:nvSpPr>
        <p:spPr bwMode="auto">
          <a:xfrm>
            <a:off x="0" y="3725819"/>
            <a:ext cx="811213" cy="3132181"/>
          </a:xfrm>
          <a:custGeom>
            <a:avLst/>
            <a:gdLst>
              <a:gd name="T0" fmla="*/ 0 w 322"/>
              <a:gd name="T1" fmla="*/ 0 h 1016"/>
              <a:gd name="T2" fmla="*/ 0 w 322"/>
              <a:gd name="T3" fmla="*/ 1016 h 1016"/>
              <a:gd name="T4" fmla="*/ 140 w 322"/>
              <a:gd name="T5" fmla="*/ 1016 h 1016"/>
              <a:gd name="T6" fmla="*/ 322 w 322"/>
              <a:gd name="T7" fmla="*/ 564 h 1016"/>
              <a:gd name="T8" fmla="*/ 0 w 322"/>
              <a:gd name="T9" fmla="*/ 0 h 1016"/>
            </a:gdLst>
            <a:ahLst/>
            <a:cxnLst>
              <a:cxn ang="0">
                <a:pos x="T0" y="T1"/>
              </a:cxn>
              <a:cxn ang="0">
                <a:pos x="T2" y="T3"/>
              </a:cxn>
              <a:cxn ang="0">
                <a:pos x="T4" y="T5"/>
              </a:cxn>
              <a:cxn ang="0">
                <a:pos x="T6" y="T7"/>
              </a:cxn>
              <a:cxn ang="0">
                <a:pos x="T8" y="T9"/>
              </a:cxn>
            </a:cxnLst>
            <a:rect l="0" t="0" r="r" b="b"/>
            <a:pathLst>
              <a:path w="322" h="1016">
                <a:moveTo>
                  <a:pt x="0" y="0"/>
                </a:moveTo>
                <a:cubicBezTo>
                  <a:pt x="0" y="1016"/>
                  <a:pt x="0" y="1016"/>
                  <a:pt x="0" y="1016"/>
                </a:cubicBezTo>
                <a:cubicBezTo>
                  <a:pt x="140" y="1016"/>
                  <a:pt x="140" y="1016"/>
                  <a:pt x="140" y="1016"/>
                </a:cubicBezTo>
                <a:cubicBezTo>
                  <a:pt x="253" y="899"/>
                  <a:pt x="322" y="739"/>
                  <a:pt x="322" y="564"/>
                </a:cubicBezTo>
                <a:cubicBezTo>
                  <a:pt x="322" y="324"/>
                  <a:pt x="193" y="114"/>
                  <a:pt x="0" y="0"/>
                </a:cubicBezTo>
                <a:close/>
              </a:path>
            </a:pathLst>
          </a:custGeom>
          <a:solidFill>
            <a:schemeClr val="accent6"/>
          </a:solidFill>
          <a:ln>
            <a:noFill/>
          </a:ln>
        </p:spPr>
        <p:txBody>
          <a:bodyPr/>
          <a:lstStyle/>
          <a:p>
            <a:pPr fontAlgn="base">
              <a:spcBef>
                <a:spcPct val="0"/>
              </a:spcBef>
              <a:spcAft>
                <a:spcPct val="0"/>
              </a:spcAft>
            </a:pPr>
            <a:endParaRPr lang="en-US">
              <a:solidFill>
                <a:srgbClr val="1F497D"/>
              </a:solidFill>
            </a:endParaRPr>
          </a:p>
        </p:txBody>
      </p:sp>
      <p:sp>
        <p:nvSpPr>
          <p:cNvPr id="51" name="Freihandform 50"/>
          <p:cNvSpPr/>
          <p:nvPr userDrawn="1"/>
        </p:nvSpPr>
        <p:spPr bwMode="ltGray">
          <a:xfrm>
            <a:off x="388189" y="8626"/>
            <a:ext cx="2104845" cy="4097548"/>
          </a:xfrm>
          <a:custGeom>
            <a:avLst/>
            <a:gdLst>
              <a:gd name="connsiteX0" fmla="*/ 0 w 2717320"/>
              <a:gd name="connsiteY0" fmla="*/ 4097548 h 4097548"/>
              <a:gd name="connsiteX1" fmla="*/ 543464 w 2717320"/>
              <a:gd name="connsiteY1" fmla="*/ 1673525 h 4097548"/>
              <a:gd name="connsiteX2" fmla="*/ 2717320 w 2717320"/>
              <a:gd name="connsiteY2" fmla="*/ 0 h 4097548"/>
              <a:gd name="connsiteX3" fmla="*/ 2717320 w 2717320"/>
              <a:gd name="connsiteY3" fmla="*/ 0 h 4097548"/>
              <a:gd name="connsiteX0" fmla="*/ 0 w 2717320"/>
              <a:gd name="connsiteY0" fmla="*/ 4097548 h 4097548"/>
              <a:gd name="connsiteX1" fmla="*/ 724619 w 2717320"/>
              <a:gd name="connsiteY1" fmla="*/ 1639019 h 4097548"/>
              <a:gd name="connsiteX2" fmla="*/ 2717320 w 2717320"/>
              <a:gd name="connsiteY2" fmla="*/ 0 h 4097548"/>
              <a:gd name="connsiteX3" fmla="*/ 2717320 w 2717320"/>
              <a:gd name="connsiteY3" fmla="*/ 0 h 4097548"/>
              <a:gd name="connsiteX0" fmla="*/ 0 w 2717320"/>
              <a:gd name="connsiteY0" fmla="*/ 4097548 h 4097548"/>
              <a:gd name="connsiteX1" fmla="*/ 869393 w 2717320"/>
              <a:gd name="connsiteY1" fmla="*/ 1708030 h 4097548"/>
              <a:gd name="connsiteX2" fmla="*/ 2717320 w 2717320"/>
              <a:gd name="connsiteY2" fmla="*/ 0 h 4097548"/>
              <a:gd name="connsiteX3" fmla="*/ 2717320 w 2717320"/>
              <a:gd name="connsiteY3" fmla="*/ 0 h 4097548"/>
            </a:gdLst>
            <a:ahLst/>
            <a:cxnLst>
              <a:cxn ang="0">
                <a:pos x="connsiteX0" y="connsiteY0"/>
              </a:cxn>
              <a:cxn ang="0">
                <a:pos x="connsiteX1" y="connsiteY1"/>
              </a:cxn>
              <a:cxn ang="0">
                <a:pos x="connsiteX2" y="connsiteY2"/>
              </a:cxn>
              <a:cxn ang="0">
                <a:pos x="connsiteX3" y="connsiteY3"/>
              </a:cxn>
            </a:cxnLst>
            <a:rect l="l" t="t" r="r" b="b"/>
            <a:pathLst>
              <a:path w="2717320" h="4097548">
                <a:moveTo>
                  <a:pt x="0" y="4097548"/>
                </a:moveTo>
                <a:cubicBezTo>
                  <a:pt x="45288" y="3226999"/>
                  <a:pt x="416506" y="2390955"/>
                  <a:pt x="869393" y="1708030"/>
                </a:cubicBezTo>
                <a:cubicBezTo>
                  <a:pt x="1322280" y="1025105"/>
                  <a:pt x="2409332" y="284672"/>
                  <a:pt x="2717320" y="0"/>
                </a:cubicBezTo>
                <a:lnTo>
                  <a:pt x="2717320" y="0"/>
                </a:lnTo>
              </a:path>
            </a:pathLst>
          </a:custGeom>
          <a:noFill/>
          <a:ln w="12700">
            <a:solidFill>
              <a:schemeClr val="accent6">
                <a:alpha val="3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a:solidFill>
                <a:srgbClr val="FFFFFF"/>
              </a:solidFill>
            </a:endParaRPr>
          </a:p>
        </p:txBody>
      </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1" name="Picture 60"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42"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125018647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atin typeface="+mj-lt"/>
              </a:defRPr>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latin typeface="+mj-lt"/>
              </a:defRPr>
            </a:lvl1pPr>
          </a:lstStyle>
          <a:p>
            <a:pPr fontAlgn="base">
              <a:spcBef>
                <a:spcPct val="0"/>
              </a:spcBef>
              <a:spcAft>
                <a:spcPct val="0"/>
              </a:spcAft>
            </a:pPr>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atin typeface="+mj-lt"/>
              </a:defRPr>
            </a:lvl1pPr>
            <a:lvl2pPr marL="358775" indent="-176213">
              <a:lnSpc>
                <a:spcPct val="100000"/>
              </a:lnSpc>
              <a:spcBef>
                <a:spcPts val="800"/>
              </a:spcBef>
              <a:buClr>
                <a:schemeClr val="tx1"/>
              </a:buClr>
              <a:buFont typeface="Calibri" pitchFamily="34" charset="0"/>
              <a:buChar char="─"/>
              <a:defRPr sz="1600">
                <a:latin typeface="+mj-lt"/>
              </a:defRPr>
            </a:lvl2pPr>
            <a:lvl3pPr marL="538163" indent="-179388">
              <a:lnSpc>
                <a:spcPct val="100000"/>
              </a:lnSpc>
              <a:spcBef>
                <a:spcPts val="800"/>
              </a:spcBef>
              <a:buClr>
                <a:schemeClr val="tx1"/>
              </a:buClr>
              <a:buFont typeface="Wingdings" pitchFamily="2" charset="2"/>
              <a:buChar char="§"/>
              <a:defRPr sz="1400">
                <a:latin typeface="+mj-lt"/>
              </a:defRPr>
            </a:lvl3pPr>
            <a:lvl4pPr marL="717550" indent="-179388">
              <a:lnSpc>
                <a:spcPct val="100000"/>
              </a:lnSpc>
              <a:spcBef>
                <a:spcPts val="800"/>
              </a:spcBef>
              <a:defRPr sz="1200">
                <a:latin typeface="+mj-lt"/>
              </a:defRPr>
            </a:lvl4pPr>
            <a:lvl5pPr marL="896938" indent="-179388">
              <a:lnSpc>
                <a:spcPct val="100000"/>
              </a:lnSpc>
              <a:spcBef>
                <a:spcPts val="800"/>
              </a:spcBef>
              <a:buFont typeface="Calibri" pitchFamily="34" charset="0"/>
              <a:buChar char="─"/>
              <a:defRPr sz="1000" baseline="0">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55" name="Picture 54" descr="Ipsos Reid Marketing.png"/>
          <p:cNvPicPr>
            <a:picLocks noChangeAspect="1"/>
          </p:cNvPicPr>
          <p:nvPr userDrawn="1"/>
        </p:nvPicPr>
        <p:blipFill>
          <a:blip r:embed="rId2" cstate="print"/>
          <a:srcRect l="24367"/>
          <a:stretch>
            <a:fillRect/>
          </a:stretch>
        </p:blipFill>
        <p:spPr>
          <a:xfrm>
            <a:off x="6291072" y="6436814"/>
            <a:ext cx="2165311" cy="478072"/>
          </a:xfrm>
          <a:prstGeom prst="rect">
            <a:avLst/>
          </a:prstGeom>
        </p:spPr>
      </p:pic>
      <p:sp>
        <p:nvSpPr>
          <p:cNvPr id="39"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1365675013"/>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62" name="Picture 61"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Tree>
    <p:extLst>
      <p:ext uri="{BB962C8B-B14F-4D97-AF65-F5344CB8AC3E}">
        <p14:creationId xmlns:p14="http://schemas.microsoft.com/office/powerpoint/2010/main" val="3532410246"/>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sp>
        <p:nvSpPr>
          <p:cNvPr id="4" name="Freeform 3"/>
          <p:cNvSpPr>
            <a:spLocks/>
          </p:cNvSpPr>
          <p:nvPr/>
        </p:nvSpPr>
        <p:spPr bwMode="auto">
          <a:xfrm>
            <a:off x="0" y="560388"/>
            <a:ext cx="8885238" cy="4503737"/>
          </a:xfrm>
          <a:custGeom>
            <a:avLst/>
            <a:gdLst>
              <a:gd name="T0" fmla="*/ 0 w 5597"/>
              <a:gd name="T1" fmla="*/ 2060 h 2837"/>
              <a:gd name="T2" fmla="*/ 3918 w 5597"/>
              <a:gd name="T3" fmla="*/ 0 h 2837"/>
              <a:gd name="T4" fmla="*/ 5597 w 5597"/>
              <a:gd name="T5" fmla="*/ 2837 h 2837"/>
            </a:gdLst>
            <a:ahLst/>
            <a:cxnLst>
              <a:cxn ang="0">
                <a:pos x="T0" y="T1"/>
              </a:cxn>
              <a:cxn ang="0">
                <a:pos x="T2" y="T3"/>
              </a:cxn>
              <a:cxn ang="0">
                <a:pos x="T4" y="T5"/>
              </a:cxn>
            </a:cxnLst>
            <a:rect l="0" t="0" r="r" b="b"/>
            <a:pathLst>
              <a:path w="5597" h="2837">
                <a:moveTo>
                  <a:pt x="0" y="2060"/>
                </a:moveTo>
                <a:lnTo>
                  <a:pt x="3918" y="0"/>
                </a:lnTo>
                <a:lnTo>
                  <a:pt x="5597" y="2837"/>
                </a:lnTo>
              </a:path>
            </a:pathLst>
          </a:custGeom>
          <a:noFill/>
          <a:ln w="12700">
            <a:solidFill>
              <a:srgbClr val="FFFFFF">
                <a:alpha val="2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5" name="Freeform 4"/>
          <p:cNvSpPr>
            <a:spLocks/>
          </p:cNvSpPr>
          <p:nvPr/>
        </p:nvSpPr>
        <p:spPr bwMode="auto">
          <a:xfrm>
            <a:off x="3609975" y="5272088"/>
            <a:ext cx="4583113" cy="1589087"/>
          </a:xfrm>
          <a:custGeom>
            <a:avLst/>
            <a:gdLst>
              <a:gd name="T0" fmla="*/ 1432 w 1432"/>
              <a:gd name="T1" fmla="*/ 496 h 496"/>
              <a:gd name="T2" fmla="*/ 716 w 1432"/>
              <a:gd name="T3" fmla="*/ 0 h 496"/>
              <a:gd name="T4" fmla="*/ 0 w 1432"/>
              <a:gd name="T5" fmla="*/ 496 h 496"/>
              <a:gd name="T6" fmla="*/ 1432 w 1432"/>
              <a:gd name="T7" fmla="*/ 496 h 496"/>
            </a:gdLst>
            <a:ahLst/>
            <a:cxnLst>
              <a:cxn ang="0">
                <a:pos x="T0" y="T1"/>
              </a:cxn>
              <a:cxn ang="0">
                <a:pos x="T2" y="T3"/>
              </a:cxn>
              <a:cxn ang="0">
                <a:pos x="T4" y="T5"/>
              </a:cxn>
              <a:cxn ang="0">
                <a:pos x="T6" y="T7"/>
              </a:cxn>
            </a:cxnLst>
            <a:rect l="0" t="0" r="r" b="b"/>
            <a:pathLst>
              <a:path w="1432" h="496">
                <a:moveTo>
                  <a:pt x="1432" y="496"/>
                </a:moveTo>
                <a:cubicBezTo>
                  <a:pt x="1323" y="207"/>
                  <a:pt x="1044" y="0"/>
                  <a:pt x="716" y="0"/>
                </a:cubicBezTo>
                <a:cubicBezTo>
                  <a:pt x="388" y="0"/>
                  <a:pt x="109" y="207"/>
                  <a:pt x="0" y="496"/>
                </a:cubicBezTo>
                <a:lnTo>
                  <a:pt x="1432" y="4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6" name="Freeform 5"/>
          <p:cNvSpPr>
            <a:spLocks/>
          </p:cNvSpPr>
          <p:nvPr/>
        </p:nvSpPr>
        <p:spPr bwMode="auto">
          <a:xfrm>
            <a:off x="8547100" y="4954588"/>
            <a:ext cx="601663" cy="1368425"/>
          </a:xfrm>
          <a:custGeom>
            <a:avLst/>
            <a:gdLst>
              <a:gd name="T0" fmla="*/ 184 w 184"/>
              <a:gd name="T1" fmla="*/ 0 h 420"/>
              <a:gd name="T2" fmla="*/ 0 w 184"/>
              <a:gd name="T3" fmla="*/ 210 h 420"/>
              <a:gd name="T4" fmla="*/ 184 w 184"/>
              <a:gd name="T5" fmla="*/ 420 h 420"/>
              <a:gd name="T6" fmla="*/ 184 w 184"/>
              <a:gd name="T7" fmla="*/ 0 h 420"/>
            </a:gdLst>
            <a:ahLst/>
            <a:cxnLst>
              <a:cxn ang="0">
                <a:pos x="T0" y="T1"/>
              </a:cxn>
              <a:cxn ang="0">
                <a:pos x="T2" y="T3"/>
              </a:cxn>
              <a:cxn ang="0">
                <a:pos x="T4" y="T5"/>
              </a:cxn>
              <a:cxn ang="0">
                <a:pos x="T6" y="T7"/>
              </a:cxn>
            </a:cxnLst>
            <a:rect l="0" t="0" r="r" b="b"/>
            <a:pathLst>
              <a:path w="184" h="420">
                <a:moveTo>
                  <a:pt x="184" y="0"/>
                </a:moveTo>
                <a:cubicBezTo>
                  <a:pt x="80" y="14"/>
                  <a:pt x="0" y="103"/>
                  <a:pt x="0" y="210"/>
                </a:cubicBezTo>
                <a:cubicBezTo>
                  <a:pt x="0" y="318"/>
                  <a:pt x="80" y="407"/>
                  <a:pt x="184" y="420"/>
                </a:cubicBezTo>
                <a:lnTo>
                  <a:pt x="1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427899107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j-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j-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bg1"/>
                </a:solidFill>
                <a:latin typeface="+mj-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 name="Freeform 2"/>
          <p:cNvSpPr>
            <a:spLocks/>
          </p:cNvSpPr>
          <p:nvPr userDrawn="1"/>
        </p:nvSpPr>
        <p:spPr bwMode="grayWhite">
          <a:xfrm>
            <a:off x="6581775" y="0"/>
            <a:ext cx="2562225" cy="1905000"/>
          </a:xfrm>
          <a:custGeom>
            <a:avLst/>
            <a:gdLst>
              <a:gd name="T0" fmla="*/ 4304 w 4304"/>
              <a:gd name="T1" fmla="*/ 0 h 3200"/>
              <a:gd name="T2" fmla="*/ 13 w 4304"/>
              <a:gd name="T3" fmla="*/ 0 h 3200"/>
              <a:gd name="T4" fmla="*/ 0 w 4304"/>
              <a:gd name="T5" fmla="*/ 252 h 3200"/>
              <a:gd name="T6" fmla="*/ 2945 w 4304"/>
              <a:gd name="T7" fmla="*/ 3200 h 3200"/>
              <a:gd name="T8" fmla="*/ 4304 w 4304"/>
              <a:gd name="T9" fmla="*/ 2867 h 3200"/>
              <a:gd name="T10" fmla="*/ 4304 w 4304"/>
              <a:gd name="T11" fmla="*/ 0 h 3200"/>
            </a:gdLst>
            <a:ahLst/>
            <a:cxnLst>
              <a:cxn ang="0">
                <a:pos x="T0" y="T1"/>
              </a:cxn>
              <a:cxn ang="0">
                <a:pos x="T2" y="T3"/>
              </a:cxn>
              <a:cxn ang="0">
                <a:pos x="T4" y="T5"/>
              </a:cxn>
              <a:cxn ang="0">
                <a:pos x="T6" y="T7"/>
              </a:cxn>
              <a:cxn ang="0">
                <a:pos x="T8" y="T9"/>
              </a:cxn>
              <a:cxn ang="0">
                <a:pos x="T10" y="T11"/>
              </a:cxn>
            </a:cxnLst>
            <a:rect l="0" t="0" r="r" b="b"/>
            <a:pathLst>
              <a:path w="4304" h="3200">
                <a:moveTo>
                  <a:pt x="4304" y="0"/>
                </a:moveTo>
                <a:cubicBezTo>
                  <a:pt x="13" y="0"/>
                  <a:pt x="13" y="0"/>
                  <a:pt x="13" y="0"/>
                </a:cubicBezTo>
                <a:cubicBezTo>
                  <a:pt x="7" y="82"/>
                  <a:pt x="0" y="164"/>
                  <a:pt x="0" y="252"/>
                </a:cubicBezTo>
                <a:cubicBezTo>
                  <a:pt x="0" y="1878"/>
                  <a:pt x="1322" y="3200"/>
                  <a:pt x="2945" y="3200"/>
                </a:cubicBezTo>
                <a:cubicBezTo>
                  <a:pt x="3436" y="3200"/>
                  <a:pt x="3895" y="3081"/>
                  <a:pt x="4304" y="2867"/>
                </a:cubicBezTo>
                <a:lnTo>
                  <a:pt x="4304" y="0"/>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8" name="Oval 3"/>
          <p:cNvSpPr>
            <a:spLocks noChangeArrowheads="1"/>
          </p:cNvSpPr>
          <p:nvPr userDrawn="1"/>
        </p:nvSpPr>
        <p:spPr bwMode="grayWhite">
          <a:xfrm>
            <a:off x="730250" y="1889125"/>
            <a:ext cx="1522413" cy="1522413"/>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9" name="Line 4"/>
          <p:cNvSpPr>
            <a:spLocks noChangeShapeType="1"/>
          </p:cNvSpPr>
          <p:nvPr userDrawn="1"/>
        </p:nvSpPr>
        <p:spPr bwMode="grayWhite">
          <a:xfrm flipH="1" flipV="1">
            <a:off x="3792538" y="0"/>
            <a:ext cx="2847975" cy="46831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0" name="Line 5"/>
          <p:cNvSpPr>
            <a:spLocks noChangeShapeType="1"/>
          </p:cNvSpPr>
          <p:nvPr userDrawn="1"/>
        </p:nvSpPr>
        <p:spPr bwMode="grayWhite">
          <a:xfrm flipH="1" flipV="1">
            <a:off x="1911350" y="0"/>
            <a:ext cx="4729163" cy="60166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11" name="Freeform 6"/>
          <p:cNvSpPr>
            <a:spLocks/>
          </p:cNvSpPr>
          <p:nvPr userDrawn="1"/>
        </p:nvSpPr>
        <p:spPr bwMode="grayWhite">
          <a:xfrm>
            <a:off x="2209800" y="1136650"/>
            <a:ext cx="4697413" cy="1312863"/>
          </a:xfrm>
          <a:custGeom>
            <a:avLst/>
            <a:gdLst>
              <a:gd name="T0" fmla="*/ 0 w 2959"/>
              <a:gd name="T1" fmla="*/ 827 h 827"/>
              <a:gd name="T2" fmla="*/ 1432 w 2959"/>
              <a:gd name="T3" fmla="*/ 279 h 827"/>
              <a:gd name="T4" fmla="*/ 2959 w 2959"/>
              <a:gd name="T5" fmla="*/ 0 h 827"/>
            </a:gdLst>
            <a:ahLst/>
            <a:cxnLst>
              <a:cxn ang="0">
                <a:pos x="T0" y="T1"/>
              </a:cxn>
              <a:cxn ang="0">
                <a:pos x="T2" y="T3"/>
              </a:cxn>
              <a:cxn ang="0">
                <a:pos x="T4" y="T5"/>
              </a:cxn>
            </a:cxnLst>
            <a:rect l="0" t="0" r="r" b="b"/>
            <a:pathLst>
              <a:path w="2959" h="827">
                <a:moveTo>
                  <a:pt x="0" y="827"/>
                </a:moveTo>
                <a:cubicBezTo>
                  <a:pt x="239" y="736"/>
                  <a:pt x="939" y="417"/>
                  <a:pt x="1432" y="279"/>
                </a:cubicBezTo>
                <a:cubicBezTo>
                  <a:pt x="1925" y="141"/>
                  <a:pt x="2641" y="58"/>
                  <a:pt x="2959" y="0"/>
                </a:cubicBezTo>
              </a:path>
            </a:pathLst>
          </a:custGeom>
          <a:noFill/>
          <a:ln w="12700" cmpd="sng">
            <a:solidFill>
              <a:srgbClr val="FFFFFF">
                <a:alpha val="50000"/>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j-lt"/>
              </a:defRPr>
            </a:lvl1pPr>
            <a:lvl2pPr marL="358775" indent="-176213">
              <a:lnSpc>
                <a:spcPct val="100000"/>
              </a:lnSpc>
              <a:spcBef>
                <a:spcPts val="800"/>
              </a:spcBef>
              <a:buClr>
                <a:schemeClr val="bg1"/>
              </a:buClr>
              <a:buFont typeface="Calibri" pitchFamily="34" charset="0"/>
              <a:buChar char="─"/>
              <a:defRPr sz="1600">
                <a:solidFill>
                  <a:schemeClr val="bg1"/>
                </a:solidFill>
                <a:latin typeface="+mj-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j-lt"/>
              </a:defRPr>
            </a:lvl3pPr>
            <a:lvl4pPr marL="717550" indent="-179388">
              <a:lnSpc>
                <a:spcPct val="100000"/>
              </a:lnSpc>
              <a:spcBef>
                <a:spcPts val="800"/>
              </a:spcBef>
              <a:defRPr sz="1200">
                <a:solidFill>
                  <a:schemeClr val="bg1"/>
                </a:solidFill>
                <a:latin typeface="+mj-lt"/>
              </a:defRPr>
            </a:lvl4pPr>
            <a:lvl5pPr marL="896938" indent="-179388">
              <a:lnSpc>
                <a:spcPct val="100000"/>
              </a:lnSpc>
              <a:spcBef>
                <a:spcPts val="800"/>
              </a:spcBef>
              <a:buFont typeface="Calibri" pitchFamily="34" charset="0"/>
              <a:buChar char="─"/>
              <a:defRPr sz="1000" baseline="0">
                <a:solidFill>
                  <a:schemeClr val="bg1"/>
                </a:solidFill>
                <a:latin typeface="+mj-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3" name="Picture 42" descr="Ipsos Reid Marketing_white.png"/>
          <p:cNvPicPr>
            <a:picLocks noChangeAspect="1"/>
          </p:cNvPicPr>
          <p:nvPr userDrawn="1"/>
        </p:nvPicPr>
        <p:blipFill>
          <a:blip r:embed="rId2" cstate="print"/>
          <a:srcRect l="18901"/>
          <a:stretch>
            <a:fillRect/>
          </a:stretch>
        </p:blipFill>
        <p:spPr>
          <a:xfrm>
            <a:off x="6129720" y="6439636"/>
            <a:ext cx="2325911" cy="478919"/>
          </a:xfrm>
          <a:prstGeom prst="rect">
            <a:avLst/>
          </a:prstGeom>
        </p:spPr>
      </p:pic>
    </p:spTree>
    <p:extLst>
      <p:ext uri="{BB962C8B-B14F-4D97-AF65-F5344CB8AC3E}">
        <p14:creationId xmlns:p14="http://schemas.microsoft.com/office/powerpoint/2010/main" val="306995174"/>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2501345653"/>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4" name="Freeform 23"/>
          <p:cNvSpPr/>
          <p:nvPr userDrawn="1"/>
        </p:nvSpPr>
        <p:spPr bwMode="auto">
          <a:xfrm rot="5400000">
            <a:off x="4087906" y="-4087905"/>
            <a:ext cx="968187" cy="9144000"/>
          </a:xfrm>
          <a:custGeom>
            <a:avLst/>
            <a:gdLst>
              <a:gd name="connsiteX0" fmla="*/ 0 w 3383293"/>
              <a:gd name="connsiteY0" fmla="*/ 0 h 6858000"/>
              <a:gd name="connsiteX1" fmla="*/ 3383293 w 3383293"/>
              <a:gd name="connsiteY1" fmla="*/ 0 h 6858000"/>
              <a:gd name="connsiteX2" fmla="*/ 3383293 w 3383293"/>
              <a:gd name="connsiteY2" fmla="*/ 6858000 h 6858000"/>
              <a:gd name="connsiteX3" fmla="*/ 0 w 3383293"/>
              <a:gd name="connsiteY3" fmla="*/ 6858000 h 6858000"/>
              <a:gd name="connsiteX4" fmla="*/ 0 w 3383293"/>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2560342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749049"/>
              <a:gd name="connsiteY0" fmla="*/ 0 h 6858000"/>
              <a:gd name="connsiteX1" fmla="*/ 3749049 w 3749049"/>
              <a:gd name="connsiteY1" fmla="*/ 0 h 6858000"/>
              <a:gd name="connsiteX2" fmla="*/ 3383293 w 3749049"/>
              <a:gd name="connsiteY2" fmla="*/ 6858000 h 6858000"/>
              <a:gd name="connsiteX3" fmla="*/ 0 w 3749049"/>
              <a:gd name="connsiteY3" fmla="*/ 6858000 h 6858000"/>
              <a:gd name="connsiteX4" fmla="*/ 0 w 3749049"/>
              <a:gd name="connsiteY4" fmla="*/ 0 h 6858000"/>
              <a:gd name="connsiteX0" fmla="*/ 0 w 3520277"/>
              <a:gd name="connsiteY0" fmla="*/ 0 h 6858000"/>
              <a:gd name="connsiteX1" fmla="*/ 3520279 w 3520277"/>
              <a:gd name="connsiteY1" fmla="*/ 12029 h 6858000"/>
              <a:gd name="connsiteX2" fmla="*/ 3383293 w 3520277"/>
              <a:gd name="connsiteY2" fmla="*/ 6858000 h 6858000"/>
              <a:gd name="connsiteX3" fmla="*/ 0 w 3520277"/>
              <a:gd name="connsiteY3" fmla="*/ 6858000 h 6858000"/>
              <a:gd name="connsiteX4" fmla="*/ 0 w 3520277"/>
              <a:gd name="connsiteY4" fmla="*/ 0 h 6858000"/>
              <a:gd name="connsiteX0" fmla="*/ 0 w 3423048"/>
              <a:gd name="connsiteY0" fmla="*/ 0 h 6858000"/>
              <a:gd name="connsiteX1" fmla="*/ 3423048 w 3423048"/>
              <a:gd name="connsiteY1" fmla="*/ 2 h 6858000"/>
              <a:gd name="connsiteX2" fmla="*/ 3383293 w 3423048"/>
              <a:gd name="connsiteY2" fmla="*/ 6858000 h 6858000"/>
              <a:gd name="connsiteX3" fmla="*/ 0 w 3423048"/>
              <a:gd name="connsiteY3" fmla="*/ 6858000 h 6858000"/>
              <a:gd name="connsiteX4" fmla="*/ 0 w 3423048"/>
              <a:gd name="connsiteY4" fmla="*/ 0 h 6858000"/>
              <a:gd name="connsiteX0" fmla="*/ 0 w 3423048"/>
              <a:gd name="connsiteY0" fmla="*/ 0 h 6858000"/>
              <a:gd name="connsiteX1" fmla="*/ 3423048 w 3423048"/>
              <a:gd name="connsiteY1" fmla="*/ 2 h 6858000"/>
              <a:gd name="connsiteX2" fmla="*/ 3383293 w 3423048"/>
              <a:gd name="connsiteY2" fmla="*/ 6858000 h 6858000"/>
              <a:gd name="connsiteX3" fmla="*/ 0 w 3423048"/>
              <a:gd name="connsiteY3" fmla="*/ 6858000 h 6858000"/>
              <a:gd name="connsiteX4" fmla="*/ 0 w 3423048"/>
              <a:gd name="connsiteY4" fmla="*/ 0 h 6858000"/>
              <a:gd name="connsiteX0" fmla="*/ 0 w 3423048"/>
              <a:gd name="connsiteY0" fmla="*/ 0 h 6858000"/>
              <a:gd name="connsiteX1" fmla="*/ 3423048 w 3423048"/>
              <a:gd name="connsiteY1" fmla="*/ 2 h 6858000"/>
              <a:gd name="connsiteX2" fmla="*/ 3101395 w 3423048"/>
              <a:gd name="connsiteY2" fmla="*/ 6858000 h 6858000"/>
              <a:gd name="connsiteX3" fmla="*/ 0 w 3423048"/>
              <a:gd name="connsiteY3" fmla="*/ 6858000 h 6858000"/>
              <a:gd name="connsiteX4" fmla="*/ 0 w 3423048"/>
              <a:gd name="connsiteY4" fmla="*/ 0 h 6858000"/>
              <a:gd name="connsiteX0" fmla="*/ 0 w 3141151"/>
              <a:gd name="connsiteY0" fmla="*/ 0 h 6858000"/>
              <a:gd name="connsiteX1" fmla="*/ 3141151 w 3141151"/>
              <a:gd name="connsiteY1" fmla="*/ 0 h 6858000"/>
              <a:gd name="connsiteX2" fmla="*/ 3101395 w 3141151"/>
              <a:gd name="connsiteY2" fmla="*/ 6858000 h 6858000"/>
              <a:gd name="connsiteX3" fmla="*/ 0 w 3141151"/>
              <a:gd name="connsiteY3" fmla="*/ 6858000 h 6858000"/>
              <a:gd name="connsiteX4" fmla="*/ 0 w 3141151"/>
              <a:gd name="connsiteY4" fmla="*/ 0 h 6858000"/>
              <a:gd name="connsiteX0" fmla="*/ 0 w 3141151"/>
              <a:gd name="connsiteY0" fmla="*/ 0 h 6858001"/>
              <a:gd name="connsiteX1" fmla="*/ 3141151 w 3141151"/>
              <a:gd name="connsiteY1" fmla="*/ 0 h 6858001"/>
              <a:gd name="connsiteX2" fmla="*/ 3101403 w 3141151"/>
              <a:gd name="connsiteY2" fmla="*/ 6858001 h 6858001"/>
              <a:gd name="connsiteX3" fmla="*/ 0 w 3141151"/>
              <a:gd name="connsiteY3" fmla="*/ 6858000 h 6858001"/>
              <a:gd name="connsiteX4" fmla="*/ 0 w 3141151"/>
              <a:gd name="connsiteY4" fmla="*/ 0 h 6858001"/>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 name="connsiteX0" fmla="*/ 0 w 3181946"/>
              <a:gd name="connsiteY0" fmla="*/ 0 h 6858000"/>
              <a:gd name="connsiteX1" fmla="*/ 3141151 w 3181946"/>
              <a:gd name="connsiteY1" fmla="*/ 0 h 6858000"/>
              <a:gd name="connsiteX2" fmla="*/ 3181946 w 3181946"/>
              <a:gd name="connsiteY2" fmla="*/ 6857999 h 6858000"/>
              <a:gd name="connsiteX3" fmla="*/ 0 w 3181946"/>
              <a:gd name="connsiteY3" fmla="*/ 6858000 h 6858000"/>
              <a:gd name="connsiteX4" fmla="*/ 0 w 3181946"/>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946" h="6858000">
                <a:moveTo>
                  <a:pt x="0" y="0"/>
                </a:moveTo>
                <a:lnTo>
                  <a:pt x="3141151" y="0"/>
                </a:lnTo>
                <a:cubicBezTo>
                  <a:pt x="2290116" y="1155920"/>
                  <a:pt x="2335484" y="5782456"/>
                  <a:pt x="3181946" y="6857999"/>
                </a:cubicBezTo>
                <a:lnTo>
                  <a:pt x="0" y="6858000"/>
                </a:lnTo>
                <a:lnTo>
                  <a:pt x="0" y="0"/>
                </a:lnTo>
                <a:close/>
              </a:path>
            </a:pathLst>
          </a:custGeom>
          <a:gradFill flip="none" rotWithShape="1">
            <a:gsLst>
              <a:gs pos="0">
                <a:srgbClr val="CDCABD"/>
              </a:gs>
              <a:gs pos="90000">
                <a:srgbClr val="9D9077"/>
              </a:gs>
            </a:gsLst>
            <a:lin ang="5400000" scaled="1"/>
            <a:tileRect/>
          </a:gradFill>
          <a:ln w="9525" cap="flat" cmpd="sng" algn="ctr">
            <a:noFill/>
            <a:prstDash val="solid"/>
            <a:round/>
            <a:headEnd type="none" w="med" len="med"/>
            <a:tailEnd type="none" w="med" len="med"/>
          </a:ln>
          <a:effectLst>
            <a:outerShdw blurRad="50800" dist="38100" dir="5400000" algn="t" rotWithShape="0">
              <a:prstClr val="black">
                <a:alpha val="40000"/>
              </a:prstClr>
            </a:outerShdw>
          </a:effectLst>
        </p:spPr>
        <p:txBody>
          <a:bodyPr wrap="none" anchor="ctr"/>
          <a:lstStyle/>
          <a:p>
            <a:pPr>
              <a:defRPr/>
            </a:pPr>
            <a:endParaRPr lang="en-US" kern="0">
              <a:solidFill>
                <a:sysClr val="windowText" lastClr="000000"/>
              </a:solidFill>
              <a:latin typeface="Arial" charset="0"/>
            </a:endParaRPr>
          </a:p>
        </p:txBody>
      </p:sp>
      <p:sp>
        <p:nvSpPr>
          <p:cNvPr id="4"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800" b="1">
                <a:solidFill>
                  <a:schemeClr val="bg1"/>
                </a:solidFill>
              </a:defRPr>
            </a:lvl1pPr>
          </a:lstStyle>
          <a:p>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6"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9"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0"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1"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2"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3"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4"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5"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6"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7"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8"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19"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20"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27" name="Picture 26" descr="Ipsos FIVE logo_with five Ws_Option 1_transparent.png"/>
          <p:cNvPicPr>
            <a:picLocks noChangeAspect="1"/>
          </p:cNvPicPr>
          <p:nvPr userDrawn="1"/>
        </p:nvPicPr>
        <p:blipFill>
          <a:blip r:embed="rId2" cstate="print"/>
          <a:stretch>
            <a:fillRect/>
          </a:stretch>
        </p:blipFill>
        <p:spPr>
          <a:xfrm>
            <a:off x="7288306" y="94129"/>
            <a:ext cx="1504599" cy="624512"/>
          </a:xfrm>
          <a:prstGeom prst="rect">
            <a:avLst/>
          </a:prstGeom>
        </p:spPr>
      </p:pic>
      <p:sp>
        <p:nvSpPr>
          <p:cNvPr id="21" name="Foliennummernplatzhalter 5"/>
          <p:cNvSpPr>
            <a:spLocks noGrp="1"/>
          </p:cNvSpPr>
          <p:nvPr>
            <p:ph type="sldNum" sz="quarter" idx="12"/>
          </p:nvPr>
        </p:nvSpPr>
        <p:spPr>
          <a:xfrm>
            <a:off x="8822717" y="6581789"/>
            <a:ext cx="171521" cy="169277"/>
          </a:xfrm>
          <a:prstGeom prst="rect">
            <a:avLst/>
          </a:prstGeom>
        </p:spPr>
        <p:txBody>
          <a:bodyPr wrap="none" lIns="0" tIns="0" rIns="0" bIns="0" anchor="b" anchorCtr="0">
            <a:spAutoFit/>
          </a:bodyPr>
          <a:lstStyle>
            <a:lvl1pPr algn="r">
              <a:defRPr sz="1100" b="1">
                <a:solidFill>
                  <a:schemeClr val="tx1"/>
                </a:solidFill>
                <a:latin typeface="+mj-lt"/>
              </a:defRPr>
            </a:lvl1p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a:t>
            </a:fld>
            <a:endParaRPr lang="de-DE" dirty="0">
              <a:solidFill>
                <a:srgbClr val="1F497D"/>
              </a:solidFill>
            </a:endParaRPr>
          </a:p>
        </p:txBody>
      </p:sp>
    </p:spTree>
    <p:extLst>
      <p:ext uri="{BB962C8B-B14F-4D97-AF65-F5344CB8AC3E}">
        <p14:creationId xmlns:p14="http://schemas.microsoft.com/office/powerpoint/2010/main" val="130546154"/>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Results and Topics">
    <p:spTree>
      <p:nvGrpSpPr>
        <p:cNvPr id="1" name=""/>
        <p:cNvGrpSpPr/>
        <p:nvPr/>
      </p:nvGrpSpPr>
      <p:grpSpPr>
        <a:xfrm>
          <a:off x="0" y="0"/>
          <a:ext cx="0" cy="0"/>
          <a:chOff x="0" y="0"/>
          <a:chExt cx="0" cy="0"/>
        </a:xfrm>
      </p:grpSpPr>
      <p:sp>
        <p:nvSpPr>
          <p:cNvPr id="2" name="Titel 1"/>
          <p:cNvSpPr>
            <a:spLocks noGrp="1"/>
          </p:cNvSpPr>
          <p:nvPr>
            <p:ph type="title"/>
          </p:nvPr>
        </p:nvSpPr>
        <p:spPr>
          <a:xfrm>
            <a:off x="838800" y="155448"/>
            <a:ext cx="8162325" cy="276999"/>
          </a:xfrm>
          <a:prstGeom prst="rect">
            <a:avLst/>
          </a:prstGeom>
        </p:spPr>
        <p:txBody>
          <a:bodyPr wrap="square" lIns="0" tIns="0" rIns="0" bIns="0" anchor="t" anchorCtr="0">
            <a:spAutoFit/>
          </a:bodyPr>
          <a:lstStyle>
            <a:lvl1pPr algn="l">
              <a:lnSpc>
                <a:spcPct val="90000"/>
              </a:lnSpc>
              <a:defRPr sz="2000" b="1">
                <a:solidFill>
                  <a:srgbClr val="304498"/>
                </a:solidFill>
              </a:defRPr>
            </a:lvl1pPr>
          </a:lstStyle>
          <a:p>
            <a:r>
              <a:rPr lang="en-US" noProof="0" dirty="0" smtClean="0"/>
              <a:t>Click to edit Master title style</a:t>
            </a:r>
            <a:endParaRPr lang="en-US" noProof="0" dirty="0"/>
          </a:p>
        </p:txBody>
      </p:sp>
      <p:sp>
        <p:nvSpPr>
          <p:cNvPr id="3" name="Inhaltsplatzhalter 2"/>
          <p:cNvSpPr>
            <a:spLocks noGrp="1"/>
          </p:cNvSpPr>
          <p:nvPr>
            <p:ph idx="1"/>
          </p:nvPr>
        </p:nvSpPr>
        <p:spPr>
          <a:xfrm>
            <a:off x="352800" y="979200"/>
            <a:ext cx="7740000" cy="5490000"/>
          </a:xfrm>
          <a:prstGeom prst="rect">
            <a:avLst/>
          </a:prstGeom>
        </p:spPr>
        <p:txBody>
          <a:bodyPr lIns="0" tIns="0" rIns="0" bIns="0"/>
          <a:lstStyle>
            <a:lvl1pPr marL="182563" indent="-182563">
              <a:lnSpc>
                <a:spcPct val="90000"/>
              </a:lnSpc>
              <a:spcBef>
                <a:spcPts val="800"/>
              </a:spcBef>
              <a:buFont typeface="Wingdings" pitchFamily="2" charset="2"/>
              <a:buChar char="§"/>
              <a:defRPr sz="1800">
                <a:solidFill>
                  <a:srgbClr val="304498"/>
                </a:solidFill>
              </a:defRPr>
            </a:lvl1pPr>
            <a:lvl2pPr marL="539750" indent="-274638">
              <a:lnSpc>
                <a:spcPct val="90000"/>
              </a:lnSpc>
              <a:spcBef>
                <a:spcPts val="800"/>
              </a:spcBef>
              <a:buClr>
                <a:srgbClr val="304498"/>
              </a:buClr>
              <a:buFont typeface="Wingdings" pitchFamily="2" charset="2"/>
              <a:buChar char="ð"/>
              <a:defRPr sz="1600">
                <a:solidFill>
                  <a:srgbClr val="304498"/>
                </a:solidFill>
              </a:defRPr>
            </a:lvl2pPr>
            <a:lvl3pPr marL="804863" indent="-174625">
              <a:lnSpc>
                <a:spcPct val="90000"/>
              </a:lnSpc>
              <a:spcBef>
                <a:spcPts val="800"/>
              </a:spcBef>
              <a:buClr>
                <a:srgbClr val="304498"/>
              </a:buClr>
              <a:buFont typeface="Calibri" pitchFamily="34" charset="0"/>
              <a:buChar char="─"/>
              <a:defRPr sz="1400">
                <a:solidFill>
                  <a:srgbClr val="304498"/>
                </a:solidFill>
              </a:defRPr>
            </a:lvl3pPr>
          </a:lstStyle>
          <a:p>
            <a:pPr lvl="0"/>
            <a:r>
              <a:rPr lang="en-US" noProof="0" dirty="0" smtClean="0"/>
              <a:t>Click to edit Master text styles</a:t>
            </a:r>
          </a:p>
          <a:p>
            <a:pPr lvl="1"/>
            <a:r>
              <a:rPr lang="en-US" noProof="0" dirty="0" smtClean="0"/>
              <a:t>Second level</a:t>
            </a:r>
          </a:p>
          <a:p>
            <a:pPr lvl="2"/>
            <a:r>
              <a:rPr lang="en-US" noProof="0" dirty="0" smtClean="0"/>
              <a:t>Third level</a:t>
            </a:r>
          </a:p>
        </p:txBody>
      </p:sp>
      <p:grpSp>
        <p:nvGrpSpPr>
          <p:cNvPr id="4" name="Group 18"/>
          <p:cNvGrpSpPr>
            <a:grpSpLocks noChangeAspect="1"/>
          </p:cNvGrpSpPr>
          <p:nvPr userDrawn="1"/>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grpSp>
      <p:sp>
        <p:nvSpPr>
          <p:cNvPr id="39" name="Freeform 34"/>
          <p:cNvSpPr>
            <a:spLocks/>
          </p:cNvSpPr>
          <p:nvPr userDrawn="1"/>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0" name="Freeform 35"/>
          <p:cNvSpPr>
            <a:spLocks/>
          </p:cNvSpPr>
          <p:nvPr userDrawn="1"/>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1" name="Freeform 36"/>
          <p:cNvSpPr>
            <a:spLocks/>
          </p:cNvSpPr>
          <p:nvPr userDrawn="1"/>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rgbClr val="FFE18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2" name="Freeform 37"/>
          <p:cNvSpPr>
            <a:spLocks/>
          </p:cNvSpPr>
          <p:nvPr userDrawn="1"/>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rgbClr val="FFE181"/>
          </a:solidFill>
          <a:ln>
            <a:noFill/>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3" name="Freeform 38"/>
          <p:cNvSpPr>
            <a:spLocks/>
          </p:cNvSpPr>
          <p:nvPr userDrawn="1"/>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rgbClr val="FFE18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dirty="0">
              <a:solidFill>
                <a:prstClr val="black"/>
              </a:solidFill>
              <a:latin typeface="Arial" pitchFamily="34" charset="0"/>
            </a:endParaRPr>
          </a:p>
        </p:txBody>
      </p:sp>
      <p:sp>
        <p:nvSpPr>
          <p:cNvPr id="44" name="Foliennummernplatzhalter 5"/>
          <p:cNvSpPr>
            <a:spLocks noGrp="1"/>
          </p:cNvSpPr>
          <p:nvPr>
            <p:ph type="sldNum" sz="quarter" idx="12"/>
          </p:nvPr>
        </p:nvSpPr>
        <p:spPr>
          <a:xfrm>
            <a:off x="8797096" y="6566400"/>
            <a:ext cx="182742" cy="184666"/>
          </a:xfrm>
          <a:prstGeom prst="rect">
            <a:avLst/>
          </a:prstGeom>
        </p:spPr>
        <p:txBody>
          <a:bodyPr wrap="none" lIns="0" tIns="0" rIns="0" bIns="0" anchor="b" anchorCtr="0">
            <a:spAutoFit/>
          </a:bodyPr>
          <a:lstStyle>
            <a:lvl1pPr algn="r">
              <a:defRPr sz="1200" b="1">
                <a:solidFill>
                  <a:srgbClr val="304498"/>
                </a:solidFill>
              </a:defRPr>
            </a:lvl1pPr>
          </a:lstStyle>
          <a:p>
            <a:pPr fontAlgn="base">
              <a:spcBef>
                <a:spcPct val="0"/>
              </a:spcBef>
              <a:spcAft>
                <a:spcPct val="0"/>
              </a:spcAft>
            </a:pPr>
            <a:fld id="{99DB18A3-D21F-4BB0-9E84-DFB029941648}" type="slidenum">
              <a:rPr lang="de-DE" smtClean="0">
                <a:latin typeface="Arial" pitchFamily="34" charset="0"/>
              </a:rPr>
              <a:pPr fontAlgn="base">
                <a:spcBef>
                  <a:spcPct val="0"/>
                </a:spcBef>
                <a:spcAft>
                  <a:spcPct val="0"/>
                </a:spcAft>
              </a:pPr>
              <a:t>‹#›</a:t>
            </a:fld>
            <a:endParaRPr lang="de-DE" dirty="0">
              <a:latin typeface="Arial" pitchFamily="34" charset="0"/>
            </a:endParaRPr>
          </a:p>
        </p:txBody>
      </p:sp>
      <p:pic>
        <p:nvPicPr>
          <p:cNvPr id="46" name="Picture 45"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307816129"/>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8" name="Inhaltsplatzhalter 2"/>
          <p:cNvSpPr>
            <a:spLocks noGrp="1"/>
          </p:cNvSpPr>
          <p:nvPr>
            <p:ph sz="quarter" idx="10"/>
          </p:nvPr>
        </p:nvSpPr>
        <p:spPr>
          <a:xfrm>
            <a:off x="0" y="3960000"/>
            <a:ext cx="9144000" cy="2520000"/>
          </a:xfrm>
          <a:prstGeom prst="rect">
            <a:avLst/>
          </a:prstGeom>
          <a:solidFill>
            <a:schemeClr val="tx1"/>
          </a:solidFill>
        </p:spPr>
        <p:txBody>
          <a:bodyPr lIns="0" tIns="0" rIns="0" bIns="0" anchor="ctr"/>
          <a:lstStyle>
            <a:lvl1pPr marL="0" indent="0" algn="ctr">
              <a:buFontTx/>
              <a:buNone/>
              <a:defRPr/>
            </a:lvl1pPr>
          </a:lstStyle>
          <a:p>
            <a:pPr lvl="0"/>
            <a:endParaRPr lang="de-DE" dirty="0"/>
          </a:p>
        </p:txBody>
      </p:sp>
      <p:pic>
        <p:nvPicPr>
          <p:cNvPr id="39" name="Grafik 38"/>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327200" y="393834"/>
            <a:ext cx="4668451" cy="540000"/>
          </a:xfrm>
          <a:prstGeom prst="rect">
            <a:avLst/>
          </a:prstGeom>
        </p:spPr>
      </p:pic>
    </p:spTree>
    <p:extLst>
      <p:ext uri="{BB962C8B-B14F-4D97-AF65-F5344CB8AC3E}">
        <p14:creationId xmlns:p14="http://schemas.microsoft.com/office/powerpoint/2010/main" val="680727718"/>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tx1"/>
        </a:solidFill>
        <a:effectLst/>
      </p:bgPr>
    </p:bg>
    <p:spTree>
      <p:nvGrpSpPr>
        <p:cNvPr id="1" name=""/>
        <p:cNvGrpSpPr/>
        <p:nvPr/>
      </p:nvGrpSpPr>
      <p:grpSpPr>
        <a:xfrm>
          <a:off x="0" y="0"/>
          <a:ext cx="0" cy="0"/>
          <a:chOff x="0" y="0"/>
          <a:chExt cx="0" cy="0"/>
        </a:xfrm>
      </p:grpSpPr>
      <p:grpSp>
        <p:nvGrpSpPr>
          <p:cNvPr id="3"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4"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smtClean="0">
                <a:solidFill>
                  <a:srgbClr val="FFFFFF"/>
                </a:solidFill>
                <a:cs typeface="Arial" pitchFamily="34" charset="0"/>
              </a:rPr>
              <a:t>© 2013 Ipsos.  All rights reserved. Contains Ipsos' Confidential and Proprietary information </a:t>
            </a:r>
            <a:br>
              <a:rPr lang="en-GB" sz="800" dirty="0" smtClean="0">
                <a:solidFill>
                  <a:srgbClr val="FFFFFF"/>
                </a:solidFill>
                <a:cs typeface="Arial" pitchFamily="34" charset="0"/>
              </a:rPr>
            </a:br>
            <a:r>
              <a:rPr lang="en-GB" sz="800" dirty="0" smtClean="0">
                <a:solidFill>
                  <a:srgbClr val="FFFFFF"/>
                </a:solidFill>
                <a:cs typeface="Arial" pitchFamily="34" charset="0"/>
              </a:rPr>
              <a:t>and may not be disclosed or reproduced without the prior written consent of Ipsos.</a:t>
            </a:r>
            <a:endParaRPr lang="de-DE" dirty="0" smtClean="0">
              <a:solidFill>
                <a:srgbClr val="FFFFFF"/>
              </a:solidFill>
              <a:latin typeface="Arial" pitchFamily="34" charset="0"/>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pic>
        <p:nvPicPr>
          <p:cNvPr id="2" name="Grafik 1"/>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327200" y="392400"/>
            <a:ext cx="4688180" cy="540000"/>
          </a:xfrm>
          <a:prstGeom prst="rect">
            <a:avLst/>
          </a:prstGeom>
        </p:spPr>
      </p:pic>
    </p:spTree>
    <p:extLst>
      <p:ext uri="{BB962C8B-B14F-4D97-AF65-F5344CB8AC3E}">
        <p14:creationId xmlns:p14="http://schemas.microsoft.com/office/powerpoint/2010/main" val="981099754"/>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39" name="Freeform 34"/>
          <p:cNvSpPr>
            <a:spLocks/>
          </p:cNvSpPr>
          <p:nvPr/>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0" name="Freeform 35"/>
          <p:cNvSpPr>
            <a:spLocks/>
          </p:cNvSpPr>
          <p:nvPr/>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1" name="Freeform 36"/>
          <p:cNvSpPr>
            <a:spLocks/>
          </p:cNvSpPr>
          <p:nvPr/>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chemeClr val="tx1">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2" name="Freeform 37"/>
          <p:cNvSpPr>
            <a:spLocks/>
          </p:cNvSpPr>
          <p:nvPr/>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3" name="Freeform 38"/>
          <p:cNvSpPr>
            <a:spLocks/>
          </p:cNvSpPr>
          <p:nvPr/>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chemeClr val="tx1">
                <a:alpha val="30196"/>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grpSp>
        <p:nvGrpSpPr>
          <p:cNvPr id="6" name="Gruppieren 44"/>
          <p:cNvGrpSpPr>
            <a:grpSpLocks noChangeAspect="1"/>
          </p:cNvGrpSpPr>
          <p:nvPr userDrawn="1"/>
        </p:nvGrpSpPr>
        <p:grpSpPr bwMode="black">
          <a:xfrm>
            <a:off x="6862372" y="6566400"/>
            <a:ext cx="1587891" cy="216000"/>
            <a:chOff x="257175" y="2757488"/>
            <a:chExt cx="8636000" cy="1174751"/>
          </a:xfrm>
        </p:grpSpPr>
        <p:sp>
          <p:nvSpPr>
            <p:cNvPr id="46"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9"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0"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1"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5"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6"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7"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8"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9"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477487165"/>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tx1"/>
        </a:solidFill>
        <a:effectLst/>
      </p:bgPr>
    </p:bg>
    <p:spTree>
      <p:nvGrpSpPr>
        <p:cNvPr id="1" name=""/>
        <p:cNvGrpSpPr/>
        <p:nvPr/>
      </p:nvGrpSpPr>
      <p:grpSpPr>
        <a:xfrm>
          <a:off x="0" y="0"/>
          <a:ext cx="0" cy="0"/>
          <a:chOff x="0" y="0"/>
          <a:chExt cx="0" cy="0"/>
        </a:xfrm>
      </p:grpSpPr>
      <p:sp>
        <p:nvSpPr>
          <p:cNvPr id="7" name="Freeform 2"/>
          <p:cNvSpPr>
            <a:spLocks/>
          </p:cNvSpPr>
          <p:nvPr userDrawn="1"/>
        </p:nvSpPr>
        <p:spPr bwMode="auto">
          <a:xfrm>
            <a:off x="0" y="950913"/>
            <a:ext cx="4760913" cy="5003800"/>
          </a:xfrm>
          <a:custGeom>
            <a:avLst/>
            <a:gdLst>
              <a:gd name="T0" fmla="*/ 692 w 1492"/>
              <a:gd name="T1" fmla="*/ 0 h 1600"/>
              <a:gd name="T2" fmla="*/ 0 w 1492"/>
              <a:gd name="T3" fmla="*/ 399 h 1600"/>
              <a:gd name="T4" fmla="*/ 0 w 1492"/>
              <a:gd name="T5" fmla="*/ 1202 h 1600"/>
              <a:gd name="T6" fmla="*/ 692 w 1492"/>
              <a:gd name="T7" fmla="*/ 1600 h 1600"/>
              <a:gd name="T8" fmla="*/ 1492 w 1492"/>
              <a:gd name="T9" fmla="*/ 800 h 1600"/>
              <a:gd name="T10" fmla="*/ 692 w 1492"/>
              <a:gd name="T11" fmla="*/ 0 h 1600"/>
            </a:gdLst>
            <a:ahLst/>
            <a:cxnLst>
              <a:cxn ang="0">
                <a:pos x="T0" y="T1"/>
              </a:cxn>
              <a:cxn ang="0">
                <a:pos x="T2" y="T3"/>
              </a:cxn>
              <a:cxn ang="0">
                <a:pos x="T4" y="T5"/>
              </a:cxn>
              <a:cxn ang="0">
                <a:pos x="T6" y="T7"/>
              </a:cxn>
              <a:cxn ang="0">
                <a:pos x="T8" y="T9"/>
              </a:cxn>
              <a:cxn ang="0">
                <a:pos x="T10" y="T11"/>
              </a:cxn>
            </a:cxnLst>
            <a:rect l="0" t="0" r="r" b="b"/>
            <a:pathLst>
              <a:path w="1492" h="1600">
                <a:moveTo>
                  <a:pt x="692" y="0"/>
                </a:moveTo>
                <a:cubicBezTo>
                  <a:pt x="397" y="0"/>
                  <a:pt x="139" y="161"/>
                  <a:pt x="0" y="399"/>
                </a:cubicBezTo>
                <a:cubicBezTo>
                  <a:pt x="0" y="1202"/>
                  <a:pt x="0" y="1202"/>
                  <a:pt x="0" y="1202"/>
                </a:cubicBezTo>
                <a:cubicBezTo>
                  <a:pt x="139" y="1440"/>
                  <a:pt x="397" y="1600"/>
                  <a:pt x="692" y="1600"/>
                </a:cubicBezTo>
                <a:cubicBezTo>
                  <a:pt x="1134" y="1600"/>
                  <a:pt x="1492" y="1242"/>
                  <a:pt x="1492" y="800"/>
                </a:cubicBezTo>
                <a:cubicBezTo>
                  <a:pt x="1492" y="359"/>
                  <a:pt x="1134" y="0"/>
                  <a:pt x="69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8" name="Freeform 3"/>
          <p:cNvSpPr>
            <a:spLocks/>
          </p:cNvSpPr>
          <p:nvPr userDrawn="1"/>
        </p:nvSpPr>
        <p:spPr bwMode="auto">
          <a:xfrm>
            <a:off x="7435850" y="1541463"/>
            <a:ext cx="1711325" cy="2360612"/>
          </a:xfrm>
          <a:custGeom>
            <a:avLst/>
            <a:gdLst>
              <a:gd name="T0" fmla="*/ 520 w 520"/>
              <a:gd name="T1" fmla="*/ 32 h 740"/>
              <a:gd name="T2" fmla="*/ 370 w 520"/>
              <a:gd name="T3" fmla="*/ 0 h 740"/>
              <a:gd name="T4" fmla="*/ 0 w 520"/>
              <a:gd name="T5" fmla="*/ 370 h 740"/>
              <a:gd name="T6" fmla="*/ 370 w 520"/>
              <a:gd name="T7" fmla="*/ 740 h 740"/>
              <a:gd name="T8" fmla="*/ 520 w 520"/>
              <a:gd name="T9" fmla="*/ 709 h 740"/>
              <a:gd name="T10" fmla="*/ 520 w 520"/>
              <a:gd name="T11" fmla="*/ 32 h 740"/>
            </a:gdLst>
            <a:ahLst/>
            <a:cxnLst>
              <a:cxn ang="0">
                <a:pos x="T0" y="T1"/>
              </a:cxn>
              <a:cxn ang="0">
                <a:pos x="T2" y="T3"/>
              </a:cxn>
              <a:cxn ang="0">
                <a:pos x="T4" y="T5"/>
              </a:cxn>
              <a:cxn ang="0">
                <a:pos x="T6" y="T7"/>
              </a:cxn>
              <a:cxn ang="0">
                <a:pos x="T8" y="T9"/>
              </a:cxn>
              <a:cxn ang="0">
                <a:pos x="T10" y="T11"/>
              </a:cxn>
            </a:cxnLst>
            <a:rect l="0" t="0" r="r" b="b"/>
            <a:pathLst>
              <a:path w="520" h="740">
                <a:moveTo>
                  <a:pt x="520" y="32"/>
                </a:moveTo>
                <a:cubicBezTo>
                  <a:pt x="474" y="12"/>
                  <a:pt x="423" y="0"/>
                  <a:pt x="370" y="0"/>
                </a:cubicBezTo>
                <a:cubicBezTo>
                  <a:pt x="166" y="0"/>
                  <a:pt x="0" y="166"/>
                  <a:pt x="0" y="370"/>
                </a:cubicBezTo>
                <a:cubicBezTo>
                  <a:pt x="0" y="575"/>
                  <a:pt x="166" y="740"/>
                  <a:pt x="370" y="740"/>
                </a:cubicBezTo>
                <a:cubicBezTo>
                  <a:pt x="423" y="740"/>
                  <a:pt x="474" y="729"/>
                  <a:pt x="520" y="709"/>
                </a:cubicBezTo>
                <a:lnTo>
                  <a:pt x="52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1" name="Freeform 6"/>
          <p:cNvSpPr>
            <a:spLocks/>
          </p:cNvSpPr>
          <p:nvPr userDrawn="1"/>
        </p:nvSpPr>
        <p:spPr bwMode="auto">
          <a:xfrm>
            <a:off x="-3175" y="6272213"/>
            <a:ext cx="641350" cy="592137"/>
          </a:xfrm>
          <a:custGeom>
            <a:avLst/>
            <a:gdLst>
              <a:gd name="T0" fmla="*/ 189 w 191"/>
              <a:gd name="T1" fmla="*/ 183 h 183"/>
              <a:gd name="T2" fmla="*/ 191 w 191"/>
              <a:gd name="T3" fmla="*/ 160 h 183"/>
              <a:gd name="T4" fmla="*/ 31 w 191"/>
              <a:gd name="T5" fmla="*/ 0 h 183"/>
              <a:gd name="T6" fmla="*/ 0 w 191"/>
              <a:gd name="T7" fmla="*/ 3 h 183"/>
              <a:gd name="T8" fmla="*/ 0 w 191"/>
              <a:gd name="T9" fmla="*/ 183 h 183"/>
              <a:gd name="T10" fmla="*/ 189 w 191"/>
              <a:gd name="T11" fmla="*/ 183 h 183"/>
            </a:gdLst>
            <a:ahLst/>
            <a:cxnLst>
              <a:cxn ang="0">
                <a:pos x="T0" y="T1"/>
              </a:cxn>
              <a:cxn ang="0">
                <a:pos x="T2" y="T3"/>
              </a:cxn>
              <a:cxn ang="0">
                <a:pos x="T4" y="T5"/>
              </a:cxn>
              <a:cxn ang="0">
                <a:pos x="T6" y="T7"/>
              </a:cxn>
              <a:cxn ang="0">
                <a:pos x="T8" y="T9"/>
              </a:cxn>
              <a:cxn ang="0">
                <a:pos x="T10" y="T11"/>
              </a:cxn>
            </a:cxnLst>
            <a:rect l="0" t="0" r="r" b="b"/>
            <a:pathLst>
              <a:path w="191" h="183">
                <a:moveTo>
                  <a:pt x="189" y="183"/>
                </a:moveTo>
                <a:cubicBezTo>
                  <a:pt x="190" y="175"/>
                  <a:pt x="191" y="168"/>
                  <a:pt x="191" y="160"/>
                </a:cubicBezTo>
                <a:cubicBezTo>
                  <a:pt x="191" y="72"/>
                  <a:pt x="119" y="0"/>
                  <a:pt x="31" y="0"/>
                </a:cubicBezTo>
                <a:cubicBezTo>
                  <a:pt x="21" y="0"/>
                  <a:pt x="10" y="1"/>
                  <a:pt x="0" y="3"/>
                </a:cubicBezTo>
                <a:cubicBezTo>
                  <a:pt x="0" y="183"/>
                  <a:pt x="0" y="183"/>
                  <a:pt x="0" y="183"/>
                </a:cubicBezTo>
                <a:lnTo>
                  <a:pt x="189" y="1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fld id="{99DB18A3-D21F-4BB0-9E84-DFB029941648}" type="slidenum">
              <a:rPr lang="de-DE" smtClean="0">
                <a:solidFill>
                  <a:srgbClr val="FFFFFF"/>
                </a:solidFill>
              </a:rPr>
              <a:pPr/>
              <a:t>‹#›</a:t>
            </a:fld>
            <a:endParaRPr lang="de-DE" dirty="0">
              <a:solidFill>
                <a:srgbClr val="FFFFFF"/>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31" name="Freeform 5"/>
          <p:cNvSpPr>
            <a:spLocks/>
          </p:cNvSpPr>
          <p:nvPr userDrawn="1"/>
        </p:nvSpPr>
        <p:spPr bwMode="ltGray">
          <a:xfrm>
            <a:off x="584200" y="5846763"/>
            <a:ext cx="917575" cy="746125"/>
          </a:xfrm>
          <a:custGeom>
            <a:avLst/>
            <a:gdLst>
              <a:gd name="T0" fmla="*/ 0 w 578"/>
              <a:gd name="T1" fmla="*/ 470 h 470"/>
              <a:gd name="T2" fmla="*/ 286 w 578"/>
              <a:gd name="T3" fmla="*/ 270 h 470"/>
              <a:gd name="T4" fmla="*/ 578 w 578"/>
              <a:gd name="T5" fmla="*/ 0 h 470"/>
            </a:gdLst>
            <a:ahLst/>
            <a:cxnLst>
              <a:cxn ang="0">
                <a:pos x="T0" y="T1"/>
              </a:cxn>
              <a:cxn ang="0">
                <a:pos x="T2" y="T3"/>
              </a:cxn>
              <a:cxn ang="0">
                <a:pos x="T4" y="T5"/>
              </a:cxn>
            </a:cxnLst>
            <a:rect l="0" t="0" r="r" b="b"/>
            <a:pathLst>
              <a:path w="578" h="470">
                <a:moveTo>
                  <a:pt x="0" y="470"/>
                </a:moveTo>
                <a:cubicBezTo>
                  <a:pt x="95" y="409"/>
                  <a:pt x="190" y="348"/>
                  <a:pt x="286" y="270"/>
                </a:cubicBezTo>
                <a:cubicBezTo>
                  <a:pt x="382" y="192"/>
                  <a:pt x="529" y="45"/>
                  <a:pt x="578" y="0"/>
                </a:cubicBezTo>
              </a:path>
            </a:pathLst>
          </a:custGeom>
          <a:noFill/>
          <a:ln w="12700" cmpd="sng">
            <a:solidFill>
              <a:srgbClr val="FFFFFF">
                <a:alpha val="4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9" name="Line 4"/>
          <p:cNvSpPr>
            <a:spLocks noChangeShapeType="1"/>
          </p:cNvSpPr>
          <p:nvPr userDrawn="1"/>
        </p:nvSpPr>
        <p:spPr bwMode="auto">
          <a:xfrm flipH="1">
            <a:off x="4718050" y="2803525"/>
            <a:ext cx="2717800" cy="249238"/>
          </a:xfrm>
          <a:prstGeom prst="line">
            <a:avLst/>
          </a:prstGeom>
          <a:solidFill>
            <a:schemeClr val="bg1"/>
          </a:solidFill>
          <a:ln w="12700">
            <a:solidFill>
              <a:srgbClr val="FFFFFF">
                <a:alpha val="49804"/>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nvGrpSpPr>
          <p:cNvPr id="10" name="Gruppieren 41"/>
          <p:cNvGrpSpPr>
            <a:grpSpLocks noChangeAspect="1"/>
          </p:cNvGrpSpPr>
          <p:nvPr userDrawn="1"/>
        </p:nvGrpSpPr>
        <p:grpSpPr bwMode="black">
          <a:xfrm>
            <a:off x="6862372" y="6566400"/>
            <a:ext cx="1587891" cy="216000"/>
            <a:chOff x="257175" y="2757488"/>
            <a:chExt cx="8636000" cy="1174751"/>
          </a:xfrm>
          <a:solidFill>
            <a:schemeClr val="bg1"/>
          </a:solidFill>
        </p:grpSpPr>
        <p:sp>
          <p:nvSpPr>
            <p:cNvPr id="43"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4"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5"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65"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66"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67"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68"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69"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0"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1"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2"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120748754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49" name="Freeform 10"/>
          <p:cNvSpPr>
            <a:spLocks/>
          </p:cNvSpPr>
          <p:nvPr userDrawn="1"/>
        </p:nvSpPr>
        <p:spPr bwMode="auto">
          <a:xfrm>
            <a:off x="4572000" y="6296025"/>
            <a:ext cx="1169988" cy="561975"/>
          </a:xfrm>
          <a:custGeom>
            <a:avLst/>
            <a:gdLst>
              <a:gd name="T0" fmla="*/ 0 w 366"/>
              <a:gd name="T1" fmla="*/ 175 h 175"/>
              <a:gd name="T2" fmla="*/ 366 w 366"/>
              <a:gd name="T3" fmla="*/ 175 h 175"/>
              <a:gd name="T4" fmla="*/ 183 w 366"/>
              <a:gd name="T5" fmla="*/ 0 h 175"/>
              <a:gd name="T6" fmla="*/ 0 w 366"/>
              <a:gd name="T7" fmla="*/ 175 h 175"/>
            </a:gdLst>
            <a:ahLst/>
            <a:cxnLst>
              <a:cxn ang="0">
                <a:pos x="T0" y="T1"/>
              </a:cxn>
              <a:cxn ang="0">
                <a:pos x="T2" y="T3"/>
              </a:cxn>
              <a:cxn ang="0">
                <a:pos x="T4" y="T5"/>
              </a:cxn>
              <a:cxn ang="0">
                <a:pos x="T6" y="T7"/>
              </a:cxn>
            </a:cxnLst>
            <a:rect l="0" t="0" r="r" b="b"/>
            <a:pathLst>
              <a:path w="366" h="175">
                <a:moveTo>
                  <a:pt x="0" y="175"/>
                </a:moveTo>
                <a:cubicBezTo>
                  <a:pt x="366" y="175"/>
                  <a:pt x="366" y="175"/>
                  <a:pt x="366" y="175"/>
                </a:cubicBezTo>
                <a:cubicBezTo>
                  <a:pt x="362" y="78"/>
                  <a:pt x="282" y="0"/>
                  <a:pt x="183" y="0"/>
                </a:cubicBezTo>
                <a:cubicBezTo>
                  <a:pt x="84" y="0"/>
                  <a:pt x="4" y="78"/>
                  <a:pt x="0" y="175"/>
                </a:cubicBezTo>
                <a:close/>
              </a:path>
            </a:pathLst>
          </a:custGeom>
          <a:solidFill>
            <a:schemeClr val="tx1"/>
          </a:solidFill>
          <a:ln>
            <a:noFill/>
          </a:ln>
        </p:spPr>
        <p:txBody>
          <a:bodyPr/>
          <a:lstStyle/>
          <a:p>
            <a:endParaRPr lang="en-US">
              <a:solidFill>
                <a:srgbClr val="1F497D"/>
              </a:solidFill>
            </a:endParaRPr>
          </a:p>
        </p:txBody>
      </p:sp>
      <p:sp>
        <p:nvSpPr>
          <p:cNvPr id="50" name="Freeform 14"/>
          <p:cNvSpPr>
            <a:spLocks/>
          </p:cNvSpPr>
          <p:nvPr userDrawn="1"/>
        </p:nvSpPr>
        <p:spPr bwMode="auto">
          <a:xfrm>
            <a:off x="0" y="3725819"/>
            <a:ext cx="811213" cy="3132181"/>
          </a:xfrm>
          <a:custGeom>
            <a:avLst/>
            <a:gdLst>
              <a:gd name="T0" fmla="*/ 0 w 322"/>
              <a:gd name="T1" fmla="*/ 0 h 1016"/>
              <a:gd name="T2" fmla="*/ 0 w 322"/>
              <a:gd name="T3" fmla="*/ 1016 h 1016"/>
              <a:gd name="T4" fmla="*/ 140 w 322"/>
              <a:gd name="T5" fmla="*/ 1016 h 1016"/>
              <a:gd name="T6" fmla="*/ 322 w 322"/>
              <a:gd name="T7" fmla="*/ 564 h 1016"/>
              <a:gd name="T8" fmla="*/ 0 w 322"/>
              <a:gd name="T9" fmla="*/ 0 h 1016"/>
            </a:gdLst>
            <a:ahLst/>
            <a:cxnLst>
              <a:cxn ang="0">
                <a:pos x="T0" y="T1"/>
              </a:cxn>
              <a:cxn ang="0">
                <a:pos x="T2" y="T3"/>
              </a:cxn>
              <a:cxn ang="0">
                <a:pos x="T4" y="T5"/>
              </a:cxn>
              <a:cxn ang="0">
                <a:pos x="T6" y="T7"/>
              </a:cxn>
              <a:cxn ang="0">
                <a:pos x="T8" y="T9"/>
              </a:cxn>
            </a:cxnLst>
            <a:rect l="0" t="0" r="r" b="b"/>
            <a:pathLst>
              <a:path w="322" h="1016">
                <a:moveTo>
                  <a:pt x="0" y="0"/>
                </a:moveTo>
                <a:cubicBezTo>
                  <a:pt x="0" y="1016"/>
                  <a:pt x="0" y="1016"/>
                  <a:pt x="0" y="1016"/>
                </a:cubicBezTo>
                <a:cubicBezTo>
                  <a:pt x="140" y="1016"/>
                  <a:pt x="140" y="1016"/>
                  <a:pt x="140" y="1016"/>
                </a:cubicBezTo>
                <a:cubicBezTo>
                  <a:pt x="253" y="899"/>
                  <a:pt x="322" y="739"/>
                  <a:pt x="322" y="564"/>
                </a:cubicBezTo>
                <a:cubicBezTo>
                  <a:pt x="322" y="324"/>
                  <a:pt x="193" y="114"/>
                  <a:pt x="0" y="0"/>
                </a:cubicBezTo>
                <a:close/>
              </a:path>
            </a:pathLst>
          </a:custGeom>
          <a:solidFill>
            <a:schemeClr val="tx1"/>
          </a:solidFill>
          <a:ln>
            <a:noFill/>
          </a:ln>
        </p:spPr>
        <p:txBody>
          <a:bodyPr/>
          <a:lstStyle/>
          <a:p>
            <a:endParaRPr lang="en-US">
              <a:solidFill>
                <a:srgbClr val="1F497D"/>
              </a:solidFill>
            </a:endParaRPr>
          </a:p>
        </p:txBody>
      </p:sp>
      <p:sp>
        <p:nvSpPr>
          <p:cNvPr id="51" name="Freihandform 50"/>
          <p:cNvSpPr/>
          <p:nvPr userDrawn="1"/>
        </p:nvSpPr>
        <p:spPr bwMode="ltGray">
          <a:xfrm>
            <a:off x="388189" y="8626"/>
            <a:ext cx="2104845" cy="4097548"/>
          </a:xfrm>
          <a:custGeom>
            <a:avLst/>
            <a:gdLst>
              <a:gd name="connsiteX0" fmla="*/ 0 w 2717320"/>
              <a:gd name="connsiteY0" fmla="*/ 4097548 h 4097548"/>
              <a:gd name="connsiteX1" fmla="*/ 543464 w 2717320"/>
              <a:gd name="connsiteY1" fmla="*/ 1673525 h 4097548"/>
              <a:gd name="connsiteX2" fmla="*/ 2717320 w 2717320"/>
              <a:gd name="connsiteY2" fmla="*/ 0 h 4097548"/>
              <a:gd name="connsiteX3" fmla="*/ 2717320 w 2717320"/>
              <a:gd name="connsiteY3" fmla="*/ 0 h 4097548"/>
              <a:gd name="connsiteX0" fmla="*/ 0 w 2717320"/>
              <a:gd name="connsiteY0" fmla="*/ 4097548 h 4097548"/>
              <a:gd name="connsiteX1" fmla="*/ 724619 w 2717320"/>
              <a:gd name="connsiteY1" fmla="*/ 1639019 h 4097548"/>
              <a:gd name="connsiteX2" fmla="*/ 2717320 w 2717320"/>
              <a:gd name="connsiteY2" fmla="*/ 0 h 4097548"/>
              <a:gd name="connsiteX3" fmla="*/ 2717320 w 2717320"/>
              <a:gd name="connsiteY3" fmla="*/ 0 h 4097548"/>
              <a:gd name="connsiteX0" fmla="*/ 0 w 2717320"/>
              <a:gd name="connsiteY0" fmla="*/ 4097548 h 4097548"/>
              <a:gd name="connsiteX1" fmla="*/ 869393 w 2717320"/>
              <a:gd name="connsiteY1" fmla="*/ 1708030 h 4097548"/>
              <a:gd name="connsiteX2" fmla="*/ 2717320 w 2717320"/>
              <a:gd name="connsiteY2" fmla="*/ 0 h 4097548"/>
              <a:gd name="connsiteX3" fmla="*/ 2717320 w 2717320"/>
              <a:gd name="connsiteY3" fmla="*/ 0 h 4097548"/>
            </a:gdLst>
            <a:ahLst/>
            <a:cxnLst>
              <a:cxn ang="0">
                <a:pos x="connsiteX0" y="connsiteY0"/>
              </a:cxn>
              <a:cxn ang="0">
                <a:pos x="connsiteX1" y="connsiteY1"/>
              </a:cxn>
              <a:cxn ang="0">
                <a:pos x="connsiteX2" y="connsiteY2"/>
              </a:cxn>
              <a:cxn ang="0">
                <a:pos x="connsiteX3" y="connsiteY3"/>
              </a:cxn>
            </a:cxnLst>
            <a:rect l="l" t="t" r="r" b="b"/>
            <a:pathLst>
              <a:path w="2717320" h="4097548">
                <a:moveTo>
                  <a:pt x="0" y="4097548"/>
                </a:moveTo>
                <a:cubicBezTo>
                  <a:pt x="45288" y="3226999"/>
                  <a:pt x="416506" y="2390955"/>
                  <a:pt x="869393" y="1708030"/>
                </a:cubicBezTo>
                <a:cubicBezTo>
                  <a:pt x="1322280" y="1025105"/>
                  <a:pt x="2409332" y="284672"/>
                  <a:pt x="2717320" y="0"/>
                </a:cubicBezTo>
                <a:lnTo>
                  <a:pt x="2717320" y="0"/>
                </a:lnTo>
              </a:path>
            </a:pathLst>
          </a:custGeom>
          <a:noFill/>
          <a:ln w="12700">
            <a:solidFill>
              <a:schemeClr val="tx1">
                <a:alpha val="3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grpSp>
        <p:nvGrpSpPr>
          <p:cNvPr id="6" name="Gruppieren 40"/>
          <p:cNvGrpSpPr>
            <a:grpSpLocks noChangeAspect="1"/>
          </p:cNvGrpSpPr>
          <p:nvPr userDrawn="1"/>
        </p:nvGrpSpPr>
        <p:grpSpPr bwMode="black">
          <a:xfrm>
            <a:off x="6862372" y="6566400"/>
            <a:ext cx="1587891" cy="216000"/>
            <a:chOff x="257175" y="2757488"/>
            <a:chExt cx="8636000" cy="1174751"/>
          </a:xfrm>
        </p:grpSpPr>
        <p:sp>
          <p:nvSpPr>
            <p:cNvPr id="42"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3"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5"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5"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6"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7"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8"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9"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522232297"/>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endParaRPr lang="de-DE" dirty="0">
              <a:solidFill>
                <a:srgbClr val="1F497D"/>
              </a:solidFill>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grpSp>
        <p:nvGrpSpPr>
          <p:cNvPr id="6" name="Gruppieren 38"/>
          <p:cNvGrpSpPr>
            <a:grpSpLocks noChangeAspect="1"/>
          </p:cNvGrpSpPr>
          <p:nvPr userDrawn="1"/>
        </p:nvGrpSpPr>
        <p:grpSpPr bwMode="black">
          <a:xfrm>
            <a:off x="6862372" y="6566400"/>
            <a:ext cx="1587891" cy="216000"/>
            <a:chOff x="257175" y="2757488"/>
            <a:chExt cx="8636000" cy="1174751"/>
          </a:xfrm>
        </p:grpSpPr>
        <p:sp>
          <p:nvSpPr>
            <p:cNvPr id="40"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1"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2"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3"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5"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9"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0"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1"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19432094"/>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tx1"/>
        </a:solidFill>
        <a:effectLst/>
      </p:bgPr>
    </p:bg>
    <p:spTree>
      <p:nvGrpSpPr>
        <p:cNvPr id="1" name=""/>
        <p:cNvGrpSpPr/>
        <p:nvPr/>
      </p:nvGrpSpPr>
      <p:grpSpPr>
        <a:xfrm>
          <a:off x="0" y="0"/>
          <a:ext cx="0" cy="0"/>
          <a:chOff x="0" y="0"/>
          <a:chExt cx="0" cy="0"/>
        </a:xfrm>
      </p:grpSpPr>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5"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n-lt"/>
              </a:defRPr>
            </a:lvl1pPr>
          </a:lstStyle>
          <a:p>
            <a:endParaRPr lang="de-DE" dirty="0">
              <a:solidFill>
                <a:srgbClr val="FFFFFF"/>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fld id="{99DB18A3-D21F-4BB0-9E84-DFB029941648}" type="slidenum">
              <a:rPr lang="de-DE" smtClean="0">
                <a:solidFill>
                  <a:srgbClr val="FFFFFF"/>
                </a:solidFill>
              </a:rPr>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grpSp>
        <p:nvGrpSpPr>
          <p:cNvPr id="4" name="Gruppieren 38"/>
          <p:cNvGrpSpPr>
            <a:grpSpLocks noChangeAspect="1"/>
          </p:cNvGrpSpPr>
          <p:nvPr userDrawn="1"/>
        </p:nvGrpSpPr>
        <p:grpSpPr bwMode="black">
          <a:xfrm>
            <a:off x="6862372" y="6566400"/>
            <a:ext cx="1587891" cy="216000"/>
            <a:chOff x="257175" y="2757488"/>
            <a:chExt cx="8636000" cy="1174751"/>
          </a:xfrm>
          <a:solidFill>
            <a:schemeClr val="bg1"/>
          </a:solidFill>
        </p:grpSpPr>
        <p:sp>
          <p:nvSpPr>
            <p:cNvPr id="40"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1"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2"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3"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4"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9"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0"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1"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50799287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tx1"/>
        </a:solidFill>
        <a:effectLst/>
      </p:bgPr>
    </p:bg>
    <p:spTree>
      <p:nvGrpSpPr>
        <p:cNvPr id="1" name=""/>
        <p:cNvGrpSpPr/>
        <p:nvPr/>
      </p:nvGrpSpPr>
      <p:grpSpPr>
        <a:xfrm>
          <a:off x="0" y="0"/>
          <a:ext cx="0" cy="0"/>
          <a:chOff x="0" y="0"/>
          <a:chExt cx="0" cy="0"/>
        </a:xfrm>
      </p:grpSpPr>
      <p:sp>
        <p:nvSpPr>
          <p:cNvPr id="4" name="Freeform 3"/>
          <p:cNvSpPr>
            <a:spLocks/>
          </p:cNvSpPr>
          <p:nvPr/>
        </p:nvSpPr>
        <p:spPr bwMode="auto">
          <a:xfrm>
            <a:off x="0" y="560388"/>
            <a:ext cx="8885238" cy="4503737"/>
          </a:xfrm>
          <a:custGeom>
            <a:avLst/>
            <a:gdLst>
              <a:gd name="T0" fmla="*/ 0 w 5597"/>
              <a:gd name="T1" fmla="*/ 2060 h 2837"/>
              <a:gd name="T2" fmla="*/ 3918 w 5597"/>
              <a:gd name="T3" fmla="*/ 0 h 2837"/>
              <a:gd name="T4" fmla="*/ 5597 w 5597"/>
              <a:gd name="T5" fmla="*/ 2837 h 2837"/>
            </a:gdLst>
            <a:ahLst/>
            <a:cxnLst>
              <a:cxn ang="0">
                <a:pos x="T0" y="T1"/>
              </a:cxn>
              <a:cxn ang="0">
                <a:pos x="T2" y="T3"/>
              </a:cxn>
              <a:cxn ang="0">
                <a:pos x="T4" y="T5"/>
              </a:cxn>
            </a:cxnLst>
            <a:rect l="0" t="0" r="r" b="b"/>
            <a:pathLst>
              <a:path w="5597" h="2837">
                <a:moveTo>
                  <a:pt x="0" y="2060"/>
                </a:moveTo>
                <a:lnTo>
                  <a:pt x="3918" y="0"/>
                </a:lnTo>
                <a:lnTo>
                  <a:pt x="5597" y="2837"/>
                </a:lnTo>
              </a:path>
            </a:pathLst>
          </a:custGeom>
          <a:noFill/>
          <a:ln w="12700">
            <a:solidFill>
              <a:srgbClr val="FFFFFF">
                <a:alpha val="2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5" name="Freeform 4"/>
          <p:cNvSpPr>
            <a:spLocks/>
          </p:cNvSpPr>
          <p:nvPr/>
        </p:nvSpPr>
        <p:spPr bwMode="auto">
          <a:xfrm>
            <a:off x="3609975" y="5272088"/>
            <a:ext cx="4583113" cy="1589087"/>
          </a:xfrm>
          <a:custGeom>
            <a:avLst/>
            <a:gdLst>
              <a:gd name="T0" fmla="*/ 1432 w 1432"/>
              <a:gd name="T1" fmla="*/ 496 h 496"/>
              <a:gd name="T2" fmla="*/ 716 w 1432"/>
              <a:gd name="T3" fmla="*/ 0 h 496"/>
              <a:gd name="T4" fmla="*/ 0 w 1432"/>
              <a:gd name="T5" fmla="*/ 496 h 496"/>
              <a:gd name="T6" fmla="*/ 1432 w 1432"/>
              <a:gd name="T7" fmla="*/ 496 h 496"/>
            </a:gdLst>
            <a:ahLst/>
            <a:cxnLst>
              <a:cxn ang="0">
                <a:pos x="T0" y="T1"/>
              </a:cxn>
              <a:cxn ang="0">
                <a:pos x="T2" y="T3"/>
              </a:cxn>
              <a:cxn ang="0">
                <a:pos x="T4" y="T5"/>
              </a:cxn>
              <a:cxn ang="0">
                <a:pos x="T6" y="T7"/>
              </a:cxn>
            </a:cxnLst>
            <a:rect l="0" t="0" r="r" b="b"/>
            <a:pathLst>
              <a:path w="1432" h="496">
                <a:moveTo>
                  <a:pt x="1432" y="496"/>
                </a:moveTo>
                <a:cubicBezTo>
                  <a:pt x="1323" y="207"/>
                  <a:pt x="1044" y="0"/>
                  <a:pt x="716" y="0"/>
                </a:cubicBezTo>
                <a:cubicBezTo>
                  <a:pt x="388" y="0"/>
                  <a:pt x="109" y="207"/>
                  <a:pt x="0" y="496"/>
                </a:cubicBezTo>
                <a:lnTo>
                  <a:pt x="1432" y="4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6" name="Freeform 5"/>
          <p:cNvSpPr>
            <a:spLocks/>
          </p:cNvSpPr>
          <p:nvPr/>
        </p:nvSpPr>
        <p:spPr bwMode="auto">
          <a:xfrm>
            <a:off x="8547100" y="4954588"/>
            <a:ext cx="601663" cy="1368425"/>
          </a:xfrm>
          <a:custGeom>
            <a:avLst/>
            <a:gdLst>
              <a:gd name="T0" fmla="*/ 184 w 184"/>
              <a:gd name="T1" fmla="*/ 0 h 420"/>
              <a:gd name="T2" fmla="*/ 0 w 184"/>
              <a:gd name="T3" fmla="*/ 210 h 420"/>
              <a:gd name="T4" fmla="*/ 184 w 184"/>
              <a:gd name="T5" fmla="*/ 420 h 420"/>
              <a:gd name="T6" fmla="*/ 184 w 184"/>
              <a:gd name="T7" fmla="*/ 0 h 420"/>
            </a:gdLst>
            <a:ahLst/>
            <a:cxnLst>
              <a:cxn ang="0">
                <a:pos x="T0" y="T1"/>
              </a:cxn>
              <a:cxn ang="0">
                <a:pos x="T2" y="T3"/>
              </a:cxn>
              <a:cxn ang="0">
                <a:pos x="T4" y="T5"/>
              </a:cxn>
              <a:cxn ang="0">
                <a:pos x="T6" y="T7"/>
              </a:cxn>
            </a:cxnLst>
            <a:rect l="0" t="0" r="r" b="b"/>
            <a:pathLst>
              <a:path w="184" h="420">
                <a:moveTo>
                  <a:pt x="184" y="0"/>
                </a:moveTo>
                <a:cubicBezTo>
                  <a:pt x="80" y="14"/>
                  <a:pt x="0" y="103"/>
                  <a:pt x="0" y="210"/>
                </a:cubicBezTo>
                <a:cubicBezTo>
                  <a:pt x="0" y="318"/>
                  <a:pt x="80" y="407"/>
                  <a:pt x="184" y="420"/>
                </a:cubicBezTo>
                <a:lnTo>
                  <a:pt x="1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7"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n-lt"/>
              </a:defRPr>
            </a:lvl1pPr>
          </a:lstStyle>
          <a:p>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fld id="{99DB18A3-D21F-4BB0-9E84-DFB029941648}" type="slidenum">
              <a:rPr lang="de-DE" smtClean="0">
                <a:solidFill>
                  <a:srgbClr val="FFFFFF"/>
                </a:solidFill>
              </a:rPr>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2470871230"/>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9" name="Picture 38"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13331685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tx1"/>
        </a:solidFill>
        <a:effectLst/>
      </p:bgPr>
    </p:bg>
    <p:spTree>
      <p:nvGrpSpPr>
        <p:cNvPr id="1" name=""/>
        <p:cNvGrpSpPr/>
        <p:nvPr/>
      </p:nvGrpSpPr>
      <p:grpSpPr>
        <a:xfrm>
          <a:off x="0" y="0"/>
          <a:ext cx="0" cy="0"/>
          <a:chOff x="0" y="0"/>
          <a:chExt cx="0" cy="0"/>
        </a:xfrm>
      </p:grpSpPr>
      <p:sp>
        <p:nvSpPr>
          <p:cNvPr id="7" name="Titel 1"/>
          <p:cNvSpPr>
            <a:spLocks noGrp="1"/>
          </p:cNvSpPr>
          <p:nvPr>
            <p:ph type="title" hasCustomPrompt="1"/>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n-lt"/>
              </a:defRPr>
            </a:lvl1pPr>
          </a:lstStyle>
          <a:p>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fld id="{99DB18A3-D21F-4BB0-9E84-DFB029941648}" type="slidenum">
              <a:rPr lang="de-DE" smtClean="0">
                <a:solidFill>
                  <a:srgbClr val="FFFFFF"/>
                </a:solidFill>
              </a:rPr>
              <a:pPr/>
              <a:t>‹#›</a:t>
            </a:fld>
            <a:endParaRPr lang="de-DE" dirty="0">
              <a:solidFill>
                <a:srgbClr val="FFFFFF"/>
              </a:solidFill>
            </a:endParaRPr>
          </a:p>
        </p:txBody>
      </p:sp>
      <p:sp>
        <p:nvSpPr>
          <p:cNvPr id="2" name="Freeform 2"/>
          <p:cNvSpPr>
            <a:spLocks/>
          </p:cNvSpPr>
          <p:nvPr userDrawn="1"/>
        </p:nvSpPr>
        <p:spPr bwMode="grayWhite">
          <a:xfrm>
            <a:off x="6581775" y="0"/>
            <a:ext cx="2562225" cy="1905000"/>
          </a:xfrm>
          <a:custGeom>
            <a:avLst/>
            <a:gdLst>
              <a:gd name="T0" fmla="*/ 4304 w 4304"/>
              <a:gd name="T1" fmla="*/ 0 h 3200"/>
              <a:gd name="T2" fmla="*/ 13 w 4304"/>
              <a:gd name="T3" fmla="*/ 0 h 3200"/>
              <a:gd name="T4" fmla="*/ 0 w 4304"/>
              <a:gd name="T5" fmla="*/ 252 h 3200"/>
              <a:gd name="T6" fmla="*/ 2945 w 4304"/>
              <a:gd name="T7" fmla="*/ 3200 h 3200"/>
              <a:gd name="T8" fmla="*/ 4304 w 4304"/>
              <a:gd name="T9" fmla="*/ 2867 h 3200"/>
              <a:gd name="T10" fmla="*/ 4304 w 4304"/>
              <a:gd name="T11" fmla="*/ 0 h 3200"/>
            </a:gdLst>
            <a:ahLst/>
            <a:cxnLst>
              <a:cxn ang="0">
                <a:pos x="T0" y="T1"/>
              </a:cxn>
              <a:cxn ang="0">
                <a:pos x="T2" y="T3"/>
              </a:cxn>
              <a:cxn ang="0">
                <a:pos x="T4" y="T5"/>
              </a:cxn>
              <a:cxn ang="0">
                <a:pos x="T6" y="T7"/>
              </a:cxn>
              <a:cxn ang="0">
                <a:pos x="T8" y="T9"/>
              </a:cxn>
              <a:cxn ang="0">
                <a:pos x="T10" y="T11"/>
              </a:cxn>
            </a:cxnLst>
            <a:rect l="0" t="0" r="r" b="b"/>
            <a:pathLst>
              <a:path w="4304" h="3200">
                <a:moveTo>
                  <a:pt x="4304" y="0"/>
                </a:moveTo>
                <a:cubicBezTo>
                  <a:pt x="13" y="0"/>
                  <a:pt x="13" y="0"/>
                  <a:pt x="13" y="0"/>
                </a:cubicBezTo>
                <a:cubicBezTo>
                  <a:pt x="7" y="82"/>
                  <a:pt x="0" y="164"/>
                  <a:pt x="0" y="252"/>
                </a:cubicBezTo>
                <a:cubicBezTo>
                  <a:pt x="0" y="1878"/>
                  <a:pt x="1322" y="3200"/>
                  <a:pt x="2945" y="3200"/>
                </a:cubicBezTo>
                <a:cubicBezTo>
                  <a:pt x="3436" y="3200"/>
                  <a:pt x="3895" y="3081"/>
                  <a:pt x="4304" y="2867"/>
                </a:cubicBezTo>
                <a:lnTo>
                  <a:pt x="4304" y="0"/>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8" name="Oval 3"/>
          <p:cNvSpPr>
            <a:spLocks noChangeArrowheads="1"/>
          </p:cNvSpPr>
          <p:nvPr userDrawn="1"/>
        </p:nvSpPr>
        <p:spPr bwMode="grayWhite">
          <a:xfrm>
            <a:off x="730250" y="1889125"/>
            <a:ext cx="1522413" cy="1522413"/>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bodyPr>
          <a:lstStyle/>
          <a:p>
            <a:endParaRPr lang="en-US">
              <a:solidFill>
                <a:srgbClr val="1F497D"/>
              </a:solidFill>
            </a:endParaRPr>
          </a:p>
        </p:txBody>
      </p:sp>
      <p:sp>
        <p:nvSpPr>
          <p:cNvPr id="9" name="Line 4"/>
          <p:cNvSpPr>
            <a:spLocks noChangeShapeType="1"/>
          </p:cNvSpPr>
          <p:nvPr userDrawn="1"/>
        </p:nvSpPr>
        <p:spPr bwMode="grayWhite">
          <a:xfrm flipH="1" flipV="1">
            <a:off x="3792538" y="0"/>
            <a:ext cx="2847975" cy="46831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0" name="Line 5"/>
          <p:cNvSpPr>
            <a:spLocks noChangeShapeType="1"/>
          </p:cNvSpPr>
          <p:nvPr userDrawn="1"/>
        </p:nvSpPr>
        <p:spPr bwMode="grayWhite">
          <a:xfrm flipH="1" flipV="1">
            <a:off x="1911350" y="0"/>
            <a:ext cx="4729163" cy="60166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1" name="Freeform 6"/>
          <p:cNvSpPr>
            <a:spLocks/>
          </p:cNvSpPr>
          <p:nvPr userDrawn="1"/>
        </p:nvSpPr>
        <p:spPr bwMode="grayWhite">
          <a:xfrm>
            <a:off x="2209800" y="1136650"/>
            <a:ext cx="4697413" cy="1312863"/>
          </a:xfrm>
          <a:custGeom>
            <a:avLst/>
            <a:gdLst>
              <a:gd name="T0" fmla="*/ 0 w 2959"/>
              <a:gd name="T1" fmla="*/ 827 h 827"/>
              <a:gd name="T2" fmla="*/ 1432 w 2959"/>
              <a:gd name="T3" fmla="*/ 279 h 827"/>
              <a:gd name="T4" fmla="*/ 2959 w 2959"/>
              <a:gd name="T5" fmla="*/ 0 h 827"/>
            </a:gdLst>
            <a:ahLst/>
            <a:cxnLst>
              <a:cxn ang="0">
                <a:pos x="T0" y="T1"/>
              </a:cxn>
              <a:cxn ang="0">
                <a:pos x="T2" y="T3"/>
              </a:cxn>
              <a:cxn ang="0">
                <a:pos x="T4" y="T5"/>
              </a:cxn>
            </a:cxnLst>
            <a:rect l="0" t="0" r="r" b="b"/>
            <a:pathLst>
              <a:path w="2959" h="827">
                <a:moveTo>
                  <a:pt x="0" y="827"/>
                </a:moveTo>
                <a:cubicBezTo>
                  <a:pt x="239" y="736"/>
                  <a:pt x="939" y="417"/>
                  <a:pt x="1432" y="279"/>
                </a:cubicBezTo>
                <a:cubicBezTo>
                  <a:pt x="1925" y="141"/>
                  <a:pt x="2641" y="58"/>
                  <a:pt x="2959" y="0"/>
                </a:cubicBezTo>
              </a:path>
            </a:pathLst>
          </a:custGeom>
          <a:noFill/>
          <a:ln w="12700" cmpd="sng">
            <a:solidFill>
              <a:srgbClr val="FFFFFF">
                <a:alpha val="4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grpSp>
        <p:nvGrpSpPr>
          <p:cNvPr id="4" name="Gruppieren 26"/>
          <p:cNvGrpSpPr>
            <a:grpSpLocks noChangeAspect="1"/>
          </p:cNvGrpSpPr>
          <p:nvPr userDrawn="1"/>
        </p:nvGrpSpPr>
        <p:grpSpPr bwMode="black">
          <a:xfrm>
            <a:off x="6862372" y="6566400"/>
            <a:ext cx="1587891" cy="216000"/>
            <a:chOff x="257175" y="2757488"/>
            <a:chExt cx="8636000" cy="1174751"/>
          </a:xfrm>
          <a:solidFill>
            <a:schemeClr val="bg1"/>
          </a:solidFill>
        </p:grpSpPr>
        <p:sp>
          <p:nvSpPr>
            <p:cNvPr id="28"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29"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0"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1"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2"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3"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4"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5"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6"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7"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8"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39"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0"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1"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68388469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cSld name="Image">
    <p:bg>
      <p:bgPr>
        <a:solidFill>
          <a:schemeClr val="bg2"/>
        </a:solidFill>
        <a:effectLst/>
      </p:bgPr>
    </p:bg>
    <p:spTree>
      <p:nvGrpSpPr>
        <p:cNvPr id="1" name=""/>
        <p:cNvGrpSpPr/>
        <p:nvPr/>
      </p:nvGrpSpPr>
      <p:grpSpPr>
        <a:xfrm>
          <a:off x="0" y="0"/>
          <a:ext cx="0" cy="0"/>
          <a:chOff x="0" y="0"/>
          <a:chExt cx="0" cy="0"/>
        </a:xfrm>
      </p:grpSpPr>
      <p:grpSp>
        <p:nvGrpSpPr>
          <p:cNvPr id="2" name="Group 18"/>
          <p:cNvGrpSpPr>
            <a:grpSpLocks noChangeAspect="1"/>
          </p:cNvGrpSpPr>
          <p:nvPr userDrawn="1"/>
        </p:nvGrpSpPr>
        <p:grpSpPr bwMode="auto">
          <a:xfrm>
            <a:off x="150813" y="150813"/>
            <a:ext cx="522287" cy="468312"/>
            <a:chOff x="1352" y="681"/>
            <a:chExt cx="3519" cy="3153"/>
          </a:xfrm>
        </p:grpSpPr>
        <p:sp>
          <p:nvSpPr>
            <p:cNvPr id="26"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p:spPr>
          <p:txBody>
            <a:bodyPr/>
            <a:lstStyle/>
            <a:p>
              <a:pPr>
                <a:defRPr/>
              </a:pPr>
              <a:endParaRPr lang="en-US">
                <a:solidFill>
                  <a:srgbClr val="1F497D"/>
                </a:solidFill>
              </a:endParaRPr>
            </a:p>
          </p:txBody>
        </p:sp>
        <p:sp>
          <p:nvSpPr>
            <p:cNvPr id="27" name="Freeform 20"/>
            <p:cNvSpPr>
              <a:spLocks noChangeAspect="1"/>
            </p:cNvSpPr>
            <p:nvPr/>
          </p:nvSpPr>
          <p:spPr bwMode="auto">
            <a:xfrm>
              <a:off x="2710" y="1846"/>
              <a:ext cx="75" cy="53"/>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p:spPr>
          <p:txBody>
            <a:bodyPr/>
            <a:lstStyle/>
            <a:p>
              <a:pPr>
                <a:defRPr/>
              </a:pPr>
              <a:endParaRPr lang="en-US">
                <a:solidFill>
                  <a:srgbClr val="1F497D"/>
                </a:solidFill>
              </a:endParaRPr>
            </a:p>
          </p:txBody>
        </p:sp>
        <p:sp>
          <p:nvSpPr>
            <p:cNvPr id="28" name="Freeform 21"/>
            <p:cNvSpPr>
              <a:spLocks noChangeAspect="1"/>
            </p:cNvSpPr>
            <p:nvPr/>
          </p:nvSpPr>
          <p:spPr bwMode="auto">
            <a:xfrm>
              <a:off x="2871" y="1974"/>
              <a:ext cx="64" cy="53"/>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p:spPr>
          <p:txBody>
            <a:bodyPr/>
            <a:lstStyle/>
            <a:p>
              <a:pPr>
                <a:defRPr/>
              </a:pPr>
              <a:endParaRPr lang="en-US">
                <a:solidFill>
                  <a:srgbClr val="1F497D"/>
                </a:solidFill>
              </a:endParaRPr>
            </a:p>
          </p:txBody>
        </p:sp>
        <p:sp>
          <p:nvSpPr>
            <p:cNvPr id="29" name="Freeform 22"/>
            <p:cNvSpPr>
              <a:spLocks noChangeAspect="1"/>
            </p:cNvSpPr>
            <p:nvPr/>
          </p:nvSpPr>
          <p:spPr bwMode="auto">
            <a:xfrm>
              <a:off x="2625" y="1408"/>
              <a:ext cx="86" cy="86"/>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p:spPr>
          <p:txBody>
            <a:bodyPr/>
            <a:lstStyle/>
            <a:p>
              <a:pPr>
                <a:defRPr/>
              </a:pPr>
              <a:endParaRPr lang="en-US">
                <a:solidFill>
                  <a:srgbClr val="1F497D"/>
                </a:solidFill>
              </a:endParaRPr>
            </a:p>
          </p:txBody>
        </p:sp>
        <p:sp>
          <p:nvSpPr>
            <p:cNvPr id="30" name="Freeform 23"/>
            <p:cNvSpPr>
              <a:spLocks noChangeAspect="1"/>
            </p:cNvSpPr>
            <p:nvPr/>
          </p:nvSpPr>
          <p:spPr bwMode="auto">
            <a:xfrm>
              <a:off x="2571" y="1568"/>
              <a:ext cx="75" cy="75"/>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p:spPr>
          <p:txBody>
            <a:bodyPr/>
            <a:lstStyle/>
            <a:p>
              <a:pPr>
                <a:defRPr/>
              </a:pPr>
              <a:endParaRPr lang="en-US">
                <a:solidFill>
                  <a:srgbClr val="1F497D"/>
                </a:solidFill>
              </a:endParaRPr>
            </a:p>
          </p:txBody>
        </p:sp>
        <p:sp>
          <p:nvSpPr>
            <p:cNvPr id="31" name="Freeform 24"/>
            <p:cNvSpPr>
              <a:spLocks noChangeAspect="1"/>
            </p:cNvSpPr>
            <p:nvPr/>
          </p:nvSpPr>
          <p:spPr bwMode="auto">
            <a:xfrm>
              <a:off x="2550" y="1728"/>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p:spPr>
          <p:txBody>
            <a:bodyPr/>
            <a:lstStyle/>
            <a:p>
              <a:pPr>
                <a:defRPr/>
              </a:pPr>
              <a:endParaRPr lang="en-US">
                <a:solidFill>
                  <a:srgbClr val="1F497D"/>
                </a:solidFill>
              </a:endParaRPr>
            </a:p>
          </p:txBody>
        </p:sp>
        <p:sp>
          <p:nvSpPr>
            <p:cNvPr id="32" name="Freeform 25"/>
            <p:cNvSpPr>
              <a:spLocks noChangeAspect="1"/>
            </p:cNvSpPr>
            <p:nvPr/>
          </p:nvSpPr>
          <p:spPr bwMode="auto">
            <a:xfrm>
              <a:off x="2775" y="1173"/>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p:spPr>
          <p:txBody>
            <a:bodyPr/>
            <a:lstStyle/>
            <a:p>
              <a:pPr>
                <a:defRPr/>
              </a:pPr>
              <a:endParaRPr lang="en-US">
                <a:solidFill>
                  <a:srgbClr val="1F497D"/>
                </a:solidFill>
              </a:endParaRPr>
            </a:p>
          </p:txBody>
        </p:sp>
        <p:sp>
          <p:nvSpPr>
            <p:cNvPr id="33" name="Freeform 26"/>
            <p:cNvSpPr>
              <a:spLocks noChangeAspect="1"/>
            </p:cNvSpPr>
            <p:nvPr/>
          </p:nvSpPr>
          <p:spPr bwMode="auto">
            <a:xfrm>
              <a:off x="2956" y="1109"/>
              <a:ext cx="75" cy="86"/>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p:spPr>
          <p:txBody>
            <a:bodyPr/>
            <a:lstStyle/>
            <a:p>
              <a:pPr>
                <a:defRPr/>
              </a:pPr>
              <a:endParaRPr lang="en-US">
                <a:solidFill>
                  <a:srgbClr val="1F497D"/>
                </a:solidFill>
              </a:endParaRPr>
            </a:p>
          </p:txBody>
        </p:sp>
        <p:sp>
          <p:nvSpPr>
            <p:cNvPr id="34" name="Freeform 27"/>
            <p:cNvSpPr>
              <a:spLocks noChangeAspect="1" noEditPoints="1"/>
            </p:cNvSpPr>
            <p:nvPr/>
          </p:nvSpPr>
          <p:spPr bwMode="auto">
            <a:xfrm>
              <a:off x="3149" y="927"/>
              <a:ext cx="663"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p:spPr>
          <p:txBody>
            <a:bodyPr/>
            <a:lstStyle/>
            <a:p>
              <a:pPr>
                <a:defRPr/>
              </a:pPr>
              <a:endParaRPr lang="en-US">
                <a:solidFill>
                  <a:srgbClr val="1F497D"/>
                </a:solidFill>
              </a:endParaRPr>
            </a:p>
          </p:txBody>
        </p:sp>
        <p:sp>
          <p:nvSpPr>
            <p:cNvPr id="35"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p:spPr>
          <p:txBody>
            <a:bodyPr/>
            <a:lstStyle/>
            <a:p>
              <a:pPr>
                <a:defRPr/>
              </a:pPr>
              <a:endParaRPr lang="en-US">
                <a:solidFill>
                  <a:srgbClr val="1F497D"/>
                </a:solidFill>
              </a:endParaRPr>
            </a:p>
          </p:txBody>
        </p:sp>
        <p:sp>
          <p:nvSpPr>
            <p:cNvPr id="36" name="Freeform 29"/>
            <p:cNvSpPr>
              <a:spLocks noChangeAspect="1" noEditPoints="1"/>
            </p:cNvSpPr>
            <p:nvPr/>
          </p:nvSpPr>
          <p:spPr bwMode="auto">
            <a:xfrm>
              <a:off x="3235" y="2755"/>
              <a:ext cx="578" cy="577"/>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p:spPr>
          <p:txBody>
            <a:bodyPr/>
            <a:lstStyle/>
            <a:p>
              <a:pPr>
                <a:defRPr/>
              </a:pPr>
              <a:endParaRPr lang="en-US">
                <a:solidFill>
                  <a:srgbClr val="1F497D"/>
                </a:solidFill>
              </a:endParaRPr>
            </a:p>
          </p:txBody>
        </p:sp>
        <p:sp>
          <p:nvSpPr>
            <p:cNvPr id="37" name="Freeform 30"/>
            <p:cNvSpPr>
              <a:spLocks noChangeAspect="1"/>
            </p:cNvSpPr>
            <p:nvPr/>
          </p:nvSpPr>
          <p:spPr bwMode="auto">
            <a:xfrm>
              <a:off x="3887" y="2755"/>
              <a:ext cx="417" cy="577"/>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p:spPr>
          <p:txBody>
            <a:bodyPr/>
            <a:lstStyle/>
            <a:p>
              <a:pPr>
                <a:defRPr/>
              </a:pPr>
              <a:endParaRPr lang="en-US">
                <a:solidFill>
                  <a:srgbClr val="1F497D"/>
                </a:solidFill>
              </a:endParaRPr>
            </a:p>
          </p:txBody>
        </p:sp>
        <p:sp>
          <p:nvSpPr>
            <p:cNvPr id="38" name="Freeform 31"/>
            <p:cNvSpPr>
              <a:spLocks noChangeAspect="1"/>
            </p:cNvSpPr>
            <p:nvPr/>
          </p:nvSpPr>
          <p:spPr bwMode="auto">
            <a:xfrm>
              <a:off x="1769" y="2562"/>
              <a:ext cx="214" cy="748"/>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p:spPr>
          <p:txBody>
            <a:bodyPr/>
            <a:lstStyle/>
            <a:p>
              <a:pPr>
                <a:defRPr/>
              </a:pPr>
              <a:endParaRPr lang="en-US">
                <a:solidFill>
                  <a:srgbClr val="1F497D"/>
                </a:solidFill>
              </a:endParaRPr>
            </a:p>
          </p:txBody>
        </p:sp>
        <p:sp>
          <p:nvSpPr>
            <p:cNvPr id="39" name="Freeform 32"/>
            <p:cNvSpPr>
              <a:spLocks noChangeAspect="1" noEditPoints="1"/>
            </p:cNvSpPr>
            <p:nvPr/>
          </p:nvSpPr>
          <p:spPr bwMode="auto">
            <a:xfrm>
              <a:off x="2090" y="2755"/>
              <a:ext cx="610" cy="791"/>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p:spPr>
          <p:txBody>
            <a:bodyPr/>
            <a:lstStyle/>
            <a:p>
              <a:pPr>
                <a:defRPr/>
              </a:pPr>
              <a:endParaRPr lang="en-US">
                <a:solidFill>
                  <a:srgbClr val="1F497D"/>
                </a:solidFill>
              </a:endParaRPr>
            </a:p>
          </p:txBody>
        </p:sp>
        <p:sp>
          <p:nvSpPr>
            <p:cNvPr id="40" name="Freeform 33"/>
            <p:cNvSpPr>
              <a:spLocks noChangeAspect="1"/>
            </p:cNvSpPr>
            <p:nvPr/>
          </p:nvSpPr>
          <p:spPr bwMode="auto">
            <a:xfrm>
              <a:off x="2775" y="2755"/>
              <a:ext cx="396" cy="577"/>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p:spPr>
          <p:txBody>
            <a:bodyPr/>
            <a:lstStyle/>
            <a:p>
              <a:pPr>
                <a:defRPr/>
              </a:pPr>
              <a:endParaRPr lang="en-US">
                <a:solidFill>
                  <a:srgbClr val="1F497D"/>
                </a:solidFill>
              </a:endParaRPr>
            </a:p>
          </p:txBody>
        </p:sp>
      </p:grpSp>
      <p:sp>
        <p:nvSpPr>
          <p:cNvPr id="41" name="Freeform 34"/>
          <p:cNvSpPr>
            <a:spLocks/>
          </p:cNvSpPr>
          <p:nvPr userDrawn="1"/>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bg2"/>
          </a:solidFill>
          <a:ln>
            <a:noFill/>
          </a:ln>
        </p:spPr>
        <p:txBody>
          <a:bodyPr/>
          <a:lstStyle/>
          <a:p>
            <a:pPr>
              <a:defRPr/>
            </a:pPr>
            <a:endParaRPr lang="en-US">
              <a:solidFill>
                <a:srgbClr val="1F497D"/>
              </a:solidFill>
            </a:endParaRPr>
          </a:p>
        </p:txBody>
      </p:sp>
      <p:sp>
        <p:nvSpPr>
          <p:cNvPr id="42" name="Freeform 35"/>
          <p:cNvSpPr>
            <a:spLocks/>
          </p:cNvSpPr>
          <p:nvPr userDrawn="1"/>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bg2"/>
          </a:solidFill>
          <a:ln>
            <a:noFill/>
          </a:ln>
        </p:spPr>
        <p:txBody>
          <a:bodyPr/>
          <a:lstStyle/>
          <a:p>
            <a:pPr>
              <a:defRPr/>
            </a:pPr>
            <a:endParaRPr lang="en-US">
              <a:solidFill>
                <a:srgbClr val="1F497D"/>
              </a:solidFill>
            </a:endParaRPr>
          </a:p>
        </p:txBody>
      </p:sp>
      <p:sp>
        <p:nvSpPr>
          <p:cNvPr id="43" name="Freeform 36"/>
          <p:cNvSpPr>
            <a:spLocks/>
          </p:cNvSpPr>
          <p:nvPr userDrawn="1"/>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9050" cmpd="sng">
            <a:solidFill>
              <a:schemeClr val="bg2">
                <a:alpha val="30000"/>
              </a:schemeClr>
            </a:solidFill>
            <a:round/>
            <a:headEnd/>
            <a:tailEnd/>
          </a:ln>
          <a:effectLst/>
          <a:extLst/>
        </p:spPr>
        <p:txBody>
          <a:bodyPr/>
          <a:lstStyle/>
          <a:p>
            <a:pPr>
              <a:defRPr/>
            </a:pPr>
            <a:endParaRPr lang="en-US">
              <a:solidFill>
                <a:srgbClr val="1F497D"/>
              </a:solidFill>
            </a:endParaRPr>
          </a:p>
        </p:txBody>
      </p:sp>
      <p:sp>
        <p:nvSpPr>
          <p:cNvPr id="44" name="Freeform 37"/>
          <p:cNvSpPr>
            <a:spLocks/>
          </p:cNvSpPr>
          <p:nvPr userDrawn="1"/>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bg2"/>
          </a:solidFill>
          <a:ln>
            <a:noFill/>
          </a:ln>
        </p:spPr>
        <p:txBody>
          <a:bodyPr/>
          <a:lstStyle/>
          <a:p>
            <a:pPr>
              <a:defRPr/>
            </a:pPr>
            <a:endParaRPr lang="en-US">
              <a:solidFill>
                <a:srgbClr val="1F497D"/>
              </a:solidFill>
            </a:endParaRPr>
          </a:p>
        </p:txBody>
      </p:sp>
      <p:sp>
        <p:nvSpPr>
          <p:cNvPr id="47" name="Freeform 38"/>
          <p:cNvSpPr>
            <a:spLocks/>
          </p:cNvSpPr>
          <p:nvPr userDrawn="1"/>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9050" cmpd="sng">
            <a:solidFill>
              <a:schemeClr val="bg2">
                <a:alpha val="30000"/>
              </a:schemeClr>
            </a:solidFill>
            <a:round/>
            <a:headEnd/>
            <a:tailEnd/>
          </a:ln>
          <a:effectLst/>
          <a:extLst/>
        </p:spPr>
        <p:txBody>
          <a:bodyPr/>
          <a:lstStyle/>
          <a:p>
            <a:pPr>
              <a:defRPr/>
            </a:pPr>
            <a:endParaRPr lang="en-US">
              <a:solidFill>
                <a:srgbClr val="1F497D"/>
              </a:solidFill>
            </a:endParaRPr>
          </a:p>
        </p:txBody>
      </p:sp>
      <p:sp>
        <p:nvSpPr>
          <p:cNvPr id="45" name="Titel 1"/>
          <p:cNvSpPr>
            <a:spLocks noGrp="1"/>
          </p:cNvSpPr>
          <p:nvPr>
            <p:ph type="title"/>
          </p:nvPr>
        </p:nvSpPr>
        <p:spPr>
          <a:xfrm>
            <a:off x="838800" y="118800"/>
            <a:ext cx="8162325" cy="553998"/>
          </a:xfrm>
          <a:prstGeom prst="rect">
            <a:avLst/>
          </a:prstGeom>
        </p:spPr>
        <p:txBody>
          <a:bodyPr wrap="square" lIns="0" tIns="0" rIns="0" bIns="0" anchor="ctr" anchorCtr="0">
            <a:spAutoFit/>
          </a:bodyPr>
          <a:lstStyle>
            <a:lvl1pPr algn="l">
              <a:lnSpc>
                <a:spcPct val="90000"/>
              </a:lnSpc>
              <a:defRPr sz="2000" b="1"/>
            </a:lvl1pPr>
          </a:lstStyle>
          <a:p>
            <a:r>
              <a:rPr lang="en-US" noProof="0" smtClean="0"/>
              <a:t>Click to edit Master title style</a:t>
            </a:r>
            <a:endParaRPr lang="en-US" noProof="0" dirty="0"/>
          </a:p>
        </p:txBody>
      </p:sp>
      <p:sp>
        <p:nvSpPr>
          <p:cNvPr id="46" name="Inhaltsplatzhalter 2"/>
          <p:cNvSpPr>
            <a:spLocks noGrp="1"/>
          </p:cNvSpPr>
          <p:nvPr>
            <p:ph idx="1"/>
          </p:nvPr>
        </p:nvSpPr>
        <p:spPr>
          <a:xfrm>
            <a:off x="352800" y="979200"/>
            <a:ext cx="7740000" cy="5490000"/>
          </a:xfrm>
          <a:prstGeom prst="rect">
            <a:avLst/>
          </a:prstGeom>
        </p:spPr>
        <p:txBody>
          <a:bodyPr lIns="0" tIns="0" rIns="0" bIns="0"/>
          <a:lstStyle>
            <a:lvl1pPr marL="182563" indent="-182563">
              <a:lnSpc>
                <a:spcPct val="90000"/>
              </a:lnSpc>
              <a:spcBef>
                <a:spcPts val="800"/>
              </a:spcBef>
              <a:buFont typeface="Wingdings" pitchFamily="2" charset="2"/>
              <a:buChar char="§"/>
              <a:defRPr sz="1800"/>
            </a:lvl1pPr>
            <a:lvl2pPr marL="539750" indent="-274638">
              <a:lnSpc>
                <a:spcPct val="90000"/>
              </a:lnSpc>
              <a:spcBef>
                <a:spcPts val="800"/>
              </a:spcBef>
              <a:buClr>
                <a:schemeClr val="tx1"/>
              </a:buClr>
              <a:buFont typeface="Wingdings" pitchFamily="2" charset="2"/>
              <a:buChar char="ð"/>
              <a:defRPr sz="1600"/>
            </a:lvl2pPr>
            <a:lvl3pPr marL="804863" indent="-174625">
              <a:lnSpc>
                <a:spcPct val="90000"/>
              </a:lnSpc>
              <a:spcBef>
                <a:spcPts val="800"/>
              </a:spcBef>
              <a:buClr>
                <a:schemeClr val="tx1"/>
              </a:buClr>
              <a:buFont typeface="Calibri" pitchFamily="34" charset="0"/>
              <a:buChar char="─"/>
              <a:defRPr sz="1400"/>
            </a:lvl3pPr>
          </a:lstStyle>
          <a:p>
            <a:pPr lvl="0"/>
            <a:r>
              <a:rPr lang="en-US" noProof="0" smtClean="0"/>
              <a:t>Click to edit Master text styles</a:t>
            </a:r>
          </a:p>
          <a:p>
            <a:pPr lvl="1"/>
            <a:r>
              <a:rPr lang="en-US" noProof="0" smtClean="0"/>
              <a:t>Second level</a:t>
            </a:r>
          </a:p>
          <a:p>
            <a:pPr lvl="2"/>
            <a:r>
              <a:rPr lang="en-US" noProof="0" smtClean="0"/>
              <a:t>Third level</a:t>
            </a:r>
          </a:p>
        </p:txBody>
      </p:sp>
      <p:sp>
        <p:nvSpPr>
          <p:cNvPr id="25" name="Foliennummernplatzhalter 5"/>
          <p:cNvSpPr>
            <a:spLocks noGrp="1"/>
          </p:cNvSpPr>
          <p:nvPr>
            <p:ph type="sldNum" sz="quarter" idx="12"/>
          </p:nvPr>
        </p:nvSpPr>
        <p:spPr>
          <a:xfrm>
            <a:off x="8811496" y="6566400"/>
            <a:ext cx="182742" cy="184666"/>
          </a:xfrm>
          <a:prstGeom prst="rect">
            <a:avLst/>
          </a:prstGeom>
        </p:spPr>
        <p:txBody>
          <a:bodyPr wrap="none" lIns="0" tIns="0" rIns="0" bIns="0" anchor="b" anchorCtr="0">
            <a:spAutoFit/>
          </a:bodyPr>
          <a:lstStyle>
            <a:lvl1pPr algn="r">
              <a:defRPr sz="1200" b="1">
                <a:solidFill>
                  <a:schemeClr val="tx1"/>
                </a:solidFill>
                <a:latin typeface="+mn-lt"/>
              </a:defRPr>
            </a:lvl1pPr>
          </a:lstStyle>
          <a:p>
            <a:fld id="{99DB18A3-D21F-4BB0-9E84-DFB029941648}" type="slidenum">
              <a:rPr lang="de-DE" smtClean="0">
                <a:solidFill>
                  <a:srgbClr val="1F497D"/>
                </a:solidFill>
              </a:rPr>
              <a:pPr/>
              <a:t>‹#›</a:t>
            </a:fld>
            <a:endParaRPr lang="de-DE" dirty="0">
              <a:solidFill>
                <a:srgbClr val="1F497D"/>
              </a:solidFill>
            </a:endParaRPr>
          </a:p>
        </p:txBody>
      </p:sp>
    </p:spTree>
    <p:extLst>
      <p:ext uri="{BB962C8B-B14F-4D97-AF65-F5344CB8AC3E}">
        <p14:creationId xmlns:p14="http://schemas.microsoft.com/office/powerpoint/2010/main" val="1294437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0655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nvPr>
        </p:nvSpPr>
        <p:spPr>
          <a:xfrm>
            <a:off x="3124200" y="6245225"/>
            <a:ext cx="2895600" cy="476250"/>
          </a:xfrm>
          <a:prstGeom prst="rect">
            <a:avLst/>
          </a:prstGeom>
          <a:ln/>
        </p:spPr>
        <p:txBody>
          <a:bodyPr/>
          <a:lstStyle>
            <a:lvl1pPr>
              <a:defRPr/>
            </a:lvl1pPr>
          </a:lstStyle>
          <a:p>
            <a:pPr>
              <a:defRPr/>
            </a:pPr>
            <a:endParaRPr lang="en-US">
              <a:solidFill>
                <a:srgbClr val="1F497D"/>
              </a:solidFill>
            </a:endParaRPr>
          </a:p>
        </p:txBody>
      </p:sp>
      <p:sp>
        <p:nvSpPr>
          <p:cNvPr id="5" name="Rectangle 6"/>
          <p:cNvSpPr>
            <a:spLocks noGrp="1" noChangeArrowheads="1"/>
          </p:cNvSpPr>
          <p:nvPr>
            <p:ph type="sldNum" sz="quarter" idx="11"/>
          </p:nvPr>
        </p:nvSpPr>
        <p:spPr>
          <a:xfrm>
            <a:off x="6851650" y="6321425"/>
            <a:ext cx="2133600" cy="476250"/>
          </a:xfrm>
          <a:prstGeom prst="rect">
            <a:avLst/>
          </a:prstGeom>
          <a:ln/>
        </p:spPr>
        <p:txBody>
          <a:bodyPr/>
          <a:lstStyle>
            <a:lvl1pPr>
              <a:defRPr/>
            </a:lvl1pPr>
          </a:lstStyle>
          <a:p>
            <a:pPr>
              <a:defRPr/>
            </a:pPr>
            <a:endParaRPr lang="en-US">
              <a:solidFill>
                <a:srgbClr val="1F497D"/>
              </a:solidFill>
            </a:endParaRPr>
          </a:p>
          <a:p>
            <a:pPr>
              <a:defRPr/>
            </a:pPr>
            <a:fld id="{D069DB05-494A-467C-904E-C52391F0390B}" type="slidenum">
              <a:rPr lang="en-US">
                <a:solidFill>
                  <a:srgbClr val="1F497D"/>
                </a:solidFill>
              </a:rPr>
              <a:pPr>
                <a:defRPr/>
              </a:pPr>
              <a:t>‹#›</a:t>
            </a:fld>
            <a:endParaRPr lang="en-US">
              <a:solidFill>
                <a:srgbClr val="1F497D"/>
              </a:solidFill>
            </a:endParaRPr>
          </a:p>
        </p:txBody>
      </p:sp>
      <p:sp>
        <p:nvSpPr>
          <p:cNvPr id="6" name="Titel 1"/>
          <p:cNvSpPr txBox="1">
            <a:spLocks/>
          </p:cNvSpPr>
          <p:nvPr userDrawn="1"/>
        </p:nvSpPr>
        <p:spPr>
          <a:xfrm>
            <a:off x="838800" y="97200"/>
            <a:ext cx="8162325" cy="612000"/>
          </a:xfrm>
          <a:prstGeom prst="rect">
            <a:avLst/>
          </a:prstGeom>
        </p:spPr>
        <p:txBody>
          <a:bodyPr wrap="square" lIns="0" tIns="0" rIns="0" bIns="0" anchor="ctr" anchorCtr="0">
            <a:noAutofit/>
          </a:bodyPr>
          <a:lstStyle>
            <a:lvl1pPr algn="l" defTabSz="914400" rtl="0" eaLnBrk="1" latinLnBrk="0" hangingPunct="1">
              <a:lnSpc>
                <a:spcPct val="90000"/>
              </a:lnSpc>
              <a:spcBef>
                <a:spcPct val="0"/>
              </a:spcBef>
              <a:buNone/>
              <a:defRPr sz="2000" b="1" kern="1200">
                <a:solidFill>
                  <a:schemeClr val="tx1"/>
                </a:solidFill>
                <a:latin typeface="+mj-lt"/>
                <a:ea typeface="+mj-ea"/>
                <a:cs typeface="+mj-cs"/>
              </a:defRPr>
            </a:lvl1pPr>
          </a:lstStyle>
          <a:p>
            <a:endParaRPr lang="en-US" dirty="0">
              <a:solidFill>
                <a:srgbClr val="1F497D"/>
              </a:solidFill>
            </a:endParaRPr>
          </a:p>
        </p:txBody>
      </p:sp>
      <p:grpSp>
        <p:nvGrpSpPr>
          <p:cNvPr id="7" name="Group 4"/>
          <p:cNvGrpSpPr>
            <a:grpSpLocks noChangeAspect="1"/>
          </p:cNvGrpSpPr>
          <p:nvPr userDrawn="1"/>
        </p:nvGrpSpPr>
        <p:grpSpPr bwMode="gray">
          <a:xfrm>
            <a:off x="151200" y="151200"/>
            <a:ext cx="521705" cy="468000"/>
            <a:chOff x="1352" y="681"/>
            <a:chExt cx="3519" cy="3153"/>
          </a:xfrm>
        </p:grpSpPr>
        <p:sp>
          <p:nvSpPr>
            <p:cNvPr id="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1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1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2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2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2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Tree>
    <p:extLst>
      <p:ext uri="{BB962C8B-B14F-4D97-AF65-F5344CB8AC3E}">
        <p14:creationId xmlns:p14="http://schemas.microsoft.com/office/powerpoint/2010/main" val="91224826"/>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4"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smtClean="0">
                <a:solidFill>
                  <a:srgbClr val="1F497D"/>
                </a:solidFill>
                <a:cs typeface="Arial" pitchFamily="34" charset="0"/>
              </a:rPr>
              <a:t>© 2012 Ipsos.  All rights reserved. Contains Ipsos' Confidential and Proprietary information and </a:t>
            </a:r>
            <a:br>
              <a:rPr lang="en-GB" sz="800" dirty="0" smtClean="0">
                <a:solidFill>
                  <a:srgbClr val="1F497D"/>
                </a:solidFill>
                <a:cs typeface="Arial" pitchFamily="34" charset="0"/>
              </a:rPr>
            </a:br>
            <a:r>
              <a:rPr lang="en-GB" sz="800" dirty="0" smtClean="0">
                <a:solidFill>
                  <a:srgbClr val="1F497D"/>
                </a:solidFill>
                <a:cs typeface="Arial" pitchFamily="34" charset="0"/>
              </a:rPr>
              <a:t>may not be disclosed or reproduced without the prior written consent of Ipsos.</a:t>
            </a:r>
            <a:endParaRPr lang="de-DE" dirty="0" smtClean="0">
              <a:solidFill>
                <a:srgbClr val="1F497D"/>
              </a:solidFill>
              <a:latin typeface="Arial" pitchFamily="34" charset="0"/>
              <a:cs typeface="Arial" pitchFamily="34" charset="0"/>
            </a:endParaRPr>
          </a:p>
        </p:txBody>
      </p:sp>
      <p:sp>
        <p:nvSpPr>
          <p:cNvPr id="3" name="Inhaltsplatzhalter 2"/>
          <p:cNvSpPr>
            <a:spLocks noGrp="1"/>
          </p:cNvSpPr>
          <p:nvPr>
            <p:ph sz="quarter" idx="10"/>
          </p:nvPr>
        </p:nvSpPr>
        <p:spPr>
          <a:xfrm>
            <a:off x="0" y="3960000"/>
            <a:ext cx="9144000" cy="2520000"/>
          </a:xfrm>
          <a:prstGeom prst="rect">
            <a:avLst/>
          </a:prstGeom>
          <a:solidFill>
            <a:schemeClr val="bg2"/>
          </a:solidFill>
        </p:spPr>
        <p:txBody>
          <a:bodyPr lIns="0" tIns="0" rIns="0" bIns="0" anchor="ctr"/>
          <a:lstStyle>
            <a:lvl1pPr marL="0" indent="0" algn="ctr">
              <a:buFontTx/>
              <a:buNone/>
              <a:defRPr/>
            </a:lvl1pPr>
          </a:lstStyle>
          <a:p>
            <a:pPr lvl="0"/>
            <a:endParaRPr lang="de-DE" dirty="0"/>
          </a:p>
        </p:txBody>
      </p:sp>
      <p:pic>
        <p:nvPicPr>
          <p:cNvPr id="38" name="Grafik 37"/>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327200" y="393834"/>
            <a:ext cx="4668451" cy="540000"/>
          </a:xfrm>
          <a:prstGeom prst="rect">
            <a:avLst/>
          </a:prstGeom>
        </p:spPr>
      </p:pic>
    </p:spTree>
    <p:extLst>
      <p:ext uri="{BB962C8B-B14F-4D97-AF65-F5344CB8AC3E}">
        <p14:creationId xmlns:p14="http://schemas.microsoft.com/office/powerpoint/2010/main" val="203671489"/>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28" name="Titel 1"/>
          <p:cNvSpPr>
            <a:spLocks noGrp="1"/>
          </p:cNvSpPr>
          <p:nvPr>
            <p:ph type="ctrTitle"/>
          </p:nvPr>
        </p:nvSpPr>
        <p:spPr>
          <a:xfrm>
            <a:off x="824400" y="2113200"/>
            <a:ext cx="3960000" cy="997196"/>
          </a:xfrm>
          <a:prstGeom prst="rect">
            <a:avLst/>
          </a:prstGeom>
        </p:spPr>
        <p:txBody>
          <a:bodyPr wrap="square" lIns="0" tIns="0" rIns="0" bIns="0" anchor="b" anchorCtr="0">
            <a:no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smtClean="0">
                <a:solidFill>
                  <a:srgbClr val="1F497D"/>
                </a:solidFill>
                <a:cs typeface="Arial" pitchFamily="34" charset="0"/>
              </a:rPr>
              <a:t>© 2012 Ipsos.  All rights reserved. Contains Ipsos' Confidential and Proprietary information </a:t>
            </a:r>
            <a:br>
              <a:rPr lang="en-GB" sz="800" dirty="0" smtClean="0">
                <a:solidFill>
                  <a:srgbClr val="1F497D"/>
                </a:solidFill>
                <a:cs typeface="Arial" pitchFamily="34" charset="0"/>
              </a:rPr>
            </a:br>
            <a:r>
              <a:rPr lang="en-GB" sz="800" dirty="0" smtClean="0">
                <a:solidFill>
                  <a:srgbClr val="1F497D"/>
                </a:solidFill>
                <a:cs typeface="Arial" pitchFamily="34" charset="0"/>
              </a:rPr>
              <a:t>and may not be disclosed or reproduced without the prior written consent of Ipsos.</a:t>
            </a:r>
            <a:endParaRPr lang="de-DE" dirty="0" smtClean="0">
              <a:solidFill>
                <a:srgbClr val="1F497D"/>
              </a:solidFill>
              <a:latin typeface="Arial" pitchFamily="34" charset="0"/>
              <a:cs typeface="Arial" pitchFamily="34" charset="0"/>
            </a:endParaRPr>
          </a:p>
        </p:txBody>
      </p:sp>
      <p:pic>
        <p:nvPicPr>
          <p:cNvPr id="38" name="Grafik 37"/>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327200" y="393834"/>
            <a:ext cx="4668451" cy="540000"/>
          </a:xfrm>
          <a:prstGeom prst="rect">
            <a:avLst/>
          </a:prstGeom>
        </p:spPr>
      </p:pic>
    </p:spTree>
    <p:extLst>
      <p:ext uri="{BB962C8B-B14F-4D97-AF65-F5344CB8AC3E}">
        <p14:creationId xmlns:p14="http://schemas.microsoft.com/office/powerpoint/2010/main" val="950964738"/>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opic &amp; Result_1">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sp>
        <p:nvSpPr>
          <p:cNvPr id="3"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r>
              <a:rPr lang="de-DE" smtClean="0">
                <a:solidFill>
                  <a:srgbClr val="1F497D"/>
                </a:solidFill>
              </a:rPr>
              <a:t>Censydiam Brand Growth Creation</a:t>
            </a:r>
            <a:endParaRPr lang="de-DE" dirty="0">
              <a:solidFill>
                <a:srgbClr val="1F497D"/>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39" name="Freeform 34"/>
          <p:cNvSpPr>
            <a:spLocks/>
          </p:cNvSpPr>
          <p:nvPr/>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0" name="Freeform 35"/>
          <p:cNvSpPr>
            <a:spLocks/>
          </p:cNvSpPr>
          <p:nvPr/>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1" name="Freeform 36"/>
          <p:cNvSpPr>
            <a:spLocks/>
          </p:cNvSpPr>
          <p:nvPr userDrawn="1"/>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2700" cmpd="sng">
            <a:solidFill>
              <a:srgbClr val="BCBEC0">
                <a:alpha val="50196"/>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2" name="Freeform 37"/>
          <p:cNvSpPr>
            <a:spLocks/>
          </p:cNvSpPr>
          <p:nvPr userDrawn="1"/>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3" name="Freeform 38"/>
          <p:cNvSpPr>
            <a:spLocks/>
          </p:cNvSpPr>
          <p:nvPr userDrawn="1"/>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2700" cmpd="sng">
            <a:solidFill>
              <a:srgbClr val="BCBEC0">
                <a:alpha val="50196"/>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6"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7" name="Gruppieren 44"/>
          <p:cNvGrpSpPr>
            <a:grpSpLocks noChangeAspect="1"/>
          </p:cNvGrpSpPr>
          <p:nvPr userDrawn="1"/>
        </p:nvGrpSpPr>
        <p:grpSpPr bwMode="black">
          <a:xfrm>
            <a:off x="6862372" y="6566400"/>
            <a:ext cx="1587891" cy="216000"/>
            <a:chOff x="257175" y="2757488"/>
            <a:chExt cx="8636000" cy="1174751"/>
          </a:xfrm>
        </p:grpSpPr>
        <p:sp>
          <p:nvSpPr>
            <p:cNvPr id="46"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9"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0"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1"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5"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6"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7"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8"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9"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621245122"/>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bg2"/>
        </a:solidFill>
        <a:effectLst/>
      </p:bgPr>
    </p:bg>
    <p:spTree>
      <p:nvGrpSpPr>
        <p:cNvPr id="1" name=""/>
        <p:cNvGrpSpPr/>
        <p:nvPr/>
      </p:nvGrpSpPr>
      <p:grpSpPr>
        <a:xfrm>
          <a:off x="0" y="0"/>
          <a:ext cx="0" cy="0"/>
          <a:chOff x="0" y="0"/>
          <a:chExt cx="0" cy="0"/>
        </a:xfrm>
      </p:grpSpPr>
      <p:sp>
        <p:nvSpPr>
          <p:cNvPr id="7" name="Freeform 2"/>
          <p:cNvSpPr>
            <a:spLocks/>
          </p:cNvSpPr>
          <p:nvPr/>
        </p:nvSpPr>
        <p:spPr bwMode="auto">
          <a:xfrm>
            <a:off x="0" y="950913"/>
            <a:ext cx="4760913" cy="5003800"/>
          </a:xfrm>
          <a:custGeom>
            <a:avLst/>
            <a:gdLst>
              <a:gd name="T0" fmla="*/ 692 w 1492"/>
              <a:gd name="T1" fmla="*/ 0 h 1600"/>
              <a:gd name="T2" fmla="*/ 0 w 1492"/>
              <a:gd name="T3" fmla="*/ 399 h 1600"/>
              <a:gd name="T4" fmla="*/ 0 w 1492"/>
              <a:gd name="T5" fmla="*/ 1202 h 1600"/>
              <a:gd name="T6" fmla="*/ 692 w 1492"/>
              <a:gd name="T7" fmla="*/ 1600 h 1600"/>
              <a:gd name="T8" fmla="*/ 1492 w 1492"/>
              <a:gd name="T9" fmla="*/ 800 h 1600"/>
              <a:gd name="T10" fmla="*/ 692 w 1492"/>
              <a:gd name="T11" fmla="*/ 0 h 1600"/>
            </a:gdLst>
            <a:ahLst/>
            <a:cxnLst>
              <a:cxn ang="0">
                <a:pos x="T0" y="T1"/>
              </a:cxn>
              <a:cxn ang="0">
                <a:pos x="T2" y="T3"/>
              </a:cxn>
              <a:cxn ang="0">
                <a:pos x="T4" y="T5"/>
              </a:cxn>
              <a:cxn ang="0">
                <a:pos x="T6" y="T7"/>
              </a:cxn>
              <a:cxn ang="0">
                <a:pos x="T8" y="T9"/>
              </a:cxn>
              <a:cxn ang="0">
                <a:pos x="T10" y="T11"/>
              </a:cxn>
            </a:cxnLst>
            <a:rect l="0" t="0" r="r" b="b"/>
            <a:pathLst>
              <a:path w="1492" h="1600">
                <a:moveTo>
                  <a:pt x="692" y="0"/>
                </a:moveTo>
                <a:cubicBezTo>
                  <a:pt x="397" y="0"/>
                  <a:pt x="139" y="161"/>
                  <a:pt x="0" y="399"/>
                </a:cubicBezTo>
                <a:cubicBezTo>
                  <a:pt x="0" y="1202"/>
                  <a:pt x="0" y="1202"/>
                  <a:pt x="0" y="1202"/>
                </a:cubicBezTo>
                <a:cubicBezTo>
                  <a:pt x="139" y="1440"/>
                  <a:pt x="397" y="1600"/>
                  <a:pt x="692" y="1600"/>
                </a:cubicBezTo>
                <a:cubicBezTo>
                  <a:pt x="1134" y="1600"/>
                  <a:pt x="1492" y="1242"/>
                  <a:pt x="1492" y="800"/>
                </a:cubicBezTo>
                <a:cubicBezTo>
                  <a:pt x="1492" y="359"/>
                  <a:pt x="1134" y="0"/>
                  <a:pt x="69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8" name="Freeform 3"/>
          <p:cNvSpPr>
            <a:spLocks/>
          </p:cNvSpPr>
          <p:nvPr/>
        </p:nvSpPr>
        <p:spPr bwMode="auto">
          <a:xfrm>
            <a:off x="7435850" y="1541463"/>
            <a:ext cx="1711325" cy="2360612"/>
          </a:xfrm>
          <a:custGeom>
            <a:avLst/>
            <a:gdLst>
              <a:gd name="T0" fmla="*/ 520 w 520"/>
              <a:gd name="T1" fmla="*/ 32 h 740"/>
              <a:gd name="T2" fmla="*/ 370 w 520"/>
              <a:gd name="T3" fmla="*/ 0 h 740"/>
              <a:gd name="T4" fmla="*/ 0 w 520"/>
              <a:gd name="T5" fmla="*/ 370 h 740"/>
              <a:gd name="T6" fmla="*/ 370 w 520"/>
              <a:gd name="T7" fmla="*/ 740 h 740"/>
              <a:gd name="T8" fmla="*/ 520 w 520"/>
              <a:gd name="T9" fmla="*/ 709 h 740"/>
              <a:gd name="T10" fmla="*/ 520 w 520"/>
              <a:gd name="T11" fmla="*/ 32 h 740"/>
            </a:gdLst>
            <a:ahLst/>
            <a:cxnLst>
              <a:cxn ang="0">
                <a:pos x="T0" y="T1"/>
              </a:cxn>
              <a:cxn ang="0">
                <a:pos x="T2" y="T3"/>
              </a:cxn>
              <a:cxn ang="0">
                <a:pos x="T4" y="T5"/>
              </a:cxn>
              <a:cxn ang="0">
                <a:pos x="T6" y="T7"/>
              </a:cxn>
              <a:cxn ang="0">
                <a:pos x="T8" y="T9"/>
              </a:cxn>
              <a:cxn ang="0">
                <a:pos x="T10" y="T11"/>
              </a:cxn>
            </a:cxnLst>
            <a:rect l="0" t="0" r="r" b="b"/>
            <a:pathLst>
              <a:path w="520" h="740">
                <a:moveTo>
                  <a:pt x="520" y="32"/>
                </a:moveTo>
                <a:cubicBezTo>
                  <a:pt x="474" y="12"/>
                  <a:pt x="423" y="0"/>
                  <a:pt x="370" y="0"/>
                </a:cubicBezTo>
                <a:cubicBezTo>
                  <a:pt x="166" y="0"/>
                  <a:pt x="0" y="166"/>
                  <a:pt x="0" y="370"/>
                </a:cubicBezTo>
                <a:cubicBezTo>
                  <a:pt x="0" y="575"/>
                  <a:pt x="166" y="740"/>
                  <a:pt x="370" y="740"/>
                </a:cubicBezTo>
                <a:cubicBezTo>
                  <a:pt x="423" y="740"/>
                  <a:pt x="474" y="729"/>
                  <a:pt x="520" y="709"/>
                </a:cubicBezTo>
                <a:lnTo>
                  <a:pt x="520"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0" name="Freeform 5"/>
          <p:cNvSpPr>
            <a:spLocks/>
          </p:cNvSpPr>
          <p:nvPr/>
        </p:nvSpPr>
        <p:spPr bwMode="auto">
          <a:xfrm>
            <a:off x="584200" y="5846763"/>
            <a:ext cx="917575" cy="746125"/>
          </a:xfrm>
          <a:custGeom>
            <a:avLst/>
            <a:gdLst>
              <a:gd name="T0" fmla="*/ 0 w 578"/>
              <a:gd name="T1" fmla="*/ 470 h 470"/>
              <a:gd name="T2" fmla="*/ 286 w 578"/>
              <a:gd name="T3" fmla="*/ 270 h 470"/>
              <a:gd name="T4" fmla="*/ 578 w 578"/>
              <a:gd name="T5" fmla="*/ 0 h 470"/>
            </a:gdLst>
            <a:ahLst/>
            <a:cxnLst>
              <a:cxn ang="0">
                <a:pos x="T0" y="T1"/>
              </a:cxn>
              <a:cxn ang="0">
                <a:pos x="T2" y="T3"/>
              </a:cxn>
              <a:cxn ang="0">
                <a:pos x="T4" y="T5"/>
              </a:cxn>
            </a:cxnLst>
            <a:rect l="0" t="0" r="r" b="b"/>
            <a:pathLst>
              <a:path w="578" h="470">
                <a:moveTo>
                  <a:pt x="0" y="470"/>
                </a:moveTo>
                <a:cubicBezTo>
                  <a:pt x="95" y="409"/>
                  <a:pt x="190" y="348"/>
                  <a:pt x="286" y="270"/>
                </a:cubicBezTo>
                <a:cubicBezTo>
                  <a:pt x="382" y="192"/>
                  <a:pt x="529" y="45"/>
                  <a:pt x="578" y="0"/>
                </a:cubicBezTo>
              </a:path>
            </a:pathLst>
          </a:custGeom>
          <a:noFill/>
          <a:ln w="12700" cmpd="sng">
            <a:solidFill>
              <a:srgbClr val="FFFFFF">
                <a:alpha val="4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1" name="Freeform 6"/>
          <p:cNvSpPr>
            <a:spLocks/>
          </p:cNvSpPr>
          <p:nvPr/>
        </p:nvSpPr>
        <p:spPr bwMode="auto">
          <a:xfrm>
            <a:off x="-3175" y="6272213"/>
            <a:ext cx="641350" cy="592137"/>
          </a:xfrm>
          <a:custGeom>
            <a:avLst/>
            <a:gdLst>
              <a:gd name="T0" fmla="*/ 189 w 191"/>
              <a:gd name="T1" fmla="*/ 183 h 183"/>
              <a:gd name="T2" fmla="*/ 191 w 191"/>
              <a:gd name="T3" fmla="*/ 160 h 183"/>
              <a:gd name="T4" fmla="*/ 31 w 191"/>
              <a:gd name="T5" fmla="*/ 0 h 183"/>
              <a:gd name="T6" fmla="*/ 0 w 191"/>
              <a:gd name="T7" fmla="*/ 3 h 183"/>
              <a:gd name="T8" fmla="*/ 0 w 191"/>
              <a:gd name="T9" fmla="*/ 183 h 183"/>
              <a:gd name="T10" fmla="*/ 189 w 191"/>
              <a:gd name="T11" fmla="*/ 183 h 183"/>
            </a:gdLst>
            <a:ahLst/>
            <a:cxnLst>
              <a:cxn ang="0">
                <a:pos x="T0" y="T1"/>
              </a:cxn>
              <a:cxn ang="0">
                <a:pos x="T2" y="T3"/>
              </a:cxn>
              <a:cxn ang="0">
                <a:pos x="T4" y="T5"/>
              </a:cxn>
              <a:cxn ang="0">
                <a:pos x="T6" y="T7"/>
              </a:cxn>
              <a:cxn ang="0">
                <a:pos x="T8" y="T9"/>
              </a:cxn>
              <a:cxn ang="0">
                <a:pos x="T10" y="T11"/>
              </a:cxn>
            </a:cxnLst>
            <a:rect l="0" t="0" r="r" b="b"/>
            <a:pathLst>
              <a:path w="191" h="183">
                <a:moveTo>
                  <a:pt x="189" y="183"/>
                </a:moveTo>
                <a:cubicBezTo>
                  <a:pt x="190" y="175"/>
                  <a:pt x="191" y="168"/>
                  <a:pt x="191" y="160"/>
                </a:cubicBezTo>
                <a:cubicBezTo>
                  <a:pt x="191" y="72"/>
                  <a:pt x="119" y="0"/>
                  <a:pt x="31" y="0"/>
                </a:cubicBezTo>
                <a:cubicBezTo>
                  <a:pt x="21" y="0"/>
                  <a:pt x="10" y="1"/>
                  <a:pt x="0" y="3"/>
                </a:cubicBezTo>
                <a:cubicBezTo>
                  <a:pt x="0" y="183"/>
                  <a:pt x="0" y="183"/>
                  <a:pt x="0" y="183"/>
                </a:cubicBezTo>
                <a:lnTo>
                  <a:pt x="189" y="18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fld id="{99DB18A3-D21F-4BB0-9E84-DFB029941648}" type="slidenum">
              <a:rPr lang="de-DE" smtClean="0">
                <a:solidFill>
                  <a:srgbClr val="FFFFFF"/>
                </a:solidFill>
              </a:rPr>
              <a:pPr/>
              <a:t>‹#›</a:t>
            </a:fld>
            <a:endParaRPr lang="de-DE" dirty="0">
              <a:solidFill>
                <a:srgbClr val="FFFFFF"/>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9" name="Line 4"/>
          <p:cNvSpPr>
            <a:spLocks noChangeShapeType="1"/>
          </p:cNvSpPr>
          <p:nvPr/>
        </p:nvSpPr>
        <p:spPr bwMode="auto">
          <a:xfrm flipH="1">
            <a:off x="4718050" y="2803525"/>
            <a:ext cx="2717800" cy="249238"/>
          </a:xfrm>
          <a:prstGeom prst="line">
            <a:avLst/>
          </a:prstGeom>
          <a:solidFill>
            <a:schemeClr val="bg1"/>
          </a:solidFill>
          <a:ln w="12700">
            <a:solidFill>
              <a:srgbClr val="FFFFFF">
                <a:alpha val="49804"/>
              </a:srgb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nvGrpSpPr>
          <p:cNvPr id="12" name="Gruppieren 72"/>
          <p:cNvGrpSpPr>
            <a:grpSpLocks noChangeAspect="1"/>
          </p:cNvGrpSpPr>
          <p:nvPr userDrawn="1"/>
        </p:nvGrpSpPr>
        <p:grpSpPr bwMode="black">
          <a:xfrm>
            <a:off x="6862372" y="6566400"/>
            <a:ext cx="1587891" cy="216000"/>
            <a:chOff x="257175" y="2757488"/>
            <a:chExt cx="8636000" cy="1174751"/>
          </a:xfrm>
        </p:grpSpPr>
        <p:sp>
          <p:nvSpPr>
            <p:cNvPr id="74"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5"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6"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7"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8"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79"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0"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1"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2"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3"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4"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5"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6"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87"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2325030505"/>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opic &amp; Result_2">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sp>
        <p:nvSpPr>
          <p:cNvPr id="3"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r>
              <a:rPr lang="de-DE" smtClean="0">
                <a:solidFill>
                  <a:srgbClr val="1F497D"/>
                </a:solidFill>
              </a:rPr>
              <a:t>Censydiam Brand Growth Creation</a:t>
            </a:r>
            <a:endParaRPr lang="de-DE" dirty="0">
              <a:solidFill>
                <a:srgbClr val="1F497D"/>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6"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49" name="Freeform 10"/>
          <p:cNvSpPr>
            <a:spLocks/>
          </p:cNvSpPr>
          <p:nvPr userDrawn="1"/>
        </p:nvSpPr>
        <p:spPr bwMode="auto">
          <a:xfrm>
            <a:off x="4572000" y="6296025"/>
            <a:ext cx="1169988" cy="561975"/>
          </a:xfrm>
          <a:custGeom>
            <a:avLst/>
            <a:gdLst>
              <a:gd name="T0" fmla="*/ 0 w 366"/>
              <a:gd name="T1" fmla="*/ 175 h 175"/>
              <a:gd name="T2" fmla="*/ 366 w 366"/>
              <a:gd name="T3" fmla="*/ 175 h 175"/>
              <a:gd name="T4" fmla="*/ 183 w 366"/>
              <a:gd name="T5" fmla="*/ 0 h 175"/>
              <a:gd name="T6" fmla="*/ 0 w 366"/>
              <a:gd name="T7" fmla="*/ 175 h 175"/>
            </a:gdLst>
            <a:ahLst/>
            <a:cxnLst>
              <a:cxn ang="0">
                <a:pos x="T0" y="T1"/>
              </a:cxn>
              <a:cxn ang="0">
                <a:pos x="T2" y="T3"/>
              </a:cxn>
              <a:cxn ang="0">
                <a:pos x="T4" y="T5"/>
              </a:cxn>
              <a:cxn ang="0">
                <a:pos x="T6" y="T7"/>
              </a:cxn>
            </a:cxnLst>
            <a:rect l="0" t="0" r="r" b="b"/>
            <a:pathLst>
              <a:path w="366" h="175">
                <a:moveTo>
                  <a:pt x="0" y="175"/>
                </a:moveTo>
                <a:cubicBezTo>
                  <a:pt x="366" y="175"/>
                  <a:pt x="366" y="175"/>
                  <a:pt x="366" y="175"/>
                </a:cubicBezTo>
                <a:cubicBezTo>
                  <a:pt x="362" y="78"/>
                  <a:pt x="282" y="0"/>
                  <a:pt x="183" y="0"/>
                </a:cubicBezTo>
                <a:cubicBezTo>
                  <a:pt x="84" y="0"/>
                  <a:pt x="4" y="78"/>
                  <a:pt x="0" y="175"/>
                </a:cubicBezTo>
                <a:close/>
              </a:path>
            </a:pathLst>
          </a:custGeom>
          <a:solidFill>
            <a:schemeClr val="bg2"/>
          </a:solidFill>
          <a:ln>
            <a:noFill/>
          </a:ln>
        </p:spPr>
        <p:txBody>
          <a:bodyPr/>
          <a:lstStyle/>
          <a:p>
            <a:endParaRPr lang="en-US">
              <a:solidFill>
                <a:srgbClr val="1F497D"/>
              </a:solidFill>
            </a:endParaRPr>
          </a:p>
        </p:txBody>
      </p:sp>
      <p:sp>
        <p:nvSpPr>
          <p:cNvPr id="50" name="Freeform 14"/>
          <p:cNvSpPr>
            <a:spLocks/>
          </p:cNvSpPr>
          <p:nvPr userDrawn="1"/>
        </p:nvSpPr>
        <p:spPr bwMode="auto">
          <a:xfrm>
            <a:off x="0" y="3725819"/>
            <a:ext cx="811213" cy="3132181"/>
          </a:xfrm>
          <a:custGeom>
            <a:avLst/>
            <a:gdLst>
              <a:gd name="T0" fmla="*/ 0 w 322"/>
              <a:gd name="T1" fmla="*/ 0 h 1016"/>
              <a:gd name="T2" fmla="*/ 0 w 322"/>
              <a:gd name="T3" fmla="*/ 1016 h 1016"/>
              <a:gd name="T4" fmla="*/ 140 w 322"/>
              <a:gd name="T5" fmla="*/ 1016 h 1016"/>
              <a:gd name="T6" fmla="*/ 322 w 322"/>
              <a:gd name="T7" fmla="*/ 564 h 1016"/>
              <a:gd name="T8" fmla="*/ 0 w 322"/>
              <a:gd name="T9" fmla="*/ 0 h 1016"/>
            </a:gdLst>
            <a:ahLst/>
            <a:cxnLst>
              <a:cxn ang="0">
                <a:pos x="T0" y="T1"/>
              </a:cxn>
              <a:cxn ang="0">
                <a:pos x="T2" y="T3"/>
              </a:cxn>
              <a:cxn ang="0">
                <a:pos x="T4" y="T5"/>
              </a:cxn>
              <a:cxn ang="0">
                <a:pos x="T6" y="T7"/>
              </a:cxn>
              <a:cxn ang="0">
                <a:pos x="T8" y="T9"/>
              </a:cxn>
            </a:cxnLst>
            <a:rect l="0" t="0" r="r" b="b"/>
            <a:pathLst>
              <a:path w="322" h="1016">
                <a:moveTo>
                  <a:pt x="0" y="0"/>
                </a:moveTo>
                <a:cubicBezTo>
                  <a:pt x="0" y="1016"/>
                  <a:pt x="0" y="1016"/>
                  <a:pt x="0" y="1016"/>
                </a:cubicBezTo>
                <a:cubicBezTo>
                  <a:pt x="140" y="1016"/>
                  <a:pt x="140" y="1016"/>
                  <a:pt x="140" y="1016"/>
                </a:cubicBezTo>
                <a:cubicBezTo>
                  <a:pt x="253" y="899"/>
                  <a:pt x="322" y="739"/>
                  <a:pt x="322" y="564"/>
                </a:cubicBezTo>
                <a:cubicBezTo>
                  <a:pt x="322" y="324"/>
                  <a:pt x="193" y="114"/>
                  <a:pt x="0" y="0"/>
                </a:cubicBezTo>
                <a:close/>
              </a:path>
            </a:pathLst>
          </a:custGeom>
          <a:solidFill>
            <a:schemeClr val="bg2"/>
          </a:solidFill>
          <a:ln>
            <a:noFill/>
          </a:ln>
        </p:spPr>
        <p:txBody>
          <a:bodyPr/>
          <a:lstStyle/>
          <a:p>
            <a:endParaRPr lang="en-US">
              <a:solidFill>
                <a:srgbClr val="1F497D"/>
              </a:solidFill>
            </a:endParaRPr>
          </a:p>
        </p:txBody>
      </p:sp>
      <p:sp>
        <p:nvSpPr>
          <p:cNvPr id="51" name="Freihandform 50"/>
          <p:cNvSpPr/>
          <p:nvPr userDrawn="1"/>
        </p:nvSpPr>
        <p:spPr bwMode="ltGray">
          <a:xfrm>
            <a:off x="388189" y="8626"/>
            <a:ext cx="2104845" cy="4097548"/>
          </a:xfrm>
          <a:custGeom>
            <a:avLst/>
            <a:gdLst>
              <a:gd name="connsiteX0" fmla="*/ 0 w 2717320"/>
              <a:gd name="connsiteY0" fmla="*/ 4097548 h 4097548"/>
              <a:gd name="connsiteX1" fmla="*/ 543464 w 2717320"/>
              <a:gd name="connsiteY1" fmla="*/ 1673525 h 4097548"/>
              <a:gd name="connsiteX2" fmla="*/ 2717320 w 2717320"/>
              <a:gd name="connsiteY2" fmla="*/ 0 h 4097548"/>
              <a:gd name="connsiteX3" fmla="*/ 2717320 w 2717320"/>
              <a:gd name="connsiteY3" fmla="*/ 0 h 4097548"/>
              <a:gd name="connsiteX0" fmla="*/ 0 w 2717320"/>
              <a:gd name="connsiteY0" fmla="*/ 4097548 h 4097548"/>
              <a:gd name="connsiteX1" fmla="*/ 724619 w 2717320"/>
              <a:gd name="connsiteY1" fmla="*/ 1639019 h 4097548"/>
              <a:gd name="connsiteX2" fmla="*/ 2717320 w 2717320"/>
              <a:gd name="connsiteY2" fmla="*/ 0 h 4097548"/>
              <a:gd name="connsiteX3" fmla="*/ 2717320 w 2717320"/>
              <a:gd name="connsiteY3" fmla="*/ 0 h 4097548"/>
              <a:gd name="connsiteX0" fmla="*/ 0 w 2717320"/>
              <a:gd name="connsiteY0" fmla="*/ 4097548 h 4097548"/>
              <a:gd name="connsiteX1" fmla="*/ 869393 w 2717320"/>
              <a:gd name="connsiteY1" fmla="*/ 1708030 h 4097548"/>
              <a:gd name="connsiteX2" fmla="*/ 2717320 w 2717320"/>
              <a:gd name="connsiteY2" fmla="*/ 0 h 4097548"/>
              <a:gd name="connsiteX3" fmla="*/ 2717320 w 2717320"/>
              <a:gd name="connsiteY3" fmla="*/ 0 h 4097548"/>
            </a:gdLst>
            <a:ahLst/>
            <a:cxnLst>
              <a:cxn ang="0">
                <a:pos x="connsiteX0" y="connsiteY0"/>
              </a:cxn>
              <a:cxn ang="0">
                <a:pos x="connsiteX1" y="connsiteY1"/>
              </a:cxn>
              <a:cxn ang="0">
                <a:pos x="connsiteX2" y="connsiteY2"/>
              </a:cxn>
              <a:cxn ang="0">
                <a:pos x="connsiteX3" y="connsiteY3"/>
              </a:cxn>
            </a:cxnLst>
            <a:rect l="l" t="t" r="r" b="b"/>
            <a:pathLst>
              <a:path w="2717320" h="4097548">
                <a:moveTo>
                  <a:pt x="0" y="4097548"/>
                </a:moveTo>
                <a:cubicBezTo>
                  <a:pt x="45288" y="3226999"/>
                  <a:pt x="416506" y="2390955"/>
                  <a:pt x="869393" y="1708030"/>
                </a:cubicBezTo>
                <a:cubicBezTo>
                  <a:pt x="1322280" y="1025105"/>
                  <a:pt x="2409332" y="284672"/>
                  <a:pt x="2717320" y="0"/>
                </a:cubicBezTo>
                <a:lnTo>
                  <a:pt x="2717320" y="0"/>
                </a:lnTo>
              </a:path>
            </a:pathLst>
          </a:custGeom>
          <a:noFill/>
          <a:ln w="12700">
            <a:solidFill>
              <a:srgbClr val="BCBEC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7" name="Gruppieren 40"/>
          <p:cNvGrpSpPr>
            <a:grpSpLocks noChangeAspect="1"/>
          </p:cNvGrpSpPr>
          <p:nvPr userDrawn="1"/>
        </p:nvGrpSpPr>
        <p:grpSpPr bwMode="black">
          <a:xfrm>
            <a:off x="6862372" y="6566400"/>
            <a:ext cx="1587891" cy="216000"/>
            <a:chOff x="257175" y="2757488"/>
            <a:chExt cx="8636000" cy="1174751"/>
          </a:xfrm>
        </p:grpSpPr>
        <p:sp>
          <p:nvSpPr>
            <p:cNvPr id="42"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3"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5"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5"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6"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7"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8"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9"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3977497981"/>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White plain">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sp>
        <p:nvSpPr>
          <p:cNvPr id="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r>
              <a:rPr lang="de-DE" smtClean="0">
                <a:solidFill>
                  <a:srgbClr val="1F497D"/>
                </a:solidFill>
              </a:rPr>
              <a:t>Censydiam Brand Growth Creation</a:t>
            </a:r>
            <a:endParaRPr lang="de-DE" dirty="0">
              <a:solidFill>
                <a:srgbClr val="1F497D"/>
              </a:solidFill>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fld id="{99DB18A3-D21F-4BB0-9E84-DFB029941648}" type="slidenum">
              <a:rPr lang="de-DE" smtClean="0">
                <a:solidFill>
                  <a:srgbClr val="1F497D"/>
                </a:solidFill>
              </a:rPr>
              <a:pPr/>
              <a:t>‹#›</a:t>
            </a:fld>
            <a:endParaRPr lang="de-DE" dirty="0">
              <a:solidFill>
                <a:srgbClr val="1F497D"/>
              </a:solidFill>
            </a:endParaRPr>
          </a:p>
        </p:txBody>
      </p:sp>
      <p:grpSp>
        <p:nvGrpSpPr>
          <p:cNvPr id="6"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grpSp>
        <p:nvGrpSpPr>
          <p:cNvPr id="7" name="Gruppieren 38"/>
          <p:cNvGrpSpPr>
            <a:grpSpLocks noChangeAspect="1"/>
          </p:cNvGrpSpPr>
          <p:nvPr userDrawn="1"/>
        </p:nvGrpSpPr>
        <p:grpSpPr bwMode="black">
          <a:xfrm>
            <a:off x="6862372" y="6566400"/>
            <a:ext cx="1587891" cy="216000"/>
            <a:chOff x="257175" y="2757488"/>
            <a:chExt cx="8636000" cy="1174751"/>
          </a:xfrm>
        </p:grpSpPr>
        <p:sp>
          <p:nvSpPr>
            <p:cNvPr id="40" name="Freeform 7"/>
            <p:cNvSpPr>
              <a:spLocks/>
            </p:cNvSpPr>
            <p:nvPr/>
          </p:nvSpPr>
          <p:spPr bwMode="black">
            <a:xfrm>
              <a:off x="257175" y="2828926"/>
              <a:ext cx="219075" cy="822325"/>
            </a:xfrm>
            <a:custGeom>
              <a:avLst/>
              <a:gdLst>
                <a:gd name="T0" fmla="*/ 5 w 64"/>
                <a:gd name="T1" fmla="*/ 241 h 241"/>
                <a:gd name="T2" fmla="*/ 7 w 64"/>
                <a:gd name="T3" fmla="*/ 179 h 241"/>
                <a:gd name="T4" fmla="*/ 7 w 64"/>
                <a:gd name="T5" fmla="*/ 84 h 241"/>
                <a:gd name="T6" fmla="*/ 0 w 64"/>
                <a:gd name="T7" fmla="*/ 0 h 241"/>
                <a:gd name="T8" fmla="*/ 59 w 64"/>
                <a:gd name="T9" fmla="*/ 0 h 241"/>
                <a:gd name="T10" fmla="*/ 58 w 64"/>
                <a:gd name="T11" fmla="*/ 68 h 241"/>
                <a:gd name="T12" fmla="*/ 58 w 64"/>
                <a:gd name="T13" fmla="*/ 156 h 241"/>
                <a:gd name="T14" fmla="*/ 64 w 64"/>
                <a:gd name="T15" fmla="*/ 241 h 241"/>
                <a:gd name="T16" fmla="*/ 5 w 64"/>
                <a:gd name="T1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41">
                  <a:moveTo>
                    <a:pt x="5" y="241"/>
                  </a:moveTo>
                  <a:cubicBezTo>
                    <a:pt x="6" y="222"/>
                    <a:pt x="7" y="206"/>
                    <a:pt x="7" y="179"/>
                  </a:cubicBezTo>
                  <a:cubicBezTo>
                    <a:pt x="7" y="84"/>
                    <a:pt x="7" y="84"/>
                    <a:pt x="7" y="84"/>
                  </a:cubicBezTo>
                  <a:cubicBezTo>
                    <a:pt x="7" y="50"/>
                    <a:pt x="5" y="25"/>
                    <a:pt x="0" y="0"/>
                  </a:cubicBezTo>
                  <a:cubicBezTo>
                    <a:pt x="59" y="0"/>
                    <a:pt x="59" y="0"/>
                    <a:pt x="59" y="0"/>
                  </a:cubicBezTo>
                  <a:cubicBezTo>
                    <a:pt x="59" y="17"/>
                    <a:pt x="58" y="41"/>
                    <a:pt x="58" y="68"/>
                  </a:cubicBezTo>
                  <a:cubicBezTo>
                    <a:pt x="58" y="156"/>
                    <a:pt x="58" y="156"/>
                    <a:pt x="58" y="156"/>
                  </a:cubicBezTo>
                  <a:cubicBezTo>
                    <a:pt x="58" y="181"/>
                    <a:pt x="61" y="218"/>
                    <a:pt x="64" y="241"/>
                  </a:cubicBezTo>
                  <a:lnTo>
                    <a:pt x="5"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1" name="Freeform 8"/>
            <p:cNvSpPr>
              <a:spLocks noEditPoints="1"/>
            </p:cNvSpPr>
            <p:nvPr/>
          </p:nvSpPr>
          <p:spPr bwMode="black">
            <a:xfrm>
              <a:off x="598488" y="3044826"/>
              <a:ext cx="633413" cy="873125"/>
            </a:xfrm>
            <a:custGeom>
              <a:avLst/>
              <a:gdLst>
                <a:gd name="T0" fmla="*/ 3 w 186"/>
                <a:gd name="T1" fmla="*/ 256 h 256"/>
                <a:gd name="T2" fmla="*/ 10 w 186"/>
                <a:gd name="T3" fmla="*/ 167 h 256"/>
                <a:gd name="T4" fmla="*/ 10 w 186"/>
                <a:gd name="T5" fmla="*/ 96 h 256"/>
                <a:gd name="T6" fmla="*/ 0 w 186"/>
                <a:gd name="T7" fmla="*/ 8 h 256"/>
                <a:gd name="T8" fmla="*/ 43 w 186"/>
                <a:gd name="T9" fmla="*/ 4 h 256"/>
                <a:gd name="T10" fmla="*/ 49 w 186"/>
                <a:gd name="T11" fmla="*/ 29 h 256"/>
                <a:gd name="T12" fmla="*/ 106 w 186"/>
                <a:gd name="T13" fmla="*/ 0 h 256"/>
                <a:gd name="T14" fmla="*/ 186 w 186"/>
                <a:gd name="T15" fmla="*/ 96 h 256"/>
                <a:gd name="T16" fmla="*/ 108 w 186"/>
                <a:gd name="T17" fmla="*/ 184 h 256"/>
                <a:gd name="T18" fmla="*/ 56 w 186"/>
                <a:gd name="T19" fmla="*/ 167 h 256"/>
                <a:gd name="T20" fmla="*/ 56 w 186"/>
                <a:gd name="T21" fmla="*/ 188 h 256"/>
                <a:gd name="T22" fmla="*/ 59 w 186"/>
                <a:gd name="T23" fmla="*/ 252 h 256"/>
                <a:gd name="T24" fmla="*/ 3 w 186"/>
                <a:gd name="T25" fmla="*/ 256 h 256"/>
                <a:gd name="T26" fmla="*/ 97 w 186"/>
                <a:gd name="T27" fmla="*/ 147 h 256"/>
                <a:gd name="T28" fmla="*/ 141 w 186"/>
                <a:gd name="T29" fmla="*/ 96 h 256"/>
                <a:gd name="T30" fmla="*/ 95 w 186"/>
                <a:gd name="T31" fmla="*/ 37 h 256"/>
                <a:gd name="T32" fmla="*/ 52 w 186"/>
                <a:gd name="T33" fmla="*/ 96 h 256"/>
                <a:gd name="T34" fmla="*/ 97 w 186"/>
                <a:gd name="T35" fmla="*/ 1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56">
                  <a:moveTo>
                    <a:pt x="3" y="256"/>
                  </a:moveTo>
                  <a:cubicBezTo>
                    <a:pt x="5" y="240"/>
                    <a:pt x="10" y="192"/>
                    <a:pt x="10" y="167"/>
                  </a:cubicBezTo>
                  <a:cubicBezTo>
                    <a:pt x="10" y="96"/>
                    <a:pt x="10" y="96"/>
                    <a:pt x="10" y="96"/>
                  </a:cubicBezTo>
                  <a:cubicBezTo>
                    <a:pt x="10" y="65"/>
                    <a:pt x="5" y="37"/>
                    <a:pt x="0" y="8"/>
                  </a:cubicBezTo>
                  <a:cubicBezTo>
                    <a:pt x="43" y="4"/>
                    <a:pt x="43" y="4"/>
                    <a:pt x="43" y="4"/>
                  </a:cubicBezTo>
                  <a:cubicBezTo>
                    <a:pt x="45" y="12"/>
                    <a:pt x="47" y="20"/>
                    <a:pt x="49" y="29"/>
                  </a:cubicBezTo>
                  <a:cubicBezTo>
                    <a:pt x="60" y="17"/>
                    <a:pt x="73" y="0"/>
                    <a:pt x="106" y="0"/>
                  </a:cubicBezTo>
                  <a:cubicBezTo>
                    <a:pt x="154" y="0"/>
                    <a:pt x="186" y="40"/>
                    <a:pt x="186" y="96"/>
                  </a:cubicBezTo>
                  <a:cubicBezTo>
                    <a:pt x="186" y="147"/>
                    <a:pt x="155" y="184"/>
                    <a:pt x="108" y="184"/>
                  </a:cubicBezTo>
                  <a:cubicBezTo>
                    <a:pt x="81" y="184"/>
                    <a:pt x="68" y="175"/>
                    <a:pt x="56" y="167"/>
                  </a:cubicBezTo>
                  <a:cubicBezTo>
                    <a:pt x="56" y="188"/>
                    <a:pt x="56" y="188"/>
                    <a:pt x="56" y="188"/>
                  </a:cubicBezTo>
                  <a:cubicBezTo>
                    <a:pt x="56" y="197"/>
                    <a:pt x="56" y="226"/>
                    <a:pt x="59" y="252"/>
                  </a:cubicBezTo>
                  <a:lnTo>
                    <a:pt x="3" y="256"/>
                  </a:lnTo>
                  <a:close/>
                  <a:moveTo>
                    <a:pt x="97" y="147"/>
                  </a:moveTo>
                  <a:cubicBezTo>
                    <a:pt x="126" y="147"/>
                    <a:pt x="141" y="126"/>
                    <a:pt x="141" y="96"/>
                  </a:cubicBezTo>
                  <a:cubicBezTo>
                    <a:pt x="141" y="62"/>
                    <a:pt x="122" y="37"/>
                    <a:pt x="95" y="37"/>
                  </a:cubicBezTo>
                  <a:cubicBezTo>
                    <a:pt x="66" y="37"/>
                    <a:pt x="52" y="61"/>
                    <a:pt x="52" y="96"/>
                  </a:cubicBezTo>
                  <a:cubicBezTo>
                    <a:pt x="52" y="129"/>
                    <a:pt x="69" y="147"/>
                    <a:pt x="97"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2" name="Freeform 9"/>
            <p:cNvSpPr>
              <a:spLocks/>
            </p:cNvSpPr>
            <p:nvPr/>
          </p:nvSpPr>
          <p:spPr bwMode="black">
            <a:xfrm>
              <a:off x="1308100" y="3044826"/>
              <a:ext cx="425450" cy="627063"/>
            </a:xfrm>
            <a:custGeom>
              <a:avLst/>
              <a:gdLst>
                <a:gd name="T0" fmla="*/ 107 w 125"/>
                <a:gd name="T1" fmla="*/ 38 h 184"/>
                <a:gd name="T2" fmla="*/ 77 w 125"/>
                <a:gd name="T3" fmla="*/ 34 h 184"/>
                <a:gd name="T4" fmla="*/ 46 w 125"/>
                <a:gd name="T5" fmla="*/ 48 h 184"/>
                <a:gd name="T6" fmla="*/ 82 w 125"/>
                <a:gd name="T7" fmla="*/ 77 h 184"/>
                <a:gd name="T8" fmla="*/ 125 w 125"/>
                <a:gd name="T9" fmla="*/ 132 h 184"/>
                <a:gd name="T10" fmla="*/ 53 w 125"/>
                <a:gd name="T11" fmla="*/ 184 h 184"/>
                <a:gd name="T12" fmla="*/ 4 w 125"/>
                <a:gd name="T13" fmla="*/ 176 h 184"/>
                <a:gd name="T14" fmla="*/ 4 w 125"/>
                <a:gd name="T15" fmla="*/ 139 h 184"/>
                <a:gd name="T16" fmla="*/ 55 w 125"/>
                <a:gd name="T17" fmla="*/ 150 h 184"/>
                <a:gd name="T18" fmla="*/ 79 w 125"/>
                <a:gd name="T19" fmla="*/ 133 h 184"/>
                <a:gd name="T20" fmla="*/ 44 w 125"/>
                <a:gd name="T21" fmla="*/ 104 h 184"/>
                <a:gd name="T22" fmla="*/ 0 w 125"/>
                <a:gd name="T23" fmla="*/ 48 h 184"/>
                <a:gd name="T24" fmla="*/ 69 w 125"/>
                <a:gd name="T25" fmla="*/ 0 h 184"/>
                <a:gd name="T26" fmla="*/ 107 w 125"/>
                <a:gd name="T27" fmla="*/ 3 h 184"/>
                <a:gd name="T28" fmla="*/ 107 w 125"/>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84">
                  <a:moveTo>
                    <a:pt x="107" y="38"/>
                  </a:moveTo>
                  <a:cubicBezTo>
                    <a:pt x="97" y="36"/>
                    <a:pt x="87" y="34"/>
                    <a:pt x="77" y="34"/>
                  </a:cubicBezTo>
                  <a:cubicBezTo>
                    <a:pt x="59" y="34"/>
                    <a:pt x="46" y="38"/>
                    <a:pt x="46" y="48"/>
                  </a:cubicBezTo>
                  <a:cubicBezTo>
                    <a:pt x="46" y="58"/>
                    <a:pt x="63" y="67"/>
                    <a:pt x="82" y="77"/>
                  </a:cubicBezTo>
                  <a:cubicBezTo>
                    <a:pt x="100" y="87"/>
                    <a:pt x="125" y="101"/>
                    <a:pt x="125" y="132"/>
                  </a:cubicBezTo>
                  <a:cubicBezTo>
                    <a:pt x="125" y="165"/>
                    <a:pt x="97" y="184"/>
                    <a:pt x="53" y="184"/>
                  </a:cubicBezTo>
                  <a:cubicBezTo>
                    <a:pt x="33" y="184"/>
                    <a:pt x="20" y="180"/>
                    <a:pt x="4" y="176"/>
                  </a:cubicBezTo>
                  <a:cubicBezTo>
                    <a:pt x="4" y="139"/>
                    <a:pt x="4" y="139"/>
                    <a:pt x="4" y="139"/>
                  </a:cubicBezTo>
                  <a:cubicBezTo>
                    <a:pt x="16" y="143"/>
                    <a:pt x="37" y="150"/>
                    <a:pt x="55" y="150"/>
                  </a:cubicBezTo>
                  <a:cubicBezTo>
                    <a:pt x="67" y="150"/>
                    <a:pt x="79" y="144"/>
                    <a:pt x="79" y="133"/>
                  </a:cubicBezTo>
                  <a:cubicBezTo>
                    <a:pt x="79" y="122"/>
                    <a:pt x="65" y="116"/>
                    <a:pt x="44" y="104"/>
                  </a:cubicBezTo>
                  <a:cubicBezTo>
                    <a:pt x="25" y="94"/>
                    <a:pt x="0" y="73"/>
                    <a:pt x="0" y="48"/>
                  </a:cubicBezTo>
                  <a:cubicBezTo>
                    <a:pt x="0" y="17"/>
                    <a:pt x="30" y="0"/>
                    <a:pt x="69" y="0"/>
                  </a:cubicBezTo>
                  <a:cubicBezTo>
                    <a:pt x="82" y="0"/>
                    <a:pt x="95" y="1"/>
                    <a:pt x="107" y="3"/>
                  </a:cubicBezTo>
                  <a:lnTo>
                    <a:pt x="107"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3" name="Freeform 10"/>
            <p:cNvSpPr>
              <a:spLocks noEditPoints="1"/>
            </p:cNvSpPr>
            <p:nvPr/>
          </p:nvSpPr>
          <p:spPr bwMode="black">
            <a:xfrm>
              <a:off x="1792288" y="3044826"/>
              <a:ext cx="615950" cy="627063"/>
            </a:xfrm>
            <a:custGeom>
              <a:avLst/>
              <a:gdLst>
                <a:gd name="T0" fmla="*/ 0 w 181"/>
                <a:gd name="T1" fmla="*/ 91 h 184"/>
                <a:gd name="T2" fmla="*/ 91 w 181"/>
                <a:gd name="T3" fmla="*/ 0 h 184"/>
                <a:gd name="T4" fmla="*/ 181 w 181"/>
                <a:gd name="T5" fmla="*/ 91 h 184"/>
                <a:gd name="T6" fmla="*/ 91 w 181"/>
                <a:gd name="T7" fmla="*/ 184 h 184"/>
                <a:gd name="T8" fmla="*/ 0 w 181"/>
                <a:gd name="T9" fmla="*/ 91 h 184"/>
                <a:gd name="T10" fmla="*/ 91 w 181"/>
                <a:gd name="T11" fmla="*/ 147 h 184"/>
                <a:gd name="T12" fmla="*/ 135 w 181"/>
                <a:gd name="T13" fmla="*/ 91 h 184"/>
                <a:gd name="T14" fmla="*/ 91 w 181"/>
                <a:gd name="T15" fmla="*/ 37 h 184"/>
                <a:gd name="T16" fmla="*/ 46 w 181"/>
                <a:gd name="T17" fmla="*/ 91 h 184"/>
                <a:gd name="T18" fmla="*/ 91 w 181"/>
                <a:gd name="T19"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84">
                  <a:moveTo>
                    <a:pt x="0" y="91"/>
                  </a:moveTo>
                  <a:cubicBezTo>
                    <a:pt x="0" y="36"/>
                    <a:pt x="37" y="0"/>
                    <a:pt x="91" y="0"/>
                  </a:cubicBezTo>
                  <a:cubicBezTo>
                    <a:pt x="145" y="0"/>
                    <a:pt x="181" y="37"/>
                    <a:pt x="181" y="91"/>
                  </a:cubicBezTo>
                  <a:cubicBezTo>
                    <a:pt x="181" y="142"/>
                    <a:pt x="145" y="184"/>
                    <a:pt x="91" y="184"/>
                  </a:cubicBezTo>
                  <a:cubicBezTo>
                    <a:pt x="38" y="184"/>
                    <a:pt x="0" y="145"/>
                    <a:pt x="0" y="91"/>
                  </a:cubicBezTo>
                  <a:close/>
                  <a:moveTo>
                    <a:pt x="91" y="147"/>
                  </a:moveTo>
                  <a:cubicBezTo>
                    <a:pt x="121" y="147"/>
                    <a:pt x="135" y="123"/>
                    <a:pt x="135" y="91"/>
                  </a:cubicBezTo>
                  <a:cubicBezTo>
                    <a:pt x="135" y="57"/>
                    <a:pt x="121" y="37"/>
                    <a:pt x="91" y="37"/>
                  </a:cubicBezTo>
                  <a:cubicBezTo>
                    <a:pt x="61" y="37"/>
                    <a:pt x="46" y="59"/>
                    <a:pt x="46" y="91"/>
                  </a:cubicBezTo>
                  <a:cubicBezTo>
                    <a:pt x="46" y="123"/>
                    <a:pt x="63" y="147"/>
                    <a:pt x="91"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5" name="Freeform 11"/>
            <p:cNvSpPr>
              <a:spLocks/>
            </p:cNvSpPr>
            <p:nvPr/>
          </p:nvSpPr>
          <p:spPr bwMode="black">
            <a:xfrm>
              <a:off x="2490788" y="3044826"/>
              <a:ext cx="422275" cy="627063"/>
            </a:xfrm>
            <a:custGeom>
              <a:avLst/>
              <a:gdLst>
                <a:gd name="T0" fmla="*/ 106 w 124"/>
                <a:gd name="T1" fmla="*/ 38 h 184"/>
                <a:gd name="T2" fmla="*/ 76 w 124"/>
                <a:gd name="T3" fmla="*/ 34 h 184"/>
                <a:gd name="T4" fmla="*/ 45 w 124"/>
                <a:gd name="T5" fmla="*/ 48 h 184"/>
                <a:gd name="T6" fmla="*/ 81 w 124"/>
                <a:gd name="T7" fmla="*/ 77 h 184"/>
                <a:gd name="T8" fmla="*/ 124 w 124"/>
                <a:gd name="T9" fmla="*/ 132 h 184"/>
                <a:gd name="T10" fmla="*/ 52 w 124"/>
                <a:gd name="T11" fmla="*/ 184 h 184"/>
                <a:gd name="T12" fmla="*/ 3 w 124"/>
                <a:gd name="T13" fmla="*/ 176 h 184"/>
                <a:gd name="T14" fmla="*/ 3 w 124"/>
                <a:gd name="T15" fmla="*/ 139 h 184"/>
                <a:gd name="T16" fmla="*/ 54 w 124"/>
                <a:gd name="T17" fmla="*/ 150 h 184"/>
                <a:gd name="T18" fmla="*/ 78 w 124"/>
                <a:gd name="T19" fmla="*/ 133 h 184"/>
                <a:gd name="T20" fmla="*/ 43 w 124"/>
                <a:gd name="T21" fmla="*/ 104 h 184"/>
                <a:gd name="T22" fmla="*/ 0 w 124"/>
                <a:gd name="T23" fmla="*/ 48 h 184"/>
                <a:gd name="T24" fmla="*/ 68 w 124"/>
                <a:gd name="T25" fmla="*/ 0 h 184"/>
                <a:gd name="T26" fmla="*/ 106 w 124"/>
                <a:gd name="T27" fmla="*/ 3 h 184"/>
                <a:gd name="T28" fmla="*/ 106 w 124"/>
                <a:gd name="T29" fmla="*/ 3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84">
                  <a:moveTo>
                    <a:pt x="106" y="38"/>
                  </a:moveTo>
                  <a:cubicBezTo>
                    <a:pt x="96" y="36"/>
                    <a:pt x="86" y="34"/>
                    <a:pt x="76" y="34"/>
                  </a:cubicBezTo>
                  <a:cubicBezTo>
                    <a:pt x="58" y="34"/>
                    <a:pt x="45" y="38"/>
                    <a:pt x="45" y="48"/>
                  </a:cubicBezTo>
                  <a:cubicBezTo>
                    <a:pt x="45" y="58"/>
                    <a:pt x="62" y="67"/>
                    <a:pt x="81" y="77"/>
                  </a:cubicBezTo>
                  <a:cubicBezTo>
                    <a:pt x="99" y="87"/>
                    <a:pt x="124" y="101"/>
                    <a:pt x="124" y="132"/>
                  </a:cubicBezTo>
                  <a:cubicBezTo>
                    <a:pt x="124" y="165"/>
                    <a:pt x="96" y="184"/>
                    <a:pt x="52" y="184"/>
                  </a:cubicBezTo>
                  <a:cubicBezTo>
                    <a:pt x="33" y="184"/>
                    <a:pt x="19" y="180"/>
                    <a:pt x="3" y="176"/>
                  </a:cubicBezTo>
                  <a:cubicBezTo>
                    <a:pt x="3" y="139"/>
                    <a:pt x="3" y="139"/>
                    <a:pt x="3" y="139"/>
                  </a:cubicBezTo>
                  <a:cubicBezTo>
                    <a:pt x="15" y="143"/>
                    <a:pt x="36" y="150"/>
                    <a:pt x="54" y="150"/>
                  </a:cubicBezTo>
                  <a:cubicBezTo>
                    <a:pt x="66" y="150"/>
                    <a:pt x="78" y="144"/>
                    <a:pt x="78" y="133"/>
                  </a:cubicBezTo>
                  <a:cubicBezTo>
                    <a:pt x="78" y="122"/>
                    <a:pt x="64" y="116"/>
                    <a:pt x="43" y="104"/>
                  </a:cubicBezTo>
                  <a:cubicBezTo>
                    <a:pt x="24" y="94"/>
                    <a:pt x="0" y="73"/>
                    <a:pt x="0" y="48"/>
                  </a:cubicBezTo>
                  <a:cubicBezTo>
                    <a:pt x="0" y="17"/>
                    <a:pt x="29" y="0"/>
                    <a:pt x="68" y="0"/>
                  </a:cubicBezTo>
                  <a:cubicBezTo>
                    <a:pt x="81" y="0"/>
                    <a:pt x="94" y="1"/>
                    <a:pt x="106" y="3"/>
                  </a:cubicBezTo>
                  <a:lnTo>
                    <a:pt x="106" y="3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6" name="Freeform 12"/>
            <p:cNvSpPr>
              <a:spLocks/>
            </p:cNvSpPr>
            <p:nvPr/>
          </p:nvSpPr>
          <p:spPr bwMode="black">
            <a:xfrm>
              <a:off x="3424238" y="2828926"/>
              <a:ext cx="982663" cy="842963"/>
            </a:xfrm>
            <a:custGeom>
              <a:avLst/>
              <a:gdLst>
                <a:gd name="T0" fmla="*/ 0 w 288"/>
                <a:gd name="T1" fmla="*/ 241 h 247"/>
                <a:gd name="T2" fmla="*/ 4 w 288"/>
                <a:gd name="T3" fmla="*/ 170 h 247"/>
                <a:gd name="T4" fmla="*/ 7 w 288"/>
                <a:gd name="T5" fmla="*/ 82 h 247"/>
                <a:gd name="T6" fmla="*/ 7 w 288"/>
                <a:gd name="T7" fmla="*/ 55 h 247"/>
                <a:gd name="T8" fmla="*/ 5 w 288"/>
                <a:gd name="T9" fmla="*/ 0 h 247"/>
                <a:gd name="T10" fmla="*/ 81 w 288"/>
                <a:gd name="T11" fmla="*/ 0 h 247"/>
                <a:gd name="T12" fmla="*/ 142 w 288"/>
                <a:gd name="T13" fmla="*/ 198 h 247"/>
                <a:gd name="T14" fmla="*/ 142 w 288"/>
                <a:gd name="T15" fmla="*/ 198 h 247"/>
                <a:gd name="T16" fmla="*/ 206 w 288"/>
                <a:gd name="T17" fmla="*/ 0 h 247"/>
                <a:gd name="T18" fmla="*/ 281 w 288"/>
                <a:gd name="T19" fmla="*/ 0 h 247"/>
                <a:gd name="T20" fmla="*/ 281 w 288"/>
                <a:gd name="T21" fmla="*/ 77 h 247"/>
                <a:gd name="T22" fmla="*/ 283 w 288"/>
                <a:gd name="T23" fmla="*/ 170 h 247"/>
                <a:gd name="T24" fmla="*/ 288 w 288"/>
                <a:gd name="T25" fmla="*/ 241 h 247"/>
                <a:gd name="T26" fmla="*/ 234 w 288"/>
                <a:gd name="T27" fmla="*/ 241 h 247"/>
                <a:gd name="T28" fmla="*/ 235 w 288"/>
                <a:gd name="T29" fmla="*/ 170 h 247"/>
                <a:gd name="T30" fmla="*/ 233 w 288"/>
                <a:gd name="T31" fmla="*/ 50 h 247"/>
                <a:gd name="T32" fmla="*/ 232 w 288"/>
                <a:gd name="T33" fmla="*/ 50 h 247"/>
                <a:gd name="T34" fmla="*/ 170 w 288"/>
                <a:gd name="T35" fmla="*/ 241 h 247"/>
                <a:gd name="T36" fmla="*/ 112 w 288"/>
                <a:gd name="T37" fmla="*/ 247 h 247"/>
                <a:gd name="T38" fmla="*/ 49 w 288"/>
                <a:gd name="T39" fmla="*/ 50 h 247"/>
                <a:gd name="T40" fmla="*/ 48 w 288"/>
                <a:gd name="T41" fmla="*/ 50 h 247"/>
                <a:gd name="T42" fmla="*/ 45 w 288"/>
                <a:gd name="T43" fmla="*/ 170 h 247"/>
                <a:gd name="T44" fmla="*/ 48 w 288"/>
                <a:gd name="T45" fmla="*/ 241 h 247"/>
                <a:gd name="T46" fmla="*/ 0 w 288"/>
                <a:gd name="T47" fmla="*/ 2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47">
                  <a:moveTo>
                    <a:pt x="0" y="241"/>
                  </a:moveTo>
                  <a:cubicBezTo>
                    <a:pt x="1" y="225"/>
                    <a:pt x="3" y="200"/>
                    <a:pt x="4" y="170"/>
                  </a:cubicBezTo>
                  <a:cubicBezTo>
                    <a:pt x="7" y="82"/>
                    <a:pt x="7" y="82"/>
                    <a:pt x="7" y="82"/>
                  </a:cubicBezTo>
                  <a:cubicBezTo>
                    <a:pt x="7" y="73"/>
                    <a:pt x="7" y="63"/>
                    <a:pt x="7" y="55"/>
                  </a:cubicBezTo>
                  <a:cubicBezTo>
                    <a:pt x="7" y="42"/>
                    <a:pt x="6" y="18"/>
                    <a:pt x="5" y="0"/>
                  </a:cubicBezTo>
                  <a:cubicBezTo>
                    <a:pt x="81" y="0"/>
                    <a:pt x="81" y="0"/>
                    <a:pt x="81" y="0"/>
                  </a:cubicBezTo>
                  <a:cubicBezTo>
                    <a:pt x="91" y="33"/>
                    <a:pt x="136" y="168"/>
                    <a:pt x="142" y="198"/>
                  </a:cubicBezTo>
                  <a:cubicBezTo>
                    <a:pt x="142" y="198"/>
                    <a:pt x="142" y="198"/>
                    <a:pt x="142" y="198"/>
                  </a:cubicBezTo>
                  <a:cubicBezTo>
                    <a:pt x="154" y="159"/>
                    <a:pt x="189" y="48"/>
                    <a:pt x="206" y="0"/>
                  </a:cubicBezTo>
                  <a:cubicBezTo>
                    <a:pt x="281" y="0"/>
                    <a:pt x="281" y="0"/>
                    <a:pt x="281" y="0"/>
                  </a:cubicBezTo>
                  <a:cubicBezTo>
                    <a:pt x="281" y="77"/>
                    <a:pt x="281" y="77"/>
                    <a:pt x="281" y="77"/>
                  </a:cubicBezTo>
                  <a:cubicBezTo>
                    <a:pt x="283" y="170"/>
                    <a:pt x="283" y="170"/>
                    <a:pt x="283" y="170"/>
                  </a:cubicBezTo>
                  <a:cubicBezTo>
                    <a:pt x="283" y="193"/>
                    <a:pt x="286" y="218"/>
                    <a:pt x="288" y="241"/>
                  </a:cubicBezTo>
                  <a:cubicBezTo>
                    <a:pt x="234" y="241"/>
                    <a:pt x="234" y="241"/>
                    <a:pt x="234" y="241"/>
                  </a:cubicBezTo>
                  <a:cubicBezTo>
                    <a:pt x="236" y="218"/>
                    <a:pt x="236" y="184"/>
                    <a:pt x="235" y="170"/>
                  </a:cubicBezTo>
                  <a:cubicBezTo>
                    <a:pt x="233" y="50"/>
                    <a:pt x="233" y="50"/>
                    <a:pt x="233" y="50"/>
                  </a:cubicBezTo>
                  <a:cubicBezTo>
                    <a:pt x="232" y="50"/>
                    <a:pt x="232" y="50"/>
                    <a:pt x="232" y="50"/>
                  </a:cubicBezTo>
                  <a:cubicBezTo>
                    <a:pt x="213" y="102"/>
                    <a:pt x="181" y="198"/>
                    <a:pt x="170" y="241"/>
                  </a:cubicBezTo>
                  <a:cubicBezTo>
                    <a:pt x="112" y="247"/>
                    <a:pt x="112" y="247"/>
                    <a:pt x="112" y="247"/>
                  </a:cubicBezTo>
                  <a:cubicBezTo>
                    <a:pt x="103" y="203"/>
                    <a:pt x="69" y="110"/>
                    <a:pt x="49" y="50"/>
                  </a:cubicBezTo>
                  <a:cubicBezTo>
                    <a:pt x="48" y="50"/>
                    <a:pt x="48" y="50"/>
                    <a:pt x="48" y="50"/>
                  </a:cubicBezTo>
                  <a:cubicBezTo>
                    <a:pt x="45" y="170"/>
                    <a:pt x="45" y="170"/>
                    <a:pt x="45" y="170"/>
                  </a:cubicBezTo>
                  <a:cubicBezTo>
                    <a:pt x="44" y="194"/>
                    <a:pt x="46" y="221"/>
                    <a:pt x="48" y="241"/>
                  </a:cubicBezTo>
                  <a:lnTo>
                    <a:pt x="0" y="24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7" name="Freeform 13"/>
            <p:cNvSpPr>
              <a:spLocks noEditPoints="1"/>
            </p:cNvSpPr>
            <p:nvPr/>
          </p:nvSpPr>
          <p:spPr bwMode="black">
            <a:xfrm>
              <a:off x="4516438" y="3044826"/>
              <a:ext cx="555625" cy="627063"/>
            </a:xfrm>
            <a:custGeom>
              <a:avLst/>
              <a:gdLst>
                <a:gd name="T0" fmla="*/ 120 w 163"/>
                <a:gd name="T1" fmla="*/ 178 h 184"/>
                <a:gd name="T2" fmla="*/ 118 w 163"/>
                <a:gd name="T3" fmla="*/ 149 h 184"/>
                <a:gd name="T4" fmla="*/ 117 w 163"/>
                <a:gd name="T5" fmla="*/ 149 h 184"/>
                <a:gd name="T6" fmla="*/ 56 w 163"/>
                <a:gd name="T7" fmla="*/ 184 h 184"/>
                <a:gd name="T8" fmla="*/ 0 w 163"/>
                <a:gd name="T9" fmla="*/ 130 h 184"/>
                <a:gd name="T10" fmla="*/ 96 w 163"/>
                <a:gd name="T11" fmla="*/ 61 h 184"/>
                <a:gd name="T12" fmla="*/ 115 w 163"/>
                <a:gd name="T13" fmla="*/ 62 h 184"/>
                <a:gd name="T14" fmla="*/ 69 w 163"/>
                <a:gd name="T15" fmla="*/ 32 h 184"/>
                <a:gd name="T16" fmla="*/ 22 w 163"/>
                <a:gd name="T17" fmla="*/ 39 h 184"/>
                <a:gd name="T18" fmla="*/ 22 w 163"/>
                <a:gd name="T19" fmla="*/ 7 h 184"/>
                <a:gd name="T20" fmla="*/ 78 w 163"/>
                <a:gd name="T21" fmla="*/ 0 h 184"/>
                <a:gd name="T22" fmla="*/ 157 w 163"/>
                <a:gd name="T23" fmla="*/ 84 h 184"/>
                <a:gd name="T24" fmla="*/ 157 w 163"/>
                <a:gd name="T25" fmla="*/ 119 h 184"/>
                <a:gd name="T26" fmla="*/ 163 w 163"/>
                <a:gd name="T27" fmla="*/ 178 h 184"/>
                <a:gd name="T28" fmla="*/ 120 w 163"/>
                <a:gd name="T29" fmla="*/ 178 h 184"/>
                <a:gd name="T30" fmla="*/ 115 w 163"/>
                <a:gd name="T31" fmla="*/ 92 h 184"/>
                <a:gd name="T32" fmla="*/ 96 w 163"/>
                <a:gd name="T33" fmla="*/ 90 h 184"/>
                <a:gd name="T34" fmla="*/ 46 w 163"/>
                <a:gd name="T35" fmla="*/ 125 h 184"/>
                <a:gd name="T36" fmla="*/ 73 w 163"/>
                <a:gd name="T37" fmla="*/ 147 h 184"/>
                <a:gd name="T38" fmla="*/ 115 w 163"/>
                <a:gd name="T39" fmla="*/ 98 h 184"/>
                <a:gd name="T40" fmla="*/ 115 w 163"/>
                <a:gd name="T41"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84">
                  <a:moveTo>
                    <a:pt x="120" y="178"/>
                  </a:moveTo>
                  <a:cubicBezTo>
                    <a:pt x="119" y="169"/>
                    <a:pt x="118" y="158"/>
                    <a:pt x="118" y="149"/>
                  </a:cubicBezTo>
                  <a:cubicBezTo>
                    <a:pt x="117" y="149"/>
                    <a:pt x="117" y="149"/>
                    <a:pt x="117" y="149"/>
                  </a:cubicBezTo>
                  <a:cubicBezTo>
                    <a:pt x="107" y="164"/>
                    <a:pt x="90" y="184"/>
                    <a:pt x="56" y="184"/>
                  </a:cubicBezTo>
                  <a:cubicBezTo>
                    <a:pt x="24" y="184"/>
                    <a:pt x="0" y="163"/>
                    <a:pt x="0" y="130"/>
                  </a:cubicBezTo>
                  <a:cubicBezTo>
                    <a:pt x="0" y="86"/>
                    <a:pt x="40" y="61"/>
                    <a:pt x="96" y="61"/>
                  </a:cubicBezTo>
                  <a:cubicBezTo>
                    <a:pt x="103" y="61"/>
                    <a:pt x="109" y="61"/>
                    <a:pt x="115" y="62"/>
                  </a:cubicBezTo>
                  <a:cubicBezTo>
                    <a:pt x="113" y="44"/>
                    <a:pt x="104" y="32"/>
                    <a:pt x="69" y="32"/>
                  </a:cubicBezTo>
                  <a:cubicBezTo>
                    <a:pt x="51" y="32"/>
                    <a:pt x="31" y="37"/>
                    <a:pt x="22" y="39"/>
                  </a:cubicBezTo>
                  <a:cubicBezTo>
                    <a:pt x="22" y="7"/>
                    <a:pt x="22" y="7"/>
                    <a:pt x="22" y="7"/>
                  </a:cubicBezTo>
                  <a:cubicBezTo>
                    <a:pt x="32" y="4"/>
                    <a:pt x="50" y="0"/>
                    <a:pt x="78" y="0"/>
                  </a:cubicBezTo>
                  <a:cubicBezTo>
                    <a:pt x="155" y="0"/>
                    <a:pt x="157" y="42"/>
                    <a:pt x="157" y="84"/>
                  </a:cubicBezTo>
                  <a:cubicBezTo>
                    <a:pt x="157" y="119"/>
                    <a:pt x="157" y="119"/>
                    <a:pt x="157" y="119"/>
                  </a:cubicBezTo>
                  <a:cubicBezTo>
                    <a:pt x="157" y="140"/>
                    <a:pt x="160" y="162"/>
                    <a:pt x="163" y="178"/>
                  </a:cubicBezTo>
                  <a:lnTo>
                    <a:pt x="120" y="178"/>
                  </a:lnTo>
                  <a:close/>
                  <a:moveTo>
                    <a:pt x="115" y="92"/>
                  </a:moveTo>
                  <a:cubicBezTo>
                    <a:pt x="108" y="91"/>
                    <a:pt x="103" y="90"/>
                    <a:pt x="96" y="90"/>
                  </a:cubicBezTo>
                  <a:cubicBezTo>
                    <a:pt x="65" y="90"/>
                    <a:pt x="46" y="105"/>
                    <a:pt x="46" y="125"/>
                  </a:cubicBezTo>
                  <a:cubicBezTo>
                    <a:pt x="46" y="138"/>
                    <a:pt x="57" y="147"/>
                    <a:pt x="73" y="147"/>
                  </a:cubicBezTo>
                  <a:cubicBezTo>
                    <a:pt x="101" y="147"/>
                    <a:pt x="115" y="120"/>
                    <a:pt x="115" y="98"/>
                  </a:cubicBezTo>
                  <a:lnTo>
                    <a:pt x="115" y="9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8" name="Freeform 14"/>
            <p:cNvSpPr>
              <a:spLocks/>
            </p:cNvSpPr>
            <p:nvPr/>
          </p:nvSpPr>
          <p:spPr bwMode="black">
            <a:xfrm>
              <a:off x="5170488" y="3044826"/>
              <a:ext cx="371475" cy="606425"/>
            </a:xfrm>
            <a:custGeom>
              <a:avLst/>
              <a:gdLst>
                <a:gd name="T0" fmla="*/ 8 w 109"/>
                <a:gd name="T1" fmla="*/ 178 h 178"/>
                <a:gd name="T2" fmla="*/ 10 w 109"/>
                <a:gd name="T3" fmla="*/ 120 h 178"/>
                <a:gd name="T4" fmla="*/ 10 w 109"/>
                <a:gd name="T5" fmla="*/ 79 h 178"/>
                <a:gd name="T6" fmla="*/ 0 w 109"/>
                <a:gd name="T7" fmla="*/ 8 h 178"/>
                <a:gd name="T8" fmla="*/ 45 w 109"/>
                <a:gd name="T9" fmla="*/ 4 h 178"/>
                <a:gd name="T10" fmla="*/ 50 w 109"/>
                <a:gd name="T11" fmla="*/ 30 h 178"/>
                <a:gd name="T12" fmla="*/ 51 w 109"/>
                <a:gd name="T13" fmla="*/ 30 h 178"/>
                <a:gd name="T14" fmla="*/ 99 w 109"/>
                <a:gd name="T15" fmla="*/ 0 h 178"/>
                <a:gd name="T16" fmla="*/ 107 w 109"/>
                <a:gd name="T17" fmla="*/ 0 h 178"/>
                <a:gd name="T18" fmla="*/ 109 w 109"/>
                <a:gd name="T19" fmla="*/ 39 h 178"/>
                <a:gd name="T20" fmla="*/ 94 w 109"/>
                <a:gd name="T21" fmla="*/ 37 h 178"/>
                <a:gd name="T22" fmla="*/ 56 w 109"/>
                <a:gd name="T23" fmla="*/ 99 h 178"/>
                <a:gd name="T24" fmla="*/ 56 w 109"/>
                <a:gd name="T25" fmla="*/ 120 h 178"/>
                <a:gd name="T26" fmla="*/ 58 w 109"/>
                <a:gd name="T27" fmla="*/ 178 h 178"/>
                <a:gd name="T28" fmla="*/ 8 w 109"/>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78">
                  <a:moveTo>
                    <a:pt x="8" y="178"/>
                  </a:moveTo>
                  <a:cubicBezTo>
                    <a:pt x="9" y="159"/>
                    <a:pt x="10" y="140"/>
                    <a:pt x="10" y="120"/>
                  </a:cubicBezTo>
                  <a:cubicBezTo>
                    <a:pt x="10" y="79"/>
                    <a:pt x="10" y="79"/>
                    <a:pt x="10" y="79"/>
                  </a:cubicBezTo>
                  <a:cubicBezTo>
                    <a:pt x="10" y="54"/>
                    <a:pt x="5" y="32"/>
                    <a:pt x="0" y="8"/>
                  </a:cubicBezTo>
                  <a:cubicBezTo>
                    <a:pt x="45" y="4"/>
                    <a:pt x="45" y="4"/>
                    <a:pt x="45" y="4"/>
                  </a:cubicBezTo>
                  <a:cubicBezTo>
                    <a:pt x="47" y="12"/>
                    <a:pt x="49" y="21"/>
                    <a:pt x="50" y="30"/>
                  </a:cubicBezTo>
                  <a:cubicBezTo>
                    <a:pt x="51" y="30"/>
                    <a:pt x="51" y="30"/>
                    <a:pt x="51" y="30"/>
                  </a:cubicBezTo>
                  <a:cubicBezTo>
                    <a:pt x="58" y="14"/>
                    <a:pt x="80" y="0"/>
                    <a:pt x="99" y="0"/>
                  </a:cubicBezTo>
                  <a:cubicBezTo>
                    <a:pt x="102" y="0"/>
                    <a:pt x="104" y="0"/>
                    <a:pt x="107" y="0"/>
                  </a:cubicBezTo>
                  <a:cubicBezTo>
                    <a:pt x="109" y="39"/>
                    <a:pt x="109" y="39"/>
                    <a:pt x="109" y="39"/>
                  </a:cubicBezTo>
                  <a:cubicBezTo>
                    <a:pt x="103" y="38"/>
                    <a:pt x="99" y="37"/>
                    <a:pt x="94" y="37"/>
                  </a:cubicBezTo>
                  <a:cubicBezTo>
                    <a:pt x="56" y="37"/>
                    <a:pt x="56" y="63"/>
                    <a:pt x="56" y="99"/>
                  </a:cubicBezTo>
                  <a:cubicBezTo>
                    <a:pt x="56" y="120"/>
                    <a:pt x="56" y="120"/>
                    <a:pt x="56" y="120"/>
                  </a:cubicBezTo>
                  <a:cubicBezTo>
                    <a:pt x="56" y="134"/>
                    <a:pt x="57" y="159"/>
                    <a:pt x="58"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49" name="Freeform 15"/>
            <p:cNvSpPr>
              <a:spLocks noEditPoints="1"/>
            </p:cNvSpPr>
            <p:nvPr/>
          </p:nvSpPr>
          <p:spPr bwMode="black">
            <a:xfrm>
              <a:off x="5607050" y="2757488"/>
              <a:ext cx="600075" cy="893763"/>
            </a:xfrm>
            <a:custGeom>
              <a:avLst/>
              <a:gdLst>
                <a:gd name="T0" fmla="*/ 5 w 176"/>
                <a:gd name="T1" fmla="*/ 262 h 262"/>
                <a:gd name="T2" fmla="*/ 6 w 176"/>
                <a:gd name="T3" fmla="*/ 191 h 262"/>
                <a:gd name="T4" fmla="*/ 6 w 176"/>
                <a:gd name="T5" fmla="*/ 97 h 262"/>
                <a:gd name="T6" fmla="*/ 0 w 176"/>
                <a:gd name="T7" fmla="*/ 3 h 262"/>
                <a:gd name="T8" fmla="*/ 54 w 176"/>
                <a:gd name="T9" fmla="*/ 0 h 262"/>
                <a:gd name="T10" fmla="*/ 52 w 176"/>
                <a:gd name="T11" fmla="*/ 64 h 262"/>
                <a:gd name="T12" fmla="*/ 52 w 176"/>
                <a:gd name="T13" fmla="*/ 191 h 262"/>
                <a:gd name="T14" fmla="*/ 54 w 176"/>
                <a:gd name="T15" fmla="*/ 262 h 262"/>
                <a:gd name="T16" fmla="*/ 5 w 176"/>
                <a:gd name="T17" fmla="*/ 262 h 262"/>
                <a:gd name="T18" fmla="*/ 54 w 176"/>
                <a:gd name="T19" fmla="*/ 171 h 262"/>
                <a:gd name="T20" fmla="*/ 106 w 176"/>
                <a:gd name="T21" fmla="*/ 92 h 262"/>
                <a:gd name="T22" fmla="*/ 161 w 176"/>
                <a:gd name="T23" fmla="*/ 88 h 262"/>
                <a:gd name="T24" fmla="*/ 118 w 176"/>
                <a:gd name="T25" fmla="*/ 143 h 262"/>
                <a:gd name="T26" fmla="*/ 101 w 176"/>
                <a:gd name="T27" fmla="*/ 168 h 262"/>
                <a:gd name="T28" fmla="*/ 127 w 176"/>
                <a:gd name="T29" fmla="*/ 201 h 262"/>
                <a:gd name="T30" fmla="*/ 176 w 176"/>
                <a:gd name="T31" fmla="*/ 262 h 262"/>
                <a:gd name="T32" fmla="*/ 118 w 176"/>
                <a:gd name="T33" fmla="*/ 262 h 262"/>
                <a:gd name="T34" fmla="*/ 54 w 176"/>
                <a:gd name="T35" fmla="*/ 1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62">
                  <a:moveTo>
                    <a:pt x="5" y="262"/>
                  </a:moveTo>
                  <a:cubicBezTo>
                    <a:pt x="5" y="238"/>
                    <a:pt x="6" y="218"/>
                    <a:pt x="6" y="191"/>
                  </a:cubicBezTo>
                  <a:cubicBezTo>
                    <a:pt x="6" y="97"/>
                    <a:pt x="6" y="97"/>
                    <a:pt x="6" y="97"/>
                  </a:cubicBezTo>
                  <a:cubicBezTo>
                    <a:pt x="6" y="82"/>
                    <a:pt x="6" y="42"/>
                    <a:pt x="0" y="3"/>
                  </a:cubicBezTo>
                  <a:cubicBezTo>
                    <a:pt x="54" y="0"/>
                    <a:pt x="54" y="0"/>
                    <a:pt x="54" y="0"/>
                  </a:cubicBezTo>
                  <a:cubicBezTo>
                    <a:pt x="54" y="27"/>
                    <a:pt x="52" y="46"/>
                    <a:pt x="52" y="64"/>
                  </a:cubicBezTo>
                  <a:cubicBezTo>
                    <a:pt x="52" y="191"/>
                    <a:pt x="52" y="191"/>
                    <a:pt x="52" y="191"/>
                  </a:cubicBezTo>
                  <a:cubicBezTo>
                    <a:pt x="52" y="215"/>
                    <a:pt x="52" y="238"/>
                    <a:pt x="54" y="262"/>
                  </a:cubicBezTo>
                  <a:lnTo>
                    <a:pt x="5" y="262"/>
                  </a:lnTo>
                  <a:close/>
                  <a:moveTo>
                    <a:pt x="54" y="171"/>
                  </a:moveTo>
                  <a:cubicBezTo>
                    <a:pt x="106" y="92"/>
                    <a:pt x="106" y="92"/>
                    <a:pt x="106" y="92"/>
                  </a:cubicBezTo>
                  <a:cubicBezTo>
                    <a:pt x="161" y="88"/>
                    <a:pt x="161" y="88"/>
                    <a:pt x="161" y="88"/>
                  </a:cubicBezTo>
                  <a:cubicBezTo>
                    <a:pt x="146" y="107"/>
                    <a:pt x="131" y="125"/>
                    <a:pt x="118" y="143"/>
                  </a:cubicBezTo>
                  <a:cubicBezTo>
                    <a:pt x="101" y="168"/>
                    <a:pt x="101" y="168"/>
                    <a:pt x="101" y="168"/>
                  </a:cubicBezTo>
                  <a:cubicBezTo>
                    <a:pt x="127" y="201"/>
                    <a:pt x="127" y="201"/>
                    <a:pt x="127" y="201"/>
                  </a:cubicBezTo>
                  <a:cubicBezTo>
                    <a:pt x="144" y="225"/>
                    <a:pt x="162" y="247"/>
                    <a:pt x="176" y="262"/>
                  </a:cubicBezTo>
                  <a:cubicBezTo>
                    <a:pt x="118" y="262"/>
                    <a:pt x="118" y="262"/>
                    <a:pt x="118" y="262"/>
                  </a:cubicBezTo>
                  <a:lnTo>
                    <a:pt x="54" y="1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0" name="Freeform 16"/>
            <p:cNvSpPr>
              <a:spLocks noEditPoints="1"/>
            </p:cNvSpPr>
            <p:nvPr/>
          </p:nvSpPr>
          <p:spPr bwMode="black">
            <a:xfrm>
              <a:off x="6192838" y="3044826"/>
              <a:ext cx="566738" cy="627063"/>
            </a:xfrm>
            <a:custGeom>
              <a:avLst/>
              <a:gdLst>
                <a:gd name="T0" fmla="*/ 150 w 166"/>
                <a:gd name="T1" fmla="*/ 179 h 184"/>
                <a:gd name="T2" fmla="*/ 105 w 166"/>
                <a:gd name="T3" fmla="*/ 184 h 184"/>
                <a:gd name="T4" fmla="*/ 0 w 166"/>
                <a:gd name="T5" fmla="*/ 81 h 184"/>
                <a:gd name="T6" fmla="*/ 84 w 166"/>
                <a:gd name="T7" fmla="*/ 0 h 184"/>
                <a:gd name="T8" fmla="*/ 166 w 166"/>
                <a:gd name="T9" fmla="*/ 89 h 184"/>
                <a:gd name="T10" fmla="*/ 166 w 166"/>
                <a:gd name="T11" fmla="*/ 100 h 184"/>
                <a:gd name="T12" fmla="*/ 46 w 166"/>
                <a:gd name="T13" fmla="*/ 100 h 184"/>
                <a:gd name="T14" fmla="*/ 111 w 166"/>
                <a:gd name="T15" fmla="*/ 147 h 184"/>
                <a:gd name="T16" fmla="*/ 150 w 166"/>
                <a:gd name="T17" fmla="*/ 141 h 184"/>
                <a:gd name="T18" fmla="*/ 150 w 166"/>
                <a:gd name="T19" fmla="*/ 179 h 184"/>
                <a:gd name="T20" fmla="*/ 120 w 166"/>
                <a:gd name="T21" fmla="*/ 71 h 184"/>
                <a:gd name="T22" fmla="*/ 85 w 166"/>
                <a:gd name="T23" fmla="*/ 37 h 184"/>
                <a:gd name="T24" fmla="*/ 46 w 166"/>
                <a:gd name="T25" fmla="*/ 71 h 184"/>
                <a:gd name="T26" fmla="*/ 120 w 166"/>
                <a:gd name="T27" fmla="*/ 7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84">
                  <a:moveTo>
                    <a:pt x="150" y="179"/>
                  </a:moveTo>
                  <a:cubicBezTo>
                    <a:pt x="135" y="182"/>
                    <a:pt x="120" y="184"/>
                    <a:pt x="105" y="184"/>
                  </a:cubicBezTo>
                  <a:cubicBezTo>
                    <a:pt x="39" y="184"/>
                    <a:pt x="0" y="140"/>
                    <a:pt x="0" y="81"/>
                  </a:cubicBezTo>
                  <a:cubicBezTo>
                    <a:pt x="0" y="33"/>
                    <a:pt x="35" y="0"/>
                    <a:pt x="84" y="0"/>
                  </a:cubicBezTo>
                  <a:cubicBezTo>
                    <a:pt x="148" y="0"/>
                    <a:pt x="166" y="49"/>
                    <a:pt x="166" y="89"/>
                  </a:cubicBezTo>
                  <a:cubicBezTo>
                    <a:pt x="166" y="92"/>
                    <a:pt x="166" y="96"/>
                    <a:pt x="166" y="100"/>
                  </a:cubicBezTo>
                  <a:cubicBezTo>
                    <a:pt x="46" y="100"/>
                    <a:pt x="46" y="100"/>
                    <a:pt x="46" y="100"/>
                  </a:cubicBezTo>
                  <a:cubicBezTo>
                    <a:pt x="47" y="116"/>
                    <a:pt x="59" y="147"/>
                    <a:pt x="111" y="147"/>
                  </a:cubicBezTo>
                  <a:cubicBezTo>
                    <a:pt x="124" y="147"/>
                    <a:pt x="137" y="144"/>
                    <a:pt x="150" y="141"/>
                  </a:cubicBezTo>
                  <a:lnTo>
                    <a:pt x="150" y="179"/>
                  </a:lnTo>
                  <a:close/>
                  <a:moveTo>
                    <a:pt x="120" y="71"/>
                  </a:moveTo>
                  <a:cubicBezTo>
                    <a:pt x="120" y="57"/>
                    <a:pt x="108" y="37"/>
                    <a:pt x="85" y="37"/>
                  </a:cubicBezTo>
                  <a:cubicBezTo>
                    <a:pt x="58" y="37"/>
                    <a:pt x="47" y="58"/>
                    <a:pt x="46" y="71"/>
                  </a:cubicBezTo>
                  <a:lnTo>
                    <a:pt x="120" y="71"/>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1" name="Freeform 17"/>
            <p:cNvSpPr>
              <a:spLocks/>
            </p:cNvSpPr>
            <p:nvPr/>
          </p:nvSpPr>
          <p:spPr bwMode="black">
            <a:xfrm>
              <a:off x="6783388" y="2890838"/>
              <a:ext cx="392113" cy="781050"/>
            </a:xfrm>
            <a:custGeom>
              <a:avLst/>
              <a:gdLst>
                <a:gd name="T0" fmla="*/ 112 w 115"/>
                <a:gd name="T1" fmla="*/ 227 h 229"/>
                <a:gd name="T2" fmla="*/ 92 w 115"/>
                <a:gd name="T3" fmla="*/ 229 h 229"/>
                <a:gd name="T4" fmla="*/ 33 w 115"/>
                <a:gd name="T5" fmla="*/ 168 h 229"/>
                <a:gd name="T6" fmla="*/ 33 w 115"/>
                <a:gd name="T7" fmla="*/ 83 h 229"/>
                <a:gd name="T8" fmla="*/ 0 w 115"/>
                <a:gd name="T9" fmla="*/ 85 h 229"/>
                <a:gd name="T10" fmla="*/ 2 w 115"/>
                <a:gd name="T11" fmla="*/ 51 h 229"/>
                <a:gd name="T12" fmla="*/ 33 w 115"/>
                <a:gd name="T13" fmla="*/ 51 h 229"/>
                <a:gd name="T14" fmla="*/ 33 w 115"/>
                <a:gd name="T15" fmla="*/ 17 h 229"/>
                <a:gd name="T16" fmla="*/ 82 w 115"/>
                <a:gd name="T17" fmla="*/ 0 h 229"/>
                <a:gd name="T18" fmla="*/ 79 w 115"/>
                <a:gd name="T19" fmla="*/ 45 h 229"/>
                <a:gd name="T20" fmla="*/ 79 w 115"/>
                <a:gd name="T21" fmla="*/ 51 h 229"/>
                <a:gd name="T22" fmla="*/ 115 w 115"/>
                <a:gd name="T23" fmla="*/ 49 h 229"/>
                <a:gd name="T24" fmla="*/ 113 w 115"/>
                <a:gd name="T25" fmla="*/ 83 h 229"/>
                <a:gd name="T26" fmla="*/ 79 w 115"/>
                <a:gd name="T27" fmla="*/ 83 h 229"/>
                <a:gd name="T28" fmla="*/ 79 w 115"/>
                <a:gd name="T29" fmla="*/ 152 h 229"/>
                <a:gd name="T30" fmla="*/ 104 w 115"/>
                <a:gd name="T31" fmla="*/ 192 h 229"/>
                <a:gd name="T32" fmla="*/ 115 w 115"/>
                <a:gd name="T33" fmla="*/ 191 h 229"/>
                <a:gd name="T34" fmla="*/ 112 w 115"/>
                <a:gd name="T3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29">
                  <a:moveTo>
                    <a:pt x="112" y="227"/>
                  </a:moveTo>
                  <a:cubicBezTo>
                    <a:pt x="105" y="228"/>
                    <a:pt x="99" y="229"/>
                    <a:pt x="92" y="229"/>
                  </a:cubicBezTo>
                  <a:cubicBezTo>
                    <a:pt x="69" y="229"/>
                    <a:pt x="33" y="221"/>
                    <a:pt x="33" y="168"/>
                  </a:cubicBezTo>
                  <a:cubicBezTo>
                    <a:pt x="33" y="83"/>
                    <a:pt x="33" y="83"/>
                    <a:pt x="33" y="83"/>
                  </a:cubicBezTo>
                  <a:cubicBezTo>
                    <a:pt x="25" y="83"/>
                    <a:pt x="13" y="84"/>
                    <a:pt x="0" y="85"/>
                  </a:cubicBezTo>
                  <a:cubicBezTo>
                    <a:pt x="2" y="51"/>
                    <a:pt x="2" y="51"/>
                    <a:pt x="2" y="51"/>
                  </a:cubicBezTo>
                  <a:cubicBezTo>
                    <a:pt x="33" y="51"/>
                    <a:pt x="33" y="51"/>
                    <a:pt x="33" y="51"/>
                  </a:cubicBezTo>
                  <a:cubicBezTo>
                    <a:pt x="33" y="17"/>
                    <a:pt x="33" y="17"/>
                    <a:pt x="33" y="17"/>
                  </a:cubicBezTo>
                  <a:cubicBezTo>
                    <a:pt x="82" y="0"/>
                    <a:pt x="82" y="0"/>
                    <a:pt x="82" y="0"/>
                  </a:cubicBezTo>
                  <a:cubicBezTo>
                    <a:pt x="80" y="15"/>
                    <a:pt x="79" y="38"/>
                    <a:pt x="79" y="45"/>
                  </a:cubicBezTo>
                  <a:cubicBezTo>
                    <a:pt x="79" y="51"/>
                    <a:pt x="79" y="51"/>
                    <a:pt x="79" y="51"/>
                  </a:cubicBezTo>
                  <a:cubicBezTo>
                    <a:pt x="88" y="51"/>
                    <a:pt x="100" y="51"/>
                    <a:pt x="115" y="49"/>
                  </a:cubicBezTo>
                  <a:cubicBezTo>
                    <a:pt x="113" y="83"/>
                    <a:pt x="113" y="83"/>
                    <a:pt x="113" y="83"/>
                  </a:cubicBezTo>
                  <a:cubicBezTo>
                    <a:pt x="79" y="83"/>
                    <a:pt x="79" y="83"/>
                    <a:pt x="79" y="83"/>
                  </a:cubicBezTo>
                  <a:cubicBezTo>
                    <a:pt x="79" y="152"/>
                    <a:pt x="79" y="152"/>
                    <a:pt x="79" y="152"/>
                  </a:cubicBezTo>
                  <a:cubicBezTo>
                    <a:pt x="79" y="176"/>
                    <a:pt x="79" y="192"/>
                    <a:pt x="104" y="192"/>
                  </a:cubicBezTo>
                  <a:cubicBezTo>
                    <a:pt x="107" y="192"/>
                    <a:pt x="111" y="191"/>
                    <a:pt x="115" y="191"/>
                  </a:cubicBezTo>
                  <a:lnTo>
                    <a:pt x="112" y="227"/>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2" name="Freeform 18"/>
            <p:cNvSpPr>
              <a:spLocks noEditPoints="1"/>
            </p:cNvSpPr>
            <p:nvPr/>
          </p:nvSpPr>
          <p:spPr bwMode="black">
            <a:xfrm>
              <a:off x="7277100" y="2757488"/>
              <a:ext cx="187325" cy="893763"/>
            </a:xfrm>
            <a:custGeom>
              <a:avLst/>
              <a:gdLst>
                <a:gd name="T0" fmla="*/ 2 w 55"/>
                <a:gd name="T1" fmla="*/ 31 h 262"/>
                <a:gd name="T2" fmla="*/ 0 w 55"/>
                <a:gd name="T3" fmla="*/ 4 h 262"/>
                <a:gd name="T4" fmla="*/ 53 w 55"/>
                <a:gd name="T5" fmla="*/ 0 h 262"/>
                <a:gd name="T6" fmla="*/ 51 w 55"/>
                <a:gd name="T7" fmla="*/ 31 h 262"/>
                <a:gd name="T8" fmla="*/ 51 w 55"/>
                <a:gd name="T9" fmla="*/ 51 h 262"/>
                <a:gd name="T10" fmla="*/ 2 w 55"/>
                <a:gd name="T11" fmla="*/ 54 h 262"/>
                <a:gd name="T12" fmla="*/ 2 w 55"/>
                <a:gd name="T13" fmla="*/ 31 h 262"/>
                <a:gd name="T14" fmla="*/ 6 w 55"/>
                <a:gd name="T15" fmla="*/ 262 h 262"/>
                <a:gd name="T16" fmla="*/ 7 w 55"/>
                <a:gd name="T17" fmla="*/ 204 h 262"/>
                <a:gd name="T18" fmla="*/ 7 w 55"/>
                <a:gd name="T19" fmla="*/ 163 h 262"/>
                <a:gd name="T20" fmla="*/ 2 w 55"/>
                <a:gd name="T21" fmla="*/ 92 h 262"/>
                <a:gd name="T22" fmla="*/ 55 w 55"/>
                <a:gd name="T23" fmla="*/ 88 h 262"/>
                <a:gd name="T24" fmla="*/ 53 w 55"/>
                <a:gd name="T25" fmla="*/ 142 h 262"/>
                <a:gd name="T26" fmla="*/ 53 w 55"/>
                <a:gd name="T27" fmla="*/ 204 h 262"/>
                <a:gd name="T28" fmla="*/ 55 w 55"/>
                <a:gd name="T29" fmla="*/ 262 h 262"/>
                <a:gd name="T30" fmla="*/ 6 w 55"/>
                <a:gd name="T31"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62">
                  <a:moveTo>
                    <a:pt x="2" y="31"/>
                  </a:moveTo>
                  <a:cubicBezTo>
                    <a:pt x="2" y="22"/>
                    <a:pt x="1" y="14"/>
                    <a:pt x="0" y="4"/>
                  </a:cubicBezTo>
                  <a:cubicBezTo>
                    <a:pt x="53" y="0"/>
                    <a:pt x="53" y="0"/>
                    <a:pt x="53" y="0"/>
                  </a:cubicBezTo>
                  <a:cubicBezTo>
                    <a:pt x="52" y="11"/>
                    <a:pt x="51" y="21"/>
                    <a:pt x="51" y="31"/>
                  </a:cubicBezTo>
                  <a:cubicBezTo>
                    <a:pt x="51" y="51"/>
                    <a:pt x="51" y="51"/>
                    <a:pt x="51" y="51"/>
                  </a:cubicBezTo>
                  <a:cubicBezTo>
                    <a:pt x="2" y="54"/>
                    <a:pt x="2" y="54"/>
                    <a:pt x="2" y="54"/>
                  </a:cubicBezTo>
                  <a:lnTo>
                    <a:pt x="2" y="31"/>
                  </a:lnTo>
                  <a:close/>
                  <a:moveTo>
                    <a:pt x="6" y="262"/>
                  </a:moveTo>
                  <a:cubicBezTo>
                    <a:pt x="6" y="243"/>
                    <a:pt x="7" y="224"/>
                    <a:pt x="7" y="204"/>
                  </a:cubicBezTo>
                  <a:cubicBezTo>
                    <a:pt x="7" y="163"/>
                    <a:pt x="7" y="163"/>
                    <a:pt x="7" y="163"/>
                  </a:cubicBezTo>
                  <a:cubicBezTo>
                    <a:pt x="7" y="138"/>
                    <a:pt x="5" y="116"/>
                    <a:pt x="2" y="92"/>
                  </a:cubicBezTo>
                  <a:cubicBezTo>
                    <a:pt x="55" y="88"/>
                    <a:pt x="55" y="88"/>
                    <a:pt x="55" y="88"/>
                  </a:cubicBezTo>
                  <a:cubicBezTo>
                    <a:pt x="53" y="114"/>
                    <a:pt x="53" y="124"/>
                    <a:pt x="53" y="142"/>
                  </a:cubicBezTo>
                  <a:cubicBezTo>
                    <a:pt x="53" y="204"/>
                    <a:pt x="53" y="204"/>
                    <a:pt x="53" y="204"/>
                  </a:cubicBezTo>
                  <a:cubicBezTo>
                    <a:pt x="53" y="224"/>
                    <a:pt x="54" y="243"/>
                    <a:pt x="55" y="262"/>
                  </a:cubicBezTo>
                  <a:lnTo>
                    <a:pt x="6" y="262"/>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3" name="Freeform 19"/>
            <p:cNvSpPr>
              <a:spLocks/>
            </p:cNvSpPr>
            <p:nvPr/>
          </p:nvSpPr>
          <p:spPr bwMode="black">
            <a:xfrm>
              <a:off x="7567613" y="3044826"/>
              <a:ext cx="582613" cy="606425"/>
            </a:xfrm>
            <a:custGeom>
              <a:avLst/>
              <a:gdLst>
                <a:gd name="T0" fmla="*/ 8 w 171"/>
                <a:gd name="T1" fmla="*/ 178 h 178"/>
                <a:gd name="T2" fmla="*/ 10 w 171"/>
                <a:gd name="T3" fmla="*/ 120 h 178"/>
                <a:gd name="T4" fmla="*/ 10 w 171"/>
                <a:gd name="T5" fmla="*/ 79 h 178"/>
                <a:gd name="T6" fmla="*/ 0 w 171"/>
                <a:gd name="T7" fmla="*/ 8 h 178"/>
                <a:gd name="T8" fmla="*/ 43 w 171"/>
                <a:gd name="T9" fmla="*/ 4 h 178"/>
                <a:gd name="T10" fmla="*/ 49 w 171"/>
                <a:gd name="T11" fmla="*/ 29 h 178"/>
                <a:gd name="T12" fmla="*/ 110 w 171"/>
                <a:gd name="T13" fmla="*/ 0 h 178"/>
                <a:gd name="T14" fmla="*/ 167 w 171"/>
                <a:gd name="T15" fmla="*/ 80 h 178"/>
                <a:gd name="T16" fmla="*/ 167 w 171"/>
                <a:gd name="T17" fmla="*/ 120 h 178"/>
                <a:gd name="T18" fmla="*/ 171 w 171"/>
                <a:gd name="T19" fmla="*/ 178 h 178"/>
                <a:gd name="T20" fmla="*/ 123 w 171"/>
                <a:gd name="T21" fmla="*/ 178 h 178"/>
                <a:gd name="T22" fmla="*/ 121 w 171"/>
                <a:gd name="T23" fmla="*/ 120 h 178"/>
                <a:gd name="T24" fmla="*/ 121 w 171"/>
                <a:gd name="T25" fmla="*/ 87 h 178"/>
                <a:gd name="T26" fmla="*/ 92 w 171"/>
                <a:gd name="T27" fmla="*/ 37 h 178"/>
                <a:gd name="T28" fmla="*/ 56 w 171"/>
                <a:gd name="T29" fmla="*/ 99 h 178"/>
                <a:gd name="T30" fmla="*/ 56 w 171"/>
                <a:gd name="T31" fmla="*/ 120 h 178"/>
                <a:gd name="T32" fmla="*/ 57 w 171"/>
                <a:gd name="T33" fmla="*/ 178 h 178"/>
                <a:gd name="T34" fmla="*/ 8 w 171"/>
                <a:gd name="T35"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8">
                  <a:moveTo>
                    <a:pt x="8" y="178"/>
                  </a:moveTo>
                  <a:cubicBezTo>
                    <a:pt x="9" y="159"/>
                    <a:pt x="10" y="140"/>
                    <a:pt x="10" y="120"/>
                  </a:cubicBezTo>
                  <a:cubicBezTo>
                    <a:pt x="10" y="79"/>
                    <a:pt x="10" y="79"/>
                    <a:pt x="10" y="79"/>
                  </a:cubicBezTo>
                  <a:cubicBezTo>
                    <a:pt x="10" y="54"/>
                    <a:pt x="5" y="32"/>
                    <a:pt x="0" y="8"/>
                  </a:cubicBezTo>
                  <a:cubicBezTo>
                    <a:pt x="43" y="4"/>
                    <a:pt x="43" y="4"/>
                    <a:pt x="43" y="4"/>
                  </a:cubicBezTo>
                  <a:cubicBezTo>
                    <a:pt x="46" y="12"/>
                    <a:pt x="47" y="20"/>
                    <a:pt x="49" y="29"/>
                  </a:cubicBezTo>
                  <a:cubicBezTo>
                    <a:pt x="61" y="17"/>
                    <a:pt x="76" y="0"/>
                    <a:pt x="110" y="0"/>
                  </a:cubicBezTo>
                  <a:cubicBezTo>
                    <a:pt x="152" y="0"/>
                    <a:pt x="167" y="32"/>
                    <a:pt x="167" y="80"/>
                  </a:cubicBezTo>
                  <a:cubicBezTo>
                    <a:pt x="167" y="120"/>
                    <a:pt x="167" y="120"/>
                    <a:pt x="167" y="120"/>
                  </a:cubicBezTo>
                  <a:cubicBezTo>
                    <a:pt x="167" y="134"/>
                    <a:pt x="168" y="160"/>
                    <a:pt x="171" y="178"/>
                  </a:cubicBezTo>
                  <a:cubicBezTo>
                    <a:pt x="123" y="178"/>
                    <a:pt x="123" y="178"/>
                    <a:pt x="123" y="178"/>
                  </a:cubicBezTo>
                  <a:cubicBezTo>
                    <a:pt x="122" y="159"/>
                    <a:pt x="121" y="140"/>
                    <a:pt x="121" y="120"/>
                  </a:cubicBezTo>
                  <a:cubicBezTo>
                    <a:pt x="121" y="87"/>
                    <a:pt x="121" y="87"/>
                    <a:pt x="121" y="87"/>
                  </a:cubicBezTo>
                  <a:cubicBezTo>
                    <a:pt x="121" y="57"/>
                    <a:pt x="115" y="37"/>
                    <a:pt x="92" y="37"/>
                  </a:cubicBezTo>
                  <a:cubicBezTo>
                    <a:pt x="63" y="37"/>
                    <a:pt x="56" y="57"/>
                    <a:pt x="56" y="99"/>
                  </a:cubicBezTo>
                  <a:cubicBezTo>
                    <a:pt x="56" y="120"/>
                    <a:pt x="56" y="120"/>
                    <a:pt x="56" y="120"/>
                  </a:cubicBezTo>
                  <a:cubicBezTo>
                    <a:pt x="56" y="134"/>
                    <a:pt x="57" y="159"/>
                    <a:pt x="57" y="178"/>
                  </a:cubicBezTo>
                  <a:lnTo>
                    <a:pt x="8" y="178"/>
                  </a:ln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sp>
          <p:nvSpPr>
            <p:cNvPr id="54" name="Freeform 20"/>
            <p:cNvSpPr>
              <a:spLocks noEditPoints="1"/>
            </p:cNvSpPr>
            <p:nvPr/>
          </p:nvSpPr>
          <p:spPr bwMode="black">
            <a:xfrm>
              <a:off x="8251825" y="3044826"/>
              <a:ext cx="641350" cy="887413"/>
            </a:xfrm>
            <a:custGeom>
              <a:avLst/>
              <a:gdLst>
                <a:gd name="T0" fmla="*/ 188 w 188"/>
                <a:gd name="T1" fmla="*/ 3 h 260"/>
                <a:gd name="T2" fmla="*/ 181 w 188"/>
                <a:gd name="T3" fmla="*/ 88 h 260"/>
                <a:gd name="T4" fmla="*/ 183 w 188"/>
                <a:gd name="T5" fmla="*/ 165 h 260"/>
                <a:gd name="T6" fmla="*/ 74 w 188"/>
                <a:gd name="T7" fmla="*/ 260 h 260"/>
                <a:gd name="T8" fmla="*/ 20 w 188"/>
                <a:gd name="T9" fmla="*/ 255 h 260"/>
                <a:gd name="T10" fmla="*/ 18 w 188"/>
                <a:gd name="T11" fmla="*/ 216 h 260"/>
                <a:gd name="T12" fmla="*/ 73 w 188"/>
                <a:gd name="T13" fmla="*/ 222 h 260"/>
                <a:gd name="T14" fmla="*/ 139 w 188"/>
                <a:gd name="T15" fmla="*/ 165 h 260"/>
                <a:gd name="T16" fmla="*/ 139 w 188"/>
                <a:gd name="T17" fmla="*/ 152 h 260"/>
                <a:gd name="T18" fmla="*/ 138 w 188"/>
                <a:gd name="T19" fmla="*/ 152 h 260"/>
                <a:gd name="T20" fmla="*/ 81 w 188"/>
                <a:gd name="T21" fmla="*/ 184 h 260"/>
                <a:gd name="T22" fmla="*/ 0 w 188"/>
                <a:gd name="T23" fmla="*/ 88 h 260"/>
                <a:gd name="T24" fmla="*/ 83 w 188"/>
                <a:gd name="T25" fmla="*/ 0 h 260"/>
                <a:gd name="T26" fmla="*/ 142 w 188"/>
                <a:gd name="T27" fmla="*/ 28 h 260"/>
                <a:gd name="T28" fmla="*/ 146 w 188"/>
                <a:gd name="T29" fmla="*/ 6 h 260"/>
                <a:gd name="T30" fmla="*/ 188 w 188"/>
                <a:gd name="T31" fmla="*/ 3 h 260"/>
                <a:gd name="T32" fmla="*/ 92 w 188"/>
                <a:gd name="T33" fmla="*/ 147 h 260"/>
                <a:gd name="T34" fmla="*/ 137 w 188"/>
                <a:gd name="T35" fmla="*/ 88 h 260"/>
                <a:gd name="T36" fmla="*/ 92 w 188"/>
                <a:gd name="T37" fmla="*/ 37 h 260"/>
                <a:gd name="T38" fmla="*/ 46 w 188"/>
                <a:gd name="T39" fmla="*/ 88 h 260"/>
                <a:gd name="T40" fmla="*/ 92 w 188"/>
                <a:gd name="T41" fmla="*/ 1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8" h="260">
                  <a:moveTo>
                    <a:pt x="188" y="3"/>
                  </a:moveTo>
                  <a:cubicBezTo>
                    <a:pt x="185" y="28"/>
                    <a:pt x="181" y="70"/>
                    <a:pt x="181" y="88"/>
                  </a:cubicBezTo>
                  <a:cubicBezTo>
                    <a:pt x="181" y="102"/>
                    <a:pt x="183" y="139"/>
                    <a:pt x="183" y="165"/>
                  </a:cubicBezTo>
                  <a:cubicBezTo>
                    <a:pt x="183" y="233"/>
                    <a:pt x="150" y="260"/>
                    <a:pt x="74" y="260"/>
                  </a:cubicBezTo>
                  <a:cubicBezTo>
                    <a:pt x="56" y="260"/>
                    <a:pt x="38" y="257"/>
                    <a:pt x="20" y="255"/>
                  </a:cubicBezTo>
                  <a:cubicBezTo>
                    <a:pt x="18" y="216"/>
                    <a:pt x="18" y="216"/>
                    <a:pt x="18" y="216"/>
                  </a:cubicBezTo>
                  <a:cubicBezTo>
                    <a:pt x="37" y="219"/>
                    <a:pt x="55" y="222"/>
                    <a:pt x="73" y="222"/>
                  </a:cubicBezTo>
                  <a:cubicBezTo>
                    <a:pt x="133" y="222"/>
                    <a:pt x="139" y="200"/>
                    <a:pt x="139" y="165"/>
                  </a:cubicBezTo>
                  <a:cubicBezTo>
                    <a:pt x="139" y="152"/>
                    <a:pt x="139" y="152"/>
                    <a:pt x="139" y="152"/>
                  </a:cubicBezTo>
                  <a:cubicBezTo>
                    <a:pt x="138" y="152"/>
                    <a:pt x="138" y="152"/>
                    <a:pt x="138" y="152"/>
                  </a:cubicBezTo>
                  <a:cubicBezTo>
                    <a:pt x="131" y="165"/>
                    <a:pt x="119" y="184"/>
                    <a:pt x="81" y="184"/>
                  </a:cubicBezTo>
                  <a:cubicBezTo>
                    <a:pt x="32" y="184"/>
                    <a:pt x="0" y="145"/>
                    <a:pt x="0" y="88"/>
                  </a:cubicBezTo>
                  <a:cubicBezTo>
                    <a:pt x="0" y="36"/>
                    <a:pt x="32" y="0"/>
                    <a:pt x="83" y="0"/>
                  </a:cubicBezTo>
                  <a:cubicBezTo>
                    <a:pt x="118" y="0"/>
                    <a:pt x="133" y="19"/>
                    <a:pt x="142" y="28"/>
                  </a:cubicBezTo>
                  <a:cubicBezTo>
                    <a:pt x="143" y="20"/>
                    <a:pt x="144" y="14"/>
                    <a:pt x="146" y="6"/>
                  </a:cubicBezTo>
                  <a:lnTo>
                    <a:pt x="188" y="3"/>
                  </a:lnTo>
                  <a:close/>
                  <a:moveTo>
                    <a:pt x="92" y="147"/>
                  </a:moveTo>
                  <a:cubicBezTo>
                    <a:pt x="121" y="147"/>
                    <a:pt x="137" y="123"/>
                    <a:pt x="137" y="88"/>
                  </a:cubicBezTo>
                  <a:cubicBezTo>
                    <a:pt x="137" y="55"/>
                    <a:pt x="121" y="37"/>
                    <a:pt x="92" y="37"/>
                  </a:cubicBezTo>
                  <a:cubicBezTo>
                    <a:pt x="63" y="37"/>
                    <a:pt x="46" y="58"/>
                    <a:pt x="46" y="88"/>
                  </a:cubicBezTo>
                  <a:cubicBezTo>
                    <a:pt x="46" y="122"/>
                    <a:pt x="65" y="147"/>
                    <a:pt x="92" y="147"/>
                  </a:cubicBezTo>
                  <a:close/>
                </a:path>
              </a:pathLst>
            </a:custGeom>
            <a:solidFill>
              <a:srgbClr val="2F4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solidFill>
                  <a:srgbClr val="1F497D"/>
                </a:solidFill>
              </a:endParaRPr>
            </a:p>
          </p:txBody>
        </p:sp>
      </p:grpSp>
    </p:spTree>
    <p:extLst>
      <p:ext uri="{BB962C8B-B14F-4D97-AF65-F5344CB8AC3E}">
        <p14:creationId xmlns:p14="http://schemas.microsoft.com/office/powerpoint/2010/main" val="1364140745"/>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bg2"/>
        </a:solidFill>
        <a:effectLst/>
      </p:bgPr>
    </p:bg>
    <p:spTree>
      <p:nvGrpSpPr>
        <p:cNvPr id="1" name=""/>
        <p:cNvGrpSpPr/>
        <p:nvPr/>
      </p:nvGrpSpPr>
      <p:grpSpPr>
        <a:xfrm>
          <a:off x="0" y="0"/>
          <a:ext cx="0" cy="0"/>
          <a:chOff x="0" y="0"/>
          <a:chExt cx="0" cy="0"/>
        </a:xfrm>
      </p:grpSpPr>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grpSp>
      <p:sp>
        <p:nvSpPr>
          <p:cNvPr id="45" name="Titel 1"/>
          <p:cNvSpPr>
            <a:spLocks noGrp="1"/>
          </p:cNvSpPr>
          <p:nvPr>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tx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8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tx1"/>
                </a:solidFill>
                <a:latin typeface="+mn-lt"/>
              </a:defRPr>
            </a:lvl1pPr>
            <a:lvl2pPr marL="358775" indent="-176213">
              <a:lnSpc>
                <a:spcPct val="100000"/>
              </a:lnSpc>
              <a:spcBef>
                <a:spcPts val="800"/>
              </a:spcBef>
              <a:buClr>
                <a:schemeClr val="tx1"/>
              </a:buClr>
              <a:buFont typeface="Calibri" pitchFamily="34" charset="0"/>
              <a:buChar char="─"/>
              <a:defRPr sz="1600">
                <a:solidFill>
                  <a:schemeClr val="tx1"/>
                </a:solidFill>
                <a:latin typeface="+mn-lt"/>
              </a:defRPr>
            </a:lvl2pPr>
            <a:lvl3pPr marL="538163" indent="-179388">
              <a:lnSpc>
                <a:spcPct val="100000"/>
              </a:lnSpc>
              <a:spcBef>
                <a:spcPts val="800"/>
              </a:spcBef>
              <a:buClr>
                <a:schemeClr val="tx1"/>
              </a:buClr>
              <a:buFont typeface="Wingdings" pitchFamily="2" charset="2"/>
              <a:buChar char="§"/>
              <a:defRPr sz="1400">
                <a:solidFill>
                  <a:schemeClr val="tx1"/>
                </a:solidFill>
                <a:latin typeface="+mn-lt"/>
              </a:defRPr>
            </a:lvl3pPr>
            <a:lvl4pPr marL="717550" indent="-179388">
              <a:lnSpc>
                <a:spcPct val="100000"/>
              </a:lnSpc>
              <a:spcBef>
                <a:spcPts val="800"/>
              </a:spcBef>
              <a:defRPr sz="1200">
                <a:solidFill>
                  <a:schemeClr val="tx1"/>
                </a:solidFill>
                <a:latin typeface="+mn-lt"/>
              </a:defRPr>
            </a:lvl4pPr>
            <a:lvl5pPr marL="896938" indent="-179388">
              <a:lnSpc>
                <a:spcPct val="100000"/>
              </a:lnSpc>
              <a:spcBef>
                <a:spcPts val="800"/>
              </a:spcBef>
              <a:buFont typeface="Calibri" pitchFamily="34" charset="0"/>
              <a:buChar char="─"/>
              <a:defRPr sz="1000" baseline="0">
                <a:solidFill>
                  <a:schemeClr val="tx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latin typeface="+mn-lt"/>
              </a:defRPr>
            </a:lvl1pPr>
          </a:lstStyle>
          <a:p>
            <a:r>
              <a:rPr lang="de-DE" smtClean="0">
                <a:solidFill>
                  <a:srgbClr val="1F497D"/>
                </a:solidFill>
              </a:rPr>
              <a:t>Censydiam Brand Growth Creation</a:t>
            </a:r>
            <a:endParaRPr lang="de-DE" dirty="0">
              <a:solidFill>
                <a:srgbClr val="1F497D"/>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tx1"/>
                </a:solidFill>
                <a:latin typeface="+mn-lt"/>
              </a:defRPr>
            </a:lvl1pPr>
          </a:lstStyle>
          <a:p>
            <a:fld id="{99DB18A3-D21F-4BB0-9E84-DFB029941648}" type="slidenum">
              <a:rPr lang="de-DE" smtClean="0">
                <a:solidFill>
                  <a:srgbClr val="1F497D"/>
                </a:solidFill>
              </a:rPr>
              <a:pPr/>
              <a:t>‹#›</a:t>
            </a:fld>
            <a:endParaRPr lang="de-DE" dirty="0">
              <a:solidFill>
                <a:srgbClr val="1F497D"/>
              </a:solidFill>
            </a:endParaRPr>
          </a:p>
        </p:txBody>
      </p:sp>
      <p:pic>
        <p:nvPicPr>
          <p:cNvPr id="53" name="Picture 52"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322358068"/>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pic>
        <p:nvPicPr>
          <p:cNvPr id="40" name="Picture 3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1" name="Picture 40" descr="Ipsos Reid Market Quest(white).png"/>
          <p:cNvPicPr>
            <a:picLocks noChangeAspect="1"/>
          </p:cNvPicPr>
          <p:nvPr userDrawn="1"/>
        </p:nvPicPr>
        <p:blipFill>
          <a:blip r:embed="rId3"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1448085423"/>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bg2"/>
        </a:solidFill>
        <a:effectLst/>
      </p:bgPr>
    </p:bg>
    <p:spTree>
      <p:nvGrpSpPr>
        <p:cNvPr id="1" name=""/>
        <p:cNvGrpSpPr/>
        <p:nvPr/>
      </p:nvGrpSpPr>
      <p:grpSpPr>
        <a:xfrm>
          <a:off x="0" y="0"/>
          <a:ext cx="0" cy="0"/>
          <a:chOff x="0" y="0"/>
          <a:chExt cx="0" cy="0"/>
        </a:xfrm>
      </p:grpSpPr>
      <p:sp>
        <p:nvSpPr>
          <p:cNvPr id="4" name="Freeform 3"/>
          <p:cNvSpPr>
            <a:spLocks/>
          </p:cNvSpPr>
          <p:nvPr/>
        </p:nvSpPr>
        <p:spPr bwMode="auto">
          <a:xfrm>
            <a:off x="0" y="560388"/>
            <a:ext cx="8885238" cy="4503737"/>
          </a:xfrm>
          <a:custGeom>
            <a:avLst/>
            <a:gdLst>
              <a:gd name="T0" fmla="*/ 0 w 5597"/>
              <a:gd name="T1" fmla="*/ 2060 h 2837"/>
              <a:gd name="T2" fmla="*/ 3918 w 5597"/>
              <a:gd name="T3" fmla="*/ 0 h 2837"/>
              <a:gd name="T4" fmla="*/ 5597 w 5597"/>
              <a:gd name="T5" fmla="*/ 2837 h 2837"/>
            </a:gdLst>
            <a:ahLst/>
            <a:cxnLst>
              <a:cxn ang="0">
                <a:pos x="T0" y="T1"/>
              </a:cxn>
              <a:cxn ang="0">
                <a:pos x="T2" y="T3"/>
              </a:cxn>
              <a:cxn ang="0">
                <a:pos x="T4" y="T5"/>
              </a:cxn>
            </a:cxnLst>
            <a:rect l="0" t="0" r="r" b="b"/>
            <a:pathLst>
              <a:path w="5597" h="2837">
                <a:moveTo>
                  <a:pt x="0" y="2060"/>
                </a:moveTo>
                <a:lnTo>
                  <a:pt x="3918" y="0"/>
                </a:lnTo>
                <a:lnTo>
                  <a:pt x="5597" y="2837"/>
                </a:lnTo>
              </a:path>
            </a:pathLst>
          </a:custGeom>
          <a:noFill/>
          <a:ln w="12700">
            <a:solidFill>
              <a:srgbClr val="FFFFFF">
                <a:alpha val="29804"/>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5" name="Freeform 4"/>
          <p:cNvSpPr>
            <a:spLocks/>
          </p:cNvSpPr>
          <p:nvPr/>
        </p:nvSpPr>
        <p:spPr bwMode="auto">
          <a:xfrm>
            <a:off x="3609975" y="5272088"/>
            <a:ext cx="4583113" cy="1589087"/>
          </a:xfrm>
          <a:custGeom>
            <a:avLst/>
            <a:gdLst>
              <a:gd name="T0" fmla="*/ 1432 w 1432"/>
              <a:gd name="T1" fmla="*/ 496 h 496"/>
              <a:gd name="T2" fmla="*/ 716 w 1432"/>
              <a:gd name="T3" fmla="*/ 0 h 496"/>
              <a:gd name="T4" fmla="*/ 0 w 1432"/>
              <a:gd name="T5" fmla="*/ 496 h 496"/>
              <a:gd name="T6" fmla="*/ 1432 w 1432"/>
              <a:gd name="T7" fmla="*/ 496 h 496"/>
            </a:gdLst>
            <a:ahLst/>
            <a:cxnLst>
              <a:cxn ang="0">
                <a:pos x="T0" y="T1"/>
              </a:cxn>
              <a:cxn ang="0">
                <a:pos x="T2" y="T3"/>
              </a:cxn>
              <a:cxn ang="0">
                <a:pos x="T4" y="T5"/>
              </a:cxn>
              <a:cxn ang="0">
                <a:pos x="T6" y="T7"/>
              </a:cxn>
            </a:cxnLst>
            <a:rect l="0" t="0" r="r" b="b"/>
            <a:pathLst>
              <a:path w="1432" h="496">
                <a:moveTo>
                  <a:pt x="1432" y="496"/>
                </a:moveTo>
                <a:cubicBezTo>
                  <a:pt x="1323" y="207"/>
                  <a:pt x="1044" y="0"/>
                  <a:pt x="716" y="0"/>
                </a:cubicBezTo>
                <a:cubicBezTo>
                  <a:pt x="388" y="0"/>
                  <a:pt x="109" y="207"/>
                  <a:pt x="0" y="496"/>
                </a:cubicBezTo>
                <a:lnTo>
                  <a:pt x="1432" y="49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6" name="Freeform 5"/>
          <p:cNvSpPr>
            <a:spLocks/>
          </p:cNvSpPr>
          <p:nvPr userDrawn="1"/>
        </p:nvSpPr>
        <p:spPr bwMode="auto">
          <a:xfrm>
            <a:off x="8547100" y="4954588"/>
            <a:ext cx="601663" cy="1368425"/>
          </a:xfrm>
          <a:custGeom>
            <a:avLst/>
            <a:gdLst>
              <a:gd name="T0" fmla="*/ 184 w 184"/>
              <a:gd name="T1" fmla="*/ 0 h 420"/>
              <a:gd name="T2" fmla="*/ 0 w 184"/>
              <a:gd name="T3" fmla="*/ 210 h 420"/>
              <a:gd name="T4" fmla="*/ 184 w 184"/>
              <a:gd name="T5" fmla="*/ 420 h 420"/>
              <a:gd name="T6" fmla="*/ 184 w 184"/>
              <a:gd name="T7" fmla="*/ 0 h 420"/>
            </a:gdLst>
            <a:ahLst/>
            <a:cxnLst>
              <a:cxn ang="0">
                <a:pos x="T0" y="T1"/>
              </a:cxn>
              <a:cxn ang="0">
                <a:pos x="T2" y="T3"/>
              </a:cxn>
              <a:cxn ang="0">
                <a:pos x="T4" y="T5"/>
              </a:cxn>
              <a:cxn ang="0">
                <a:pos x="T6" y="T7"/>
              </a:cxn>
            </a:cxnLst>
            <a:rect l="0" t="0" r="r" b="b"/>
            <a:pathLst>
              <a:path w="184" h="420">
                <a:moveTo>
                  <a:pt x="184" y="0"/>
                </a:moveTo>
                <a:cubicBezTo>
                  <a:pt x="80" y="14"/>
                  <a:pt x="0" y="103"/>
                  <a:pt x="0" y="210"/>
                </a:cubicBezTo>
                <a:cubicBezTo>
                  <a:pt x="0" y="318"/>
                  <a:pt x="80" y="407"/>
                  <a:pt x="184" y="420"/>
                </a:cubicBezTo>
                <a:lnTo>
                  <a:pt x="18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7" name="Titel 1"/>
          <p:cNvSpPr>
            <a:spLocks noGrp="1"/>
          </p:cNvSpPr>
          <p:nvPr userDrawn="1">
            <p:ph type="title" hasCustomPrompt="1"/>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tx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2"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63" name="Fußzeilenplatzhalter 4"/>
          <p:cNvSpPr>
            <a:spLocks noGrp="1"/>
          </p:cNvSpPr>
          <p:nvPr userDrawn="1">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tx1"/>
                </a:solidFill>
                <a:latin typeface="+mn-lt"/>
              </a:defRPr>
            </a:lvl1pPr>
          </a:lstStyle>
          <a:p>
            <a:r>
              <a:rPr lang="de-DE" smtClean="0">
                <a:solidFill>
                  <a:srgbClr val="1F497D"/>
                </a:solidFill>
              </a:rPr>
              <a:t>Censydiam Brand Growth Creation</a:t>
            </a:r>
            <a:endParaRPr lang="de-DE" dirty="0">
              <a:solidFill>
                <a:srgbClr val="1F497D"/>
              </a:solidFill>
            </a:endParaRPr>
          </a:p>
        </p:txBody>
      </p:sp>
      <p:sp>
        <p:nvSpPr>
          <p:cNvPr id="64" name="Foliennummernplatzhalter 5"/>
          <p:cNvSpPr>
            <a:spLocks noGrp="1"/>
          </p:cNvSpPr>
          <p:nvPr userDrawn="1">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tx1"/>
                </a:solidFill>
                <a:latin typeface="+mn-lt"/>
              </a:defRPr>
            </a:lvl1pPr>
          </a:lstStyle>
          <a:p>
            <a:fld id="{99DB18A3-D21F-4BB0-9E84-DFB029941648}" type="slidenum">
              <a:rPr lang="de-DE" smtClean="0">
                <a:solidFill>
                  <a:srgbClr val="1F497D"/>
                </a:solidFill>
              </a:rPr>
              <a:pPr/>
              <a:t>‹#›</a:t>
            </a:fld>
            <a:endParaRPr lang="de-DE" dirty="0">
              <a:solidFill>
                <a:srgbClr val="1F497D"/>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tx1"/>
                </a:solidFill>
                <a:latin typeface="+mn-lt"/>
              </a:defRPr>
            </a:lvl1pPr>
            <a:lvl2pPr marL="358775" indent="-176213">
              <a:lnSpc>
                <a:spcPct val="100000"/>
              </a:lnSpc>
              <a:spcBef>
                <a:spcPts val="800"/>
              </a:spcBef>
              <a:buClr>
                <a:schemeClr val="tx1"/>
              </a:buClr>
              <a:buFont typeface="Calibri" pitchFamily="34" charset="0"/>
              <a:buChar char="─"/>
              <a:defRPr sz="1600">
                <a:solidFill>
                  <a:schemeClr val="tx1"/>
                </a:solidFill>
                <a:latin typeface="+mn-lt"/>
              </a:defRPr>
            </a:lvl2pPr>
            <a:lvl3pPr marL="538163" indent="-179388">
              <a:lnSpc>
                <a:spcPct val="100000"/>
              </a:lnSpc>
              <a:spcBef>
                <a:spcPts val="800"/>
              </a:spcBef>
              <a:buClr>
                <a:schemeClr val="tx1"/>
              </a:buClr>
              <a:buFont typeface="Wingdings" pitchFamily="2" charset="2"/>
              <a:buChar char="§"/>
              <a:defRPr sz="1400">
                <a:solidFill>
                  <a:schemeClr val="tx1"/>
                </a:solidFill>
                <a:latin typeface="+mn-lt"/>
              </a:defRPr>
            </a:lvl3pPr>
            <a:lvl4pPr marL="717550" indent="-179388">
              <a:lnSpc>
                <a:spcPct val="100000"/>
              </a:lnSpc>
              <a:spcBef>
                <a:spcPts val="800"/>
              </a:spcBef>
              <a:defRPr sz="1200">
                <a:solidFill>
                  <a:schemeClr val="tx1"/>
                </a:solidFill>
                <a:latin typeface="+mn-lt"/>
              </a:defRPr>
            </a:lvl4pPr>
            <a:lvl5pPr marL="896938" indent="-179388">
              <a:lnSpc>
                <a:spcPct val="100000"/>
              </a:lnSpc>
              <a:spcBef>
                <a:spcPts val="800"/>
              </a:spcBef>
              <a:buFont typeface="Calibri" pitchFamily="34" charset="0"/>
              <a:buChar char="─"/>
              <a:defRPr sz="1000" baseline="0">
                <a:solidFill>
                  <a:schemeClr val="tx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Tree>
    <p:extLst>
      <p:ext uri="{BB962C8B-B14F-4D97-AF65-F5344CB8AC3E}">
        <p14:creationId xmlns:p14="http://schemas.microsoft.com/office/powerpoint/2010/main" val="1304229530"/>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bg2"/>
        </a:solidFill>
        <a:effectLst/>
      </p:bgPr>
    </p:bg>
    <p:spTree>
      <p:nvGrpSpPr>
        <p:cNvPr id="1" name=""/>
        <p:cNvGrpSpPr/>
        <p:nvPr/>
      </p:nvGrpSpPr>
      <p:grpSpPr>
        <a:xfrm>
          <a:off x="0" y="0"/>
          <a:ext cx="0" cy="0"/>
          <a:chOff x="0" y="0"/>
          <a:chExt cx="0" cy="0"/>
        </a:xfrm>
      </p:grpSpPr>
      <p:sp>
        <p:nvSpPr>
          <p:cNvPr id="7" name="Titel 1"/>
          <p:cNvSpPr>
            <a:spLocks noGrp="1"/>
          </p:cNvSpPr>
          <p:nvPr>
            <p:ph type="title" hasCustomPrompt="1"/>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tx1"/>
                </a:solidFill>
                <a:latin typeface="+mn-lt"/>
              </a:defRPr>
            </a:lvl1pPr>
          </a:lstStyle>
          <a:p>
            <a:r>
              <a:rPr lang="en-US" noProof="0" dirty="0" err="1" smtClean="0"/>
              <a:t>Titelmasterformat</a:t>
            </a:r>
            <a:r>
              <a:rPr lang="en-US" noProof="0" dirty="0" smtClean="0"/>
              <a:t> </a:t>
            </a:r>
            <a:r>
              <a:rPr lang="en-US" noProof="0" dirty="0" err="1" smtClean="0"/>
              <a:t>durch</a:t>
            </a:r>
            <a:r>
              <a:rPr lang="en-US" noProof="0" dirty="0" smtClean="0"/>
              <a:t> </a:t>
            </a:r>
            <a:br>
              <a:rPr lang="en-US" noProof="0" dirty="0" smtClean="0"/>
            </a:br>
            <a:r>
              <a:rPr lang="en-US" noProof="0" dirty="0" err="1" smtClean="0"/>
              <a:t>Klicken</a:t>
            </a:r>
            <a:r>
              <a:rPr lang="en-US" noProof="0" dirty="0" smtClean="0"/>
              <a:t> </a:t>
            </a:r>
            <a:r>
              <a:rPr lang="en-US" noProof="0" dirty="0" err="1" smtClean="0"/>
              <a:t>bearbeiten</a:t>
            </a:r>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endParaRPr lang="en-US">
                <a:solidFill>
                  <a:srgbClr val="1F497D"/>
                </a:solidFill>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endParaRPr lang="en-US">
                <a:solidFill>
                  <a:srgbClr val="1F497D"/>
                </a:solidFill>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endParaRPr lang="en-US">
                <a:solidFill>
                  <a:srgbClr val="1F497D"/>
                </a:solidFill>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endParaRPr lang="en-US">
                <a:solidFill>
                  <a:srgbClr val="1F497D"/>
                </a:solidFill>
              </a:endParaRPr>
            </a:p>
          </p:txBody>
        </p:sp>
      </p:grpSp>
      <p:sp>
        <p:nvSpPr>
          <p:cNvPr id="6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tx1"/>
                </a:solidFill>
                <a:latin typeface="+mn-lt"/>
              </a:defRPr>
            </a:lvl1pPr>
            <a:lvl2pPr marL="358775" indent="-176213">
              <a:lnSpc>
                <a:spcPct val="100000"/>
              </a:lnSpc>
              <a:spcBef>
                <a:spcPts val="800"/>
              </a:spcBef>
              <a:buClr>
                <a:schemeClr val="tx1"/>
              </a:buClr>
              <a:buFont typeface="Calibri" pitchFamily="34" charset="0"/>
              <a:buChar char="─"/>
              <a:defRPr sz="1600">
                <a:solidFill>
                  <a:schemeClr val="tx1"/>
                </a:solidFill>
                <a:latin typeface="+mn-lt"/>
              </a:defRPr>
            </a:lvl2pPr>
            <a:lvl3pPr marL="538163" indent="-179388">
              <a:lnSpc>
                <a:spcPct val="100000"/>
              </a:lnSpc>
              <a:spcBef>
                <a:spcPts val="800"/>
              </a:spcBef>
              <a:buClr>
                <a:schemeClr val="tx1"/>
              </a:buClr>
              <a:buFont typeface="Wingdings" pitchFamily="2" charset="2"/>
              <a:buChar char="§"/>
              <a:defRPr sz="1400">
                <a:solidFill>
                  <a:schemeClr val="tx1"/>
                </a:solidFill>
                <a:latin typeface="+mn-lt"/>
              </a:defRPr>
            </a:lvl3pPr>
            <a:lvl4pPr marL="717550" indent="-179388">
              <a:lnSpc>
                <a:spcPct val="100000"/>
              </a:lnSpc>
              <a:spcBef>
                <a:spcPts val="800"/>
              </a:spcBef>
              <a:defRPr sz="1200">
                <a:solidFill>
                  <a:schemeClr val="tx1"/>
                </a:solidFill>
                <a:latin typeface="+mn-lt"/>
              </a:defRPr>
            </a:lvl4pPr>
            <a:lvl5pPr marL="896938" indent="-179388">
              <a:lnSpc>
                <a:spcPct val="100000"/>
              </a:lnSpc>
              <a:spcBef>
                <a:spcPts val="800"/>
              </a:spcBef>
              <a:buFont typeface="Calibri" pitchFamily="34" charset="0"/>
              <a:buChar char="─"/>
              <a:defRPr sz="1000" baseline="0">
                <a:solidFill>
                  <a:schemeClr val="tx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tx1"/>
                </a:solidFill>
                <a:latin typeface="+mn-lt"/>
              </a:defRPr>
            </a:lvl1pPr>
          </a:lstStyle>
          <a:p>
            <a:r>
              <a:rPr lang="de-DE" smtClean="0">
                <a:solidFill>
                  <a:srgbClr val="1F497D"/>
                </a:solidFill>
              </a:rPr>
              <a:t>Censydiam Brand Growth Creation</a:t>
            </a:r>
            <a:endParaRPr lang="de-DE" dirty="0">
              <a:solidFill>
                <a:srgbClr val="1F497D"/>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tx1"/>
                </a:solidFill>
                <a:latin typeface="+mn-lt"/>
              </a:defRPr>
            </a:lvl1pPr>
          </a:lstStyle>
          <a:p>
            <a:fld id="{99DB18A3-D21F-4BB0-9E84-DFB029941648}" type="slidenum">
              <a:rPr lang="de-DE" smtClean="0">
                <a:solidFill>
                  <a:srgbClr val="1F497D"/>
                </a:solidFill>
              </a:rPr>
              <a:pPr/>
              <a:t>‹#›</a:t>
            </a:fld>
            <a:endParaRPr lang="de-DE" dirty="0">
              <a:solidFill>
                <a:srgbClr val="1F497D"/>
              </a:solidFill>
            </a:endParaRPr>
          </a:p>
        </p:txBody>
      </p:sp>
      <p:sp>
        <p:nvSpPr>
          <p:cNvPr id="2" name="Freeform 2"/>
          <p:cNvSpPr>
            <a:spLocks/>
          </p:cNvSpPr>
          <p:nvPr userDrawn="1"/>
        </p:nvSpPr>
        <p:spPr bwMode="grayWhite">
          <a:xfrm>
            <a:off x="6581775" y="0"/>
            <a:ext cx="2562225" cy="1905000"/>
          </a:xfrm>
          <a:custGeom>
            <a:avLst/>
            <a:gdLst>
              <a:gd name="T0" fmla="*/ 4304 w 4304"/>
              <a:gd name="T1" fmla="*/ 0 h 3200"/>
              <a:gd name="T2" fmla="*/ 13 w 4304"/>
              <a:gd name="T3" fmla="*/ 0 h 3200"/>
              <a:gd name="T4" fmla="*/ 0 w 4304"/>
              <a:gd name="T5" fmla="*/ 252 h 3200"/>
              <a:gd name="T6" fmla="*/ 2945 w 4304"/>
              <a:gd name="T7" fmla="*/ 3200 h 3200"/>
              <a:gd name="T8" fmla="*/ 4304 w 4304"/>
              <a:gd name="T9" fmla="*/ 2867 h 3200"/>
              <a:gd name="T10" fmla="*/ 4304 w 4304"/>
              <a:gd name="T11" fmla="*/ 0 h 3200"/>
            </a:gdLst>
            <a:ahLst/>
            <a:cxnLst>
              <a:cxn ang="0">
                <a:pos x="T0" y="T1"/>
              </a:cxn>
              <a:cxn ang="0">
                <a:pos x="T2" y="T3"/>
              </a:cxn>
              <a:cxn ang="0">
                <a:pos x="T4" y="T5"/>
              </a:cxn>
              <a:cxn ang="0">
                <a:pos x="T6" y="T7"/>
              </a:cxn>
              <a:cxn ang="0">
                <a:pos x="T8" y="T9"/>
              </a:cxn>
              <a:cxn ang="0">
                <a:pos x="T10" y="T11"/>
              </a:cxn>
            </a:cxnLst>
            <a:rect l="0" t="0" r="r" b="b"/>
            <a:pathLst>
              <a:path w="4304" h="3200">
                <a:moveTo>
                  <a:pt x="4304" y="0"/>
                </a:moveTo>
                <a:cubicBezTo>
                  <a:pt x="13" y="0"/>
                  <a:pt x="13" y="0"/>
                  <a:pt x="13" y="0"/>
                </a:cubicBezTo>
                <a:cubicBezTo>
                  <a:pt x="7" y="82"/>
                  <a:pt x="0" y="164"/>
                  <a:pt x="0" y="252"/>
                </a:cubicBezTo>
                <a:cubicBezTo>
                  <a:pt x="0" y="1878"/>
                  <a:pt x="1322" y="3200"/>
                  <a:pt x="2945" y="3200"/>
                </a:cubicBezTo>
                <a:cubicBezTo>
                  <a:pt x="3436" y="3200"/>
                  <a:pt x="3895" y="3081"/>
                  <a:pt x="4304" y="2867"/>
                </a:cubicBezTo>
                <a:lnTo>
                  <a:pt x="4304" y="0"/>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8" name="Oval 3"/>
          <p:cNvSpPr>
            <a:spLocks noChangeArrowheads="1"/>
          </p:cNvSpPr>
          <p:nvPr userDrawn="1"/>
        </p:nvSpPr>
        <p:spPr bwMode="grayWhite">
          <a:xfrm>
            <a:off x="730250" y="1889125"/>
            <a:ext cx="1522413" cy="1522413"/>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bodyPr>
          <a:lstStyle/>
          <a:p>
            <a:endParaRPr lang="en-US">
              <a:solidFill>
                <a:srgbClr val="1F497D"/>
              </a:solidFill>
            </a:endParaRPr>
          </a:p>
        </p:txBody>
      </p:sp>
      <p:sp>
        <p:nvSpPr>
          <p:cNvPr id="9" name="Line 4"/>
          <p:cNvSpPr>
            <a:spLocks noChangeShapeType="1"/>
          </p:cNvSpPr>
          <p:nvPr userDrawn="1"/>
        </p:nvSpPr>
        <p:spPr bwMode="grayWhite">
          <a:xfrm flipH="1" flipV="1">
            <a:off x="3792538" y="0"/>
            <a:ext cx="2847975" cy="46831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0" name="Line 5"/>
          <p:cNvSpPr>
            <a:spLocks noChangeShapeType="1"/>
          </p:cNvSpPr>
          <p:nvPr userDrawn="1"/>
        </p:nvSpPr>
        <p:spPr bwMode="grayWhite">
          <a:xfrm flipH="1" flipV="1">
            <a:off x="1911350" y="0"/>
            <a:ext cx="4729163" cy="601663"/>
          </a:xfrm>
          <a:prstGeom prst="line">
            <a:avLst/>
          </a:prstGeom>
          <a:noFill/>
          <a:ln w="12700">
            <a:solidFill>
              <a:srgbClr val="FFFFFF">
                <a:alpha val="5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sp>
        <p:nvSpPr>
          <p:cNvPr id="11" name="Freeform 6"/>
          <p:cNvSpPr>
            <a:spLocks/>
          </p:cNvSpPr>
          <p:nvPr userDrawn="1"/>
        </p:nvSpPr>
        <p:spPr bwMode="grayWhite">
          <a:xfrm>
            <a:off x="2209800" y="1136650"/>
            <a:ext cx="4697413" cy="1312863"/>
          </a:xfrm>
          <a:custGeom>
            <a:avLst/>
            <a:gdLst>
              <a:gd name="T0" fmla="*/ 0 w 2959"/>
              <a:gd name="T1" fmla="*/ 827 h 827"/>
              <a:gd name="T2" fmla="*/ 1432 w 2959"/>
              <a:gd name="T3" fmla="*/ 279 h 827"/>
              <a:gd name="T4" fmla="*/ 2959 w 2959"/>
              <a:gd name="T5" fmla="*/ 0 h 827"/>
            </a:gdLst>
            <a:ahLst/>
            <a:cxnLst>
              <a:cxn ang="0">
                <a:pos x="T0" y="T1"/>
              </a:cxn>
              <a:cxn ang="0">
                <a:pos x="T2" y="T3"/>
              </a:cxn>
              <a:cxn ang="0">
                <a:pos x="T4" y="T5"/>
              </a:cxn>
            </a:cxnLst>
            <a:rect l="0" t="0" r="r" b="b"/>
            <a:pathLst>
              <a:path w="2959" h="827">
                <a:moveTo>
                  <a:pt x="0" y="827"/>
                </a:moveTo>
                <a:cubicBezTo>
                  <a:pt x="239" y="736"/>
                  <a:pt x="939" y="417"/>
                  <a:pt x="1432" y="279"/>
                </a:cubicBezTo>
                <a:cubicBezTo>
                  <a:pt x="1925" y="141"/>
                  <a:pt x="2641" y="58"/>
                  <a:pt x="2959" y="0"/>
                </a:cubicBezTo>
              </a:path>
            </a:pathLst>
          </a:custGeom>
          <a:noFill/>
          <a:ln w="12700" cmpd="sng">
            <a:solidFill>
              <a:srgbClr val="FFFFFF">
                <a:alpha val="50000"/>
              </a:srgb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n-US">
              <a:solidFill>
                <a:srgbClr val="1F497D"/>
              </a:solidFill>
            </a:endParaRPr>
          </a:p>
        </p:txBody>
      </p:sp>
      <p:pic>
        <p:nvPicPr>
          <p:cNvPr id="42" name="Picture 41"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010438645"/>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_Result and Information">
    <p:spTree>
      <p:nvGrpSpPr>
        <p:cNvPr id="1" name=""/>
        <p:cNvGrpSpPr/>
        <p:nvPr/>
      </p:nvGrpSpPr>
      <p:grpSpPr>
        <a:xfrm>
          <a:off x="0" y="0"/>
          <a:ext cx="0" cy="0"/>
          <a:chOff x="0" y="0"/>
          <a:chExt cx="0" cy="0"/>
        </a:xfrm>
      </p:grpSpPr>
      <p:grpSp>
        <p:nvGrpSpPr>
          <p:cNvPr id="2" name="Group 18"/>
          <p:cNvGrpSpPr>
            <a:grpSpLocks noChangeAspect="1"/>
          </p:cNvGrpSpPr>
          <p:nvPr userDrawn="1"/>
        </p:nvGrpSpPr>
        <p:grpSpPr bwMode="auto">
          <a:xfrm>
            <a:off x="150813" y="150813"/>
            <a:ext cx="522287" cy="468312"/>
            <a:chOff x="1352" y="681"/>
            <a:chExt cx="3519" cy="3153"/>
          </a:xfrm>
        </p:grpSpPr>
        <p:sp>
          <p:nvSpPr>
            <p:cNvPr id="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p:spPr>
          <p:txBody>
            <a:bodyPr/>
            <a:lstStyle/>
            <a:p>
              <a:pPr>
                <a:defRPr/>
              </a:pPr>
              <a:endParaRPr lang="en-US" dirty="0">
                <a:solidFill>
                  <a:srgbClr val="1F497D"/>
                </a:solidFill>
                <a:cs typeface="Arial" charset="0"/>
              </a:endParaRPr>
            </a:p>
          </p:txBody>
        </p:sp>
        <p:sp>
          <p:nvSpPr>
            <p:cNvPr id="4" name="Freeform 20"/>
            <p:cNvSpPr>
              <a:spLocks noChangeAspect="1"/>
            </p:cNvSpPr>
            <p:nvPr/>
          </p:nvSpPr>
          <p:spPr bwMode="auto">
            <a:xfrm>
              <a:off x="2710" y="1846"/>
              <a:ext cx="75" cy="53"/>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5" name="Freeform 21"/>
            <p:cNvSpPr>
              <a:spLocks noChangeAspect="1"/>
            </p:cNvSpPr>
            <p:nvPr/>
          </p:nvSpPr>
          <p:spPr bwMode="auto">
            <a:xfrm>
              <a:off x="2871" y="1974"/>
              <a:ext cx="64" cy="53"/>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6" name="Freeform 22"/>
            <p:cNvSpPr>
              <a:spLocks noChangeAspect="1"/>
            </p:cNvSpPr>
            <p:nvPr/>
          </p:nvSpPr>
          <p:spPr bwMode="auto">
            <a:xfrm>
              <a:off x="2625" y="1408"/>
              <a:ext cx="86" cy="86"/>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7" name="Freeform 23"/>
            <p:cNvSpPr>
              <a:spLocks noChangeAspect="1"/>
            </p:cNvSpPr>
            <p:nvPr/>
          </p:nvSpPr>
          <p:spPr bwMode="auto">
            <a:xfrm>
              <a:off x="2571" y="1568"/>
              <a:ext cx="75" cy="75"/>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8" name="Freeform 24"/>
            <p:cNvSpPr>
              <a:spLocks noChangeAspect="1"/>
            </p:cNvSpPr>
            <p:nvPr/>
          </p:nvSpPr>
          <p:spPr bwMode="auto">
            <a:xfrm>
              <a:off x="2550" y="1728"/>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9" name="Freeform 25"/>
            <p:cNvSpPr>
              <a:spLocks noChangeAspect="1"/>
            </p:cNvSpPr>
            <p:nvPr/>
          </p:nvSpPr>
          <p:spPr bwMode="auto">
            <a:xfrm>
              <a:off x="2775" y="1173"/>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10" name="Freeform 26"/>
            <p:cNvSpPr>
              <a:spLocks noChangeAspect="1"/>
            </p:cNvSpPr>
            <p:nvPr/>
          </p:nvSpPr>
          <p:spPr bwMode="auto">
            <a:xfrm>
              <a:off x="2956" y="1109"/>
              <a:ext cx="75" cy="86"/>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11" name="Freeform 27"/>
            <p:cNvSpPr>
              <a:spLocks noChangeAspect="1" noEditPoints="1"/>
            </p:cNvSpPr>
            <p:nvPr/>
          </p:nvSpPr>
          <p:spPr bwMode="auto">
            <a:xfrm>
              <a:off x="3149" y="927"/>
              <a:ext cx="663"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1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p:spPr>
          <p:txBody>
            <a:bodyPr/>
            <a:lstStyle/>
            <a:p>
              <a:pPr>
                <a:defRPr/>
              </a:pPr>
              <a:endParaRPr lang="en-US" dirty="0">
                <a:solidFill>
                  <a:srgbClr val="1F497D"/>
                </a:solidFill>
                <a:cs typeface="Arial" charset="0"/>
              </a:endParaRPr>
            </a:p>
          </p:txBody>
        </p:sp>
        <p:sp>
          <p:nvSpPr>
            <p:cNvPr id="13" name="Freeform 29"/>
            <p:cNvSpPr>
              <a:spLocks noChangeAspect="1" noEditPoints="1"/>
            </p:cNvSpPr>
            <p:nvPr/>
          </p:nvSpPr>
          <p:spPr bwMode="auto">
            <a:xfrm>
              <a:off x="3235" y="2755"/>
              <a:ext cx="578" cy="577"/>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p:spPr>
          <p:txBody>
            <a:bodyPr/>
            <a:lstStyle/>
            <a:p>
              <a:pPr>
                <a:defRPr/>
              </a:pPr>
              <a:endParaRPr lang="en-US" dirty="0">
                <a:solidFill>
                  <a:srgbClr val="1F497D"/>
                </a:solidFill>
                <a:cs typeface="Arial" charset="0"/>
              </a:endParaRPr>
            </a:p>
          </p:txBody>
        </p:sp>
        <p:sp>
          <p:nvSpPr>
            <p:cNvPr id="14" name="Freeform 30"/>
            <p:cNvSpPr>
              <a:spLocks noChangeAspect="1"/>
            </p:cNvSpPr>
            <p:nvPr/>
          </p:nvSpPr>
          <p:spPr bwMode="auto">
            <a:xfrm>
              <a:off x="3887" y="2755"/>
              <a:ext cx="417" cy="577"/>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p:spPr>
          <p:txBody>
            <a:bodyPr/>
            <a:lstStyle/>
            <a:p>
              <a:pPr>
                <a:defRPr/>
              </a:pPr>
              <a:endParaRPr lang="en-US" dirty="0">
                <a:solidFill>
                  <a:srgbClr val="1F497D"/>
                </a:solidFill>
                <a:cs typeface="Arial" charset="0"/>
              </a:endParaRPr>
            </a:p>
          </p:txBody>
        </p:sp>
        <p:sp>
          <p:nvSpPr>
            <p:cNvPr id="15" name="Freeform 31"/>
            <p:cNvSpPr>
              <a:spLocks noChangeAspect="1"/>
            </p:cNvSpPr>
            <p:nvPr/>
          </p:nvSpPr>
          <p:spPr bwMode="auto">
            <a:xfrm>
              <a:off x="1769" y="2562"/>
              <a:ext cx="214" cy="748"/>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p:spPr>
          <p:txBody>
            <a:bodyPr/>
            <a:lstStyle/>
            <a:p>
              <a:pPr>
                <a:defRPr/>
              </a:pPr>
              <a:endParaRPr lang="en-US" dirty="0">
                <a:solidFill>
                  <a:srgbClr val="1F497D"/>
                </a:solidFill>
                <a:cs typeface="Arial" charset="0"/>
              </a:endParaRPr>
            </a:p>
          </p:txBody>
        </p:sp>
        <p:sp>
          <p:nvSpPr>
            <p:cNvPr id="16" name="Freeform 32"/>
            <p:cNvSpPr>
              <a:spLocks noChangeAspect="1" noEditPoints="1"/>
            </p:cNvSpPr>
            <p:nvPr/>
          </p:nvSpPr>
          <p:spPr bwMode="auto">
            <a:xfrm>
              <a:off x="2090" y="2755"/>
              <a:ext cx="610" cy="791"/>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p:spPr>
          <p:txBody>
            <a:bodyPr/>
            <a:lstStyle/>
            <a:p>
              <a:pPr>
                <a:defRPr/>
              </a:pPr>
              <a:endParaRPr lang="en-US" dirty="0">
                <a:solidFill>
                  <a:srgbClr val="1F497D"/>
                </a:solidFill>
                <a:cs typeface="Arial" charset="0"/>
              </a:endParaRPr>
            </a:p>
          </p:txBody>
        </p:sp>
        <p:sp>
          <p:nvSpPr>
            <p:cNvPr id="17" name="Freeform 33"/>
            <p:cNvSpPr>
              <a:spLocks noChangeAspect="1"/>
            </p:cNvSpPr>
            <p:nvPr/>
          </p:nvSpPr>
          <p:spPr bwMode="auto">
            <a:xfrm>
              <a:off x="2775" y="2755"/>
              <a:ext cx="396" cy="577"/>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p:spPr>
          <p:txBody>
            <a:bodyPr/>
            <a:lstStyle/>
            <a:p>
              <a:pPr>
                <a:defRPr/>
              </a:pPr>
              <a:endParaRPr lang="en-US" dirty="0">
                <a:solidFill>
                  <a:srgbClr val="1F497D"/>
                </a:solidFill>
                <a:cs typeface="Arial" charset="0"/>
              </a:endParaRPr>
            </a:p>
          </p:txBody>
        </p:sp>
      </p:grpSp>
      <p:sp>
        <p:nvSpPr>
          <p:cNvPr id="18" name="Freeform 34"/>
          <p:cNvSpPr>
            <a:spLocks/>
          </p:cNvSpPr>
          <p:nvPr userDrawn="1"/>
        </p:nvSpPr>
        <p:spPr bwMode="auto">
          <a:xfrm>
            <a:off x="8193088" y="1311275"/>
            <a:ext cx="950912" cy="1949450"/>
          </a:xfrm>
          <a:custGeom>
            <a:avLst/>
            <a:gdLst>
              <a:gd name="T0" fmla="*/ 304 w 304"/>
              <a:gd name="T1" fmla="*/ 1 h 588"/>
              <a:gd name="T2" fmla="*/ 294 w 304"/>
              <a:gd name="T3" fmla="*/ 0 h 588"/>
              <a:gd name="T4" fmla="*/ 0 w 304"/>
              <a:gd name="T5" fmla="*/ 294 h 588"/>
              <a:gd name="T6" fmla="*/ 294 w 304"/>
              <a:gd name="T7" fmla="*/ 588 h 588"/>
              <a:gd name="T8" fmla="*/ 304 w 304"/>
              <a:gd name="T9" fmla="*/ 588 h 588"/>
              <a:gd name="T10" fmla="*/ 304 w 304"/>
              <a:gd name="T11" fmla="*/ 1 h 588"/>
            </a:gdLst>
            <a:ahLst/>
            <a:cxnLst>
              <a:cxn ang="0">
                <a:pos x="T0" y="T1"/>
              </a:cxn>
              <a:cxn ang="0">
                <a:pos x="T2" y="T3"/>
              </a:cxn>
              <a:cxn ang="0">
                <a:pos x="T4" y="T5"/>
              </a:cxn>
              <a:cxn ang="0">
                <a:pos x="T6" y="T7"/>
              </a:cxn>
              <a:cxn ang="0">
                <a:pos x="T8" y="T9"/>
              </a:cxn>
              <a:cxn ang="0">
                <a:pos x="T10" y="T11"/>
              </a:cxn>
            </a:cxnLst>
            <a:rect l="0" t="0" r="r" b="b"/>
            <a:pathLst>
              <a:path w="304" h="588">
                <a:moveTo>
                  <a:pt x="304" y="1"/>
                </a:moveTo>
                <a:cubicBezTo>
                  <a:pt x="301" y="1"/>
                  <a:pt x="298" y="0"/>
                  <a:pt x="294" y="0"/>
                </a:cubicBezTo>
                <a:cubicBezTo>
                  <a:pt x="132" y="0"/>
                  <a:pt x="0" y="132"/>
                  <a:pt x="0" y="294"/>
                </a:cubicBezTo>
                <a:cubicBezTo>
                  <a:pt x="0" y="457"/>
                  <a:pt x="132" y="588"/>
                  <a:pt x="294" y="588"/>
                </a:cubicBezTo>
                <a:cubicBezTo>
                  <a:pt x="298" y="588"/>
                  <a:pt x="301" y="588"/>
                  <a:pt x="304" y="588"/>
                </a:cubicBezTo>
                <a:lnTo>
                  <a:pt x="304" y="1"/>
                </a:lnTo>
                <a:close/>
              </a:path>
            </a:pathLst>
          </a:custGeom>
          <a:solidFill>
            <a:schemeClr val="accent6"/>
          </a:solidFill>
          <a:ln>
            <a:noFill/>
          </a:ln>
        </p:spPr>
        <p:txBody>
          <a:bodyPr/>
          <a:lstStyle/>
          <a:p>
            <a:pPr>
              <a:defRPr/>
            </a:pPr>
            <a:endParaRPr lang="en-US" dirty="0">
              <a:solidFill>
                <a:srgbClr val="1F497D"/>
              </a:solidFill>
              <a:cs typeface="Arial" charset="0"/>
            </a:endParaRPr>
          </a:p>
        </p:txBody>
      </p:sp>
      <p:sp>
        <p:nvSpPr>
          <p:cNvPr id="19" name="Freeform 35"/>
          <p:cNvSpPr>
            <a:spLocks/>
          </p:cNvSpPr>
          <p:nvPr userDrawn="1"/>
        </p:nvSpPr>
        <p:spPr bwMode="auto">
          <a:xfrm>
            <a:off x="8845550" y="803275"/>
            <a:ext cx="298450" cy="584200"/>
          </a:xfrm>
          <a:custGeom>
            <a:avLst/>
            <a:gdLst>
              <a:gd name="T0" fmla="*/ 104 w 104"/>
              <a:gd name="T1" fmla="*/ 0 h 193"/>
              <a:gd name="T2" fmla="*/ 0 w 104"/>
              <a:gd name="T3" fmla="*/ 144 h 193"/>
              <a:gd name="T4" fmla="*/ 8 w 104"/>
              <a:gd name="T5" fmla="*/ 193 h 193"/>
              <a:gd name="T6" fmla="*/ 94 w 104"/>
              <a:gd name="T7" fmla="*/ 180 h 193"/>
              <a:gd name="T8" fmla="*/ 104 w 104"/>
              <a:gd name="T9" fmla="*/ 181 h 193"/>
              <a:gd name="T10" fmla="*/ 104 w 104"/>
              <a:gd name="T11" fmla="*/ 0 h 193"/>
            </a:gdLst>
            <a:ahLst/>
            <a:cxnLst>
              <a:cxn ang="0">
                <a:pos x="T0" y="T1"/>
              </a:cxn>
              <a:cxn ang="0">
                <a:pos x="T2" y="T3"/>
              </a:cxn>
              <a:cxn ang="0">
                <a:pos x="T4" y="T5"/>
              </a:cxn>
              <a:cxn ang="0">
                <a:pos x="T6" y="T7"/>
              </a:cxn>
              <a:cxn ang="0">
                <a:pos x="T8" y="T9"/>
              </a:cxn>
              <a:cxn ang="0">
                <a:pos x="T10" y="T11"/>
              </a:cxn>
            </a:cxnLst>
            <a:rect l="0" t="0" r="r" b="b"/>
            <a:pathLst>
              <a:path w="104" h="193">
                <a:moveTo>
                  <a:pt x="104" y="0"/>
                </a:moveTo>
                <a:cubicBezTo>
                  <a:pt x="44" y="21"/>
                  <a:pt x="0" y="77"/>
                  <a:pt x="0" y="144"/>
                </a:cubicBezTo>
                <a:cubicBezTo>
                  <a:pt x="0" y="162"/>
                  <a:pt x="3" y="178"/>
                  <a:pt x="8" y="193"/>
                </a:cubicBezTo>
                <a:cubicBezTo>
                  <a:pt x="36" y="185"/>
                  <a:pt x="65" y="180"/>
                  <a:pt x="94" y="180"/>
                </a:cubicBezTo>
                <a:cubicBezTo>
                  <a:pt x="98" y="180"/>
                  <a:pt x="101" y="181"/>
                  <a:pt x="104" y="181"/>
                </a:cubicBezTo>
                <a:lnTo>
                  <a:pt x="104" y="0"/>
                </a:lnTo>
                <a:close/>
              </a:path>
            </a:pathLst>
          </a:custGeom>
          <a:solidFill>
            <a:schemeClr val="accent6"/>
          </a:solidFill>
          <a:ln>
            <a:noFill/>
          </a:ln>
        </p:spPr>
        <p:txBody>
          <a:bodyPr/>
          <a:lstStyle/>
          <a:p>
            <a:pPr>
              <a:defRPr/>
            </a:pPr>
            <a:endParaRPr lang="en-US" dirty="0">
              <a:solidFill>
                <a:srgbClr val="1F497D"/>
              </a:solidFill>
              <a:cs typeface="Arial" charset="0"/>
            </a:endParaRPr>
          </a:p>
        </p:txBody>
      </p:sp>
      <p:sp>
        <p:nvSpPr>
          <p:cNvPr id="20" name="Freeform 36"/>
          <p:cNvSpPr>
            <a:spLocks/>
          </p:cNvSpPr>
          <p:nvPr userDrawn="1"/>
        </p:nvSpPr>
        <p:spPr bwMode="auto">
          <a:xfrm>
            <a:off x="5637213" y="0"/>
            <a:ext cx="3216275" cy="1200150"/>
          </a:xfrm>
          <a:custGeom>
            <a:avLst/>
            <a:gdLst>
              <a:gd name="T0" fmla="*/ 2026 w 2026"/>
              <a:gd name="T1" fmla="*/ 756 h 756"/>
              <a:gd name="T2" fmla="*/ 1054 w 2026"/>
              <a:gd name="T3" fmla="*/ 272 h 756"/>
              <a:gd name="T4" fmla="*/ 0 w 2026"/>
              <a:gd name="T5" fmla="*/ 0 h 756"/>
            </a:gdLst>
            <a:ahLst/>
            <a:cxnLst>
              <a:cxn ang="0">
                <a:pos x="T0" y="T1"/>
              </a:cxn>
              <a:cxn ang="0">
                <a:pos x="T2" y="T3"/>
              </a:cxn>
              <a:cxn ang="0">
                <a:pos x="T4" y="T5"/>
              </a:cxn>
            </a:cxnLst>
            <a:rect l="0" t="0" r="r" b="b"/>
            <a:pathLst>
              <a:path w="2026" h="756">
                <a:moveTo>
                  <a:pt x="2026" y="756"/>
                </a:moveTo>
                <a:cubicBezTo>
                  <a:pt x="1709" y="577"/>
                  <a:pt x="1392" y="398"/>
                  <a:pt x="1054" y="272"/>
                </a:cubicBezTo>
                <a:cubicBezTo>
                  <a:pt x="716" y="146"/>
                  <a:pt x="358" y="73"/>
                  <a:pt x="0" y="0"/>
                </a:cubicBezTo>
              </a:path>
            </a:pathLst>
          </a:custGeom>
          <a:noFill/>
          <a:ln w="19050" cmpd="sng">
            <a:solidFill>
              <a:srgbClr val="281051">
                <a:alpha val="20000"/>
              </a:srgbClr>
            </a:solidFill>
            <a:round/>
            <a:headEnd/>
            <a:tailEnd/>
          </a:ln>
          <a:effectLst/>
          <a:extLst/>
        </p:spPr>
        <p:txBody>
          <a:bodyPr/>
          <a:lstStyle/>
          <a:p>
            <a:pPr>
              <a:defRPr/>
            </a:pPr>
            <a:endParaRPr lang="en-US" dirty="0">
              <a:solidFill>
                <a:srgbClr val="1F497D"/>
              </a:solidFill>
              <a:cs typeface="Arial" charset="0"/>
            </a:endParaRPr>
          </a:p>
        </p:txBody>
      </p:sp>
      <p:sp>
        <p:nvSpPr>
          <p:cNvPr id="21" name="Freeform 37"/>
          <p:cNvSpPr>
            <a:spLocks/>
          </p:cNvSpPr>
          <p:nvPr userDrawn="1"/>
        </p:nvSpPr>
        <p:spPr bwMode="auto">
          <a:xfrm>
            <a:off x="1152525" y="6553200"/>
            <a:ext cx="1198563" cy="304800"/>
          </a:xfrm>
          <a:custGeom>
            <a:avLst/>
            <a:gdLst>
              <a:gd name="T0" fmla="*/ 368 w 368"/>
              <a:gd name="T1" fmla="*/ 104 h 104"/>
              <a:gd name="T2" fmla="*/ 184 w 368"/>
              <a:gd name="T3" fmla="*/ 0 h 104"/>
              <a:gd name="T4" fmla="*/ 0 w 368"/>
              <a:gd name="T5" fmla="*/ 104 h 104"/>
              <a:gd name="T6" fmla="*/ 368 w 368"/>
              <a:gd name="T7" fmla="*/ 104 h 104"/>
            </a:gdLst>
            <a:ahLst/>
            <a:cxnLst>
              <a:cxn ang="0">
                <a:pos x="T0" y="T1"/>
              </a:cxn>
              <a:cxn ang="0">
                <a:pos x="T2" y="T3"/>
              </a:cxn>
              <a:cxn ang="0">
                <a:pos x="T4" y="T5"/>
              </a:cxn>
              <a:cxn ang="0">
                <a:pos x="T6" y="T7"/>
              </a:cxn>
            </a:cxnLst>
            <a:rect l="0" t="0" r="r" b="b"/>
            <a:pathLst>
              <a:path w="368" h="104">
                <a:moveTo>
                  <a:pt x="368" y="104"/>
                </a:moveTo>
                <a:cubicBezTo>
                  <a:pt x="330" y="42"/>
                  <a:pt x="262" y="0"/>
                  <a:pt x="184" y="0"/>
                </a:cubicBezTo>
                <a:cubicBezTo>
                  <a:pt x="106" y="0"/>
                  <a:pt x="38" y="42"/>
                  <a:pt x="0" y="104"/>
                </a:cubicBezTo>
                <a:lnTo>
                  <a:pt x="368" y="104"/>
                </a:lnTo>
                <a:close/>
              </a:path>
            </a:pathLst>
          </a:custGeom>
          <a:solidFill>
            <a:schemeClr val="accent6"/>
          </a:solidFill>
          <a:ln>
            <a:noFill/>
          </a:ln>
        </p:spPr>
        <p:txBody>
          <a:bodyPr/>
          <a:lstStyle/>
          <a:p>
            <a:pPr>
              <a:defRPr/>
            </a:pPr>
            <a:endParaRPr lang="en-US" dirty="0">
              <a:solidFill>
                <a:srgbClr val="1F497D"/>
              </a:solidFill>
              <a:cs typeface="Arial" charset="0"/>
            </a:endParaRPr>
          </a:p>
        </p:txBody>
      </p:sp>
      <p:sp>
        <p:nvSpPr>
          <p:cNvPr id="22" name="Freeform 38"/>
          <p:cNvSpPr>
            <a:spLocks/>
          </p:cNvSpPr>
          <p:nvPr userDrawn="1"/>
        </p:nvSpPr>
        <p:spPr bwMode="auto">
          <a:xfrm>
            <a:off x="0" y="4794250"/>
            <a:ext cx="1177925" cy="2019300"/>
          </a:xfrm>
          <a:custGeom>
            <a:avLst/>
            <a:gdLst>
              <a:gd name="T0" fmla="*/ 742 w 742"/>
              <a:gd name="T1" fmla="*/ 1272 h 1272"/>
              <a:gd name="T2" fmla="*/ 684 w 742"/>
              <a:gd name="T3" fmla="*/ 1220 h 1272"/>
              <a:gd name="T4" fmla="*/ 576 w 742"/>
              <a:gd name="T5" fmla="*/ 1110 h 1272"/>
              <a:gd name="T6" fmla="*/ 454 w 742"/>
              <a:gd name="T7" fmla="*/ 970 h 1272"/>
              <a:gd name="T8" fmla="*/ 356 w 742"/>
              <a:gd name="T9" fmla="*/ 826 h 1272"/>
              <a:gd name="T10" fmla="*/ 266 w 742"/>
              <a:gd name="T11" fmla="*/ 674 h 1272"/>
              <a:gd name="T12" fmla="*/ 186 w 742"/>
              <a:gd name="T13" fmla="*/ 512 h 1272"/>
              <a:gd name="T14" fmla="*/ 112 w 742"/>
              <a:gd name="T15" fmla="*/ 330 h 1272"/>
              <a:gd name="T16" fmla="*/ 0 w 742"/>
              <a:gd name="T17"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2" h="1272">
                <a:moveTo>
                  <a:pt x="742" y="1272"/>
                </a:moveTo>
                <a:cubicBezTo>
                  <a:pt x="727" y="1259"/>
                  <a:pt x="712" y="1247"/>
                  <a:pt x="684" y="1220"/>
                </a:cubicBezTo>
                <a:cubicBezTo>
                  <a:pt x="656" y="1193"/>
                  <a:pt x="614" y="1152"/>
                  <a:pt x="576" y="1110"/>
                </a:cubicBezTo>
                <a:cubicBezTo>
                  <a:pt x="538" y="1068"/>
                  <a:pt x="491" y="1017"/>
                  <a:pt x="454" y="970"/>
                </a:cubicBezTo>
                <a:cubicBezTo>
                  <a:pt x="417" y="923"/>
                  <a:pt x="387" y="875"/>
                  <a:pt x="356" y="826"/>
                </a:cubicBezTo>
                <a:cubicBezTo>
                  <a:pt x="325" y="777"/>
                  <a:pt x="294" y="726"/>
                  <a:pt x="266" y="674"/>
                </a:cubicBezTo>
                <a:cubicBezTo>
                  <a:pt x="238" y="622"/>
                  <a:pt x="212" y="569"/>
                  <a:pt x="186" y="512"/>
                </a:cubicBezTo>
                <a:cubicBezTo>
                  <a:pt x="160" y="455"/>
                  <a:pt x="143" y="415"/>
                  <a:pt x="112" y="330"/>
                </a:cubicBezTo>
                <a:cubicBezTo>
                  <a:pt x="81" y="245"/>
                  <a:pt x="19" y="55"/>
                  <a:pt x="0" y="0"/>
                </a:cubicBezTo>
              </a:path>
            </a:pathLst>
          </a:custGeom>
          <a:noFill/>
          <a:ln w="19050" cmpd="sng">
            <a:solidFill>
              <a:srgbClr val="281051">
                <a:alpha val="20000"/>
              </a:srgbClr>
            </a:solidFill>
            <a:round/>
            <a:headEnd/>
            <a:tailEnd/>
          </a:ln>
          <a:effectLst/>
          <a:extLst/>
        </p:spPr>
        <p:txBody>
          <a:bodyPr/>
          <a:lstStyle/>
          <a:p>
            <a:pPr>
              <a:defRPr/>
            </a:pPr>
            <a:endParaRPr lang="en-US" dirty="0">
              <a:solidFill>
                <a:srgbClr val="1F497D"/>
              </a:solidFill>
              <a:cs typeface="Arial" charset="0"/>
            </a:endParaRPr>
          </a:p>
        </p:txBody>
      </p:sp>
      <p:sp>
        <p:nvSpPr>
          <p:cNvPr id="23" name="Foliennummernplatzhalter 5"/>
          <p:cNvSpPr>
            <a:spLocks noGrp="1"/>
          </p:cNvSpPr>
          <p:nvPr>
            <p:ph type="sldNum" sz="quarter" idx="10"/>
          </p:nvPr>
        </p:nvSpPr>
        <p:spPr>
          <a:xfrm>
            <a:off x="8797925" y="6567488"/>
            <a:ext cx="182563" cy="184150"/>
          </a:xfrm>
          <a:prstGeom prst="rect">
            <a:avLst/>
          </a:prstGeom>
        </p:spPr>
        <p:txBody>
          <a:bodyPr wrap="none" lIns="0" tIns="0" rIns="0" bIns="0" anchor="b" anchorCtr="0">
            <a:spAutoFit/>
          </a:bodyPr>
          <a:lstStyle>
            <a:lvl1pPr algn="r" eaLnBrk="1" fontAlgn="auto" hangingPunct="1">
              <a:spcBef>
                <a:spcPts val="0"/>
              </a:spcBef>
              <a:spcAft>
                <a:spcPts val="0"/>
              </a:spcAft>
              <a:defRPr sz="1200" b="1">
                <a:solidFill>
                  <a:srgbClr val="1F497D"/>
                </a:solidFill>
                <a:latin typeface="+mn-lt"/>
                <a:cs typeface="+mn-cs"/>
              </a:defRPr>
            </a:lvl1pPr>
          </a:lstStyle>
          <a:p>
            <a:pPr>
              <a:defRPr/>
            </a:pPr>
            <a:fld id="{3A5ED987-5AFF-4CD8-805F-0394996C91C5}" type="slidenum">
              <a:rPr lang="de-DE"/>
              <a:pPr>
                <a:defRPr/>
              </a:pPr>
              <a:t>‹#›</a:t>
            </a:fld>
            <a:endParaRPr lang="de-DE" dirty="0"/>
          </a:p>
        </p:txBody>
      </p:sp>
    </p:spTree>
    <p:extLst>
      <p:ext uri="{BB962C8B-B14F-4D97-AF65-F5344CB8AC3E}">
        <p14:creationId xmlns:p14="http://schemas.microsoft.com/office/powerpoint/2010/main" val="5079578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cxnSp>
        <p:nvCxnSpPr>
          <p:cNvPr id="5" name="Straight Connector 2"/>
          <p:cNvCxnSpPr>
            <a:cxnSpLocks noChangeShapeType="1"/>
          </p:cNvCxnSpPr>
          <p:nvPr userDrawn="1"/>
        </p:nvCxnSpPr>
        <p:spPr bwMode="auto">
          <a:xfrm>
            <a:off x="0" y="815975"/>
            <a:ext cx="9144000" cy="1588"/>
          </a:xfrm>
          <a:prstGeom prst="line">
            <a:avLst/>
          </a:prstGeom>
          <a:noFill/>
          <a:ln w="28575" algn="ctr">
            <a:solidFill>
              <a:schemeClr val="tx2"/>
            </a:solidFill>
            <a:round/>
            <a:headEnd/>
            <a:tailEnd/>
          </a:ln>
        </p:spPr>
      </p:cxnSp>
      <p:sp>
        <p:nvSpPr>
          <p:cNvPr id="2" name="Title 1"/>
          <p:cNvSpPr>
            <a:spLocks noGrp="1"/>
          </p:cNvSpPr>
          <p:nvPr>
            <p:ph type="title"/>
          </p:nvPr>
        </p:nvSpPr>
        <p:spPr>
          <a:xfrm>
            <a:off x="227136" y="0"/>
            <a:ext cx="7444175" cy="785794"/>
          </a:xfrm>
          <a:prstGeom prst="rect">
            <a:avLst/>
          </a:prstGeom>
        </p:spPr>
        <p:txBody>
          <a:bodyPr lIns="0" tIns="0" rIns="0" bIns="0"/>
          <a:lstStyle>
            <a:lvl1pPr>
              <a:defRPr baseline="0"/>
            </a:lvl1pPr>
          </a:lstStyle>
          <a:p>
            <a:r>
              <a:rPr lang="en-US" smtClean="0"/>
              <a:t>Click to edit Master title style</a:t>
            </a:r>
            <a:endParaRPr lang="en-GB" dirty="0"/>
          </a:p>
        </p:txBody>
      </p:sp>
      <p:sp>
        <p:nvSpPr>
          <p:cNvPr id="13" name="Content Placeholder 12"/>
          <p:cNvSpPr>
            <a:spLocks noGrp="1"/>
          </p:cNvSpPr>
          <p:nvPr>
            <p:ph sz="quarter" idx="10"/>
          </p:nvPr>
        </p:nvSpPr>
        <p:spPr>
          <a:xfrm>
            <a:off x="227136" y="1135064"/>
            <a:ext cx="5723792" cy="5076825"/>
          </a:xfrm>
          <a:prstGeom prst="rect">
            <a:avLst/>
          </a:prstGeom>
        </p:spPr>
        <p:txBody>
          <a:bodyPr/>
          <a:lstStyle>
            <a:lvl1pPr>
              <a:defRPr/>
            </a:lvl1pPr>
            <a:lvl2pPr>
              <a:defRPr baseline="0"/>
            </a:lvl2pPr>
            <a:lvl3pPr>
              <a:defRPr baseline="0"/>
            </a:lvl3pPr>
          </a:lstStyle>
          <a:p>
            <a:pPr lvl="0"/>
            <a:r>
              <a:rPr lang="en-US" smtClean="0"/>
              <a:t>Click to edit Master text styles</a:t>
            </a:r>
          </a:p>
          <a:p>
            <a:pPr lvl="1"/>
            <a:r>
              <a:rPr lang="en-US" smtClean="0"/>
              <a:t>Second level</a:t>
            </a:r>
          </a:p>
          <a:p>
            <a:pPr lvl="2"/>
            <a:r>
              <a:rPr lang="en-US" smtClean="0"/>
              <a:t>Third level</a:t>
            </a:r>
          </a:p>
        </p:txBody>
      </p:sp>
      <p:sp>
        <p:nvSpPr>
          <p:cNvPr id="15" name="Content Placeholder 14"/>
          <p:cNvSpPr>
            <a:spLocks noGrp="1"/>
          </p:cNvSpPr>
          <p:nvPr>
            <p:ph sz="quarter" idx="11"/>
          </p:nvPr>
        </p:nvSpPr>
        <p:spPr>
          <a:xfrm>
            <a:off x="6172200" y="1135064"/>
            <a:ext cx="2744666" cy="5076825"/>
          </a:xfrm>
          <a:prstGeom prst="rect">
            <a:avLst/>
          </a:prstGeom>
        </p:spPr>
        <p:txBody>
          <a:bodyPr/>
          <a:lstStyle>
            <a:lvl1pPr>
              <a:defRPr baseline="0"/>
            </a:lvl1pPr>
            <a:lvl2pPr>
              <a:defRPr/>
            </a:lvl2pPr>
            <a:lvl3pPr>
              <a:defRPr/>
            </a:lvl3pPr>
          </a:lstStyle>
          <a:p>
            <a:pPr lvl="0"/>
            <a:r>
              <a:rPr lang="en-US" smtClean="0"/>
              <a:t>Click to edit Master text styles</a:t>
            </a:r>
          </a:p>
          <a:p>
            <a:pPr lvl="1"/>
            <a:r>
              <a:rPr lang="en-US" smtClean="0"/>
              <a:t>Second level</a:t>
            </a:r>
          </a:p>
          <a:p>
            <a:pPr lvl="2"/>
            <a:r>
              <a:rPr lang="en-US" smtClean="0"/>
              <a:t>Third level</a:t>
            </a:r>
          </a:p>
        </p:txBody>
      </p:sp>
    </p:spTree>
    <p:extLst>
      <p:ext uri="{BB962C8B-B14F-4D97-AF65-F5344CB8AC3E}">
        <p14:creationId xmlns:p14="http://schemas.microsoft.com/office/powerpoint/2010/main" val="39669220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over page_1">
    <p:bg>
      <p:bgPr>
        <a:solidFill>
          <a:schemeClr val="bg1"/>
        </a:solidFill>
        <a:effectLst/>
      </p:bgPr>
    </p:bg>
    <p:spTree>
      <p:nvGrpSpPr>
        <p:cNvPr id="1" name=""/>
        <p:cNvGrpSpPr/>
        <p:nvPr/>
      </p:nvGrpSpPr>
      <p:grpSpPr>
        <a:xfrm>
          <a:off x="0" y="0"/>
          <a:ext cx="0" cy="0"/>
          <a:chOff x="0" y="0"/>
          <a:chExt cx="0" cy="0"/>
        </a:xfrm>
      </p:grpSpPr>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28" name="Titel 1"/>
          <p:cNvSpPr>
            <a:spLocks noGrp="1"/>
          </p:cNvSpPr>
          <p:nvPr>
            <p:ph type="ctrTitle"/>
          </p:nvPr>
        </p:nvSpPr>
        <p:spPr>
          <a:xfrm>
            <a:off x="824400" y="1598293"/>
            <a:ext cx="8176725" cy="997196"/>
          </a:xfrm>
          <a:prstGeom prst="rect">
            <a:avLst/>
          </a:prstGeom>
        </p:spPr>
        <p:txBody>
          <a:bodyPr wrap="square" lIns="0" tIns="0" rIns="0" bIns="0" anchor="b" anchorCtr="0">
            <a:spAutoFit/>
          </a:bodyPr>
          <a:lstStyle>
            <a:lvl1pPr algn="l">
              <a:lnSpc>
                <a:spcPct val="90000"/>
              </a:lnSpc>
              <a:defRPr sz="3600" b="1"/>
            </a:lvl1pPr>
          </a:lstStyle>
          <a:p>
            <a:r>
              <a:rPr lang="en-US" noProof="0" dirty="0" smtClean="0"/>
              <a:t>Click to edit Master title style</a:t>
            </a:r>
            <a:endParaRPr lang="en-US" noProof="0" dirty="0"/>
          </a:p>
        </p:txBody>
      </p:sp>
      <p:sp>
        <p:nvSpPr>
          <p:cNvPr id="29" name="Untertitel 2"/>
          <p:cNvSpPr>
            <a:spLocks noGrp="1"/>
          </p:cNvSpPr>
          <p:nvPr>
            <p:ph type="subTitle" idx="1"/>
          </p:nvPr>
        </p:nvSpPr>
        <p:spPr>
          <a:xfrm>
            <a:off x="824400" y="2642400"/>
            <a:ext cx="8176725" cy="775597"/>
          </a:xfrm>
          <a:prstGeom prst="rect">
            <a:avLst/>
          </a:prstGeom>
        </p:spPr>
        <p:txBody>
          <a:bodyPr wrap="square" lIns="0" tIns="0" rIns="0" bIns="0">
            <a:spAutoFit/>
          </a:bodyPr>
          <a:lstStyle>
            <a:lvl1pPr marL="0" indent="0" algn="l">
              <a:lnSpc>
                <a:spcPct val="90000"/>
              </a:lnSpc>
              <a:spcBef>
                <a:spcPts val="1000"/>
              </a:spcBef>
              <a:buNone/>
              <a:defRPr sz="2800"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37" name="Text Box 22"/>
          <p:cNvSpPr txBox="1">
            <a:spLocks noChangeArrowheads="1"/>
          </p:cNvSpPr>
          <p:nvPr userDrawn="1"/>
        </p:nvSpPr>
        <p:spPr bwMode="gray">
          <a:xfrm>
            <a:off x="24130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en-GB" sz="800" dirty="0">
                <a:solidFill>
                  <a:srgbClr val="1F497D"/>
                </a:solidFill>
                <a:cs typeface="Arial" pitchFamily="34" charset="0"/>
              </a:rPr>
              <a:t>© 2012 Ipsos.  All rights reserved. Contains Ipsos' Confidential and Proprietary information and </a:t>
            </a:r>
            <a:br>
              <a:rPr lang="en-GB" sz="800" dirty="0">
                <a:solidFill>
                  <a:srgbClr val="1F497D"/>
                </a:solidFill>
                <a:cs typeface="Arial" pitchFamily="34" charset="0"/>
              </a:rPr>
            </a:br>
            <a:r>
              <a:rPr lang="en-GB" sz="800" dirty="0">
                <a:solidFill>
                  <a:srgbClr val="1F497D"/>
                </a:solidFill>
                <a:cs typeface="Arial" pitchFamily="34" charset="0"/>
              </a:rPr>
              <a:t>may not be disclosed or reproduced without the prior written consent of Ipsos.</a:t>
            </a:r>
            <a:endParaRPr lang="de-DE" dirty="0">
              <a:solidFill>
                <a:srgbClr val="1F497D"/>
              </a:solidFill>
              <a:latin typeface="Arial" pitchFamily="34" charset="0"/>
              <a:cs typeface="Arial" pitchFamily="34" charset="0"/>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7" y="3889898"/>
            <a:ext cx="9143245" cy="2517440"/>
          </a:xfrm>
          <a:prstGeom prst="rect">
            <a:avLst/>
          </a:prstGeom>
        </p:spPr>
      </p:pic>
      <p:sp>
        <p:nvSpPr>
          <p:cNvPr id="40"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pic>
        <p:nvPicPr>
          <p:cNvPr id="41" name="Picture 40" descr="Ipsos Reid MarketQuest.png"/>
          <p:cNvPicPr>
            <a:picLocks noChangeAspect="1"/>
          </p:cNvPicPr>
          <p:nvPr userDrawn="1"/>
        </p:nvPicPr>
        <p:blipFill>
          <a:blip r:embed="rId3" cstate="print"/>
          <a:stretch>
            <a:fillRect/>
          </a:stretch>
        </p:blipFill>
        <p:spPr>
          <a:xfrm>
            <a:off x="3720661" y="213752"/>
            <a:ext cx="5129049" cy="1001225"/>
          </a:xfrm>
          <a:prstGeom prst="rect">
            <a:avLst/>
          </a:prstGeom>
        </p:spPr>
      </p:pic>
    </p:spTree>
    <p:extLst>
      <p:ext uri="{BB962C8B-B14F-4D97-AF65-F5344CB8AC3E}">
        <p14:creationId xmlns:p14="http://schemas.microsoft.com/office/powerpoint/2010/main" val="1277682073"/>
      </p:ext>
    </p:extLst>
  </p:cSld>
  <p:clrMapOvr>
    <a:masterClrMapping/>
  </p:clrMapOvr>
  <p:transition spd="slow" advClick="0">
    <p:fade thruBlk="1"/>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over page_2">
    <p:bg>
      <p:bgPr>
        <a:solidFill>
          <a:schemeClr val="accent6"/>
        </a:solidFill>
        <a:effectLst/>
      </p:bgPr>
    </p:bg>
    <p:spTree>
      <p:nvGrpSpPr>
        <p:cNvPr id="1" name=""/>
        <p:cNvGrpSpPr/>
        <p:nvPr/>
      </p:nvGrpSpPr>
      <p:grpSpPr>
        <a:xfrm>
          <a:off x="0" y="0"/>
          <a:ext cx="0" cy="0"/>
          <a:chOff x="0" y="0"/>
          <a:chExt cx="0" cy="0"/>
        </a:xfrm>
      </p:grpSpPr>
      <p:pic>
        <p:nvPicPr>
          <p:cNvPr id="41" name="Picture 4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4"/>
          <p:cNvGrpSpPr>
            <a:grpSpLocks noChangeAspect="1"/>
          </p:cNvGrpSpPr>
          <p:nvPr userDrawn="1"/>
        </p:nvGrpSpPr>
        <p:grpSpPr bwMode="gray">
          <a:xfrm>
            <a:off x="381000" y="381000"/>
            <a:ext cx="1079500" cy="968375"/>
            <a:chOff x="1352" y="681"/>
            <a:chExt cx="3519" cy="3153"/>
          </a:xfrm>
        </p:grpSpPr>
        <p:sp>
          <p:nvSpPr>
            <p:cNvPr id="71"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3"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4"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5"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grpSp>
        <p:nvGrpSpPr>
          <p:cNvPr id="3" name="Group 4"/>
          <p:cNvGrpSpPr>
            <a:grpSpLocks noChangeAspect="1"/>
          </p:cNvGrpSpPr>
          <p:nvPr userDrawn="1"/>
        </p:nvGrpSpPr>
        <p:grpSpPr bwMode="gray">
          <a:xfrm>
            <a:off x="381000" y="381000"/>
            <a:ext cx="1079500" cy="968375"/>
            <a:chOff x="1352" y="681"/>
            <a:chExt cx="3519" cy="3153"/>
          </a:xfrm>
        </p:grpSpPr>
        <p:sp>
          <p:nvSpPr>
            <p:cNvPr id="55"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5"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6"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7"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37" name="Text Box 22"/>
          <p:cNvSpPr txBox="1">
            <a:spLocks noChangeArrowheads="1"/>
          </p:cNvSpPr>
          <p:nvPr userDrawn="1"/>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a:solidFill>
                  <a:srgbClr val="FFFFFF"/>
                </a:solidFill>
                <a:cs typeface="Arial" pitchFamily="34" charset="0"/>
              </a:rPr>
              <a:t>© 2012 Ipsos.  All rights reserved. Contains Ipsos' Confidential and Proprietary information </a:t>
            </a:r>
            <a:br>
              <a:rPr lang="en-GB" sz="800" dirty="0">
                <a:solidFill>
                  <a:srgbClr val="FFFFFF"/>
                </a:solidFill>
                <a:cs typeface="Arial" pitchFamily="34" charset="0"/>
              </a:rPr>
            </a:br>
            <a:r>
              <a:rPr lang="en-GB" sz="800" dirty="0">
                <a:solidFill>
                  <a:srgbClr val="FFFFFF"/>
                </a:solidFill>
                <a:cs typeface="Arial" pitchFamily="34" charset="0"/>
              </a:rPr>
              <a:t>and may not be disclosed or reproduced without the prior written consent of Ipsos.</a:t>
            </a:r>
            <a:endParaRPr lang="de-DE" dirty="0">
              <a:solidFill>
                <a:srgbClr val="FFFFFF"/>
              </a:solidFill>
              <a:latin typeface="Arial" pitchFamily="34" charset="0"/>
              <a:cs typeface="Arial" pitchFamily="34" charset="0"/>
            </a:endParaRPr>
          </a:p>
        </p:txBody>
      </p:sp>
      <p:sp>
        <p:nvSpPr>
          <p:cNvPr id="39" name="Titel 1"/>
          <p:cNvSpPr>
            <a:spLocks noGrp="1"/>
          </p:cNvSpPr>
          <p:nvPr>
            <p:ph type="ctrTitle"/>
          </p:nvPr>
        </p:nvSpPr>
        <p:spPr bwMode="white">
          <a:xfrm>
            <a:off x="824400" y="2113200"/>
            <a:ext cx="3960000" cy="997196"/>
          </a:xfrm>
          <a:prstGeom prst="rect">
            <a:avLst/>
          </a:prstGeom>
        </p:spPr>
        <p:txBody>
          <a:bodyPr wrap="square" lIns="0" tIns="0" rIns="0" bIns="0" anchor="b" anchorCtr="0">
            <a:noAutofit/>
          </a:bodyPr>
          <a:lstStyle>
            <a:lvl1pPr algn="l">
              <a:lnSpc>
                <a:spcPct val="90000"/>
              </a:lnSpc>
              <a:defRPr sz="3600" b="1">
                <a:solidFill>
                  <a:schemeClr val="bg1"/>
                </a:solidFill>
              </a:defRPr>
            </a:lvl1pPr>
          </a:lstStyle>
          <a:p>
            <a:r>
              <a:rPr lang="en-US" noProof="0" dirty="0" smtClean="0"/>
              <a:t>Click to edit Master title style</a:t>
            </a:r>
            <a:endParaRPr lang="en-US" noProof="0" dirty="0"/>
          </a:p>
        </p:txBody>
      </p:sp>
      <p:sp>
        <p:nvSpPr>
          <p:cNvPr id="40" name="Untertitel 2"/>
          <p:cNvSpPr>
            <a:spLocks noGrp="1"/>
          </p:cNvSpPr>
          <p:nvPr>
            <p:ph type="subTitle" idx="1"/>
          </p:nvPr>
        </p:nvSpPr>
        <p:spPr bwMode="white">
          <a:xfrm>
            <a:off x="824400" y="3171599"/>
            <a:ext cx="3780000" cy="1080000"/>
          </a:xfrm>
          <a:prstGeom prst="rect">
            <a:avLst/>
          </a:prstGeom>
        </p:spPr>
        <p:txBody>
          <a:bodyPr wrap="square" lIns="0" tIns="0" rIns="0" bIns="0">
            <a:noAutofit/>
          </a:bodyPr>
          <a:lstStyle>
            <a:lvl1pPr marL="0" indent="0" algn="l">
              <a:lnSpc>
                <a:spcPct val="90000"/>
              </a:lnSpc>
              <a:spcBef>
                <a:spcPts val="10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42" name="Foliennummernplatzhalter 5"/>
          <p:cNvSpPr>
            <a:spLocks noGrp="1"/>
          </p:cNvSpPr>
          <p:nvPr>
            <p:ph type="sldNum" sz="quarter" idx="12"/>
          </p:nvPr>
        </p:nvSpPr>
        <p:spPr>
          <a:xfrm>
            <a:off x="8806687" y="6566400"/>
            <a:ext cx="187551"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Tree>
    <p:extLst>
      <p:ext uri="{BB962C8B-B14F-4D97-AF65-F5344CB8AC3E}">
        <p14:creationId xmlns:p14="http://schemas.microsoft.com/office/powerpoint/2010/main" val="4113628787"/>
      </p:ext>
    </p:extLst>
  </p:cSld>
  <p:clrMapOvr>
    <a:masterClrMapping/>
  </p:clrMapOvr>
  <p:transition spd="slow" advClick="0">
    <p:fade thruBlk="1"/>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opic &amp; Result_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961154422"/>
      </p:ext>
    </p:extLst>
  </p:cSld>
  <p:clrMapOvr>
    <a:masterClrMapping/>
  </p:clrMapOvr>
  <p:transition spd="slow" advClick="0">
    <p:fade thruBlk="1"/>
  </p:transition>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grpSp>
        <p:nvGrpSpPr>
          <p:cNvPr id="4" name="Group 18"/>
          <p:cNvGrpSpPr>
            <a:grpSpLocks noChangeAspect="1"/>
          </p:cNvGrpSpPr>
          <p:nvPr/>
        </p:nvGrpSpPr>
        <p:grpSpPr bwMode="auto">
          <a:xfrm>
            <a:off x="151200" y="151200"/>
            <a:ext cx="522287" cy="468312"/>
            <a:chOff x="1352" y="681"/>
            <a:chExt cx="3519" cy="3153"/>
          </a:xfrm>
        </p:grpSpPr>
        <p:sp>
          <p:nvSpPr>
            <p:cNvPr id="13"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4"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5"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6"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7"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8"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19"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0"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1"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2"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3"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4"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40" name="Picture 39"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2450388491"/>
      </p:ext>
    </p:extLst>
  </p:cSld>
  <p:clrMapOvr>
    <a:masterClrMapping/>
  </p:clrMapOvr>
  <p:transition spd="slow" advClick="0">
    <p:fade thruBlk="1"/>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1875180614"/>
      </p:ext>
    </p:extLst>
  </p:cSld>
  <p:clrMapOvr>
    <a:masterClrMapping/>
  </p:clrMapOvr>
  <p:transition spd="slow" advClick="0">
    <p:fade thruBlk="1"/>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9" name="Picture 38"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94957283"/>
      </p:ext>
    </p:extLst>
  </p:cSld>
  <p:clrMapOvr>
    <a:masterClrMapping/>
  </p:clrMapOvr>
  <p:transition spd="slow" advClick="0">
    <p:fade thruBlk="1"/>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57041"/>
            <a:ext cx="9144000" cy="6300959"/>
          </a:xfrm>
          <a:prstGeom prst="rect">
            <a:avLst/>
          </a:prstGeom>
        </p:spPr>
      </p:pic>
    </p:spTree>
    <p:extLst>
      <p:ext uri="{BB962C8B-B14F-4D97-AF65-F5344CB8AC3E}">
        <p14:creationId xmlns:p14="http://schemas.microsoft.com/office/powerpoint/2010/main" val="3020314217"/>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olored plain &amp; Image">
    <p:bg>
      <p:bgPr>
        <a:solidFill>
          <a:schemeClr val="accent6"/>
        </a:solidFill>
        <a:effectLst/>
      </p:bgPr>
    </p:bg>
    <p:spTree>
      <p:nvGrpSpPr>
        <p:cNvPr id="1" name=""/>
        <p:cNvGrpSpPr/>
        <p:nvPr/>
      </p:nvGrpSpPr>
      <p:grpSpPr>
        <a:xfrm>
          <a:off x="0" y="0"/>
          <a:ext cx="0" cy="0"/>
          <a:chOff x="0" y="0"/>
          <a:chExt cx="0" cy="0"/>
        </a:xfrm>
      </p:grpSpPr>
      <p:pic>
        <p:nvPicPr>
          <p:cNvPr id="40" name="Picture 3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grpSp>
        <p:nvGrpSpPr>
          <p:cNvPr id="2"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5"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68"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84"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85"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63"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1" name="Picture 40" descr="Ipsos Reid Market Quest(white).png"/>
          <p:cNvPicPr>
            <a:picLocks noChangeAspect="1"/>
          </p:cNvPicPr>
          <p:nvPr userDrawn="1"/>
        </p:nvPicPr>
        <p:blipFill>
          <a:blip r:embed="rId3"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2898559555"/>
      </p:ext>
    </p:extLst>
  </p:cSld>
  <p:clrMapOvr>
    <a:masterClrMapping/>
  </p:clrMapOvr>
  <p:transition spd="slow" advClick="0">
    <p:fade thruBlk="1"/>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ontent &amp; Contact">
    <p:bg>
      <p:bgPr>
        <a:solidFill>
          <a:schemeClr val="accent6"/>
        </a:solidFill>
        <a:effectLst/>
      </p:bgPr>
    </p:bg>
    <p:spTree>
      <p:nvGrpSpPr>
        <p:cNvPr id="1" name=""/>
        <p:cNvGrpSpPr/>
        <p:nvPr/>
      </p:nvGrpSpPr>
      <p:grpSpPr>
        <a:xfrm>
          <a:off x="0" y="0"/>
          <a:ext cx="0" cy="0"/>
          <a:chOff x="0" y="0"/>
          <a:chExt cx="0" cy="0"/>
        </a:xfrm>
      </p:grpSpPr>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2" name="Group 4"/>
          <p:cNvGrpSpPr>
            <a:grpSpLocks noChangeAspect="1"/>
          </p:cNvGrpSpPr>
          <p:nvPr/>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24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25" name="Inhaltsplatzhalter 2"/>
          <p:cNvSpPr>
            <a:spLocks noGrp="1"/>
          </p:cNvSpPr>
          <p:nvPr>
            <p:ph idx="1" hasCustomPrompt="1"/>
          </p:nvPr>
        </p:nvSpPr>
        <p:spPr>
          <a:xfrm>
            <a:off x="352800" y="982800"/>
            <a:ext cx="7733925" cy="41400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57041"/>
            <a:ext cx="9144000" cy="6300959"/>
          </a:xfrm>
          <a:prstGeom prst="rect">
            <a:avLst/>
          </a:prstGeom>
        </p:spPr>
      </p:pic>
    </p:spTree>
    <p:extLst>
      <p:ext uri="{BB962C8B-B14F-4D97-AF65-F5344CB8AC3E}">
        <p14:creationId xmlns:p14="http://schemas.microsoft.com/office/powerpoint/2010/main" val="792526859"/>
      </p:ext>
    </p:extLst>
  </p:cSld>
  <p:clrMapOvr>
    <a:masterClrMapping/>
  </p:clrMapOvr>
  <p:transition spd="slow" advClick="0">
    <p:fade thruBlk="1"/>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 name="Picture 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32215" y="-13648"/>
            <a:ext cx="8411785" cy="3419574"/>
          </a:xfrm>
          <a:prstGeom prst="rect">
            <a:avLst/>
          </a:prstGeom>
        </p:spPr>
      </p:pic>
      <p:pic>
        <p:nvPicPr>
          <p:cNvPr id="26" name="Picture 25"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3362555371"/>
      </p:ext>
    </p:extLst>
  </p:cSld>
  <p:clrMapOvr>
    <a:masterClrMapping/>
  </p:clrMapOvr>
  <p:transition spd="slow" advClick="0">
    <p:fade thruBlk="1"/>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496290" y="0"/>
            <a:ext cx="7396189" cy="1052736"/>
          </a:xfrm>
        </p:spPr>
        <p:txBody>
          <a:bodyPr/>
          <a:lstStyle/>
          <a:p>
            <a:r>
              <a:rPr lang="en-US" dirty="0" smtClean="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5857359A-ACC2-4AC8-94CA-842605F06C6B}" type="slidenum">
              <a:rPr lang="en-US" smtClean="0">
                <a:solidFill>
                  <a:prstClr val="white">
                    <a:lumMod val="50000"/>
                  </a:prstClr>
                </a:solidFill>
              </a:rPr>
              <a:pPr/>
              <a:t>‹#›</a:t>
            </a:fld>
            <a:endParaRPr lang="en-US">
              <a:solidFill>
                <a:prstClr val="white">
                  <a:lumMod val="50000"/>
                </a:prstClr>
              </a:solidFill>
            </a:endParaRPr>
          </a:p>
        </p:txBody>
      </p:sp>
    </p:spTree>
    <p:extLst>
      <p:ext uri="{BB962C8B-B14F-4D97-AF65-F5344CB8AC3E}">
        <p14:creationId xmlns:p14="http://schemas.microsoft.com/office/powerpoint/2010/main" val="1232711995"/>
      </p:ext>
    </p:extLst>
  </p:cSld>
  <p:clrMapOvr>
    <a:masterClrMapping/>
  </p:clrMapOvr>
  <p:transition spd="slow" advClick="0">
    <p:fade thruBlk="1"/>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5857359A-ACC2-4AC8-94CA-842605F06C6B}" type="slidenum">
              <a:rPr lang="en-US" smtClean="0">
                <a:solidFill>
                  <a:prstClr val="white">
                    <a:lumMod val="50000"/>
                  </a:prstClr>
                </a:solidFill>
              </a:rPr>
              <a:pPr/>
              <a:t>‹#›</a:t>
            </a:fld>
            <a:endParaRPr lang="en-US">
              <a:solidFill>
                <a:prstClr val="white">
                  <a:lumMod val="50000"/>
                </a:prstClr>
              </a:solidFill>
            </a:endParaRPr>
          </a:p>
        </p:txBody>
      </p:sp>
    </p:spTree>
    <p:extLst>
      <p:ext uri="{BB962C8B-B14F-4D97-AF65-F5344CB8AC3E}">
        <p14:creationId xmlns:p14="http://schemas.microsoft.com/office/powerpoint/2010/main" val="2042589006"/>
      </p:ext>
    </p:extLst>
  </p:cSld>
  <p:clrMapOvr>
    <a:masterClrMapping/>
  </p:clrMapOvr>
  <p:transition spd="slow" advClick="0">
    <p:fade thruBlk="1"/>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463653265"/>
      </p:ext>
    </p:extLst>
  </p:cSld>
  <p:clrMapOvr>
    <a:masterClrMapping/>
  </p:clrMapOvr>
  <p:transition spd="slow" advClick="0">
    <p:fade thruBlk="1"/>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Topic &amp; Result_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778533086"/>
      </p:ext>
    </p:extLst>
  </p:cSld>
  <p:clrMapOvr>
    <a:masterClrMapping/>
  </p:clrMapOvr>
  <p:transition spd="slow" advClick="0">
    <p:fade thruBlk="1"/>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9" name="Picture 38"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991275985"/>
      </p:ext>
    </p:extLst>
  </p:cSld>
  <p:clrMapOvr>
    <a:masterClrMapping/>
  </p:clrMapOvr>
  <p:transition spd="slow" advClick="0">
    <p:fade thruBlk="1"/>
  </p:transition>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40" name="Picture 39"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351373469"/>
      </p:ext>
    </p:extLst>
  </p:cSld>
  <p:clrMapOvr>
    <a:masterClrMapping/>
  </p:clrMapOvr>
  <p:transition spd="slow" advClick="0">
    <p:fade thruBlk="1"/>
  </p:transition>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496290" y="0"/>
            <a:ext cx="7396189" cy="1052736"/>
          </a:xfrm>
        </p:spPr>
        <p:txBody>
          <a:bodyPr/>
          <a:lstStyle/>
          <a:p>
            <a:r>
              <a:rPr lang="en-US" dirty="0" smtClean="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a:lstStyle>
            <a:lvl1pPr>
              <a:defRPr>
                <a:latin typeface="Arial" pitchFamily="34" charset="0"/>
                <a:cs typeface="Arial" pitchFamily="34" charset="0"/>
              </a:defRPr>
            </a:lvl1pPr>
            <a:lvl2pPr>
              <a:defRPr>
                <a:latin typeface="Arial" pitchFamily="34" charset="0"/>
                <a:cs typeface="Arial" pitchFamily="34" charset="0"/>
              </a:defRPr>
            </a:lvl2pPr>
            <a:lvl3pPr>
              <a:defRPr>
                <a:latin typeface="Arial" pitchFamily="34" charset="0"/>
                <a:cs typeface="Arial" pitchFamily="34" charset="0"/>
              </a:defRPr>
            </a:lvl3pPr>
            <a:lvl4pPr>
              <a:defRPr>
                <a:latin typeface="Arial" pitchFamily="34" charset="0"/>
                <a:cs typeface="Arial" pitchFamily="34" charset="0"/>
              </a:defRPr>
            </a:lvl4pPr>
            <a:lvl5pPr>
              <a:defRPr>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5857359A-ACC2-4AC8-94CA-842605F06C6B}" type="slidenum">
              <a:rPr lang="en-US" smtClean="0">
                <a:solidFill>
                  <a:prstClr val="white">
                    <a:lumMod val="50000"/>
                  </a:prstClr>
                </a:solidFill>
              </a:rPr>
              <a:pPr/>
              <a:t>‹#›</a:t>
            </a:fld>
            <a:endParaRPr lang="en-US">
              <a:solidFill>
                <a:prstClr val="white">
                  <a:lumMod val="50000"/>
                </a:prstClr>
              </a:solidFill>
            </a:endParaRPr>
          </a:p>
        </p:txBody>
      </p:sp>
    </p:spTree>
    <p:extLst>
      <p:ext uri="{BB962C8B-B14F-4D97-AF65-F5344CB8AC3E}">
        <p14:creationId xmlns:p14="http://schemas.microsoft.com/office/powerpoint/2010/main" val="2692895804"/>
      </p:ext>
    </p:extLst>
  </p:cSld>
  <p:clrMapOvr>
    <a:masterClrMapping/>
  </p:clrMapOvr>
  <p:transition spd="slow" advClick="0">
    <p:fade thruBlk="1"/>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PECIAL">
    <p:bg>
      <p:bgPr>
        <a:solidFill>
          <a:schemeClr val="accent6"/>
        </a:solidFill>
        <a:effectLst/>
      </p:bgPr>
    </p:bg>
    <p:spTree>
      <p:nvGrpSpPr>
        <p:cNvPr id="1" name=""/>
        <p:cNvGrpSpPr/>
        <p:nvPr/>
      </p:nvGrpSpPr>
      <p:grpSpPr>
        <a:xfrm>
          <a:off x="0" y="0"/>
          <a:ext cx="0" cy="0"/>
          <a:chOff x="0" y="0"/>
          <a:chExt cx="0" cy="0"/>
        </a:xfrm>
      </p:grpSpPr>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sp>
        <p:nvSpPr>
          <p:cNvPr id="7" name="Titel 1"/>
          <p:cNvSpPr>
            <a:spLocks noGrp="1"/>
          </p:cNvSpPr>
          <p:nvPr>
            <p:ph type="title"/>
          </p:nvPr>
        </p:nvSpPr>
        <p:spPr>
          <a:xfrm>
            <a:off x="838800" y="97200"/>
            <a:ext cx="5580000" cy="612000"/>
          </a:xfrm>
          <a:prstGeom prst="rect">
            <a:avLst/>
          </a:prstGeom>
        </p:spPr>
        <p:txBody>
          <a:bodyPr wrap="square" lIns="0" tIns="0" rIns="0" bIns="0" anchor="ctr" anchorCtr="0">
            <a:noAutofit/>
          </a:bodyPr>
          <a:lstStyle>
            <a:lvl1pPr algn="l">
              <a:lnSpc>
                <a:spcPct val="90000"/>
              </a:lnSpc>
              <a:defRPr sz="2000" b="1">
                <a:solidFill>
                  <a:schemeClr val="bg1"/>
                </a:solidFill>
                <a:latin typeface="+mn-lt"/>
              </a:defRPr>
            </a:lvl1pPr>
          </a:lstStyle>
          <a:p>
            <a:endParaRPr lang="en-US" noProof="0" dirty="0"/>
          </a:p>
        </p:txBody>
      </p:sp>
      <p:grpSp>
        <p:nvGrpSpPr>
          <p:cNvPr id="3" name="Group 4"/>
          <p:cNvGrpSpPr>
            <a:grpSpLocks noChangeAspect="1"/>
          </p:cNvGrpSpPr>
          <p:nvPr userDrawn="1"/>
        </p:nvGrpSpPr>
        <p:grpSpPr bwMode="gray">
          <a:xfrm>
            <a:off x="151200" y="151200"/>
            <a:ext cx="521705" cy="468000"/>
            <a:chOff x="1352" y="681"/>
            <a:chExt cx="3519" cy="3153"/>
          </a:xfrm>
        </p:grpSpPr>
        <p:sp>
          <p:nvSpPr>
            <p:cNvPr id="4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4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3" name="Fußzeilenplatzhalter 4"/>
          <p:cNvSpPr>
            <a:spLocks noGrp="1"/>
          </p:cNvSpPr>
          <p:nvPr>
            <p:ph type="ftr" sz="quarter" idx="11"/>
          </p:nvPr>
        </p:nvSpPr>
        <p:spPr>
          <a:xfrm>
            <a:off x="365124" y="6566400"/>
            <a:ext cx="3600000" cy="184666"/>
          </a:xfrm>
          <a:prstGeom prst="rect">
            <a:avLst/>
          </a:prstGeom>
        </p:spPr>
        <p:txBody>
          <a:bodyPr wrap="square" lIns="0" tIns="0" rIns="0" bIns="0" anchor="t" anchorCtr="0">
            <a:noAutofit/>
          </a:bodyPr>
          <a:lstStyle>
            <a:lvl1pPr>
              <a:defRPr sz="1200">
                <a:solidFill>
                  <a:schemeClr val="bg1"/>
                </a:solidFill>
                <a:latin typeface="+mn-lt"/>
              </a:defRPr>
            </a:lvl1pPr>
          </a:lstStyle>
          <a:p>
            <a:pPr fontAlgn="base">
              <a:spcBef>
                <a:spcPct val="0"/>
              </a:spcBef>
              <a:spcAft>
                <a:spcPct val="0"/>
              </a:spcAft>
            </a:pPr>
            <a:endParaRPr lang="de-DE" dirty="0">
              <a:solidFill>
                <a:srgbClr val="FFFFFF"/>
              </a:solidFill>
            </a:endParaRPr>
          </a:p>
        </p:txBody>
      </p:sp>
      <p:sp>
        <p:nvSpPr>
          <p:cNvPr id="6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solidFill>
                  <a:schemeClr val="bg1"/>
                </a:solidFill>
                <a:latin typeface="+mn-lt"/>
              </a:defRPr>
            </a:lvl1p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a:t>
            </a:fld>
            <a:endParaRPr lang="de-DE" dirty="0">
              <a:solidFill>
                <a:srgbClr val="FFFFFF"/>
              </a:solidFill>
            </a:endParaRPr>
          </a:p>
        </p:txBody>
      </p:sp>
      <p:sp>
        <p:nvSpPr>
          <p:cNvPr id="42" name="Inhaltsplatzhalter 2"/>
          <p:cNvSpPr>
            <a:spLocks noGrp="1"/>
          </p:cNvSpPr>
          <p:nvPr>
            <p:ph idx="1" hasCustomPrompt="1"/>
          </p:nvPr>
        </p:nvSpPr>
        <p:spPr>
          <a:xfrm>
            <a:off x="3250650" y="2538000"/>
            <a:ext cx="5760000" cy="3776400"/>
          </a:xfrm>
          <a:prstGeom prst="rect">
            <a:avLst/>
          </a:prstGeom>
        </p:spPr>
        <p:txBody>
          <a:bodyPr lIns="0" tIns="0" rIns="0" bIns="0"/>
          <a:lstStyle>
            <a:lvl1pPr marL="182563" indent="-182563">
              <a:lnSpc>
                <a:spcPct val="100000"/>
              </a:lnSpc>
              <a:spcBef>
                <a:spcPts val="800"/>
              </a:spcBef>
              <a:buFont typeface="Arial" pitchFamily="34" charset="0"/>
              <a:buChar char="•"/>
              <a:defRPr sz="1800">
                <a:solidFill>
                  <a:schemeClr val="bg1"/>
                </a:solidFill>
                <a:latin typeface="+mn-lt"/>
              </a:defRPr>
            </a:lvl1pPr>
            <a:lvl2pPr marL="358775" indent="-176213">
              <a:lnSpc>
                <a:spcPct val="100000"/>
              </a:lnSpc>
              <a:spcBef>
                <a:spcPts val="800"/>
              </a:spcBef>
              <a:buClr>
                <a:schemeClr val="bg1"/>
              </a:buClr>
              <a:buFont typeface="Calibri" pitchFamily="34" charset="0"/>
              <a:buChar char="─"/>
              <a:defRPr sz="1600">
                <a:solidFill>
                  <a:schemeClr val="bg1"/>
                </a:solidFill>
                <a:latin typeface="+mn-lt"/>
              </a:defRPr>
            </a:lvl2pPr>
            <a:lvl3pPr marL="538163" indent="-179388">
              <a:lnSpc>
                <a:spcPct val="100000"/>
              </a:lnSpc>
              <a:spcBef>
                <a:spcPts val="800"/>
              </a:spcBef>
              <a:buClr>
                <a:schemeClr val="bg1"/>
              </a:buClr>
              <a:buFont typeface="Wingdings" pitchFamily="2" charset="2"/>
              <a:buChar char="§"/>
              <a:defRPr sz="1400">
                <a:solidFill>
                  <a:schemeClr val="bg1"/>
                </a:solidFill>
                <a:latin typeface="+mn-lt"/>
              </a:defRPr>
            </a:lvl3pPr>
            <a:lvl4pPr marL="717550" indent="-179388">
              <a:lnSpc>
                <a:spcPct val="100000"/>
              </a:lnSpc>
              <a:spcBef>
                <a:spcPts val="800"/>
              </a:spcBef>
              <a:defRPr sz="1200">
                <a:solidFill>
                  <a:schemeClr val="bg1"/>
                </a:solidFill>
                <a:latin typeface="+mn-lt"/>
              </a:defRPr>
            </a:lvl4pPr>
            <a:lvl5pPr marL="896938" indent="-179388">
              <a:lnSpc>
                <a:spcPct val="100000"/>
              </a:lnSpc>
              <a:spcBef>
                <a:spcPts val="800"/>
              </a:spcBef>
              <a:buFont typeface="Calibri" pitchFamily="34" charset="0"/>
              <a:buChar char="─"/>
              <a:defRPr sz="1000" baseline="0">
                <a:solidFill>
                  <a:schemeClr val="bg1"/>
                </a:solidFill>
                <a:latin typeface="+mn-lt"/>
              </a:defRPr>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 name="Picture 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32215" y="-13648"/>
            <a:ext cx="8411785" cy="3419574"/>
          </a:xfrm>
          <a:prstGeom prst="rect">
            <a:avLst/>
          </a:prstGeom>
        </p:spPr>
      </p:pic>
      <p:pic>
        <p:nvPicPr>
          <p:cNvPr id="26" name="Picture 25"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3467695721"/>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5857359A-ACC2-4AC8-94CA-842605F06C6B}" type="slidenum">
              <a:rPr lang="en-US" smtClean="0">
                <a:solidFill>
                  <a:prstClr val="white">
                    <a:lumMod val="50000"/>
                  </a:prstClr>
                </a:solidFill>
              </a:rPr>
              <a:pPr/>
              <a:t>‹#›</a:t>
            </a:fld>
            <a:endParaRPr lang="en-US">
              <a:solidFill>
                <a:prstClr val="white">
                  <a:lumMod val="50000"/>
                </a:prstClr>
              </a:solidFill>
            </a:endParaRPr>
          </a:p>
        </p:txBody>
      </p:sp>
    </p:spTree>
    <p:extLst>
      <p:ext uri="{BB962C8B-B14F-4D97-AF65-F5344CB8AC3E}">
        <p14:creationId xmlns:p14="http://schemas.microsoft.com/office/powerpoint/2010/main" val="3215785911"/>
      </p:ext>
    </p:extLst>
  </p:cSld>
  <p:clrMapOvr>
    <a:masterClrMapping/>
  </p:clrMapOvr>
  <p:transition spd="slow" advClick="0">
    <p:fade thruBlk="1"/>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Topic &amp; Result_2">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6508"/>
            <a:ext cx="5741958" cy="6857434"/>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838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1051200" y="982800"/>
            <a:ext cx="7959600" cy="5184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2308154142"/>
      </p:ext>
    </p:extLst>
  </p:cSld>
  <p:clrMapOvr>
    <a:masterClrMapping/>
  </p:clrMapOvr>
  <p:transition spd="slow" advClick="0">
    <p:fade thruBlk="1"/>
  </p:transition>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Topic &amp; Result_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5" y="0"/>
            <a:ext cx="9141970" cy="6858000"/>
          </a:xfrm>
          <a:prstGeom prst="rect">
            <a:avLst/>
          </a:prstGeom>
        </p:spPr>
      </p:pic>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23291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62" name="Inhaltsplatzhalter 2"/>
          <p:cNvSpPr>
            <a:spLocks noGrp="1"/>
          </p:cNvSpPr>
          <p:nvPr>
            <p:ph idx="1" hasCustomPrompt="1"/>
          </p:nvPr>
        </p:nvSpPr>
        <p:spPr>
          <a:xfrm>
            <a:off x="352800" y="979200"/>
            <a:ext cx="774000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40" name="Picture 39" descr="Ipsos Reid Market Quest_Text.png"/>
          <p:cNvPicPr>
            <a:picLocks noChangeAspect="1"/>
          </p:cNvPicPr>
          <p:nvPr userDrawn="1"/>
        </p:nvPicPr>
        <p:blipFill>
          <a:blip r:embed="rId3"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249232168"/>
      </p:ext>
    </p:extLst>
  </p:cSld>
  <p:clrMapOvr>
    <a:masterClrMapping/>
  </p:clrMapOvr>
  <p:transition spd="slow" advClick="0">
    <p:fade thruBlk="1"/>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White plain">
    <p:spTree>
      <p:nvGrpSpPr>
        <p:cNvPr id="1" name=""/>
        <p:cNvGrpSpPr/>
        <p:nvPr/>
      </p:nvGrpSpPr>
      <p:grpSpPr>
        <a:xfrm>
          <a:off x="0" y="0"/>
          <a:ext cx="0" cy="0"/>
          <a:chOff x="0" y="0"/>
          <a:chExt cx="0" cy="0"/>
        </a:xfrm>
      </p:grpSpPr>
      <p:sp>
        <p:nvSpPr>
          <p:cNvPr id="2" name="Titel 1"/>
          <p:cNvSpPr>
            <a:spLocks noGrp="1"/>
          </p:cNvSpPr>
          <p:nvPr>
            <p:ph type="title"/>
          </p:nvPr>
        </p:nvSpPr>
        <p:spPr>
          <a:xfrm>
            <a:off x="838800" y="97200"/>
            <a:ext cx="8162325" cy="612000"/>
          </a:xfrm>
          <a:prstGeom prst="rect">
            <a:avLst/>
          </a:prstGeom>
        </p:spPr>
        <p:txBody>
          <a:bodyPr wrap="square" lIns="0" tIns="0" rIns="0" bIns="0" anchor="ctr" anchorCtr="0">
            <a:noAutofit/>
          </a:bodyPr>
          <a:lstStyle>
            <a:lvl1pPr algn="l">
              <a:lnSpc>
                <a:spcPct val="90000"/>
              </a:lnSpc>
              <a:defRPr sz="2000" b="1"/>
            </a:lvl1pPr>
          </a:lstStyle>
          <a:p>
            <a:endParaRPr lang="en-US" noProof="0" dirty="0"/>
          </a:p>
        </p:txBody>
      </p:sp>
      <p:sp>
        <p:nvSpPr>
          <p:cNvPr id="5" name="Fußzeilenplatzhalter 4"/>
          <p:cNvSpPr>
            <a:spLocks noGrp="1"/>
          </p:cNvSpPr>
          <p:nvPr>
            <p:ph type="ftr" sz="quarter" idx="11"/>
          </p:nvPr>
        </p:nvSpPr>
        <p:spPr>
          <a:xfrm>
            <a:off x="352799" y="6566400"/>
            <a:ext cx="3600000" cy="184666"/>
          </a:xfrm>
          <a:prstGeom prst="rect">
            <a:avLst/>
          </a:prstGeom>
        </p:spPr>
        <p:txBody>
          <a:bodyPr wrap="square" lIns="0" tIns="0" rIns="0" bIns="0" anchor="b" anchorCtr="0">
            <a:noAutofit/>
          </a:bodyPr>
          <a:lstStyle>
            <a:lvl1pPr>
              <a:defRPr sz="1200">
                <a:solidFill>
                  <a:schemeClr val="tx1"/>
                </a:solidFill>
              </a:defRPr>
            </a:lvl1pPr>
          </a:lstStyle>
          <a:p>
            <a:pPr fontAlgn="base">
              <a:spcBef>
                <a:spcPct val="0"/>
              </a:spcBef>
              <a:spcAft>
                <a:spcPct val="0"/>
              </a:spcAft>
            </a:pPr>
            <a:endParaRPr lang="de-DE" dirty="0">
              <a:solidFill>
                <a:srgbClr val="1F497D"/>
              </a:solidFill>
              <a:latin typeface="Arial" pitchFamily="34" charset="0"/>
            </a:endParaRPr>
          </a:p>
        </p:txBody>
      </p:sp>
      <p:grpSp>
        <p:nvGrpSpPr>
          <p:cNvPr id="3" name="Group 18"/>
          <p:cNvGrpSpPr>
            <a:grpSpLocks noChangeAspect="1"/>
          </p:cNvGrpSpPr>
          <p:nvPr/>
        </p:nvGrpSpPr>
        <p:grpSpPr bwMode="auto">
          <a:xfrm>
            <a:off x="151200" y="151200"/>
            <a:ext cx="522287" cy="468312"/>
            <a:chOff x="1352" y="681"/>
            <a:chExt cx="3519" cy="3153"/>
          </a:xfrm>
        </p:grpSpPr>
        <p:sp>
          <p:nvSpPr>
            <p:cNvPr id="24" name="Freeform 19"/>
            <p:cNvSpPr>
              <a:spLocks noChangeAspect="1"/>
            </p:cNvSpPr>
            <p:nvPr/>
          </p:nvSpPr>
          <p:spPr bwMode="auto">
            <a:xfrm>
              <a:off x="1352" y="681"/>
              <a:ext cx="3519" cy="3153"/>
            </a:xfrm>
            <a:custGeom>
              <a:avLst/>
              <a:gdLst>
                <a:gd name="T0" fmla="*/ 0 w 3862"/>
                <a:gd name="T1" fmla="*/ 3449 h 3449"/>
                <a:gd name="T2" fmla="*/ 0 w 3862"/>
                <a:gd name="T3" fmla="*/ 3449 h 3449"/>
                <a:gd name="T4" fmla="*/ 0 w 3862"/>
                <a:gd name="T5" fmla="*/ 0 h 3449"/>
                <a:gd name="T6" fmla="*/ 3696 w 3862"/>
                <a:gd name="T7" fmla="*/ 0 h 3449"/>
                <a:gd name="T8" fmla="*/ 3327 w 3862"/>
                <a:gd name="T9" fmla="*/ 3449 h 3449"/>
                <a:gd name="T10" fmla="*/ 0 w 3862"/>
                <a:gd name="T11" fmla="*/ 3449 h 3449"/>
              </a:gdLst>
              <a:ahLst/>
              <a:cxnLst>
                <a:cxn ang="0">
                  <a:pos x="T0" y="T1"/>
                </a:cxn>
                <a:cxn ang="0">
                  <a:pos x="T2" y="T3"/>
                </a:cxn>
                <a:cxn ang="0">
                  <a:pos x="T4" y="T5"/>
                </a:cxn>
                <a:cxn ang="0">
                  <a:pos x="T6" y="T7"/>
                </a:cxn>
                <a:cxn ang="0">
                  <a:pos x="T8" y="T9"/>
                </a:cxn>
                <a:cxn ang="0">
                  <a:pos x="T10" y="T11"/>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5" name="Freeform 20"/>
            <p:cNvSpPr>
              <a:spLocks noChangeAspect="1"/>
            </p:cNvSpPr>
            <p:nvPr/>
          </p:nvSpPr>
          <p:spPr bwMode="auto">
            <a:xfrm>
              <a:off x="2708" y="1843"/>
              <a:ext cx="75" cy="54"/>
            </a:xfrm>
            <a:custGeom>
              <a:avLst/>
              <a:gdLst>
                <a:gd name="T0" fmla="*/ 16 w 81"/>
                <a:gd name="T1" fmla="*/ 40 h 66"/>
                <a:gd name="T2" fmla="*/ 16 w 81"/>
                <a:gd name="T3" fmla="*/ 40 h 66"/>
                <a:gd name="T4" fmla="*/ 0 w 81"/>
                <a:gd name="T5" fmla="*/ 54 h 66"/>
                <a:gd name="T6" fmla="*/ 79 w 81"/>
                <a:gd name="T7" fmla="*/ 22 h 66"/>
                <a:gd name="T8" fmla="*/ 81 w 81"/>
                <a:gd name="T9" fmla="*/ 0 h 66"/>
                <a:gd name="T10" fmla="*/ 16 w 81"/>
                <a:gd name="T11" fmla="*/ 40 h 66"/>
              </a:gdLst>
              <a:ahLst/>
              <a:cxnLst>
                <a:cxn ang="0">
                  <a:pos x="T0" y="T1"/>
                </a:cxn>
                <a:cxn ang="0">
                  <a:pos x="T2" y="T3"/>
                </a:cxn>
                <a:cxn ang="0">
                  <a:pos x="T4" y="T5"/>
                </a:cxn>
                <a:cxn ang="0">
                  <a:pos x="T6" y="T7"/>
                </a:cxn>
                <a:cxn ang="0">
                  <a:pos x="T8" y="T9"/>
                </a:cxn>
                <a:cxn ang="0">
                  <a:pos x="T10" y="T11"/>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6" name="Freeform 21"/>
            <p:cNvSpPr>
              <a:spLocks noChangeAspect="1"/>
            </p:cNvSpPr>
            <p:nvPr/>
          </p:nvSpPr>
          <p:spPr bwMode="auto">
            <a:xfrm>
              <a:off x="2869" y="1972"/>
              <a:ext cx="65" cy="54"/>
            </a:xfrm>
            <a:custGeom>
              <a:avLst/>
              <a:gdLst>
                <a:gd name="T0" fmla="*/ 27 w 81"/>
                <a:gd name="T1" fmla="*/ 1 h 63"/>
                <a:gd name="T2" fmla="*/ 27 w 81"/>
                <a:gd name="T3" fmla="*/ 1 h 63"/>
                <a:gd name="T4" fmla="*/ 0 w 81"/>
                <a:gd name="T5" fmla="*/ 0 h 63"/>
                <a:gd name="T6" fmla="*/ 33 w 81"/>
                <a:gd name="T7" fmla="*/ 58 h 63"/>
                <a:gd name="T8" fmla="*/ 53 w 81"/>
                <a:gd name="T9" fmla="*/ 63 h 63"/>
                <a:gd name="T10" fmla="*/ 27 w 81"/>
                <a:gd name="T11" fmla="*/ 1 h 63"/>
              </a:gdLst>
              <a:ahLst/>
              <a:cxnLst>
                <a:cxn ang="0">
                  <a:pos x="T0" y="T1"/>
                </a:cxn>
                <a:cxn ang="0">
                  <a:pos x="T2" y="T3"/>
                </a:cxn>
                <a:cxn ang="0">
                  <a:pos x="T4" y="T5"/>
                </a:cxn>
                <a:cxn ang="0">
                  <a:pos x="T6" y="T7"/>
                </a:cxn>
                <a:cxn ang="0">
                  <a:pos x="T8" y="T9"/>
                </a:cxn>
                <a:cxn ang="0">
                  <a:pos x="T10" y="T1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7" name="Freeform 22"/>
            <p:cNvSpPr>
              <a:spLocks noChangeAspect="1"/>
            </p:cNvSpPr>
            <p:nvPr/>
          </p:nvSpPr>
          <p:spPr bwMode="auto">
            <a:xfrm>
              <a:off x="2622" y="1413"/>
              <a:ext cx="86" cy="75"/>
            </a:xfrm>
            <a:custGeom>
              <a:avLst/>
              <a:gdLst>
                <a:gd name="T0" fmla="*/ 20 w 96"/>
                <a:gd name="T1" fmla="*/ 50 h 79"/>
                <a:gd name="T2" fmla="*/ 20 w 96"/>
                <a:gd name="T3" fmla="*/ 50 h 79"/>
                <a:gd name="T4" fmla="*/ 0 w 96"/>
                <a:gd name="T5" fmla="*/ 64 h 79"/>
                <a:gd name="T6" fmla="*/ 89 w 96"/>
                <a:gd name="T7" fmla="*/ 27 h 79"/>
                <a:gd name="T8" fmla="*/ 96 w 96"/>
                <a:gd name="T9" fmla="*/ 0 h 79"/>
                <a:gd name="T10" fmla="*/ 20 w 96"/>
                <a:gd name="T11" fmla="*/ 50 h 79"/>
              </a:gdLst>
              <a:ahLst/>
              <a:cxnLst>
                <a:cxn ang="0">
                  <a:pos x="T0" y="T1"/>
                </a:cxn>
                <a:cxn ang="0">
                  <a:pos x="T2" y="T3"/>
                </a:cxn>
                <a:cxn ang="0">
                  <a:pos x="T4" y="T5"/>
                </a:cxn>
                <a:cxn ang="0">
                  <a:pos x="T6" y="T7"/>
                </a:cxn>
                <a:cxn ang="0">
                  <a:pos x="T8" y="T9"/>
                </a:cxn>
                <a:cxn ang="0">
                  <a:pos x="T10" y="T11"/>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8" name="Freeform 23"/>
            <p:cNvSpPr>
              <a:spLocks noChangeAspect="1"/>
            </p:cNvSpPr>
            <p:nvPr/>
          </p:nvSpPr>
          <p:spPr bwMode="auto">
            <a:xfrm>
              <a:off x="2568" y="1563"/>
              <a:ext cx="75" cy="76"/>
            </a:xfrm>
            <a:custGeom>
              <a:avLst/>
              <a:gdLst>
                <a:gd name="T0" fmla="*/ 77 w 77"/>
                <a:gd name="T1" fmla="*/ 22 h 77"/>
                <a:gd name="T2" fmla="*/ 77 w 77"/>
                <a:gd name="T3" fmla="*/ 22 h 77"/>
                <a:gd name="T4" fmla="*/ 71 w 77"/>
                <a:gd name="T5" fmla="*/ 0 h 77"/>
                <a:gd name="T6" fmla="*/ 0 w 77"/>
                <a:gd name="T7" fmla="*/ 44 h 77"/>
                <a:gd name="T8" fmla="*/ 0 w 77"/>
                <a:gd name="T9" fmla="*/ 62 h 77"/>
                <a:gd name="T10" fmla="*/ 77 w 77"/>
                <a:gd name="T11" fmla="*/ 22 h 77"/>
              </a:gdLst>
              <a:ahLst/>
              <a:cxnLst>
                <a:cxn ang="0">
                  <a:pos x="T0" y="T1"/>
                </a:cxn>
                <a:cxn ang="0">
                  <a:pos x="T2" y="T3"/>
                </a:cxn>
                <a:cxn ang="0">
                  <a:pos x="T4" y="T5"/>
                </a:cxn>
                <a:cxn ang="0">
                  <a:pos x="T6" y="T7"/>
                </a:cxn>
                <a:cxn ang="0">
                  <a:pos x="T8" y="T9"/>
                </a:cxn>
                <a:cxn ang="0">
                  <a:pos x="T10" y="T11"/>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29" name="Freeform 24"/>
            <p:cNvSpPr>
              <a:spLocks noChangeAspect="1"/>
            </p:cNvSpPr>
            <p:nvPr/>
          </p:nvSpPr>
          <p:spPr bwMode="auto">
            <a:xfrm>
              <a:off x="2547" y="1725"/>
              <a:ext cx="86" cy="64"/>
            </a:xfrm>
            <a:custGeom>
              <a:avLst/>
              <a:gdLst>
                <a:gd name="T0" fmla="*/ 0 w 90"/>
                <a:gd name="T1" fmla="*/ 52 h 74"/>
                <a:gd name="T2" fmla="*/ 0 w 90"/>
                <a:gd name="T3" fmla="*/ 52 h 74"/>
                <a:gd name="T4" fmla="*/ 14 w 90"/>
                <a:gd name="T5" fmla="*/ 60 h 74"/>
                <a:gd name="T6" fmla="*/ 73 w 90"/>
                <a:gd name="T7" fmla="*/ 23 h 74"/>
                <a:gd name="T8" fmla="*/ 90 w 90"/>
                <a:gd name="T9" fmla="*/ 8 h 74"/>
                <a:gd name="T10" fmla="*/ 0 w 90"/>
                <a:gd name="T11" fmla="*/ 52 h 74"/>
              </a:gdLst>
              <a:ahLst/>
              <a:cxnLst>
                <a:cxn ang="0">
                  <a:pos x="T0" y="T1"/>
                </a:cxn>
                <a:cxn ang="0">
                  <a:pos x="T2" y="T3"/>
                </a:cxn>
                <a:cxn ang="0">
                  <a:pos x="T4" y="T5"/>
                </a:cxn>
                <a:cxn ang="0">
                  <a:pos x="T6" y="T7"/>
                </a:cxn>
                <a:cxn ang="0">
                  <a:pos x="T8" y="T9"/>
                </a:cxn>
                <a:cxn ang="0">
                  <a:pos x="T10" y="T11"/>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0" name="Freeform 25"/>
            <p:cNvSpPr>
              <a:spLocks noChangeAspect="1"/>
            </p:cNvSpPr>
            <p:nvPr/>
          </p:nvSpPr>
          <p:spPr bwMode="auto">
            <a:xfrm>
              <a:off x="2773" y="1176"/>
              <a:ext cx="86" cy="75"/>
            </a:xfrm>
            <a:custGeom>
              <a:avLst/>
              <a:gdLst>
                <a:gd name="T0" fmla="*/ 16 w 88"/>
                <a:gd name="T1" fmla="*/ 4 h 72"/>
                <a:gd name="T2" fmla="*/ 16 w 88"/>
                <a:gd name="T3" fmla="*/ 4 h 72"/>
                <a:gd name="T4" fmla="*/ 0 w 88"/>
                <a:gd name="T5" fmla="*/ 12 h 72"/>
                <a:gd name="T6" fmla="*/ 86 w 88"/>
                <a:gd name="T7" fmla="*/ 49 h 72"/>
                <a:gd name="T8" fmla="*/ 88 w 88"/>
                <a:gd name="T9" fmla="*/ 22 h 72"/>
                <a:gd name="T10" fmla="*/ 16 w 88"/>
                <a:gd name="T11" fmla="*/ 4 h 72"/>
              </a:gdLst>
              <a:ahLst/>
              <a:cxnLst>
                <a:cxn ang="0">
                  <a:pos x="T0" y="T1"/>
                </a:cxn>
                <a:cxn ang="0">
                  <a:pos x="T2" y="T3"/>
                </a:cxn>
                <a:cxn ang="0">
                  <a:pos x="T4" y="T5"/>
                </a:cxn>
                <a:cxn ang="0">
                  <a:pos x="T6" y="T7"/>
                </a:cxn>
                <a:cxn ang="0">
                  <a:pos x="T8" y="T9"/>
                </a:cxn>
                <a:cxn ang="0">
                  <a:pos x="T10" y="T11"/>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1" name="Freeform 26"/>
            <p:cNvSpPr>
              <a:spLocks noChangeAspect="1"/>
            </p:cNvSpPr>
            <p:nvPr/>
          </p:nvSpPr>
          <p:spPr bwMode="auto">
            <a:xfrm>
              <a:off x="2955" y="1111"/>
              <a:ext cx="76" cy="87"/>
            </a:xfrm>
            <a:custGeom>
              <a:avLst/>
              <a:gdLst>
                <a:gd name="T0" fmla="*/ 46 w 86"/>
                <a:gd name="T1" fmla="*/ 7 h 92"/>
                <a:gd name="T2" fmla="*/ 46 w 86"/>
                <a:gd name="T3" fmla="*/ 7 h 92"/>
                <a:gd name="T4" fmla="*/ 21 w 86"/>
                <a:gd name="T5" fmla="*/ 0 h 92"/>
                <a:gd name="T6" fmla="*/ 14 w 86"/>
                <a:gd name="T7" fmla="*/ 66 h 92"/>
                <a:gd name="T8" fmla="*/ 27 w 86"/>
                <a:gd name="T9" fmla="*/ 92 h 92"/>
                <a:gd name="T10" fmla="*/ 46 w 86"/>
                <a:gd name="T11" fmla="*/ 7 h 92"/>
              </a:gdLst>
              <a:ahLst/>
              <a:cxnLst>
                <a:cxn ang="0">
                  <a:pos x="T0" y="T1"/>
                </a:cxn>
                <a:cxn ang="0">
                  <a:pos x="T2" y="T3"/>
                </a:cxn>
                <a:cxn ang="0">
                  <a:pos x="T4" y="T5"/>
                </a:cxn>
                <a:cxn ang="0">
                  <a:pos x="T6" y="T7"/>
                </a:cxn>
                <a:cxn ang="0">
                  <a:pos x="T8" y="T9"/>
                </a:cxn>
                <a:cxn ang="0">
                  <a:pos x="T10" y="T11"/>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2" name="Freeform 27"/>
            <p:cNvSpPr>
              <a:spLocks noChangeAspect="1" noEditPoints="1"/>
            </p:cNvSpPr>
            <p:nvPr/>
          </p:nvSpPr>
          <p:spPr bwMode="auto">
            <a:xfrm>
              <a:off x="3149" y="929"/>
              <a:ext cx="667" cy="1678"/>
            </a:xfrm>
            <a:custGeom>
              <a:avLst/>
              <a:gdLst>
                <a:gd name="T0" fmla="*/ 451 w 724"/>
                <a:gd name="T1" fmla="*/ 808 h 1845"/>
                <a:gd name="T2" fmla="*/ 451 w 724"/>
                <a:gd name="T3" fmla="*/ 808 h 1845"/>
                <a:gd name="T4" fmla="*/ 326 w 724"/>
                <a:gd name="T5" fmla="*/ 776 h 1845"/>
                <a:gd name="T6" fmla="*/ 477 w 724"/>
                <a:gd name="T7" fmla="*/ 746 h 1845"/>
                <a:gd name="T8" fmla="*/ 493 w 724"/>
                <a:gd name="T9" fmla="*/ 773 h 1845"/>
                <a:gd name="T10" fmla="*/ 451 w 724"/>
                <a:gd name="T11" fmla="*/ 808 h 1845"/>
                <a:gd name="T12" fmla="*/ 451 w 724"/>
                <a:gd name="T13" fmla="*/ 808 h 1845"/>
                <a:gd name="T14" fmla="*/ 639 w 724"/>
                <a:gd name="T15" fmla="*/ 841 h 1845"/>
                <a:gd name="T16" fmla="*/ 639 w 724"/>
                <a:gd name="T17" fmla="*/ 841 h 1845"/>
                <a:gd name="T18" fmla="*/ 601 w 724"/>
                <a:gd name="T19" fmla="*/ 701 h 1845"/>
                <a:gd name="T20" fmla="*/ 634 w 724"/>
                <a:gd name="T21" fmla="*/ 646 h 1845"/>
                <a:gd name="T22" fmla="*/ 627 w 724"/>
                <a:gd name="T23" fmla="*/ 477 h 1845"/>
                <a:gd name="T24" fmla="*/ 641 w 724"/>
                <a:gd name="T25" fmla="*/ 463 h 1845"/>
                <a:gd name="T26" fmla="*/ 627 w 724"/>
                <a:gd name="T27" fmla="*/ 414 h 1845"/>
                <a:gd name="T28" fmla="*/ 615 w 724"/>
                <a:gd name="T29" fmla="*/ 342 h 1845"/>
                <a:gd name="T30" fmla="*/ 590 w 724"/>
                <a:gd name="T31" fmla="*/ 286 h 1845"/>
                <a:gd name="T32" fmla="*/ 602 w 724"/>
                <a:gd name="T33" fmla="*/ 260 h 1845"/>
                <a:gd name="T34" fmla="*/ 560 w 724"/>
                <a:gd name="T35" fmla="*/ 236 h 1845"/>
                <a:gd name="T36" fmla="*/ 523 w 724"/>
                <a:gd name="T37" fmla="*/ 213 h 1845"/>
                <a:gd name="T38" fmla="*/ 514 w 724"/>
                <a:gd name="T39" fmla="*/ 180 h 1845"/>
                <a:gd name="T40" fmla="*/ 483 w 724"/>
                <a:gd name="T41" fmla="*/ 195 h 1845"/>
                <a:gd name="T42" fmla="*/ 476 w 724"/>
                <a:gd name="T43" fmla="*/ 154 h 1845"/>
                <a:gd name="T44" fmla="*/ 434 w 724"/>
                <a:gd name="T45" fmla="*/ 171 h 1845"/>
                <a:gd name="T46" fmla="*/ 411 w 724"/>
                <a:gd name="T47" fmla="*/ 119 h 1845"/>
                <a:gd name="T48" fmla="*/ 389 w 724"/>
                <a:gd name="T49" fmla="*/ 124 h 1845"/>
                <a:gd name="T50" fmla="*/ 356 w 724"/>
                <a:gd name="T51" fmla="*/ 150 h 1845"/>
                <a:gd name="T52" fmla="*/ 356 w 724"/>
                <a:gd name="T53" fmla="*/ 101 h 1845"/>
                <a:gd name="T54" fmla="*/ 341 w 724"/>
                <a:gd name="T55" fmla="*/ 93 h 1845"/>
                <a:gd name="T56" fmla="*/ 314 w 724"/>
                <a:gd name="T57" fmla="*/ 81 h 1845"/>
                <a:gd name="T58" fmla="*/ 276 w 724"/>
                <a:gd name="T59" fmla="*/ 97 h 1845"/>
                <a:gd name="T60" fmla="*/ 292 w 724"/>
                <a:gd name="T61" fmla="*/ 51 h 1845"/>
                <a:gd name="T62" fmla="*/ 244 w 724"/>
                <a:gd name="T63" fmla="*/ 106 h 1845"/>
                <a:gd name="T64" fmla="*/ 216 w 724"/>
                <a:gd name="T65" fmla="*/ 112 h 1845"/>
                <a:gd name="T66" fmla="*/ 266 w 724"/>
                <a:gd name="T67" fmla="*/ 43 h 1845"/>
                <a:gd name="T68" fmla="*/ 214 w 724"/>
                <a:gd name="T69" fmla="*/ 91 h 1845"/>
                <a:gd name="T70" fmla="*/ 173 w 724"/>
                <a:gd name="T71" fmla="*/ 98 h 1845"/>
                <a:gd name="T72" fmla="*/ 186 w 724"/>
                <a:gd name="T73" fmla="*/ 38 h 1845"/>
                <a:gd name="T74" fmla="*/ 173 w 724"/>
                <a:gd name="T75" fmla="*/ 69 h 1845"/>
                <a:gd name="T76" fmla="*/ 166 w 724"/>
                <a:gd name="T77" fmla="*/ 36 h 1845"/>
                <a:gd name="T78" fmla="*/ 142 w 724"/>
                <a:gd name="T79" fmla="*/ 114 h 1845"/>
                <a:gd name="T80" fmla="*/ 126 w 724"/>
                <a:gd name="T81" fmla="*/ 39 h 1845"/>
                <a:gd name="T82" fmla="*/ 80 w 724"/>
                <a:gd name="T83" fmla="*/ 112 h 1845"/>
                <a:gd name="T84" fmla="*/ 56 w 724"/>
                <a:gd name="T85" fmla="*/ 117 h 1845"/>
                <a:gd name="T86" fmla="*/ 37 w 724"/>
                <a:gd name="T87" fmla="*/ 43 h 1845"/>
                <a:gd name="T88" fmla="*/ 5 w 724"/>
                <a:gd name="T89" fmla="*/ 1808 h 1845"/>
                <a:gd name="T90" fmla="*/ 0 w 724"/>
                <a:gd name="T91" fmla="*/ 1840 h 1845"/>
                <a:gd name="T92" fmla="*/ 162 w 724"/>
                <a:gd name="T93" fmla="*/ 1823 h 1845"/>
                <a:gd name="T94" fmla="*/ 529 w 724"/>
                <a:gd name="T95" fmla="*/ 1842 h 1845"/>
                <a:gd name="T96" fmla="*/ 614 w 724"/>
                <a:gd name="T97" fmla="*/ 1829 h 1845"/>
                <a:gd name="T98" fmla="*/ 421 w 724"/>
                <a:gd name="T99" fmla="*/ 1778 h 1845"/>
                <a:gd name="T100" fmla="*/ 272 w 724"/>
                <a:gd name="T101" fmla="*/ 1664 h 1845"/>
                <a:gd name="T102" fmla="*/ 237 w 724"/>
                <a:gd name="T103" fmla="*/ 1566 h 1845"/>
                <a:gd name="T104" fmla="*/ 239 w 724"/>
                <a:gd name="T105" fmla="*/ 1432 h 1845"/>
                <a:gd name="T106" fmla="*/ 315 w 724"/>
                <a:gd name="T107" fmla="*/ 1404 h 1845"/>
                <a:gd name="T108" fmla="*/ 586 w 724"/>
                <a:gd name="T109" fmla="*/ 1387 h 1845"/>
                <a:gd name="T110" fmla="*/ 605 w 724"/>
                <a:gd name="T111" fmla="*/ 1286 h 1845"/>
                <a:gd name="T112" fmla="*/ 609 w 724"/>
                <a:gd name="T113" fmla="*/ 1223 h 1845"/>
                <a:gd name="T114" fmla="*/ 630 w 724"/>
                <a:gd name="T115" fmla="*/ 1174 h 1845"/>
                <a:gd name="T116" fmla="*/ 590 w 724"/>
                <a:gd name="T117" fmla="*/ 1133 h 1845"/>
                <a:gd name="T118" fmla="*/ 650 w 724"/>
                <a:gd name="T119" fmla="*/ 1082 h 1845"/>
                <a:gd name="T120" fmla="*/ 621 w 724"/>
                <a:gd name="T121" fmla="*/ 1018 h 1845"/>
                <a:gd name="T122" fmla="*/ 704 w 724"/>
                <a:gd name="T123" fmla="*/ 959 h 1845"/>
                <a:gd name="T124" fmla="*/ 639 w 724"/>
                <a:gd name="T125" fmla="*/ 841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3" name="Freeform 28"/>
            <p:cNvSpPr>
              <a:spLocks noChangeAspect="1"/>
            </p:cNvSpPr>
            <p:nvPr/>
          </p:nvSpPr>
          <p:spPr bwMode="auto">
            <a:xfrm>
              <a:off x="1352" y="681"/>
              <a:ext cx="1829" cy="3153"/>
            </a:xfrm>
            <a:custGeom>
              <a:avLst/>
              <a:gdLst>
                <a:gd name="T0" fmla="*/ 1974 w 2011"/>
                <a:gd name="T1" fmla="*/ 2106 h 3449"/>
                <a:gd name="T2" fmla="*/ 0 w 2011"/>
                <a:gd name="T3" fmla="*/ 3449 h 3449"/>
                <a:gd name="T4" fmla="*/ 1972 w 2011"/>
                <a:gd name="T5" fmla="*/ 0 h 3449"/>
                <a:gd name="T6" fmla="*/ 1980 w 2011"/>
                <a:gd name="T7" fmla="*/ 347 h 3449"/>
                <a:gd name="T8" fmla="*/ 1982 w 2011"/>
                <a:gd name="T9" fmla="*/ 392 h 3449"/>
                <a:gd name="T10" fmla="*/ 1923 w 2011"/>
                <a:gd name="T11" fmla="*/ 324 h 3449"/>
                <a:gd name="T12" fmla="*/ 1878 w 2011"/>
                <a:gd name="T13" fmla="*/ 384 h 3449"/>
                <a:gd name="T14" fmla="*/ 1858 w 2011"/>
                <a:gd name="T15" fmla="*/ 411 h 3449"/>
                <a:gd name="T16" fmla="*/ 1823 w 2011"/>
                <a:gd name="T17" fmla="*/ 348 h 3449"/>
                <a:gd name="T18" fmla="*/ 1766 w 2011"/>
                <a:gd name="T19" fmla="*/ 359 h 3449"/>
                <a:gd name="T20" fmla="*/ 1702 w 2011"/>
                <a:gd name="T21" fmla="*/ 494 h 3449"/>
                <a:gd name="T22" fmla="*/ 1680 w 2011"/>
                <a:gd name="T23" fmla="*/ 420 h 3449"/>
                <a:gd name="T24" fmla="*/ 1605 w 2011"/>
                <a:gd name="T25" fmla="*/ 427 h 3449"/>
                <a:gd name="T26" fmla="*/ 1609 w 2011"/>
                <a:gd name="T27" fmla="*/ 499 h 3449"/>
                <a:gd name="T28" fmla="*/ 1520 w 2011"/>
                <a:gd name="T29" fmla="*/ 498 h 3449"/>
                <a:gd name="T30" fmla="*/ 1513 w 2011"/>
                <a:gd name="T31" fmla="*/ 560 h 3449"/>
                <a:gd name="T32" fmla="*/ 1407 w 2011"/>
                <a:gd name="T33" fmla="*/ 521 h 3449"/>
                <a:gd name="T34" fmla="*/ 1521 w 2011"/>
                <a:gd name="T35" fmla="*/ 578 h 3449"/>
                <a:gd name="T36" fmla="*/ 1453 w 2011"/>
                <a:gd name="T37" fmla="*/ 612 h 3449"/>
                <a:gd name="T38" fmla="*/ 1441 w 2011"/>
                <a:gd name="T39" fmla="*/ 603 h 3449"/>
                <a:gd name="T40" fmla="*/ 1404 w 2011"/>
                <a:gd name="T41" fmla="*/ 640 h 3449"/>
                <a:gd name="T42" fmla="*/ 1448 w 2011"/>
                <a:gd name="T43" fmla="*/ 632 h 3449"/>
                <a:gd name="T44" fmla="*/ 1433 w 2011"/>
                <a:gd name="T45" fmla="*/ 703 h 3449"/>
                <a:gd name="T46" fmla="*/ 1392 w 2011"/>
                <a:gd name="T47" fmla="*/ 719 h 3449"/>
                <a:gd name="T48" fmla="*/ 1410 w 2011"/>
                <a:gd name="T49" fmla="*/ 785 h 3449"/>
                <a:gd name="T50" fmla="*/ 1321 w 2011"/>
                <a:gd name="T51" fmla="*/ 761 h 3449"/>
                <a:gd name="T52" fmla="*/ 1255 w 2011"/>
                <a:gd name="T53" fmla="*/ 760 h 3449"/>
                <a:gd name="T54" fmla="*/ 1205 w 2011"/>
                <a:gd name="T55" fmla="*/ 829 h 3449"/>
                <a:gd name="T56" fmla="*/ 1350 w 2011"/>
                <a:gd name="T57" fmla="*/ 845 h 3449"/>
                <a:gd name="T58" fmla="*/ 1308 w 2011"/>
                <a:gd name="T59" fmla="*/ 881 h 3449"/>
                <a:gd name="T60" fmla="*/ 1308 w 2011"/>
                <a:gd name="T61" fmla="*/ 953 h 3449"/>
                <a:gd name="T62" fmla="*/ 1358 w 2011"/>
                <a:gd name="T63" fmla="*/ 951 h 3449"/>
                <a:gd name="T64" fmla="*/ 1319 w 2011"/>
                <a:gd name="T65" fmla="*/ 1061 h 3449"/>
                <a:gd name="T66" fmla="*/ 1324 w 2011"/>
                <a:gd name="T67" fmla="*/ 1115 h 3449"/>
                <a:gd name="T68" fmla="*/ 1283 w 2011"/>
                <a:gd name="T69" fmla="*/ 1185 h 3449"/>
                <a:gd name="T70" fmla="*/ 1257 w 2011"/>
                <a:gd name="T71" fmla="*/ 1226 h 3449"/>
                <a:gd name="T72" fmla="*/ 1285 w 2011"/>
                <a:gd name="T73" fmla="*/ 1267 h 3449"/>
                <a:gd name="T74" fmla="*/ 1314 w 2011"/>
                <a:gd name="T75" fmla="*/ 1311 h 3449"/>
                <a:gd name="T76" fmla="*/ 1363 w 2011"/>
                <a:gd name="T77" fmla="*/ 1376 h 3449"/>
                <a:gd name="T78" fmla="*/ 1438 w 2011"/>
                <a:gd name="T79" fmla="*/ 1413 h 3449"/>
                <a:gd name="T80" fmla="*/ 1494 w 2011"/>
                <a:gd name="T81" fmla="*/ 1379 h 3449"/>
                <a:gd name="T82" fmla="*/ 1513 w 2011"/>
                <a:gd name="T83" fmla="*/ 1471 h 3449"/>
                <a:gd name="T84" fmla="*/ 1605 w 2011"/>
                <a:gd name="T85" fmla="*/ 1474 h 3449"/>
                <a:gd name="T86" fmla="*/ 1584 w 2011"/>
                <a:gd name="T87" fmla="*/ 1525 h 3449"/>
                <a:gd name="T88" fmla="*/ 1618 w 2011"/>
                <a:gd name="T89" fmla="*/ 1559 h 3449"/>
                <a:gd name="T90" fmla="*/ 1644 w 2011"/>
                <a:gd name="T91" fmla="*/ 1602 h 3449"/>
                <a:gd name="T92" fmla="*/ 1700 w 2011"/>
                <a:gd name="T93" fmla="*/ 1594 h 3449"/>
                <a:gd name="T94" fmla="*/ 1729 w 2011"/>
                <a:gd name="T95" fmla="*/ 1535 h 3449"/>
                <a:gd name="T96" fmla="*/ 1794 w 2011"/>
                <a:gd name="T97" fmla="*/ 1574 h 3449"/>
                <a:gd name="T98" fmla="*/ 1808 w 2011"/>
                <a:gd name="T99" fmla="*/ 1711 h 3449"/>
                <a:gd name="T100" fmla="*/ 1870 w 2011"/>
                <a:gd name="T101" fmla="*/ 1688 h 3449"/>
                <a:gd name="T102" fmla="*/ 1839 w 2011"/>
                <a:gd name="T103" fmla="*/ 1844 h 3449"/>
                <a:gd name="T104" fmla="*/ 1446 w 2011"/>
                <a:gd name="T105" fmla="*/ 2092 h 3449"/>
                <a:gd name="T106" fmla="*/ 1654 w 2011"/>
                <a:gd name="T107" fmla="*/ 2103 h 3449"/>
                <a:gd name="T108" fmla="*/ 1974 w 2011"/>
                <a:gd name="T109" fmla="*/ 2105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4" name="Freeform 29"/>
            <p:cNvSpPr>
              <a:spLocks noChangeAspect="1" noEditPoints="1"/>
            </p:cNvSpPr>
            <p:nvPr/>
          </p:nvSpPr>
          <p:spPr bwMode="auto">
            <a:xfrm>
              <a:off x="3235" y="2758"/>
              <a:ext cx="581" cy="570"/>
            </a:xfrm>
            <a:custGeom>
              <a:avLst/>
              <a:gdLst>
                <a:gd name="T0" fmla="*/ 321 w 639"/>
                <a:gd name="T1" fmla="*/ 621 h 621"/>
                <a:gd name="T2" fmla="*/ 321 w 639"/>
                <a:gd name="T3" fmla="*/ 621 h 621"/>
                <a:gd name="T4" fmla="*/ 639 w 639"/>
                <a:gd name="T5" fmla="*/ 307 h 621"/>
                <a:gd name="T6" fmla="*/ 321 w 639"/>
                <a:gd name="T7" fmla="*/ 0 h 621"/>
                <a:gd name="T8" fmla="*/ 0 w 639"/>
                <a:gd name="T9" fmla="*/ 307 h 621"/>
                <a:gd name="T10" fmla="*/ 321 w 639"/>
                <a:gd name="T11" fmla="*/ 621 h 621"/>
                <a:gd name="T12" fmla="*/ 321 w 639"/>
                <a:gd name="T13" fmla="*/ 621 h 621"/>
                <a:gd name="T14" fmla="*/ 162 w 639"/>
                <a:gd name="T15" fmla="*/ 307 h 621"/>
                <a:gd name="T16" fmla="*/ 162 w 639"/>
                <a:gd name="T17" fmla="*/ 307 h 621"/>
                <a:gd name="T18" fmla="*/ 321 w 639"/>
                <a:gd name="T19" fmla="*/ 125 h 621"/>
                <a:gd name="T20" fmla="*/ 477 w 639"/>
                <a:gd name="T21" fmla="*/ 307 h 621"/>
                <a:gd name="T22" fmla="*/ 321 w 639"/>
                <a:gd name="T23" fmla="*/ 495 h 621"/>
                <a:gd name="T24" fmla="*/ 162 w 639"/>
                <a:gd name="T25" fmla="*/ 30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5" name="Freeform 30"/>
            <p:cNvSpPr>
              <a:spLocks noChangeAspect="1"/>
            </p:cNvSpPr>
            <p:nvPr/>
          </p:nvSpPr>
          <p:spPr bwMode="auto">
            <a:xfrm>
              <a:off x="3892" y="2758"/>
              <a:ext cx="409" cy="570"/>
            </a:xfrm>
            <a:custGeom>
              <a:avLst/>
              <a:gdLst>
                <a:gd name="T0" fmla="*/ 377 w 441"/>
                <a:gd name="T1" fmla="*/ 128 h 621"/>
                <a:gd name="T2" fmla="*/ 377 w 441"/>
                <a:gd name="T3" fmla="*/ 128 h 621"/>
                <a:gd name="T4" fmla="*/ 270 w 441"/>
                <a:gd name="T5" fmla="*/ 114 h 621"/>
                <a:gd name="T6" fmla="*/ 163 w 441"/>
                <a:gd name="T7" fmla="*/ 160 h 621"/>
                <a:gd name="T8" fmla="*/ 290 w 441"/>
                <a:gd name="T9" fmla="*/ 260 h 621"/>
                <a:gd name="T10" fmla="*/ 441 w 441"/>
                <a:gd name="T11" fmla="*/ 443 h 621"/>
                <a:gd name="T12" fmla="*/ 187 w 441"/>
                <a:gd name="T13" fmla="*/ 621 h 621"/>
                <a:gd name="T14" fmla="*/ 11 w 441"/>
                <a:gd name="T15" fmla="*/ 594 h 621"/>
                <a:gd name="T16" fmla="*/ 11 w 441"/>
                <a:gd name="T17" fmla="*/ 469 h 621"/>
                <a:gd name="T18" fmla="*/ 193 w 441"/>
                <a:gd name="T19" fmla="*/ 506 h 621"/>
                <a:gd name="T20" fmla="*/ 279 w 441"/>
                <a:gd name="T21" fmla="*/ 448 h 621"/>
                <a:gd name="T22" fmla="*/ 153 w 441"/>
                <a:gd name="T23" fmla="*/ 349 h 621"/>
                <a:gd name="T24" fmla="*/ 0 w 441"/>
                <a:gd name="T25" fmla="*/ 160 h 621"/>
                <a:gd name="T26" fmla="*/ 243 w 441"/>
                <a:gd name="T27" fmla="*/ 0 h 621"/>
                <a:gd name="T28" fmla="*/ 377 w 441"/>
                <a:gd name="T29" fmla="*/ 10 h 621"/>
                <a:gd name="T30" fmla="*/ 377 w 441"/>
                <a:gd name="T31" fmla="*/ 1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6" name="Freeform 31"/>
            <p:cNvSpPr>
              <a:spLocks noChangeAspect="1"/>
            </p:cNvSpPr>
            <p:nvPr/>
          </p:nvSpPr>
          <p:spPr bwMode="auto">
            <a:xfrm>
              <a:off x="1772" y="2564"/>
              <a:ext cx="215" cy="743"/>
            </a:xfrm>
            <a:custGeom>
              <a:avLst/>
              <a:gdLst>
                <a:gd name="T0" fmla="*/ 18 w 229"/>
                <a:gd name="T1" fmla="*/ 817 h 817"/>
                <a:gd name="T2" fmla="*/ 18 w 229"/>
                <a:gd name="T3" fmla="*/ 817 h 817"/>
                <a:gd name="T4" fmla="*/ 24 w 229"/>
                <a:gd name="T5" fmla="*/ 606 h 817"/>
                <a:gd name="T6" fmla="*/ 24 w 229"/>
                <a:gd name="T7" fmla="*/ 287 h 817"/>
                <a:gd name="T8" fmla="*/ 0 w 229"/>
                <a:gd name="T9" fmla="*/ 0 h 817"/>
                <a:gd name="T10" fmla="*/ 211 w 229"/>
                <a:gd name="T11" fmla="*/ 0 h 817"/>
                <a:gd name="T12" fmla="*/ 205 w 229"/>
                <a:gd name="T13" fmla="*/ 232 h 817"/>
                <a:gd name="T14" fmla="*/ 205 w 229"/>
                <a:gd name="T15" fmla="*/ 530 h 817"/>
                <a:gd name="T16" fmla="*/ 229 w 229"/>
                <a:gd name="T17" fmla="*/ 817 h 817"/>
                <a:gd name="T18" fmla="*/ 18 w 229"/>
                <a:gd name="T19"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7" name="Freeform 32"/>
            <p:cNvSpPr>
              <a:spLocks noChangeAspect="1" noEditPoints="1"/>
            </p:cNvSpPr>
            <p:nvPr/>
          </p:nvSpPr>
          <p:spPr bwMode="auto">
            <a:xfrm>
              <a:off x="2095" y="2758"/>
              <a:ext cx="602" cy="785"/>
            </a:xfrm>
            <a:custGeom>
              <a:avLst/>
              <a:gdLst>
                <a:gd name="T0" fmla="*/ 210 w 662"/>
                <a:gd name="T1" fmla="*/ 851 h 863"/>
                <a:gd name="T2" fmla="*/ 210 w 662"/>
                <a:gd name="T3" fmla="*/ 851 h 863"/>
                <a:gd name="T4" fmla="*/ 198 w 662"/>
                <a:gd name="T5" fmla="*/ 632 h 863"/>
                <a:gd name="T6" fmla="*/ 198 w 662"/>
                <a:gd name="T7" fmla="*/ 564 h 863"/>
                <a:gd name="T8" fmla="*/ 385 w 662"/>
                <a:gd name="T9" fmla="*/ 621 h 863"/>
                <a:gd name="T10" fmla="*/ 662 w 662"/>
                <a:gd name="T11" fmla="*/ 322 h 863"/>
                <a:gd name="T12" fmla="*/ 378 w 662"/>
                <a:gd name="T13" fmla="*/ 0 h 863"/>
                <a:gd name="T14" fmla="*/ 174 w 662"/>
                <a:gd name="T15" fmla="*/ 98 h 863"/>
                <a:gd name="T16" fmla="*/ 153 w 662"/>
                <a:gd name="T17" fmla="*/ 15 h 863"/>
                <a:gd name="T18" fmla="*/ 0 w 662"/>
                <a:gd name="T19" fmla="*/ 26 h 863"/>
                <a:gd name="T20" fmla="*/ 36 w 662"/>
                <a:gd name="T21" fmla="*/ 323 h 863"/>
                <a:gd name="T22" fmla="*/ 36 w 662"/>
                <a:gd name="T23" fmla="*/ 564 h 863"/>
                <a:gd name="T24" fmla="*/ 12 w 662"/>
                <a:gd name="T25" fmla="*/ 863 h 863"/>
                <a:gd name="T26" fmla="*/ 210 w 662"/>
                <a:gd name="T27" fmla="*/ 851 h 863"/>
                <a:gd name="T28" fmla="*/ 210 w 662"/>
                <a:gd name="T29" fmla="*/ 851 h 863"/>
                <a:gd name="T30" fmla="*/ 186 w 662"/>
                <a:gd name="T31" fmla="*/ 323 h 863"/>
                <a:gd name="T32" fmla="*/ 186 w 662"/>
                <a:gd name="T33" fmla="*/ 323 h 863"/>
                <a:gd name="T34" fmla="*/ 338 w 662"/>
                <a:gd name="T35" fmla="*/ 125 h 863"/>
                <a:gd name="T36" fmla="*/ 500 w 662"/>
                <a:gd name="T37" fmla="*/ 323 h 863"/>
                <a:gd name="T38" fmla="*/ 345 w 662"/>
                <a:gd name="T39" fmla="*/ 495 h 863"/>
                <a:gd name="T40" fmla="*/ 186 w 662"/>
                <a:gd name="T41" fmla="*/ 32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sp>
          <p:nvSpPr>
            <p:cNvPr id="38" name="Freeform 33"/>
            <p:cNvSpPr>
              <a:spLocks noChangeAspect="1"/>
            </p:cNvSpPr>
            <p:nvPr/>
          </p:nvSpPr>
          <p:spPr bwMode="auto">
            <a:xfrm>
              <a:off x="2773" y="2758"/>
              <a:ext cx="398" cy="570"/>
            </a:xfrm>
            <a:custGeom>
              <a:avLst/>
              <a:gdLst>
                <a:gd name="T0" fmla="*/ 364 w 440"/>
                <a:gd name="T1" fmla="*/ 126 h 621"/>
                <a:gd name="T2" fmla="*/ 364 w 440"/>
                <a:gd name="T3" fmla="*/ 126 h 621"/>
                <a:gd name="T4" fmla="*/ 270 w 440"/>
                <a:gd name="T5" fmla="*/ 114 h 621"/>
                <a:gd name="T6" fmla="*/ 162 w 440"/>
                <a:gd name="T7" fmla="*/ 160 h 621"/>
                <a:gd name="T8" fmla="*/ 289 w 440"/>
                <a:gd name="T9" fmla="*/ 260 h 621"/>
                <a:gd name="T10" fmla="*/ 440 w 440"/>
                <a:gd name="T11" fmla="*/ 443 h 621"/>
                <a:gd name="T12" fmla="*/ 186 w 440"/>
                <a:gd name="T13" fmla="*/ 621 h 621"/>
                <a:gd name="T14" fmla="*/ 11 w 440"/>
                <a:gd name="T15" fmla="*/ 594 h 621"/>
                <a:gd name="T16" fmla="*/ 11 w 440"/>
                <a:gd name="T17" fmla="*/ 469 h 621"/>
                <a:gd name="T18" fmla="*/ 192 w 440"/>
                <a:gd name="T19" fmla="*/ 506 h 621"/>
                <a:gd name="T20" fmla="*/ 278 w 440"/>
                <a:gd name="T21" fmla="*/ 448 h 621"/>
                <a:gd name="T22" fmla="*/ 152 w 440"/>
                <a:gd name="T23" fmla="*/ 349 h 621"/>
                <a:gd name="T24" fmla="*/ 0 w 440"/>
                <a:gd name="T25" fmla="*/ 160 h 621"/>
                <a:gd name="T26" fmla="*/ 242 w 440"/>
                <a:gd name="T27" fmla="*/ 0 h 621"/>
                <a:gd name="T28" fmla="*/ 387 w 440"/>
                <a:gd name="T29" fmla="*/ 12 h 621"/>
                <a:gd name="T30" fmla="*/ 364 w 440"/>
                <a:gd name="T31" fmla="*/ 12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1F497D"/>
                </a:solidFill>
                <a:latin typeface="Arial" pitchFamily="34" charset="0"/>
              </a:endParaRPr>
            </a:p>
          </p:txBody>
        </p:sp>
      </p:grpSp>
      <p:sp>
        <p:nvSpPr>
          <p:cNvPr id="44" name="Foliennummernplatzhalter 5"/>
          <p:cNvSpPr>
            <a:spLocks noGrp="1"/>
          </p:cNvSpPr>
          <p:nvPr>
            <p:ph type="sldNum" sz="quarter" idx="12"/>
          </p:nvPr>
        </p:nvSpPr>
        <p:spPr>
          <a:xfrm>
            <a:off x="8704800" y="6566400"/>
            <a:ext cx="289438" cy="184666"/>
          </a:xfrm>
          <a:prstGeom prst="rect">
            <a:avLst/>
          </a:prstGeom>
        </p:spPr>
        <p:txBody>
          <a:bodyPr wrap="none" lIns="0" tIns="0" rIns="0" bIns="0" anchor="b" anchorCtr="0">
            <a:spAutoFit/>
          </a:bodyPr>
          <a:lstStyle>
            <a:lvl1pPr algn="r">
              <a:defRPr sz="1200" b="1"/>
            </a:lvl1p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a:t>
            </a:fld>
            <a:endParaRPr lang="de-DE" dirty="0">
              <a:solidFill>
                <a:srgbClr val="1F497D"/>
              </a:solidFill>
              <a:latin typeface="Arial" pitchFamily="34" charset="0"/>
            </a:endParaRPr>
          </a:p>
        </p:txBody>
      </p:sp>
      <p:grpSp>
        <p:nvGrpSpPr>
          <p:cNvPr id="4" name="Group 4"/>
          <p:cNvGrpSpPr>
            <a:grpSpLocks noChangeAspect="1"/>
          </p:cNvGrpSpPr>
          <p:nvPr userDrawn="1"/>
        </p:nvGrpSpPr>
        <p:grpSpPr bwMode="gray">
          <a:xfrm>
            <a:off x="151200" y="151200"/>
            <a:ext cx="521705" cy="468000"/>
            <a:chOff x="1352" y="681"/>
            <a:chExt cx="3519" cy="3153"/>
          </a:xfrm>
        </p:grpSpPr>
        <p:sp>
          <p:nvSpPr>
            <p:cNvPr id="67"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8"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9"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0"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1"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2"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3"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4"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5"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6"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7"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8"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79"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0"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81"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sp>
        <p:nvSpPr>
          <p:cNvPr id="56" name="Inhaltsplatzhalter 2"/>
          <p:cNvSpPr>
            <a:spLocks noGrp="1"/>
          </p:cNvSpPr>
          <p:nvPr>
            <p:ph idx="1" hasCustomPrompt="1"/>
          </p:nvPr>
        </p:nvSpPr>
        <p:spPr>
          <a:xfrm>
            <a:off x="352800" y="982800"/>
            <a:ext cx="8657850" cy="5400000"/>
          </a:xfrm>
          <a:prstGeom prst="rect">
            <a:avLst/>
          </a:prstGeom>
        </p:spPr>
        <p:txBody>
          <a:bodyPr lIns="0" tIns="0" rIns="0" bIns="0"/>
          <a:lstStyle>
            <a:lvl1pPr marL="182563" indent="-182563">
              <a:lnSpc>
                <a:spcPct val="100000"/>
              </a:lnSpc>
              <a:spcBef>
                <a:spcPts val="800"/>
              </a:spcBef>
              <a:buFont typeface="Arial" pitchFamily="34" charset="0"/>
              <a:buChar char="•"/>
              <a:defRPr sz="1800"/>
            </a:lvl1pPr>
            <a:lvl2pPr marL="358775" indent="-176213">
              <a:lnSpc>
                <a:spcPct val="100000"/>
              </a:lnSpc>
              <a:spcBef>
                <a:spcPts val="800"/>
              </a:spcBef>
              <a:buClr>
                <a:schemeClr val="tx1"/>
              </a:buClr>
              <a:buFont typeface="Calibri" pitchFamily="34" charset="0"/>
              <a:buChar char="─"/>
              <a:defRPr sz="1600"/>
            </a:lvl2pPr>
            <a:lvl3pPr marL="538163" indent="-179388">
              <a:lnSpc>
                <a:spcPct val="100000"/>
              </a:lnSpc>
              <a:spcBef>
                <a:spcPts val="800"/>
              </a:spcBef>
              <a:buClr>
                <a:schemeClr val="tx1"/>
              </a:buClr>
              <a:buFont typeface="Wingdings" pitchFamily="2" charset="2"/>
              <a:buChar char="§"/>
              <a:defRPr sz="1400"/>
            </a:lvl3pPr>
            <a:lvl4pPr marL="717550" indent="-179388">
              <a:lnSpc>
                <a:spcPct val="100000"/>
              </a:lnSpc>
              <a:spcBef>
                <a:spcPts val="800"/>
              </a:spcBef>
              <a:defRPr sz="1200"/>
            </a:lvl4pPr>
            <a:lvl5pPr marL="896938" indent="-179388">
              <a:lnSpc>
                <a:spcPct val="100000"/>
              </a:lnSpc>
              <a:spcBef>
                <a:spcPts val="800"/>
              </a:spcBef>
              <a:buFont typeface="Calibri" pitchFamily="34" charset="0"/>
              <a:buChar char="─"/>
              <a:defRPr sz="1000" baseline="0"/>
            </a:lvl5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sz="1200" noProof="0" dirty="0" smtClean="0"/>
              <a:t>Fourth level</a:t>
            </a:r>
          </a:p>
          <a:p>
            <a:pPr lvl="4"/>
            <a:r>
              <a:rPr lang="en-US" sz="1000" noProof="0" dirty="0" smtClean="0"/>
              <a:t>Fifth level</a:t>
            </a:r>
            <a:endParaRPr lang="en-US" noProof="0" dirty="0" smtClean="0"/>
          </a:p>
          <a:p>
            <a:pPr lvl="3"/>
            <a:endParaRPr lang="en-US" noProof="0" dirty="0" smtClean="0"/>
          </a:p>
        </p:txBody>
      </p:sp>
      <p:pic>
        <p:nvPicPr>
          <p:cNvPr id="39" name="Picture 38" descr="Ipsos Reid Market Quest_Text.png"/>
          <p:cNvPicPr>
            <a:picLocks noChangeAspect="1"/>
          </p:cNvPicPr>
          <p:nvPr userDrawn="1"/>
        </p:nvPicPr>
        <p:blipFill>
          <a:blip r:embed="rId2" cstate="print"/>
          <a:stretch>
            <a:fillRect/>
          </a:stretch>
        </p:blipFill>
        <p:spPr>
          <a:xfrm>
            <a:off x="6093947" y="6442365"/>
            <a:ext cx="2509682" cy="484909"/>
          </a:xfrm>
          <a:prstGeom prst="rect">
            <a:avLst/>
          </a:prstGeom>
        </p:spPr>
      </p:pic>
    </p:spTree>
    <p:extLst>
      <p:ext uri="{BB962C8B-B14F-4D97-AF65-F5344CB8AC3E}">
        <p14:creationId xmlns:p14="http://schemas.microsoft.com/office/powerpoint/2010/main" val="345066299"/>
      </p:ext>
    </p:extLst>
  </p:cSld>
  <p:clrMapOvr>
    <a:masterClrMapping/>
  </p:clrMapOvr>
  <p:transition spd="slow" advClick="0">
    <p:fade thruBlk="1"/>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Chapter">
    <p:bg>
      <p:bgPr>
        <a:solidFill>
          <a:schemeClr val="accent6"/>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7" y="283"/>
            <a:ext cx="9143245" cy="6857434"/>
          </a:xfrm>
          <a:prstGeom prst="rect">
            <a:avLst/>
          </a:prstGeom>
        </p:spPr>
      </p:pic>
      <p:pic>
        <p:nvPicPr>
          <p:cNvPr id="10" name="Picture 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952753"/>
            <a:ext cx="9144000" cy="5905247"/>
          </a:xfrm>
          <a:prstGeom prst="rect">
            <a:avLst/>
          </a:prstGeom>
        </p:spPr>
      </p:pic>
      <p:sp>
        <p:nvSpPr>
          <p:cNvPr id="3" name="Untertitel 2"/>
          <p:cNvSpPr>
            <a:spLocks noGrp="1"/>
          </p:cNvSpPr>
          <p:nvPr>
            <p:ph type="subTitle" idx="1"/>
          </p:nvPr>
        </p:nvSpPr>
        <p:spPr>
          <a:xfrm>
            <a:off x="4579200" y="4680000"/>
            <a:ext cx="4430833" cy="861774"/>
          </a:xfrm>
          <a:prstGeom prst="rect">
            <a:avLst/>
          </a:prstGeom>
        </p:spPr>
        <p:txBody>
          <a:bodyPr wrap="square" lIns="0" tIns="0" rIns="0" bIns="0">
            <a:spAutoFit/>
          </a:bodyPr>
          <a:lstStyle>
            <a:lvl1pPr marL="0" indent="0" algn="l">
              <a:lnSpc>
                <a:spcPct val="100000"/>
              </a:lnSpc>
              <a:spcBef>
                <a:spcPts val="800"/>
              </a:spcBef>
              <a:buNone/>
              <a:defRPr sz="2800" b="0">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noProof="0" dirty="0" smtClean="0"/>
              <a:t>Click to edit Master subtitle style</a:t>
            </a:r>
          </a:p>
        </p:txBody>
      </p:sp>
      <p:sp>
        <p:nvSpPr>
          <p:cNvPr id="6" name="Foliennummernplatzhalter 5"/>
          <p:cNvSpPr>
            <a:spLocks noGrp="1"/>
          </p:cNvSpPr>
          <p:nvPr>
            <p:ph type="sldNum" sz="quarter" idx="12"/>
          </p:nvPr>
        </p:nvSpPr>
        <p:spPr>
          <a:xfrm>
            <a:off x="8690400" y="6566400"/>
            <a:ext cx="289438" cy="184666"/>
          </a:xfrm>
          <a:prstGeom prst="rect">
            <a:avLst/>
          </a:prstGeom>
        </p:spPr>
        <p:txBody>
          <a:bodyPr wrap="none" lIns="0" tIns="0" rIns="0" bIns="0" anchor="b" anchorCtr="0">
            <a:spAutoFit/>
          </a:bodyPr>
          <a:lstStyle>
            <a:lvl1pPr algn="r">
              <a:defRPr sz="1200" b="1">
                <a:solidFill>
                  <a:schemeClr val="bg1"/>
                </a:solidFill>
              </a:defRPr>
            </a:lvl1pPr>
          </a:lstStyle>
          <a:p>
            <a:pPr fontAlgn="base">
              <a:spcBef>
                <a:spcPct val="0"/>
              </a:spcBef>
              <a:spcAft>
                <a:spcPct val="0"/>
              </a:spcAft>
            </a:pPr>
            <a:fld id="{99DB18A3-D21F-4BB0-9E84-DFB029941648}" type="slidenum">
              <a:rPr lang="de-DE" smtClean="0">
                <a:solidFill>
                  <a:srgbClr val="FFFFFF"/>
                </a:solidFill>
                <a:latin typeface="Arial" pitchFamily="34" charset="0"/>
              </a:rPr>
              <a:pPr fontAlgn="base">
                <a:spcBef>
                  <a:spcPct val="0"/>
                </a:spcBef>
                <a:spcAft>
                  <a:spcPct val="0"/>
                </a:spcAft>
              </a:pPr>
              <a:t>‹#›</a:t>
            </a:fld>
            <a:endParaRPr lang="de-DE" dirty="0">
              <a:solidFill>
                <a:srgbClr val="FFFFFF"/>
              </a:solidFill>
              <a:latin typeface="Arial" pitchFamily="34" charset="0"/>
            </a:endParaRPr>
          </a:p>
        </p:txBody>
      </p:sp>
      <p:sp>
        <p:nvSpPr>
          <p:cNvPr id="2" name="Titel 1"/>
          <p:cNvSpPr>
            <a:spLocks noGrp="1"/>
          </p:cNvSpPr>
          <p:nvPr>
            <p:ph type="ctrTitle"/>
          </p:nvPr>
        </p:nvSpPr>
        <p:spPr>
          <a:xfrm>
            <a:off x="141288" y="2935198"/>
            <a:ext cx="4419137" cy="997196"/>
          </a:xfrm>
          <a:prstGeom prst="rect">
            <a:avLst/>
          </a:prstGeom>
        </p:spPr>
        <p:txBody>
          <a:bodyPr wrap="square" lIns="0" tIns="0" rIns="0" bIns="0" anchor="ctr" anchorCtr="0">
            <a:spAutoFit/>
          </a:bodyPr>
          <a:lstStyle>
            <a:lvl1pPr>
              <a:lnSpc>
                <a:spcPct val="90000"/>
              </a:lnSpc>
              <a:defRPr sz="3600" b="1"/>
            </a:lvl1pPr>
          </a:lstStyle>
          <a:p>
            <a:r>
              <a:rPr lang="en-US" noProof="0" dirty="0" smtClean="0"/>
              <a:t>Click to edit Master title style</a:t>
            </a:r>
            <a:endParaRPr lang="en-US" noProof="0" dirty="0"/>
          </a:p>
        </p:txBody>
      </p:sp>
      <p:grpSp>
        <p:nvGrpSpPr>
          <p:cNvPr id="5" name="Group 4"/>
          <p:cNvGrpSpPr>
            <a:grpSpLocks noChangeAspect="1"/>
          </p:cNvGrpSpPr>
          <p:nvPr userDrawn="1"/>
        </p:nvGrpSpPr>
        <p:grpSpPr bwMode="gray">
          <a:xfrm>
            <a:off x="151200" y="151200"/>
            <a:ext cx="521705" cy="468000"/>
            <a:chOff x="1352" y="681"/>
            <a:chExt cx="3519" cy="3153"/>
          </a:xfrm>
        </p:grpSpPr>
        <p:sp>
          <p:nvSpPr>
            <p:cNvPr id="50"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1"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2"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3"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4"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5"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6"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7"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8"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59"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0"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1"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2"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3"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sp>
          <p:nvSpPr>
            <p:cNvPr id="64"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latin typeface="Arial" pitchFamily="34" charset="0"/>
              </a:endParaRPr>
            </a:p>
          </p:txBody>
        </p:sp>
      </p:grpSp>
      <p:pic>
        <p:nvPicPr>
          <p:cNvPr id="40" name="Picture 39" descr="Ipsos Reid Market Quest(white).png"/>
          <p:cNvPicPr>
            <a:picLocks noChangeAspect="1"/>
          </p:cNvPicPr>
          <p:nvPr userDrawn="1"/>
        </p:nvPicPr>
        <p:blipFill>
          <a:blip r:embed="rId4" cstate="print"/>
          <a:stretch>
            <a:fillRect/>
          </a:stretch>
        </p:blipFill>
        <p:spPr>
          <a:xfrm>
            <a:off x="6090148" y="6437523"/>
            <a:ext cx="2506217" cy="484240"/>
          </a:xfrm>
          <a:prstGeom prst="rect">
            <a:avLst/>
          </a:prstGeom>
        </p:spPr>
      </p:pic>
    </p:spTree>
    <p:extLst>
      <p:ext uri="{BB962C8B-B14F-4D97-AF65-F5344CB8AC3E}">
        <p14:creationId xmlns:p14="http://schemas.microsoft.com/office/powerpoint/2010/main" val="2731847011"/>
      </p:ext>
    </p:extLst>
  </p:cSld>
  <p:clrMapOvr>
    <a:masterClrMapping/>
  </p:clrMapOvr>
  <p:transition spd="slow" advClick="0">
    <p:fade thruBlk="1"/>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slideLayout" Target="../slideLayouts/slideLayout91.xml"/><Relationship Id="rId7" Type="http://schemas.openxmlformats.org/officeDocument/2006/relationships/theme" Target="../theme/theme1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5" Type="http://schemas.openxmlformats.org/officeDocument/2006/relationships/slideLayout" Target="../slideLayouts/slideLayout93.xml"/><Relationship Id="rId4" Type="http://schemas.openxmlformats.org/officeDocument/2006/relationships/slideLayout" Target="../slideLayouts/slideLayout9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5" Type="http://schemas.openxmlformats.org/officeDocument/2006/relationships/slideLayout" Target="../slideLayouts/slideLayout25.xml"/><Relationship Id="rId10" Type="http://schemas.openxmlformats.org/officeDocument/2006/relationships/theme" Target="../theme/theme3.xml"/><Relationship Id="rId4" Type="http://schemas.openxmlformats.org/officeDocument/2006/relationships/slideLayout" Target="../slideLayouts/slideLayout24.xml"/><Relationship Id="rId9" Type="http://schemas.openxmlformats.org/officeDocument/2006/relationships/slideLayout" Target="../slideLayouts/slideLayout2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4.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5.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6.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5" Type="http://schemas.openxmlformats.org/officeDocument/2006/relationships/slideLayout" Target="../slideLayouts/slideLayout78.xml"/><Relationship Id="rId10" Type="http://schemas.openxmlformats.org/officeDocument/2006/relationships/theme" Target="../theme/theme8.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9.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slideLayout" Target="../slideLayouts/slideLayout85.xml"/><Relationship Id="rId7" Type="http://schemas.openxmlformats.org/officeDocument/2006/relationships/theme" Target="../theme/theme9.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5" Type="http://schemas.openxmlformats.org/officeDocument/2006/relationships/slideLayout" Target="../slideLayouts/slideLayout87.xml"/><Relationship Id="rId4"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337651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726" r:id="rId10"/>
    <p:sldLayoutId id="2147483761" r:id="rId11"/>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8561015" y="6480175"/>
            <a:ext cx="576064" cy="365125"/>
          </a:xfrm>
          <a:prstGeom prst="rect">
            <a:avLst/>
          </a:prstGeom>
        </p:spPr>
        <p:txBody>
          <a:bodyPr vert="horz" lIns="36000" tIns="36000" rIns="108000" bIns="36000" rtlCol="0" anchor="ctr"/>
          <a:lstStyle>
            <a:lvl1pPr algn="r">
              <a:defRPr sz="1200">
                <a:solidFill>
                  <a:schemeClr val="bg1">
                    <a:lumMod val="50000"/>
                  </a:schemeClr>
                </a:solidFill>
              </a:defRPr>
            </a:lvl1pPr>
          </a:lstStyle>
          <a:p>
            <a:fld id="{5857359A-ACC2-4AC8-94CA-842605F06C6B}" type="slidenum">
              <a:rPr lang="en-US" smtClean="0">
                <a:solidFill>
                  <a:prstClr val="white">
                    <a:lumMod val="50000"/>
                  </a:prstClr>
                </a:solidFill>
              </a:rPr>
              <a:pPr/>
              <a:t>‹#›</a:t>
            </a:fld>
            <a:endParaRPr lang="en-US" dirty="0">
              <a:solidFill>
                <a:prstClr val="white">
                  <a:lumMod val="50000"/>
                </a:prstClr>
              </a:solidFill>
            </a:endParaRPr>
          </a:p>
        </p:txBody>
      </p:sp>
      <p:sp>
        <p:nvSpPr>
          <p:cNvPr id="8" name="Rectangle 7"/>
          <p:cNvSpPr/>
          <p:nvPr userDrawn="1"/>
        </p:nvSpPr>
        <p:spPr>
          <a:xfrm>
            <a:off x="0" y="-27384"/>
            <a:ext cx="9144000" cy="1124744"/>
          </a:xfrm>
          <a:prstGeom prst="rect">
            <a:avLst/>
          </a:prstGeom>
          <a:solidFill>
            <a:srgbClr val="005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itchFamily="34" charset="0"/>
              <a:cs typeface="Arial" pitchFamily="34" charset="0"/>
            </a:endParaRPr>
          </a:p>
        </p:txBody>
      </p:sp>
      <p:sp>
        <p:nvSpPr>
          <p:cNvPr id="2" name="Title Placeholder 1"/>
          <p:cNvSpPr>
            <a:spLocks noGrp="1"/>
          </p:cNvSpPr>
          <p:nvPr>
            <p:ph type="title"/>
          </p:nvPr>
        </p:nvSpPr>
        <p:spPr>
          <a:xfrm>
            <a:off x="251520" y="0"/>
            <a:ext cx="8640960" cy="105273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9" name="Rectangle 8"/>
          <p:cNvSpPr/>
          <p:nvPr userDrawn="1"/>
        </p:nvSpPr>
        <p:spPr>
          <a:xfrm>
            <a:off x="-1588" y="6435307"/>
            <a:ext cx="9144000" cy="90038"/>
          </a:xfrm>
          <a:prstGeom prst="rect">
            <a:avLst/>
          </a:prstGeom>
          <a:solidFill>
            <a:srgbClr val="005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itchFamily="34" charset="0"/>
              <a:cs typeface="Arial" pitchFamily="34" charset="0"/>
            </a:endParaRPr>
          </a:p>
        </p:txBody>
      </p:sp>
      <p:pic>
        <p:nvPicPr>
          <p:cNvPr id="7" name="Picture 11" descr="csbc-logo-only.jpg"/>
          <p:cNvPicPr>
            <a:picLocks noChangeAspect="1"/>
          </p:cNvPicPr>
          <p:nvPr userDrawn="1"/>
        </p:nvPicPr>
        <p:blipFill>
          <a:blip r:embed="rId8" cstate="print"/>
          <a:srcRect/>
          <a:stretch>
            <a:fillRect/>
          </a:stretch>
        </p:blipFill>
        <p:spPr bwMode="auto">
          <a:xfrm>
            <a:off x="42225" y="18475"/>
            <a:ext cx="1349375" cy="1016000"/>
          </a:xfrm>
          <a:prstGeom prst="rect">
            <a:avLst/>
          </a:prstGeom>
          <a:noFill/>
          <a:ln w="9525">
            <a:noFill/>
            <a:miter lim="800000"/>
            <a:headEnd/>
            <a:tailEnd/>
          </a:ln>
        </p:spPr>
      </p:pic>
    </p:spTree>
    <p:extLst>
      <p:ext uri="{BB962C8B-B14F-4D97-AF65-F5344CB8AC3E}">
        <p14:creationId xmlns:p14="http://schemas.microsoft.com/office/powerpoint/2010/main" val="2329354314"/>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Lst>
  <p:transition spd="slow" advClick="0">
    <p:fade thruBlk="1"/>
  </p:transition>
  <p:timing>
    <p:tnLst>
      <p:par>
        <p:cTn id="1" dur="indefinite" restart="never" nodeType="tmRoot"/>
      </p:par>
    </p:tnLst>
  </p:timing>
  <p:hf hdr="0" ftr="0" dt="0"/>
  <p:txStyles>
    <p:titleStyle>
      <a:lvl1pPr algn="l" defTabSz="914400" rtl="0" eaLnBrk="1" latinLnBrk="0" hangingPunct="1">
        <a:spcBef>
          <a:spcPct val="0"/>
        </a:spcBef>
        <a:buNone/>
        <a:defRPr sz="2000" b="1" kern="1200">
          <a:solidFill>
            <a:schemeClr val="bg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1914067"/>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27570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98700037"/>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Lst>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0921560"/>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69716"/>
      </p:ext>
    </p:extLst>
  </p:cSld>
  <p:clrMap bg1="lt1" tx1="dk1" bg2="lt2" tx2="dk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1239566"/>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Lst>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1407484"/>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Lst>
  <p:transition spd="slow" advClick="0">
    <p:fade thruBlk="1"/>
  </p:transition>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8561015" y="6480175"/>
            <a:ext cx="576064" cy="365125"/>
          </a:xfrm>
          <a:prstGeom prst="rect">
            <a:avLst/>
          </a:prstGeom>
        </p:spPr>
        <p:txBody>
          <a:bodyPr vert="horz" lIns="36000" tIns="36000" rIns="108000" bIns="36000" rtlCol="0" anchor="ctr"/>
          <a:lstStyle>
            <a:lvl1pPr algn="r">
              <a:defRPr sz="1200">
                <a:solidFill>
                  <a:schemeClr val="bg1">
                    <a:lumMod val="50000"/>
                  </a:schemeClr>
                </a:solidFill>
              </a:defRPr>
            </a:lvl1pPr>
          </a:lstStyle>
          <a:p>
            <a:fld id="{5857359A-ACC2-4AC8-94CA-842605F06C6B}" type="slidenum">
              <a:rPr lang="en-US" smtClean="0">
                <a:solidFill>
                  <a:prstClr val="white">
                    <a:lumMod val="50000"/>
                  </a:prstClr>
                </a:solidFill>
              </a:rPr>
              <a:pPr/>
              <a:t>‹#›</a:t>
            </a:fld>
            <a:endParaRPr lang="en-US" dirty="0">
              <a:solidFill>
                <a:prstClr val="white">
                  <a:lumMod val="50000"/>
                </a:prstClr>
              </a:solidFill>
            </a:endParaRPr>
          </a:p>
        </p:txBody>
      </p:sp>
      <p:sp>
        <p:nvSpPr>
          <p:cNvPr id="8" name="Rectangle 7"/>
          <p:cNvSpPr/>
          <p:nvPr userDrawn="1"/>
        </p:nvSpPr>
        <p:spPr>
          <a:xfrm>
            <a:off x="0" y="-27384"/>
            <a:ext cx="9144000" cy="1124744"/>
          </a:xfrm>
          <a:prstGeom prst="rect">
            <a:avLst/>
          </a:prstGeom>
          <a:solidFill>
            <a:srgbClr val="005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itchFamily="34" charset="0"/>
              <a:cs typeface="Arial" pitchFamily="34" charset="0"/>
            </a:endParaRPr>
          </a:p>
        </p:txBody>
      </p:sp>
      <p:sp>
        <p:nvSpPr>
          <p:cNvPr id="2" name="Title Placeholder 1"/>
          <p:cNvSpPr>
            <a:spLocks noGrp="1"/>
          </p:cNvSpPr>
          <p:nvPr>
            <p:ph type="title"/>
          </p:nvPr>
        </p:nvSpPr>
        <p:spPr>
          <a:xfrm>
            <a:off x="251520" y="0"/>
            <a:ext cx="8640960" cy="1052736"/>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9" name="Rectangle 8"/>
          <p:cNvSpPr/>
          <p:nvPr userDrawn="1"/>
        </p:nvSpPr>
        <p:spPr>
          <a:xfrm>
            <a:off x="-1588" y="6435307"/>
            <a:ext cx="9144000" cy="90038"/>
          </a:xfrm>
          <a:prstGeom prst="rect">
            <a:avLst/>
          </a:prstGeom>
          <a:solidFill>
            <a:srgbClr val="005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itchFamily="34" charset="0"/>
              <a:cs typeface="Arial" pitchFamily="34" charset="0"/>
            </a:endParaRPr>
          </a:p>
        </p:txBody>
      </p:sp>
      <p:pic>
        <p:nvPicPr>
          <p:cNvPr id="7" name="Picture 11" descr="csbc-logo-only.jpg"/>
          <p:cNvPicPr>
            <a:picLocks noChangeAspect="1"/>
          </p:cNvPicPr>
          <p:nvPr userDrawn="1"/>
        </p:nvPicPr>
        <p:blipFill>
          <a:blip r:embed="rId8" cstate="print"/>
          <a:srcRect/>
          <a:stretch>
            <a:fillRect/>
          </a:stretch>
        </p:blipFill>
        <p:spPr bwMode="auto">
          <a:xfrm>
            <a:off x="42225" y="18475"/>
            <a:ext cx="1349375" cy="1016000"/>
          </a:xfrm>
          <a:prstGeom prst="rect">
            <a:avLst/>
          </a:prstGeom>
          <a:noFill/>
          <a:ln w="9525">
            <a:noFill/>
            <a:miter lim="800000"/>
            <a:headEnd/>
            <a:tailEnd/>
          </a:ln>
        </p:spPr>
      </p:pic>
    </p:spTree>
    <p:extLst>
      <p:ext uri="{BB962C8B-B14F-4D97-AF65-F5344CB8AC3E}">
        <p14:creationId xmlns:p14="http://schemas.microsoft.com/office/powerpoint/2010/main" val="432700253"/>
      </p:ext>
    </p:extLst>
  </p:cSld>
  <p:clrMap bg1="lt1" tx1="dk1" bg2="lt2" tx2="dk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Lst>
  <p:transition spd="slow" advClick="0">
    <p:fade thruBlk="1"/>
  </p:transition>
  <p:timing>
    <p:tnLst>
      <p:par>
        <p:cTn id="1" dur="indefinite" restart="never" nodeType="tmRoot"/>
      </p:par>
    </p:tnLst>
  </p:timing>
  <p:hf hdr="0" ftr="0" dt="0"/>
  <p:txStyles>
    <p:titleStyle>
      <a:lvl1pPr algn="l" defTabSz="914400" rtl="0" eaLnBrk="1" latinLnBrk="0" hangingPunct="1">
        <a:spcBef>
          <a:spcPct val="0"/>
        </a:spcBef>
        <a:buNone/>
        <a:defRPr sz="2000" b="1" kern="1200">
          <a:solidFill>
            <a:schemeClr val="bg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Layout" Target="../slideLayouts/slideLayout3.xml"/><Relationship Id="rId4"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6.xml"/><Relationship Id="rId1" Type="http://schemas.openxmlformats.org/officeDocument/2006/relationships/themeOverride" Target="../theme/themeOverride1.xml"/><Relationship Id="rId4" Type="http://schemas.openxmlformats.org/officeDocument/2006/relationships/chart" Target="../charts/char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3.xml"/></Relationships>
</file>

<file path=ppt/slides/_rels/slide102.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chart" Target="../charts/chart73.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chart" Target="../charts/chart75.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chart" Target="../charts/chart76.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2" Type="http://schemas.openxmlformats.org/officeDocument/2006/relationships/chart" Target="../charts/chart77.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6.png"/><Relationship Id="rId1" Type="http://schemas.openxmlformats.org/officeDocument/2006/relationships/slideLayout" Target="../slideLayouts/slideLayout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10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6.png"/><Relationship Id="rId1" Type="http://schemas.openxmlformats.org/officeDocument/2006/relationships/slideLayout" Target="../slideLayouts/slideLayout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chart" Target="../charts/chart78.xml"/><Relationship Id="rId1" Type="http://schemas.openxmlformats.org/officeDocument/2006/relationships/slideLayout" Target="../slideLayouts/slideLayout6.xml"/><Relationship Id="rId4" Type="http://schemas.openxmlformats.org/officeDocument/2006/relationships/image" Target="../media/image32.jpeg"/></Relationships>
</file>

<file path=ppt/slides/_rels/slide111.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chart" Target="../charts/chart80.xml"/><Relationship Id="rId7" Type="http://schemas.openxmlformats.org/officeDocument/2006/relationships/image" Target="../media/image38.png"/><Relationship Id="rId2" Type="http://schemas.openxmlformats.org/officeDocument/2006/relationships/chart" Target="../charts/chart79.xml"/><Relationship Id="rId1" Type="http://schemas.openxmlformats.org/officeDocument/2006/relationships/slideLayout" Target="../slideLayouts/slideLayout6.xml"/><Relationship Id="rId6" Type="http://schemas.openxmlformats.org/officeDocument/2006/relationships/image" Target="../media/image37.png"/><Relationship Id="rId5" Type="http://schemas.openxmlformats.org/officeDocument/2006/relationships/image" Target="../media/image32.jpeg"/><Relationship Id="rId4" Type="http://schemas.openxmlformats.org/officeDocument/2006/relationships/image" Target="../media/image36.png"/></Relationships>
</file>

<file path=ppt/slides/_rels/slide112.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chart" Target="../charts/chart82.xml"/><Relationship Id="rId7" Type="http://schemas.openxmlformats.org/officeDocument/2006/relationships/image" Target="../media/image38.png"/><Relationship Id="rId2" Type="http://schemas.openxmlformats.org/officeDocument/2006/relationships/chart" Target="../charts/chart81.xml"/><Relationship Id="rId1" Type="http://schemas.openxmlformats.org/officeDocument/2006/relationships/slideLayout" Target="../slideLayouts/slideLayout6.xml"/><Relationship Id="rId6" Type="http://schemas.openxmlformats.org/officeDocument/2006/relationships/image" Target="../media/image37.png"/><Relationship Id="rId5" Type="http://schemas.openxmlformats.org/officeDocument/2006/relationships/image" Target="../media/image32.jpeg"/><Relationship Id="rId4" Type="http://schemas.openxmlformats.org/officeDocument/2006/relationships/image" Target="../media/image36.png"/></Relationships>
</file>

<file path=ppt/slides/_rels/slide113.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chart" Target="../charts/chart84.xml"/><Relationship Id="rId7" Type="http://schemas.openxmlformats.org/officeDocument/2006/relationships/image" Target="../media/image38.png"/><Relationship Id="rId2" Type="http://schemas.openxmlformats.org/officeDocument/2006/relationships/chart" Target="../charts/chart83.xml"/><Relationship Id="rId1" Type="http://schemas.openxmlformats.org/officeDocument/2006/relationships/slideLayout" Target="../slideLayouts/slideLayout6.xml"/><Relationship Id="rId6" Type="http://schemas.openxmlformats.org/officeDocument/2006/relationships/image" Target="../media/image37.png"/><Relationship Id="rId5" Type="http://schemas.openxmlformats.org/officeDocument/2006/relationships/image" Target="../media/image32.jpeg"/><Relationship Id="rId4" Type="http://schemas.openxmlformats.org/officeDocument/2006/relationships/image" Target="../media/image36.png"/></Relationships>
</file>

<file path=ppt/slides/_rels/slide114.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chart" Target="../charts/chart86.xml"/><Relationship Id="rId7" Type="http://schemas.openxmlformats.org/officeDocument/2006/relationships/image" Target="../media/image38.png"/><Relationship Id="rId2" Type="http://schemas.openxmlformats.org/officeDocument/2006/relationships/chart" Target="../charts/chart85.xml"/><Relationship Id="rId1" Type="http://schemas.openxmlformats.org/officeDocument/2006/relationships/slideLayout" Target="../slideLayouts/slideLayout6.xml"/><Relationship Id="rId6" Type="http://schemas.openxmlformats.org/officeDocument/2006/relationships/image" Target="../media/image37.png"/><Relationship Id="rId5" Type="http://schemas.openxmlformats.org/officeDocument/2006/relationships/image" Target="../media/image32.jpeg"/><Relationship Id="rId4" Type="http://schemas.openxmlformats.org/officeDocument/2006/relationships/image" Target="../media/image36.png"/></Relationships>
</file>

<file path=ppt/slides/_rels/slide11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49.png"/><Relationship Id="rId5" Type="http://schemas.openxmlformats.org/officeDocument/2006/relationships/image" Target="../media/image34.png"/><Relationship Id="rId4" Type="http://schemas.openxmlformats.org/officeDocument/2006/relationships/image" Target="../media/image33.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49.png"/><Relationship Id="rId5" Type="http://schemas.openxmlformats.org/officeDocument/2006/relationships/image" Target="../media/image34.png"/><Relationship Id="rId4" Type="http://schemas.openxmlformats.org/officeDocument/2006/relationships/image" Target="../media/image33.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chart" Target="../charts/chart87.xml"/><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2.jpeg"/></Relationships>
</file>

<file path=ppt/slides/_rels/slide1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chart" Target="../charts/chart7.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chart" Target="../charts/chart89.xml"/><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chart" Target="../charts/chart91.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chart" Target="../charts/chart8.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hyperlink" Target="http://www.google.ca/url?sa=i&amp;rct=j&amp;q=&amp;esrc=s&amp;frm=1&amp;source=images&amp;cd=&amp;cad=rja&amp;uact=8&amp;docid=agktd0jFel905M&amp;tbnid=sKJpBF9QasjtPM:&amp;ved=0CAUQjRw&amp;url=http://insurance-boss.com/archives/2705&amp;ei=3snGU5ClLNWgyAS69oHICg&amp;bvm=bv.71126742,d.aWw&amp;psig=AFQjCNGk2yCAw4JJhsFZ1b4xtfikmel2nQ&amp;ust=1405623127061392" TargetMode="Externa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8" Type="http://schemas.openxmlformats.org/officeDocument/2006/relationships/chart" Target="../charts/chart16.xml"/><Relationship Id="rId13" Type="http://schemas.openxmlformats.org/officeDocument/2006/relationships/chart" Target="../charts/chart21.xml"/><Relationship Id="rId3" Type="http://schemas.openxmlformats.org/officeDocument/2006/relationships/chart" Target="../charts/chart11.xml"/><Relationship Id="rId7" Type="http://schemas.openxmlformats.org/officeDocument/2006/relationships/chart" Target="../charts/chart15.xml"/><Relationship Id="rId12" Type="http://schemas.openxmlformats.org/officeDocument/2006/relationships/chart" Target="../charts/chart20.xml"/><Relationship Id="rId2" Type="http://schemas.openxmlformats.org/officeDocument/2006/relationships/chart" Target="../charts/chart10.xml"/><Relationship Id="rId1" Type="http://schemas.openxmlformats.org/officeDocument/2006/relationships/slideLayout" Target="../slideLayouts/slideLayout6.xml"/><Relationship Id="rId6" Type="http://schemas.openxmlformats.org/officeDocument/2006/relationships/chart" Target="../charts/chart14.xml"/><Relationship Id="rId11" Type="http://schemas.openxmlformats.org/officeDocument/2006/relationships/chart" Target="../charts/chart19.xml"/><Relationship Id="rId5" Type="http://schemas.openxmlformats.org/officeDocument/2006/relationships/chart" Target="../charts/chart13.xml"/><Relationship Id="rId10" Type="http://schemas.openxmlformats.org/officeDocument/2006/relationships/chart" Target="../charts/chart18.xml"/><Relationship Id="rId4" Type="http://schemas.openxmlformats.org/officeDocument/2006/relationships/chart" Target="../charts/chart12.xml"/><Relationship Id="rId9" Type="http://schemas.openxmlformats.org/officeDocument/2006/relationships/chart" Target="../charts/char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6.png"/><Relationship Id="rId1" Type="http://schemas.openxmlformats.org/officeDocument/2006/relationships/slideLayout" Target="../slideLayouts/slideLayout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41.jpeg"/><Relationship Id="rId7" Type="http://schemas.openxmlformats.org/officeDocument/2006/relationships/image" Target="../media/image39.png"/><Relationship Id="rId2" Type="http://schemas.openxmlformats.org/officeDocument/2006/relationships/image" Target="../media/image40.png"/><Relationship Id="rId1" Type="http://schemas.openxmlformats.org/officeDocument/2006/relationships/slideLayout" Target="../slideLayouts/slideLayout6.xml"/><Relationship Id="rId6" Type="http://schemas.openxmlformats.org/officeDocument/2006/relationships/image" Target="../media/image44.png"/><Relationship Id="rId11" Type="http://schemas.openxmlformats.org/officeDocument/2006/relationships/chart" Target="../charts/chart28.xml"/><Relationship Id="rId5" Type="http://schemas.openxmlformats.org/officeDocument/2006/relationships/image" Target="../media/image43.png"/><Relationship Id="rId10" Type="http://schemas.openxmlformats.org/officeDocument/2006/relationships/chart" Target="../charts/chart27.xml"/><Relationship Id="rId4" Type="http://schemas.openxmlformats.org/officeDocument/2006/relationships/image" Target="../media/image42.jpeg"/><Relationship Id="rId9" Type="http://schemas.openxmlformats.org/officeDocument/2006/relationships/chart" Target="../charts/chart2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6.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chart" Target="../charts/chart32.xml"/></Relationships>
</file>

<file path=ppt/slides/_rels/slide29.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image" Target="../media/image36.png"/><Relationship Id="rId7" Type="http://schemas.openxmlformats.org/officeDocument/2006/relationships/image" Target="../media/image39.png"/><Relationship Id="rId2" Type="http://schemas.openxmlformats.org/officeDocument/2006/relationships/chart" Target="../charts/chart35.xml"/><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2.jpeg"/></Relationships>
</file>

<file path=ppt/slides/_rels/slide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hyperlink" Target="http://www.google.ca/url?sa=i&amp;rct=j&amp;q=&amp;esrc=s&amp;frm=1&amp;source=images&amp;cd=&amp;cad=rja&amp;uact=8&amp;docid=jpyUW8YYgyRe-M&amp;tbnid=A0u1h02G390llM:&amp;ved=0CAUQjRw&amp;url=http://trochronicles.blogspot.com/2011/06/boating-safety-online-boat-license.html&amp;ei=xMrGU7DnHMauyATx1oDAAw&amp;bvm=bv.71126742,d.aWw&amp;psig=AFQjCNGk2yCAw4JJhsFZ1b4xtfikmel2nQ&amp;ust=1405623127061392" TargetMode="Externa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chart" Target="../charts/chart37.xml"/><Relationship Id="rId1" Type="http://schemas.openxmlformats.org/officeDocument/2006/relationships/slideLayout" Target="../slideLayouts/slideLayout6.xml"/><Relationship Id="rId4" Type="http://schemas.openxmlformats.org/officeDocument/2006/relationships/image" Target="../media/image32.jpeg"/></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chart" Target="../charts/chart38.xml"/><Relationship Id="rId1" Type="http://schemas.openxmlformats.org/officeDocument/2006/relationships/slideLayout" Target="../slideLayouts/slideLayout6.xml"/><Relationship Id="rId6" Type="http://schemas.openxmlformats.org/officeDocument/2006/relationships/image" Target="../media/image46.jpeg"/><Relationship Id="rId5" Type="http://schemas.openxmlformats.org/officeDocument/2006/relationships/hyperlink" Target="http://www.salusmarine.com/?products=ungava" TargetMode="External"/><Relationship Id="rId4" Type="http://schemas.openxmlformats.org/officeDocument/2006/relationships/chart" Target="../charts/chart3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9.xml"/></Relationships>
</file>

<file path=ppt/slides/_rels/slide35.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7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hyperlink" Target="http://www.google.ca/url?sa=i&amp;rct=j&amp;q=&amp;esrc=s&amp;frm=1&amp;source=images&amp;cd=&amp;cad=rja&amp;uact=8&amp;docid=Vn4sb21pPdArqM&amp;tbnid=9ayAIYNmkEdnrM:&amp;ved=0CAUQjRw&amp;url=http://www.marineinsight.com/misc/marine-safety/top-10-points-to-consider-for-boating-safety/&amp;ei=HcrGU4L-A4ytyASK_YDoDQ&amp;bvm=bv.71126742,d.aWw&amp;psig=AFQjCNGk2yCAw4JJhsFZ1b4xtfikmel2nQ&amp;ust=1405623127061392" TargetMode="Externa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7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7.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6.xml"/><Relationship Id="rId4" Type="http://schemas.openxmlformats.org/officeDocument/2006/relationships/chart" Target="../charts/chart48.xml"/></Relationships>
</file>

<file path=ppt/slides/_rels/slide48.xml.rels><?xml version="1.0" encoding="UTF-8" standalone="yes"?>
<Relationships xmlns="http://schemas.openxmlformats.org/package/2006/relationships"><Relationship Id="rId3" Type="http://schemas.openxmlformats.org/officeDocument/2006/relationships/image" Target="../media/image41.jpeg"/><Relationship Id="rId7" Type="http://schemas.openxmlformats.org/officeDocument/2006/relationships/image" Target="../media/image39.png"/><Relationship Id="rId2" Type="http://schemas.openxmlformats.org/officeDocument/2006/relationships/image" Target="../media/image40.png"/><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43.png"/><Relationship Id="rId4" Type="http://schemas.openxmlformats.org/officeDocument/2006/relationships/image" Target="../media/image42.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hyperlink" Target="http://www.google.ca/url?sa=i&amp;rct=j&amp;q=&amp;esrc=s&amp;frm=1&amp;source=images&amp;cd=&amp;cad=rja&amp;uact=8&amp;docid=pjW67ptol_0RTM&amp;tbnid=wh2sAqMVbw6jBM:&amp;ved=0CAUQjRw&amp;url=http://www.cdc.gov/features/boatingsafety/&amp;ei=WMrGU4DQN8iTyAS4uYGQAQ&amp;bvm=bv.71126742,d.aWw&amp;psig=AFQjCNGk2yCAw4JJhsFZ1b4xtfikmel2nQ&amp;ust=1405623127061392" TargetMode="Externa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49.png"/><Relationship Id="rId5" Type="http://schemas.openxmlformats.org/officeDocument/2006/relationships/image" Target="../media/image34.png"/><Relationship Id="rId4" Type="http://schemas.openxmlformats.org/officeDocument/2006/relationships/image" Target="../media/image33.png"/></Relationships>
</file>

<file path=ppt/slides/_rels/slide5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hyperlink" Target="http://www.google.ca/url?sa=i&amp;rct=j&amp;q=&amp;esrc=s&amp;frm=1&amp;source=images&amp;cd=&amp;cad=rja&amp;uact=8&amp;docid=K1hvfOcR2gl4PM&amp;tbnid=0OSaWFviZ2B3PM:&amp;ved=0CAUQjRw&amp;url=http://d6.boatingmag.com/boatingsafety/tips/safety-tip/unexpected-impact-effects-alcohol-and-drugs-during-boating&amp;ei=pcrGU_6jG8WvyAS_j4FI&amp;bvm=bv.71126742,d.aWw&amp;psig=AFQjCNGk2yCAw4JJhsFZ1b4xtfikmel2nQ&amp;ust=1405623127061392" TargetMode="External"/><Relationship Id="rId2" Type="http://schemas.openxmlformats.org/officeDocument/2006/relationships/chart" Target="../charts/chart49.xml"/><Relationship Id="rId1" Type="http://schemas.openxmlformats.org/officeDocument/2006/relationships/slideLayout" Target="../slideLayouts/slideLayout6.xml"/><Relationship Id="rId4" Type="http://schemas.openxmlformats.org/officeDocument/2006/relationships/image" Target="../media/image50.jpeg"/></Relationships>
</file>

<file path=ppt/slides/_rels/slide58.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chart" Target="../charts/chart50.xml"/><Relationship Id="rId1" Type="http://schemas.openxmlformats.org/officeDocument/2006/relationships/slideLayout" Target="../slideLayouts/slideLayout6.xml"/><Relationship Id="rId6" Type="http://schemas.openxmlformats.org/officeDocument/2006/relationships/chart" Target="../charts/chart54.xml"/><Relationship Id="rId5" Type="http://schemas.openxmlformats.org/officeDocument/2006/relationships/chart" Target="../charts/chart53.xml"/><Relationship Id="rId4" Type="http://schemas.openxmlformats.org/officeDocument/2006/relationships/chart" Target="../charts/chart52.xml"/></Relationships>
</file>

<file path=ppt/slides/_rels/slide59.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6.png"/><Relationship Id="rId7" Type="http://schemas.openxmlformats.org/officeDocument/2006/relationships/chart" Target="../charts/chart56.xml"/><Relationship Id="rId2" Type="http://schemas.openxmlformats.org/officeDocument/2006/relationships/chart" Target="../charts/chart55.xml"/><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2.jpeg"/></Relationships>
</file>

<file path=ppt/slides/_rels/slide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6.png"/><Relationship Id="rId1" Type="http://schemas.openxmlformats.org/officeDocument/2006/relationships/slideLayout" Target="../slideLayouts/slideLayout6.xml"/><Relationship Id="rId4" Type="http://schemas.openxmlformats.org/officeDocument/2006/relationships/chart" Target="../charts/chart57.xml"/></Relationships>
</file>

<file path=ppt/slides/_rels/slide61.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7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6.png"/><Relationship Id="rId1" Type="http://schemas.openxmlformats.org/officeDocument/2006/relationships/slideLayout" Target="../slideLayouts/slideLayout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9.xml"/></Relationships>
</file>

<file path=ppt/slides/_rels/slide65.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7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2" Type="http://schemas.openxmlformats.org/officeDocument/2006/relationships/chart" Target="../charts/chart6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7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chart" Target="../charts/chart65.xml"/><Relationship Id="rId1" Type="http://schemas.openxmlformats.org/officeDocument/2006/relationships/slideLayout" Target="../slideLayouts/slideLayout6.xml"/><Relationship Id="rId4" Type="http://schemas.openxmlformats.org/officeDocument/2006/relationships/chart" Target="../charts/chart67.xml"/></Relationships>
</file>

<file path=ppt/slides/_rels/slide79.xml.rels><?xml version="1.0" encoding="UTF-8" standalone="yes"?>
<Relationships xmlns="http://schemas.openxmlformats.org/package/2006/relationships"><Relationship Id="rId3" Type="http://schemas.openxmlformats.org/officeDocument/2006/relationships/image" Target="../media/image41.jpeg"/><Relationship Id="rId7" Type="http://schemas.openxmlformats.org/officeDocument/2006/relationships/image" Target="../media/image39.png"/><Relationship Id="rId2" Type="http://schemas.openxmlformats.org/officeDocument/2006/relationships/image" Target="../media/image40.png"/><Relationship Id="rId1" Type="http://schemas.openxmlformats.org/officeDocument/2006/relationships/slideLayout" Target="../slideLayouts/slideLayout6.xml"/><Relationship Id="rId6" Type="http://schemas.openxmlformats.org/officeDocument/2006/relationships/image" Target="../media/image38.png"/><Relationship Id="rId5" Type="http://schemas.openxmlformats.org/officeDocument/2006/relationships/image" Target="../media/image43.png"/><Relationship Id="rId4" Type="http://schemas.openxmlformats.org/officeDocument/2006/relationships/image" Target="../media/image42.jpeg"/></Relationships>
</file>

<file path=ppt/slides/_rels/slide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chart" Target="../charts/chart68.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chart" Target="../charts/chart70.xml"/><Relationship Id="rId7" Type="http://schemas.openxmlformats.org/officeDocument/2006/relationships/image" Target="../media/image38.png"/><Relationship Id="rId2" Type="http://schemas.openxmlformats.org/officeDocument/2006/relationships/chart" Target="../charts/chart69.xml"/><Relationship Id="rId1" Type="http://schemas.openxmlformats.org/officeDocument/2006/relationships/slideLayout" Target="../slideLayouts/slideLayout6.xml"/><Relationship Id="rId6" Type="http://schemas.openxmlformats.org/officeDocument/2006/relationships/image" Target="../media/image37.png"/><Relationship Id="rId5" Type="http://schemas.openxmlformats.org/officeDocument/2006/relationships/image" Target="../media/image32.jpeg"/><Relationship Id="rId4" Type="http://schemas.openxmlformats.org/officeDocument/2006/relationships/image" Target="../media/image36.png"/></Relationships>
</file>

<file path=ppt/slides/_rels/slide85.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chart" Target="../charts/chart71.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83.xml"/></Relationships>
</file>

<file path=ppt/slides/_rels/slide8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84.xml"/></Relationships>
</file>

<file path=ppt/slides/_rels/slide8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8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90.xml"/></Relationships>
</file>

<file path=ppt/slides/_rels/slide9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9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ttp://gallery.wvca.us/albums/WV-State-Conservation-Camp/boating.sized.jpg"/>
          <p:cNvPicPr>
            <a:picLocks noChangeAspect="1" noChangeArrowheads="1"/>
          </p:cNvPicPr>
          <p:nvPr/>
        </p:nvPicPr>
        <p:blipFill rotWithShape="1">
          <a:blip r:embed="rId2">
            <a:extLst>
              <a:ext uri="{28A0092B-C50C-407E-A947-70E740481C1C}">
                <a14:useLocalDpi xmlns:a14="http://schemas.microsoft.com/office/drawing/2010/main" val="0"/>
              </a:ext>
            </a:extLst>
          </a:blip>
          <a:srcRect l="22357" r="6811"/>
          <a:stretch/>
        </p:blipFill>
        <p:spPr bwMode="auto">
          <a:xfrm>
            <a:off x="4166552" y="2221375"/>
            <a:ext cx="4992354" cy="464165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descr="Picture2.png"/>
          <p:cNvPicPr>
            <a:picLocks/>
          </p:cNvPicPr>
          <p:nvPr/>
        </p:nvPicPr>
        <p:blipFill>
          <a:blip r:embed="rId3" cstate="print"/>
          <a:stretch>
            <a:fillRect/>
          </a:stretch>
        </p:blipFill>
        <p:spPr>
          <a:xfrm>
            <a:off x="-12526" y="-12526"/>
            <a:ext cx="9171432" cy="6885432"/>
          </a:xfrm>
          <a:prstGeom prst="rect">
            <a:avLst/>
          </a:prstGeom>
        </p:spPr>
      </p:pic>
      <p:grpSp>
        <p:nvGrpSpPr>
          <p:cNvPr id="28" name="Group 4"/>
          <p:cNvGrpSpPr>
            <a:grpSpLocks noChangeAspect="1"/>
          </p:cNvGrpSpPr>
          <p:nvPr/>
        </p:nvGrpSpPr>
        <p:grpSpPr bwMode="gray">
          <a:xfrm>
            <a:off x="381000" y="381000"/>
            <a:ext cx="1079500" cy="968375"/>
            <a:chOff x="1352" y="681"/>
            <a:chExt cx="3519" cy="3153"/>
          </a:xfrm>
        </p:grpSpPr>
        <p:sp>
          <p:nvSpPr>
            <p:cNvPr id="29" name="Freeform 5"/>
            <p:cNvSpPr>
              <a:spLocks noChangeAspect="1"/>
            </p:cNvSpPr>
            <p:nvPr/>
          </p:nvSpPr>
          <p:spPr bwMode="gray">
            <a:xfrm>
              <a:off x="1352" y="681"/>
              <a:ext cx="3519" cy="3153"/>
            </a:xfrm>
            <a:custGeom>
              <a:avLst/>
              <a:gdLst/>
              <a:ahLst/>
              <a:cxnLst>
                <a:cxn ang="0">
                  <a:pos x="0" y="3449"/>
                </a:cxn>
                <a:cxn ang="0">
                  <a:pos x="0" y="3449"/>
                </a:cxn>
                <a:cxn ang="0">
                  <a:pos x="0" y="0"/>
                </a:cxn>
                <a:cxn ang="0">
                  <a:pos x="3696" y="0"/>
                </a:cxn>
                <a:cxn ang="0">
                  <a:pos x="3327" y="3449"/>
                </a:cxn>
                <a:cxn ang="0">
                  <a:pos x="0" y="3449"/>
                </a:cxn>
              </a:cxnLst>
              <a:rect l="0" t="0" r="r" b="b"/>
              <a:pathLst>
                <a:path w="3862" h="3449">
                  <a:moveTo>
                    <a:pt x="0" y="3449"/>
                  </a:moveTo>
                  <a:lnTo>
                    <a:pt x="0" y="3449"/>
                  </a:lnTo>
                  <a:lnTo>
                    <a:pt x="0" y="0"/>
                  </a:lnTo>
                  <a:lnTo>
                    <a:pt x="3696" y="0"/>
                  </a:lnTo>
                  <a:cubicBezTo>
                    <a:pt x="3862" y="1150"/>
                    <a:pt x="3797" y="2241"/>
                    <a:pt x="3327" y="3449"/>
                  </a:cubicBezTo>
                  <a:lnTo>
                    <a:pt x="0" y="3449"/>
                  </a:lnTo>
                  <a:close/>
                </a:path>
              </a:pathLst>
            </a:custGeom>
            <a:solidFill>
              <a:srgbClr val="009D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30" name="Freeform 6"/>
            <p:cNvSpPr>
              <a:spLocks noChangeAspect="1"/>
            </p:cNvSpPr>
            <p:nvPr/>
          </p:nvSpPr>
          <p:spPr bwMode="gray">
            <a:xfrm>
              <a:off x="2708" y="1843"/>
              <a:ext cx="75" cy="54"/>
            </a:xfrm>
            <a:custGeom>
              <a:avLst/>
              <a:gdLst/>
              <a:ahLst/>
              <a:cxnLst>
                <a:cxn ang="0">
                  <a:pos x="16" y="40"/>
                </a:cxn>
                <a:cxn ang="0">
                  <a:pos x="16" y="40"/>
                </a:cxn>
                <a:cxn ang="0">
                  <a:pos x="0" y="54"/>
                </a:cxn>
                <a:cxn ang="0">
                  <a:pos x="79" y="22"/>
                </a:cxn>
                <a:cxn ang="0">
                  <a:pos x="81" y="0"/>
                </a:cxn>
                <a:cxn ang="0">
                  <a:pos x="16" y="40"/>
                </a:cxn>
              </a:cxnLst>
              <a:rect l="0" t="0" r="r" b="b"/>
              <a:pathLst>
                <a:path w="81" h="66">
                  <a:moveTo>
                    <a:pt x="16" y="40"/>
                  </a:moveTo>
                  <a:lnTo>
                    <a:pt x="16" y="40"/>
                  </a:lnTo>
                  <a:lnTo>
                    <a:pt x="0" y="54"/>
                  </a:lnTo>
                  <a:cubicBezTo>
                    <a:pt x="35" y="66"/>
                    <a:pt x="72" y="42"/>
                    <a:pt x="79" y="22"/>
                  </a:cubicBezTo>
                  <a:lnTo>
                    <a:pt x="81" y="0"/>
                  </a:lnTo>
                  <a:cubicBezTo>
                    <a:pt x="54" y="6"/>
                    <a:pt x="27" y="19"/>
                    <a:pt x="16" y="4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0" name="Freeform 7"/>
            <p:cNvSpPr>
              <a:spLocks noChangeAspect="1"/>
            </p:cNvSpPr>
            <p:nvPr/>
          </p:nvSpPr>
          <p:spPr bwMode="gray">
            <a:xfrm>
              <a:off x="2869" y="1972"/>
              <a:ext cx="65" cy="54"/>
            </a:xfrm>
            <a:custGeom>
              <a:avLst/>
              <a:gdLst/>
              <a:ahLst/>
              <a:cxnLst>
                <a:cxn ang="0">
                  <a:pos x="27" y="1"/>
                </a:cxn>
                <a:cxn ang="0">
                  <a:pos x="27" y="1"/>
                </a:cxn>
                <a:cxn ang="0">
                  <a:pos x="0" y="0"/>
                </a:cxn>
                <a:cxn ang="0">
                  <a:pos x="33" y="58"/>
                </a:cxn>
                <a:cxn ang="0">
                  <a:pos x="53" y="63"/>
                </a:cxn>
                <a:cxn ang="0">
                  <a:pos x="27" y="1"/>
                </a:cxn>
              </a:cxnLst>
              <a:rect l="0" t="0" r="r" b="b"/>
              <a:pathLst>
                <a:path w="81" h="63">
                  <a:moveTo>
                    <a:pt x="27" y="1"/>
                  </a:moveTo>
                  <a:lnTo>
                    <a:pt x="27" y="1"/>
                  </a:lnTo>
                  <a:lnTo>
                    <a:pt x="0" y="0"/>
                  </a:lnTo>
                  <a:cubicBezTo>
                    <a:pt x="0" y="24"/>
                    <a:pt x="8" y="43"/>
                    <a:pt x="33" y="58"/>
                  </a:cubicBezTo>
                  <a:lnTo>
                    <a:pt x="53" y="63"/>
                  </a:lnTo>
                  <a:cubicBezTo>
                    <a:pt x="81" y="39"/>
                    <a:pt x="44" y="15"/>
                    <a:pt x="27" y="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1" name="Freeform 8"/>
            <p:cNvSpPr>
              <a:spLocks noChangeAspect="1"/>
            </p:cNvSpPr>
            <p:nvPr/>
          </p:nvSpPr>
          <p:spPr bwMode="gray">
            <a:xfrm>
              <a:off x="2622" y="1413"/>
              <a:ext cx="86" cy="75"/>
            </a:xfrm>
            <a:custGeom>
              <a:avLst/>
              <a:gdLst/>
              <a:ahLst/>
              <a:cxnLst>
                <a:cxn ang="0">
                  <a:pos x="20" y="50"/>
                </a:cxn>
                <a:cxn ang="0">
                  <a:pos x="20" y="50"/>
                </a:cxn>
                <a:cxn ang="0">
                  <a:pos x="0" y="64"/>
                </a:cxn>
                <a:cxn ang="0">
                  <a:pos x="89" y="27"/>
                </a:cxn>
                <a:cxn ang="0">
                  <a:pos x="96" y="0"/>
                </a:cxn>
                <a:cxn ang="0">
                  <a:pos x="20" y="50"/>
                </a:cxn>
              </a:cxnLst>
              <a:rect l="0" t="0" r="r" b="b"/>
              <a:pathLst>
                <a:path w="96" h="79">
                  <a:moveTo>
                    <a:pt x="20" y="50"/>
                  </a:moveTo>
                  <a:lnTo>
                    <a:pt x="20" y="50"/>
                  </a:lnTo>
                  <a:lnTo>
                    <a:pt x="0" y="64"/>
                  </a:lnTo>
                  <a:cubicBezTo>
                    <a:pt x="41" y="79"/>
                    <a:pt x="75" y="57"/>
                    <a:pt x="89" y="27"/>
                  </a:cubicBezTo>
                  <a:lnTo>
                    <a:pt x="96" y="0"/>
                  </a:lnTo>
                  <a:cubicBezTo>
                    <a:pt x="63" y="8"/>
                    <a:pt x="38" y="8"/>
                    <a:pt x="20" y="50"/>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2" name="Freeform 9"/>
            <p:cNvSpPr>
              <a:spLocks noChangeAspect="1"/>
            </p:cNvSpPr>
            <p:nvPr/>
          </p:nvSpPr>
          <p:spPr bwMode="gray">
            <a:xfrm>
              <a:off x="2568" y="1563"/>
              <a:ext cx="75" cy="76"/>
            </a:xfrm>
            <a:custGeom>
              <a:avLst/>
              <a:gdLst/>
              <a:ahLst/>
              <a:cxnLst>
                <a:cxn ang="0">
                  <a:pos x="77" y="22"/>
                </a:cxn>
                <a:cxn ang="0">
                  <a:pos x="77" y="22"/>
                </a:cxn>
                <a:cxn ang="0">
                  <a:pos x="71" y="0"/>
                </a:cxn>
                <a:cxn ang="0">
                  <a:pos x="0" y="44"/>
                </a:cxn>
                <a:cxn ang="0">
                  <a:pos x="0" y="62"/>
                </a:cxn>
                <a:cxn ang="0">
                  <a:pos x="77" y="22"/>
                </a:cxn>
              </a:cxnLst>
              <a:rect l="0" t="0" r="r" b="b"/>
              <a:pathLst>
                <a:path w="77" h="77">
                  <a:moveTo>
                    <a:pt x="77" y="22"/>
                  </a:moveTo>
                  <a:lnTo>
                    <a:pt x="77" y="22"/>
                  </a:lnTo>
                  <a:lnTo>
                    <a:pt x="71" y="0"/>
                  </a:lnTo>
                  <a:cubicBezTo>
                    <a:pt x="38" y="7"/>
                    <a:pt x="14" y="19"/>
                    <a:pt x="0" y="44"/>
                  </a:cubicBezTo>
                  <a:lnTo>
                    <a:pt x="0" y="62"/>
                  </a:lnTo>
                  <a:cubicBezTo>
                    <a:pt x="42" y="77"/>
                    <a:pt x="64" y="40"/>
                    <a:pt x="77" y="2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3" name="Freeform 10"/>
            <p:cNvSpPr>
              <a:spLocks noChangeAspect="1"/>
            </p:cNvSpPr>
            <p:nvPr/>
          </p:nvSpPr>
          <p:spPr bwMode="gray">
            <a:xfrm>
              <a:off x="2547" y="1725"/>
              <a:ext cx="86" cy="64"/>
            </a:xfrm>
            <a:custGeom>
              <a:avLst/>
              <a:gdLst/>
              <a:ahLst/>
              <a:cxnLst>
                <a:cxn ang="0">
                  <a:pos x="0" y="52"/>
                </a:cxn>
                <a:cxn ang="0">
                  <a:pos x="0" y="52"/>
                </a:cxn>
                <a:cxn ang="0">
                  <a:pos x="14" y="60"/>
                </a:cxn>
                <a:cxn ang="0">
                  <a:pos x="73" y="23"/>
                </a:cxn>
                <a:cxn ang="0">
                  <a:pos x="90" y="8"/>
                </a:cxn>
                <a:cxn ang="0">
                  <a:pos x="0" y="52"/>
                </a:cxn>
              </a:cxnLst>
              <a:rect l="0" t="0" r="r" b="b"/>
              <a:pathLst>
                <a:path w="90" h="74">
                  <a:moveTo>
                    <a:pt x="0" y="52"/>
                  </a:moveTo>
                  <a:lnTo>
                    <a:pt x="0" y="52"/>
                  </a:lnTo>
                  <a:lnTo>
                    <a:pt x="14" y="60"/>
                  </a:lnTo>
                  <a:cubicBezTo>
                    <a:pt x="59" y="74"/>
                    <a:pt x="62" y="38"/>
                    <a:pt x="73" y="23"/>
                  </a:cubicBezTo>
                  <a:lnTo>
                    <a:pt x="90" y="8"/>
                  </a:lnTo>
                  <a:cubicBezTo>
                    <a:pt x="48" y="0"/>
                    <a:pt x="11" y="31"/>
                    <a:pt x="0" y="52"/>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4" name="Freeform 11"/>
            <p:cNvSpPr>
              <a:spLocks noChangeAspect="1"/>
            </p:cNvSpPr>
            <p:nvPr/>
          </p:nvSpPr>
          <p:spPr bwMode="gray">
            <a:xfrm>
              <a:off x="2773" y="1176"/>
              <a:ext cx="86" cy="75"/>
            </a:xfrm>
            <a:custGeom>
              <a:avLst/>
              <a:gdLst/>
              <a:ahLst/>
              <a:cxnLst>
                <a:cxn ang="0">
                  <a:pos x="16" y="4"/>
                </a:cxn>
                <a:cxn ang="0">
                  <a:pos x="16" y="4"/>
                </a:cxn>
                <a:cxn ang="0">
                  <a:pos x="0" y="12"/>
                </a:cxn>
                <a:cxn ang="0">
                  <a:pos x="86" y="49"/>
                </a:cxn>
                <a:cxn ang="0">
                  <a:pos x="88" y="22"/>
                </a:cxn>
                <a:cxn ang="0">
                  <a:pos x="16" y="4"/>
                </a:cxn>
              </a:cxnLst>
              <a:rect l="0" t="0" r="r" b="b"/>
              <a:pathLst>
                <a:path w="88" h="72">
                  <a:moveTo>
                    <a:pt x="16" y="4"/>
                  </a:moveTo>
                  <a:lnTo>
                    <a:pt x="16" y="4"/>
                  </a:lnTo>
                  <a:lnTo>
                    <a:pt x="0" y="12"/>
                  </a:lnTo>
                  <a:cubicBezTo>
                    <a:pt x="4" y="40"/>
                    <a:pt x="70" y="72"/>
                    <a:pt x="86" y="49"/>
                  </a:cubicBezTo>
                  <a:lnTo>
                    <a:pt x="88" y="22"/>
                  </a:lnTo>
                  <a:cubicBezTo>
                    <a:pt x="67" y="8"/>
                    <a:pt x="45" y="0"/>
                    <a:pt x="16" y="4"/>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5" name="Freeform 12"/>
            <p:cNvSpPr>
              <a:spLocks noChangeAspect="1"/>
            </p:cNvSpPr>
            <p:nvPr/>
          </p:nvSpPr>
          <p:spPr bwMode="gray">
            <a:xfrm>
              <a:off x="2955" y="1111"/>
              <a:ext cx="76" cy="87"/>
            </a:xfrm>
            <a:custGeom>
              <a:avLst/>
              <a:gdLst/>
              <a:ahLst/>
              <a:cxnLst>
                <a:cxn ang="0">
                  <a:pos x="46" y="7"/>
                </a:cxn>
                <a:cxn ang="0">
                  <a:pos x="46" y="7"/>
                </a:cxn>
                <a:cxn ang="0">
                  <a:pos x="21" y="0"/>
                </a:cxn>
                <a:cxn ang="0">
                  <a:pos x="14" y="66"/>
                </a:cxn>
                <a:cxn ang="0">
                  <a:pos x="27" y="92"/>
                </a:cxn>
                <a:cxn ang="0">
                  <a:pos x="46" y="7"/>
                </a:cxn>
              </a:cxnLst>
              <a:rect l="0" t="0" r="r" b="b"/>
              <a:pathLst>
                <a:path w="86" h="92">
                  <a:moveTo>
                    <a:pt x="46" y="7"/>
                  </a:moveTo>
                  <a:lnTo>
                    <a:pt x="46" y="7"/>
                  </a:lnTo>
                  <a:lnTo>
                    <a:pt x="21" y="0"/>
                  </a:lnTo>
                  <a:cubicBezTo>
                    <a:pt x="7" y="19"/>
                    <a:pt x="0" y="33"/>
                    <a:pt x="14" y="66"/>
                  </a:cubicBezTo>
                  <a:lnTo>
                    <a:pt x="27" y="92"/>
                  </a:lnTo>
                  <a:cubicBezTo>
                    <a:pt x="57" y="63"/>
                    <a:pt x="86" y="36"/>
                    <a:pt x="46" y="7"/>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6" name="Freeform 13"/>
            <p:cNvSpPr>
              <a:spLocks noChangeAspect="1" noEditPoints="1"/>
            </p:cNvSpPr>
            <p:nvPr/>
          </p:nvSpPr>
          <p:spPr bwMode="gray">
            <a:xfrm>
              <a:off x="3149" y="929"/>
              <a:ext cx="667" cy="1678"/>
            </a:xfrm>
            <a:custGeom>
              <a:avLst/>
              <a:gdLst/>
              <a:ahLst/>
              <a:cxnLst>
                <a:cxn ang="0">
                  <a:pos x="451" y="808"/>
                </a:cxn>
                <a:cxn ang="0">
                  <a:pos x="451" y="808"/>
                </a:cxn>
                <a:cxn ang="0">
                  <a:pos x="326" y="776"/>
                </a:cxn>
                <a:cxn ang="0">
                  <a:pos x="477" y="746"/>
                </a:cxn>
                <a:cxn ang="0">
                  <a:pos x="493" y="773"/>
                </a:cxn>
                <a:cxn ang="0">
                  <a:pos x="451" y="808"/>
                </a:cxn>
                <a:cxn ang="0">
                  <a:pos x="451" y="808"/>
                </a:cxn>
                <a:cxn ang="0">
                  <a:pos x="639" y="841"/>
                </a:cxn>
                <a:cxn ang="0">
                  <a:pos x="639" y="841"/>
                </a:cxn>
                <a:cxn ang="0">
                  <a:pos x="601" y="701"/>
                </a:cxn>
                <a:cxn ang="0">
                  <a:pos x="634" y="646"/>
                </a:cxn>
                <a:cxn ang="0">
                  <a:pos x="627" y="477"/>
                </a:cxn>
                <a:cxn ang="0">
                  <a:pos x="641" y="463"/>
                </a:cxn>
                <a:cxn ang="0">
                  <a:pos x="627" y="414"/>
                </a:cxn>
                <a:cxn ang="0">
                  <a:pos x="615" y="342"/>
                </a:cxn>
                <a:cxn ang="0">
                  <a:pos x="590" y="286"/>
                </a:cxn>
                <a:cxn ang="0">
                  <a:pos x="602" y="260"/>
                </a:cxn>
                <a:cxn ang="0">
                  <a:pos x="560" y="236"/>
                </a:cxn>
                <a:cxn ang="0">
                  <a:pos x="523" y="213"/>
                </a:cxn>
                <a:cxn ang="0">
                  <a:pos x="514" y="180"/>
                </a:cxn>
                <a:cxn ang="0">
                  <a:pos x="483" y="195"/>
                </a:cxn>
                <a:cxn ang="0">
                  <a:pos x="476" y="154"/>
                </a:cxn>
                <a:cxn ang="0">
                  <a:pos x="434" y="171"/>
                </a:cxn>
                <a:cxn ang="0">
                  <a:pos x="411" y="119"/>
                </a:cxn>
                <a:cxn ang="0">
                  <a:pos x="389" y="124"/>
                </a:cxn>
                <a:cxn ang="0">
                  <a:pos x="356" y="150"/>
                </a:cxn>
                <a:cxn ang="0">
                  <a:pos x="356" y="101"/>
                </a:cxn>
                <a:cxn ang="0">
                  <a:pos x="341" y="93"/>
                </a:cxn>
                <a:cxn ang="0">
                  <a:pos x="314" y="81"/>
                </a:cxn>
                <a:cxn ang="0">
                  <a:pos x="276" y="97"/>
                </a:cxn>
                <a:cxn ang="0">
                  <a:pos x="292" y="51"/>
                </a:cxn>
                <a:cxn ang="0">
                  <a:pos x="244" y="106"/>
                </a:cxn>
                <a:cxn ang="0">
                  <a:pos x="216" y="112"/>
                </a:cxn>
                <a:cxn ang="0">
                  <a:pos x="266" y="43"/>
                </a:cxn>
                <a:cxn ang="0">
                  <a:pos x="214" y="91"/>
                </a:cxn>
                <a:cxn ang="0">
                  <a:pos x="173" y="98"/>
                </a:cxn>
                <a:cxn ang="0">
                  <a:pos x="186" y="38"/>
                </a:cxn>
                <a:cxn ang="0">
                  <a:pos x="173" y="69"/>
                </a:cxn>
                <a:cxn ang="0">
                  <a:pos x="166" y="36"/>
                </a:cxn>
                <a:cxn ang="0">
                  <a:pos x="142" y="114"/>
                </a:cxn>
                <a:cxn ang="0">
                  <a:pos x="126" y="39"/>
                </a:cxn>
                <a:cxn ang="0">
                  <a:pos x="80" y="112"/>
                </a:cxn>
                <a:cxn ang="0">
                  <a:pos x="56" y="117"/>
                </a:cxn>
                <a:cxn ang="0">
                  <a:pos x="37" y="43"/>
                </a:cxn>
                <a:cxn ang="0">
                  <a:pos x="5" y="1808"/>
                </a:cxn>
                <a:cxn ang="0">
                  <a:pos x="0" y="1840"/>
                </a:cxn>
                <a:cxn ang="0">
                  <a:pos x="162" y="1823"/>
                </a:cxn>
                <a:cxn ang="0">
                  <a:pos x="529" y="1842"/>
                </a:cxn>
                <a:cxn ang="0">
                  <a:pos x="614" y="1829"/>
                </a:cxn>
                <a:cxn ang="0">
                  <a:pos x="421" y="1778"/>
                </a:cxn>
                <a:cxn ang="0">
                  <a:pos x="272" y="1664"/>
                </a:cxn>
                <a:cxn ang="0">
                  <a:pos x="237" y="1566"/>
                </a:cxn>
                <a:cxn ang="0">
                  <a:pos x="239" y="1432"/>
                </a:cxn>
                <a:cxn ang="0">
                  <a:pos x="315" y="1404"/>
                </a:cxn>
                <a:cxn ang="0">
                  <a:pos x="586" y="1387"/>
                </a:cxn>
                <a:cxn ang="0">
                  <a:pos x="605" y="1286"/>
                </a:cxn>
                <a:cxn ang="0">
                  <a:pos x="609" y="1223"/>
                </a:cxn>
                <a:cxn ang="0">
                  <a:pos x="630" y="1174"/>
                </a:cxn>
                <a:cxn ang="0">
                  <a:pos x="590" y="1133"/>
                </a:cxn>
                <a:cxn ang="0">
                  <a:pos x="650" y="1082"/>
                </a:cxn>
                <a:cxn ang="0">
                  <a:pos x="621" y="1018"/>
                </a:cxn>
                <a:cxn ang="0">
                  <a:pos x="704" y="959"/>
                </a:cxn>
                <a:cxn ang="0">
                  <a:pos x="639" y="841"/>
                </a:cxn>
              </a:cxnLst>
              <a:rect l="0" t="0" r="r" b="b"/>
              <a:pathLst>
                <a:path w="724" h="1845">
                  <a:moveTo>
                    <a:pt x="451" y="808"/>
                  </a:moveTo>
                  <a:lnTo>
                    <a:pt x="451" y="808"/>
                  </a:lnTo>
                  <a:cubicBezTo>
                    <a:pt x="397" y="820"/>
                    <a:pt x="315" y="783"/>
                    <a:pt x="326" y="776"/>
                  </a:cubicBezTo>
                  <a:cubicBezTo>
                    <a:pt x="353" y="757"/>
                    <a:pt x="416" y="725"/>
                    <a:pt x="477" y="746"/>
                  </a:cubicBezTo>
                  <a:cubicBezTo>
                    <a:pt x="488" y="750"/>
                    <a:pt x="492" y="760"/>
                    <a:pt x="493" y="773"/>
                  </a:cubicBezTo>
                  <a:cubicBezTo>
                    <a:pt x="496" y="804"/>
                    <a:pt x="471" y="805"/>
                    <a:pt x="451" y="808"/>
                  </a:cubicBezTo>
                  <a:lnTo>
                    <a:pt x="451" y="808"/>
                  </a:lnTo>
                  <a:close/>
                  <a:moveTo>
                    <a:pt x="639" y="841"/>
                  </a:moveTo>
                  <a:lnTo>
                    <a:pt x="639" y="841"/>
                  </a:lnTo>
                  <a:cubicBezTo>
                    <a:pt x="610" y="803"/>
                    <a:pt x="557" y="751"/>
                    <a:pt x="601" y="701"/>
                  </a:cubicBezTo>
                  <a:cubicBezTo>
                    <a:pt x="624" y="684"/>
                    <a:pt x="631" y="670"/>
                    <a:pt x="634" y="646"/>
                  </a:cubicBezTo>
                  <a:cubicBezTo>
                    <a:pt x="644" y="560"/>
                    <a:pt x="639" y="524"/>
                    <a:pt x="627" y="477"/>
                  </a:cubicBezTo>
                  <a:cubicBezTo>
                    <a:pt x="629" y="473"/>
                    <a:pt x="638" y="478"/>
                    <a:pt x="641" y="463"/>
                  </a:cubicBezTo>
                  <a:cubicBezTo>
                    <a:pt x="650" y="422"/>
                    <a:pt x="627" y="414"/>
                    <a:pt x="627" y="414"/>
                  </a:cubicBezTo>
                  <a:cubicBezTo>
                    <a:pt x="645" y="399"/>
                    <a:pt x="643" y="342"/>
                    <a:pt x="615" y="342"/>
                  </a:cubicBezTo>
                  <a:cubicBezTo>
                    <a:pt x="631" y="317"/>
                    <a:pt x="617" y="277"/>
                    <a:pt x="590" y="286"/>
                  </a:cubicBezTo>
                  <a:cubicBezTo>
                    <a:pt x="590" y="286"/>
                    <a:pt x="604" y="278"/>
                    <a:pt x="602" y="260"/>
                  </a:cubicBezTo>
                  <a:cubicBezTo>
                    <a:pt x="599" y="224"/>
                    <a:pt x="547" y="259"/>
                    <a:pt x="560" y="236"/>
                  </a:cubicBezTo>
                  <a:cubicBezTo>
                    <a:pt x="567" y="223"/>
                    <a:pt x="538" y="180"/>
                    <a:pt x="523" y="213"/>
                  </a:cubicBezTo>
                  <a:cubicBezTo>
                    <a:pt x="515" y="207"/>
                    <a:pt x="529" y="187"/>
                    <a:pt x="514" y="180"/>
                  </a:cubicBezTo>
                  <a:cubicBezTo>
                    <a:pt x="504" y="181"/>
                    <a:pt x="495" y="188"/>
                    <a:pt x="483" y="195"/>
                  </a:cubicBezTo>
                  <a:cubicBezTo>
                    <a:pt x="479" y="181"/>
                    <a:pt x="494" y="174"/>
                    <a:pt x="476" y="154"/>
                  </a:cubicBezTo>
                  <a:cubicBezTo>
                    <a:pt x="452" y="138"/>
                    <a:pt x="451" y="162"/>
                    <a:pt x="434" y="171"/>
                  </a:cubicBezTo>
                  <a:cubicBezTo>
                    <a:pt x="404" y="164"/>
                    <a:pt x="476" y="146"/>
                    <a:pt x="411" y="119"/>
                  </a:cubicBezTo>
                  <a:cubicBezTo>
                    <a:pt x="395" y="159"/>
                    <a:pt x="396" y="130"/>
                    <a:pt x="389" y="124"/>
                  </a:cubicBezTo>
                  <a:cubicBezTo>
                    <a:pt x="384" y="121"/>
                    <a:pt x="375" y="131"/>
                    <a:pt x="356" y="150"/>
                  </a:cubicBezTo>
                  <a:cubicBezTo>
                    <a:pt x="366" y="124"/>
                    <a:pt x="388" y="92"/>
                    <a:pt x="356" y="101"/>
                  </a:cubicBezTo>
                  <a:cubicBezTo>
                    <a:pt x="320" y="117"/>
                    <a:pt x="341" y="96"/>
                    <a:pt x="341" y="93"/>
                  </a:cubicBezTo>
                  <a:cubicBezTo>
                    <a:pt x="372" y="79"/>
                    <a:pt x="312" y="45"/>
                    <a:pt x="314" y="81"/>
                  </a:cubicBezTo>
                  <a:cubicBezTo>
                    <a:pt x="313" y="105"/>
                    <a:pt x="261" y="126"/>
                    <a:pt x="276" y="97"/>
                  </a:cubicBezTo>
                  <a:cubicBezTo>
                    <a:pt x="286" y="60"/>
                    <a:pt x="331" y="116"/>
                    <a:pt x="292" y="51"/>
                  </a:cubicBezTo>
                  <a:cubicBezTo>
                    <a:pt x="268" y="78"/>
                    <a:pt x="248" y="96"/>
                    <a:pt x="244" y="106"/>
                  </a:cubicBezTo>
                  <a:cubicBezTo>
                    <a:pt x="225" y="181"/>
                    <a:pt x="236" y="113"/>
                    <a:pt x="216" y="112"/>
                  </a:cubicBezTo>
                  <a:cubicBezTo>
                    <a:pt x="242" y="94"/>
                    <a:pt x="276" y="63"/>
                    <a:pt x="266" y="43"/>
                  </a:cubicBezTo>
                  <a:cubicBezTo>
                    <a:pt x="237" y="41"/>
                    <a:pt x="172" y="87"/>
                    <a:pt x="214" y="91"/>
                  </a:cubicBezTo>
                  <a:cubicBezTo>
                    <a:pt x="211" y="106"/>
                    <a:pt x="187" y="123"/>
                    <a:pt x="173" y="98"/>
                  </a:cubicBezTo>
                  <a:cubicBezTo>
                    <a:pt x="196" y="92"/>
                    <a:pt x="235" y="15"/>
                    <a:pt x="186" y="38"/>
                  </a:cubicBezTo>
                  <a:cubicBezTo>
                    <a:pt x="181" y="42"/>
                    <a:pt x="181" y="56"/>
                    <a:pt x="173" y="69"/>
                  </a:cubicBezTo>
                  <a:cubicBezTo>
                    <a:pt x="161" y="58"/>
                    <a:pt x="170" y="42"/>
                    <a:pt x="166" y="36"/>
                  </a:cubicBezTo>
                  <a:cubicBezTo>
                    <a:pt x="127" y="0"/>
                    <a:pt x="141" y="93"/>
                    <a:pt x="142" y="114"/>
                  </a:cubicBezTo>
                  <a:cubicBezTo>
                    <a:pt x="92" y="82"/>
                    <a:pt x="139" y="91"/>
                    <a:pt x="126" y="39"/>
                  </a:cubicBezTo>
                  <a:cubicBezTo>
                    <a:pt x="84" y="47"/>
                    <a:pt x="73" y="64"/>
                    <a:pt x="80" y="112"/>
                  </a:cubicBezTo>
                  <a:cubicBezTo>
                    <a:pt x="74" y="123"/>
                    <a:pt x="63" y="149"/>
                    <a:pt x="56" y="117"/>
                  </a:cubicBezTo>
                  <a:cubicBezTo>
                    <a:pt x="79" y="87"/>
                    <a:pt x="77" y="44"/>
                    <a:pt x="37" y="43"/>
                  </a:cubicBezTo>
                  <a:cubicBezTo>
                    <a:pt x="101" y="631"/>
                    <a:pt x="97" y="1225"/>
                    <a:pt x="5" y="1808"/>
                  </a:cubicBezTo>
                  <a:lnTo>
                    <a:pt x="0" y="1840"/>
                  </a:lnTo>
                  <a:cubicBezTo>
                    <a:pt x="46" y="1839"/>
                    <a:pt x="113" y="1825"/>
                    <a:pt x="162" y="1823"/>
                  </a:cubicBezTo>
                  <a:cubicBezTo>
                    <a:pt x="301" y="1827"/>
                    <a:pt x="298" y="1845"/>
                    <a:pt x="529" y="1842"/>
                  </a:cubicBezTo>
                  <a:cubicBezTo>
                    <a:pt x="582" y="1837"/>
                    <a:pt x="597" y="1829"/>
                    <a:pt x="614" y="1829"/>
                  </a:cubicBezTo>
                  <a:cubicBezTo>
                    <a:pt x="597" y="1758"/>
                    <a:pt x="481" y="1798"/>
                    <a:pt x="421" y="1778"/>
                  </a:cubicBezTo>
                  <a:cubicBezTo>
                    <a:pt x="321" y="1768"/>
                    <a:pt x="304" y="1708"/>
                    <a:pt x="272" y="1664"/>
                  </a:cubicBezTo>
                  <a:cubicBezTo>
                    <a:pt x="258" y="1639"/>
                    <a:pt x="237" y="1608"/>
                    <a:pt x="237" y="1566"/>
                  </a:cubicBezTo>
                  <a:cubicBezTo>
                    <a:pt x="230" y="1513"/>
                    <a:pt x="240" y="1484"/>
                    <a:pt x="239" y="1432"/>
                  </a:cubicBezTo>
                  <a:cubicBezTo>
                    <a:pt x="243" y="1393"/>
                    <a:pt x="287" y="1401"/>
                    <a:pt x="315" y="1404"/>
                  </a:cubicBezTo>
                  <a:cubicBezTo>
                    <a:pt x="402" y="1413"/>
                    <a:pt x="547" y="1399"/>
                    <a:pt x="586" y="1387"/>
                  </a:cubicBezTo>
                  <a:cubicBezTo>
                    <a:pt x="641" y="1371"/>
                    <a:pt x="642" y="1337"/>
                    <a:pt x="605" y="1286"/>
                  </a:cubicBezTo>
                  <a:cubicBezTo>
                    <a:pt x="597" y="1261"/>
                    <a:pt x="598" y="1245"/>
                    <a:pt x="609" y="1223"/>
                  </a:cubicBezTo>
                  <a:cubicBezTo>
                    <a:pt x="625" y="1206"/>
                    <a:pt x="644" y="1195"/>
                    <a:pt x="630" y="1174"/>
                  </a:cubicBezTo>
                  <a:cubicBezTo>
                    <a:pt x="630" y="1174"/>
                    <a:pt x="504" y="1147"/>
                    <a:pt x="590" y="1133"/>
                  </a:cubicBezTo>
                  <a:cubicBezTo>
                    <a:pt x="679" y="1118"/>
                    <a:pt x="650" y="1082"/>
                    <a:pt x="650" y="1082"/>
                  </a:cubicBezTo>
                  <a:cubicBezTo>
                    <a:pt x="650" y="1082"/>
                    <a:pt x="635" y="1045"/>
                    <a:pt x="621" y="1018"/>
                  </a:cubicBezTo>
                  <a:cubicBezTo>
                    <a:pt x="611" y="998"/>
                    <a:pt x="695" y="991"/>
                    <a:pt x="704" y="959"/>
                  </a:cubicBezTo>
                  <a:cubicBezTo>
                    <a:pt x="724" y="932"/>
                    <a:pt x="661" y="871"/>
                    <a:pt x="639" y="841"/>
                  </a:cubicBez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7" name="Freeform 14"/>
            <p:cNvSpPr>
              <a:spLocks noChangeAspect="1"/>
            </p:cNvSpPr>
            <p:nvPr/>
          </p:nvSpPr>
          <p:spPr bwMode="gray">
            <a:xfrm>
              <a:off x="1352" y="681"/>
              <a:ext cx="1829" cy="3153"/>
            </a:xfrm>
            <a:custGeom>
              <a:avLst/>
              <a:gdLst/>
              <a:ahLst/>
              <a:cxnLst>
                <a:cxn ang="0">
                  <a:pos x="1974" y="2106"/>
                </a:cxn>
                <a:cxn ang="0">
                  <a:pos x="0" y="3449"/>
                </a:cxn>
                <a:cxn ang="0">
                  <a:pos x="1972" y="0"/>
                </a:cxn>
                <a:cxn ang="0">
                  <a:pos x="1980" y="347"/>
                </a:cxn>
                <a:cxn ang="0">
                  <a:pos x="1982" y="392"/>
                </a:cxn>
                <a:cxn ang="0">
                  <a:pos x="1923" y="324"/>
                </a:cxn>
                <a:cxn ang="0">
                  <a:pos x="1878" y="384"/>
                </a:cxn>
                <a:cxn ang="0">
                  <a:pos x="1858" y="411"/>
                </a:cxn>
                <a:cxn ang="0">
                  <a:pos x="1823" y="348"/>
                </a:cxn>
                <a:cxn ang="0">
                  <a:pos x="1766" y="359"/>
                </a:cxn>
                <a:cxn ang="0">
                  <a:pos x="1702" y="494"/>
                </a:cxn>
                <a:cxn ang="0">
                  <a:pos x="1680" y="420"/>
                </a:cxn>
                <a:cxn ang="0">
                  <a:pos x="1605" y="427"/>
                </a:cxn>
                <a:cxn ang="0">
                  <a:pos x="1609" y="499"/>
                </a:cxn>
                <a:cxn ang="0">
                  <a:pos x="1520" y="498"/>
                </a:cxn>
                <a:cxn ang="0">
                  <a:pos x="1513" y="560"/>
                </a:cxn>
                <a:cxn ang="0">
                  <a:pos x="1407" y="521"/>
                </a:cxn>
                <a:cxn ang="0">
                  <a:pos x="1521" y="578"/>
                </a:cxn>
                <a:cxn ang="0">
                  <a:pos x="1453" y="612"/>
                </a:cxn>
                <a:cxn ang="0">
                  <a:pos x="1441" y="603"/>
                </a:cxn>
                <a:cxn ang="0">
                  <a:pos x="1404" y="640"/>
                </a:cxn>
                <a:cxn ang="0">
                  <a:pos x="1448" y="632"/>
                </a:cxn>
                <a:cxn ang="0">
                  <a:pos x="1433" y="703"/>
                </a:cxn>
                <a:cxn ang="0">
                  <a:pos x="1392" y="719"/>
                </a:cxn>
                <a:cxn ang="0">
                  <a:pos x="1410" y="785"/>
                </a:cxn>
                <a:cxn ang="0">
                  <a:pos x="1321" y="761"/>
                </a:cxn>
                <a:cxn ang="0">
                  <a:pos x="1255" y="760"/>
                </a:cxn>
                <a:cxn ang="0">
                  <a:pos x="1205" y="829"/>
                </a:cxn>
                <a:cxn ang="0">
                  <a:pos x="1350" y="845"/>
                </a:cxn>
                <a:cxn ang="0">
                  <a:pos x="1308" y="881"/>
                </a:cxn>
                <a:cxn ang="0">
                  <a:pos x="1308" y="953"/>
                </a:cxn>
                <a:cxn ang="0">
                  <a:pos x="1358" y="951"/>
                </a:cxn>
                <a:cxn ang="0">
                  <a:pos x="1319" y="1061"/>
                </a:cxn>
                <a:cxn ang="0">
                  <a:pos x="1324" y="1115"/>
                </a:cxn>
                <a:cxn ang="0">
                  <a:pos x="1283" y="1185"/>
                </a:cxn>
                <a:cxn ang="0">
                  <a:pos x="1257" y="1226"/>
                </a:cxn>
                <a:cxn ang="0">
                  <a:pos x="1285" y="1267"/>
                </a:cxn>
                <a:cxn ang="0">
                  <a:pos x="1314" y="1311"/>
                </a:cxn>
                <a:cxn ang="0">
                  <a:pos x="1363" y="1376"/>
                </a:cxn>
                <a:cxn ang="0">
                  <a:pos x="1438" y="1413"/>
                </a:cxn>
                <a:cxn ang="0">
                  <a:pos x="1494" y="1379"/>
                </a:cxn>
                <a:cxn ang="0">
                  <a:pos x="1513" y="1471"/>
                </a:cxn>
                <a:cxn ang="0">
                  <a:pos x="1605" y="1474"/>
                </a:cxn>
                <a:cxn ang="0">
                  <a:pos x="1584" y="1525"/>
                </a:cxn>
                <a:cxn ang="0">
                  <a:pos x="1618" y="1559"/>
                </a:cxn>
                <a:cxn ang="0">
                  <a:pos x="1644" y="1602"/>
                </a:cxn>
                <a:cxn ang="0">
                  <a:pos x="1700" y="1594"/>
                </a:cxn>
                <a:cxn ang="0">
                  <a:pos x="1729" y="1535"/>
                </a:cxn>
                <a:cxn ang="0">
                  <a:pos x="1794" y="1574"/>
                </a:cxn>
                <a:cxn ang="0">
                  <a:pos x="1808" y="1711"/>
                </a:cxn>
                <a:cxn ang="0">
                  <a:pos x="1870" y="1688"/>
                </a:cxn>
                <a:cxn ang="0">
                  <a:pos x="1839" y="1844"/>
                </a:cxn>
                <a:cxn ang="0">
                  <a:pos x="1446" y="2092"/>
                </a:cxn>
                <a:cxn ang="0">
                  <a:pos x="1654" y="2103"/>
                </a:cxn>
                <a:cxn ang="0">
                  <a:pos x="1974" y="2105"/>
                </a:cxn>
              </a:cxnLst>
              <a:rect l="0" t="0" r="r" b="b"/>
              <a:pathLst>
                <a:path w="2011" h="3449">
                  <a:moveTo>
                    <a:pt x="1974" y="2106"/>
                  </a:moveTo>
                  <a:lnTo>
                    <a:pt x="1974" y="2106"/>
                  </a:lnTo>
                  <a:cubicBezTo>
                    <a:pt x="1903" y="2543"/>
                    <a:pt x="1782" y="2987"/>
                    <a:pt x="1602" y="3449"/>
                  </a:cubicBezTo>
                  <a:lnTo>
                    <a:pt x="0" y="3449"/>
                  </a:lnTo>
                  <a:lnTo>
                    <a:pt x="0" y="0"/>
                  </a:lnTo>
                  <a:lnTo>
                    <a:pt x="1972" y="0"/>
                  </a:lnTo>
                  <a:cubicBezTo>
                    <a:pt x="1988" y="113"/>
                    <a:pt x="1999" y="197"/>
                    <a:pt x="2011" y="309"/>
                  </a:cubicBezTo>
                  <a:cubicBezTo>
                    <a:pt x="2011" y="309"/>
                    <a:pt x="1977" y="320"/>
                    <a:pt x="1980" y="347"/>
                  </a:cubicBezTo>
                  <a:cubicBezTo>
                    <a:pt x="1984" y="378"/>
                    <a:pt x="1997" y="385"/>
                    <a:pt x="1997" y="385"/>
                  </a:cubicBezTo>
                  <a:lnTo>
                    <a:pt x="1982" y="392"/>
                  </a:lnTo>
                  <a:cubicBezTo>
                    <a:pt x="1982" y="392"/>
                    <a:pt x="1966" y="368"/>
                    <a:pt x="1966" y="369"/>
                  </a:cubicBezTo>
                  <a:cubicBezTo>
                    <a:pt x="1966" y="346"/>
                    <a:pt x="1976" y="311"/>
                    <a:pt x="1923" y="324"/>
                  </a:cubicBezTo>
                  <a:cubicBezTo>
                    <a:pt x="1904" y="365"/>
                    <a:pt x="1952" y="373"/>
                    <a:pt x="1939" y="401"/>
                  </a:cubicBezTo>
                  <a:cubicBezTo>
                    <a:pt x="1883" y="404"/>
                    <a:pt x="1923" y="359"/>
                    <a:pt x="1878" y="384"/>
                  </a:cubicBezTo>
                  <a:cubicBezTo>
                    <a:pt x="1881" y="371"/>
                    <a:pt x="1871" y="336"/>
                    <a:pt x="1857" y="339"/>
                  </a:cubicBezTo>
                  <a:cubicBezTo>
                    <a:pt x="1851" y="358"/>
                    <a:pt x="1836" y="391"/>
                    <a:pt x="1858" y="411"/>
                  </a:cubicBezTo>
                  <a:cubicBezTo>
                    <a:pt x="1851" y="416"/>
                    <a:pt x="1830" y="413"/>
                    <a:pt x="1825" y="406"/>
                  </a:cubicBezTo>
                  <a:cubicBezTo>
                    <a:pt x="1819" y="396"/>
                    <a:pt x="1840" y="379"/>
                    <a:pt x="1823" y="348"/>
                  </a:cubicBezTo>
                  <a:cubicBezTo>
                    <a:pt x="1771" y="371"/>
                    <a:pt x="1819" y="421"/>
                    <a:pt x="1776" y="440"/>
                  </a:cubicBezTo>
                  <a:cubicBezTo>
                    <a:pt x="1729" y="434"/>
                    <a:pt x="1803" y="394"/>
                    <a:pt x="1766" y="359"/>
                  </a:cubicBezTo>
                  <a:cubicBezTo>
                    <a:pt x="1723" y="369"/>
                    <a:pt x="1707" y="413"/>
                    <a:pt x="1724" y="439"/>
                  </a:cubicBezTo>
                  <a:cubicBezTo>
                    <a:pt x="1723" y="462"/>
                    <a:pt x="1705" y="474"/>
                    <a:pt x="1702" y="494"/>
                  </a:cubicBezTo>
                  <a:cubicBezTo>
                    <a:pt x="1681" y="491"/>
                    <a:pt x="1672" y="483"/>
                    <a:pt x="1670" y="475"/>
                  </a:cubicBezTo>
                  <a:cubicBezTo>
                    <a:pt x="1667" y="460"/>
                    <a:pt x="1708" y="453"/>
                    <a:pt x="1680" y="420"/>
                  </a:cubicBezTo>
                  <a:cubicBezTo>
                    <a:pt x="1635" y="427"/>
                    <a:pt x="1665" y="500"/>
                    <a:pt x="1629" y="461"/>
                  </a:cubicBezTo>
                  <a:cubicBezTo>
                    <a:pt x="1626" y="444"/>
                    <a:pt x="1614" y="429"/>
                    <a:pt x="1605" y="427"/>
                  </a:cubicBezTo>
                  <a:cubicBezTo>
                    <a:pt x="1588" y="439"/>
                    <a:pt x="1580" y="459"/>
                    <a:pt x="1591" y="476"/>
                  </a:cubicBezTo>
                  <a:lnTo>
                    <a:pt x="1609" y="499"/>
                  </a:lnTo>
                  <a:cubicBezTo>
                    <a:pt x="1607" y="499"/>
                    <a:pt x="1617" y="513"/>
                    <a:pt x="1615" y="512"/>
                  </a:cubicBezTo>
                  <a:cubicBezTo>
                    <a:pt x="1585" y="488"/>
                    <a:pt x="1545" y="471"/>
                    <a:pt x="1520" y="498"/>
                  </a:cubicBezTo>
                  <a:cubicBezTo>
                    <a:pt x="1523" y="523"/>
                    <a:pt x="1545" y="525"/>
                    <a:pt x="1579" y="533"/>
                  </a:cubicBezTo>
                  <a:cubicBezTo>
                    <a:pt x="1536" y="537"/>
                    <a:pt x="1527" y="552"/>
                    <a:pt x="1513" y="560"/>
                  </a:cubicBezTo>
                  <a:cubicBezTo>
                    <a:pt x="1508" y="532"/>
                    <a:pt x="1475" y="527"/>
                    <a:pt x="1444" y="523"/>
                  </a:cubicBezTo>
                  <a:cubicBezTo>
                    <a:pt x="1426" y="527"/>
                    <a:pt x="1415" y="515"/>
                    <a:pt x="1407" y="521"/>
                  </a:cubicBezTo>
                  <a:cubicBezTo>
                    <a:pt x="1420" y="553"/>
                    <a:pt x="1451" y="578"/>
                    <a:pt x="1490" y="586"/>
                  </a:cubicBezTo>
                  <a:cubicBezTo>
                    <a:pt x="1507" y="584"/>
                    <a:pt x="1509" y="584"/>
                    <a:pt x="1521" y="578"/>
                  </a:cubicBezTo>
                  <a:cubicBezTo>
                    <a:pt x="1544" y="588"/>
                    <a:pt x="1542" y="592"/>
                    <a:pt x="1548" y="608"/>
                  </a:cubicBezTo>
                  <a:cubicBezTo>
                    <a:pt x="1514" y="623"/>
                    <a:pt x="1487" y="604"/>
                    <a:pt x="1453" y="612"/>
                  </a:cubicBezTo>
                  <a:cubicBezTo>
                    <a:pt x="1453" y="614"/>
                    <a:pt x="1445" y="614"/>
                    <a:pt x="1444" y="611"/>
                  </a:cubicBezTo>
                  <a:cubicBezTo>
                    <a:pt x="1445" y="611"/>
                    <a:pt x="1440" y="603"/>
                    <a:pt x="1441" y="603"/>
                  </a:cubicBezTo>
                  <a:cubicBezTo>
                    <a:pt x="1426" y="575"/>
                    <a:pt x="1387" y="586"/>
                    <a:pt x="1366" y="592"/>
                  </a:cubicBezTo>
                  <a:cubicBezTo>
                    <a:pt x="1363" y="614"/>
                    <a:pt x="1386" y="632"/>
                    <a:pt x="1404" y="640"/>
                  </a:cubicBezTo>
                  <a:cubicBezTo>
                    <a:pt x="1429" y="649"/>
                    <a:pt x="1438" y="641"/>
                    <a:pt x="1438" y="641"/>
                  </a:cubicBezTo>
                  <a:lnTo>
                    <a:pt x="1448" y="632"/>
                  </a:lnTo>
                  <a:cubicBezTo>
                    <a:pt x="1459" y="672"/>
                    <a:pt x="1473" y="674"/>
                    <a:pt x="1494" y="690"/>
                  </a:cubicBezTo>
                  <a:cubicBezTo>
                    <a:pt x="1471" y="698"/>
                    <a:pt x="1462" y="705"/>
                    <a:pt x="1433" y="703"/>
                  </a:cubicBezTo>
                  <a:cubicBezTo>
                    <a:pt x="1400" y="652"/>
                    <a:pt x="1301" y="630"/>
                    <a:pt x="1305" y="654"/>
                  </a:cubicBezTo>
                  <a:cubicBezTo>
                    <a:pt x="1319" y="706"/>
                    <a:pt x="1392" y="719"/>
                    <a:pt x="1392" y="719"/>
                  </a:cubicBezTo>
                  <a:cubicBezTo>
                    <a:pt x="1392" y="719"/>
                    <a:pt x="1354" y="733"/>
                    <a:pt x="1360" y="746"/>
                  </a:cubicBezTo>
                  <a:cubicBezTo>
                    <a:pt x="1367" y="758"/>
                    <a:pt x="1417" y="766"/>
                    <a:pt x="1410" y="785"/>
                  </a:cubicBezTo>
                  <a:cubicBezTo>
                    <a:pt x="1358" y="762"/>
                    <a:pt x="1348" y="771"/>
                    <a:pt x="1383" y="817"/>
                  </a:cubicBezTo>
                  <a:cubicBezTo>
                    <a:pt x="1339" y="819"/>
                    <a:pt x="1349" y="772"/>
                    <a:pt x="1321" y="761"/>
                  </a:cubicBezTo>
                  <a:cubicBezTo>
                    <a:pt x="1301" y="775"/>
                    <a:pt x="1313" y="806"/>
                    <a:pt x="1313" y="806"/>
                  </a:cubicBezTo>
                  <a:cubicBezTo>
                    <a:pt x="1303" y="798"/>
                    <a:pt x="1277" y="754"/>
                    <a:pt x="1255" y="760"/>
                  </a:cubicBezTo>
                  <a:cubicBezTo>
                    <a:pt x="1248" y="765"/>
                    <a:pt x="1248" y="789"/>
                    <a:pt x="1265" y="805"/>
                  </a:cubicBezTo>
                  <a:cubicBezTo>
                    <a:pt x="1244" y="809"/>
                    <a:pt x="1210" y="806"/>
                    <a:pt x="1205" y="829"/>
                  </a:cubicBezTo>
                  <a:cubicBezTo>
                    <a:pt x="1239" y="855"/>
                    <a:pt x="1276" y="855"/>
                    <a:pt x="1329" y="849"/>
                  </a:cubicBezTo>
                  <a:cubicBezTo>
                    <a:pt x="1329" y="849"/>
                    <a:pt x="1339" y="848"/>
                    <a:pt x="1350" y="845"/>
                  </a:cubicBezTo>
                  <a:cubicBezTo>
                    <a:pt x="1360" y="842"/>
                    <a:pt x="1375" y="856"/>
                    <a:pt x="1375" y="856"/>
                  </a:cubicBezTo>
                  <a:cubicBezTo>
                    <a:pt x="1349" y="862"/>
                    <a:pt x="1360" y="870"/>
                    <a:pt x="1308" y="881"/>
                  </a:cubicBezTo>
                  <a:cubicBezTo>
                    <a:pt x="1274" y="897"/>
                    <a:pt x="1247" y="918"/>
                    <a:pt x="1247" y="953"/>
                  </a:cubicBezTo>
                  <a:cubicBezTo>
                    <a:pt x="1268" y="963"/>
                    <a:pt x="1294" y="973"/>
                    <a:pt x="1308" y="953"/>
                  </a:cubicBezTo>
                  <a:cubicBezTo>
                    <a:pt x="1331" y="920"/>
                    <a:pt x="1324" y="946"/>
                    <a:pt x="1340" y="945"/>
                  </a:cubicBezTo>
                  <a:lnTo>
                    <a:pt x="1358" y="951"/>
                  </a:lnTo>
                  <a:cubicBezTo>
                    <a:pt x="1344" y="986"/>
                    <a:pt x="1264" y="985"/>
                    <a:pt x="1279" y="1011"/>
                  </a:cubicBezTo>
                  <a:cubicBezTo>
                    <a:pt x="1295" y="1035"/>
                    <a:pt x="1319" y="1061"/>
                    <a:pt x="1319" y="1061"/>
                  </a:cubicBezTo>
                  <a:cubicBezTo>
                    <a:pt x="1319" y="1061"/>
                    <a:pt x="1263" y="1032"/>
                    <a:pt x="1247" y="1053"/>
                  </a:cubicBezTo>
                  <a:cubicBezTo>
                    <a:pt x="1232" y="1071"/>
                    <a:pt x="1265" y="1102"/>
                    <a:pt x="1324" y="1115"/>
                  </a:cubicBezTo>
                  <a:cubicBezTo>
                    <a:pt x="1304" y="1128"/>
                    <a:pt x="1233" y="1115"/>
                    <a:pt x="1276" y="1160"/>
                  </a:cubicBezTo>
                  <a:cubicBezTo>
                    <a:pt x="1225" y="1181"/>
                    <a:pt x="1242" y="1196"/>
                    <a:pt x="1283" y="1185"/>
                  </a:cubicBezTo>
                  <a:lnTo>
                    <a:pt x="1303" y="1188"/>
                  </a:lnTo>
                  <a:cubicBezTo>
                    <a:pt x="1291" y="1196"/>
                    <a:pt x="1254" y="1213"/>
                    <a:pt x="1257" y="1226"/>
                  </a:cubicBezTo>
                  <a:cubicBezTo>
                    <a:pt x="1259" y="1243"/>
                    <a:pt x="1300" y="1222"/>
                    <a:pt x="1307" y="1235"/>
                  </a:cubicBezTo>
                  <a:cubicBezTo>
                    <a:pt x="1310" y="1254"/>
                    <a:pt x="1287" y="1262"/>
                    <a:pt x="1285" y="1267"/>
                  </a:cubicBezTo>
                  <a:cubicBezTo>
                    <a:pt x="1314" y="1286"/>
                    <a:pt x="1331" y="1241"/>
                    <a:pt x="1358" y="1267"/>
                  </a:cubicBezTo>
                  <a:cubicBezTo>
                    <a:pt x="1348" y="1286"/>
                    <a:pt x="1305" y="1282"/>
                    <a:pt x="1314" y="1311"/>
                  </a:cubicBezTo>
                  <a:cubicBezTo>
                    <a:pt x="1330" y="1323"/>
                    <a:pt x="1357" y="1318"/>
                    <a:pt x="1373" y="1329"/>
                  </a:cubicBezTo>
                  <a:cubicBezTo>
                    <a:pt x="1373" y="1329"/>
                    <a:pt x="1351" y="1371"/>
                    <a:pt x="1363" y="1376"/>
                  </a:cubicBezTo>
                  <a:cubicBezTo>
                    <a:pt x="1386" y="1388"/>
                    <a:pt x="1408" y="1351"/>
                    <a:pt x="1416" y="1349"/>
                  </a:cubicBezTo>
                  <a:cubicBezTo>
                    <a:pt x="1410" y="1396"/>
                    <a:pt x="1450" y="1380"/>
                    <a:pt x="1438" y="1413"/>
                  </a:cubicBezTo>
                  <a:cubicBezTo>
                    <a:pt x="1438" y="1430"/>
                    <a:pt x="1436" y="1454"/>
                    <a:pt x="1454" y="1463"/>
                  </a:cubicBezTo>
                  <a:cubicBezTo>
                    <a:pt x="1491" y="1452"/>
                    <a:pt x="1495" y="1423"/>
                    <a:pt x="1494" y="1379"/>
                  </a:cubicBezTo>
                  <a:cubicBezTo>
                    <a:pt x="1494" y="1364"/>
                    <a:pt x="1537" y="1389"/>
                    <a:pt x="1537" y="1389"/>
                  </a:cubicBezTo>
                  <a:cubicBezTo>
                    <a:pt x="1563" y="1410"/>
                    <a:pt x="1492" y="1426"/>
                    <a:pt x="1513" y="1471"/>
                  </a:cubicBezTo>
                  <a:cubicBezTo>
                    <a:pt x="1573" y="1479"/>
                    <a:pt x="1573" y="1428"/>
                    <a:pt x="1621" y="1419"/>
                  </a:cubicBezTo>
                  <a:cubicBezTo>
                    <a:pt x="1643" y="1433"/>
                    <a:pt x="1612" y="1457"/>
                    <a:pt x="1605" y="1474"/>
                  </a:cubicBezTo>
                  <a:cubicBezTo>
                    <a:pt x="1575" y="1491"/>
                    <a:pt x="1538" y="1471"/>
                    <a:pt x="1509" y="1530"/>
                  </a:cubicBezTo>
                  <a:cubicBezTo>
                    <a:pt x="1551" y="1546"/>
                    <a:pt x="1570" y="1533"/>
                    <a:pt x="1584" y="1525"/>
                  </a:cubicBezTo>
                  <a:cubicBezTo>
                    <a:pt x="1597" y="1516"/>
                    <a:pt x="1596" y="1511"/>
                    <a:pt x="1606" y="1507"/>
                  </a:cubicBezTo>
                  <a:cubicBezTo>
                    <a:pt x="1607" y="1523"/>
                    <a:pt x="1603" y="1553"/>
                    <a:pt x="1618" y="1559"/>
                  </a:cubicBezTo>
                  <a:cubicBezTo>
                    <a:pt x="1632" y="1558"/>
                    <a:pt x="1633" y="1553"/>
                    <a:pt x="1645" y="1546"/>
                  </a:cubicBezTo>
                  <a:cubicBezTo>
                    <a:pt x="1657" y="1558"/>
                    <a:pt x="1626" y="1589"/>
                    <a:pt x="1644" y="1602"/>
                  </a:cubicBezTo>
                  <a:cubicBezTo>
                    <a:pt x="1661" y="1599"/>
                    <a:pt x="1667" y="1583"/>
                    <a:pt x="1667" y="1583"/>
                  </a:cubicBezTo>
                  <a:cubicBezTo>
                    <a:pt x="1677" y="1597"/>
                    <a:pt x="1689" y="1597"/>
                    <a:pt x="1700" y="1594"/>
                  </a:cubicBezTo>
                  <a:cubicBezTo>
                    <a:pt x="1706" y="1579"/>
                    <a:pt x="1707" y="1545"/>
                    <a:pt x="1688" y="1533"/>
                  </a:cubicBezTo>
                  <a:cubicBezTo>
                    <a:pt x="1697" y="1522"/>
                    <a:pt x="1720" y="1543"/>
                    <a:pt x="1729" y="1535"/>
                  </a:cubicBezTo>
                  <a:cubicBezTo>
                    <a:pt x="1748" y="1557"/>
                    <a:pt x="1707" y="1600"/>
                    <a:pt x="1737" y="1618"/>
                  </a:cubicBezTo>
                  <a:cubicBezTo>
                    <a:pt x="1766" y="1615"/>
                    <a:pt x="1765" y="1586"/>
                    <a:pt x="1794" y="1574"/>
                  </a:cubicBezTo>
                  <a:cubicBezTo>
                    <a:pt x="1789" y="1604"/>
                    <a:pt x="1824" y="1626"/>
                    <a:pt x="1779" y="1648"/>
                  </a:cubicBezTo>
                  <a:cubicBezTo>
                    <a:pt x="1779" y="1677"/>
                    <a:pt x="1834" y="1669"/>
                    <a:pt x="1808" y="1711"/>
                  </a:cubicBezTo>
                  <a:cubicBezTo>
                    <a:pt x="1818" y="1728"/>
                    <a:pt x="1831" y="1721"/>
                    <a:pt x="1843" y="1718"/>
                  </a:cubicBezTo>
                  <a:lnTo>
                    <a:pt x="1870" y="1688"/>
                  </a:lnTo>
                  <a:cubicBezTo>
                    <a:pt x="1862" y="1712"/>
                    <a:pt x="1860" y="1750"/>
                    <a:pt x="1867" y="1777"/>
                  </a:cubicBezTo>
                  <a:cubicBezTo>
                    <a:pt x="1858" y="1800"/>
                    <a:pt x="1879" y="1825"/>
                    <a:pt x="1839" y="1844"/>
                  </a:cubicBezTo>
                  <a:cubicBezTo>
                    <a:pt x="1828" y="1900"/>
                    <a:pt x="1827" y="1956"/>
                    <a:pt x="1763" y="1992"/>
                  </a:cubicBezTo>
                  <a:cubicBezTo>
                    <a:pt x="1726" y="2060"/>
                    <a:pt x="1497" y="2024"/>
                    <a:pt x="1446" y="2092"/>
                  </a:cubicBezTo>
                  <a:cubicBezTo>
                    <a:pt x="1459" y="2104"/>
                    <a:pt x="1576" y="2100"/>
                    <a:pt x="1591" y="2096"/>
                  </a:cubicBezTo>
                  <a:cubicBezTo>
                    <a:pt x="1613" y="2085"/>
                    <a:pt x="1631" y="2104"/>
                    <a:pt x="1654" y="2103"/>
                  </a:cubicBezTo>
                  <a:cubicBezTo>
                    <a:pt x="1705" y="2103"/>
                    <a:pt x="1767" y="2086"/>
                    <a:pt x="1809" y="2103"/>
                  </a:cubicBezTo>
                  <a:cubicBezTo>
                    <a:pt x="1869" y="2103"/>
                    <a:pt x="1920" y="2105"/>
                    <a:pt x="1974" y="2105"/>
                  </a:cubicBezTo>
                  <a:lnTo>
                    <a:pt x="1974" y="2106"/>
                  </a:lnTo>
                  <a:close/>
                </a:path>
              </a:pathLst>
            </a:custGeom>
            <a:solidFill>
              <a:srgbClr val="2F469C"/>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8" name="Freeform 15"/>
            <p:cNvSpPr>
              <a:spLocks noChangeAspect="1" noEditPoints="1"/>
            </p:cNvSpPr>
            <p:nvPr/>
          </p:nvSpPr>
          <p:spPr bwMode="gray">
            <a:xfrm>
              <a:off x="3235" y="2758"/>
              <a:ext cx="581" cy="570"/>
            </a:xfrm>
            <a:custGeom>
              <a:avLst/>
              <a:gdLst/>
              <a:ahLst/>
              <a:cxnLst>
                <a:cxn ang="0">
                  <a:pos x="321" y="621"/>
                </a:cxn>
                <a:cxn ang="0">
                  <a:pos x="321" y="621"/>
                </a:cxn>
                <a:cxn ang="0">
                  <a:pos x="639" y="307"/>
                </a:cxn>
                <a:cxn ang="0">
                  <a:pos x="321" y="0"/>
                </a:cxn>
                <a:cxn ang="0">
                  <a:pos x="0" y="307"/>
                </a:cxn>
                <a:cxn ang="0">
                  <a:pos x="321" y="621"/>
                </a:cxn>
                <a:cxn ang="0">
                  <a:pos x="321" y="621"/>
                </a:cxn>
                <a:cxn ang="0">
                  <a:pos x="162" y="307"/>
                </a:cxn>
                <a:cxn ang="0">
                  <a:pos x="162" y="307"/>
                </a:cxn>
                <a:cxn ang="0">
                  <a:pos x="321" y="125"/>
                </a:cxn>
                <a:cxn ang="0">
                  <a:pos x="477" y="307"/>
                </a:cxn>
                <a:cxn ang="0">
                  <a:pos x="321" y="495"/>
                </a:cxn>
                <a:cxn ang="0">
                  <a:pos x="162" y="307"/>
                </a:cxn>
              </a:cxnLst>
              <a:rect l="0" t="0" r="r" b="b"/>
              <a:pathLst>
                <a:path w="639" h="621">
                  <a:moveTo>
                    <a:pt x="321" y="621"/>
                  </a:moveTo>
                  <a:lnTo>
                    <a:pt x="321" y="621"/>
                  </a:lnTo>
                  <a:cubicBezTo>
                    <a:pt x="512" y="621"/>
                    <a:pt x="639" y="480"/>
                    <a:pt x="639" y="307"/>
                  </a:cubicBezTo>
                  <a:cubicBezTo>
                    <a:pt x="639" y="124"/>
                    <a:pt x="511" y="0"/>
                    <a:pt x="321" y="0"/>
                  </a:cubicBezTo>
                  <a:cubicBezTo>
                    <a:pt x="130" y="0"/>
                    <a:pt x="0" y="121"/>
                    <a:pt x="0" y="307"/>
                  </a:cubicBezTo>
                  <a:cubicBezTo>
                    <a:pt x="0" y="489"/>
                    <a:pt x="132" y="621"/>
                    <a:pt x="321" y="621"/>
                  </a:cubicBezTo>
                  <a:lnTo>
                    <a:pt x="321" y="621"/>
                  </a:lnTo>
                  <a:close/>
                  <a:moveTo>
                    <a:pt x="162" y="307"/>
                  </a:moveTo>
                  <a:lnTo>
                    <a:pt x="162" y="307"/>
                  </a:lnTo>
                  <a:cubicBezTo>
                    <a:pt x="162" y="198"/>
                    <a:pt x="214" y="125"/>
                    <a:pt x="321" y="125"/>
                  </a:cubicBezTo>
                  <a:cubicBezTo>
                    <a:pt x="425" y="125"/>
                    <a:pt x="477" y="192"/>
                    <a:pt x="477" y="307"/>
                  </a:cubicBezTo>
                  <a:cubicBezTo>
                    <a:pt x="477" y="413"/>
                    <a:pt x="426" y="495"/>
                    <a:pt x="321" y="495"/>
                  </a:cubicBezTo>
                  <a:cubicBezTo>
                    <a:pt x="220" y="495"/>
                    <a:pt x="162" y="415"/>
                    <a:pt x="162" y="307"/>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59" name="Freeform 16"/>
            <p:cNvSpPr>
              <a:spLocks noChangeAspect="1"/>
            </p:cNvSpPr>
            <p:nvPr/>
          </p:nvSpPr>
          <p:spPr bwMode="gray">
            <a:xfrm>
              <a:off x="3892" y="2758"/>
              <a:ext cx="409" cy="570"/>
            </a:xfrm>
            <a:custGeom>
              <a:avLst/>
              <a:gdLst/>
              <a:ahLst/>
              <a:cxnLst>
                <a:cxn ang="0">
                  <a:pos x="377" y="128"/>
                </a:cxn>
                <a:cxn ang="0">
                  <a:pos x="377" y="128"/>
                </a:cxn>
                <a:cxn ang="0">
                  <a:pos x="270" y="114"/>
                </a:cxn>
                <a:cxn ang="0">
                  <a:pos x="163" y="160"/>
                </a:cxn>
                <a:cxn ang="0">
                  <a:pos x="290" y="260"/>
                </a:cxn>
                <a:cxn ang="0">
                  <a:pos x="441" y="443"/>
                </a:cxn>
                <a:cxn ang="0">
                  <a:pos x="187" y="621"/>
                </a:cxn>
                <a:cxn ang="0">
                  <a:pos x="11" y="594"/>
                </a:cxn>
                <a:cxn ang="0">
                  <a:pos x="11" y="469"/>
                </a:cxn>
                <a:cxn ang="0">
                  <a:pos x="193" y="506"/>
                </a:cxn>
                <a:cxn ang="0">
                  <a:pos x="279" y="448"/>
                </a:cxn>
                <a:cxn ang="0">
                  <a:pos x="153" y="349"/>
                </a:cxn>
                <a:cxn ang="0">
                  <a:pos x="0" y="160"/>
                </a:cxn>
                <a:cxn ang="0">
                  <a:pos x="243" y="0"/>
                </a:cxn>
                <a:cxn ang="0">
                  <a:pos x="377" y="10"/>
                </a:cxn>
                <a:cxn ang="0">
                  <a:pos x="377" y="128"/>
                </a:cxn>
              </a:cxnLst>
              <a:rect l="0" t="0" r="r" b="b"/>
              <a:pathLst>
                <a:path w="441" h="621">
                  <a:moveTo>
                    <a:pt x="377" y="128"/>
                  </a:moveTo>
                  <a:lnTo>
                    <a:pt x="377" y="128"/>
                  </a:lnTo>
                  <a:cubicBezTo>
                    <a:pt x="341" y="122"/>
                    <a:pt x="306" y="114"/>
                    <a:pt x="270" y="114"/>
                  </a:cubicBezTo>
                  <a:cubicBezTo>
                    <a:pt x="207" y="114"/>
                    <a:pt x="163" y="129"/>
                    <a:pt x="163" y="160"/>
                  </a:cubicBezTo>
                  <a:cubicBezTo>
                    <a:pt x="163" y="195"/>
                    <a:pt x="223" y="224"/>
                    <a:pt x="290" y="260"/>
                  </a:cubicBezTo>
                  <a:cubicBezTo>
                    <a:pt x="353" y="294"/>
                    <a:pt x="441" y="340"/>
                    <a:pt x="441" y="443"/>
                  </a:cubicBezTo>
                  <a:cubicBezTo>
                    <a:pt x="441" y="557"/>
                    <a:pt x="340" y="621"/>
                    <a:pt x="187" y="621"/>
                  </a:cubicBezTo>
                  <a:cubicBezTo>
                    <a:pt x="117" y="621"/>
                    <a:pt x="69" y="607"/>
                    <a:pt x="11" y="594"/>
                  </a:cubicBezTo>
                  <a:lnTo>
                    <a:pt x="11" y="469"/>
                  </a:lnTo>
                  <a:cubicBezTo>
                    <a:pt x="56" y="482"/>
                    <a:pt x="128" y="506"/>
                    <a:pt x="193" y="506"/>
                  </a:cubicBezTo>
                  <a:cubicBezTo>
                    <a:pt x="236" y="506"/>
                    <a:pt x="279" y="487"/>
                    <a:pt x="279" y="448"/>
                  </a:cubicBezTo>
                  <a:cubicBezTo>
                    <a:pt x="279" y="412"/>
                    <a:pt x="227" y="391"/>
                    <a:pt x="153" y="349"/>
                  </a:cubicBezTo>
                  <a:cubicBezTo>
                    <a:pt x="86" y="316"/>
                    <a:pt x="0" y="247"/>
                    <a:pt x="0" y="160"/>
                  </a:cubicBezTo>
                  <a:cubicBezTo>
                    <a:pt x="0" y="57"/>
                    <a:pt x="104" y="0"/>
                    <a:pt x="243" y="0"/>
                  </a:cubicBezTo>
                  <a:cubicBezTo>
                    <a:pt x="288" y="0"/>
                    <a:pt x="333" y="4"/>
                    <a:pt x="377" y="10"/>
                  </a:cubicBezTo>
                  <a:lnTo>
                    <a:pt x="377" y="128"/>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0" name="Freeform 17"/>
            <p:cNvSpPr>
              <a:spLocks noChangeAspect="1"/>
            </p:cNvSpPr>
            <p:nvPr/>
          </p:nvSpPr>
          <p:spPr bwMode="gray">
            <a:xfrm>
              <a:off x="1772" y="2564"/>
              <a:ext cx="215" cy="743"/>
            </a:xfrm>
            <a:custGeom>
              <a:avLst/>
              <a:gdLst/>
              <a:ahLst/>
              <a:cxnLst>
                <a:cxn ang="0">
                  <a:pos x="18" y="817"/>
                </a:cxn>
                <a:cxn ang="0">
                  <a:pos x="18" y="817"/>
                </a:cxn>
                <a:cxn ang="0">
                  <a:pos x="24" y="606"/>
                </a:cxn>
                <a:cxn ang="0">
                  <a:pos x="24" y="287"/>
                </a:cxn>
                <a:cxn ang="0">
                  <a:pos x="0" y="0"/>
                </a:cxn>
                <a:cxn ang="0">
                  <a:pos x="211" y="0"/>
                </a:cxn>
                <a:cxn ang="0">
                  <a:pos x="205" y="232"/>
                </a:cxn>
                <a:cxn ang="0">
                  <a:pos x="205" y="530"/>
                </a:cxn>
                <a:cxn ang="0">
                  <a:pos x="229" y="817"/>
                </a:cxn>
                <a:cxn ang="0">
                  <a:pos x="18" y="817"/>
                </a:cxn>
              </a:cxnLst>
              <a:rect l="0" t="0" r="r" b="b"/>
              <a:pathLst>
                <a:path w="229" h="817">
                  <a:moveTo>
                    <a:pt x="18" y="817"/>
                  </a:moveTo>
                  <a:lnTo>
                    <a:pt x="18" y="817"/>
                  </a:lnTo>
                  <a:cubicBezTo>
                    <a:pt x="22" y="750"/>
                    <a:pt x="24" y="699"/>
                    <a:pt x="24" y="606"/>
                  </a:cubicBezTo>
                  <a:lnTo>
                    <a:pt x="24" y="287"/>
                  </a:lnTo>
                  <a:cubicBezTo>
                    <a:pt x="24" y="172"/>
                    <a:pt x="17" y="85"/>
                    <a:pt x="0" y="0"/>
                  </a:cubicBezTo>
                  <a:lnTo>
                    <a:pt x="211" y="0"/>
                  </a:lnTo>
                  <a:cubicBezTo>
                    <a:pt x="211" y="59"/>
                    <a:pt x="205" y="140"/>
                    <a:pt x="205" y="232"/>
                  </a:cubicBezTo>
                  <a:lnTo>
                    <a:pt x="205" y="530"/>
                  </a:lnTo>
                  <a:cubicBezTo>
                    <a:pt x="205" y="614"/>
                    <a:pt x="218" y="739"/>
                    <a:pt x="229" y="817"/>
                  </a:cubicBezTo>
                  <a:lnTo>
                    <a:pt x="18" y="817"/>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1" name="Freeform 18"/>
            <p:cNvSpPr>
              <a:spLocks noChangeAspect="1" noEditPoints="1"/>
            </p:cNvSpPr>
            <p:nvPr/>
          </p:nvSpPr>
          <p:spPr bwMode="gray">
            <a:xfrm>
              <a:off x="2095" y="2758"/>
              <a:ext cx="602" cy="785"/>
            </a:xfrm>
            <a:custGeom>
              <a:avLst/>
              <a:gdLst/>
              <a:ahLst/>
              <a:cxnLst>
                <a:cxn ang="0">
                  <a:pos x="210" y="851"/>
                </a:cxn>
                <a:cxn ang="0">
                  <a:pos x="210" y="851"/>
                </a:cxn>
                <a:cxn ang="0">
                  <a:pos x="198" y="632"/>
                </a:cxn>
                <a:cxn ang="0">
                  <a:pos x="198" y="564"/>
                </a:cxn>
                <a:cxn ang="0">
                  <a:pos x="385" y="621"/>
                </a:cxn>
                <a:cxn ang="0">
                  <a:pos x="662" y="322"/>
                </a:cxn>
                <a:cxn ang="0">
                  <a:pos x="378" y="0"/>
                </a:cxn>
                <a:cxn ang="0">
                  <a:pos x="174" y="98"/>
                </a:cxn>
                <a:cxn ang="0">
                  <a:pos x="153" y="15"/>
                </a:cxn>
                <a:cxn ang="0">
                  <a:pos x="0" y="26"/>
                </a:cxn>
                <a:cxn ang="0">
                  <a:pos x="36" y="323"/>
                </a:cxn>
                <a:cxn ang="0">
                  <a:pos x="36" y="564"/>
                </a:cxn>
                <a:cxn ang="0">
                  <a:pos x="12" y="863"/>
                </a:cxn>
                <a:cxn ang="0">
                  <a:pos x="210" y="851"/>
                </a:cxn>
                <a:cxn ang="0">
                  <a:pos x="210" y="851"/>
                </a:cxn>
                <a:cxn ang="0">
                  <a:pos x="186" y="323"/>
                </a:cxn>
                <a:cxn ang="0">
                  <a:pos x="186" y="323"/>
                </a:cxn>
                <a:cxn ang="0">
                  <a:pos x="338" y="125"/>
                </a:cxn>
                <a:cxn ang="0">
                  <a:pos x="500" y="323"/>
                </a:cxn>
                <a:cxn ang="0">
                  <a:pos x="345" y="495"/>
                </a:cxn>
                <a:cxn ang="0">
                  <a:pos x="186" y="323"/>
                </a:cxn>
              </a:cxnLst>
              <a:rect l="0" t="0" r="r" b="b"/>
              <a:pathLst>
                <a:path w="662" h="863">
                  <a:moveTo>
                    <a:pt x="210" y="851"/>
                  </a:moveTo>
                  <a:lnTo>
                    <a:pt x="210" y="851"/>
                  </a:lnTo>
                  <a:cubicBezTo>
                    <a:pt x="198" y="763"/>
                    <a:pt x="198" y="664"/>
                    <a:pt x="198" y="632"/>
                  </a:cubicBezTo>
                  <a:lnTo>
                    <a:pt x="198" y="564"/>
                  </a:lnTo>
                  <a:cubicBezTo>
                    <a:pt x="242" y="589"/>
                    <a:pt x="288" y="621"/>
                    <a:pt x="385" y="621"/>
                  </a:cubicBezTo>
                  <a:cubicBezTo>
                    <a:pt x="550" y="621"/>
                    <a:pt x="662" y="495"/>
                    <a:pt x="662" y="322"/>
                  </a:cubicBezTo>
                  <a:cubicBezTo>
                    <a:pt x="662" y="134"/>
                    <a:pt x="546" y="0"/>
                    <a:pt x="378" y="0"/>
                  </a:cubicBezTo>
                  <a:cubicBezTo>
                    <a:pt x="261" y="0"/>
                    <a:pt x="213" y="56"/>
                    <a:pt x="174" y="98"/>
                  </a:cubicBezTo>
                  <a:cubicBezTo>
                    <a:pt x="166" y="67"/>
                    <a:pt x="162" y="41"/>
                    <a:pt x="153" y="15"/>
                  </a:cubicBezTo>
                  <a:lnTo>
                    <a:pt x="0" y="26"/>
                  </a:lnTo>
                  <a:cubicBezTo>
                    <a:pt x="19" y="127"/>
                    <a:pt x="36" y="220"/>
                    <a:pt x="36" y="323"/>
                  </a:cubicBezTo>
                  <a:lnTo>
                    <a:pt x="36" y="564"/>
                  </a:lnTo>
                  <a:cubicBezTo>
                    <a:pt x="36" y="648"/>
                    <a:pt x="18" y="808"/>
                    <a:pt x="12" y="863"/>
                  </a:cubicBezTo>
                  <a:lnTo>
                    <a:pt x="210" y="851"/>
                  </a:lnTo>
                  <a:lnTo>
                    <a:pt x="210" y="851"/>
                  </a:lnTo>
                  <a:close/>
                  <a:moveTo>
                    <a:pt x="186" y="323"/>
                  </a:moveTo>
                  <a:lnTo>
                    <a:pt x="186" y="323"/>
                  </a:lnTo>
                  <a:cubicBezTo>
                    <a:pt x="186" y="206"/>
                    <a:pt x="236" y="125"/>
                    <a:pt x="338" y="125"/>
                  </a:cubicBezTo>
                  <a:cubicBezTo>
                    <a:pt x="433" y="125"/>
                    <a:pt x="500" y="207"/>
                    <a:pt x="500" y="323"/>
                  </a:cubicBezTo>
                  <a:cubicBezTo>
                    <a:pt x="500" y="426"/>
                    <a:pt x="448" y="495"/>
                    <a:pt x="345" y="495"/>
                  </a:cubicBezTo>
                  <a:cubicBezTo>
                    <a:pt x="244" y="495"/>
                    <a:pt x="186" y="437"/>
                    <a:pt x="186" y="323"/>
                  </a:cubicBez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sp>
          <p:nvSpPr>
            <p:cNvPr id="62" name="Freeform 19"/>
            <p:cNvSpPr>
              <a:spLocks noChangeAspect="1"/>
            </p:cNvSpPr>
            <p:nvPr/>
          </p:nvSpPr>
          <p:spPr bwMode="gray">
            <a:xfrm>
              <a:off x="2773" y="2758"/>
              <a:ext cx="398" cy="570"/>
            </a:xfrm>
            <a:custGeom>
              <a:avLst/>
              <a:gdLst/>
              <a:ahLst/>
              <a:cxnLst>
                <a:cxn ang="0">
                  <a:pos x="364" y="126"/>
                </a:cxn>
                <a:cxn ang="0">
                  <a:pos x="364" y="126"/>
                </a:cxn>
                <a:cxn ang="0">
                  <a:pos x="270" y="114"/>
                </a:cxn>
                <a:cxn ang="0">
                  <a:pos x="162" y="160"/>
                </a:cxn>
                <a:cxn ang="0">
                  <a:pos x="289" y="260"/>
                </a:cxn>
                <a:cxn ang="0">
                  <a:pos x="440" y="443"/>
                </a:cxn>
                <a:cxn ang="0">
                  <a:pos x="186" y="621"/>
                </a:cxn>
                <a:cxn ang="0">
                  <a:pos x="11" y="594"/>
                </a:cxn>
                <a:cxn ang="0">
                  <a:pos x="11" y="469"/>
                </a:cxn>
                <a:cxn ang="0">
                  <a:pos x="192" y="506"/>
                </a:cxn>
                <a:cxn ang="0">
                  <a:pos x="278" y="448"/>
                </a:cxn>
                <a:cxn ang="0">
                  <a:pos x="152" y="349"/>
                </a:cxn>
                <a:cxn ang="0">
                  <a:pos x="0" y="160"/>
                </a:cxn>
                <a:cxn ang="0">
                  <a:pos x="242" y="0"/>
                </a:cxn>
                <a:cxn ang="0">
                  <a:pos x="387" y="12"/>
                </a:cxn>
                <a:cxn ang="0">
                  <a:pos x="364" y="126"/>
                </a:cxn>
              </a:cxnLst>
              <a:rect l="0" t="0" r="r" b="b"/>
              <a:pathLst>
                <a:path w="440" h="621">
                  <a:moveTo>
                    <a:pt x="364" y="126"/>
                  </a:moveTo>
                  <a:lnTo>
                    <a:pt x="364" y="126"/>
                  </a:lnTo>
                  <a:cubicBezTo>
                    <a:pt x="328" y="120"/>
                    <a:pt x="306" y="114"/>
                    <a:pt x="270" y="114"/>
                  </a:cubicBezTo>
                  <a:cubicBezTo>
                    <a:pt x="206" y="114"/>
                    <a:pt x="162" y="129"/>
                    <a:pt x="162" y="160"/>
                  </a:cubicBezTo>
                  <a:cubicBezTo>
                    <a:pt x="162" y="195"/>
                    <a:pt x="222" y="224"/>
                    <a:pt x="289" y="260"/>
                  </a:cubicBezTo>
                  <a:cubicBezTo>
                    <a:pt x="353" y="294"/>
                    <a:pt x="440" y="340"/>
                    <a:pt x="440" y="443"/>
                  </a:cubicBezTo>
                  <a:cubicBezTo>
                    <a:pt x="440" y="557"/>
                    <a:pt x="339" y="621"/>
                    <a:pt x="186" y="621"/>
                  </a:cubicBezTo>
                  <a:cubicBezTo>
                    <a:pt x="116" y="621"/>
                    <a:pt x="68" y="607"/>
                    <a:pt x="11" y="594"/>
                  </a:cubicBezTo>
                  <a:lnTo>
                    <a:pt x="11" y="469"/>
                  </a:lnTo>
                  <a:cubicBezTo>
                    <a:pt x="55" y="482"/>
                    <a:pt x="127" y="506"/>
                    <a:pt x="192" y="506"/>
                  </a:cubicBezTo>
                  <a:cubicBezTo>
                    <a:pt x="235" y="506"/>
                    <a:pt x="278" y="487"/>
                    <a:pt x="278" y="448"/>
                  </a:cubicBezTo>
                  <a:cubicBezTo>
                    <a:pt x="278" y="412"/>
                    <a:pt x="227" y="391"/>
                    <a:pt x="152" y="349"/>
                  </a:cubicBezTo>
                  <a:cubicBezTo>
                    <a:pt x="85" y="316"/>
                    <a:pt x="0" y="247"/>
                    <a:pt x="0" y="160"/>
                  </a:cubicBezTo>
                  <a:cubicBezTo>
                    <a:pt x="0" y="57"/>
                    <a:pt x="103" y="0"/>
                    <a:pt x="242" y="0"/>
                  </a:cubicBezTo>
                  <a:cubicBezTo>
                    <a:pt x="288" y="0"/>
                    <a:pt x="342" y="6"/>
                    <a:pt x="387" y="12"/>
                  </a:cubicBezTo>
                  <a:lnTo>
                    <a:pt x="364" y="126"/>
                  </a:lnTo>
                  <a:close/>
                </a:path>
              </a:pathLst>
            </a:custGeom>
            <a:solidFill>
              <a:schemeClr val="bg1"/>
            </a:solidFill>
            <a:ln w="0">
              <a:noFill/>
              <a:prstDash val="solid"/>
              <a:round/>
              <a:headEnd/>
              <a:tailEnd/>
            </a:ln>
          </p:spPr>
          <p:txBody>
            <a:bodyPr/>
            <a:lstStyle/>
            <a:p>
              <a:pPr fontAlgn="base">
                <a:spcBef>
                  <a:spcPct val="0"/>
                </a:spcBef>
                <a:spcAft>
                  <a:spcPct val="0"/>
                </a:spcAft>
              </a:pPr>
              <a:endParaRPr lang="en-US">
                <a:solidFill>
                  <a:srgbClr val="1F497D"/>
                </a:solidFill>
              </a:endParaRPr>
            </a:p>
          </p:txBody>
        </p:sp>
      </p:grpSp>
      <p:sp>
        <p:nvSpPr>
          <p:cNvPr id="63" name="TextBox 62"/>
          <p:cNvSpPr txBox="1"/>
          <p:nvPr/>
        </p:nvSpPr>
        <p:spPr>
          <a:xfrm>
            <a:off x="525247" y="2783859"/>
            <a:ext cx="3962400" cy="1200329"/>
          </a:xfrm>
          <a:prstGeom prst="rect">
            <a:avLst/>
          </a:prstGeom>
          <a:noFill/>
        </p:spPr>
        <p:txBody>
          <a:bodyPr wrap="square" rtlCol="0">
            <a:spAutoFit/>
          </a:bodyPr>
          <a:lstStyle/>
          <a:p>
            <a:pPr fontAlgn="base">
              <a:spcBef>
                <a:spcPct val="0"/>
              </a:spcBef>
              <a:spcAft>
                <a:spcPct val="0"/>
              </a:spcAft>
            </a:pPr>
            <a:r>
              <a:rPr lang="en-US" sz="3600" b="1" dirty="0" smtClean="0">
                <a:solidFill>
                  <a:srgbClr val="FFFFFF"/>
                </a:solidFill>
              </a:rPr>
              <a:t>Canadian Boating</a:t>
            </a:r>
          </a:p>
          <a:p>
            <a:pPr fontAlgn="base">
              <a:spcBef>
                <a:spcPct val="0"/>
              </a:spcBef>
              <a:spcAft>
                <a:spcPct val="0"/>
              </a:spcAft>
            </a:pPr>
            <a:r>
              <a:rPr lang="en-US" sz="3600" b="1" dirty="0" smtClean="0">
                <a:solidFill>
                  <a:srgbClr val="FFFFFF"/>
                </a:solidFill>
              </a:rPr>
              <a:t>Safety</a:t>
            </a:r>
            <a:endParaRPr lang="en-US" sz="3600" b="1" dirty="0">
              <a:solidFill>
                <a:srgbClr val="FFFFFF"/>
              </a:solidFill>
            </a:endParaRPr>
          </a:p>
        </p:txBody>
      </p:sp>
      <p:sp>
        <p:nvSpPr>
          <p:cNvPr id="64" name="TextBox 63"/>
          <p:cNvSpPr txBox="1"/>
          <p:nvPr/>
        </p:nvSpPr>
        <p:spPr>
          <a:xfrm>
            <a:off x="542818" y="3394932"/>
            <a:ext cx="3623734" cy="1631216"/>
          </a:xfrm>
          <a:prstGeom prst="rect">
            <a:avLst/>
          </a:prstGeom>
          <a:noFill/>
        </p:spPr>
        <p:txBody>
          <a:bodyPr wrap="square" rtlCol="0">
            <a:spAutoFit/>
          </a:bodyPr>
          <a:lstStyle/>
          <a:p>
            <a:pPr fontAlgn="base">
              <a:spcBef>
                <a:spcPct val="0"/>
              </a:spcBef>
              <a:spcAft>
                <a:spcPct val="0"/>
              </a:spcAft>
            </a:pPr>
            <a:endParaRPr lang="en-US" sz="2400" b="1" dirty="0" smtClean="0">
              <a:solidFill>
                <a:srgbClr val="FFFFFF"/>
              </a:solidFill>
            </a:endParaRPr>
          </a:p>
          <a:p>
            <a:pPr fontAlgn="base">
              <a:spcBef>
                <a:spcPct val="0"/>
              </a:spcBef>
              <a:spcAft>
                <a:spcPct val="0"/>
              </a:spcAft>
            </a:pPr>
            <a:endParaRPr lang="en-US" sz="2400" b="1" dirty="0">
              <a:solidFill>
                <a:srgbClr val="FFFFFF"/>
              </a:solidFill>
            </a:endParaRPr>
          </a:p>
          <a:p>
            <a:pPr fontAlgn="base">
              <a:spcBef>
                <a:spcPct val="0"/>
              </a:spcBef>
              <a:spcAft>
                <a:spcPct val="0"/>
              </a:spcAft>
            </a:pPr>
            <a:r>
              <a:rPr lang="en-US" sz="2800" b="1" dirty="0" smtClean="0">
                <a:solidFill>
                  <a:srgbClr val="FFFFFF"/>
                </a:solidFill>
              </a:rPr>
              <a:t>Report</a:t>
            </a:r>
          </a:p>
          <a:p>
            <a:pPr fontAlgn="base">
              <a:spcBef>
                <a:spcPct val="0"/>
              </a:spcBef>
              <a:spcAft>
                <a:spcPct val="0"/>
              </a:spcAft>
            </a:pPr>
            <a:r>
              <a:rPr lang="en-US" sz="2400" b="1" dirty="0" smtClean="0">
                <a:solidFill>
                  <a:srgbClr val="FFFFFF"/>
                </a:solidFill>
              </a:rPr>
              <a:t>Date</a:t>
            </a:r>
            <a:r>
              <a:rPr lang="en-US" sz="2400" b="1" dirty="0">
                <a:solidFill>
                  <a:srgbClr val="FFFFFF"/>
                </a:solidFill>
              </a:rPr>
              <a:t>: </a:t>
            </a:r>
            <a:r>
              <a:rPr lang="en-US" sz="2400" b="1" dirty="0" smtClean="0">
                <a:solidFill>
                  <a:srgbClr val="FFFFFF"/>
                </a:solidFill>
              </a:rPr>
              <a:t>November 7, 2014</a:t>
            </a:r>
            <a:endParaRPr lang="en-US" sz="2400" b="1" dirty="0">
              <a:solidFill>
                <a:srgbClr val="FFFFFF"/>
              </a:solidFill>
            </a:endParaRPr>
          </a:p>
        </p:txBody>
      </p:sp>
      <p:sp>
        <p:nvSpPr>
          <p:cNvPr id="65" name="Text Box 22"/>
          <p:cNvSpPr txBox="1">
            <a:spLocks noChangeArrowheads="1"/>
          </p:cNvSpPr>
          <p:nvPr/>
        </p:nvSpPr>
        <p:spPr bwMode="gray">
          <a:xfrm>
            <a:off x="824400" y="6553200"/>
            <a:ext cx="43164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spcBef>
                <a:spcPct val="0"/>
              </a:spcBef>
              <a:spcAft>
                <a:spcPct val="0"/>
              </a:spcAft>
            </a:pPr>
            <a:r>
              <a:rPr lang="en-GB" sz="800" dirty="0">
                <a:solidFill>
                  <a:srgbClr val="FFFFFF"/>
                </a:solidFill>
                <a:cs typeface="Arial" pitchFamily="34" charset="0"/>
              </a:rPr>
              <a:t>© 2014 Ipsos.  All rights reserved. Contains Ipsos' Confidential and Proprietary information </a:t>
            </a:r>
            <a:br>
              <a:rPr lang="en-GB" sz="800" dirty="0">
                <a:solidFill>
                  <a:srgbClr val="FFFFFF"/>
                </a:solidFill>
                <a:cs typeface="Arial" pitchFamily="34" charset="0"/>
              </a:rPr>
            </a:br>
            <a:r>
              <a:rPr lang="en-GB" sz="800" dirty="0">
                <a:solidFill>
                  <a:srgbClr val="FFFFFF"/>
                </a:solidFill>
                <a:cs typeface="Arial" pitchFamily="34" charset="0"/>
              </a:rPr>
              <a:t>and may not be disclosed or reproduced without the prior written consent of Ipsos.</a:t>
            </a:r>
            <a:endParaRPr lang="de-DE" dirty="0">
              <a:solidFill>
                <a:srgbClr val="FFFFFF"/>
              </a:solidFill>
              <a:cs typeface="Arial" pitchFamily="34" charset="0"/>
            </a:endParaRPr>
          </a:p>
        </p:txBody>
      </p:sp>
      <p:pic>
        <p:nvPicPr>
          <p:cNvPr id="24" name="Picture 23" descr="Ipsos Reid MarketQuest_white.png"/>
          <p:cNvPicPr>
            <a:picLocks noChangeAspect="1"/>
          </p:cNvPicPr>
          <p:nvPr/>
        </p:nvPicPr>
        <p:blipFill>
          <a:blip r:embed="rId4" cstate="print"/>
          <a:stretch>
            <a:fillRect/>
          </a:stretch>
        </p:blipFill>
        <p:spPr>
          <a:xfrm>
            <a:off x="3731180" y="220717"/>
            <a:ext cx="5115006" cy="998484"/>
          </a:xfrm>
          <a:prstGeom prst="rect">
            <a:avLst/>
          </a:prstGeom>
        </p:spPr>
      </p:pic>
      <p:sp>
        <p:nvSpPr>
          <p:cNvPr id="2" name="TextBox 1"/>
          <p:cNvSpPr txBox="1"/>
          <p:nvPr/>
        </p:nvSpPr>
        <p:spPr>
          <a:xfrm>
            <a:off x="726194" y="6271846"/>
            <a:ext cx="2403868" cy="276999"/>
          </a:xfrm>
          <a:prstGeom prst="rect">
            <a:avLst/>
          </a:prstGeom>
          <a:noFill/>
        </p:spPr>
        <p:txBody>
          <a:bodyPr wrap="square" rtlCol="0">
            <a:spAutoFit/>
          </a:bodyPr>
          <a:lstStyle/>
          <a:p>
            <a:pPr fontAlgn="base">
              <a:spcBef>
                <a:spcPct val="0"/>
              </a:spcBef>
              <a:spcAft>
                <a:spcPct val="0"/>
              </a:spcAft>
            </a:pPr>
            <a:r>
              <a:rPr lang="en-US" sz="1200" dirty="0" smtClean="0">
                <a:solidFill>
                  <a:srgbClr val="FFFFFF"/>
                </a:solidFill>
              </a:rPr>
              <a:t>14-055245</a:t>
            </a:r>
            <a:endParaRPr lang="en-US" sz="1200" dirty="0">
              <a:solidFill>
                <a:srgbClr val="FFFFFF"/>
              </a:solidFill>
            </a:endParaRPr>
          </a:p>
        </p:txBody>
      </p:sp>
    </p:spTree>
    <p:extLst>
      <p:ext uri="{BB962C8B-B14F-4D97-AF65-F5344CB8AC3E}">
        <p14:creationId xmlns:p14="http://schemas.microsoft.com/office/powerpoint/2010/main" val="306307469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p:nvPr>
        </p:nvSpPr>
        <p:spPr>
          <a:xfrm>
            <a:off x="838200" y="152400"/>
            <a:ext cx="8153400" cy="609600"/>
          </a:xfrm>
        </p:spPr>
        <p:txBody>
          <a:bodyPr/>
          <a:lstStyle/>
          <a:p>
            <a:r>
              <a:rPr lang="en-US" dirty="0" smtClean="0"/>
              <a:t>Almost half (45%) of Canadians are boaters, at least occasionally.</a:t>
            </a:r>
            <a:endParaRPr lang="en-US" sz="16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b="1" dirty="0"/>
              <a:t>*NOTE: This slide shows full response data for the question, including those who may have left/not qualified for the survey after this question.</a:t>
            </a:r>
          </a:p>
          <a:p>
            <a:r>
              <a:rPr lang="en-US" sz="1200" dirty="0" smtClean="0">
                <a:solidFill>
                  <a:srgbClr val="1F497D"/>
                </a:solidFill>
              </a:rPr>
              <a:t>S4. Which of the following activities do you participate in, at least occasionally? (Select all)</a:t>
            </a:r>
            <a:endParaRPr lang="en-US" sz="1200" dirty="0">
              <a:solidFill>
                <a:srgbClr val="1F497D"/>
              </a:solidFill>
            </a:endParaRPr>
          </a:p>
        </p:txBody>
      </p:sp>
      <p:sp>
        <p:nvSpPr>
          <p:cNvPr id="8" name="TextBox 7"/>
          <p:cNvSpPr txBox="1"/>
          <p:nvPr/>
        </p:nvSpPr>
        <p:spPr>
          <a:xfrm>
            <a:off x="6172200" y="6019800"/>
            <a:ext cx="2514600" cy="523220"/>
          </a:xfrm>
          <a:prstGeom prst="rect">
            <a:avLst/>
          </a:prstGeom>
          <a:noFill/>
        </p:spPr>
        <p:txBody>
          <a:bodyPr wrap="square" rtlCol="0">
            <a:spAutoFit/>
          </a:bodyPr>
          <a:lstStyle/>
          <a:p>
            <a:pPr algn="r"/>
            <a:r>
              <a:rPr lang="en-US" sz="1400" dirty="0">
                <a:solidFill>
                  <a:srgbClr val="1F497D"/>
                </a:solidFill>
              </a:rPr>
              <a:t>Total </a:t>
            </a:r>
            <a:r>
              <a:rPr lang="en-US" sz="1400" dirty="0" smtClean="0">
                <a:solidFill>
                  <a:srgbClr val="1F497D"/>
                </a:solidFill>
              </a:rPr>
              <a:t>screened </a:t>
            </a:r>
            <a:r>
              <a:rPr lang="en-US" sz="1400" dirty="0">
                <a:solidFill>
                  <a:srgbClr val="1F497D"/>
                </a:solidFill>
              </a:rPr>
              <a:t>who answered </a:t>
            </a:r>
            <a:r>
              <a:rPr lang="en-US" sz="1400" dirty="0" smtClean="0">
                <a:solidFill>
                  <a:srgbClr val="1F497D"/>
                </a:solidFill>
              </a:rPr>
              <a:t>S4 </a:t>
            </a:r>
            <a:r>
              <a:rPr lang="en-US" sz="1400" dirty="0" smtClean="0"/>
              <a:t>(n=9075)</a:t>
            </a:r>
            <a:endParaRPr lang="en-US" sz="1400" dirty="0"/>
          </a:p>
        </p:txBody>
      </p:sp>
      <p:graphicFrame>
        <p:nvGraphicFramePr>
          <p:cNvPr id="3" name="Chart 2"/>
          <p:cNvGraphicFramePr/>
          <p:nvPr>
            <p:extLst>
              <p:ext uri="{D42A27DB-BD31-4B8C-83A1-F6EECF244321}">
                <p14:modId xmlns:p14="http://schemas.microsoft.com/office/powerpoint/2010/main" val="3118192430"/>
              </p:ext>
            </p:extLst>
          </p:nvPr>
        </p:nvGraphicFramePr>
        <p:xfrm>
          <a:off x="152400" y="1948544"/>
          <a:ext cx="3962400" cy="4191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1105542372"/>
              </p:ext>
            </p:extLst>
          </p:nvPr>
        </p:nvGraphicFramePr>
        <p:xfrm>
          <a:off x="4572000" y="1938594"/>
          <a:ext cx="39624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5" name="Group 14"/>
          <p:cNvGrpSpPr/>
          <p:nvPr/>
        </p:nvGrpSpPr>
        <p:grpSpPr>
          <a:xfrm>
            <a:off x="762000" y="1300844"/>
            <a:ext cx="3505124" cy="685800"/>
            <a:chOff x="762000" y="1300844"/>
            <a:chExt cx="3505124" cy="685800"/>
          </a:xfrm>
        </p:grpSpPr>
        <p:sp>
          <p:nvSpPr>
            <p:cNvPr id="4" name="Rounded Rectangle 3"/>
            <p:cNvSpPr/>
            <p:nvPr/>
          </p:nvSpPr>
          <p:spPr>
            <a:xfrm>
              <a:off x="762000" y="1415144"/>
              <a:ext cx="335280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err="1" smtClean="0"/>
                <a:t>Powerboating</a:t>
              </a:r>
              <a:endParaRPr lang="en-US" sz="1600" b="1" dirty="0"/>
            </a:p>
          </p:txBody>
        </p:sp>
        <p:sp>
          <p:nvSpPr>
            <p:cNvPr id="7" name="Oval 6"/>
            <p:cNvSpPr/>
            <p:nvPr/>
          </p:nvSpPr>
          <p:spPr>
            <a:xfrm>
              <a:off x="3505200" y="1300844"/>
              <a:ext cx="761924" cy="6858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1600" b="1" dirty="0" smtClean="0"/>
                <a:t>34%</a:t>
              </a:r>
              <a:endParaRPr lang="en-US" sz="1600" b="1" dirty="0"/>
            </a:p>
          </p:txBody>
        </p:sp>
      </p:grpSp>
      <p:grpSp>
        <p:nvGrpSpPr>
          <p:cNvPr id="5" name="Group 4"/>
          <p:cNvGrpSpPr/>
          <p:nvPr/>
        </p:nvGrpSpPr>
        <p:grpSpPr>
          <a:xfrm>
            <a:off x="5308270" y="1288969"/>
            <a:ext cx="3607054" cy="685800"/>
            <a:chOff x="5308270" y="1288969"/>
            <a:chExt cx="3607054" cy="685800"/>
          </a:xfrm>
        </p:grpSpPr>
        <p:sp>
          <p:nvSpPr>
            <p:cNvPr id="12" name="Rounded Rectangle 11"/>
            <p:cNvSpPr/>
            <p:nvPr/>
          </p:nvSpPr>
          <p:spPr>
            <a:xfrm>
              <a:off x="5308270" y="1408215"/>
              <a:ext cx="3352800" cy="457200"/>
            </a:xfrm>
            <a:prstGeom prst="roundRect">
              <a:avLst/>
            </a:prstGeom>
            <a:solidFill>
              <a:schemeClr val="accent2"/>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t>Non-</a:t>
              </a:r>
              <a:r>
                <a:rPr lang="en-US" sz="1600" b="1" dirty="0" err="1" smtClean="0"/>
                <a:t>Powerboating</a:t>
              </a:r>
              <a:endParaRPr lang="en-US" sz="1600" b="1" dirty="0"/>
            </a:p>
          </p:txBody>
        </p:sp>
        <p:sp>
          <p:nvSpPr>
            <p:cNvPr id="13" name="Oval 12"/>
            <p:cNvSpPr/>
            <p:nvPr/>
          </p:nvSpPr>
          <p:spPr>
            <a:xfrm>
              <a:off x="8153400" y="1288969"/>
              <a:ext cx="761924" cy="685800"/>
            </a:xfrm>
            <a:prstGeom prst="ellipse">
              <a:avLst/>
            </a:prstGeom>
          </p:spPr>
          <p:style>
            <a:lnRef idx="0">
              <a:schemeClr val="accent2"/>
            </a:lnRef>
            <a:fillRef idx="3">
              <a:schemeClr val="accent2"/>
            </a:fillRef>
            <a:effectRef idx="3">
              <a:schemeClr val="accent2"/>
            </a:effectRef>
            <a:fontRef idx="minor">
              <a:schemeClr val="lt1"/>
            </a:fontRef>
          </p:style>
          <p:txBody>
            <a:bodyPr rtlCol="0" anchor="ctr"/>
            <a:lstStyle/>
            <a:p>
              <a:pPr algn="ctr"/>
              <a:r>
                <a:rPr lang="en-US" sz="1600" b="1" dirty="0" smtClean="0"/>
                <a:t>30%</a:t>
              </a:r>
              <a:endParaRPr lang="en-US" sz="1600" b="1" dirty="0"/>
            </a:p>
          </p:txBody>
        </p:sp>
      </p:grpSp>
      <p:sp>
        <p:nvSpPr>
          <p:cNvPr id="14" name="TextBox 13"/>
          <p:cNvSpPr txBox="1"/>
          <p:nvPr/>
        </p:nvSpPr>
        <p:spPr>
          <a:xfrm>
            <a:off x="2330269" y="762000"/>
            <a:ext cx="4686300" cy="584775"/>
          </a:xfrm>
          <a:prstGeom prst="rect">
            <a:avLst/>
          </a:prstGeom>
          <a:noFill/>
        </p:spPr>
        <p:txBody>
          <a:bodyPr wrap="square" rtlCol="0">
            <a:spAutoFit/>
          </a:bodyPr>
          <a:lstStyle/>
          <a:p>
            <a:pPr algn="ctr"/>
            <a:r>
              <a:rPr lang="en-US" b="1" dirty="0" smtClean="0"/>
              <a:t>Canadian Boating Participation - Incidence*</a:t>
            </a:r>
          </a:p>
          <a:p>
            <a:pPr algn="ctr"/>
            <a:r>
              <a:rPr lang="en-US" sz="1400" dirty="0" smtClean="0"/>
              <a:t>% of population 18-69 years</a:t>
            </a:r>
          </a:p>
        </p:txBody>
      </p:sp>
      <p:sp>
        <p:nvSpPr>
          <p:cNvPr id="2" name="Rectangle 1"/>
          <p:cNvSpPr/>
          <p:nvPr/>
        </p:nvSpPr>
        <p:spPr>
          <a:xfrm>
            <a:off x="228600" y="2050723"/>
            <a:ext cx="4191000" cy="410687"/>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234769" y="3352800"/>
            <a:ext cx="4191000" cy="5334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889170" y="2030437"/>
            <a:ext cx="4191000" cy="410687"/>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0772030"/>
      </p:ext>
    </p:extLst>
  </p:cSld>
  <p:clrMapOvr>
    <a:overrideClrMapping bg1="lt1" tx1="dk1" bg2="lt2" tx2="dk2" accent1="accent1" accent2="accent2" accent3="accent3" accent4="accent4" accent5="accent5" accent6="accent6" hlink="hlink" folHlink="folHlink"/>
  </p:clrMapOvr>
  <p:transition advClick="0"/>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100</a:t>
            </a:fld>
            <a:endParaRPr lang="de-DE" dirty="0">
              <a:solidFill>
                <a:srgbClr val="1F497D"/>
              </a:solidFill>
              <a:latin typeface="+mj-lt"/>
            </a:endParaRPr>
          </a:p>
        </p:txBody>
      </p:sp>
      <p:sp>
        <p:nvSpPr>
          <p:cNvPr id="7" name="Title 4"/>
          <p:cNvSpPr>
            <a:spLocks noGrp="1"/>
          </p:cNvSpPr>
          <p:nvPr>
            <p:ph type="title"/>
          </p:nvPr>
        </p:nvSpPr>
        <p:spPr>
          <a:xfrm>
            <a:off x="838800" y="97200"/>
            <a:ext cx="8162325" cy="612000"/>
          </a:xfrm>
        </p:spPr>
        <p:txBody>
          <a:bodyPr/>
          <a:lstStyle/>
          <a:p>
            <a:r>
              <a:rPr lang="en-US" dirty="0" smtClean="0"/>
              <a:t>Demographics (3 of 3)</a:t>
            </a:r>
            <a:endParaRPr lang="en-US" dirty="0"/>
          </a:p>
        </p:txBody>
      </p:sp>
      <p:graphicFrame>
        <p:nvGraphicFramePr>
          <p:cNvPr id="9" name="Content Placeholder 6"/>
          <p:cNvGraphicFramePr>
            <a:graphicFrameLocks noGrp="1"/>
          </p:cNvGraphicFramePr>
          <p:nvPr>
            <p:ph idx="1"/>
            <p:extLst>
              <p:ext uri="{D42A27DB-BD31-4B8C-83A1-F6EECF244321}">
                <p14:modId xmlns:p14="http://schemas.microsoft.com/office/powerpoint/2010/main" val="4133485097"/>
              </p:ext>
            </p:extLst>
          </p:nvPr>
        </p:nvGraphicFramePr>
        <p:xfrm>
          <a:off x="755075" y="773872"/>
          <a:ext cx="3657600" cy="5334000"/>
        </p:xfrm>
        <a:graphic>
          <a:graphicData uri="http://schemas.openxmlformats.org/drawingml/2006/table">
            <a:tbl>
              <a:tblPr firstRow="1" bandRow="1">
                <a:tableStyleId>{00A15C55-8517-42AA-B614-E9B94910E393}</a:tableStyleId>
              </a:tblPr>
              <a:tblGrid>
                <a:gridCol w="2819400"/>
                <a:gridCol w="838200"/>
              </a:tblGrid>
              <a:tr h="355600">
                <a:tc gridSpan="2">
                  <a:txBody>
                    <a:bodyPr/>
                    <a:lstStyle/>
                    <a:p>
                      <a:r>
                        <a:rPr lang="en-US" sz="1300" dirty="0" smtClean="0">
                          <a:solidFill>
                            <a:schemeClr val="bg1"/>
                          </a:solidFill>
                        </a:rPr>
                        <a:t>Ethnicity:</a:t>
                      </a:r>
                      <a:r>
                        <a:rPr lang="en-US" sz="1300" baseline="0" dirty="0" smtClean="0">
                          <a:solidFill>
                            <a:schemeClr val="bg1"/>
                          </a:solidFill>
                        </a:rPr>
                        <a:t> Country of Birth</a:t>
                      </a:r>
                      <a:endParaRPr lang="en-US" sz="1300"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r>
                        <a:rPr lang="en-US" sz="1300" dirty="0" smtClean="0"/>
                        <a:t>Canada</a:t>
                      </a:r>
                      <a:endParaRPr lang="en-US" sz="1300" dirty="0"/>
                    </a:p>
                  </a:txBody>
                  <a:tcPr anchor="ctr"/>
                </a:tc>
                <a:tc>
                  <a:txBody>
                    <a:bodyPr/>
                    <a:lstStyle/>
                    <a:p>
                      <a:pPr algn="ctr"/>
                      <a:r>
                        <a:rPr lang="en-US" sz="1300" dirty="0" smtClean="0"/>
                        <a:t>88%</a:t>
                      </a:r>
                      <a:endParaRPr lang="en-US" sz="1300" dirty="0"/>
                    </a:p>
                  </a:txBody>
                  <a:tcPr anchor="ctr"/>
                </a:tc>
              </a:tr>
              <a:tr h="355600">
                <a:tc>
                  <a:txBody>
                    <a:bodyPr/>
                    <a:lstStyle/>
                    <a:p>
                      <a:r>
                        <a:rPr lang="en-US" sz="1300" dirty="0" smtClean="0"/>
                        <a:t>Western Europe</a:t>
                      </a:r>
                      <a:endParaRPr lang="en-US" sz="1300" dirty="0"/>
                    </a:p>
                  </a:txBody>
                  <a:tcPr anchor="ctr"/>
                </a:tc>
                <a:tc>
                  <a:txBody>
                    <a:bodyPr/>
                    <a:lstStyle/>
                    <a:p>
                      <a:pPr algn="ctr"/>
                      <a:r>
                        <a:rPr lang="en-US" sz="1300" dirty="0" smtClean="0"/>
                        <a:t>3%</a:t>
                      </a:r>
                      <a:endParaRPr lang="en-US" sz="1300" dirty="0"/>
                    </a:p>
                  </a:txBody>
                  <a:tcPr anchor="ctr"/>
                </a:tc>
              </a:tr>
              <a:tr h="355600">
                <a:tc>
                  <a:txBody>
                    <a:bodyPr/>
                    <a:lstStyle/>
                    <a:p>
                      <a:r>
                        <a:rPr lang="en-US" sz="1300" dirty="0" smtClean="0"/>
                        <a:t>China or Hong Kong</a:t>
                      </a:r>
                      <a:endParaRPr lang="en-US" sz="1300" dirty="0"/>
                    </a:p>
                  </a:txBody>
                  <a:tcPr anchor="ctr"/>
                </a:tc>
                <a:tc>
                  <a:txBody>
                    <a:bodyPr/>
                    <a:lstStyle/>
                    <a:p>
                      <a:pPr algn="ctr"/>
                      <a:r>
                        <a:rPr lang="en-US" sz="1300" dirty="0" smtClean="0"/>
                        <a:t>1%</a:t>
                      </a:r>
                      <a:endParaRPr lang="en-US" sz="1300" dirty="0"/>
                    </a:p>
                  </a:txBody>
                  <a:tcPr anchor="ctr"/>
                </a:tc>
              </a:tr>
              <a:tr h="355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300" dirty="0" smtClean="0"/>
                        <a:t>Southeast</a:t>
                      </a:r>
                      <a:r>
                        <a:rPr lang="en-US" sz="1300" baseline="0" dirty="0" smtClean="0"/>
                        <a:t> Asia</a:t>
                      </a:r>
                      <a:endParaRPr lang="en-US" sz="1300" dirty="0" smtClean="0"/>
                    </a:p>
                  </a:txBody>
                  <a:tcPr anchor="ctr"/>
                </a:tc>
                <a:tc>
                  <a:txBody>
                    <a:bodyPr/>
                    <a:lstStyle/>
                    <a:p>
                      <a:pPr algn="ctr"/>
                      <a:r>
                        <a:rPr lang="en-US" sz="1300" dirty="0" smtClean="0"/>
                        <a:t>1%</a:t>
                      </a:r>
                      <a:endParaRPr lang="en-US" sz="1300" dirty="0"/>
                    </a:p>
                  </a:txBody>
                  <a:tcPr anchor="ctr"/>
                </a:tc>
              </a:tr>
              <a:tr h="355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300" dirty="0" smtClean="0"/>
                        <a:t>Eastern Europe</a:t>
                      </a:r>
                    </a:p>
                  </a:txBody>
                  <a:tcPr anchor="ctr"/>
                </a:tc>
                <a:tc>
                  <a:txBody>
                    <a:bodyPr/>
                    <a:lstStyle/>
                    <a:p>
                      <a:pPr algn="ctr"/>
                      <a:r>
                        <a:rPr lang="en-US" sz="1300" dirty="0" smtClean="0"/>
                        <a:t>1%</a:t>
                      </a:r>
                      <a:endParaRPr lang="en-US" sz="1300" dirty="0"/>
                    </a:p>
                  </a:txBody>
                  <a:tcPr anchor="ctr"/>
                </a:tc>
              </a:tr>
              <a:tr h="355600">
                <a:tc>
                  <a:txBody>
                    <a:bodyPr/>
                    <a:lstStyle/>
                    <a:p>
                      <a:r>
                        <a:rPr lang="en-US" sz="1300" dirty="0" smtClean="0"/>
                        <a:t>USA</a:t>
                      </a:r>
                      <a:endParaRPr lang="en-US" sz="1300" dirty="0"/>
                    </a:p>
                  </a:txBody>
                  <a:tcPr anchor="ctr"/>
                </a:tc>
                <a:tc>
                  <a:txBody>
                    <a:bodyPr/>
                    <a:lstStyle/>
                    <a:p>
                      <a:pPr algn="ctr"/>
                      <a:r>
                        <a:rPr lang="en-US" sz="1300" dirty="0" smtClean="0"/>
                        <a:t>1%</a:t>
                      </a:r>
                      <a:endParaRPr lang="en-US" sz="1300" dirty="0"/>
                    </a:p>
                  </a:txBody>
                  <a:tcPr anchor="ctr"/>
                </a:tc>
              </a:tr>
              <a:tr h="355600">
                <a:tc>
                  <a:txBody>
                    <a:bodyPr/>
                    <a:lstStyle/>
                    <a:p>
                      <a:r>
                        <a:rPr lang="en-US" sz="1300" dirty="0" smtClean="0"/>
                        <a:t>South Asia</a:t>
                      </a:r>
                      <a:endParaRPr lang="en-US" sz="1300" dirty="0"/>
                    </a:p>
                  </a:txBody>
                  <a:tcPr anchor="ctr"/>
                </a:tc>
                <a:tc>
                  <a:txBody>
                    <a:bodyPr/>
                    <a:lstStyle/>
                    <a:p>
                      <a:pPr algn="ctr"/>
                      <a:r>
                        <a:rPr lang="en-US" sz="1300" dirty="0" smtClean="0"/>
                        <a:t>1%</a:t>
                      </a:r>
                      <a:endParaRPr lang="en-US" sz="1300" dirty="0"/>
                    </a:p>
                  </a:txBody>
                  <a:tcPr anchor="ctr"/>
                </a:tc>
              </a:tr>
              <a:tr h="355600">
                <a:tc>
                  <a:txBody>
                    <a:bodyPr/>
                    <a:lstStyle/>
                    <a:p>
                      <a:r>
                        <a:rPr lang="en-US" sz="1300" dirty="0" smtClean="0"/>
                        <a:t>Russia / Former parts</a:t>
                      </a:r>
                      <a:r>
                        <a:rPr lang="en-US" sz="1300" baseline="0" dirty="0" smtClean="0"/>
                        <a:t> of USSR</a:t>
                      </a:r>
                      <a:endParaRPr lang="en-US" sz="1300" dirty="0"/>
                    </a:p>
                  </a:txBody>
                  <a:tcPr anchor="ctr"/>
                </a:tc>
                <a:tc>
                  <a:txBody>
                    <a:bodyPr/>
                    <a:lstStyle/>
                    <a:p>
                      <a:pPr algn="ctr"/>
                      <a:r>
                        <a:rPr lang="en-US" sz="1300" dirty="0" smtClean="0"/>
                        <a:t>&lt;1%</a:t>
                      </a:r>
                      <a:endParaRPr lang="en-US" sz="1300" dirty="0"/>
                    </a:p>
                  </a:txBody>
                  <a:tcPr anchor="ctr"/>
                </a:tc>
              </a:tr>
              <a:tr h="355600">
                <a:tc>
                  <a:txBody>
                    <a:bodyPr/>
                    <a:lstStyle/>
                    <a:p>
                      <a:r>
                        <a:rPr lang="en-US" sz="1300" dirty="0" smtClean="0"/>
                        <a:t>Other</a:t>
                      </a:r>
                      <a:r>
                        <a:rPr lang="en-US" sz="1300" baseline="0" dirty="0" smtClean="0"/>
                        <a:t> East Asia</a:t>
                      </a:r>
                      <a:endParaRPr lang="en-US" sz="1300" dirty="0" smtClean="0"/>
                    </a:p>
                  </a:txBody>
                  <a:tcPr anchor="ctr"/>
                </a:tc>
                <a:tc>
                  <a:txBody>
                    <a:bodyPr/>
                    <a:lstStyle/>
                    <a:p>
                      <a:pPr algn="ctr"/>
                      <a:r>
                        <a:rPr lang="en-US" sz="1300" smtClean="0"/>
                        <a:t>&lt;1%</a:t>
                      </a:r>
                      <a:endParaRPr lang="en-US" sz="1300" dirty="0"/>
                    </a:p>
                  </a:txBody>
                  <a:tcPr anchor="ctr"/>
                </a:tc>
              </a:tr>
              <a:tr h="355600">
                <a:tc>
                  <a:txBody>
                    <a:bodyPr/>
                    <a:lstStyle/>
                    <a:p>
                      <a:r>
                        <a:rPr lang="en-US" sz="1300" dirty="0" smtClean="0"/>
                        <a:t>West Asia / Middle East</a:t>
                      </a:r>
                      <a:r>
                        <a:rPr lang="en-US" sz="1300" baseline="0" dirty="0" smtClean="0"/>
                        <a:t> / North Africa</a:t>
                      </a:r>
                      <a:endParaRPr lang="en-US" sz="1300" dirty="0"/>
                    </a:p>
                  </a:txBody>
                  <a:tcPr anchor="ctr"/>
                </a:tc>
                <a:tc>
                  <a:txBody>
                    <a:bodyPr/>
                    <a:lstStyle/>
                    <a:p>
                      <a:pPr algn="ctr"/>
                      <a:r>
                        <a:rPr lang="en-US" sz="1300" smtClean="0"/>
                        <a:t>&lt;1%</a:t>
                      </a:r>
                      <a:endParaRPr lang="en-US" sz="1300" dirty="0"/>
                    </a:p>
                  </a:txBody>
                  <a:tcPr anchor="ctr"/>
                </a:tc>
              </a:tr>
              <a:tr h="355600">
                <a:tc>
                  <a:txBody>
                    <a:bodyPr/>
                    <a:lstStyle/>
                    <a:p>
                      <a:r>
                        <a:rPr lang="en-US" sz="1300" dirty="0" smtClean="0"/>
                        <a:t>Central and South America</a:t>
                      </a:r>
                    </a:p>
                  </a:txBody>
                  <a:tcPr anchor="ctr"/>
                </a:tc>
                <a:tc>
                  <a:txBody>
                    <a:bodyPr/>
                    <a:lstStyle/>
                    <a:p>
                      <a:pPr algn="ctr"/>
                      <a:r>
                        <a:rPr lang="en-US" sz="1300" smtClean="0"/>
                        <a:t>&lt;1%</a:t>
                      </a:r>
                      <a:endParaRPr lang="en-US" sz="1300" dirty="0"/>
                    </a:p>
                  </a:txBody>
                  <a:tcPr anchor="ctr"/>
                </a:tc>
              </a:tr>
              <a:tr h="355600">
                <a:tc>
                  <a:txBody>
                    <a:bodyPr/>
                    <a:lstStyle/>
                    <a:p>
                      <a:r>
                        <a:rPr lang="en-US" sz="1300" dirty="0" smtClean="0"/>
                        <a:t>Sub-Saharan Africa</a:t>
                      </a:r>
                      <a:endParaRPr lang="en-US" sz="1300" dirty="0"/>
                    </a:p>
                  </a:txBody>
                  <a:tcPr anchor="ctr"/>
                </a:tc>
                <a:tc>
                  <a:txBody>
                    <a:bodyPr/>
                    <a:lstStyle/>
                    <a:p>
                      <a:pPr algn="ctr"/>
                      <a:r>
                        <a:rPr lang="en-US" sz="1300" smtClean="0"/>
                        <a:t>&lt;1%</a:t>
                      </a:r>
                      <a:endParaRPr lang="en-US" sz="1300" dirty="0"/>
                    </a:p>
                  </a:txBody>
                  <a:tcPr anchor="ctr"/>
                </a:tc>
              </a:tr>
              <a:tr h="355600">
                <a:tc>
                  <a:txBody>
                    <a:bodyPr/>
                    <a:lstStyle/>
                    <a:p>
                      <a:r>
                        <a:rPr lang="en-US" sz="1300" dirty="0" smtClean="0"/>
                        <a:t>Caribbean</a:t>
                      </a:r>
                      <a:endParaRPr lang="en-US" sz="1300" dirty="0"/>
                    </a:p>
                  </a:txBody>
                  <a:tcPr anchor="ctr"/>
                </a:tc>
                <a:tc>
                  <a:txBody>
                    <a:bodyPr/>
                    <a:lstStyle/>
                    <a:p>
                      <a:pPr algn="ctr"/>
                      <a:r>
                        <a:rPr lang="en-US" sz="1300" smtClean="0"/>
                        <a:t>&lt;1%</a:t>
                      </a:r>
                      <a:endParaRPr lang="en-US" sz="1300" dirty="0"/>
                    </a:p>
                  </a:txBody>
                  <a:tcPr anchor="ctr"/>
                </a:tc>
              </a:tr>
              <a:tr h="355600">
                <a:tc>
                  <a:txBody>
                    <a:bodyPr/>
                    <a:lstStyle/>
                    <a:p>
                      <a:r>
                        <a:rPr lang="en-US" sz="1300" dirty="0" smtClean="0"/>
                        <a:t>Other / Prefer not to answer</a:t>
                      </a:r>
                      <a:endParaRPr lang="en-US" sz="1300" dirty="0"/>
                    </a:p>
                  </a:txBody>
                  <a:tcPr anchor="ctr"/>
                </a:tc>
                <a:tc>
                  <a:txBody>
                    <a:bodyPr/>
                    <a:lstStyle/>
                    <a:p>
                      <a:pPr algn="ctr"/>
                      <a:r>
                        <a:rPr lang="en-US" sz="1300" dirty="0" smtClean="0"/>
                        <a:t>&lt;1%</a:t>
                      </a:r>
                      <a:endParaRPr lang="en-US" sz="1300" dirty="0"/>
                    </a:p>
                  </a:txBody>
                  <a:tcPr anchor="ctr"/>
                </a:tc>
              </a:tr>
            </a:tbl>
          </a:graphicData>
        </a:graphic>
      </p:graphicFrame>
      <p:graphicFrame>
        <p:nvGraphicFramePr>
          <p:cNvPr id="10" name="Content Placeholder 6"/>
          <p:cNvGraphicFramePr>
            <a:graphicFrameLocks/>
          </p:cNvGraphicFramePr>
          <p:nvPr>
            <p:extLst>
              <p:ext uri="{D42A27DB-BD31-4B8C-83A1-F6EECF244321}">
                <p14:modId xmlns:p14="http://schemas.microsoft.com/office/powerpoint/2010/main" val="4245384139"/>
              </p:ext>
            </p:extLst>
          </p:nvPr>
        </p:nvGraphicFramePr>
        <p:xfrm>
          <a:off x="5029200" y="786384"/>
          <a:ext cx="3657600" cy="3911600"/>
        </p:xfrm>
        <a:graphic>
          <a:graphicData uri="http://schemas.openxmlformats.org/drawingml/2006/table">
            <a:tbl>
              <a:tblPr firstRow="1" bandRow="1">
                <a:tableStyleId>{00A15C55-8517-42AA-B614-E9B94910E393}</a:tableStyleId>
              </a:tblPr>
              <a:tblGrid>
                <a:gridCol w="2819401"/>
                <a:gridCol w="838199"/>
              </a:tblGrid>
              <a:tr h="355600">
                <a:tc gridSpan="2">
                  <a:txBody>
                    <a:bodyPr/>
                    <a:lstStyle/>
                    <a:p>
                      <a:r>
                        <a:rPr lang="en-US" sz="1300" dirty="0" smtClean="0">
                          <a:solidFill>
                            <a:schemeClr val="bg1"/>
                          </a:solidFill>
                        </a:rPr>
                        <a:t>Northern Canadians</a:t>
                      </a:r>
                      <a:endParaRPr lang="en-US" sz="1300"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pPr marL="0" marR="0">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Those who live in the North</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8%</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gridSpan="2">
                  <a:txBody>
                    <a:bodyPr/>
                    <a:lstStyle/>
                    <a:p>
                      <a:pPr marL="0" marR="0">
                        <a:spcBef>
                          <a:spcPts val="0"/>
                        </a:spcBef>
                        <a:spcAft>
                          <a:spcPts val="0"/>
                        </a:spcAft>
                      </a:pPr>
                      <a:r>
                        <a:rPr lang="en-US" sz="1300" b="1" dirty="0" smtClean="0">
                          <a:solidFill>
                            <a:schemeClr val="bg1"/>
                          </a:solidFill>
                          <a:effectLst/>
                          <a:latin typeface="Calibri" panose="020F0502020204030204" pitchFamily="34" charset="0"/>
                          <a:ea typeface="Calibri"/>
                          <a:cs typeface="Calibri" panose="020F0502020204030204" pitchFamily="34" charset="0"/>
                        </a:rPr>
                        <a:t>Distribution of Northern Canadians (n=102)</a:t>
                      </a:r>
                      <a:endParaRPr lang="en-US" sz="1300" b="1" dirty="0">
                        <a:solidFill>
                          <a:schemeClr val="bg1"/>
                        </a:solidFill>
                        <a:effectLst/>
                        <a:latin typeface="Calibri" panose="020F0502020204030204" pitchFamily="34" charset="0"/>
                        <a:ea typeface="Calibri"/>
                        <a:cs typeface="Calibri" panose="020F0502020204030204" pitchFamily="34" charset="0"/>
                      </a:endParaRPr>
                    </a:p>
                  </a:txBody>
                  <a:tcPr marL="68580" marR="68580" marT="0" marB="0" anchor="ctr">
                    <a:solidFill>
                      <a:schemeClr val="accent4">
                        <a:lumMod val="75000"/>
                      </a:schemeClr>
                    </a:solidFill>
                  </a:tcPr>
                </a:tc>
                <a:tc hMerge="1">
                  <a:txBody>
                    <a:bodyPr/>
                    <a:lstStyle/>
                    <a:p>
                      <a:pPr marL="0" marR="0" algn="ctr">
                        <a:spcBef>
                          <a:spcPts val="0"/>
                        </a:spcBef>
                        <a:spcAft>
                          <a:spcPts val="0"/>
                        </a:spcAft>
                      </a:pP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Northwest Territories</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2%</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dirty="0">
                          <a:solidFill>
                            <a:schemeClr val="tx1"/>
                          </a:solidFill>
                          <a:effectLst/>
                          <a:latin typeface="Calibri" panose="020F0502020204030204" pitchFamily="34" charset="0"/>
                          <a:ea typeface="Calibri"/>
                          <a:cs typeface="Calibri" panose="020F0502020204030204" pitchFamily="34" charset="0"/>
                        </a:rPr>
                        <a:t>North British Columbia</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17%</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dirty="0">
                          <a:solidFill>
                            <a:schemeClr val="tx1"/>
                          </a:solidFill>
                          <a:effectLst/>
                          <a:latin typeface="Calibri" panose="020F0502020204030204" pitchFamily="34" charset="0"/>
                          <a:ea typeface="Calibri"/>
                          <a:cs typeface="Calibri" panose="020F0502020204030204" pitchFamily="34" charset="0"/>
                        </a:rPr>
                        <a:t>North Alberta</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11%</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a:solidFill>
                            <a:schemeClr val="tx1"/>
                          </a:solidFill>
                          <a:effectLst/>
                          <a:latin typeface="Calibri" panose="020F0502020204030204" pitchFamily="34" charset="0"/>
                          <a:ea typeface="Calibri"/>
                          <a:cs typeface="Calibri" panose="020F0502020204030204" pitchFamily="34" charset="0"/>
                        </a:rPr>
                        <a:t>North Saskatchewan</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16%</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a:solidFill>
                            <a:schemeClr val="tx1"/>
                          </a:solidFill>
                          <a:effectLst/>
                          <a:latin typeface="Calibri" panose="020F0502020204030204" pitchFamily="34" charset="0"/>
                          <a:ea typeface="Calibri"/>
                          <a:cs typeface="Calibri" panose="020F0502020204030204" pitchFamily="34" charset="0"/>
                        </a:rPr>
                        <a:t>North Manitoba</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5%</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a:solidFill>
                            <a:schemeClr val="tx1"/>
                          </a:solidFill>
                          <a:effectLst/>
                          <a:latin typeface="Calibri" panose="020F0502020204030204" pitchFamily="34" charset="0"/>
                          <a:ea typeface="Calibri"/>
                          <a:cs typeface="Calibri" panose="020F0502020204030204" pitchFamily="34" charset="0"/>
                        </a:rPr>
                        <a:t>North Ontario</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25%</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dirty="0">
                          <a:solidFill>
                            <a:schemeClr val="tx1"/>
                          </a:solidFill>
                          <a:effectLst/>
                          <a:latin typeface="Calibri" panose="020F0502020204030204" pitchFamily="34" charset="0"/>
                          <a:ea typeface="Calibri"/>
                          <a:cs typeface="Calibri" panose="020F0502020204030204" pitchFamily="34" charset="0"/>
                        </a:rPr>
                        <a:t>North Quebec</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24%</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r h="355600">
                <a:tc>
                  <a:txBody>
                    <a:bodyPr/>
                    <a:lstStyle/>
                    <a:p>
                      <a:pPr marL="0" marR="0">
                        <a:spcBef>
                          <a:spcPts val="0"/>
                        </a:spcBef>
                        <a:spcAft>
                          <a:spcPts val="0"/>
                        </a:spcAft>
                      </a:pPr>
                      <a:r>
                        <a:rPr lang="en-US" sz="1300">
                          <a:solidFill>
                            <a:schemeClr val="tx1"/>
                          </a:solidFill>
                          <a:effectLst/>
                          <a:latin typeface="Calibri" panose="020F0502020204030204" pitchFamily="34" charset="0"/>
                          <a:ea typeface="Calibri"/>
                          <a:cs typeface="Calibri" panose="020F0502020204030204" pitchFamily="34" charset="0"/>
                        </a:rPr>
                        <a:t>North Newfoundland &amp; Labrador</a:t>
                      </a:r>
                    </a:p>
                  </a:txBody>
                  <a:tcPr marL="68580" marR="68580" marT="0" marB="0" anchor="ctr"/>
                </a:tc>
                <a:tc>
                  <a:txBody>
                    <a:bodyPr/>
                    <a:lstStyle/>
                    <a:p>
                      <a:pPr marL="0" marR="0" algn="ctr">
                        <a:spcBef>
                          <a:spcPts val="0"/>
                        </a:spcBef>
                        <a:spcAft>
                          <a:spcPts val="0"/>
                        </a:spcAft>
                      </a:pPr>
                      <a:r>
                        <a:rPr lang="en-US" sz="1300" dirty="0" smtClean="0">
                          <a:solidFill>
                            <a:schemeClr val="tx1"/>
                          </a:solidFill>
                          <a:effectLst/>
                          <a:latin typeface="Calibri" panose="020F0502020204030204" pitchFamily="34" charset="0"/>
                          <a:ea typeface="Calibri"/>
                          <a:cs typeface="Calibri" panose="020F0502020204030204" pitchFamily="34" charset="0"/>
                        </a:rPr>
                        <a:t>1%</a:t>
                      </a:r>
                      <a:endParaRPr lang="en-US" sz="1300" dirty="0">
                        <a:solidFill>
                          <a:schemeClr val="tx1"/>
                        </a:solidFill>
                        <a:effectLst/>
                        <a:latin typeface="Calibri" panose="020F0502020204030204" pitchFamily="34" charset="0"/>
                        <a:ea typeface="Calibri"/>
                        <a:cs typeface="Calibri" panose="020F0502020204030204" pitchFamily="34" charset="0"/>
                      </a:endParaRPr>
                    </a:p>
                  </a:txBody>
                  <a:tcPr marL="68580" marR="68580" marT="0" marB="0" anchor="ctr"/>
                </a:tc>
              </a:tr>
            </a:tbl>
          </a:graphicData>
        </a:graphic>
      </p:graphicFrame>
      <p:sp>
        <p:nvSpPr>
          <p:cNvPr id="8" name="TextBox 7"/>
          <p:cNvSpPr txBox="1"/>
          <p:nvPr/>
        </p:nvSpPr>
        <p:spPr>
          <a:xfrm>
            <a:off x="4800600" y="5953780"/>
            <a:ext cx="4038600" cy="523220"/>
          </a:xfrm>
          <a:prstGeom prst="rect">
            <a:avLst/>
          </a:prstGeom>
          <a:noFill/>
        </p:spPr>
        <p:txBody>
          <a:bodyPr wrap="square" rtlCol="0">
            <a:spAutoFit/>
          </a:bodyPr>
          <a:lstStyle/>
          <a:p>
            <a:pPr algn="r"/>
            <a:r>
              <a:rPr lang="en-US" sz="1400" dirty="0">
                <a:solidFill>
                  <a:srgbClr val="1F497D"/>
                </a:solidFill>
              </a:rPr>
              <a:t>Total respondents (n=1204)</a:t>
            </a:r>
          </a:p>
          <a:p>
            <a:pPr algn="r"/>
            <a:r>
              <a:rPr lang="en-US" sz="1400" dirty="0" smtClean="0">
                <a:solidFill>
                  <a:srgbClr val="1F497D"/>
                </a:solidFill>
              </a:rPr>
              <a:t>Total respondents from Northern Canada (n=102)</a:t>
            </a:r>
            <a:endParaRPr lang="en-US" sz="1400" dirty="0">
              <a:solidFill>
                <a:srgbClr val="1F497D"/>
              </a:solidFill>
            </a:endParaRPr>
          </a:p>
        </p:txBody>
      </p:sp>
    </p:spTree>
    <p:extLst>
      <p:ext uri="{BB962C8B-B14F-4D97-AF65-F5344CB8AC3E}">
        <p14:creationId xmlns:p14="http://schemas.microsoft.com/office/powerpoint/2010/main" val="397420019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p:nvPr>
        </p:nvSpPr>
        <p:spPr>
          <a:xfrm>
            <a:off x="838200" y="152400"/>
            <a:ext cx="8153400" cy="457200"/>
          </a:xfrm>
        </p:spPr>
        <p:txBody>
          <a:bodyPr/>
          <a:lstStyle/>
          <a:p>
            <a:r>
              <a:rPr lang="en-US" dirty="0" smtClean="0"/>
              <a:t>S4. </a:t>
            </a:r>
            <a:r>
              <a:rPr lang="en-US" dirty="0"/>
              <a:t>Canadian Boating Participation – Incidence by region* </a:t>
            </a:r>
            <a:r>
              <a:rPr lang="en-US" sz="1200" dirty="0"/>
              <a:t>% of population 18-69 </a:t>
            </a:r>
            <a:r>
              <a:rPr lang="en-US" sz="1200" dirty="0" smtClean="0"/>
              <a:t>years</a:t>
            </a:r>
            <a:endParaRPr lang="en-US" sz="1600" dirty="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101</a:t>
            </a:fld>
            <a:endParaRPr lang="de-DE" dirty="0">
              <a:solidFill>
                <a:srgbClr val="1F497D"/>
              </a:solidFill>
            </a:endParaRPr>
          </a:p>
        </p:txBody>
      </p:sp>
      <p:sp>
        <p:nvSpPr>
          <p:cNvPr id="6" name="TextBox 5"/>
          <p:cNvSpPr txBox="1"/>
          <p:nvPr/>
        </p:nvSpPr>
        <p:spPr>
          <a:xfrm>
            <a:off x="0" y="6307367"/>
            <a:ext cx="9144000" cy="430887"/>
          </a:xfrm>
          <a:prstGeom prst="rect">
            <a:avLst/>
          </a:prstGeom>
          <a:noFill/>
        </p:spPr>
        <p:txBody>
          <a:bodyPr wrap="square" rtlCol="0">
            <a:spAutoFit/>
          </a:bodyPr>
          <a:lstStyle/>
          <a:p>
            <a:r>
              <a:rPr lang="en-US" sz="1100" b="1" dirty="0">
                <a:solidFill>
                  <a:srgbClr val="1F497D"/>
                </a:solidFill>
              </a:rPr>
              <a:t>*NOTE: This slide shows full response data for the question, including those who may have left/not qualified for the survey after </a:t>
            </a:r>
            <a:r>
              <a:rPr lang="en-US" sz="1100" b="1" dirty="0" smtClean="0">
                <a:solidFill>
                  <a:srgbClr val="1F497D"/>
                </a:solidFill>
              </a:rPr>
              <a:t>S4.</a:t>
            </a:r>
            <a:endParaRPr lang="en-US" sz="1100" b="1" dirty="0">
              <a:solidFill>
                <a:srgbClr val="1F497D"/>
              </a:solidFill>
            </a:endParaRPr>
          </a:p>
          <a:p>
            <a:r>
              <a:rPr lang="en-US" sz="1100" dirty="0" smtClean="0">
                <a:solidFill>
                  <a:srgbClr val="1F497D"/>
                </a:solidFill>
              </a:rPr>
              <a:t>S4. Which of the following activities do you participate in, at least occasionally? (Select all)</a:t>
            </a:r>
            <a:endParaRPr lang="en-US" sz="1100" dirty="0">
              <a:solidFill>
                <a:srgbClr val="1F497D"/>
              </a:solidFill>
            </a:endParaRPr>
          </a:p>
        </p:txBody>
      </p:sp>
      <p:graphicFrame>
        <p:nvGraphicFramePr>
          <p:cNvPr id="16" name="Table 15"/>
          <p:cNvGraphicFramePr>
            <a:graphicFrameLocks noGrp="1"/>
          </p:cNvGraphicFramePr>
          <p:nvPr>
            <p:extLst>
              <p:ext uri="{D42A27DB-BD31-4B8C-83A1-F6EECF244321}">
                <p14:modId xmlns:p14="http://schemas.microsoft.com/office/powerpoint/2010/main" val="2959167324"/>
              </p:ext>
            </p:extLst>
          </p:nvPr>
        </p:nvGraphicFramePr>
        <p:xfrm>
          <a:off x="694797" y="838200"/>
          <a:ext cx="7708975" cy="5174285"/>
        </p:xfrm>
        <a:graphic>
          <a:graphicData uri="http://schemas.openxmlformats.org/drawingml/2006/table">
            <a:tbl>
              <a:tblPr firstRow="1" bandRow="1">
                <a:tableStyleId>{5C22544A-7EE6-4342-B048-85BDC9FD1C3A}</a:tableStyleId>
              </a:tblPr>
              <a:tblGrid>
                <a:gridCol w="2819400"/>
                <a:gridCol w="977915"/>
                <a:gridCol w="977915"/>
                <a:gridCol w="977915"/>
                <a:gridCol w="977915"/>
                <a:gridCol w="977915"/>
              </a:tblGrid>
              <a:tr h="234215">
                <a:tc>
                  <a:txBody>
                    <a:bodyPr/>
                    <a:lstStyle/>
                    <a:p>
                      <a:r>
                        <a:rPr lang="en-US" sz="1200" dirty="0" smtClean="0"/>
                        <a:t>Boating Activity</a:t>
                      </a:r>
                      <a:endParaRPr lang="en-US" sz="1200" dirty="0"/>
                    </a:p>
                  </a:txBody>
                  <a:tcPr/>
                </a:tc>
                <a:tc>
                  <a:txBody>
                    <a:bodyPr/>
                    <a:lstStyle/>
                    <a:p>
                      <a:pPr algn="ctr"/>
                      <a:r>
                        <a:rPr lang="en-US" sz="1200" dirty="0" smtClean="0"/>
                        <a:t>BC</a:t>
                      </a:r>
                      <a:endParaRPr lang="en-US" sz="1200" dirty="0"/>
                    </a:p>
                  </a:txBody>
                  <a:tcPr anchor="ctr"/>
                </a:tc>
                <a:tc>
                  <a:txBody>
                    <a:bodyPr/>
                    <a:lstStyle/>
                    <a:p>
                      <a:pPr algn="ctr"/>
                      <a:r>
                        <a:rPr lang="en-US" sz="1200" dirty="0" smtClean="0"/>
                        <a:t>Prairies</a:t>
                      </a:r>
                      <a:endParaRPr lang="en-US" sz="1200" dirty="0"/>
                    </a:p>
                  </a:txBody>
                  <a:tcPr anchor="ctr"/>
                </a:tc>
                <a:tc>
                  <a:txBody>
                    <a:bodyPr/>
                    <a:lstStyle/>
                    <a:p>
                      <a:pPr algn="ctr"/>
                      <a:r>
                        <a:rPr lang="en-US" sz="1200" dirty="0" smtClean="0"/>
                        <a:t>Ontario</a:t>
                      </a:r>
                      <a:endParaRPr lang="en-US" sz="1200" dirty="0"/>
                    </a:p>
                  </a:txBody>
                  <a:tcPr anchor="ctr"/>
                </a:tc>
                <a:tc>
                  <a:txBody>
                    <a:bodyPr/>
                    <a:lstStyle/>
                    <a:p>
                      <a:pPr algn="ctr"/>
                      <a:r>
                        <a:rPr lang="en-US" sz="1200" dirty="0" smtClean="0"/>
                        <a:t>Quebec</a:t>
                      </a:r>
                      <a:endParaRPr lang="en-US" sz="1200" dirty="0"/>
                    </a:p>
                  </a:txBody>
                  <a:tcPr anchor="ctr"/>
                </a:tc>
                <a:tc>
                  <a:txBody>
                    <a:bodyPr/>
                    <a:lstStyle/>
                    <a:p>
                      <a:pPr algn="ctr"/>
                      <a:r>
                        <a:rPr lang="en-US" sz="1200" dirty="0" smtClean="0"/>
                        <a:t>Atlantic</a:t>
                      </a:r>
                      <a:endParaRPr lang="en-US" sz="1200" dirty="0"/>
                    </a:p>
                  </a:txBody>
                  <a:tcPr anchor="ctr"/>
                </a:tc>
              </a:tr>
              <a:tr h="193766">
                <a:tc>
                  <a:txBody>
                    <a:bodyPr/>
                    <a:lstStyle/>
                    <a:p>
                      <a:pPr algn="r"/>
                      <a:r>
                        <a:rPr lang="en-US" sz="1100" i="1" dirty="0" smtClean="0">
                          <a:solidFill>
                            <a:schemeClr val="bg1"/>
                          </a:solidFill>
                        </a:rPr>
                        <a:t>Base</a:t>
                      </a:r>
                      <a:endParaRPr lang="en-US" sz="1100" i="1" dirty="0">
                        <a:solidFill>
                          <a:schemeClr val="bg1"/>
                        </a:solidFill>
                      </a:endParaRPr>
                    </a:p>
                  </a:txBody>
                  <a:tcP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0" u="none" strike="noStrike">
                          <a:solidFill>
                            <a:schemeClr val="bg1"/>
                          </a:solidFill>
                          <a:effectLst/>
                          <a:latin typeface="+mj-lt"/>
                        </a:rPr>
                        <a:t>1092</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0" u="none" strike="noStrike">
                          <a:solidFill>
                            <a:schemeClr val="bg1"/>
                          </a:solidFill>
                          <a:effectLst/>
                          <a:latin typeface="+mj-lt"/>
                        </a:rPr>
                        <a:t>1534</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0" u="none" strike="noStrike">
                          <a:solidFill>
                            <a:schemeClr val="bg1"/>
                          </a:solidFill>
                          <a:effectLst/>
                          <a:latin typeface="+mj-lt"/>
                        </a:rPr>
                        <a:t>3876</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0" u="none" strike="noStrike">
                          <a:solidFill>
                            <a:schemeClr val="bg1"/>
                          </a:solidFill>
                          <a:effectLst/>
                          <a:latin typeface="+mj-lt"/>
                        </a:rPr>
                        <a:t>1851</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0" u="none" strike="noStrike">
                          <a:solidFill>
                            <a:schemeClr val="bg1"/>
                          </a:solidFill>
                          <a:effectLst/>
                          <a:latin typeface="+mj-lt"/>
                        </a:rPr>
                        <a:t>717</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r>
              <a:tr h="234215">
                <a:tc>
                  <a:txBody>
                    <a:bodyPr/>
                    <a:lstStyle/>
                    <a:p>
                      <a:r>
                        <a:rPr lang="en-US" sz="1200" b="1" dirty="0" err="1" smtClean="0"/>
                        <a:t>Powerboating</a:t>
                      </a:r>
                      <a:r>
                        <a:rPr lang="en-US" sz="1200" b="1" dirty="0" smtClean="0"/>
                        <a:t> (NET)</a:t>
                      </a:r>
                      <a:endParaRPr lang="en-US" sz="1200" b="1" dirty="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29%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Fishing (net)</a:t>
                      </a: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a:solidFill>
                            <a:schemeClr val="tx1"/>
                          </a:solidFill>
                          <a:effectLst/>
                          <a:latin typeface="+mj-lt"/>
                        </a:rPr>
                        <a:t>25%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28%</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26%</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23%</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25%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…as a passenger</a:t>
                      </a: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20%</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23%</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20%</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16%</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18%</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…as the driver</a:t>
                      </a: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14%</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14%</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13%</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Pleasure </a:t>
                      </a:r>
                      <a:r>
                        <a:rPr lang="en-US" sz="1100" b="0" i="0" u="none" strike="noStrike" dirty="0" err="1">
                          <a:solidFill>
                            <a:schemeClr val="tx1"/>
                          </a:solidFill>
                          <a:effectLst/>
                          <a:latin typeface="+mj-lt"/>
                        </a:rPr>
                        <a:t>Powerboating</a:t>
                      </a:r>
                      <a:r>
                        <a:rPr lang="en-US" sz="1100" b="0" i="0" u="none" strike="noStrike" dirty="0">
                          <a:solidFill>
                            <a:schemeClr val="tx1"/>
                          </a:solidFill>
                          <a:effectLst/>
                          <a:latin typeface="+mj-lt"/>
                        </a:rPr>
                        <a:t> (net)</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22%</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21%</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20%</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11%</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14%</a:t>
                      </a:r>
                    </a:p>
                  </a:txBody>
                  <a:tcPr marL="9525" marR="9525" marT="9525" marB="0" anchor="ctr">
                    <a:solidFill>
                      <a:schemeClr val="accent3">
                        <a:lumMod val="20000"/>
                        <a:lumOff val="80000"/>
                      </a:schemeClr>
                    </a:solidFill>
                  </a:tcPr>
                </a:tc>
              </a:tr>
              <a:tr h="234215">
                <a:tc>
                  <a:txBody>
                    <a:bodyPr/>
                    <a:lstStyle/>
                    <a:p>
                      <a:pPr marL="403225" indent="0" algn="l" fontAlgn="ctr"/>
                      <a:r>
                        <a:rPr lang="en-US" sz="1100" b="0" i="0" u="none" strike="noStrike" dirty="0">
                          <a:solidFill>
                            <a:schemeClr val="tx1"/>
                          </a:solidFill>
                          <a:effectLst/>
                          <a:latin typeface="+mj-lt"/>
                        </a:rPr>
                        <a:t>...as a passenger</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17%</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18%</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16%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8%</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11%</a:t>
                      </a:r>
                    </a:p>
                  </a:txBody>
                  <a:tcPr marL="9525" marR="9525" marT="9525" marB="0" anchor="ctr">
                    <a:solidFill>
                      <a:schemeClr val="accent3">
                        <a:lumMod val="20000"/>
                        <a:lumOff val="80000"/>
                      </a:schemeClr>
                    </a:solidFill>
                  </a:tcPr>
                </a:tc>
              </a:tr>
              <a:tr h="234215">
                <a:tc>
                  <a:txBody>
                    <a:bodyPr/>
                    <a:lstStyle/>
                    <a:p>
                      <a:pPr marL="403225" indent="0" algn="l" fontAlgn="ctr"/>
                      <a:r>
                        <a:rPr lang="en-US" sz="1100" b="0" i="0" u="none" strike="noStrike" dirty="0">
                          <a:solidFill>
                            <a:schemeClr val="tx1"/>
                          </a:solidFill>
                          <a:effectLst/>
                          <a:latin typeface="+mj-lt"/>
                        </a:rPr>
                        <a:t>...as the driver</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9%</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7%</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Riding a personal watercraft (PWC)</a:t>
                      </a: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Hunting from any type of watercraft</a:t>
                      </a: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a:solidFill>
                            <a:schemeClr val="tx1"/>
                          </a:solidFill>
                          <a:effectLst/>
                          <a:latin typeface="+mj-lt"/>
                        </a:rPr>
                        <a:t>2%</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a:solidFill>
                            <a:schemeClr val="tx1"/>
                          </a:solidFill>
                          <a:effectLst/>
                          <a:latin typeface="+mj-lt"/>
                        </a:rPr>
                        <a:t>2%</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r>
              <a:tr h="234215">
                <a:tc>
                  <a:txBody>
                    <a:bodyPr/>
                    <a:lstStyle/>
                    <a:p>
                      <a:r>
                        <a:rPr lang="en-US" sz="1200" b="1" dirty="0" smtClean="0"/>
                        <a:t>Non-</a:t>
                      </a:r>
                      <a:r>
                        <a:rPr lang="en-US" sz="1200" b="1" dirty="0" err="1" smtClean="0"/>
                        <a:t>Powerboating</a:t>
                      </a:r>
                      <a:r>
                        <a:rPr lang="en-US" sz="1200" b="1" baseline="0" dirty="0" smtClean="0"/>
                        <a:t> (NET)</a:t>
                      </a:r>
                      <a:endParaRPr lang="en-US" sz="1200" b="1" dirty="0" smtClean="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1" i="0" u="none" strike="noStrike" dirty="0">
                          <a:solidFill>
                            <a:schemeClr val="tx1"/>
                          </a:solidFill>
                          <a:effectLst/>
                          <a:latin typeface="+mj-lt"/>
                        </a:rPr>
                        <a:t>28%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33%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20%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1" i="0" u="none" strike="noStrike" dirty="0">
                          <a:solidFill>
                            <a:schemeClr val="tx1"/>
                          </a:solidFill>
                          <a:effectLst/>
                          <a:latin typeface="+mj-lt"/>
                        </a:rPr>
                        <a:t>31%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Paddling (net)</a:t>
                      </a: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dirty="0">
                          <a:solidFill>
                            <a:schemeClr val="tx1"/>
                          </a:solidFill>
                          <a:effectLst/>
                          <a:latin typeface="+mj-lt"/>
                        </a:rPr>
                        <a:t>30%</a:t>
                      </a:r>
                    </a:p>
                  </a:txBody>
                  <a:tcPr marL="9525" marR="9525" marT="9525"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22%</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27%</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17%</a:t>
                      </a:r>
                    </a:p>
                  </a:txBody>
                  <a:tcPr marL="9525" marR="9525" marT="9525" marB="0" anchor="ctr">
                    <a:lnT w="12700" cap="flat" cmpd="sng" algn="ctr">
                      <a:solidFill>
                        <a:schemeClr val="tx1"/>
                      </a:solidFill>
                      <a:prstDash val="solid"/>
                      <a:round/>
                      <a:headEnd type="none" w="med" len="med"/>
                      <a:tailEnd type="none" w="med" len="med"/>
                    </a:lnT>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25%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Canoeing</a:t>
                      </a: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17%</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21%</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18%</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Kayaking</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19%</a:t>
                      </a:r>
                    </a:p>
                  </a:txBody>
                  <a:tcPr marL="9525" marR="9525" marT="9525" marB="0" anchor="ctr">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13%</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Stand up </a:t>
                      </a:r>
                      <a:r>
                        <a:rPr lang="en-US" sz="1100" b="0" i="0" u="none" strike="noStrike" dirty="0" err="1">
                          <a:solidFill>
                            <a:schemeClr val="tx1"/>
                          </a:solidFill>
                          <a:effectLst/>
                          <a:latin typeface="+mj-lt"/>
                        </a:rPr>
                        <a:t>paddleboarding</a:t>
                      </a:r>
                      <a:endParaRPr lang="en-US" sz="1100" b="0"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4%</a:t>
                      </a:r>
                    </a:p>
                  </a:txBody>
                  <a:tcPr marL="9525" marR="9525" marT="9525" marB="0" anchor="ctr">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4%</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4%</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solidFill>
                      <a:schemeClr val="accent3">
                        <a:lumMod val="20000"/>
                        <a:lumOff val="80000"/>
                      </a:schemeClr>
                    </a:solidFill>
                  </a:tcPr>
                </a:tc>
              </a:tr>
              <a:tr h="234215">
                <a:tc>
                  <a:txBody>
                    <a:bodyPr/>
                    <a:lstStyle/>
                    <a:p>
                      <a:pPr marL="228600" indent="0" algn="l" fontAlgn="ctr"/>
                      <a:r>
                        <a:rPr lang="en-US" sz="1100" b="0" i="0" u="none" strike="noStrike" dirty="0">
                          <a:solidFill>
                            <a:schemeClr val="tx1"/>
                          </a:solidFill>
                          <a:effectLst/>
                          <a:latin typeface="+mj-lt"/>
                        </a:rPr>
                        <a:t>Boating in another type of non-powered craft</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13%</a:t>
                      </a:r>
                    </a:p>
                  </a:txBody>
                  <a:tcPr marL="9525" marR="9525" marT="9525" marB="0" anchor="ctr">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12%</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12%</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10%</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Sailing (net)</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9%</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4%</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7%</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Sailing</a:t>
                      </a:r>
                    </a:p>
                  </a:txBody>
                  <a:tcPr marL="9525" marR="9525" marT="9525" marB="0" anchor="ctr">
                    <a:solidFill>
                      <a:schemeClr val="bg1">
                        <a:lumMod val="85000"/>
                      </a:schemeClr>
                    </a:solidFill>
                  </a:tcPr>
                </a:tc>
                <a:tc>
                  <a:txBody>
                    <a:bodyPr/>
                    <a:lstStyle/>
                    <a:p>
                      <a:pPr algn="ctr" fontAlgn="b"/>
                      <a:r>
                        <a:rPr lang="en-US" sz="1200" b="0" i="0" u="none" strike="noStrike" dirty="0">
                          <a:solidFill>
                            <a:schemeClr val="tx1"/>
                          </a:solidFill>
                          <a:effectLst/>
                          <a:latin typeface="+mj-lt"/>
                        </a:rPr>
                        <a:t>8%</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8%</a:t>
                      </a:r>
                    </a:p>
                  </a:txBody>
                  <a:tcPr marL="9525" marR="9525" marT="9525" marB="0" anchor="ctr">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7%</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Sailboarding (windsurfing)</a:t>
                      </a: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a:solidFill>
                            <a:schemeClr val="tx1"/>
                          </a:solidFill>
                          <a:effectLst/>
                          <a:latin typeface="+mj-lt"/>
                        </a:rPr>
                        <a:t>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1%</a:t>
                      </a:r>
                    </a:p>
                  </a:txBody>
                  <a:tcPr marL="9525" marR="9525" marT="9525" marB="0" anchor="ctr">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lnB w="12700" cap="flat" cmpd="sng" algn="ctr">
                      <a:solidFill>
                        <a:schemeClr val="tx1"/>
                      </a:solidFill>
                      <a:prstDash val="solid"/>
                      <a:round/>
                      <a:headEnd type="none" w="med" len="med"/>
                      <a:tailEnd type="none" w="med" len="med"/>
                    </a:lnB>
                    <a:solidFill>
                      <a:schemeClr val="accent3">
                        <a:lumMod val="20000"/>
                        <a:lumOff val="80000"/>
                      </a:schemeClr>
                    </a:solidFill>
                  </a:tcPr>
                </a:tc>
              </a:tr>
              <a:tr h="234215">
                <a:tc>
                  <a:txBody>
                    <a:bodyPr/>
                    <a:lstStyle/>
                    <a:p>
                      <a:pPr marL="53975" indent="0" algn="l" fontAlgn="ctr"/>
                      <a:r>
                        <a:rPr lang="en-US" sz="1200" b="1" i="0" u="none" strike="noStrike" dirty="0" smtClean="0">
                          <a:solidFill>
                            <a:schemeClr val="tx1"/>
                          </a:solidFill>
                          <a:effectLst/>
                          <a:latin typeface="+mj-lt"/>
                        </a:rPr>
                        <a:t>None of these</a:t>
                      </a:r>
                      <a:endParaRPr lang="en-US" sz="12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54%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54%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63%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56%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bl>
          </a:graphicData>
        </a:graphic>
      </p:graphicFrame>
      <p:grpSp>
        <p:nvGrpSpPr>
          <p:cNvPr id="18" name="Group 17"/>
          <p:cNvGrpSpPr/>
          <p:nvPr/>
        </p:nvGrpSpPr>
        <p:grpSpPr>
          <a:xfrm>
            <a:off x="120269" y="6094045"/>
            <a:ext cx="4538815" cy="284983"/>
            <a:chOff x="6213279" y="518294"/>
            <a:chExt cx="4538815" cy="284983"/>
          </a:xfrm>
        </p:grpSpPr>
        <p:sp>
          <p:nvSpPr>
            <p:cNvPr id="19" name="Rectangle 18"/>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Rectangle 19"/>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1" name="TextBox 20"/>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22" name="Straight Connector 2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59907714"/>
      </p:ext>
    </p:extLst>
  </p:cSld>
  <p:clrMapOvr>
    <a:overrideClrMapping bg1="lt1" tx1="dk1" bg2="lt2" tx2="dk2" accent1="accent1" accent2="accent2" accent3="accent3" accent4="accent4" accent5="accent5" accent6="accent6" hlink="hlink" folHlink="folHlink"/>
  </p:clrMapOvr>
  <p:transition advClick="0"/>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102</a:t>
            </a:fld>
            <a:endParaRPr lang="de-DE" dirty="0">
              <a:solidFill>
                <a:srgbClr val="1F497D"/>
              </a:solidFill>
            </a:endParaRPr>
          </a:p>
        </p:txBody>
      </p:sp>
      <p:sp>
        <p:nvSpPr>
          <p:cNvPr id="6" name="TextBox 5"/>
          <p:cNvSpPr txBox="1"/>
          <p:nvPr/>
        </p:nvSpPr>
        <p:spPr>
          <a:xfrm>
            <a:off x="0" y="6396335"/>
            <a:ext cx="6019800" cy="461665"/>
          </a:xfrm>
          <a:prstGeom prst="rect">
            <a:avLst/>
          </a:prstGeom>
          <a:noFill/>
        </p:spPr>
        <p:txBody>
          <a:bodyPr wrap="square" rtlCol="0">
            <a:spAutoFit/>
          </a:bodyPr>
          <a:lstStyle/>
          <a:p>
            <a:r>
              <a:rPr lang="en-US" sz="1200" dirty="0" smtClean="0">
                <a:solidFill>
                  <a:srgbClr val="1F497D"/>
                </a:solidFill>
              </a:rPr>
              <a:t>S1. Were you born in Canada?</a:t>
            </a:r>
          </a:p>
          <a:p>
            <a:r>
              <a:rPr lang="en-US" sz="1200" dirty="0" smtClean="0">
                <a:solidFill>
                  <a:srgbClr val="1F497D"/>
                </a:solidFill>
              </a:rPr>
              <a:t>S2. In which country or region were you born? (Select one)</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Most of the people taking this survey were born in Canada.</a:t>
            </a:r>
            <a:br>
              <a:rPr lang="en-US" dirty="0" smtClean="0"/>
            </a:br>
            <a:r>
              <a:rPr lang="en-US" sz="1600" b="0" dirty="0" smtClean="0"/>
              <a:t>Among those born outside of Canada, 3 in 10 were born in Western Europe.</a:t>
            </a:r>
          </a:p>
        </p:txBody>
      </p:sp>
      <p:graphicFrame>
        <p:nvGraphicFramePr>
          <p:cNvPr id="2" name="Chart 1"/>
          <p:cNvGraphicFramePr/>
          <p:nvPr>
            <p:extLst>
              <p:ext uri="{D42A27DB-BD31-4B8C-83A1-F6EECF244321}">
                <p14:modId xmlns:p14="http://schemas.microsoft.com/office/powerpoint/2010/main" val="838594441"/>
              </p:ext>
            </p:extLst>
          </p:nvPr>
        </p:nvGraphicFramePr>
        <p:xfrm>
          <a:off x="1752600" y="1834446"/>
          <a:ext cx="7010400" cy="4775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p:cNvGraphicFramePr/>
          <p:nvPr>
            <p:extLst>
              <p:ext uri="{D42A27DB-BD31-4B8C-83A1-F6EECF244321}">
                <p14:modId xmlns:p14="http://schemas.microsoft.com/office/powerpoint/2010/main" val="1702958469"/>
              </p:ext>
            </p:extLst>
          </p:nvPr>
        </p:nvGraphicFramePr>
        <p:xfrm>
          <a:off x="228600" y="1834446"/>
          <a:ext cx="1905000" cy="4775200"/>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651933" y="1402646"/>
            <a:ext cx="8034867" cy="965200"/>
            <a:chOff x="651933" y="1244600"/>
            <a:chExt cx="8034867" cy="965200"/>
          </a:xfrm>
        </p:grpSpPr>
        <p:sp>
          <p:nvSpPr>
            <p:cNvPr id="4" name="Left Brace 3"/>
            <p:cNvSpPr/>
            <p:nvPr/>
          </p:nvSpPr>
          <p:spPr>
            <a:xfrm rot="5400000">
              <a:off x="1071033" y="1409700"/>
              <a:ext cx="381000" cy="12192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1" name="Left Brace 10"/>
            <p:cNvSpPr/>
            <p:nvPr/>
          </p:nvSpPr>
          <p:spPr>
            <a:xfrm rot="5400000">
              <a:off x="5219700" y="-1257300"/>
              <a:ext cx="381000" cy="65532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5" name="TextBox 4"/>
            <p:cNvSpPr txBox="1"/>
            <p:nvPr/>
          </p:nvSpPr>
          <p:spPr>
            <a:xfrm>
              <a:off x="750711" y="1295400"/>
              <a:ext cx="1109133" cy="584775"/>
            </a:xfrm>
            <a:prstGeom prst="rect">
              <a:avLst/>
            </a:prstGeom>
            <a:noFill/>
          </p:spPr>
          <p:txBody>
            <a:bodyPr wrap="square" rtlCol="0">
              <a:spAutoFit/>
            </a:bodyPr>
            <a:lstStyle/>
            <a:p>
              <a:pPr algn="ctr"/>
              <a:r>
                <a:rPr lang="en-US" sz="1600" dirty="0" smtClean="0">
                  <a:solidFill>
                    <a:srgbClr val="1F497D"/>
                  </a:solidFill>
                </a:rPr>
                <a:t>In Canada</a:t>
              </a:r>
            </a:p>
            <a:p>
              <a:pPr algn="ctr"/>
              <a:r>
                <a:rPr lang="en-US" sz="1600" dirty="0" smtClean="0">
                  <a:solidFill>
                    <a:srgbClr val="1F497D"/>
                  </a:solidFill>
                </a:rPr>
                <a:t>88%</a:t>
              </a:r>
              <a:endParaRPr lang="en-US" sz="1600" dirty="0">
                <a:solidFill>
                  <a:srgbClr val="1F497D"/>
                </a:solidFill>
              </a:endParaRPr>
            </a:p>
          </p:txBody>
        </p:sp>
        <p:sp>
          <p:nvSpPr>
            <p:cNvPr id="12" name="TextBox 11"/>
            <p:cNvSpPr txBox="1"/>
            <p:nvPr/>
          </p:nvSpPr>
          <p:spPr>
            <a:xfrm>
              <a:off x="4552245" y="1244600"/>
              <a:ext cx="1752600" cy="584775"/>
            </a:xfrm>
            <a:prstGeom prst="rect">
              <a:avLst/>
            </a:prstGeom>
            <a:noFill/>
          </p:spPr>
          <p:txBody>
            <a:bodyPr wrap="square" rtlCol="0">
              <a:spAutoFit/>
            </a:bodyPr>
            <a:lstStyle/>
            <a:p>
              <a:pPr algn="ctr"/>
              <a:r>
                <a:rPr lang="en-US" sz="1600" dirty="0" smtClean="0">
                  <a:solidFill>
                    <a:srgbClr val="1F497D"/>
                  </a:solidFill>
                </a:rPr>
                <a:t>Outside of Canada</a:t>
              </a:r>
            </a:p>
            <a:p>
              <a:pPr algn="ctr"/>
              <a:r>
                <a:rPr lang="en-US" sz="1600" dirty="0" smtClean="0">
                  <a:solidFill>
                    <a:srgbClr val="1F497D"/>
                  </a:solidFill>
                </a:rPr>
                <a:t>12%</a:t>
              </a:r>
              <a:endParaRPr lang="en-US" sz="1600" dirty="0">
                <a:solidFill>
                  <a:srgbClr val="1F497D"/>
                </a:solidFill>
              </a:endParaRPr>
            </a:p>
          </p:txBody>
        </p:sp>
      </p:grpSp>
      <p:sp>
        <p:nvSpPr>
          <p:cNvPr id="14" name="TextBox 13"/>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sp>
        <p:nvSpPr>
          <p:cNvPr id="15" name="TextBox 14"/>
          <p:cNvSpPr txBox="1"/>
          <p:nvPr/>
        </p:nvSpPr>
        <p:spPr>
          <a:xfrm>
            <a:off x="1621366" y="1010062"/>
            <a:ext cx="2777068" cy="369332"/>
          </a:xfrm>
          <a:prstGeom prst="rect">
            <a:avLst/>
          </a:prstGeom>
          <a:noFill/>
        </p:spPr>
        <p:txBody>
          <a:bodyPr wrap="square" rtlCol="0">
            <a:spAutoFit/>
          </a:bodyPr>
          <a:lstStyle/>
          <a:p>
            <a:r>
              <a:rPr lang="en-US" b="1" dirty="0" smtClean="0">
                <a:solidFill>
                  <a:srgbClr val="1F497D"/>
                </a:solidFill>
              </a:rPr>
              <a:t>Country of Birth</a:t>
            </a:r>
          </a:p>
        </p:txBody>
      </p:sp>
    </p:spTree>
    <p:extLst>
      <p:ext uri="{BB962C8B-B14F-4D97-AF65-F5344CB8AC3E}">
        <p14:creationId xmlns:p14="http://schemas.microsoft.com/office/powerpoint/2010/main" val="1315480101"/>
      </p:ext>
    </p:extLst>
  </p:cSld>
  <p:clrMapOvr>
    <a:masterClrMapping/>
  </p:clrMapOvr>
  <p:transition advClick="0"/>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1295400" y="1981200"/>
            <a:ext cx="7391400" cy="2362200"/>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103</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S3. How many years have you lived in Canada? (Select one)</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Among the 12% who were born outside of Canada, a third have lived here for less than 15 years. Half have lived in this country for 20 years or more.</a:t>
            </a:r>
            <a:endParaRPr lang="en-US" sz="1600" b="0" dirty="0" smtClean="0"/>
          </a:p>
        </p:txBody>
      </p:sp>
      <p:sp>
        <p:nvSpPr>
          <p:cNvPr id="2" name="Rounded Rectangle 1"/>
          <p:cNvSpPr/>
          <p:nvPr/>
        </p:nvSpPr>
        <p:spPr>
          <a:xfrm>
            <a:off x="457200" y="1417021"/>
            <a:ext cx="1371600" cy="4678979"/>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b="1" dirty="0" smtClean="0">
                <a:solidFill>
                  <a:srgbClr val="1F497D"/>
                </a:solidFill>
              </a:rPr>
              <a:t>12% </a:t>
            </a:r>
            <a:r>
              <a:rPr lang="en-US" sz="1600" dirty="0" smtClean="0">
                <a:solidFill>
                  <a:srgbClr val="1F497D"/>
                </a:solidFill>
              </a:rPr>
              <a:t>of all respondents were born </a:t>
            </a:r>
            <a:r>
              <a:rPr lang="en-US" sz="1600" b="1" dirty="0" smtClean="0">
                <a:solidFill>
                  <a:srgbClr val="1F497D"/>
                </a:solidFill>
              </a:rPr>
              <a:t>outside of Canada</a:t>
            </a:r>
            <a:endParaRPr lang="en-US" sz="1600" b="1" dirty="0">
              <a:solidFill>
                <a:srgbClr val="1F497D"/>
              </a:solidFill>
            </a:endParaRPr>
          </a:p>
        </p:txBody>
      </p:sp>
      <p:sp>
        <p:nvSpPr>
          <p:cNvPr id="7" name="TextBox 6"/>
          <p:cNvSpPr txBox="1"/>
          <p:nvPr/>
        </p:nvSpPr>
        <p:spPr>
          <a:xfrm>
            <a:off x="5715000" y="6210254"/>
            <a:ext cx="2971800" cy="307777"/>
          </a:xfrm>
          <a:prstGeom prst="rect">
            <a:avLst/>
          </a:prstGeom>
          <a:noFill/>
        </p:spPr>
        <p:txBody>
          <a:bodyPr wrap="square" rtlCol="0">
            <a:spAutoFit/>
          </a:bodyPr>
          <a:lstStyle/>
          <a:p>
            <a:pPr algn="r"/>
            <a:r>
              <a:rPr lang="en-US" sz="1400" dirty="0" smtClean="0">
                <a:solidFill>
                  <a:srgbClr val="1F497D"/>
                </a:solidFill>
              </a:rPr>
              <a:t>Those born outside of Canada (n=140)</a:t>
            </a:r>
            <a:endParaRPr lang="en-US" sz="1400" dirty="0">
              <a:solidFill>
                <a:srgbClr val="1F497D"/>
              </a:solidFill>
            </a:endParaRPr>
          </a:p>
        </p:txBody>
      </p:sp>
      <p:graphicFrame>
        <p:nvGraphicFramePr>
          <p:cNvPr id="3" name="Chart 2"/>
          <p:cNvGraphicFramePr/>
          <p:nvPr>
            <p:extLst>
              <p:ext uri="{D42A27DB-BD31-4B8C-83A1-F6EECF244321}">
                <p14:modId xmlns:p14="http://schemas.microsoft.com/office/powerpoint/2010/main" val="2459169957"/>
              </p:ext>
            </p:extLst>
          </p:nvPr>
        </p:nvGraphicFramePr>
        <p:xfrm>
          <a:off x="2133600" y="1905000"/>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2209800" y="1124634"/>
            <a:ext cx="4975860" cy="584775"/>
          </a:xfrm>
          <a:prstGeom prst="rect">
            <a:avLst/>
          </a:prstGeom>
          <a:noFill/>
        </p:spPr>
        <p:txBody>
          <a:bodyPr wrap="square" rtlCol="0">
            <a:spAutoFit/>
          </a:bodyPr>
          <a:lstStyle/>
          <a:p>
            <a:pPr algn="ctr"/>
            <a:r>
              <a:rPr lang="en-US" b="1" dirty="0" smtClean="0">
                <a:solidFill>
                  <a:srgbClr val="1F497D"/>
                </a:solidFill>
              </a:rPr>
              <a:t>Number of Years Lived in Canada</a:t>
            </a:r>
          </a:p>
          <a:p>
            <a:pPr algn="ctr"/>
            <a:r>
              <a:rPr lang="en-US" sz="1400" dirty="0" smtClean="0">
                <a:solidFill>
                  <a:srgbClr val="1F497D"/>
                </a:solidFill>
              </a:rPr>
              <a:t>among those who were not born in Canada</a:t>
            </a:r>
            <a:endParaRPr lang="en-US" sz="1400" dirty="0">
              <a:solidFill>
                <a:srgbClr val="1F497D"/>
              </a:solidFill>
            </a:endParaRPr>
          </a:p>
        </p:txBody>
      </p:sp>
      <p:sp>
        <p:nvSpPr>
          <p:cNvPr id="8" name="TextBox 7"/>
          <p:cNvSpPr txBox="1"/>
          <p:nvPr/>
        </p:nvSpPr>
        <p:spPr>
          <a:xfrm>
            <a:off x="6500150" y="2209800"/>
            <a:ext cx="2068974" cy="1938992"/>
          </a:xfrm>
          <a:prstGeom prst="rect">
            <a:avLst/>
          </a:prstGeom>
          <a:noFill/>
        </p:spPr>
        <p:txBody>
          <a:bodyPr wrap="square" rtlCol="0">
            <a:spAutoFit/>
          </a:bodyPr>
          <a:lstStyle/>
          <a:p>
            <a:pPr algn="ctr"/>
            <a:r>
              <a:rPr lang="en-US" sz="1500" dirty="0" smtClean="0">
                <a:solidFill>
                  <a:srgbClr val="1F497D"/>
                </a:solidFill>
              </a:rPr>
              <a:t>Within this analysis, </a:t>
            </a:r>
          </a:p>
          <a:p>
            <a:pPr algn="ctr"/>
            <a:r>
              <a:rPr lang="en-US" sz="1500" b="1" dirty="0" smtClean="0">
                <a:solidFill>
                  <a:srgbClr val="1F497D"/>
                </a:solidFill>
              </a:rPr>
              <a:t>New Canadians </a:t>
            </a:r>
            <a:r>
              <a:rPr lang="en-US" sz="1500" dirty="0" smtClean="0">
                <a:solidFill>
                  <a:srgbClr val="1F497D"/>
                </a:solidFill>
              </a:rPr>
              <a:t>are defined as those </a:t>
            </a:r>
            <a:br>
              <a:rPr lang="en-US" sz="1500" dirty="0" smtClean="0">
                <a:solidFill>
                  <a:srgbClr val="1F497D"/>
                </a:solidFill>
              </a:rPr>
            </a:br>
            <a:r>
              <a:rPr lang="en-US" sz="1500" dirty="0" smtClean="0">
                <a:solidFill>
                  <a:srgbClr val="1F497D"/>
                </a:solidFill>
              </a:rPr>
              <a:t>who were </a:t>
            </a:r>
            <a:br>
              <a:rPr lang="en-US" sz="1500" dirty="0" smtClean="0">
                <a:solidFill>
                  <a:srgbClr val="1F497D"/>
                </a:solidFill>
              </a:rPr>
            </a:br>
            <a:r>
              <a:rPr lang="en-US" sz="1500" u="sng" dirty="0" smtClean="0">
                <a:solidFill>
                  <a:srgbClr val="1F497D"/>
                </a:solidFill>
              </a:rPr>
              <a:t>born outside of Canada </a:t>
            </a:r>
            <a:r>
              <a:rPr lang="en-US" sz="1500" dirty="0" smtClean="0">
                <a:solidFill>
                  <a:srgbClr val="1F497D"/>
                </a:solidFill>
              </a:rPr>
              <a:t>and have lived in this </a:t>
            </a:r>
            <a:br>
              <a:rPr lang="en-US" sz="1500" dirty="0" smtClean="0">
                <a:solidFill>
                  <a:srgbClr val="1F497D"/>
                </a:solidFill>
              </a:rPr>
            </a:br>
            <a:r>
              <a:rPr lang="en-US" sz="1500" dirty="0" smtClean="0">
                <a:solidFill>
                  <a:srgbClr val="1F497D"/>
                </a:solidFill>
              </a:rPr>
              <a:t>country for </a:t>
            </a:r>
            <a:br>
              <a:rPr lang="en-US" sz="1500" dirty="0" smtClean="0">
                <a:solidFill>
                  <a:srgbClr val="1F497D"/>
                </a:solidFill>
              </a:rPr>
            </a:br>
            <a:r>
              <a:rPr lang="en-US" sz="1500" u="sng" dirty="0" smtClean="0">
                <a:solidFill>
                  <a:srgbClr val="1F497D"/>
                </a:solidFill>
              </a:rPr>
              <a:t>less than 15 years</a:t>
            </a:r>
            <a:r>
              <a:rPr lang="en-US" sz="1500" dirty="0" smtClean="0">
                <a:solidFill>
                  <a:srgbClr val="1F497D"/>
                </a:solidFill>
              </a:rPr>
              <a:t> </a:t>
            </a:r>
            <a:endParaRPr lang="en-US" sz="1500" dirty="0">
              <a:solidFill>
                <a:srgbClr val="1F497D"/>
              </a:solidFill>
            </a:endParaRPr>
          </a:p>
        </p:txBody>
      </p:sp>
      <p:sp>
        <p:nvSpPr>
          <p:cNvPr id="11" name="Right Brace 10"/>
          <p:cNvSpPr/>
          <p:nvPr/>
        </p:nvSpPr>
        <p:spPr>
          <a:xfrm>
            <a:off x="5257800" y="2209800"/>
            <a:ext cx="609600" cy="1905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2" name="TextBox 11"/>
          <p:cNvSpPr txBox="1"/>
          <p:nvPr/>
        </p:nvSpPr>
        <p:spPr>
          <a:xfrm>
            <a:off x="5908875" y="2994950"/>
            <a:ext cx="533400" cy="323165"/>
          </a:xfrm>
          <a:prstGeom prst="rect">
            <a:avLst/>
          </a:prstGeom>
          <a:noFill/>
        </p:spPr>
        <p:txBody>
          <a:bodyPr wrap="square" rtlCol="0">
            <a:spAutoFit/>
          </a:bodyPr>
          <a:lstStyle/>
          <a:p>
            <a:r>
              <a:rPr lang="en-US" sz="1500" b="1" dirty="0" smtClean="0">
                <a:solidFill>
                  <a:srgbClr val="008E94"/>
                </a:solidFill>
              </a:rPr>
              <a:t>36%</a:t>
            </a:r>
            <a:endParaRPr lang="en-US" sz="1500" b="1" dirty="0">
              <a:solidFill>
                <a:srgbClr val="008E94"/>
              </a:solidFill>
            </a:endParaRPr>
          </a:p>
        </p:txBody>
      </p:sp>
    </p:spTree>
    <p:extLst>
      <p:ext uri="{BB962C8B-B14F-4D97-AF65-F5344CB8AC3E}">
        <p14:creationId xmlns:p14="http://schemas.microsoft.com/office/powerpoint/2010/main" val="1310651949"/>
      </p:ext>
    </p:extLst>
  </p:cSld>
  <p:clrMapOvr>
    <a:masterClrMapping/>
  </p:clrMapOvr>
  <p:transition advClick="0"/>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104</a:t>
            </a:fld>
            <a:endParaRPr lang="de-DE" dirty="0">
              <a:solidFill>
                <a:srgbClr val="1F497D"/>
              </a:solidFill>
            </a:endParaRPr>
          </a:p>
        </p:txBody>
      </p:sp>
      <p:sp>
        <p:nvSpPr>
          <p:cNvPr id="6" name="TextBox 5"/>
          <p:cNvSpPr txBox="1"/>
          <p:nvPr/>
        </p:nvSpPr>
        <p:spPr>
          <a:xfrm>
            <a:off x="0" y="6396335"/>
            <a:ext cx="6019800" cy="461665"/>
          </a:xfrm>
          <a:prstGeom prst="rect">
            <a:avLst/>
          </a:prstGeom>
          <a:noFill/>
        </p:spPr>
        <p:txBody>
          <a:bodyPr wrap="square" rtlCol="0">
            <a:spAutoFit/>
          </a:bodyPr>
          <a:lstStyle/>
          <a:p>
            <a:r>
              <a:rPr lang="en-US" sz="1200" dirty="0" smtClean="0">
                <a:solidFill>
                  <a:srgbClr val="1F497D"/>
                </a:solidFill>
              </a:rPr>
              <a:t>S5. In an average year, do you use any boat or water craft (incl. powerboat, canoe, kayak, sailboat, etc.) for each of the following purposes? (Select all)</a:t>
            </a:r>
            <a:endParaRPr lang="en-US" sz="1200" dirty="0">
              <a:solidFill>
                <a:srgbClr val="1F497D"/>
              </a:solidFill>
            </a:endParaRPr>
          </a:p>
        </p:txBody>
      </p:sp>
      <p:sp>
        <p:nvSpPr>
          <p:cNvPr id="9" name="Title 1"/>
          <p:cNvSpPr>
            <a:spLocks noGrp="1"/>
          </p:cNvSpPr>
          <p:nvPr>
            <p:ph type="title"/>
          </p:nvPr>
        </p:nvSpPr>
        <p:spPr>
          <a:xfrm>
            <a:off x="838200" y="228600"/>
            <a:ext cx="8064214" cy="685800"/>
          </a:xfrm>
        </p:spPr>
        <p:txBody>
          <a:bodyPr/>
          <a:lstStyle/>
          <a:p>
            <a:r>
              <a:rPr lang="en-US" dirty="0" smtClean="0"/>
              <a:t>Everyone who took part in the study is a recreational boater; the instance of also boating for daily living or occupationally among this population is quite low. </a:t>
            </a:r>
            <a:endParaRPr lang="en-US" sz="1600" b="0" dirty="0" smtClean="0"/>
          </a:p>
        </p:txBody>
      </p:sp>
      <p:graphicFrame>
        <p:nvGraphicFramePr>
          <p:cNvPr id="2" name="Chart 1"/>
          <p:cNvGraphicFramePr/>
          <p:nvPr>
            <p:extLst>
              <p:ext uri="{D42A27DB-BD31-4B8C-83A1-F6EECF244321}">
                <p14:modId xmlns:p14="http://schemas.microsoft.com/office/powerpoint/2010/main" val="3287814583"/>
              </p:ext>
            </p:extLst>
          </p:nvPr>
        </p:nvGraphicFramePr>
        <p:xfrm>
          <a:off x="1447800" y="1513114"/>
          <a:ext cx="6400800" cy="3251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606037394"/>
              </p:ext>
            </p:extLst>
          </p:nvPr>
        </p:nvGraphicFramePr>
        <p:xfrm>
          <a:off x="1219200" y="4833256"/>
          <a:ext cx="6629400" cy="1371600"/>
        </p:xfrm>
        <a:graphic>
          <a:graphicData uri="http://schemas.openxmlformats.org/drawingml/2006/table">
            <a:tbl>
              <a:tblPr firstRow="1" bandRow="1">
                <a:tableStyleId>{5C22544A-7EE6-4342-B048-85BDC9FD1C3A}</a:tableStyleId>
              </a:tblPr>
              <a:tblGrid>
                <a:gridCol w="2362200"/>
                <a:gridCol w="2286000"/>
                <a:gridCol w="1981200"/>
              </a:tblGrid>
              <a:tr h="370840">
                <a:tc>
                  <a:txBody>
                    <a:bodyPr/>
                    <a:lstStyle/>
                    <a:p>
                      <a:pPr algn="ctr"/>
                      <a:r>
                        <a:rPr lang="en-US" sz="1400" b="0" kern="1200" dirty="0" smtClean="0">
                          <a:solidFill>
                            <a:schemeClr val="bg1">
                              <a:lumMod val="50000"/>
                            </a:schemeClr>
                          </a:solidFill>
                          <a:effectLst/>
                          <a:latin typeface="+mn-lt"/>
                          <a:ea typeface="+mn-ea"/>
                          <a:cs typeface="+mn-cs"/>
                        </a:rPr>
                        <a:t>e.g. for leisure activities.  Includes travel to and from water access leisure cottages/cabins. </a:t>
                      </a:r>
                      <a:endParaRPr lang="en-US" sz="1400" b="0" dirty="0">
                        <a:solidFill>
                          <a:schemeClr val="bg1">
                            <a:lumMod val="50000"/>
                          </a:schemeClr>
                        </a:solidFill>
                      </a:endParaRPr>
                    </a:p>
                  </a:txBody>
                  <a:tcPr>
                    <a:solidFill>
                      <a:schemeClr val="bg1"/>
                    </a:solidFill>
                  </a:tcPr>
                </a:tc>
                <a:tc>
                  <a:txBody>
                    <a:bodyPr/>
                    <a:lstStyle/>
                    <a:p>
                      <a:pPr algn="ctr"/>
                      <a:r>
                        <a:rPr lang="en-US" sz="1400" b="0" kern="1200" dirty="0" smtClean="0">
                          <a:solidFill>
                            <a:schemeClr val="bg1">
                              <a:lumMod val="50000"/>
                            </a:schemeClr>
                          </a:solidFill>
                          <a:effectLst/>
                          <a:latin typeface="+mn-lt"/>
                          <a:ea typeface="+mn-ea"/>
                          <a:cs typeface="+mn-cs"/>
                        </a:rPr>
                        <a:t>e.g. part of daily living activities that are not recreational or occupational; excludes travel to and from water access leisure cottages/cabins </a:t>
                      </a:r>
                    </a:p>
                  </a:txBody>
                  <a:tcPr>
                    <a:solidFill>
                      <a:schemeClr val="bg1"/>
                    </a:solidFill>
                  </a:tcPr>
                </a:tc>
                <a:tc>
                  <a:txBody>
                    <a:bodyPr/>
                    <a:lstStyle/>
                    <a:p>
                      <a:pPr algn="ctr"/>
                      <a:r>
                        <a:rPr lang="en-US" sz="1400" b="0" kern="1200" dirty="0" smtClean="0">
                          <a:solidFill>
                            <a:schemeClr val="bg1">
                              <a:lumMod val="50000"/>
                            </a:schemeClr>
                          </a:solidFill>
                          <a:effectLst/>
                          <a:latin typeface="+mn-lt"/>
                          <a:ea typeface="+mn-ea"/>
                          <a:cs typeface="+mn-cs"/>
                        </a:rPr>
                        <a:t>e.g. part of your job</a:t>
                      </a:r>
                    </a:p>
                  </a:txBody>
                  <a:tcPr>
                    <a:solidFill>
                      <a:schemeClr val="bg1"/>
                    </a:solidFill>
                  </a:tcPr>
                </a:tc>
              </a:tr>
            </a:tbl>
          </a:graphicData>
        </a:graphic>
      </p:graphicFrame>
      <p:sp>
        <p:nvSpPr>
          <p:cNvPr id="5" name="TextBox 4"/>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sp>
        <p:nvSpPr>
          <p:cNvPr id="11" name="TextBox 10"/>
          <p:cNvSpPr txBox="1"/>
          <p:nvPr/>
        </p:nvSpPr>
        <p:spPr>
          <a:xfrm>
            <a:off x="2318658" y="1317954"/>
            <a:ext cx="4686300" cy="369332"/>
          </a:xfrm>
          <a:prstGeom prst="rect">
            <a:avLst/>
          </a:prstGeom>
          <a:noFill/>
        </p:spPr>
        <p:txBody>
          <a:bodyPr wrap="square" rtlCol="0">
            <a:spAutoFit/>
          </a:bodyPr>
          <a:lstStyle/>
          <a:p>
            <a:pPr algn="ctr"/>
            <a:r>
              <a:rPr lang="en-US" b="1" dirty="0" smtClean="0">
                <a:solidFill>
                  <a:srgbClr val="1F497D"/>
                </a:solidFill>
              </a:rPr>
              <a:t>Boating Purposes</a:t>
            </a:r>
          </a:p>
        </p:txBody>
      </p:sp>
    </p:spTree>
    <p:extLst>
      <p:ext uri="{BB962C8B-B14F-4D97-AF65-F5344CB8AC3E}">
        <p14:creationId xmlns:p14="http://schemas.microsoft.com/office/powerpoint/2010/main" val="3610881441"/>
      </p:ext>
    </p:extLst>
  </p:cSld>
  <p:clrMapOvr>
    <a:masterClrMapping/>
  </p:clrMapOvr>
  <p:transition advClick="0"/>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Overview of Canadian Boaters</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105</a:t>
            </a:fld>
            <a:endParaRPr lang="de-DE" dirty="0">
              <a:solidFill>
                <a:srgbClr val="FFFFFF"/>
              </a:solidFill>
            </a:endParaRPr>
          </a:p>
        </p:txBody>
      </p:sp>
    </p:spTree>
    <p:extLst>
      <p:ext uri="{BB962C8B-B14F-4D97-AF65-F5344CB8AC3E}">
        <p14:creationId xmlns:p14="http://schemas.microsoft.com/office/powerpoint/2010/main" val="422554640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106</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101. How many times, in the past year, would you say that you participate in each of the following activities? (Select one per row)</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Q101. Frequency of Participation in Boating Activities</a:t>
            </a:r>
            <a:endParaRPr lang="en-US" sz="1600" b="0" dirty="0" smtClean="0"/>
          </a:p>
        </p:txBody>
      </p:sp>
      <p:graphicFrame>
        <p:nvGraphicFramePr>
          <p:cNvPr id="2" name="Table 1"/>
          <p:cNvGraphicFramePr>
            <a:graphicFrameLocks noGrp="1"/>
          </p:cNvGraphicFramePr>
          <p:nvPr>
            <p:extLst>
              <p:ext uri="{D42A27DB-BD31-4B8C-83A1-F6EECF244321}">
                <p14:modId xmlns:p14="http://schemas.microsoft.com/office/powerpoint/2010/main" val="609661337"/>
              </p:ext>
            </p:extLst>
          </p:nvPr>
        </p:nvGraphicFramePr>
        <p:xfrm>
          <a:off x="152400" y="1045028"/>
          <a:ext cx="8839203" cy="5029200"/>
        </p:xfrm>
        <a:graphic>
          <a:graphicData uri="http://schemas.openxmlformats.org/drawingml/2006/table">
            <a:tbl>
              <a:tblPr firstRow="1" bandRow="1">
                <a:tableStyleId>{5C22544A-7EE6-4342-B048-85BDC9FD1C3A}</a:tableStyleId>
              </a:tblPr>
              <a:tblGrid>
                <a:gridCol w="533400"/>
                <a:gridCol w="3124200"/>
                <a:gridCol w="622948"/>
                <a:gridCol w="911731"/>
                <a:gridCol w="911731"/>
                <a:gridCol w="911731"/>
                <a:gridCol w="911731"/>
                <a:gridCol w="911731"/>
              </a:tblGrid>
              <a:tr h="596822">
                <a:tc gridSpan="2">
                  <a:txBody>
                    <a:bodyPr/>
                    <a:lstStyle/>
                    <a:p>
                      <a:pPr algn="ctr"/>
                      <a:r>
                        <a:rPr lang="en-US" sz="1400" dirty="0" smtClean="0">
                          <a:solidFill>
                            <a:schemeClr val="bg1"/>
                          </a:solidFill>
                        </a:rPr>
                        <a:t>% Participation</a:t>
                      </a:r>
                      <a:r>
                        <a:rPr lang="en-US" sz="1400" baseline="0" dirty="0" smtClean="0">
                          <a:solidFill>
                            <a:schemeClr val="bg1"/>
                          </a:solidFill>
                        </a:rPr>
                        <a:t> in Boating Activities</a:t>
                      </a:r>
                      <a:endParaRPr lang="en-US" sz="1400" dirty="0">
                        <a:solidFill>
                          <a:schemeClr val="bg1"/>
                        </a:solidFill>
                      </a:endParaRPr>
                    </a:p>
                  </a:txBody>
                  <a:tcPr anchor="ctr">
                    <a:solidFill>
                      <a:schemeClr val="accent1"/>
                    </a:solidFill>
                  </a:tcPr>
                </a:tc>
                <a:tc hMerge="1">
                  <a:txBody>
                    <a:bodyPr/>
                    <a:lstStyle/>
                    <a:p>
                      <a:endParaRPr 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i="1" dirty="0" smtClean="0">
                          <a:solidFill>
                            <a:schemeClr val="bg1"/>
                          </a:solidFill>
                        </a:rPr>
                        <a:t>Base</a:t>
                      </a:r>
                    </a:p>
                  </a:txBody>
                  <a:tcPr anchor="b"/>
                </a:tc>
                <a:tc>
                  <a:txBody>
                    <a:bodyPr/>
                    <a:lstStyle/>
                    <a:p>
                      <a:pPr algn="ctr"/>
                      <a:r>
                        <a:rPr lang="en-US" sz="1400" dirty="0" smtClean="0"/>
                        <a:t>1-2 times per year</a:t>
                      </a:r>
                      <a:endParaRPr lang="en-US" sz="1400" dirty="0"/>
                    </a:p>
                  </a:txBody>
                  <a:tcPr anchor="ctr"/>
                </a:tc>
                <a:tc>
                  <a:txBody>
                    <a:bodyPr/>
                    <a:lstStyle/>
                    <a:p>
                      <a:pPr algn="ctr"/>
                      <a:r>
                        <a:rPr lang="en-US" sz="1400" dirty="0" smtClean="0"/>
                        <a:t>3-5 times per year</a:t>
                      </a:r>
                      <a:endParaRPr lang="en-US" sz="1400" dirty="0"/>
                    </a:p>
                  </a:txBody>
                  <a:tcPr anchor="ctr"/>
                </a:tc>
                <a:tc>
                  <a:txBody>
                    <a:bodyPr/>
                    <a:lstStyle/>
                    <a:p>
                      <a:pPr algn="ctr"/>
                      <a:r>
                        <a:rPr lang="en-US" sz="1400" dirty="0" smtClean="0"/>
                        <a:t>6-19 times per year</a:t>
                      </a:r>
                      <a:endParaRPr lang="en-US" sz="1400" dirty="0"/>
                    </a:p>
                  </a:txBody>
                  <a:tcPr anchor="ctr"/>
                </a:tc>
                <a:tc>
                  <a:txBody>
                    <a:bodyPr/>
                    <a:lstStyle/>
                    <a:p>
                      <a:pPr algn="ctr"/>
                      <a:r>
                        <a:rPr lang="en-US" sz="1400" dirty="0" smtClean="0"/>
                        <a:t>20+ times</a:t>
                      </a:r>
                      <a:r>
                        <a:rPr lang="en-US" sz="1400" baseline="0" dirty="0" smtClean="0"/>
                        <a:t> per year</a:t>
                      </a:r>
                      <a:endParaRPr lang="en-US" sz="1400" dirty="0"/>
                    </a:p>
                  </a:txBody>
                  <a:tcPr anchor="ctr"/>
                </a:tc>
                <a:tc>
                  <a:txBody>
                    <a:bodyPr/>
                    <a:lstStyle/>
                    <a:p>
                      <a:pPr algn="ctr"/>
                      <a:r>
                        <a:rPr lang="en-US" sz="1400" dirty="0" smtClean="0"/>
                        <a:t>Never</a:t>
                      </a:r>
                      <a:endParaRPr lang="en-US" sz="1400" dirty="0"/>
                    </a:p>
                  </a:txBody>
                  <a:tcPr anchor="ctr"/>
                </a:tc>
              </a:tr>
              <a:tr h="299515">
                <a:tc>
                  <a:txBody>
                    <a:bodyPr/>
                    <a:lstStyle/>
                    <a:p>
                      <a:pPr algn="r"/>
                      <a:r>
                        <a:rPr lang="en-US" sz="1400" dirty="0" smtClean="0"/>
                        <a:t>46%</a:t>
                      </a:r>
                      <a:endParaRPr lang="en-US" sz="1400" dirty="0"/>
                    </a:p>
                  </a:txBody>
                  <a:tcPr anchor="ctr">
                    <a:noFill/>
                  </a:tcPr>
                </a:tc>
                <a:tc>
                  <a:txBody>
                    <a:bodyPr/>
                    <a:lstStyle/>
                    <a:p>
                      <a:pPr algn="r"/>
                      <a:r>
                        <a:rPr lang="en-US" sz="1400" dirty="0" smtClean="0"/>
                        <a:t>Fishing</a:t>
                      </a:r>
                      <a:r>
                        <a:rPr lang="en-US" sz="1400" baseline="0" dirty="0" smtClean="0"/>
                        <a:t> from a boat as a passenger</a:t>
                      </a:r>
                      <a:endParaRPr lang="en-US" sz="1400" dirty="0"/>
                    </a:p>
                  </a:txBody>
                  <a:tcPr/>
                </a:tc>
                <a:tc>
                  <a:txBody>
                    <a:bodyPr/>
                    <a:lstStyle/>
                    <a:p>
                      <a:pPr algn="ctr"/>
                      <a:r>
                        <a:rPr lang="en-US" sz="1400" i="1" dirty="0" smtClean="0"/>
                        <a:t>551</a:t>
                      </a:r>
                      <a:endParaRPr lang="en-US" sz="1400" i="1" dirty="0"/>
                    </a:p>
                  </a:txBody>
                  <a:tcPr anchor="ctr"/>
                </a:tc>
                <a:tc>
                  <a:txBody>
                    <a:bodyPr/>
                    <a:lstStyle/>
                    <a:p>
                      <a:pPr algn="ctr"/>
                      <a:r>
                        <a:rPr lang="en-US" sz="1400" dirty="0" smtClean="0"/>
                        <a:t>47%</a:t>
                      </a:r>
                      <a:endParaRPr lang="en-US" sz="1400" dirty="0"/>
                    </a:p>
                  </a:txBody>
                  <a:tcPr anchor="ctr"/>
                </a:tc>
                <a:tc>
                  <a:txBody>
                    <a:bodyPr/>
                    <a:lstStyle/>
                    <a:p>
                      <a:pPr algn="ctr"/>
                      <a:r>
                        <a:rPr lang="en-US" sz="1400" dirty="0" smtClean="0"/>
                        <a:t>29%</a:t>
                      </a:r>
                      <a:endParaRPr lang="en-US" sz="1400" dirty="0"/>
                    </a:p>
                  </a:txBody>
                  <a:tcPr anchor="ctr"/>
                </a:tc>
                <a:tc>
                  <a:txBody>
                    <a:bodyPr/>
                    <a:lstStyle/>
                    <a:p>
                      <a:pPr algn="ctr"/>
                      <a:r>
                        <a:rPr lang="en-US" sz="1400" dirty="0" smtClean="0"/>
                        <a:t>13%</a:t>
                      </a:r>
                      <a:endParaRPr lang="en-US" sz="1400" dirty="0"/>
                    </a:p>
                  </a:txBody>
                  <a:tcPr anchor="ctr"/>
                </a:tc>
                <a:tc>
                  <a:txBody>
                    <a:bodyPr/>
                    <a:lstStyle/>
                    <a:p>
                      <a:pPr algn="ctr"/>
                      <a:r>
                        <a:rPr lang="en-US" sz="1400" dirty="0" smtClean="0"/>
                        <a:t>6%</a:t>
                      </a:r>
                      <a:endParaRPr lang="en-US" sz="1400" dirty="0"/>
                    </a:p>
                  </a:txBody>
                  <a:tcPr anchor="ctr"/>
                </a:tc>
                <a:tc>
                  <a:txBody>
                    <a:bodyPr/>
                    <a:lstStyle/>
                    <a:p>
                      <a:pPr algn="ctr"/>
                      <a:r>
                        <a:rPr lang="en-US" sz="1400" dirty="0" smtClean="0"/>
                        <a:t>5%</a:t>
                      </a:r>
                      <a:endParaRPr lang="en-US" sz="1400" dirty="0"/>
                    </a:p>
                  </a:txBody>
                  <a:tcPr anchor="ctr"/>
                </a:tc>
              </a:tr>
              <a:tr h="299515">
                <a:tc>
                  <a:txBody>
                    <a:bodyPr/>
                    <a:lstStyle/>
                    <a:p>
                      <a:pPr algn="r"/>
                      <a:r>
                        <a:rPr lang="en-US" sz="1400" dirty="0" smtClean="0"/>
                        <a:t>44%</a:t>
                      </a:r>
                      <a:endParaRPr lang="en-US" sz="1400" dirty="0"/>
                    </a:p>
                  </a:txBody>
                  <a:tcPr anchor="ctr">
                    <a:noFill/>
                  </a:tcPr>
                </a:tc>
                <a:tc>
                  <a:txBody>
                    <a:bodyPr/>
                    <a:lstStyle/>
                    <a:p>
                      <a:pPr algn="r"/>
                      <a:r>
                        <a:rPr lang="en-US" sz="1400" dirty="0" smtClean="0"/>
                        <a:t>Canoeing</a:t>
                      </a:r>
                      <a:endParaRPr lang="en-US" sz="1400" dirty="0"/>
                    </a:p>
                  </a:txBody>
                  <a:tcPr/>
                </a:tc>
                <a:tc>
                  <a:txBody>
                    <a:bodyPr/>
                    <a:lstStyle/>
                    <a:p>
                      <a:pPr algn="ctr"/>
                      <a:r>
                        <a:rPr lang="en-US" sz="1400" i="1" dirty="0" smtClean="0"/>
                        <a:t>530</a:t>
                      </a:r>
                      <a:endParaRPr lang="en-US" sz="1400" i="1" dirty="0"/>
                    </a:p>
                  </a:txBody>
                  <a:tcPr anchor="ctr"/>
                </a:tc>
                <a:tc>
                  <a:txBody>
                    <a:bodyPr/>
                    <a:lstStyle/>
                    <a:p>
                      <a:pPr algn="ctr"/>
                      <a:r>
                        <a:rPr lang="en-US" sz="1400" dirty="0" smtClean="0"/>
                        <a:t>52%</a:t>
                      </a:r>
                      <a:endParaRPr lang="en-US" sz="1400" dirty="0"/>
                    </a:p>
                  </a:txBody>
                  <a:tcPr anchor="ctr"/>
                </a:tc>
                <a:tc>
                  <a:txBody>
                    <a:bodyPr/>
                    <a:lstStyle/>
                    <a:p>
                      <a:pPr algn="ctr"/>
                      <a:r>
                        <a:rPr lang="en-US" sz="1400" dirty="0" smtClean="0"/>
                        <a:t>26%</a:t>
                      </a:r>
                      <a:endParaRPr lang="en-US" sz="1400" dirty="0"/>
                    </a:p>
                  </a:txBody>
                  <a:tcPr anchor="ctr"/>
                </a:tc>
                <a:tc>
                  <a:txBody>
                    <a:bodyPr/>
                    <a:lstStyle/>
                    <a:p>
                      <a:pPr algn="ctr"/>
                      <a:r>
                        <a:rPr lang="en-US" sz="1400" dirty="0" smtClean="0"/>
                        <a:t>12%</a:t>
                      </a:r>
                      <a:endParaRPr lang="en-US" sz="1400" dirty="0"/>
                    </a:p>
                  </a:txBody>
                  <a:tcPr anchor="ctr"/>
                </a:tc>
                <a:tc>
                  <a:txBody>
                    <a:bodyPr/>
                    <a:lstStyle/>
                    <a:p>
                      <a:pPr algn="ctr"/>
                      <a:r>
                        <a:rPr lang="en-US" sz="1400" dirty="0" smtClean="0"/>
                        <a:t>6%</a:t>
                      </a:r>
                      <a:endParaRPr lang="en-US" sz="1400" dirty="0"/>
                    </a:p>
                  </a:txBody>
                  <a:tcPr anchor="ctr"/>
                </a:tc>
                <a:tc>
                  <a:txBody>
                    <a:bodyPr/>
                    <a:lstStyle/>
                    <a:p>
                      <a:pPr algn="ctr"/>
                      <a:r>
                        <a:rPr lang="en-US" sz="1400" dirty="0" smtClean="0"/>
                        <a:t>4%</a:t>
                      </a:r>
                      <a:endParaRPr lang="en-US" sz="1400" dirty="0"/>
                    </a:p>
                  </a:txBody>
                  <a:tcPr anchor="ctr"/>
                </a:tc>
              </a:tr>
              <a:tr h="299515">
                <a:tc>
                  <a:txBody>
                    <a:bodyPr/>
                    <a:lstStyle/>
                    <a:p>
                      <a:pPr algn="r"/>
                      <a:r>
                        <a:rPr lang="en-US" sz="1400" dirty="0" smtClean="0"/>
                        <a:t>36%</a:t>
                      </a:r>
                      <a:endParaRPr lang="en-US" sz="1400" dirty="0"/>
                    </a:p>
                  </a:txBody>
                  <a:tcPr anchor="ctr">
                    <a:noFill/>
                  </a:tcPr>
                </a:tc>
                <a:tc>
                  <a:txBody>
                    <a:bodyPr/>
                    <a:lstStyle/>
                    <a:p>
                      <a:pPr algn="r"/>
                      <a:r>
                        <a:rPr lang="en-US" sz="1400" dirty="0" smtClean="0"/>
                        <a:t>Pleasure</a:t>
                      </a:r>
                      <a:r>
                        <a:rPr lang="en-US" sz="1400" baseline="0" dirty="0" smtClean="0"/>
                        <a:t> </a:t>
                      </a:r>
                      <a:r>
                        <a:rPr lang="en-US" sz="1400" baseline="0" dirty="0" err="1" smtClean="0"/>
                        <a:t>powerboating</a:t>
                      </a:r>
                      <a:endParaRPr lang="en-US" sz="1400" baseline="0" dirty="0" smtClean="0"/>
                    </a:p>
                    <a:p>
                      <a:pPr algn="r"/>
                      <a:r>
                        <a:rPr lang="en-US" sz="1400" baseline="0" dirty="0" smtClean="0"/>
                        <a:t>as a passenger</a:t>
                      </a:r>
                      <a:endParaRPr lang="en-US" sz="1400" dirty="0"/>
                    </a:p>
                  </a:txBody>
                  <a:tcPr/>
                </a:tc>
                <a:tc>
                  <a:txBody>
                    <a:bodyPr/>
                    <a:lstStyle/>
                    <a:p>
                      <a:pPr algn="ctr"/>
                      <a:r>
                        <a:rPr lang="en-US" sz="1400" i="1" dirty="0" smtClean="0"/>
                        <a:t>430</a:t>
                      </a:r>
                      <a:endParaRPr lang="en-US" sz="1400" i="1" dirty="0"/>
                    </a:p>
                  </a:txBody>
                  <a:tcPr anchor="ctr"/>
                </a:tc>
                <a:tc>
                  <a:txBody>
                    <a:bodyPr/>
                    <a:lstStyle/>
                    <a:p>
                      <a:pPr algn="ctr"/>
                      <a:r>
                        <a:rPr lang="en-US" sz="1400" dirty="0" smtClean="0"/>
                        <a:t>41%</a:t>
                      </a:r>
                      <a:endParaRPr lang="en-US" sz="1400" dirty="0"/>
                    </a:p>
                  </a:txBody>
                  <a:tcPr anchor="ctr"/>
                </a:tc>
                <a:tc>
                  <a:txBody>
                    <a:bodyPr/>
                    <a:lstStyle/>
                    <a:p>
                      <a:pPr algn="ctr"/>
                      <a:r>
                        <a:rPr lang="en-US" sz="1400" dirty="0" smtClean="0"/>
                        <a:t>31%</a:t>
                      </a:r>
                      <a:endParaRPr lang="en-US" sz="1400" dirty="0"/>
                    </a:p>
                  </a:txBody>
                  <a:tcPr anchor="ctr"/>
                </a:tc>
                <a:tc>
                  <a:txBody>
                    <a:bodyPr/>
                    <a:lstStyle/>
                    <a:p>
                      <a:pPr algn="ctr"/>
                      <a:r>
                        <a:rPr lang="en-US" sz="1400" dirty="0" smtClean="0"/>
                        <a:t>22%</a:t>
                      </a:r>
                      <a:endParaRPr lang="en-US" sz="1400" dirty="0"/>
                    </a:p>
                  </a:txBody>
                  <a:tcPr anchor="ctr"/>
                </a:tc>
                <a:tc>
                  <a:txBody>
                    <a:bodyPr/>
                    <a:lstStyle/>
                    <a:p>
                      <a:pPr algn="ctr"/>
                      <a:r>
                        <a:rPr lang="en-US" sz="1400" dirty="0" smtClean="0"/>
                        <a:t>5%</a:t>
                      </a:r>
                      <a:endParaRPr lang="en-US" sz="1400" dirty="0"/>
                    </a:p>
                  </a:txBody>
                  <a:tcPr anchor="ctr"/>
                </a:tc>
                <a:tc>
                  <a:txBody>
                    <a:bodyPr/>
                    <a:lstStyle/>
                    <a:p>
                      <a:pPr algn="ctr"/>
                      <a:r>
                        <a:rPr lang="en-US" sz="1400" dirty="0" smtClean="0"/>
                        <a:t>2%</a:t>
                      </a:r>
                      <a:endParaRPr lang="en-US" sz="1400" dirty="0"/>
                    </a:p>
                  </a:txBody>
                  <a:tcPr anchor="ctr"/>
                </a:tc>
              </a:tr>
              <a:tr h="299515">
                <a:tc>
                  <a:txBody>
                    <a:bodyPr/>
                    <a:lstStyle/>
                    <a:p>
                      <a:pPr algn="r"/>
                      <a:r>
                        <a:rPr lang="en-US" sz="1400" dirty="0" smtClean="0"/>
                        <a:t>33%</a:t>
                      </a:r>
                      <a:endParaRPr lang="en-US" sz="1400" dirty="0"/>
                    </a:p>
                  </a:txBody>
                  <a:tcPr anchor="ctr">
                    <a:noFill/>
                  </a:tcPr>
                </a:tc>
                <a:tc>
                  <a:txBody>
                    <a:bodyPr/>
                    <a:lstStyle/>
                    <a:p>
                      <a:pPr algn="r"/>
                      <a:r>
                        <a:rPr lang="en-US" sz="1400" dirty="0" smtClean="0"/>
                        <a:t>Fishing</a:t>
                      </a:r>
                      <a:r>
                        <a:rPr lang="en-US" sz="1400" baseline="0" dirty="0" smtClean="0"/>
                        <a:t> from a boat as the driver</a:t>
                      </a:r>
                      <a:endParaRPr lang="en-US" sz="1400" dirty="0"/>
                    </a:p>
                  </a:txBody>
                  <a:tcPr/>
                </a:tc>
                <a:tc>
                  <a:txBody>
                    <a:bodyPr/>
                    <a:lstStyle/>
                    <a:p>
                      <a:pPr algn="ctr"/>
                      <a:r>
                        <a:rPr lang="en-US" sz="1400" i="1" dirty="0" smtClean="0"/>
                        <a:t>401</a:t>
                      </a:r>
                      <a:endParaRPr lang="en-US" sz="1400" i="1" dirty="0"/>
                    </a:p>
                  </a:txBody>
                  <a:tcPr anchor="ctr"/>
                </a:tc>
                <a:tc>
                  <a:txBody>
                    <a:bodyPr/>
                    <a:lstStyle/>
                    <a:p>
                      <a:pPr algn="ctr"/>
                      <a:r>
                        <a:rPr lang="en-US" sz="1400" dirty="0" smtClean="0"/>
                        <a:t>38%</a:t>
                      </a:r>
                      <a:endParaRPr lang="en-US" sz="1400" dirty="0"/>
                    </a:p>
                  </a:txBody>
                  <a:tcPr anchor="ctr"/>
                </a:tc>
                <a:tc>
                  <a:txBody>
                    <a:bodyPr/>
                    <a:lstStyle/>
                    <a:p>
                      <a:pPr algn="ctr"/>
                      <a:r>
                        <a:rPr lang="en-US" sz="1400" dirty="0" smtClean="0"/>
                        <a:t>28%</a:t>
                      </a:r>
                      <a:endParaRPr lang="en-US" sz="1400" dirty="0"/>
                    </a:p>
                  </a:txBody>
                  <a:tcPr anchor="ctr"/>
                </a:tc>
                <a:tc>
                  <a:txBody>
                    <a:bodyPr/>
                    <a:lstStyle/>
                    <a:p>
                      <a:pPr algn="ctr"/>
                      <a:r>
                        <a:rPr lang="en-US" sz="1400" dirty="0" smtClean="0"/>
                        <a:t>21%</a:t>
                      </a:r>
                      <a:endParaRPr lang="en-US" sz="1400" dirty="0"/>
                    </a:p>
                  </a:txBody>
                  <a:tcPr anchor="ctr"/>
                </a:tc>
                <a:tc>
                  <a:txBody>
                    <a:bodyPr/>
                    <a:lstStyle/>
                    <a:p>
                      <a:pPr algn="ctr"/>
                      <a:r>
                        <a:rPr lang="en-US" sz="1400" dirty="0" smtClean="0"/>
                        <a:t>9%</a:t>
                      </a:r>
                      <a:endParaRPr lang="en-US" sz="1400" dirty="0"/>
                    </a:p>
                  </a:txBody>
                  <a:tcPr anchor="ctr"/>
                </a:tc>
                <a:tc>
                  <a:txBody>
                    <a:bodyPr/>
                    <a:lstStyle/>
                    <a:p>
                      <a:pPr algn="ctr"/>
                      <a:r>
                        <a:rPr lang="en-US" sz="1400" dirty="0" smtClean="0"/>
                        <a:t>3%</a:t>
                      </a:r>
                      <a:endParaRPr lang="en-US" sz="1400" dirty="0"/>
                    </a:p>
                  </a:txBody>
                  <a:tcPr anchor="ctr"/>
                </a:tc>
              </a:tr>
              <a:tr h="299515">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33%</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Kayaking</a:t>
                      </a:r>
                      <a:endParaRPr lang="en-US" sz="1400" dirty="0"/>
                    </a:p>
                  </a:txBody>
                  <a:tcPr/>
                </a:tc>
                <a:tc>
                  <a:txBody>
                    <a:bodyPr/>
                    <a:lstStyle/>
                    <a:p>
                      <a:pPr algn="ctr"/>
                      <a:r>
                        <a:rPr lang="en-US" sz="1400" i="1" dirty="0" smtClean="0"/>
                        <a:t>399</a:t>
                      </a:r>
                      <a:endParaRPr lang="en-US" sz="1400" i="1" dirty="0"/>
                    </a:p>
                  </a:txBody>
                  <a:tcPr anchor="ctr"/>
                </a:tc>
                <a:tc>
                  <a:txBody>
                    <a:bodyPr/>
                    <a:lstStyle/>
                    <a:p>
                      <a:pPr algn="ctr"/>
                      <a:r>
                        <a:rPr lang="en-US" sz="1400" dirty="0" smtClean="0"/>
                        <a:t>47%</a:t>
                      </a:r>
                      <a:endParaRPr lang="en-US" sz="1400" dirty="0"/>
                    </a:p>
                  </a:txBody>
                  <a:tcPr anchor="ctr"/>
                </a:tc>
                <a:tc>
                  <a:txBody>
                    <a:bodyPr/>
                    <a:lstStyle/>
                    <a:p>
                      <a:pPr algn="ctr"/>
                      <a:r>
                        <a:rPr lang="en-US" sz="1400" dirty="0" smtClean="0"/>
                        <a:t>24%</a:t>
                      </a:r>
                      <a:endParaRPr lang="en-US" sz="1400" dirty="0"/>
                    </a:p>
                  </a:txBody>
                  <a:tcPr anchor="ctr"/>
                </a:tc>
                <a:tc>
                  <a:txBody>
                    <a:bodyPr/>
                    <a:lstStyle/>
                    <a:p>
                      <a:pPr algn="ctr"/>
                      <a:r>
                        <a:rPr lang="en-US" sz="1400" dirty="0" smtClean="0"/>
                        <a:t>18%</a:t>
                      </a:r>
                      <a:endParaRPr lang="en-US" sz="1400" dirty="0"/>
                    </a:p>
                  </a:txBody>
                  <a:tcPr anchor="ctr"/>
                </a:tc>
                <a:tc>
                  <a:txBody>
                    <a:bodyPr/>
                    <a:lstStyle/>
                    <a:p>
                      <a:pPr algn="ctr"/>
                      <a:r>
                        <a:rPr lang="en-US" sz="1400" dirty="0" smtClean="0"/>
                        <a:t>7%</a:t>
                      </a:r>
                      <a:endParaRPr lang="en-US" sz="1400" dirty="0"/>
                    </a:p>
                  </a:txBody>
                  <a:tcPr anchor="ctr"/>
                </a:tc>
                <a:tc>
                  <a:txBody>
                    <a:bodyPr/>
                    <a:lstStyle/>
                    <a:p>
                      <a:pPr algn="ctr"/>
                      <a:r>
                        <a:rPr lang="en-US" sz="1400" dirty="0" smtClean="0"/>
                        <a:t>4%</a:t>
                      </a:r>
                      <a:endParaRPr lang="en-US" sz="1400" dirty="0"/>
                    </a:p>
                  </a:txBody>
                  <a:tcPr anchor="ctr"/>
                </a:tc>
              </a:tr>
              <a:tr h="299515">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23%</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Boating</a:t>
                      </a:r>
                      <a:r>
                        <a:rPr lang="en-US" sz="1400" baseline="0" dirty="0" smtClean="0"/>
                        <a:t> from another type of </a:t>
                      </a:r>
                    </a:p>
                    <a:p>
                      <a:pPr marL="0" marR="0" indent="0" algn="r" defTabSz="914400" rtl="0" eaLnBrk="1" fontAlgn="auto" latinLnBrk="0" hangingPunct="1">
                        <a:lnSpc>
                          <a:spcPct val="100000"/>
                        </a:lnSpc>
                        <a:spcBef>
                          <a:spcPts val="0"/>
                        </a:spcBef>
                        <a:spcAft>
                          <a:spcPts val="0"/>
                        </a:spcAft>
                        <a:buClrTx/>
                        <a:buSzTx/>
                        <a:buFontTx/>
                        <a:buNone/>
                        <a:tabLst/>
                        <a:defRPr/>
                      </a:pPr>
                      <a:r>
                        <a:rPr lang="en-US" sz="1400" baseline="0" dirty="0" smtClean="0"/>
                        <a:t>non-powered craft</a:t>
                      </a:r>
                      <a:endParaRPr lang="en-US" sz="1400" dirty="0"/>
                    </a:p>
                  </a:txBody>
                  <a:tcPr/>
                </a:tc>
                <a:tc>
                  <a:txBody>
                    <a:bodyPr/>
                    <a:lstStyle/>
                    <a:p>
                      <a:pPr algn="ctr"/>
                      <a:r>
                        <a:rPr lang="en-US" sz="1400" i="1" dirty="0" smtClean="0"/>
                        <a:t>280</a:t>
                      </a:r>
                      <a:endParaRPr lang="en-US" sz="1400" i="1" dirty="0"/>
                    </a:p>
                  </a:txBody>
                  <a:tcPr anchor="ctr"/>
                </a:tc>
                <a:tc>
                  <a:txBody>
                    <a:bodyPr/>
                    <a:lstStyle/>
                    <a:p>
                      <a:pPr algn="ctr"/>
                      <a:r>
                        <a:rPr lang="en-US" sz="1400" dirty="0" smtClean="0"/>
                        <a:t>41%</a:t>
                      </a:r>
                      <a:endParaRPr lang="en-US" sz="1400" dirty="0"/>
                    </a:p>
                  </a:txBody>
                  <a:tcPr anchor="ctr"/>
                </a:tc>
                <a:tc>
                  <a:txBody>
                    <a:bodyPr/>
                    <a:lstStyle/>
                    <a:p>
                      <a:pPr algn="ctr"/>
                      <a:r>
                        <a:rPr lang="en-US" sz="1400" dirty="0" smtClean="0"/>
                        <a:t>28%</a:t>
                      </a:r>
                      <a:endParaRPr lang="en-US" sz="1400" dirty="0"/>
                    </a:p>
                  </a:txBody>
                  <a:tcPr anchor="ctr"/>
                </a:tc>
                <a:tc>
                  <a:txBody>
                    <a:bodyPr/>
                    <a:lstStyle/>
                    <a:p>
                      <a:pPr algn="ctr"/>
                      <a:r>
                        <a:rPr lang="en-US" sz="1400" dirty="0" smtClean="0"/>
                        <a:t>14%</a:t>
                      </a:r>
                      <a:endParaRPr lang="en-US" sz="1400" dirty="0"/>
                    </a:p>
                  </a:txBody>
                  <a:tcPr anchor="ctr"/>
                </a:tc>
                <a:tc>
                  <a:txBody>
                    <a:bodyPr/>
                    <a:lstStyle/>
                    <a:p>
                      <a:pPr algn="ctr"/>
                      <a:r>
                        <a:rPr lang="en-US" sz="1400" dirty="0" smtClean="0"/>
                        <a:t>8%</a:t>
                      </a:r>
                      <a:endParaRPr lang="en-US" sz="1400" dirty="0"/>
                    </a:p>
                  </a:txBody>
                  <a:tcPr anchor="ctr"/>
                </a:tc>
                <a:tc>
                  <a:txBody>
                    <a:bodyPr/>
                    <a:lstStyle/>
                    <a:p>
                      <a:pPr algn="ctr"/>
                      <a:r>
                        <a:rPr lang="en-US" sz="1400" dirty="0" smtClean="0"/>
                        <a:t>9%</a:t>
                      </a:r>
                      <a:endParaRPr lang="en-US" sz="1400" dirty="0"/>
                    </a:p>
                  </a:txBody>
                  <a:tcPr anchor="ctr"/>
                </a:tc>
              </a:tr>
              <a:tr h="299515">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22%</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Pleasure</a:t>
                      </a:r>
                      <a:r>
                        <a:rPr lang="en-US" sz="1400" baseline="0" dirty="0" smtClean="0"/>
                        <a:t> </a:t>
                      </a:r>
                      <a:r>
                        <a:rPr lang="en-US" sz="1400" baseline="0" dirty="0" err="1" smtClean="0"/>
                        <a:t>powerboating</a:t>
                      </a:r>
                      <a:endParaRPr lang="en-US" sz="1400" baseline="0" dirty="0" smtClean="0"/>
                    </a:p>
                    <a:p>
                      <a:pPr marL="0" marR="0" indent="0" algn="r" defTabSz="914400" rtl="0" eaLnBrk="1" fontAlgn="auto" latinLnBrk="0" hangingPunct="1">
                        <a:lnSpc>
                          <a:spcPct val="100000"/>
                        </a:lnSpc>
                        <a:spcBef>
                          <a:spcPts val="0"/>
                        </a:spcBef>
                        <a:spcAft>
                          <a:spcPts val="0"/>
                        </a:spcAft>
                        <a:buClrTx/>
                        <a:buSzTx/>
                        <a:buFontTx/>
                        <a:buNone/>
                        <a:tabLst/>
                        <a:defRPr/>
                      </a:pPr>
                      <a:r>
                        <a:rPr lang="en-US" sz="1400" baseline="0" dirty="0" smtClean="0"/>
                        <a:t>as the driver</a:t>
                      </a:r>
                      <a:endParaRPr lang="en-US" sz="1400" dirty="0"/>
                    </a:p>
                  </a:txBody>
                  <a:tcPr/>
                </a:tc>
                <a:tc>
                  <a:txBody>
                    <a:bodyPr/>
                    <a:lstStyle/>
                    <a:p>
                      <a:pPr algn="ctr"/>
                      <a:r>
                        <a:rPr lang="en-US" sz="1400" i="1" dirty="0" smtClean="0"/>
                        <a:t>266</a:t>
                      </a:r>
                      <a:endParaRPr lang="en-US" sz="1400" i="1" dirty="0"/>
                    </a:p>
                  </a:txBody>
                  <a:tcPr anchor="ctr"/>
                </a:tc>
                <a:tc>
                  <a:txBody>
                    <a:bodyPr/>
                    <a:lstStyle/>
                    <a:p>
                      <a:pPr algn="ctr"/>
                      <a:r>
                        <a:rPr lang="en-US" sz="1400" dirty="0" smtClean="0"/>
                        <a:t>34%</a:t>
                      </a:r>
                      <a:endParaRPr lang="en-US" sz="1400" dirty="0"/>
                    </a:p>
                  </a:txBody>
                  <a:tcPr anchor="ctr"/>
                </a:tc>
                <a:tc>
                  <a:txBody>
                    <a:bodyPr/>
                    <a:lstStyle/>
                    <a:p>
                      <a:pPr algn="ctr"/>
                      <a:r>
                        <a:rPr lang="en-US" sz="1400" dirty="0" smtClean="0"/>
                        <a:t>26%</a:t>
                      </a:r>
                      <a:endParaRPr lang="en-US" sz="1400" dirty="0"/>
                    </a:p>
                  </a:txBody>
                  <a:tcPr anchor="ctr"/>
                </a:tc>
                <a:tc>
                  <a:txBody>
                    <a:bodyPr/>
                    <a:lstStyle/>
                    <a:p>
                      <a:pPr algn="ctr"/>
                      <a:r>
                        <a:rPr lang="en-US" sz="1400" dirty="0" smtClean="0"/>
                        <a:t>25%</a:t>
                      </a:r>
                      <a:endParaRPr lang="en-US" sz="1400" dirty="0"/>
                    </a:p>
                  </a:txBody>
                  <a:tcPr anchor="ctr"/>
                </a:tc>
                <a:tc>
                  <a:txBody>
                    <a:bodyPr/>
                    <a:lstStyle/>
                    <a:p>
                      <a:pPr algn="ctr"/>
                      <a:r>
                        <a:rPr lang="en-US" sz="1400" dirty="0" smtClean="0"/>
                        <a:t>13%</a:t>
                      </a:r>
                      <a:endParaRPr lang="en-US" sz="1400" dirty="0"/>
                    </a:p>
                  </a:txBody>
                  <a:tcPr anchor="ctr"/>
                </a:tc>
                <a:tc>
                  <a:txBody>
                    <a:bodyPr/>
                    <a:lstStyle/>
                    <a:p>
                      <a:pPr algn="ctr"/>
                      <a:r>
                        <a:rPr lang="en-US" sz="1400" dirty="0" smtClean="0"/>
                        <a:t>3%</a:t>
                      </a:r>
                      <a:endParaRPr lang="en-US" sz="1400" dirty="0"/>
                    </a:p>
                  </a:txBody>
                  <a:tcPr anchor="ctr"/>
                </a:tc>
              </a:tr>
              <a:tr h="299515">
                <a:tc>
                  <a:txBody>
                    <a:bodyPr/>
                    <a:lstStyle/>
                    <a:p>
                      <a:pPr algn="r"/>
                      <a:r>
                        <a:rPr lang="en-US" sz="1400" dirty="0" smtClean="0"/>
                        <a:t>13%</a:t>
                      </a:r>
                      <a:endParaRPr lang="en-US" sz="1400" dirty="0"/>
                    </a:p>
                  </a:txBody>
                  <a:tcPr anchor="ctr">
                    <a:noFill/>
                  </a:tcPr>
                </a:tc>
                <a:tc>
                  <a:txBody>
                    <a:bodyPr/>
                    <a:lstStyle/>
                    <a:p>
                      <a:pPr algn="r"/>
                      <a:r>
                        <a:rPr lang="en-US" sz="1400" dirty="0" smtClean="0"/>
                        <a:t>Sailing</a:t>
                      </a:r>
                      <a:endParaRPr lang="en-US" sz="1400" dirty="0"/>
                    </a:p>
                  </a:txBody>
                  <a:tcPr/>
                </a:tc>
                <a:tc>
                  <a:txBody>
                    <a:bodyPr/>
                    <a:lstStyle/>
                    <a:p>
                      <a:pPr algn="ctr"/>
                      <a:r>
                        <a:rPr lang="en-US" sz="1400" i="1" dirty="0" smtClean="0"/>
                        <a:t>153</a:t>
                      </a:r>
                      <a:endParaRPr lang="en-US" sz="1400" i="1" dirty="0"/>
                    </a:p>
                  </a:txBody>
                  <a:tcPr anchor="ctr"/>
                </a:tc>
                <a:tc>
                  <a:txBody>
                    <a:bodyPr/>
                    <a:lstStyle/>
                    <a:p>
                      <a:pPr algn="ctr"/>
                      <a:r>
                        <a:rPr lang="en-US" sz="1400" dirty="0" smtClean="0"/>
                        <a:t>46%</a:t>
                      </a:r>
                      <a:endParaRPr lang="en-US" sz="1400" dirty="0"/>
                    </a:p>
                  </a:txBody>
                  <a:tcPr anchor="ctr"/>
                </a:tc>
                <a:tc>
                  <a:txBody>
                    <a:bodyPr/>
                    <a:lstStyle/>
                    <a:p>
                      <a:pPr algn="ctr"/>
                      <a:r>
                        <a:rPr lang="en-US" sz="1400" dirty="0" smtClean="0"/>
                        <a:t>27%</a:t>
                      </a:r>
                      <a:endParaRPr lang="en-US" sz="1400" dirty="0"/>
                    </a:p>
                  </a:txBody>
                  <a:tcPr anchor="ctr"/>
                </a:tc>
                <a:tc>
                  <a:txBody>
                    <a:bodyPr/>
                    <a:lstStyle/>
                    <a:p>
                      <a:pPr algn="ctr"/>
                      <a:r>
                        <a:rPr lang="en-US" sz="1400" dirty="0" smtClean="0"/>
                        <a:t>17%</a:t>
                      </a:r>
                      <a:endParaRPr lang="en-US" sz="1400" dirty="0"/>
                    </a:p>
                  </a:txBody>
                  <a:tcPr anchor="ctr"/>
                </a:tc>
                <a:tc>
                  <a:txBody>
                    <a:bodyPr/>
                    <a:lstStyle/>
                    <a:p>
                      <a:pPr algn="ctr"/>
                      <a:r>
                        <a:rPr lang="en-US" sz="1400" dirty="0" smtClean="0"/>
                        <a:t>9%</a:t>
                      </a:r>
                      <a:endParaRPr lang="en-US" sz="1400" dirty="0"/>
                    </a:p>
                  </a:txBody>
                  <a:tcPr anchor="ctr"/>
                </a:tc>
                <a:tc>
                  <a:txBody>
                    <a:bodyPr/>
                    <a:lstStyle/>
                    <a:p>
                      <a:pPr algn="ctr"/>
                      <a:r>
                        <a:rPr lang="en-US" sz="1400" dirty="0" smtClean="0"/>
                        <a:t>2%</a:t>
                      </a:r>
                      <a:endParaRPr lang="en-US" sz="1400" dirty="0"/>
                    </a:p>
                  </a:txBody>
                  <a:tcPr anchor="ctr"/>
                </a:tc>
              </a:tr>
              <a:tr h="299515">
                <a:tc>
                  <a:txBody>
                    <a:bodyPr/>
                    <a:lstStyle/>
                    <a:p>
                      <a:pPr algn="r"/>
                      <a:r>
                        <a:rPr lang="en-US" sz="1400" dirty="0" smtClean="0"/>
                        <a:t>11%</a:t>
                      </a:r>
                      <a:endParaRPr lang="en-US" sz="1400" dirty="0"/>
                    </a:p>
                  </a:txBody>
                  <a:tcPr anchor="ctr">
                    <a:noFill/>
                  </a:tcPr>
                </a:tc>
                <a:tc>
                  <a:txBody>
                    <a:bodyPr/>
                    <a:lstStyle/>
                    <a:p>
                      <a:pPr algn="r"/>
                      <a:r>
                        <a:rPr lang="en-US" sz="1400" dirty="0" smtClean="0"/>
                        <a:t>Personal watercraft</a:t>
                      </a:r>
                      <a:r>
                        <a:rPr lang="en-US" sz="1400" baseline="0" dirty="0" smtClean="0"/>
                        <a:t> (PWC)</a:t>
                      </a:r>
                      <a:endParaRPr lang="en-US" sz="1400" dirty="0"/>
                    </a:p>
                  </a:txBody>
                  <a:tcPr/>
                </a:tc>
                <a:tc>
                  <a:txBody>
                    <a:bodyPr/>
                    <a:lstStyle/>
                    <a:p>
                      <a:pPr algn="ctr"/>
                      <a:r>
                        <a:rPr lang="en-US" sz="1400" i="1" dirty="0" smtClean="0"/>
                        <a:t>137</a:t>
                      </a:r>
                      <a:endParaRPr lang="en-US" sz="1400" i="1" dirty="0"/>
                    </a:p>
                  </a:txBody>
                  <a:tcPr/>
                </a:tc>
                <a:tc>
                  <a:txBody>
                    <a:bodyPr/>
                    <a:lstStyle/>
                    <a:p>
                      <a:pPr algn="ctr"/>
                      <a:r>
                        <a:rPr lang="en-US" sz="1400" dirty="0" smtClean="0"/>
                        <a:t>39%</a:t>
                      </a:r>
                      <a:endParaRPr lang="en-US" sz="1400" dirty="0"/>
                    </a:p>
                  </a:txBody>
                  <a:tcPr/>
                </a:tc>
                <a:tc>
                  <a:txBody>
                    <a:bodyPr/>
                    <a:lstStyle/>
                    <a:p>
                      <a:pPr algn="ctr"/>
                      <a:r>
                        <a:rPr lang="en-US" sz="1400" dirty="0" smtClean="0"/>
                        <a:t>29%</a:t>
                      </a:r>
                      <a:endParaRPr lang="en-US" sz="1400" dirty="0"/>
                    </a:p>
                  </a:txBody>
                  <a:tcPr/>
                </a:tc>
                <a:tc>
                  <a:txBody>
                    <a:bodyPr/>
                    <a:lstStyle/>
                    <a:p>
                      <a:pPr algn="ctr"/>
                      <a:r>
                        <a:rPr lang="en-US" sz="1400" dirty="0" smtClean="0"/>
                        <a:t>18%</a:t>
                      </a:r>
                      <a:endParaRPr lang="en-US" sz="1400" dirty="0"/>
                    </a:p>
                  </a:txBody>
                  <a:tcPr/>
                </a:tc>
                <a:tc>
                  <a:txBody>
                    <a:bodyPr/>
                    <a:lstStyle/>
                    <a:p>
                      <a:pPr algn="ctr"/>
                      <a:r>
                        <a:rPr lang="en-US" sz="1400" dirty="0" smtClean="0"/>
                        <a:t>10%</a:t>
                      </a:r>
                      <a:endParaRPr lang="en-US" sz="1400" dirty="0"/>
                    </a:p>
                  </a:txBody>
                  <a:tcPr/>
                </a:tc>
                <a:tc>
                  <a:txBody>
                    <a:bodyPr/>
                    <a:lstStyle/>
                    <a:p>
                      <a:pPr algn="ctr"/>
                      <a:r>
                        <a:rPr lang="en-US" sz="1400" dirty="0" smtClean="0"/>
                        <a:t>4%</a:t>
                      </a:r>
                      <a:endParaRPr lang="en-US" sz="1400" dirty="0"/>
                    </a:p>
                  </a:txBody>
                  <a:tcPr/>
                </a:tc>
              </a:tr>
              <a:tr h="299515">
                <a:tc>
                  <a:txBody>
                    <a:bodyPr/>
                    <a:lstStyle/>
                    <a:p>
                      <a:pPr algn="r"/>
                      <a:r>
                        <a:rPr lang="en-US" sz="1400" dirty="0" smtClean="0"/>
                        <a:t>6%</a:t>
                      </a:r>
                      <a:endParaRPr lang="en-US" sz="1400" dirty="0"/>
                    </a:p>
                  </a:txBody>
                  <a:tcPr anchor="ctr">
                    <a:noFill/>
                  </a:tcPr>
                </a:tc>
                <a:tc>
                  <a:txBody>
                    <a:bodyPr/>
                    <a:lstStyle/>
                    <a:p>
                      <a:pPr algn="r"/>
                      <a:r>
                        <a:rPr lang="en-US" sz="1400" dirty="0" smtClean="0"/>
                        <a:t>Stand up </a:t>
                      </a:r>
                      <a:r>
                        <a:rPr lang="en-US" sz="1400" dirty="0" err="1" smtClean="0"/>
                        <a:t>paddleboarding</a:t>
                      </a:r>
                      <a:endParaRPr lang="en-US" sz="1400" dirty="0"/>
                    </a:p>
                  </a:txBody>
                  <a:tcPr/>
                </a:tc>
                <a:tc>
                  <a:txBody>
                    <a:bodyPr/>
                    <a:lstStyle/>
                    <a:p>
                      <a:pPr algn="ctr"/>
                      <a:r>
                        <a:rPr lang="en-US" sz="1400" i="1" dirty="0" smtClean="0"/>
                        <a:t>76</a:t>
                      </a:r>
                      <a:endParaRPr lang="en-US" sz="1400" i="1" dirty="0"/>
                    </a:p>
                  </a:txBody>
                  <a:tcPr anchor="ctr"/>
                </a:tc>
                <a:tc>
                  <a:txBody>
                    <a:bodyPr/>
                    <a:lstStyle/>
                    <a:p>
                      <a:pPr algn="ctr"/>
                      <a:r>
                        <a:rPr lang="en-US" sz="1400" dirty="0" smtClean="0"/>
                        <a:t>46%</a:t>
                      </a:r>
                      <a:endParaRPr lang="en-US" sz="1400" dirty="0"/>
                    </a:p>
                  </a:txBody>
                  <a:tcPr anchor="ctr"/>
                </a:tc>
                <a:tc>
                  <a:txBody>
                    <a:bodyPr/>
                    <a:lstStyle/>
                    <a:p>
                      <a:pPr algn="ctr"/>
                      <a:r>
                        <a:rPr lang="en-US" sz="1400" dirty="0" smtClean="0"/>
                        <a:t>25%</a:t>
                      </a:r>
                      <a:endParaRPr lang="en-US" sz="1400" dirty="0"/>
                    </a:p>
                  </a:txBody>
                  <a:tcPr anchor="ctr"/>
                </a:tc>
                <a:tc>
                  <a:txBody>
                    <a:bodyPr/>
                    <a:lstStyle/>
                    <a:p>
                      <a:pPr algn="ctr"/>
                      <a:r>
                        <a:rPr lang="en-US" sz="1400" dirty="0" smtClean="0"/>
                        <a:t>20%</a:t>
                      </a:r>
                      <a:endParaRPr lang="en-US" sz="1400" dirty="0"/>
                    </a:p>
                  </a:txBody>
                  <a:tcPr anchor="ctr"/>
                </a:tc>
                <a:tc>
                  <a:txBody>
                    <a:bodyPr/>
                    <a:lstStyle/>
                    <a:p>
                      <a:pPr algn="ctr"/>
                      <a:r>
                        <a:rPr lang="en-US" sz="1400" dirty="0" smtClean="0"/>
                        <a:t>5%</a:t>
                      </a:r>
                      <a:endParaRPr lang="en-US" sz="1400" dirty="0"/>
                    </a:p>
                  </a:txBody>
                  <a:tcPr anchor="ctr"/>
                </a:tc>
                <a:tc>
                  <a:txBody>
                    <a:bodyPr/>
                    <a:lstStyle/>
                    <a:p>
                      <a:pPr algn="ctr"/>
                      <a:r>
                        <a:rPr lang="en-US" sz="1400" dirty="0" smtClean="0"/>
                        <a:t>4%</a:t>
                      </a:r>
                      <a:endParaRPr lang="en-US" sz="1400" dirty="0"/>
                    </a:p>
                  </a:txBody>
                  <a:tcPr anchor="ctr"/>
                </a:tc>
              </a:tr>
              <a:tr h="299515">
                <a:tc>
                  <a:txBody>
                    <a:bodyPr/>
                    <a:lstStyle/>
                    <a:p>
                      <a:pPr algn="r"/>
                      <a:r>
                        <a:rPr lang="en-US" sz="1400" dirty="0" smtClean="0"/>
                        <a:t>5%</a:t>
                      </a:r>
                      <a:endParaRPr lang="en-US" sz="1400" dirty="0"/>
                    </a:p>
                  </a:txBody>
                  <a:tcPr anchor="ctr">
                    <a:noFill/>
                  </a:tcPr>
                </a:tc>
                <a:tc>
                  <a:txBody>
                    <a:bodyPr/>
                    <a:lstStyle/>
                    <a:p>
                      <a:pPr algn="r"/>
                      <a:r>
                        <a:rPr lang="en-US" sz="1400" dirty="0" smtClean="0"/>
                        <a:t>Sailboarding</a:t>
                      </a:r>
                      <a:endParaRPr lang="en-US" sz="1400" dirty="0"/>
                    </a:p>
                  </a:txBody>
                  <a:tcPr/>
                </a:tc>
                <a:tc>
                  <a:txBody>
                    <a:bodyPr/>
                    <a:lstStyle/>
                    <a:p>
                      <a:pPr algn="ctr"/>
                      <a:r>
                        <a:rPr lang="en-US" sz="1400" i="1" dirty="0" smtClean="0"/>
                        <a:t>59</a:t>
                      </a:r>
                      <a:endParaRPr lang="en-US" sz="1400" i="1" dirty="0"/>
                    </a:p>
                  </a:txBody>
                  <a:tcPr anchor="ctr"/>
                </a:tc>
                <a:tc>
                  <a:txBody>
                    <a:bodyPr/>
                    <a:lstStyle/>
                    <a:p>
                      <a:pPr algn="ctr"/>
                      <a:r>
                        <a:rPr lang="en-US" sz="1400" dirty="0" smtClean="0"/>
                        <a:t>37%</a:t>
                      </a:r>
                      <a:endParaRPr lang="en-US" sz="1400" dirty="0"/>
                    </a:p>
                  </a:txBody>
                  <a:tcPr anchor="ctr"/>
                </a:tc>
                <a:tc>
                  <a:txBody>
                    <a:bodyPr/>
                    <a:lstStyle/>
                    <a:p>
                      <a:pPr algn="ctr"/>
                      <a:r>
                        <a:rPr lang="en-US" sz="1400" dirty="0" smtClean="0"/>
                        <a:t>29%</a:t>
                      </a:r>
                      <a:endParaRPr lang="en-US" sz="1400" dirty="0"/>
                    </a:p>
                  </a:txBody>
                  <a:tcPr anchor="ctr"/>
                </a:tc>
                <a:tc>
                  <a:txBody>
                    <a:bodyPr/>
                    <a:lstStyle/>
                    <a:p>
                      <a:pPr algn="ctr"/>
                      <a:r>
                        <a:rPr lang="en-US" sz="1400" dirty="0" smtClean="0"/>
                        <a:t>24%</a:t>
                      </a:r>
                      <a:endParaRPr lang="en-US" sz="1400" dirty="0"/>
                    </a:p>
                  </a:txBody>
                  <a:tcPr anchor="ctr"/>
                </a:tc>
                <a:tc>
                  <a:txBody>
                    <a:bodyPr/>
                    <a:lstStyle/>
                    <a:p>
                      <a:pPr algn="ctr"/>
                      <a:r>
                        <a:rPr lang="en-US" sz="1400" dirty="0" smtClean="0"/>
                        <a:t>5%</a:t>
                      </a:r>
                      <a:endParaRPr lang="en-US" sz="1400" dirty="0"/>
                    </a:p>
                  </a:txBody>
                  <a:tcPr anchor="ctr"/>
                </a:tc>
                <a:tc>
                  <a:txBody>
                    <a:bodyPr/>
                    <a:lstStyle/>
                    <a:p>
                      <a:pPr algn="ctr"/>
                      <a:r>
                        <a:rPr lang="en-US" sz="1400" dirty="0" smtClean="0"/>
                        <a:t>5%</a:t>
                      </a:r>
                      <a:endParaRPr lang="en-US" sz="1400" dirty="0"/>
                    </a:p>
                  </a:txBody>
                  <a:tcPr anchor="ctr"/>
                </a:tc>
              </a:tr>
              <a:tr h="299515">
                <a:tc>
                  <a:txBody>
                    <a:bodyPr/>
                    <a:lstStyle/>
                    <a:p>
                      <a:pPr algn="r"/>
                      <a:r>
                        <a:rPr lang="en-US" sz="1400" dirty="0" smtClean="0"/>
                        <a:t>5%</a:t>
                      </a:r>
                      <a:endParaRPr lang="en-US" sz="1400" dirty="0"/>
                    </a:p>
                  </a:txBody>
                  <a:tcPr anchor="ctr">
                    <a:noFill/>
                  </a:tcPr>
                </a:tc>
                <a:tc>
                  <a:txBody>
                    <a:bodyPr/>
                    <a:lstStyle/>
                    <a:p>
                      <a:pPr algn="r"/>
                      <a:r>
                        <a:rPr lang="en-US" sz="1400" dirty="0" smtClean="0"/>
                        <a:t>Hunting</a:t>
                      </a:r>
                      <a:r>
                        <a:rPr lang="en-US" sz="1400" baseline="0" dirty="0" smtClean="0"/>
                        <a:t> from any watercraft</a:t>
                      </a:r>
                      <a:endParaRPr lang="en-US" sz="1400" dirty="0"/>
                    </a:p>
                  </a:txBody>
                  <a:tcPr/>
                </a:tc>
                <a:tc>
                  <a:txBody>
                    <a:bodyPr/>
                    <a:lstStyle/>
                    <a:p>
                      <a:pPr algn="ctr"/>
                      <a:r>
                        <a:rPr lang="en-US" sz="1400" i="1" dirty="0" smtClean="0"/>
                        <a:t>58</a:t>
                      </a:r>
                      <a:endParaRPr lang="en-US" sz="1400" i="1" dirty="0"/>
                    </a:p>
                  </a:txBody>
                  <a:tcPr/>
                </a:tc>
                <a:tc>
                  <a:txBody>
                    <a:bodyPr/>
                    <a:lstStyle/>
                    <a:p>
                      <a:pPr algn="ctr"/>
                      <a:r>
                        <a:rPr lang="en-US" sz="1400" dirty="0" smtClean="0"/>
                        <a:t>29%</a:t>
                      </a:r>
                      <a:endParaRPr lang="en-US" sz="1400" dirty="0"/>
                    </a:p>
                  </a:txBody>
                  <a:tcPr/>
                </a:tc>
                <a:tc>
                  <a:txBody>
                    <a:bodyPr/>
                    <a:lstStyle/>
                    <a:p>
                      <a:pPr algn="ctr"/>
                      <a:r>
                        <a:rPr lang="en-US" sz="1400" dirty="0" smtClean="0"/>
                        <a:t>43%</a:t>
                      </a:r>
                      <a:endParaRPr lang="en-US" sz="1400" dirty="0"/>
                    </a:p>
                  </a:txBody>
                  <a:tcPr/>
                </a:tc>
                <a:tc>
                  <a:txBody>
                    <a:bodyPr/>
                    <a:lstStyle/>
                    <a:p>
                      <a:pPr algn="ctr"/>
                      <a:r>
                        <a:rPr lang="en-US" sz="1400" dirty="0" smtClean="0"/>
                        <a:t>16%</a:t>
                      </a:r>
                      <a:endParaRPr lang="en-US" sz="1400" dirty="0"/>
                    </a:p>
                  </a:txBody>
                  <a:tcPr/>
                </a:tc>
                <a:tc>
                  <a:txBody>
                    <a:bodyPr/>
                    <a:lstStyle/>
                    <a:p>
                      <a:pPr algn="ctr"/>
                      <a:r>
                        <a:rPr lang="en-US" sz="1400" dirty="0" smtClean="0"/>
                        <a:t>5%</a:t>
                      </a:r>
                      <a:endParaRPr lang="en-US" sz="1400" dirty="0"/>
                    </a:p>
                  </a:txBody>
                  <a:tcPr/>
                </a:tc>
                <a:tc>
                  <a:txBody>
                    <a:bodyPr/>
                    <a:lstStyle/>
                    <a:p>
                      <a:pPr algn="ctr"/>
                      <a:r>
                        <a:rPr lang="en-US" sz="1400" dirty="0" smtClean="0"/>
                        <a:t>7%</a:t>
                      </a:r>
                      <a:endParaRPr lang="en-US" sz="1400" dirty="0"/>
                    </a:p>
                  </a:txBody>
                  <a:tcPr/>
                </a:tc>
              </a:tr>
            </a:tbl>
          </a:graphicData>
        </a:graphic>
      </p:graphicFrame>
      <p:sp>
        <p:nvSpPr>
          <p:cNvPr id="4" name="Rectangle 3"/>
          <p:cNvSpPr/>
          <p:nvPr/>
        </p:nvSpPr>
        <p:spPr>
          <a:xfrm>
            <a:off x="4572000" y="1784372"/>
            <a:ext cx="609600" cy="3962400"/>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8" name="Rectangle 7"/>
          <p:cNvSpPr/>
          <p:nvPr/>
        </p:nvSpPr>
        <p:spPr>
          <a:xfrm>
            <a:off x="5486400" y="1784372"/>
            <a:ext cx="609600" cy="3962400"/>
          </a:xfrm>
          <a:prstGeom prst="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 name="Rectangle 4"/>
          <p:cNvSpPr/>
          <p:nvPr/>
        </p:nvSpPr>
        <p:spPr>
          <a:xfrm>
            <a:off x="4572000" y="5746772"/>
            <a:ext cx="609600" cy="304800"/>
          </a:xfrm>
          <a:prstGeom prst="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1" name="Rectangle 10"/>
          <p:cNvSpPr/>
          <p:nvPr/>
        </p:nvSpPr>
        <p:spPr>
          <a:xfrm>
            <a:off x="5486400" y="5746772"/>
            <a:ext cx="609600" cy="304800"/>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683662156"/>
      </p:ext>
    </p:extLst>
  </p:cSld>
  <p:clrMapOvr>
    <a:masterClrMapping/>
  </p:clrMapOvr>
  <p:transition advClick="0"/>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107</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9" name="Title 1"/>
          <p:cNvSpPr>
            <a:spLocks noGrp="1"/>
          </p:cNvSpPr>
          <p:nvPr>
            <p:ph type="title"/>
          </p:nvPr>
        </p:nvSpPr>
        <p:spPr>
          <a:xfrm>
            <a:off x="838200" y="152400"/>
            <a:ext cx="8064214" cy="533400"/>
          </a:xfrm>
        </p:spPr>
        <p:txBody>
          <a:bodyPr/>
          <a:lstStyle/>
          <a:p>
            <a:r>
              <a:rPr lang="en-US" dirty="0" smtClean="0"/>
              <a:t>102. </a:t>
            </a:r>
            <a:r>
              <a:rPr lang="en-US" dirty="0"/>
              <a:t>Overall Participation in Recreational Boating Activities</a:t>
            </a:r>
          </a:p>
        </p:txBody>
      </p:sp>
      <p:graphicFrame>
        <p:nvGraphicFramePr>
          <p:cNvPr id="3" name="Chart 2"/>
          <p:cNvGraphicFramePr/>
          <p:nvPr>
            <p:extLst>
              <p:ext uri="{D42A27DB-BD31-4B8C-83A1-F6EECF244321}">
                <p14:modId xmlns:p14="http://schemas.microsoft.com/office/powerpoint/2010/main" val="1179518583"/>
              </p:ext>
            </p:extLst>
          </p:nvPr>
        </p:nvGraphicFramePr>
        <p:xfrm>
          <a:off x="914400" y="740229"/>
          <a:ext cx="8001000" cy="5638800"/>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914400" y="816934"/>
            <a:ext cx="7772400" cy="2057400"/>
            <a:chOff x="914400" y="816934"/>
            <a:chExt cx="7772400" cy="2057400"/>
          </a:xfrm>
        </p:grpSpPr>
        <p:sp>
          <p:nvSpPr>
            <p:cNvPr id="13" name="Rectangle 12"/>
            <p:cNvSpPr/>
            <p:nvPr/>
          </p:nvSpPr>
          <p:spPr>
            <a:xfrm>
              <a:off x="914400" y="816934"/>
              <a:ext cx="6576235" cy="2057400"/>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4" name="TextBox 13"/>
            <p:cNvSpPr txBox="1"/>
            <p:nvPr/>
          </p:nvSpPr>
          <p:spPr>
            <a:xfrm>
              <a:off x="7228116" y="1295400"/>
              <a:ext cx="1458684" cy="369332"/>
            </a:xfrm>
            <a:prstGeom prst="rect">
              <a:avLst/>
            </a:prstGeom>
            <a:noFill/>
          </p:spPr>
          <p:txBody>
            <a:bodyPr wrap="square" rtlCol="0">
              <a:spAutoFit/>
            </a:bodyPr>
            <a:lstStyle/>
            <a:p>
              <a:r>
                <a:rPr lang="en-US" b="1" dirty="0" smtClean="0">
                  <a:solidFill>
                    <a:srgbClr val="FFFFFF">
                      <a:lumMod val="50000"/>
                    </a:srgbClr>
                  </a:solidFill>
                </a:rPr>
                <a:t>Top Twelve</a:t>
              </a:r>
              <a:endParaRPr lang="en-US" b="1" dirty="0">
                <a:solidFill>
                  <a:srgbClr val="FFFFFF">
                    <a:lumMod val="50000"/>
                  </a:srgbClr>
                </a:solidFill>
              </a:endParaRPr>
            </a:p>
          </p:txBody>
        </p:sp>
      </p:grpSp>
    </p:spTree>
    <p:extLst>
      <p:ext uri="{BB962C8B-B14F-4D97-AF65-F5344CB8AC3E}">
        <p14:creationId xmlns:p14="http://schemas.microsoft.com/office/powerpoint/2010/main" val="2013529535"/>
      </p:ext>
    </p:extLst>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heel(1)">
                                      <p:cBhvr>
                                        <p:cTn id="7"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108</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78789517"/>
              </p:ext>
            </p:extLst>
          </p:nvPr>
        </p:nvGraphicFramePr>
        <p:xfrm>
          <a:off x="685800" y="794656"/>
          <a:ext cx="8305797" cy="5604239"/>
        </p:xfrm>
        <a:graphic>
          <a:graphicData uri="http://schemas.openxmlformats.org/drawingml/2006/table">
            <a:tbl>
              <a:tblPr>
                <a:tableStyleId>{5C22544A-7EE6-4342-B048-85BDC9FD1C3A}</a:tableStyleId>
              </a:tblPr>
              <a:tblGrid>
                <a:gridCol w="3290710"/>
                <a:gridCol w="716441"/>
                <a:gridCol w="716441"/>
                <a:gridCol w="716441"/>
                <a:gridCol w="716441"/>
                <a:gridCol w="716441"/>
                <a:gridCol w="716441"/>
                <a:gridCol w="716441"/>
              </a:tblGrid>
              <a:tr h="247552">
                <a:tc>
                  <a:txBody>
                    <a:bodyPr/>
                    <a:lstStyle/>
                    <a:p>
                      <a:pPr algn="ctr" fontAlgn="b"/>
                      <a:endParaRPr lang="en-US" sz="1300" b="1" i="0" u="none" strike="noStrike" dirty="0" smtClean="0">
                        <a:solidFill>
                          <a:srgbClr val="000000"/>
                        </a:solidFill>
                        <a:effectLst/>
                        <a:latin typeface="+mj-lt"/>
                      </a:endParaRPr>
                    </a:p>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r>
                        <a:rPr lang="en-US" sz="1300" b="1" i="0" u="none" strike="noStrike" dirty="0" smtClean="0">
                          <a:solidFill>
                            <a:schemeClr val="tx1"/>
                          </a:solidFill>
                          <a:effectLst/>
                          <a:latin typeface="+mj-lt"/>
                        </a:rPr>
                        <a:t>Total</a:t>
                      </a:r>
                      <a:endParaRPr lang="en-US" sz="1300" b="1" i="0" u="none" strike="noStrike" dirty="0">
                        <a:solidFill>
                          <a:schemeClr val="tx1"/>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r>
              <a:tr h="101042">
                <a:tc>
                  <a:txBody>
                    <a:bodyPr/>
                    <a:lstStyle/>
                    <a:p>
                      <a:pPr algn="r" fontAlgn="b"/>
                      <a:r>
                        <a:rPr lang="en-US" sz="1300" i="1" u="none" strike="noStrike" dirty="0">
                          <a:effectLst/>
                          <a:latin typeface="+mj-lt"/>
                        </a:rPr>
                        <a:t>Base</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(n=1204)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(n=746)</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(n=574)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(n=173)</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(n=137)</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b="0" i="1" u="none" strike="noStrike" dirty="0" smtClean="0">
                          <a:solidFill>
                            <a:schemeClr val="tx1"/>
                          </a:solidFill>
                          <a:effectLst/>
                          <a:latin typeface="+mj-lt"/>
                        </a:rPr>
                        <a:t>(n=944)</a:t>
                      </a:r>
                      <a:endParaRPr lang="en-US" sz="1300" b="0" i="1" u="none" strike="noStrike" dirty="0">
                        <a:solidFill>
                          <a:schemeClr val="tx1"/>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r>
              <a:tr h="101042">
                <a:tc>
                  <a:txBody>
                    <a:bodyPr/>
                    <a:lstStyle/>
                    <a:p>
                      <a:pPr algn="l" fontAlgn="ctr"/>
                      <a:r>
                        <a:rPr lang="en-US" sz="1300" b="1" u="none" strike="noStrike" dirty="0">
                          <a:effectLst/>
                          <a:latin typeface="+mj-lt"/>
                        </a:rPr>
                        <a:t>Observing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i="0" u="none" strike="noStrike" dirty="0">
                          <a:solidFill>
                            <a:schemeClr val="tx1"/>
                          </a:solidFill>
                          <a:effectLst/>
                          <a:latin typeface="+mj-lt"/>
                        </a:rPr>
                        <a:t>78%</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Nature </a:t>
                      </a:r>
                      <a:r>
                        <a:rPr lang="en-US" sz="1300" u="none" strike="noStrike" dirty="0">
                          <a:effectLst/>
                          <a:latin typeface="+mj-lt"/>
                        </a:rPr>
                        <a:t>observation</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53%</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61%</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56%</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55%</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58%</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55%</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b="0" i="0" u="none" strike="noStrike" dirty="0">
                          <a:solidFill>
                            <a:schemeClr val="tx1"/>
                          </a:solidFill>
                          <a:effectLst/>
                          <a:latin typeface="+mj-lt"/>
                        </a:rPr>
                        <a:t>58%</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Sightseeing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45%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46%</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49%</a:t>
                      </a:r>
                    </a:p>
                  </a:txBody>
                  <a:tcPr marL="9525" marR="9525" marT="9525" marB="0" anchor="b">
                    <a:solidFill>
                      <a:schemeClr val="bg1">
                        <a:lumMod val="95000"/>
                      </a:schemeClr>
                    </a:solidFill>
                  </a:tcPr>
                </a:tc>
              </a:tr>
              <a:tr h="101042">
                <a:tc>
                  <a:txBody>
                    <a:bodyPr/>
                    <a:lstStyle/>
                    <a:p>
                      <a:pPr algn="l" fontAlgn="ctr"/>
                      <a:r>
                        <a:rPr lang="en-US" sz="1300" u="none" strike="noStrike" dirty="0" smtClean="0">
                          <a:effectLst/>
                          <a:latin typeface="+mj-lt"/>
                        </a:rPr>
                        <a:t>   Cruising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42%</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59%</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58%</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42%</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b="1" u="none" strike="noStrike" dirty="0">
                          <a:effectLst/>
                          <a:latin typeface="+mj-lt"/>
                        </a:rPr>
                        <a:t>Drinking/Eating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60%</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60%</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Drinking </a:t>
                      </a:r>
                      <a:r>
                        <a:rPr lang="en-US" sz="1300" u="none" strike="noStrike" dirty="0">
                          <a:effectLst/>
                          <a:latin typeface="+mj-lt"/>
                        </a:rPr>
                        <a:t>(Subnet)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62%</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67%</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51%</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Drinking </a:t>
                      </a:r>
                      <a:r>
                        <a:rPr lang="en-US" sz="1300" u="none" strike="noStrike" dirty="0">
                          <a:effectLst/>
                          <a:latin typeface="+mj-lt"/>
                        </a:rPr>
                        <a:t>non-alcoholic beverages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38%</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43%</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50%</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52%</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39%</a:t>
                      </a:r>
                    </a:p>
                  </a:txBody>
                  <a:tcPr marL="9525" marR="9525" marT="9525" marB="0" anchor="b">
                    <a:solidFill>
                      <a:schemeClr val="bg1">
                        <a:lumMod val="95000"/>
                      </a:schemeClr>
                    </a:solidFill>
                  </a:tcPr>
                </a:tc>
              </a:tr>
              <a:tr h="161667">
                <a:tc>
                  <a:txBody>
                    <a:bodyPr/>
                    <a:lstStyle/>
                    <a:p>
                      <a:pPr algn="l" fontAlgn="ctr"/>
                      <a:r>
                        <a:rPr lang="en-US" sz="1300" u="none" strike="noStrike" dirty="0" smtClean="0">
                          <a:effectLst/>
                          <a:latin typeface="+mj-lt"/>
                        </a:rPr>
                        <a:t>      Drinking beer, wine, other </a:t>
                      </a:r>
                      <a:r>
                        <a:rPr lang="en-US" sz="1300" u="none" strike="noStrike" dirty="0">
                          <a:effectLst/>
                          <a:latin typeface="+mj-lt"/>
                        </a:rPr>
                        <a:t>alcoholic </a:t>
                      </a:r>
                      <a:r>
                        <a:rPr lang="en-US" sz="1300" u="none" strike="noStrike" dirty="0" err="1" smtClean="0">
                          <a:effectLst/>
                          <a:latin typeface="+mj-lt"/>
                        </a:rPr>
                        <a:t>bev</a:t>
                      </a:r>
                      <a:r>
                        <a:rPr lang="en-US" sz="1300" u="none" strike="noStrike" dirty="0" smtClean="0">
                          <a:effectLst/>
                          <a:latin typeface="+mj-lt"/>
                        </a:rPr>
                        <a: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30%</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31%</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34%</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41%</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45%</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31%</a:t>
                      </a:r>
                    </a:p>
                  </a:txBody>
                  <a:tcPr marL="9525" marR="9525" marT="9525" marB="0" anchor="b">
                    <a:solidFill>
                      <a:schemeClr val="bg1">
                        <a:lumMod val="95000"/>
                      </a:schemeClr>
                    </a:solidFill>
                  </a:tcPr>
                </a:tc>
              </a:tr>
              <a:tr h="101042">
                <a:tc>
                  <a:txBody>
                    <a:bodyPr/>
                    <a:lstStyle/>
                    <a:p>
                      <a:pPr algn="l" fontAlgn="ctr"/>
                      <a:r>
                        <a:rPr lang="en-US" sz="1300" u="none" strike="noStrike" dirty="0" smtClean="0">
                          <a:effectLst/>
                          <a:latin typeface="+mj-lt"/>
                        </a:rPr>
                        <a:t>   Eating </a:t>
                      </a:r>
                      <a:r>
                        <a:rPr lang="en-US" sz="1300" u="none" strike="noStrike" dirty="0">
                          <a:effectLst/>
                          <a:latin typeface="+mj-lt"/>
                        </a:rPr>
                        <a:t>snacks or meals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56%</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61%</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b="1" u="none" strike="noStrike" dirty="0">
                          <a:effectLst/>
                          <a:latin typeface="+mj-lt"/>
                        </a:rPr>
                        <a:t>Swimming/Sunning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57%</a:t>
                      </a:r>
                      <a:endParaRPr lang="en-US" sz="1300" b="1"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60%</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61%</a:t>
                      </a:r>
                      <a:endParaRPr lang="en-US" sz="1300" b="1"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80%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61%</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Swimming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48%</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52%</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51%</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64%</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71%</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75%</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53%</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41458">
                <a:tc>
                  <a:txBody>
                    <a:bodyPr/>
                    <a:lstStyle/>
                    <a:p>
                      <a:pPr algn="l" fontAlgn="ctr"/>
                      <a:r>
                        <a:rPr lang="en-US" sz="1300" u="none" strike="noStrike" dirty="0" smtClean="0">
                          <a:effectLst/>
                          <a:latin typeface="+mj-lt"/>
                        </a:rPr>
                        <a:t>   Sunbathing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41%</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42%</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55%</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43%</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r>
              <a:tr h="223940">
                <a:tc>
                  <a:txBody>
                    <a:bodyPr/>
                    <a:lstStyle/>
                    <a:p>
                      <a:pPr algn="l" fontAlgn="ctr"/>
                      <a:r>
                        <a:rPr lang="en-US" sz="1300" b="1" u="none" strike="noStrike" dirty="0">
                          <a:effectLst/>
                          <a:latin typeface="+mj-lt"/>
                        </a:rPr>
                        <a:t>Fishing/Hunting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56%</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48%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90%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59%</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51%</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Fishing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56%</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47%</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89%</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59%</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60%</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70%</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51%</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Hunting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6%</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6%</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10%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14%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12%</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6%</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b="1" u="none" strike="noStrike" dirty="0">
                          <a:effectLst/>
                          <a:latin typeface="+mj-lt"/>
                        </a:rPr>
                        <a:t>Paddling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55%</a:t>
                      </a:r>
                      <a:endParaRPr lang="en-US" sz="1300" b="1"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84%</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48%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48%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68%</a:t>
                      </a: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101042">
                <a:tc>
                  <a:txBody>
                    <a:bodyPr/>
                    <a:lstStyle/>
                    <a:p>
                      <a:pPr algn="l" fontAlgn="ctr"/>
                      <a:r>
                        <a:rPr lang="en-US" sz="1300" u="none" strike="noStrike" dirty="0" smtClean="0">
                          <a:effectLst/>
                          <a:latin typeface="+mj-lt"/>
                        </a:rPr>
                        <a:t>   Canoeing </a:t>
                      </a:r>
                      <a:r>
                        <a:rPr lang="en-US" sz="1300" u="none" strike="noStrike" dirty="0">
                          <a:effectLst/>
                          <a:latin typeface="+mj-lt"/>
                        </a:rPr>
                        <a:t>(Subnet)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41%</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61%</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40%</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38%</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57%</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50%</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50%</a:t>
                      </a:r>
                    </a:p>
                  </a:txBody>
                  <a:tcPr marL="9525" marR="9525" marT="9525" marB="0" anchor="b">
                    <a:lnT w="12700" cap="flat" cmpd="sng" algn="ctr">
                      <a:solidFill>
                        <a:schemeClr val="tx1"/>
                      </a:solidFill>
                      <a:prstDash val="solid"/>
                      <a:round/>
                      <a:headEnd type="none" w="med" len="med"/>
                      <a:tailEnd type="none" w="med" len="med"/>
                    </a:lnT>
                    <a:solidFill>
                      <a:schemeClr val="accent5">
                        <a:lumMod val="40000"/>
                        <a:lumOff val="60000"/>
                      </a:schemeClr>
                    </a:solidFill>
                  </a:tcPr>
                </a:tc>
              </a:tr>
              <a:tr h="101042">
                <a:tc>
                  <a:txBody>
                    <a:bodyPr/>
                    <a:lstStyle/>
                    <a:p>
                      <a:pPr algn="l" fontAlgn="ctr"/>
                      <a:r>
                        <a:rPr lang="en-US" sz="1300" u="none" strike="noStrike" dirty="0" smtClean="0">
                          <a:effectLst/>
                          <a:latin typeface="+mj-lt"/>
                        </a:rPr>
                        <a:t>      Canoeing </a:t>
                      </a:r>
                      <a:r>
                        <a:rPr lang="en-US" sz="1300" u="none" strike="noStrike" dirty="0">
                          <a:effectLst/>
                          <a:latin typeface="+mj-lt"/>
                        </a:rPr>
                        <a:t>- Flat water</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59%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dirty="0">
                          <a:effectLst/>
                          <a:latin typeface="+mj-lt"/>
                        </a:rPr>
                        <a:t>38%</a:t>
                      </a:r>
                      <a:endParaRPr lang="en-US" sz="1300" b="0" i="0" u="none" strike="noStrike" dirty="0">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36%</a:t>
                      </a:r>
                      <a:endParaRPr lang="en-US" sz="1300" b="0" i="0" u="none" strike="noStrike" dirty="0">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51%</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46%</a:t>
                      </a:r>
                      <a:endParaRPr lang="en-US" sz="1300" b="0" i="0" u="none" strike="noStrike" dirty="0">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b="0" i="0" u="none" strike="noStrike" dirty="0">
                          <a:solidFill>
                            <a:schemeClr val="tx1"/>
                          </a:solidFill>
                          <a:effectLst/>
                          <a:latin typeface="+mj-lt"/>
                        </a:rPr>
                        <a:t>48%</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Canoeing </a:t>
                      </a:r>
                      <a:r>
                        <a:rPr lang="en-US" sz="1300" u="none" strike="noStrike" dirty="0">
                          <a:effectLst/>
                          <a:latin typeface="+mj-lt"/>
                        </a:rPr>
                        <a:t>- White water</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6%</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a:effectLst/>
                          <a:latin typeface="+mj-lt"/>
                        </a:rPr>
                        <a:t>8%</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7%</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Kayaking </a:t>
                      </a:r>
                      <a:r>
                        <a:rPr lang="en-US" sz="1300" u="none" strike="noStrike" dirty="0">
                          <a:effectLst/>
                          <a:latin typeface="+mj-lt"/>
                        </a:rPr>
                        <a:t>(Subnet)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29%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46%</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dirty="0">
                          <a:effectLst/>
                          <a:latin typeface="+mj-lt"/>
                        </a:rPr>
                        <a:t>24%</a:t>
                      </a:r>
                      <a:endParaRPr lang="en-US" sz="1300" b="0" i="0" u="none" strike="noStrike" dirty="0">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25%</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49%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46%</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37%</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Kayaking </a:t>
                      </a:r>
                      <a:r>
                        <a:rPr lang="en-US" sz="1300" u="none" strike="noStrike" dirty="0">
                          <a:effectLst/>
                          <a:latin typeface="+mj-lt"/>
                        </a:rPr>
                        <a:t>- Flat water</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25%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a:effectLst/>
                          <a:latin typeface="+mj-lt"/>
                        </a:rPr>
                        <a:t>20%</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21%</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37%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37%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32%</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Sea </a:t>
                      </a:r>
                      <a:r>
                        <a:rPr lang="en-US" sz="1300" u="none" strike="noStrike" dirty="0">
                          <a:effectLst/>
                          <a:latin typeface="+mj-lt"/>
                        </a:rPr>
                        <a:t>Kayaking (Ocean, big Lakes)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12%</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8%</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23%</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10%</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Kayaking </a:t>
                      </a:r>
                      <a:r>
                        <a:rPr lang="en-US" sz="1300" u="none" strike="noStrike" dirty="0">
                          <a:effectLst/>
                          <a:latin typeface="+mj-lt"/>
                        </a:rPr>
                        <a:t>- White water</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6%</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10%</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21%</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8%</a:t>
                      </a:r>
                    </a:p>
                  </a:txBody>
                  <a:tcPr marL="9525" marR="9525" marT="9525" marB="0" anchor="b">
                    <a:solidFill>
                      <a:schemeClr val="accent5">
                        <a:lumMod val="40000"/>
                        <a:lumOff val="60000"/>
                      </a:schemeClr>
                    </a:solidFill>
                  </a:tcPr>
                </a:tc>
              </a:tr>
              <a:tr h="101042">
                <a:tc>
                  <a:txBody>
                    <a:bodyPr/>
                    <a:lstStyle/>
                    <a:p>
                      <a:pPr algn="l" fontAlgn="ctr"/>
                      <a:r>
                        <a:rPr lang="en-US" sz="1300" u="none" strike="noStrike" dirty="0" smtClean="0">
                          <a:effectLst/>
                          <a:latin typeface="+mj-lt"/>
                        </a:rPr>
                        <a:t>   Stand </a:t>
                      </a:r>
                      <a:r>
                        <a:rPr lang="en-US" sz="1300" u="none" strike="noStrike" dirty="0">
                          <a:effectLst/>
                          <a:latin typeface="+mj-lt"/>
                        </a:rPr>
                        <a:t>up </a:t>
                      </a:r>
                      <a:r>
                        <a:rPr lang="en-US" sz="1300" u="none" strike="noStrike" dirty="0" err="1" smtClean="0">
                          <a:effectLst/>
                          <a:latin typeface="+mj-lt"/>
                        </a:rPr>
                        <a:t>paddleboarding</a:t>
                      </a:r>
                      <a:r>
                        <a:rPr lang="en-US" sz="1300" u="none" strike="noStrike" dirty="0" smtClean="0">
                          <a:effectLst/>
                          <a:latin typeface="+mj-lt"/>
                        </a:rPr>
                        <a:t> (SUP)</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a:effectLst/>
                          <a:latin typeface="+mj-lt"/>
                        </a:rPr>
                        <a:t>5%</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13%</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16%</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6%</a:t>
                      </a:r>
                    </a:p>
                  </a:txBody>
                  <a:tcPr marL="9525" marR="9525" marT="9525" marB="0" anchor="b">
                    <a:solidFill>
                      <a:schemeClr val="bg1">
                        <a:lumMod val="95000"/>
                      </a:schemeClr>
                    </a:solidFill>
                  </a:tcPr>
                </a:tc>
              </a:tr>
            </a:tbl>
          </a:graphicData>
        </a:graphic>
      </p:graphicFrame>
      <p:sp>
        <p:nvSpPr>
          <p:cNvPr id="6" name="Title 1"/>
          <p:cNvSpPr>
            <a:spLocks noGrp="1"/>
          </p:cNvSpPr>
          <p:nvPr>
            <p:ph type="title"/>
          </p:nvPr>
        </p:nvSpPr>
        <p:spPr>
          <a:xfrm>
            <a:off x="838200" y="152400"/>
            <a:ext cx="8064214" cy="609600"/>
          </a:xfrm>
        </p:spPr>
        <p:txBody>
          <a:bodyPr/>
          <a:lstStyle/>
          <a:p>
            <a:r>
              <a:rPr lang="en-US" dirty="0" smtClean="0"/>
              <a:t>Boaters in the main boating activity subgroups, participate in a wide range of recreational activities, especially sailors and </a:t>
            </a:r>
            <a:r>
              <a:rPr lang="en-US" dirty="0" err="1" smtClean="0"/>
              <a:t>PWCers</a:t>
            </a:r>
            <a:r>
              <a:rPr lang="en-US" dirty="0" smtClean="0"/>
              <a:t>. (1 of 2)</a:t>
            </a:r>
            <a:endParaRPr lang="en-US" sz="1600" b="0" dirty="0" smtClean="0"/>
          </a:p>
        </p:txBody>
      </p:sp>
      <p:sp>
        <p:nvSpPr>
          <p:cNvPr id="7" name="TextBox 6"/>
          <p:cNvSpPr txBox="1"/>
          <p:nvPr/>
        </p:nvSpPr>
        <p:spPr>
          <a:xfrm>
            <a:off x="0" y="6400800"/>
            <a:ext cx="44196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8" name="TextBox 7"/>
          <p:cNvSpPr txBox="1"/>
          <p:nvPr/>
        </p:nvSpPr>
        <p:spPr>
          <a:xfrm>
            <a:off x="685800" y="870432"/>
            <a:ext cx="3276600" cy="338554"/>
          </a:xfrm>
          <a:prstGeom prst="rect">
            <a:avLst/>
          </a:prstGeom>
          <a:noFill/>
        </p:spPr>
        <p:txBody>
          <a:bodyPr wrap="square" rtlCol="0">
            <a:spAutoFit/>
          </a:bodyPr>
          <a:lstStyle/>
          <a:p>
            <a:pPr algn="ctr"/>
            <a:r>
              <a:rPr lang="en-US" sz="1600" b="1" dirty="0" smtClean="0">
                <a:solidFill>
                  <a:srgbClr val="1F497D"/>
                </a:solidFill>
              </a:rPr>
              <a:t>Boating Activities By Boater Types</a:t>
            </a:r>
            <a:endParaRPr lang="en-US" sz="1600" b="1" dirty="0">
              <a:solidFill>
                <a:srgbClr val="1F497D"/>
              </a:solidFill>
            </a:endParaRPr>
          </a:p>
        </p:txBody>
      </p:sp>
      <p:grpSp>
        <p:nvGrpSpPr>
          <p:cNvPr id="4" name="Group 3"/>
          <p:cNvGrpSpPr/>
          <p:nvPr/>
        </p:nvGrpSpPr>
        <p:grpSpPr>
          <a:xfrm>
            <a:off x="4001453" y="805542"/>
            <a:ext cx="4938395" cy="403444"/>
            <a:chOff x="4001453" y="805542"/>
            <a:chExt cx="4938395" cy="403444"/>
          </a:xfrm>
        </p:grpSpPr>
        <p:grpSp>
          <p:nvGrpSpPr>
            <p:cNvPr id="9" name="Group 8"/>
            <p:cNvGrpSpPr/>
            <p:nvPr/>
          </p:nvGrpSpPr>
          <p:grpSpPr>
            <a:xfrm>
              <a:off x="4001453" y="805542"/>
              <a:ext cx="4938395" cy="403444"/>
              <a:chOff x="4814253" y="2133600"/>
              <a:chExt cx="4938395" cy="403444"/>
            </a:xfrm>
          </p:grpSpPr>
          <p:grpSp>
            <p:nvGrpSpPr>
              <p:cNvPr id="10" name="Group 9"/>
              <p:cNvGrpSpPr/>
              <p:nvPr/>
            </p:nvGrpSpPr>
            <p:grpSpPr>
              <a:xfrm>
                <a:off x="4814253" y="2133600"/>
                <a:ext cx="4938395" cy="403444"/>
                <a:chOff x="4623753" y="2780712"/>
                <a:chExt cx="4938395" cy="403444"/>
              </a:xfrm>
            </p:grpSpPr>
            <p:pic>
              <p:nvPicPr>
                <p:cNvPr id="1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5524953" y="2837999"/>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886492" y="287712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6192152" y="285305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75570" y="2780712"/>
                  <a:ext cx="403444" cy="403444"/>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Connector 15"/>
                <p:cNvCxnSpPr/>
                <p:nvPr/>
              </p:nvCxnSpPr>
              <p:spPr>
                <a:xfrm>
                  <a:off x="4623753" y="3172726"/>
                  <a:ext cx="4938395"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pic>
            <p:nvPicPr>
              <p:cNvPr id="11"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14925" y="2156711"/>
                <a:ext cx="329503" cy="329503"/>
              </a:xfrm>
              <a:prstGeom prst="rect">
                <a:avLst/>
              </a:prstGeom>
              <a:noFill/>
              <a:extLst>
                <a:ext uri="{909E8E84-426E-40DD-AFC4-6F175D3DCCD1}">
                  <a14:hiddenFill xmlns:a14="http://schemas.microsoft.com/office/drawing/2010/main">
                    <a:solidFill>
                      <a:srgbClr val="FFFFFF"/>
                    </a:solidFill>
                  </a14:hiddenFill>
                </a:ext>
              </a:extLst>
            </p:spPr>
          </p:pic>
        </p:grpSp>
        <p:pic>
          <p:nvPicPr>
            <p:cNvPr id="24"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486620" y="831230"/>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 name="Group 24"/>
          <p:cNvGrpSpPr/>
          <p:nvPr/>
        </p:nvGrpSpPr>
        <p:grpSpPr>
          <a:xfrm>
            <a:off x="4681385" y="6355303"/>
            <a:ext cx="4538815" cy="284983"/>
            <a:chOff x="6213279" y="518294"/>
            <a:chExt cx="4538815" cy="284983"/>
          </a:xfrm>
        </p:grpSpPr>
        <p:sp>
          <p:nvSpPr>
            <p:cNvPr id="26" name="Rectangle 25"/>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7" name="Rectangle 26"/>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8" name="TextBox 27"/>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29" name="Straight Connector 28"/>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4828851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109</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947316927"/>
              </p:ext>
            </p:extLst>
          </p:nvPr>
        </p:nvGraphicFramePr>
        <p:xfrm>
          <a:off x="685800" y="805542"/>
          <a:ext cx="8305803" cy="5380299"/>
        </p:xfrm>
        <a:graphic>
          <a:graphicData uri="http://schemas.openxmlformats.org/drawingml/2006/table">
            <a:tbl>
              <a:tblPr>
                <a:tableStyleId>{5C22544A-7EE6-4342-B048-85BDC9FD1C3A}</a:tableStyleId>
              </a:tblPr>
              <a:tblGrid>
                <a:gridCol w="3290709"/>
                <a:gridCol w="716442"/>
                <a:gridCol w="716442"/>
                <a:gridCol w="716442"/>
                <a:gridCol w="716442"/>
                <a:gridCol w="716442"/>
                <a:gridCol w="716442"/>
                <a:gridCol w="716442"/>
              </a:tblGrid>
              <a:tr h="247552">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r>
                        <a:rPr lang="en-US" sz="1300" b="1" u="none" strike="noStrike" dirty="0">
                          <a:effectLst/>
                          <a:latin typeface="+mj-lt"/>
                        </a:rPr>
                        <a:t>Total</a:t>
                      </a:r>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smtClean="0">
                        <a:solidFill>
                          <a:srgbClr val="000000"/>
                        </a:solidFill>
                        <a:effectLst/>
                        <a:latin typeface="+mj-lt"/>
                      </a:endParaRPr>
                    </a:p>
                    <a:p>
                      <a:pPr algn="ctr" fontAlgn="b"/>
                      <a:endParaRPr lang="en-US" sz="1300" b="0"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r>
              <a:tr h="101042">
                <a:tc>
                  <a:txBody>
                    <a:bodyPr/>
                    <a:lstStyle/>
                    <a:p>
                      <a:pPr algn="r" fontAlgn="b"/>
                      <a:r>
                        <a:rPr lang="en-US" sz="1300" i="1" u="none" strike="noStrike" dirty="0">
                          <a:effectLst/>
                          <a:latin typeface="+mj-lt"/>
                        </a:rPr>
                        <a:t>Base</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(n=1204)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(n=746)</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(n=574)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(n=173)</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(n=137)</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b="0" i="1" u="none" strike="noStrike" dirty="0" smtClean="0">
                          <a:solidFill>
                            <a:schemeClr val="tx1"/>
                          </a:solidFill>
                          <a:effectLst/>
                          <a:latin typeface="+mj-lt"/>
                        </a:rPr>
                        <a:t>(n=944)</a:t>
                      </a:r>
                      <a:endParaRPr lang="en-US" sz="1300" b="0" i="1" u="none" strike="noStrike" dirty="0">
                        <a:solidFill>
                          <a:schemeClr val="tx1"/>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r>
              <a:tr h="101042">
                <a:tc>
                  <a:txBody>
                    <a:bodyPr/>
                    <a:lstStyle/>
                    <a:p>
                      <a:pPr algn="l" fontAlgn="ctr"/>
                      <a:r>
                        <a:rPr lang="en-US" sz="1300" u="none" strike="noStrike" dirty="0">
                          <a:effectLst/>
                          <a:latin typeface="+mj-lt"/>
                        </a:rPr>
                        <a:t>Overnighting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37%</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44%</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42%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39%</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50%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41%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Camping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30%</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38%</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36%</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30%</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41%</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41%</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Overnight </a:t>
                      </a:r>
                      <a:r>
                        <a:rPr lang="en-US" sz="1300" u="none" strike="noStrike" dirty="0">
                          <a:effectLst/>
                          <a:latin typeface="+mj-lt"/>
                        </a:rPr>
                        <a:t>trips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17%</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21%</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300" u="none" strike="noStrike">
                          <a:effectLst/>
                          <a:latin typeface="+mj-lt"/>
                        </a:rPr>
                        <a:t>18%</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19%</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33%</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29%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19%</a:t>
                      </a:r>
                    </a:p>
                  </a:txBody>
                  <a:tcPr marL="9525" marR="9525" marT="9525" marB="0" anchor="ctr">
                    <a:solidFill>
                      <a:schemeClr val="bg1">
                        <a:lumMod val="95000"/>
                      </a:schemeClr>
                    </a:solidFill>
                  </a:tcPr>
                </a:tc>
              </a:tr>
              <a:tr h="101042">
                <a:tc>
                  <a:txBody>
                    <a:bodyPr/>
                    <a:lstStyle/>
                    <a:p>
                      <a:pPr algn="l" fontAlgn="ctr"/>
                      <a:r>
                        <a:rPr lang="en-US" sz="1300" u="none" strike="noStrike" dirty="0" smtClean="0">
                          <a:effectLst/>
                          <a:latin typeface="+mj-lt"/>
                        </a:rPr>
                        <a:t>   Sleep </a:t>
                      </a:r>
                      <a:r>
                        <a:rPr lang="en-US" sz="1300" u="none" strike="noStrike" dirty="0">
                          <a:effectLst/>
                          <a:latin typeface="+mj-lt"/>
                        </a:rPr>
                        <a:t>aboard</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11%</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11%</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15%</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28%</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26%</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10%</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u="none" strike="noStrike" dirty="0">
                          <a:effectLst/>
                          <a:latin typeface="+mj-lt"/>
                        </a:rPr>
                        <a:t>Entertaining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35%</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37%</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55%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60%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38%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Entertaining/partying </a:t>
                      </a:r>
                      <a:r>
                        <a:rPr lang="en-US" sz="1300" u="none" strike="noStrike" dirty="0">
                          <a:effectLst/>
                          <a:latin typeface="+mj-lt"/>
                        </a:rPr>
                        <a:t>with family/friends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34%</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36%</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37%</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51%</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37%</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Entertaining/partying </a:t>
                      </a:r>
                      <a:r>
                        <a:rPr lang="en-US" sz="1300" u="none" strike="noStrike" dirty="0">
                          <a:effectLst/>
                          <a:latin typeface="+mj-lt"/>
                        </a:rPr>
                        <a:t>for business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15%</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17%</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4%</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u="none" strike="noStrike" dirty="0" smtClean="0">
                          <a:effectLst/>
                          <a:latin typeface="+mj-lt"/>
                        </a:rPr>
                        <a:t>Reading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23%</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25%</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26%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44%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45%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26%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a:effectLst/>
                          <a:latin typeface="+mj-lt"/>
                        </a:rPr>
                        <a:t>Water Sports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17%</a:t>
                      </a:r>
                      <a:endParaRPr lang="en-US" sz="1300" b="1"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18%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20%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32%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37%</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51%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19%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Waterskiing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14%</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15%</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17%</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27%</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34%</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46%</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16%</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Wakeboarding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8%</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9%</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14%</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20%</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a:effectLst/>
                          <a:latin typeface="+mj-lt"/>
                        </a:rPr>
                        <a:t>26%</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8%</a:t>
                      </a:r>
                    </a:p>
                  </a:txBody>
                  <a:tcPr marL="9525" marR="9525" marT="9525" marB="0" anchor="ctr">
                    <a:solidFill>
                      <a:schemeClr val="bg1">
                        <a:lumMod val="95000"/>
                      </a:schemeClr>
                    </a:solidFill>
                  </a:tcPr>
                </a:tc>
              </a:tr>
              <a:tr h="101042">
                <a:tc>
                  <a:txBody>
                    <a:bodyPr/>
                    <a:lstStyle/>
                    <a:p>
                      <a:pPr algn="l" fontAlgn="ctr"/>
                      <a:r>
                        <a:rPr lang="en-US" sz="1300" u="none" strike="noStrike" dirty="0" smtClean="0">
                          <a:effectLst/>
                          <a:latin typeface="+mj-lt"/>
                        </a:rPr>
                        <a:t>   Rowing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16%</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22%</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19%</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20%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30%</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30%</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19%</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r>
              <a:tr h="101042">
                <a:tc>
                  <a:txBody>
                    <a:bodyPr/>
                    <a:lstStyle/>
                    <a:p>
                      <a:pPr algn="l" fontAlgn="ctr"/>
                      <a:r>
                        <a:rPr lang="en-US" sz="1300" u="none" strike="noStrike" dirty="0">
                          <a:effectLst/>
                          <a:latin typeface="+mj-lt"/>
                        </a:rPr>
                        <a:t>Underwater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14%</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17%</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20%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35%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35%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16%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Snorkeling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12%</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15%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14%</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16%</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a:effectLst/>
                          <a:latin typeface="+mj-lt"/>
                        </a:rPr>
                        <a:t>28%</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29%</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Scuba </a:t>
                      </a:r>
                      <a:r>
                        <a:rPr lang="en-US" sz="1300" u="none" strike="noStrike" dirty="0">
                          <a:effectLst/>
                          <a:latin typeface="+mj-lt"/>
                        </a:rPr>
                        <a:t>diving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6%</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8%</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10%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20%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20%</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7%</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101042">
                <a:tc>
                  <a:txBody>
                    <a:bodyPr/>
                    <a:lstStyle/>
                    <a:p>
                      <a:pPr algn="l" fontAlgn="ctr"/>
                      <a:r>
                        <a:rPr lang="en-US" sz="1300" u="none" strike="noStrike" dirty="0">
                          <a:effectLst/>
                          <a:latin typeface="+mj-lt"/>
                        </a:rPr>
                        <a:t>Sailing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12%</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16%</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15%</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37%</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15%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Sailing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12%</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15%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14%</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17%</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67%</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34%</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14%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01042">
                <a:tc>
                  <a:txBody>
                    <a:bodyPr/>
                    <a:lstStyle/>
                    <a:p>
                      <a:pPr algn="l" fontAlgn="ctr"/>
                      <a:r>
                        <a:rPr lang="en-US" sz="1300" u="none" strike="noStrike" dirty="0" smtClean="0">
                          <a:effectLst/>
                          <a:latin typeface="+mj-lt"/>
                        </a:rPr>
                        <a:t>   Sailboarding/windsurfing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a:effectLst/>
                          <a:latin typeface="+mj-lt"/>
                        </a:rPr>
                        <a:t>7%</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23%</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19%</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r>
              <a:tr h="101042">
                <a:tc>
                  <a:txBody>
                    <a:bodyPr/>
                    <a:lstStyle/>
                    <a:p>
                      <a:pPr algn="l" fontAlgn="ctr"/>
                      <a:r>
                        <a:rPr lang="en-US" sz="1300" u="none" strike="noStrike" dirty="0">
                          <a:effectLst/>
                          <a:latin typeface="+mj-lt"/>
                        </a:rPr>
                        <a:t>Wave running / wave jumping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17%</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26%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a:effectLst/>
                          <a:latin typeface="+mj-lt"/>
                        </a:rPr>
                        <a:t>Whitewater rafting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17%</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r>
              <a:tr h="101042">
                <a:tc>
                  <a:txBody>
                    <a:bodyPr/>
                    <a:lstStyle/>
                    <a:p>
                      <a:pPr algn="l" fontAlgn="ctr"/>
                      <a:r>
                        <a:rPr lang="en-US" sz="1300" u="none" strike="noStrike" dirty="0">
                          <a:effectLst/>
                          <a:latin typeface="+mj-lt"/>
                        </a:rPr>
                        <a:t>Racing/Poker Runs (Net)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8%</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17%</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12%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101042">
                <a:tc>
                  <a:txBody>
                    <a:bodyPr/>
                    <a:lstStyle/>
                    <a:p>
                      <a:pPr algn="l" fontAlgn="ctr"/>
                      <a:r>
                        <a:rPr lang="en-US" sz="1300" u="none" strike="noStrike" dirty="0" smtClean="0">
                          <a:effectLst/>
                          <a:latin typeface="+mj-lt"/>
                        </a:rPr>
                        <a:t>   Racing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4%</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4%</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5%</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13%</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9%</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a:t>
                      </a:r>
                    </a:p>
                  </a:txBody>
                  <a:tcPr marL="9525" marR="9525" marT="9525"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r>
              <a:tr h="101042">
                <a:tc>
                  <a:txBody>
                    <a:bodyPr/>
                    <a:lstStyle/>
                    <a:p>
                      <a:pPr algn="l" fontAlgn="ctr"/>
                      <a:r>
                        <a:rPr lang="en-US" sz="1300" u="none" strike="noStrike" dirty="0" smtClean="0">
                          <a:effectLst/>
                          <a:latin typeface="+mj-lt"/>
                        </a:rPr>
                        <a:t>   Rendezvous </a:t>
                      </a:r>
                      <a:r>
                        <a:rPr lang="en-US" sz="1300" u="none" strike="noStrike" dirty="0">
                          <a:effectLst/>
                          <a:latin typeface="+mj-lt"/>
                        </a:rPr>
                        <a:t>or 'Poker runs'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dirty="0">
                          <a:effectLst/>
                          <a:latin typeface="+mj-lt"/>
                        </a:rPr>
                        <a:t>3%</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3%</a:t>
                      </a:r>
                    </a:p>
                  </a:txBody>
                  <a:tcPr marL="9525" marR="9525" marT="9525" marB="0" anchor="ctr">
                    <a:solidFill>
                      <a:schemeClr val="bg1">
                        <a:lumMod val="95000"/>
                      </a:schemeClr>
                    </a:solidFill>
                  </a:tcPr>
                </a:tc>
              </a:tr>
            </a:tbl>
          </a:graphicData>
        </a:graphic>
      </p:graphicFrame>
      <p:sp>
        <p:nvSpPr>
          <p:cNvPr id="17" name="TextBox 16"/>
          <p:cNvSpPr txBox="1"/>
          <p:nvPr/>
        </p:nvSpPr>
        <p:spPr>
          <a:xfrm>
            <a:off x="685800" y="870432"/>
            <a:ext cx="3276600" cy="338554"/>
          </a:xfrm>
          <a:prstGeom prst="rect">
            <a:avLst/>
          </a:prstGeom>
          <a:noFill/>
        </p:spPr>
        <p:txBody>
          <a:bodyPr wrap="square" rtlCol="0">
            <a:spAutoFit/>
          </a:bodyPr>
          <a:lstStyle/>
          <a:p>
            <a:pPr algn="ctr"/>
            <a:r>
              <a:rPr lang="en-US" sz="1600" b="1" dirty="0" smtClean="0">
                <a:solidFill>
                  <a:srgbClr val="1F497D"/>
                </a:solidFill>
              </a:rPr>
              <a:t>Boating Activities By Boater Types</a:t>
            </a:r>
            <a:endParaRPr lang="en-US" sz="1600" b="1" dirty="0">
              <a:solidFill>
                <a:srgbClr val="1F497D"/>
              </a:solidFill>
            </a:endParaRPr>
          </a:p>
        </p:txBody>
      </p:sp>
      <p:sp>
        <p:nvSpPr>
          <p:cNvPr id="19" name="TextBox 18"/>
          <p:cNvSpPr txBox="1"/>
          <p:nvPr/>
        </p:nvSpPr>
        <p:spPr>
          <a:xfrm>
            <a:off x="0" y="6400800"/>
            <a:ext cx="44196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26" name="Title 1"/>
          <p:cNvSpPr>
            <a:spLocks noGrp="1"/>
          </p:cNvSpPr>
          <p:nvPr>
            <p:ph type="title"/>
          </p:nvPr>
        </p:nvSpPr>
        <p:spPr>
          <a:xfrm>
            <a:off x="838200" y="152400"/>
            <a:ext cx="8064214" cy="609600"/>
          </a:xfrm>
        </p:spPr>
        <p:txBody>
          <a:bodyPr/>
          <a:lstStyle/>
          <a:p>
            <a:r>
              <a:rPr lang="en-US" dirty="0" smtClean="0"/>
              <a:t>Boaters in the main boating activity subgroups, participate in a wide range of recreational activities, especially sailors and </a:t>
            </a:r>
            <a:r>
              <a:rPr lang="en-US" dirty="0" err="1" smtClean="0"/>
              <a:t>PWCers</a:t>
            </a:r>
            <a:r>
              <a:rPr lang="en-US" dirty="0" smtClean="0"/>
              <a:t>. (2 of 2)</a:t>
            </a:r>
            <a:endParaRPr lang="en-US" sz="1600" b="0" dirty="0" smtClean="0"/>
          </a:p>
        </p:txBody>
      </p:sp>
      <p:grpSp>
        <p:nvGrpSpPr>
          <p:cNvPr id="4" name="Group 3"/>
          <p:cNvGrpSpPr/>
          <p:nvPr/>
        </p:nvGrpSpPr>
        <p:grpSpPr>
          <a:xfrm>
            <a:off x="4014470" y="805542"/>
            <a:ext cx="4965700" cy="403444"/>
            <a:chOff x="4014470" y="805542"/>
            <a:chExt cx="4965700" cy="403444"/>
          </a:xfrm>
        </p:grpSpPr>
        <p:grpSp>
          <p:nvGrpSpPr>
            <p:cNvPr id="9" name="Group 8"/>
            <p:cNvGrpSpPr/>
            <p:nvPr/>
          </p:nvGrpSpPr>
          <p:grpSpPr>
            <a:xfrm>
              <a:off x="4014470" y="805542"/>
              <a:ext cx="4965700" cy="403444"/>
              <a:chOff x="4827270" y="2133600"/>
              <a:chExt cx="4965700" cy="403444"/>
            </a:xfrm>
          </p:grpSpPr>
          <p:grpSp>
            <p:nvGrpSpPr>
              <p:cNvPr id="10" name="Group 9"/>
              <p:cNvGrpSpPr/>
              <p:nvPr/>
            </p:nvGrpSpPr>
            <p:grpSpPr>
              <a:xfrm>
                <a:off x="4827270" y="2133600"/>
                <a:ext cx="4965700" cy="403444"/>
                <a:chOff x="4636770" y="2780712"/>
                <a:chExt cx="4965700" cy="403444"/>
              </a:xfrm>
            </p:grpSpPr>
            <p:pic>
              <p:nvPicPr>
                <p:cNvPr id="1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5503181" y="2848885"/>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886492" y="287712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6192152" y="285305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75570" y="2780712"/>
                  <a:ext cx="403444" cy="403444"/>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Connector 15"/>
                <p:cNvCxnSpPr/>
                <p:nvPr/>
              </p:nvCxnSpPr>
              <p:spPr>
                <a:xfrm>
                  <a:off x="4636770" y="3184156"/>
                  <a:ext cx="4965700"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pic>
            <p:nvPicPr>
              <p:cNvPr id="11"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14925" y="2156711"/>
                <a:ext cx="329503" cy="329503"/>
              </a:xfrm>
              <a:prstGeom prst="rect">
                <a:avLst/>
              </a:prstGeom>
              <a:noFill/>
              <a:extLst>
                <a:ext uri="{909E8E84-426E-40DD-AFC4-6F175D3DCCD1}">
                  <a14:hiddenFill xmlns:a14="http://schemas.microsoft.com/office/drawing/2010/main">
                    <a:solidFill>
                      <a:srgbClr val="FFFFFF"/>
                    </a:solidFill>
                  </a14:hiddenFill>
                </a:ext>
              </a:extLst>
            </p:spPr>
          </p:pic>
        </p:grpSp>
        <p:pic>
          <p:nvPicPr>
            <p:cNvPr id="25"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486620" y="831230"/>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 name="Group 26"/>
          <p:cNvGrpSpPr/>
          <p:nvPr/>
        </p:nvGrpSpPr>
        <p:grpSpPr>
          <a:xfrm>
            <a:off x="4681385" y="6248400"/>
            <a:ext cx="4538815" cy="284983"/>
            <a:chOff x="6213279" y="518294"/>
            <a:chExt cx="4538815" cy="284983"/>
          </a:xfrm>
        </p:grpSpPr>
        <p:sp>
          <p:nvSpPr>
            <p:cNvPr id="28" name="Rectangle 27"/>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9" name="Rectangle 28"/>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0" name="TextBox 29"/>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31" name="Straight Connector 3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8850802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a:t>
            </a:fld>
            <a:endParaRPr lang="de-DE" dirty="0">
              <a:solidFill>
                <a:srgbClr val="1F497D"/>
              </a:solidFill>
            </a:endParaRPr>
          </a:p>
        </p:txBody>
      </p:sp>
      <p:sp>
        <p:nvSpPr>
          <p:cNvPr id="6" name="TextBox 5"/>
          <p:cNvSpPr txBox="1"/>
          <p:nvPr/>
        </p:nvSpPr>
        <p:spPr>
          <a:xfrm>
            <a:off x="0" y="6027003"/>
            <a:ext cx="6019800" cy="830997"/>
          </a:xfrm>
          <a:prstGeom prst="rect">
            <a:avLst/>
          </a:prstGeom>
          <a:noFill/>
        </p:spPr>
        <p:txBody>
          <a:bodyPr wrap="square" rtlCol="0">
            <a:spAutoFit/>
          </a:bodyPr>
          <a:lstStyle/>
          <a:p>
            <a:r>
              <a:rPr lang="en-US" sz="1200" b="1" dirty="0">
                <a:solidFill>
                  <a:srgbClr val="1F497D"/>
                </a:solidFill>
              </a:rPr>
              <a:t>*NOTE: This slide shows full response </a:t>
            </a:r>
            <a:r>
              <a:rPr lang="en-US" sz="1200" b="1" dirty="0" smtClean="0">
                <a:solidFill>
                  <a:srgbClr val="1F497D"/>
                </a:solidFill>
              </a:rPr>
              <a:t>data for the question, including those who may have left/not qualified for the survey after this question.</a:t>
            </a:r>
            <a:endParaRPr lang="en-US" sz="1200" b="1" dirty="0">
              <a:solidFill>
                <a:srgbClr val="1F497D"/>
              </a:solidFill>
            </a:endParaRPr>
          </a:p>
          <a:p>
            <a:r>
              <a:rPr lang="en-US" sz="1200" dirty="0" smtClean="0">
                <a:solidFill>
                  <a:srgbClr val="1F497D"/>
                </a:solidFill>
              </a:rPr>
              <a:t>S5. In an average year, do you use any boat or water craft (incl. powerboat, canoe, kayak, sailboat, etc.) for each of the following purposes? (Select all)</a:t>
            </a:r>
            <a:endParaRPr lang="en-US" sz="1200" dirty="0">
              <a:solidFill>
                <a:srgbClr val="1F497D"/>
              </a:solidFill>
            </a:endParaRPr>
          </a:p>
        </p:txBody>
      </p:sp>
      <p:sp>
        <p:nvSpPr>
          <p:cNvPr id="9" name="Title 1"/>
          <p:cNvSpPr>
            <a:spLocks noGrp="1"/>
          </p:cNvSpPr>
          <p:nvPr>
            <p:ph type="title"/>
          </p:nvPr>
        </p:nvSpPr>
        <p:spPr>
          <a:xfrm>
            <a:off x="838200" y="152400"/>
            <a:ext cx="8064214" cy="533400"/>
          </a:xfrm>
        </p:spPr>
        <p:txBody>
          <a:bodyPr/>
          <a:lstStyle/>
          <a:p>
            <a:r>
              <a:rPr lang="en-US" dirty="0" smtClean="0"/>
              <a:t>In an average year, over 8 in 10 boaters use a boat for recreational purposes.</a:t>
            </a:r>
            <a:endParaRPr lang="en-US" sz="1600" b="0" dirty="0" smtClean="0"/>
          </a:p>
        </p:txBody>
      </p:sp>
      <p:graphicFrame>
        <p:nvGraphicFramePr>
          <p:cNvPr id="2" name="Chart 1"/>
          <p:cNvGraphicFramePr/>
          <p:nvPr>
            <p:extLst>
              <p:ext uri="{D42A27DB-BD31-4B8C-83A1-F6EECF244321}">
                <p14:modId xmlns:p14="http://schemas.microsoft.com/office/powerpoint/2010/main" val="2901331168"/>
              </p:ext>
            </p:extLst>
          </p:nvPr>
        </p:nvGraphicFramePr>
        <p:xfrm>
          <a:off x="381000" y="1447800"/>
          <a:ext cx="8458200" cy="3251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Table 2"/>
          <p:cNvGraphicFramePr>
            <a:graphicFrameLocks noGrp="1"/>
          </p:cNvGraphicFramePr>
          <p:nvPr>
            <p:extLst>
              <p:ext uri="{D42A27DB-BD31-4B8C-83A1-F6EECF244321}">
                <p14:modId xmlns:p14="http://schemas.microsoft.com/office/powerpoint/2010/main" val="3234311351"/>
              </p:ext>
            </p:extLst>
          </p:nvPr>
        </p:nvGraphicFramePr>
        <p:xfrm>
          <a:off x="434622" y="4743897"/>
          <a:ext cx="6042378" cy="762000"/>
        </p:xfrm>
        <a:graphic>
          <a:graphicData uri="http://schemas.openxmlformats.org/drawingml/2006/table">
            <a:tbl>
              <a:tblPr firstRow="1" bandRow="1">
                <a:tableStyleId>{5C22544A-7EE6-4342-B048-85BDC9FD1C3A}</a:tableStyleId>
              </a:tblPr>
              <a:tblGrid>
                <a:gridCol w="2133600"/>
                <a:gridCol w="2308578"/>
                <a:gridCol w="1600200"/>
              </a:tblGrid>
              <a:tr h="370840">
                <a:tc>
                  <a:txBody>
                    <a:bodyPr/>
                    <a:lstStyle/>
                    <a:p>
                      <a:pPr algn="ctr"/>
                      <a:r>
                        <a:rPr lang="en-US" sz="1100" b="0" kern="1200" dirty="0" smtClean="0">
                          <a:solidFill>
                            <a:schemeClr val="bg1">
                              <a:lumMod val="50000"/>
                            </a:schemeClr>
                          </a:solidFill>
                          <a:effectLst/>
                          <a:latin typeface="+mn-lt"/>
                          <a:ea typeface="+mn-ea"/>
                          <a:cs typeface="+mn-cs"/>
                        </a:rPr>
                        <a:t>e.g. for leisure activities.  Includes travel to and from water access leisure cottages/cabins. </a:t>
                      </a:r>
                      <a:endParaRPr lang="en-US" sz="1100" b="0" dirty="0">
                        <a:solidFill>
                          <a:schemeClr val="bg1">
                            <a:lumMod val="50000"/>
                          </a:schemeClr>
                        </a:solidFill>
                      </a:endParaRPr>
                    </a:p>
                  </a:txBody>
                  <a:tcPr>
                    <a:solidFill>
                      <a:schemeClr val="bg1"/>
                    </a:solidFill>
                  </a:tcPr>
                </a:tc>
                <a:tc>
                  <a:txBody>
                    <a:bodyPr/>
                    <a:lstStyle/>
                    <a:p>
                      <a:pPr algn="ctr"/>
                      <a:r>
                        <a:rPr lang="en-US" sz="1100" b="0" kern="1200" dirty="0" smtClean="0">
                          <a:solidFill>
                            <a:schemeClr val="bg1">
                              <a:lumMod val="50000"/>
                            </a:schemeClr>
                          </a:solidFill>
                          <a:effectLst/>
                          <a:latin typeface="+mn-lt"/>
                          <a:ea typeface="+mn-ea"/>
                          <a:cs typeface="+mn-cs"/>
                        </a:rPr>
                        <a:t>e.g. part of daily living activities that are not recreational or occupational; excludes travel to and from water access leisure cottages/cabins </a:t>
                      </a:r>
                    </a:p>
                  </a:txBody>
                  <a:tcPr>
                    <a:solidFill>
                      <a:schemeClr val="bg1"/>
                    </a:solidFill>
                  </a:tcPr>
                </a:tc>
                <a:tc>
                  <a:txBody>
                    <a:bodyPr/>
                    <a:lstStyle/>
                    <a:p>
                      <a:pPr algn="ctr"/>
                      <a:r>
                        <a:rPr lang="en-US" sz="1100" b="0" kern="1200" dirty="0" smtClean="0">
                          <a:solidFill>
                            <a:schemeClr val="bg1">
                              <a:lumMod val="50000"/>
                            </a:schemeClr>
                          </a:solidFill>
                          <a:effectLst/>
                          <a:latin typeface="+mn-lt"/>
                          <a:ea typeface="+mn-ea"/>
                          <a:cs typeface="+mn-cs"/>
                        </a:rPr>
                        <a:t>e.g. part of your job</a:t>
                      </a:r>
                    </a:p>
                  </a:txBody>
                  <a:tcPr>
                    <a:solidFill>
                      <a:schemeClr val="bg1"/>
                    </a:solidFill>
                  </a:tcPr>
                </a:tc>
              </a:tr>
            </a:tbl>
          </a:graphicData>
        </a:graphic>
      </p:graphicFrame>
      <p:sp>
        <p:nvSpPr>
          <p:cNvPr id="5" name="TextBox 4"/>
          <p:cNvSpPr txBox="1"/>
          <p:nvPr/>
        </p:nvSpPr>
        <p:spPr>
          <a:xfrm>
            <a:off x="6172200" y="6029980"/>
            <a:ext cx="2514600" cy="523220"/>
          </a:xfrm>
          <a:prstGeom prst="rect">
            <a:avLst/>
          </a:prstGeom>
          <a:noFill/>
        </p:spPr>
        <p:txBody>
          <a:bodyPr wrap="square" rtlCol="0">
            <a:spAutoFit/>
          </a:bodyPr>
          <a:lstStyle/>
          <a:p>
            <a:pPr algn="r"/>
            <a:r>
              <a:rPr lang="en-US" sz="1400" dirty="0" smtClean="0">
                <a:solidFill>
                  <a:srgbClr val="1F497D"/>
                </a:solidFill>
              </a:rPr>
              <a:t>Total screened who answered S5 (n=4046)</a:t>
            </a:r>
            <a:endParaRPr lang="en-US" sz="1400" dirty="0">
              <a:solidFill>
                <a:srgbClr val="1F497D"/>
              </a:solidFill>
            </a:endParaRPr>
          </a:p>
        </p:txBody>
      </p:sp>
      <p:sp>
        <p:nvSpPr>
          <p:cNvPr id="11" name="TextBox 10"/>
          <p:cNvSpPr txBox="1"/>
          <p:nvPr/>
        </p:nvSpPr>
        <p:spPr>
          <a:xfrm>
            <a:off x="2499360" y="1307068"/>
            <a:ext cx="4686300" cy="584775"/>
          </a:xfrm>
          <a:prstGeom prst="rect">
            <a:avLst/>
          </a:prstGeom>
          <a:noFill/>
        </p:spPr>
        <p:txBody>
          <a:bodyPr wrap="square" rtlCol="0">
            <a:spAutoFit/>
          </a:bodyPr>
          <a:lstStyle/>
          <a:p>
            <a:pPr algn="ctr"/>
            <a:r>
              <a:rPr lang="en-US" b="1" dirty="0" smtClean="0">
                <a:solidFill>
                  <a:srgbClr val="1F497D"/>
                </a:solidFill>
              </a:rPr>
              <a:t>Boating Purposes Incidence*</a:t>
            </a:r>
          </a:p>
          <a:p>
            <a:pPr algn="ctr"/>
            <a:r>
              <a:rPr lang="en-US" sz="1400" dirty="0" smtClean="0">
                <a:solidFill>
                  <a:srgbClr val="1F497D"/>
                </a:solidFill>
              </a:rPr>
              <a:t>% of boaters</a:t>
            </a:r>
            <a:endParaRPr lang="en-US" sz="1400" dirty="0">
              <a:solidFill>
                <a:srgbClr val="1F497D"/>
              </a:solidFill>
            </a:endParaRPr>
          </a:p>
        </p:txBody>
      </p:sp>
    </p:spTree>
    <p:extLst>
      <p:ext uri="{BB962C8B-B14F-4D97-AF65-F5344CB8AC3E}">
        <p14:creationId xmlns:p14="http://schemas.microsoft.com/office/powerpoint/2010/main" val="3396976393"/>
      </p:ext>
    </p:extLst>
  </p:cSld>
  <p:clrMapOvr>
    <a:masterClrMapping/>
  </p:clrMapOvr>
  <p:transition advClick="0"/>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able 20"/>
          <p:cNvGraphicFramePr>
            <a:graphicFrameLocks noGrp="1"/>
          </p:cNvGraphicFramePr>
          <p:nvPr>
            <p:extLst>
              <p:ext uri="{D42A27DB-BD31-4B8C-83A1-F6EECF244321}">
                <p14:modId xmlns:p14="http://schemas.microsoft.com/office/powerpoint/2010/main" val="1241854688"/>
              </p:ext>
            </p:extLst>
          </p:nvPr>
        </p:nvGraphicFramePr>
        <p:xfrm>
          <a:off x="304800" y="1589314"/>
          <a:ext cx="8382000" cy="3886200"/>
        </p:xfrm>
        <a:graphic>
          <a:graphicData uri="http://schemas.openxmlformats.org/drawingml/2006/table">
            <a:tbl>
              <a:tblPr>
                <a:tableStyleId>{5C22544A-7EE6-4342-B048-85BDC9FD1C3A}</a:tableStyleId>
              </a:tblPr>
              <a:tblGrid>
                <a:gridCol w="1752600"/>
                <a:gridCol w="2667000"/>
                <a:gridCol w="381000"/>
                <a:gridCol w="1193800"/>
                <a:gridCol w="1193800"/>
                <a:gridCol w="1193800"/>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endParaRPr lang="en-US" sz="1200" b="1" i="0" u="none" strike="noStrike" dirty="0">
                        <a:solidFill>
                          <a:schemeClr val="bg1"/>
                        </a:solidFill>
                        <a:effectLst/>
                        <a:latin typeface="+mj-lt"/>
                      </a:endParaRPr>
                    </a:p>
                  </a:txBody>
                  <a:tcPr marL="9525" marR="9525" marT="9525" marB="0" anchor="ctr">
                    <a:lnL w="12700" cmpd="sng">
                      <a:noFill/>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 (n=602)</a:t>
                      </a:r>
                      <a:endParaRPr lang="en-US" sz="1200" b="0" i="1"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solidFill>
                      <a:schemeClr val="bg1">
                        <a:lumMod val="75000"/>
                      </a:schemeClr>
                    </a:solidFill>
                  </a:tcPr>
                </a:tc>
                <a:tc>
                  <a:txBody>
                    <a:bodyPr/>
                    <a:lstStyle/>
                    <a:p>
                      <a:pPr algn="ctr" fontAlgn="ct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200" b="0" i="1" u="none" strike="noStrike" dirty="0" smtClean="0">
                          <a:solidFill>
                            <a:schemeClr val="tx1"/>
                          </a:solidFill>
                          <a:effectLst/>
                          <a:latin typeface="+mj-lt"/>
                        </a:rPr>
                        <a:t>(n=371)</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(n=306)</a:t>
                      </a:r>
                      <a:endParaRPr lang="en-US" sz="1200" b="0" i="1"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(n=265)</a:t>
                      </a:r>
                      <a:endParaRPr lang="en-US" sz="1200" b="0" i="1"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r>
              <a:tr h="596900">
                <a:tc>
                  <a:txBody>
                    <a:bodyPr/>
                    <a:lstStyle/>
                    <a:p>
                      <a:pPr algn="r" fontAlgn="ctr"/>
                      <a:r>
                        <a:rPr lang="en-US" sz="1400" b="0" i="0" u="none" strike="noStrike" dirty="0" smtClean="0">
                          <a:solidFill>
                            <a:schemeClr val="dk1"/>
                          </a:solidFill>
                          <a:effectLst/>
                          <a:latin typeface="+mn-lt"/>
                        </a:rPr>
                        <a:t>Always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75%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400" b="0" i="0" u="none" strike="noStrike" dirty="0" smtClean="0">
                          <a:solidFill>
                            <a:schemeClr val="tx1"/>
                          </a:solidFill>
                          <a:effectLst/>
                          <a:latin typeface="+mj-lt"/>
                        </a:rPr>
                        <a:t>50%</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48%</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596900">
                <a:tc>
                  <a:txBody>
                    <a:bodyPr/>
                    <a:lstStyle/>
                    <a:p>
                      <a:pPr algn="r" fontAlgn="ctr"/>
                      <a:r>
                        <a:rPr lang="en-US" sz="1400" b="0" i="0" u="none" strike="noStrike" dirty="0" smtClean="0">
                          <a:solidFill>
                            <a:schemeClr val="dk1"/>
                          </a:solidFill>
                          <a:effectLst/>
                          <a:latin typeface="+mn-lt"/>
                        </a:rPr>
                        <a:t>Most</a:t>
                      </a:r>
                      <a:r>
                        <a:rPr lang="en-US" sz="1400" b="0" i="0" u="none" strike="noStrike" baseline="0" dirty="0" smtClean="0">
                          <a:solidFill>
                            <a:schemeClr val="dk1"/>
                          </a:solidFill>
                          <a:effectLst/>
                          <a:latin typeface="+mn-lt"/>
                        </a:rPr>
                        <a:t> of the time</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no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14%</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25%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23%</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596900">
                <a:tc>
                  <a:txBody>
                    <a:bodyPr/>
                    <a:lstStyle/>
                    <a:p>
                      <a:pPr algn="r" fontAlgn="ctr"/>
                      <a:r>
                        <a:rPr lang="en-US" sz="1400" u="none" strike="noStrike" dirty="0" smtClean="0">
                          <a:effectLst/>
                        </a:rPr>
                        <a:t>Sometimes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6%</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596900">
                <a:tc>
                  <a:txBody>
                    <a:bodyPr/>
                    <a:lstStyle/>
                    <a:p>
                      <a:pPr algn="r" fontAlgn="ctr"/>
                      <a:r>
                        <a:rPr lang="en-US" sz="1400" u="none" strike="noStrike" dirty="0" smtClean="0">
                          <a:effectLst/>
                        </a:rPr>
                        <a:t>Rarely</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no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14%</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r>
              <a:tr h="596900">
                <a:tc>
                  <a:txBody>
                    <a:bodyPr/>
                    <a:lstStyle/>
                    <a:p>
                      <a:pPr algn="r" fontAlgn="ctr"/>
                      <a:r>
                        <a:rPr lang="en-US" sz="1400" u="none" strike="noStrike" dirty="0" smtClean="0">
                          <a:effectLst/>
                        </a:rPr>
                        <a:t>Never</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bl>
          </a:graphicData>
        </a:graphic>
      </p:graphicFrame>
      <p:graphicFrame>
        <p:nvGraphicFramePr>
          <p:cNvPr id="22" name="Chart 21"/>
          <p:cNvGraphicFramePr/>
          <p:nvPr>
            <p:extLst>
              <p:ext uri="{D42A27DB-BD31-4B8C-83A1-F6EECF244321}">
                <p14:modId xmlns:p14="http://schemas.microsoft.com/office/powerpoint/2010/main" val="3012856463"/>
              </p:ext>
            </p:extLst>
          </p:nvPr>
        </p:nvGraphicFramePr>
        <p:xfrm>
          <a:off x="2070722" y="2363504"/>
          <a:ext cx="2705100" cy="3267456"/>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110</a:t>
            </a:fld>
            <a:endParaRPr lang="de-DE" dirty="0">
              <a:solidFill>
                <a:srgbClr val="1F497D"/>
              </a:solidFill>
            </a:endParaRPr>
          </a:p>
        </p:txBody>
      </p:sp>
      <p:sp>
        <p:nvSpPr>
          <p:cNvPr id="6" name="TextBox 5"/>
          <p:cNvSpPr txBox="1"/>
          <p:nvPr/>
        </p:nvSpPr>
        <p:spPr>
          <a:xfrm>
            <a:off x="0" y="6032326"/>
            <a:ext cx="6019800" cy="830997"/>
          </a:xfrm>
          <a:prstGeom prst="rect">
            <a:avLst/>
          </a:prstGeom>
          <a:noFill/>
        </p:spPr>
        <p:txBody>
          <a:bodyPr wrap="square" rtlCol="0">
            <a:spAutoFit/>
          </a:bodyPr>
          <a:lstStyle/>
          <a:p>
            <a:r>
              <a:rPr lang="en-US" sz="1200" dirty="0" smtClean="0">
                <a:solidFill>
                  <a:srgbClr val="1F497D"/>
                </a:solidFill>
              </a:rPr>
              <a:t>104a. How often do you wear a lifejacket when you are in a canoe or kayak? (Select one)</a:t>
            </a:r>
          </a:p>
          <a:p>
            <a:r>
              <a:rPr lang="en-US" sz="1200" dirty="0">
                <a:solidFill>
                  <a:srgbClr val="1F497D"/>
                </a:solidFill>
              </a:rPr>
              <a:t>105a. How often do you wear a lifejacket when you are fishing from a boat? (Select one</a:t>
            </a:r>
            <a:r>
              <a:rPr lang="en-US" sz="1200" dirty="0" smtClean="0">
                <a:solidFill>
                  <a:srgbClr val="1F497D"/>
                </a:solidFill>
              </a:rPr>
              <a:t>)</a:t>
            </a:r>
          </a:p>
          <a:p>
            <a:r>
              <a:rPr lang="en-US" sz="1200" dirty="0">
                <a:solidFill>
                  <a:srgbClr val="1F497D"/>
                </a:solidFill>
              </a:rPr>
              <a:t>106a. How often do you wear a lifejacket when you are pleasure boating in a powerboat under 6 meters in length for reasons other than fishing? (Select one</a:t>
            </a:r>
            <a:r>
              <a:rPr lang="en-US" sz="1200" dirty="0" smtClean="0">
                <a:solidFill>
                  <a:srgbClr val="1F497D"/>
                </a:solidFill>
              </a:rPr>
              <a:t>)</a:t>
            </a:r>
            <a:endParaRPr lang="en-US" sz="1200" dirty="0">
              <a:solidFill>
                <a:srgbClr val="1F497D"/>
              </a:solidFill>
            </a:endParaRPr>
          </a:p>
        </p:txBody>
      </p:sp>
      <p:sp>
        <p:nvSpPr>
          <p:cNvPr id="9" name="Title 1"/>
          <p:cNvSpPr>
            <a:spLocks noGrp="1"/>
          </p:cNvSpPr>
          <p:nvPr>
            <p:ph type="title"/>
          </p:nvPr>
        </p:nvSpPr>
        <p:spPr>
          <a:xfrm>
            <a:off x="838200" y="152400"/>
            <a:ext cx="8064214" cy="762000"/>
          </a:xfrm>
        </p:spPr>
        <p:txBody>
          <a:bodyPr/>
          <a:lstStyle/>
          <a:p>
            <a:r>
              <a:rPr lang="en-US" dirty="0" smtClean="0"/>
              <a:t>When asked directly about lifejacket habits for specific boating activities, boaters were most likely to indicate that they ‘always’ wear a lifejacket</a:t>
            </a:r>
            <a:r>
              <a:rPr lang="en-US" dirty="0"/>
              <a:t> </a:t>
            </a:r>
            <a:r>
              <a:rPr lang="en-US" dirty="0" smtClean="0"/>
              <a:t>when paddling.</a:t>
            </a:r>
            <a:endParaRPr lang="en-US" sz="1600" b="0" dirty="0" smtClean="0"/>
          </a:p>
        </p:txBody>
      </p:sp>
      <p:sp>
        <p:nvSpPr>
          <p:cNvPr id="8" name="TextBox 7"/>
          <p:cNvSpPr txBox="1"/>
          <p:nvPr/>
        </p:nvSpPr>
        <p:spPr>
          <a:xfrm>
            <a:off x="4571999" y="1232836"/>
            <a:ext cx="4267201" cy="369332"/>
          </a:xfrm>
          <a:prstGeom prst="rect">
            <a:avLst/>
          </a:prstGeom>
          <a:noFill/>
        </p:spPr>
        <p:txBody>
          <a:bodyPr wrap="square" rtlCol="0">
            <a:spAutoFit/>
          </a:bodyPr>
          <a:lstStyle/>
          <a:p>
            <a:pPr algn="ctr"/>
            <a:r>
              <a:rPr lang="en-US" b="1" dirty="0" smtClean="0">
                <a:solidFill>
                  <a:srgbClr val="1F497D"/>
                </a:solidFill>
              </a:rPr>
              <a:t>Frequency of </a:t>
            </a:r>
            <a:r>
              <a:rPr lang="en-US" b="1" dirty="0">
                <a:solidFill>
                  <a:srgbClr val="1F497D"/>
                </a:solidFill>
              </a:rPr>
              <a:t>W</a:t>
            </a:r>
            <a:r>
              <a:rPr lang="en-US" b="1" dirty="0" smtClean="0">
                <a:solidFill>
                  <a:srgbClr val="1F497D"/>
                </a:solidFill>
              </a:rPr>
              <a:t>earing Lifejacket while…</a:t>
            </a:r>
            <a:endParaRPr lang="en-US" b="1" dirty="0">
              <a:solidFill>
                <a:srgbClr val="1F497D"/>
              </a:solidFill>
            </a:endParaRPr>
          </a:p>
        </p:txBody>
      </p:sp>
      <p:grpSp>
        <p:nvGrpSpPr>
          <p:cNvPr id="16" name="Group 15"/>
          <p:cNvGrpSpPr/>
          <p:nvPr/>
        </p:nvGrpSpPr>
        <p:grpSpPr>
          <a:xfrm>
            <a:off x="5105154" y="1732748"/>
            <a:ext cx="3581646" cy="454440"/>
            <a:chOff x="13272698" y="2790625"/>
            <a:chExt cx="3581646" cy="454440"/>
          </a:xfrm>
        </p:grpSpPr>
        <p:pic>
          <p:nvPicPr>
            <p:cNvPr id="17" name="Picture 2" descr="https://cdn3.iconfinder.com/data/icons/outdoor-and-camping/80/Camping_icons-07-512.png"/>
            <p:cNvPicPr>
              <a:picLocks noChangeAspect="1" noChangeArrowheads="1"/>
            </p:cNvPicPr>
            <p:nvPr/>
          </p:nvPicPr>
          <p:blipFill>
            <a:blip r:embed="rId3" cstate="print">
              <a:biLevel thresh="75000"/>
              <a:extLst>
                <a:ext uri="{28A0092B-C50C-407E-A947-70E740481C1C}">
                  <a14:useLocalDpi xmlns:a14="http://schemas.microsoft.com/office/drawing/2010/main" val="0"/>
                </a:ext>
              </a:extLst>
            </a:blip>
            <a:srcRect/>
            <a:stretch>
              <a:fillRect/>
            </a:stretch>
          </p:blipFill>
          <p:spPr bwMode="auto">
            <a:xfrm>
              <a:off x="13677925" y="2790625"/>
              <a:ext cx="359541" cy="35954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17173" t="1313" r="62830" b="82095"/>
            <a:stretch/>
          </p:blipFill>
          <p:spPr bwMode="auto">
            <a:xfrm>
              <a:off x="15950726" y="2812756"/>
              <a:ext cx="586790" cy="2912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83439" t="41371" b="41703"/>
            <a:stretch/>
          </p:blipFill>
          <p:spPr bwMode="auto">
            <a:xfrm>
              <a:off x="14845857" y="2799267"/>
              <a:ext cx="524031" cy="320334"/>
            </a:xfrm>
            <a:prstGeom prst="rect">
              <a:avLst/>
            </a:prstGeom>
            <a:noFill/>
            <a:extLst>
              <a:ext uri="{909E8E84-426E-40DD-AFC4-6F175D3DCCD1}">
                <a14:hiddenFill xmlns:a14="http://schemas.microsoft.com/office/drawing/2010/main">
                  <a:solidFill>
                    <a:srgbClr val="FFFFFF"/>
                  </a:solidFill>
                </a14:hiddenFill>
              </a:ext>
            </a:extLst>
          </p:spPr>
        </p:pic>
        <p:cxnSp>
          <p:nvCxnSpPr>
            <p:cNvPr id="26" name="Straight Connector 25"/>
            <p:cNvCxnSpPr/>
            <p:nvPr/>
          </p:nvCxnSpPr>
          <p:spPr>
            <a:xfrm>
              <a:off x="13272698" y="3245065"/>
              <a:ext cx="3581646"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542468" y="1774613"/>
            <a:ext cx="4125687" cy="338554"/>
          </a:xfrm>
          <a:prstGeom prst="rect">
            <a:avLst/>
          </a:prstGeom>
          <a:noFill/>
        </p:spPr>
        <p:txBody>
          <a:bodyPr wrap="square" rtlCol="0">
            <a:spAutoFit/>
          </a:bodyPr>
          <a:lstStyle/>
          <a:p>
            <a:pPr algn="ctr"/>
            <a:r>
              <a:rPr lang="en-US" sz="1600" b="1" dirty="0" smtClean="0">
                <a:solidFill>
                  <a:srgbClr val="1F497D"/>
                </a:solidFill>
              </a:rPr>
              <a:t>Overall Group A (Q103a)</a:t>
            </a:r>
            <a:endParaRPr lang="en-US" sz="1600" b="1" dirty="0">
              <a:solidFill>
                <a:srgbClr val="1F497D"/>
              </a:solidFill>
            </a:endParaRPr>
          </a:p>
        </p:txBody>
      </p:sp>
      <p:sp>
        <p:nvSpPr>
          <p:cNvPr id="29" name="TextBox 28"/>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24" name="Rectangle 23"/>
          <p:cNvSpPr/>
          <p:nvPr/>
        </p:nvSpPr>
        <p:spPr>
          <a:xfrm>
            <a:off x="152400" y="2514600"/>
            <a:ext cx="8686800" cy="5334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25" name="Group 24"/>
          <p:cNvGrpSpPr/>
          <p:nvPr/>
        </p:nvGrpSpPr>
        <p:grpSpPr>
          <a:xfrm>
            <a:off x="5849981" y="5812972"/>
            <a:ext cx="3152505" cy="461665"/>
            <a:chOff x="6206219" y="509396"/>
            <a:chExt cx="3152505" cy="461665"/>
          </a:xfrm>
        </p:grpSpPr>
        <p:sp>
          <p:nvSpPr>
            <p:cNvPr id="27" name="Rectangle 26"/>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0" name="Rectangle 29"/>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1" name="TextBox 30"/>
            <p:cNvSpPr txBox="1"/>
            <p:nvPr/>
          </p:nvSpPr>
          <p:spPr>
            <a:xfrm>
              <a:off x="6836226" y="509396"/>
              <a:ext cx="2522498" cy="461665"/>
            </a:xfrm>
            <a:prstGeom prst="rect">
              <a:avLst/>
            </a:prstGeom>
            <a:noFill/>
          </p:spPr>
          <p:txBody>
            <a:bodyPr wrap="square" rtlCol="0">
              <a:spAutoFit/>
            </a:bodyPr>
            <a:lstStyle/>
            <a:p>
              <a:r>
                <a:rPr lang="en-US" sz="1200" dirty="0" smtClean="0">
                  <a:solidFill>
                    <a:srgbClr val="1F497D"/>
                  </a:solidFill>
                </a:rPr>
                <a:t>Over 120 /Under 80 index compared to total boating population</a:t>
              </a:r>
              <a:endParaRPr lang="en-US" sz="1200" dirty="0">
                <a:solidFill>
                  <a:srgbClr val="1F497D"/>
                </a:solidFill>
              </a:endParaRPr>
            </a:p>
          </p:txBody>
        </p:sp>
        <p:cxnSp>
          <p:nvCxnSpPr>
            <p:cNvPr id="32" name="Straight Connector 3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35430438"/>
      </p:ext>
    </p:extLst>
  </p:cSld>
  <p:clrMapOvr>
    <a:masterClrMapping/>
  </p:clrMapOvr>
  <p:transition advClick="0"/>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3135604452"/>
              </p:ext>
            </p:extLst>
          </p:nvPr>
        </p:nvGraphicFramePr>
        <p:xfrm>
          <a:off x="664762" y="1143000"/>
          <a:ext cx="7793438" cy="1855427"/>
        </p:xfrm>
        <a:graphic>
          <a:graphicData uri="http://schemas.openxmlformats.org/drawingml/2006/chart">
            <c:chart xmlns:c="http://schemas.openxmlformats.org/drawingml/2006/chart" xmlns:r="http://schemas.openxmlformats.org/officeDocument/2006/relationships" r:id="rId2"/>
          </a:graphicData>
        </a:graphic>
      </p:graphicFrame>
      <p:sp>
        <p:nvSpPr>
          <p:cNvPr id="38" name="Rectangle 37"/>
          <p:cNvSpPr/>
          <p:nvPr/>
        </p:nvSpPr>
        <p:spPr>
          <a:xfrm>
            <a:off x="97972" y="3162300"/>
            <a:ext cx="8949525" cy="3123399"/>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111</a:t>
            </a:fld>
            <a:endParaRPr lang="de-DE" dirty="0">
              <a:solidFill>
                <a:srgbClr val="1F497D"/>
              </a:solidFill>
            </a:endParaRPr>
          </a:p>
        </p:txBody>
      </p:sp>
      <p:graphicFrame>
        <p:nvGraphicFramePr>
          <p:cNvPr id="23" name="Chart 22"/>
          <p:cNvGraphicFramePr/>
          <p:nvPr>
            <p:extLst>
              <p:ext uri="{D42A27DB-BD31-4B8C-83A1-F6EECF244321}">
                <p14:modId xmlns:p14="http://schemas.microsoft.com/office/powerpoint/2010/main" val="2396033262"/>
              </p:ext>
            </p:extLst>
          </p:nvPr>
        </p:nvGraphicFramePr>
        <p:xfrm>
          <a:off x="457200" y="3412483"/>
          <a:ext cx="8077200" cy="2866551"/>
        </p:xfrm>
        <a:graphic>
          <a:graphicData uri="http://schemas.openxmlformats.org/drawingml/2006/chart">
            <c:chart xmlns:c="http://schemas.openxmlformats.org/drawingml/2006/chart" xmlns:r="http://schemas.openxmlformats.org/officeDocument/2006/relationships" r:id="rId3"/>
          </a:graphicData>
        </a:graphic>
      </p:graphicFrame>
      <p:sp>
        <p:nvSpPr>
          <p:cNvPr id="37" name="Rounded Rectangle 36"/>
          <p:cNvSpPr/>
          <p:nvPr/>
        </p:nvSpPr>
        <p:spPr>
          <a:xfrm>
            <a:off x="304800" y="2971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solidFill>
                  <a:srgbClr val="1F497D"/>
                </a:solidFill>
              </a:rPr>
              <a:t>Knowledge per Boating Sub-group</a:t>
            </a:r>
            <a:endParaRPr lang="en-US" sz="1600" b="1" dirty="0">
              <a:solidFill>
                <a:srgbClr val="1F497D"/>
              </a:solidFill>
            </a:endParaRPr>
          </a:p>
        </p:txBody>
      </p:sp>
      <p:sp>
        <p:nvSpPr>
          <p:cNvPr id="25" name="Title 1"/>
          <p:cNvSpPr>
            <a:spLocks noGrp="1"/>
          </p:cNvSpPr>
          <p:nvPr>
            <p:ph type="title"/>
          </p:nvPr>
        </p:nvSpPr>
        <p:spPr>
          <a:xfrm>
            <a:off x="838200" y="152400"/>
            <a:ext cx="8064214" cy="609600"/>
          </a:xfrm>
        </p:spPr>
        <p:txBody>
          <a:bodyPr/>
          <a:lstStyle/>
          <a:p>
            <a:r>
              <a:rPr lang="en-US" dirty="0" smtClean="0"/>
              <a:t>Q201. Boating Safety Knowledge by boater subgroups</a:t>
            </a:r>
            <a:endParaRPr lang="en-US" sz="1600" b="0" dirty="0" smtClean="0"/>
          </a:p>
        </p:txBody>
      </p:sp>
      <p:grpSp>
        <p:nvGrpSpPr>
          <p:cNvPr id="42" name="Group 41"/>
          <p:cNvGrpSpPr/>
          <p:nvPr/>
        </p:nvGrpSpPr>
        <p:grpSpPr>
          <a:xfrm>
            <a:off x="440869" y="3555769"/>
            <a:ext cx="1779817" cy="2627317"/>
            <a:chOff x="201383" y="3119251"/>
            <a:chExt cx="1779817" cy="2627317"/>
          </a:xfrm>
        </p:grpSpPr>
        <p:grpSp>
          <p:nvGrpSpPr>
            <p:cNvPr id="44" name="Group 43"/>
            <p:cNvGrpSpPr/>
            <p:nvPr/>
          </p:nvGrpSpPr>
          <p:grpSpPr>
            <a:xfrm>
              <a:off x="217176" y="3119251"/>
              <a:ext cx="1764024" cy="2150234"/>
              <a:chOff x="163282" y="3173679"/>
              <a:chExt cx="1764024"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4"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163283" y="5016136"/>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01383" y="5438791"/>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2071233" y="990600"/>
            <a:ext cx="5475514" cy="646331"/>
          </a:xfrm>
          <a:prstGeom prst="rect">
            <a:avLst/>
          </a:prstGeom>
          <a:noFill/>
        </p:spPr>
        <p:txBody>
          <a:bodyPr wrap="square" rtlCol="0">
            <a:spAutoFit/>
          </a:bodyPr>
          <a:lstStyle/>
          <a:p>
            <a:pPr algn="ctr"/>
            <a:r>
              <a:rPr lang="en-US" b="1" dirty="0" smtClean="0">
                <a:solidFill>
                  <a:srgbClr val="1F497D"/>
                </a:solidFill>
              </a:rPr>
              <a:t>Broad Attitudes toward Boating &amp; Boating Safety:</a:t>
            </a:r>
          </a:p>
          <a:p>
            <a:pPr algn="ctr"/>
            <a:r>
              <a:rPr lang="en-US" b="1" i="1" dirty="0">
                <a:solidFill>
                  <a:srgbClr val="1F497D"/>
                </a:solidFill>
              </a:rPr>
              <a:t>I am very knowledgeable about boating safety</a:t>
            </a:r>
          </a:p>
        </p:txBody>
      </p:sp>
      <p:sp>
        <p:nvSpPr>
          <p:cNvPr id="34" name="TextBox 33"/>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grpSp>
        <p:nvGrpSpPr>
          <p:cNvPr id="31" name="Group 30"/>
          <p:cNvGrpSpPr/>
          <p:nvPr/>
        </p:nvGrpSpPr>
        <p:grpSpPr>
          <a:xfrm>
            <a:off x="4681385" y="6281058"/>
            <a:ext cx="4538815" cy="284983"/>
            <a:chOff x="6213279" y="518294"/>
            <a:chExt cx="4538815" cy="284983"/>
          </a:xfrm>
        </p:grpSpPr>
        <p:sp>
          <p:nvSpPr>
            <p:cNvPr id="32" name="Rectangle 31"/>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5" name="Rectangle 34"/>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6" name="TextBox 35"/>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41" name="Straight Connector 4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13645449"/>
      </p:ext>
    </p:extLst>
  </p:cSld>
  <p:clrMapOvr>
    <a:masterClrMapping/>
  </p:clrMapOvr>
  <p:transition advClick="0"/>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3233230181"/>
              </p:ext>
            </p:extLst>
          </p:nvPr>
        </p:nvGraphicFramePr>
        <p:xfrm>
          <a:off x="664762" y="1143000"/>
          <a:ext cx="7793438" cy="1855427"/>
        </p:xfrm>
        <a:graphic>
          <a:graphicData uri="http://schemas.openxmlformats.org/drawingml/2006/chart">
            <c:chart xmlns:c="http://schemas.openxmlformats.org/drawingml/2006/chart" xmlns:r="http://schemas.openxmlformats.org/officeDocument/2006/relationships" r:id="rId2"/>
          </a:graphicData>
        </a:graphic>
      </p:graphicFrame>
      <p:sp>
        <p:nvSpPr>
          <p:cNvPr id="38" name="Rectangle 37"/>
          <p:cNvSpPr/>
          <p:nvPr/>
        </p:nvSpPr>
        <p:spPr>
          <a:xfrm>
            <a:off x="97972" y="3162300"/>
            <a:ext cx="8949525" cy="3123399"/>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112</a:t>
            </a:fld>
            <a:endParaRPr lang="de-DE" dirty="0">
              <a:solidFill>
                <a:srgbClr val="1F497D"/>
              </a:solidFill>
            </a:endParaRPr>
          </a:p>
        </p:txBody>
      </p:sp>
      <p:graphicFrame>
        <p:nvGraphicFramePr>
          <p:cNvPr id="23" name="Chart 22"/>
          <p:cNvGraphicFramePr/>
          <p:nvPr>
            <p:extLst>
              <p:ext uri="{D42A27DB-BD31-4B8C-83A1-F6EECF244321}">
                <p14:modId xmlns:p14="http://schemas.microsoft.com/office/powerpoint/2010/main" val="2205178028"/>
              </p:ext>
            </p:extLst>
          </p:nvPr>
        </p:nvGraphicFramePr>
        <p:xfrm>
          <a:off x="457200" y="3412483"/>
          <a:ext cx="8077200" cy="2866551"/>
        </p:xfrm>
        <a:graphic>
          <a:graphicData uri="http://schemas.openxmlformats.org/drawingml/2006/chart">
            <c:chart xmlns:c="http://schemas.openxmlformats.org/drawingml/2006/chart" xmlns:r="http://schemas.openxmlformats.org/officeDocument/2006/relationships" r:id="rId3"/>
          </a:graphicData>
        </a:graphic>
      </p:graphicFrame>
      <p:sp>
        <p:nvSpPr>
          <p:cNvPr id="37" name="Rounded Rectangle 36"/>
          <p:cNvSpPr/>
          <p:nvPr/>
        </p:nvSpPr>
        <p:spPr>
          <a:xfrm>
            <a:off x="304800" y="2971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solidFill>
                  <a:srgbClr val="1F497D"/>
                </a:solidFill>
              </a:rPr>
              <a:t>Confidence in Ability per Boating Sub-group</a:t>
            </a:r>
            <a:endParaRPr lang="en-US" sz="1600" b="1" dirty="0">
              <a:solidFill>
                <a:srgbClr val="1F497D"/>
              </a:solidFill>
            </a:endParaRPr>
          </a:p>
        </p:txBody>
      </p:sp>
      <p:sp>
        <p:nvSpPr>
          <p:cNvPr id="25" name="Title 1"/>
          <p:cNvSpPr>
            <a:spLocks noGrp="1"/>
          </p:cNvSpPr>
          <p:nvPr>
            <p:ph type="title"/>
          </p:nvPr>
        </p:nvSpPr>
        <p:spPr>
          <a:xfrm>
            <a:off x="838200" y="152400"/>
            <a:ext cx="8064214" cy="685800"/>
          </a:xfrm>
        </p:spPr>
        <p:txBody>
          <a:bodyPr/>
          <a:lstStyle/>
          <a:p>
            <a:r>
              <a:rPr lang="en-US" dirty="0" smtClean="0"/>
              <a:t>Q201. Confidence in Ability </a:t>
            </a:r>
            <a:r>
              <a:rPr lang="en-US" dirty="0"/>
              <a:t> by boater subgroups</a:t>
            </a:r>
            <a:endParaRPr lang="en-US" b="0" dirty="0" smtClean="0"/>
          </a:p>
        </p:txBody>
      </p:sp>
      <p:grpSp>
        <p:nvGrpSpPr>
          <p:cNvPr id="42" name="Group 41"/>
          <p:cNvGrpSpPr/>
          <p:nvPr/>
        </p:nvGrpSpPr>
        <p:grpSpPr>
          <a:xfrm>
            <a:off x="440869" y="3555769"/>
            <a:ext cx="1779817" cy="2627317"/>
            <a:chOff x="201383" y="3119251"/>
            <a:chExt cx="1779817" cy="2627317"/>
          </a:xfrm>
        </p:grpSpPr>
        <p:grpSp>
          <p:nvGrpSpPr>
            <p:cNvPr id="44" name="Group 43"/>
            <p:cNvGrpSpPr/>
            <p:nvPr/>
          </p:nvGrpSpPr>
          <p:grpSpPr>
            <a:xfrm>
              <a:off x="217176" y="3119251"/>
              <a:ext cx="1764024" cy="2150234"/>
              <a:chOff x="163282" y="3173679"/>
              <a:chExt cx="1764024"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4"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163283" y="5016136"/>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01383" y="5438791"/>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2107262" y="990600"/>
            <a:ext cx="5475514" cy="646331"/>
          </a:xfrm>
          <a:prstGeom prst="rect">
            <a:avLst/>
          </a:prstGeom>
          <a:noFill/>
        </p:spPr>
        <p:txBody>
          <a:bodyPr wrap="square" rtlCol="0">
            <a:spAutoFit/>
          </a:bodyPr>
          <a:lstStyle/>
          <a:p>
            <a:pPr algn="ctr"/>
            <a:r>
              <a:rPr lang="en-US" b="1" dirty="0" smtClean="0">
                <a:solidFill>
                  <a:srgbClr val="1F497D"/>
                </a:solidFill>
              </a:rPr>
              <a:t>Broad Attitudes toward Boating &amp; Boating Safety:</a:t>
            </a:r>
          </a:p>
          <a:p>
            <a:pPr algn="ctr"/>
            <a:r>
              <a:rPr lang="en-US" b="1" i="1" dirty="0" smtClean="0">
                <a:solidFill>
                  <a:srgbClr val="1F497D"/>
                </a:solidFill>
              </a:rPr>
              <a:t>I </a:t>
            </a:r>
            <a:r>
              <a:rPr lang="en-US" b="1" i="1" dirty="0">
                <a:solidFill>
                  <a:srgbClr val="1F497D"/>
                </a:solidFill>
              </a:rPr>
              <a:t>am very confident in my ability to operate a boat</a:t>
            </a:r>
          </a:p>
        </p:txBody>
      </p:sp>
      <p:sp>
        <p:nvSpPr>
          <p:cNvPr id="34" name="TextBox 33"/>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grpSp>
        <p:nvGrpSpPr>
          <p:cNvPr id="31" name="Group 30"/>
          <p:cNvGrpSpPr/>
          <p:nvPr/>
        </p:nvGrpSpPr>
        <p:grpSpPr>
          <a:xfrm>
            <a:off x="4681385" y="6248400"/>
            <a:ext cx="4538815" cy="284983"/>
            <a:chOff x="6213279" y="518294"/>
            <a:chExt cx="4538815" cy="284983"/>
          </a:xfrm>
        </p:grpSpPr>
        <p:sp>
          <p:nvSpPr>
            <p:cNvPr id="32" name="Rectangle 31"/>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5" name="Rectangle 34"/>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6" name="TextBox 35"/>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41" name="Straight Connector 4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1849119"/>
      </p:ext>
    </p:extLst>
  </p:cSld>
  <p:clrMapOvr>
    <a:masterClrMapping/>
  </p:clrMapOvr>
  <p:transition advClick="0"/>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3418115954"/>
              </p:ext>
            </p:extLst>
          </p:nvPr>
        </p:nvGraphicFramePr>
        <p:xfrm>
          <a:off x="664762" y="1143000"/>
          <a:ext cx="7793438" cy="1855427"/>
        </p:xfrm>
        <a:graphic>
          <a:graphicData uri="http://schemas.openxmlformats.org/drawingml/2006/chart">
            <c:chart xmlns:c="http://schemas.openxmlformats.org/drawingml/2006/chart" xmlns:r="http://schemas.openxmlformats.org/officeDocument/2006/relationships" r:id="rId2"/>
          </a:graphicData>
        </a:graphic>
      </p:graphicFrame>
      <p:sp>
        <p:nvSpPr>
          <p:cNvPr id="38" name="Rectangle 37"/>
          <p:cNvSpPr/>
          <p:nvPr/>
        </p:nvSpPr>
        <p:spPr>
          <a:xfrm>
            <a:off x="97972" y="3162300"/>
            <a:ext cx="8949525" cy="3123399"/>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113</a:t>
            </a:fld>
            <a:endParaRPr lang="de-DE" dirty="0">
              <a:solidFill>
                <a:srgbClr val="1F497D"/>
              </a:solidFill>
            </a:endParaRPr>
          </a:p>
        </p:txBody>
      </p:sp>
      <p:graphicFrame>
        <p:nvGraphicFramePr>
          <p:cNvPr id="23" name="Chart 22"/>
          <p:cNvGraphicFramePr/>
          <p:nvPr>
            <p:extLst>
              <p:ext uri="{D42A27DB-BD31-4B8C-83A1-F6EECF244321}">
                <p14:modId xmlns:p14="http://schemas.microsoft.com/office/powerpoint/2010/main" val="4185671276"/>
              </p:ext>
            </p:extLst>
          </p:nvPr>
        </p:nvGraphicFramePr>
        <p:xfrm>
          <a:off x="457200" y="3412483"/>
          <a:ext cx="8077200" cy="2866551"/>
        </p:xfrm>
        <a:graphic>
          <a:graphicData uri="http://schemas.openxmlformats.org/drawingml/2006/chart">
            <c:chart xmlns:c="http://schemas.openxmlformats.org/drawingml/2006/chart" xmlns:r="http://schemas.openxmlformats.org/officeDocument/2006/relationships" r:id="rId3"/>
          </a:graphicData>
        </a:graphic>
      </p:graphicFrame>
      <p:sp>
        <p:nvSpPr>
          <p:cNvPr id="37" name="Rounded Rectangle 36"/>
          <p:cNvSpPr/>
          <p:nvPr/>
        </p:nvSpPr>
        <p:spPr>
          <a:xfrm>
            <a:off x="304800" y="2971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solidFill>
                  <a:srgbClr val="1F497D"/>
                </a:solidFill>
              </a:rPr>
              <a:t>Desire for additional training/education per Boating Sub-group</a:t>
            </a:r>
            <a:endParaRPr lang="en-US" sz="1600" b="1" dirty="0">
              <a:solidFill>
                <a:srgbClr val="1F497D"/>
              </a:solidFill>
            </a:endParaRPr>
          </a:p>
        </p:txBody>
      </p:sp>
      <p:sp>
        <p:nvSpPr>
          <p:cNvPr id="25" name="Title 1"/>
          <p:cNvSpPr>
            <a:spLocks noGrp="1"/>
          </p:cNvSpPr>
          <p:nvPr>
            <p:ph type="title"/>
          </p:nvPr>
        </p:nvSpPr>
        <p:spPr>
          <a:xfrm>
            <a:off x="838200" y="152400"/>
            <a:ext cx="8064214" cy="685800"/>
          </a:xfrm>
        </p:spPr>
        <p:txBody>
          <a:bodyPr/>
          <a:lstStyle/>
          <a:p>
            <a:r>
              <a:rPr lang="en-US" dirty="0" smtClean="0"/>
              <a:t>Q201. More Education</a:t>
            </a:r>
            <a:r>
              <a:rPr lang="en-US" dirty="0"/>
              <a:t> by boater subgroups</a:t>
            </a:r>
            <a:endParaRPr lang="en-US" b="0" dirty="0" smtClean="0"/>
          </a:p>
        </p:txBody>
      </p:sp>
      <p:grpSp>
        <p:nvGrpSpPr>
          <p:cNvPr id="42" name="Group 41"/>
          <p:cNvGrpSpPr/>
          <p:nvPr/>
        </p:nvGrpSpPr>
        <p:grpSpPr>
          <a:xfrm>
            <a:off x="440869" y="3555769"/>
            <a:ext cx="1779817" cy="2627317"/>
            <a:chOff x="201383" y="3119251"/>
            <a:chExt cx="1779817" cy="2627317"/>
          </a:xfrm>
        </p:grpSpPr>
        <p:grpSp>
          <p:nvGrpSpPr>
            <p:cNvPr id="44" name="Group 43"/>
            <p:cNvGrpSpPr/>
            <p:nvPr/>
          </p:nvGrpSpPr>
          <p:grpSpPr>
            <a:xfrm>
              <a:off x="217176" y="3119251"/>
              <a:ext cx="1764024" cy="2150234"/>
              <a:chOff x="163282" y="3173679"/>
              <a:chExt cx="1764024"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4"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163283" y="5016136"/>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01383" y="5438791"/>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838200" y="990600"/>
            <a:ext cx="7467600" cy="646331"/>
          </a:xfrm>
          <a:prstGeom prst="rect">
            <a:avLst/>
          </a:prstGeom>
          <a:noFill/>
        </p:spPr>
        <p:txBody>
          <a:bodyPr wrap="square" rtlCol="0">
            <a:spAutoFit/>
          </a:bodyPr>
          <a:lstStyle/>
          <a:p>
            <a:pPr algn="ctr"/>
            <a:r>
              <a:rPr lang="en-US" b="1" dirty="0" smtClean="0">
                <a:solidFill>
                  <a:srgbClr val="1F497D"/>
                </a:solidFill>
              </a:rPr>
              <a:t>Broad Attitudes toward Boating &amp; Boating Safety:</a:t>
            </a:r>
          </a:p>
          <a:p>
            <a:pPr algn="ctr"/>
            <a:r>
              <a:rPr lang="en-US" b="1" i="1" dirty="0" smtClean="0">
                <a:solidFill>
                  <a:srgbClr val="1F497D"/>
                </a:solidFill>
              </a:rPr>
              <a:t>I </a:t>
            </a:r>
            <a:r>
              <a:rPr lang="en-US" b="1" i="1" dirty="0">
                <a:solidFill>
                  <a:srgbClr val="1F497D"/>
                </a:solidFill>
              </a:rPr>
              <a:t>would like to take additional boating training/education in the future</a:t>
            </a:r>
          </a:p>
        </p:txBody>
      </p:sp>
      <p:sp>
        <p:nvSpPr>
          <p:cNvPr id="34" name="TextBox 33"/>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grpSp>
        <p:nvGrpSpPr>
          <p:cNvPr id="31" name="Group 30"/>
          <p:cNvGrpSpPr/>
          <p:nvPr/>
        </p:nvGrpSpPr>
        <p:grpSpPr>
          <a:xfrm>
            <a:off x="4681385" y="6291944"/>
            <a:ext cx="4538815" cy="284983"/>
            <a:chOff x="6213279" y="518294"/>
            <a:chExt cx="4538815" cy="284983"/>
          </a:xfrm>
        </p:grpSpPr>
        <p:sp>
          <p:nvSpPr>
            <p:cNvPr id="32" name="Rectangle 31"/>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5" name="Rectangle 34"/>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6" name="TextBox 35"/>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41" name="Straight Connector 4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36275164"/>
      </p:ext>
    </p:extLst>
  </p:cSld>
  <p:clrMapOvr>
    <a:masterClrMapping/>
  </p:clrMapOvr>
  <p:transition advClick="0"/>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2163152317"/>
              </p:ext>
            </p:extLst>
          </p:nvPr>
        </p:nvGraphicFramePr>
        <p:xfrm>
          <a:off x="664762" y="1143000"/>
          <a:ext cx="7793438" cy="1855427"/>
        </p:xfrm>
        <a:graphic>
          <a:graphicData uri="http://schemas.openxmlformats.org/drawingml/2006/chart">
            <c:chart xmlns:c="http://schemas.openxmlformats.org/drawingml/2006/chart" xmlns:r="http://schemas.openxmlformats.org/officeDocument/2006/relationships" r:id="rId2"/>
          </a:graphicData>
        </a:graphic>
      </p:graphicFrame>
      <p:sp>
        <p:nvSpPr>
          <p:cNvPr id="38" name="Rectangle 37"/>
          <p:cNvSpPr/>
          <p:nvPr/>
        </p:nvSpPr>
        <p:spPr>
          <a:xfrm>
            <a:off x="97972" y="3162300"/>
            <a:ext cx="8949525" cy="3123399"/>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114</a:t>
            </a:fld>
            <a:endParaRPr lang="de-DE" dirty="0">
              <a:solidFill>
                <a:srgbClr val="1F497D"/>
              </a:solidFill>
            </a:endParaRPr>
          </a:p>
        </p:txBody>
      </p:sp>
      <p:graphicFrame>
        <p:nvGraphicFramePr>
          <p:cNvPr id="23" name="Chart 22"/>
          <p:cNvGraphicFramePr/>
          <p:nvPr>
            <p:extLst>
              <p:ext uri="{D42A27DB-BD31-4B8C-83A1-F6EECF244321}">
                <p14:modId xmlns:p14="http://schemas.microsoft.com/office/powerpoint/2010/main" val="1154936877"/>
              </p:ext>
            </p:extLst>
          </p:nvPr>
        </p:nvGraphicFramePr>
        <p:xfrm>
          <a:off x="457200" y="3412483"/>
          <a:ext cx="8077200" cy="2866551"/>
        </p:xfrm>
        <a:graphic>
          <a:graphicData uri="http://schemas.openxmlformats.org/drawingml/2006/chart">
            <c:chart xmlns:c="http://schemas.openxmlformats.org/drawingml/2006/chart" xmlns:r="http://schemas.openxmlformats.org/officeDocument/2006/relationships" r:id="rId3"/>
          </a:graphicData>
        </a:graphic>
      </p:graphicFrame>
      <p:sp>
        <p:nvSpPr>
          <p:cNvPr id="37" name="Rounded Rectangle 36"/>
          <p:cNvSpPr/>
          <p:nvPr/>
        </p:nvSpPr>
        <p:spPr>
          <a:xfrm>
            <a:off x="304800" y="2971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solidFill>
                  <a:srgbClr val="1F497D"/>
                </a:solidFill>
              </a:rPr>
              <a:t>Nervousness per Boating Sub-group</a:t>
            </a:r>
            <a:endParaRPr lang="en-US" sz="1600" b="1" dirty="0">
              <a:solidFill>
                <a:srgbClr val="1F497D"/>
              </a:solidFill>
            </a:endParaRPr>
          </a:p>
        </p:txBody>
      </p:sp>
      <p:sp>
        <p:nvSpPr>
          <p:cNvPr id="25" name="Title 1"/>
          <p:cNvSpPr>
            <a:spLocks noGrp="1"/>
          </p:cNvSpPr>
          <p:nvPr>
            <p:ph type="title"/>
          </p:nvPr>
        </p:nvSpPr>
        <p:spPr>
          <a:xfrm>
            <a:off x="838200" y="152400"/>
            <a:ext cx="8064214" cy="685800"/>
          </a:xfrm>
        </p:spPr>
        <p:txBody>
          <a:bodyPr/>
          <a:lstStyle/>
          <a:p>
            <a:r>
              <a:rPr lang="en-US" dirty="0" smtClean="0"/>
              <a:t>Q201. Nervousness</a:t>
            </a:r>
            <a:r>
              <a:rPr lang="en-US" dirty="0"/>
              <a:t> by boater subgroups</a:t>
            </a:r>
            <a:endParaRPr lang="en-US" b="0" dirty="0" smtClean="0"/>
          </a:p>
        </p:txBody>
      </p:sp>
      <p:grpSp>
        <p:nvGrpSpPr>
          <p:cNvPr id="42" name="Group 41"/>
          <p:cNvGrpSpPr/>
          <p:nvPr/>
        </p:nvGrpSpPr>
        <p:grpSpPr>
          <a:xfrm>
            <a:off x="440869" y="3555769"/>
            <a:ext cx="1779817" cy="2627317"/>
            <a:chOff x="201383" y="3119251"/>
            <a:chExt cx="1779817" cy="2627317"/>
          </a:xfrm>
        </p:grpSpPr>
        <p:grpSp>
          <p:nvGrpSpPr>
            <p:cNvPr id="44" name="Group 43"/>
            <p:cNvGrpSpPr/>
            <p:nvPr/>
          </p:nvGrpSpPr>
          <p:grpSpPr>
            <a:xfrm>
              <a:off x="217176" y="3119251"/>
              <a:ext cx="1764024" cy="2150234"/>
              <a:chOff x="163282" y="3173679"/>
              <a:chExt cx="1764024"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4"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163283" y="5016136"/>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01383" y="5438791"/>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2071233" y="990600"/>
            <a:ext cx="5475514" cy="646331"/>
          </a:xfrm>
          <a:prstGeom prst="rect">
            <a:avLst/>
          </a:prstGeom>
          <a:noFill/>
        </p:spPr>
        <p:txBody>
          <a:bodyPr wrap="square" rtlCol="0">
            <a:spAutoFit/>
          </a:bodyPr>
          <a:lstStyle/>
          <a:p>
            <a:pPr algn="ctr"/>
            <a:r>
              <a:rPr lang="en-US" b="1" dirty="0" smtClean="0">
                <a:solidFill>
                  <a:srgbClr val="1F497D"/>
                </a:solidFill>
              </a:rPr>
              <a:t>Broad Attitudes toward Boating &amp; Boating Safety:</a:t>
            </a:r>
          </a:p>
          <a:p>
            <a:pPr algn="ctr"/>
            <a:r>
              <a:rPr lang="en-US" b="1" i="1" dirty="0">
                <a:solidFill>
                  <a:srgbClr val="1F497D"/>
                </a:solidFill>
              </a:rPr>
              <a:t>I am nervous being in a boat on the water</a:t>
            </a:r>
          </a:p>
        </p:txBody>
      </p:sp>
      <p:sp>
        <p:nvSpPr>
          <p:cNvPr id="34" name="TextBox 33"/>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grpSp>
        <p:nvGrpSpPr>
          <p:cNvPr id="31" name="Group 30"/>
          <p:cNvGrpSpPr/>
          <p:nvPr/>
        </p:nvGrpSpPr>
        <p:grpSpPr>
          <a:xfrm>
            <a:off x="4681385" y="6291944"/>
            <a:ext cx="4538815" cy="284983"/>
            <a:chOff x="6213279" y="518294"/>
            <a:chExt cx="4538815" cy="284983"/>
          </a:xfrm>
        </p:grpSpPr>
        <p:sp>
          <p:nvSpPr>
            <p:cNvPr id="32" name="Rectangle 31"/>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5" name="Rectangle 34"/>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6" name="TextBox 35"/>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41" name="Straight Connector 4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58782836"/>
      </p:ext>
    </p:extLst>
  </p:cSld>
  <p:clrMapOvr>
    <a:masterClrMapping/>
  </p:clrMapOvr>
  <p:transition advClick="0"/>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498158577"/>
              </p:ext>
            </p:extLst>
          </p:nvPr>
        </p:nvGraphicFramePr>
        <p:xfrm>
          <a:off x="152399" y="1709058"/>
          <a:ext cx="8763001" cy="4477655"/>
        </p:xfrm>
        <a:graphic>
          <a:graphicData uri="http://schemas.openxmlformats.org/drawingml/2006/table">
            <a:tbl>
              <a:tblPr firstRow="1" bandRow="1">
                <a:tableStyleId>{5C22544A-7EE6-4342-B048-85BDC9FD1C3A}</a:tableStyleId>
              </a:tblPr>
              <a:tblGrid>
                <a:gridCol w="990601"/>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tblGrid>
              <a:tr h="845788">
                <a:tc>
                  <a:txBody>
                    <a:bodyPr/>
                    <a:lstStyle/>
                    <a:p>
                      <a:endParaRPr lang="en-US" sz="1400" dirty="0"/>
                    </a:p>
                  </a:txBody>
                  <a:tcP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Always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59%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69</a:t>
                      </a:r>
                      <a:r>
                        <a:rPr lang="en-US" sz="1400" b="0" i="0" u="none" strike="noStrike" dirty="0" smtClean="0">
                          <a:solidFill>
                            <a:schemeClr val="tx1"/>
                          </a:solidFill>
                          <a:effectLst/>
                          <a:latin typeface="+mj-lt"/>
                        </a:rPr>
                        <a:t>%</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66</a:t>
                      </a:r>
                      <a:r>
                        <a:rPr lang="en-US" sz="1400" b="0" i="0" u="none" strike="noStrike" dirty="0" smtClean="0">
                          <a:solidFill>
                            <a:schemeClr val="tx1"/>
                          </a:solidFill>
                          <a:effectLst/>
                          <a:latin typeface="+mj-lt"/>
                        </a:rPr>
                        <a:t>%</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42%</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58</a:t>
                      </a:r>
                      <a:r>
                        <a:rPr lang="en-US" sz="1400" b="0" i="0" u="none" strike="noStrike" dirty="0" smtClean="0">
                          <a:solidFill>
                            <a:schemeClr val="tx1"/>
                          </a:solidFill>
                          <a:effectLst/>
                          <a:latin typeface="+mj-lt"/>
                        </a:rPr>
                        <a:t>%</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+16</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47%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62</a:t>
                      </a:r>
                      <a:r>
                        <a:rPr lang="en-US" sz="1400" b="0" i="0" u="none" strike="noStrike" dirty="0" smtClean="0">
                          <a:solidFill>
                            <a:schemeClr val="tx1"/>
                          </a:solidFill>
                          <a:effectLst/>
                          <a:latin typeface="+mj-lt"/>
                        </a:rPr>
                        <a:t>%</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+15</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52%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r>
                        <a:rPr lang="en-US" sz="1400" b="0" i="0" u="none" strike="noStrike" dirty="0" smtClean="0">
                          <a:solidFill>
                            <a:schemeClr val="tx1"/>
                          </a:solidFill>
                          <a:effectLst/>
                          <a:latin typeface="+mj-lt"/>
                        </a:rPr>
                        <a:t>%</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+17</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67</a:t>
                      </a:r>
                      <a:r>
                        <a:rPr lang="en-US" sz="1400" b="0" i="0" u="none" strike="noStrike" dirty="0" smtClean="0">
                          <a:solidFill>
                            <a:schemeClr val="tx1"/>
                          </a:solidFill>
                          <a:effectLst/>
                          <a:latin typeface="+mj-lt"/>
                        </a:rPr>
                        <a:t>%</a:t>
                      </a:r>
                    </a:p>
                  </a:txBody>
                  <a:tcPr marL="9525" marR="9525" marT="9525" marB="0" anchor="ctr">
                    <a:solidFill>
                      <a:schemeClr val="bg1">
                        <a:lumMod val="95000"/>
                      </a:schemeClr>
                    </a:solidFill>
                  </a:tcPr>
                </a:tc>
                <a:tc>
                  <a:txBody>
                    <a:bodyPr/>
                    <a:lstStyle/>
                    <a:p>
                      <a:pPr algn="ctr" fontAlgn="b"/>
                      <a:r>
                        <a:rPr lang="en-US" sz="1400" b="0" i="0" u="none" strike="noStrike" kern="1200" dirty="0" smtClean="0">
                          <a:solidFill>
                            <a:schemeClr val="tx1"/>
                          </a:solidFill>
                          <a:effectLst/>
                          <a:latin typeface="+mn-lt"/>
                          <a:ea typeface="+mn-ea"/>
                          <a:cs typeface="+mn-cs"/>
                        </a:rPr>
                        <a:t>+11</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Most of the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17%</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28%</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20%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34%</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19%</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-15</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28%</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16%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17</a:t>
                      </a:r>
                      <a:r>
                        <a:rPr lang="en-US" sz="1400" b="0" i="0" u="none" strike="noStrike" dirty="0" smtClean="0">
                          <a:solidFill>
                            <a:schemeClr val="tx1"/>
                          </a:solidFill>
                          <a:effectLst/>
                          <a:latin typeface="+mj-lt"/>
                        </a:rPr>
                        <a:t>%</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Sometimes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14%</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16%</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8%</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11%</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Rarely</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Never</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lnB w="12700" cmpd="sng">
                      <a:noFill/>
                    </a:lnB>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smtClean="0">
                          <a:solidFill>
                            <a:schemeClr val="tx1"/>
                          </a:solidFill>
                          <a:effectLst/>
                          <a:latin typeface="+mj-lt"/>
                        </a:rPr>
                        <a:t>0%</a:t>
                      </a:r>
                      <a:endParaRPr lang="en-US" sz="1400" b="0" i="0" u="none" strike="noStrike" dirty="0">
                        <a:solidFill>
                          <a:schemeClr val="tx1"/>
                        </a:solidFill>
                        <a:effectLst/>
                        <a:latin typeface="+mj-lt"/>
                      </a:endParaRP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lnB w="12700" cmpd="sng">
                      <a:noFill/>
                    </a:lnB>
                    <a:noFill/>
                  </a:tcPr>
                </a:tc>
              </a:tr>
              <a:tr h="382302">
                <a:tc>
                  <a:txBody>
                    <a:bodyPr/>
                    <a:lstStyle/>
                    <a:p>
                      <a:pPr algn="r"/>
                      <a:endParaRPr lang="en-US" sz="1400" dirty="0"/>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fontAlgn="b"/>
                      <a:r>
                        <a:rPr lang="en-US" sz="1200" b="0" i="1" u="none" strike="noStrike" dirty="0" smtClean="0">
                          <a:solidFill>
                            <a:schemeClr val="tx1"/>
                          </a:solidFill>
                          <a:effectLst/>
                          <a:latin typeface="+mj-lt"/>
                        </a:rPr>
                        <a:t>(n=371)</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b"/>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(n=347)</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(n=280)</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(n=89)</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(n=69)</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(n=472)</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115</a:t>
            </a:fld>
            <a:endParaRPr lang="de-DE" dirty="0">
              <a:solidFill>
                <a:srgbClr val="1F497D"/>
              </a:solidFill>
            </a:endParaRPr>
          </a:p>
        </p:txBody>
      </p:sp>
      <p:sp>
        <p:nvSpPr>
          <p:cNvPr id="9" name="Title 1"/>
          <p:cNvSpPr>
            <a:spLocks noGrp="1"/>
          </p:cNvSpPr>
          <p:nvPr>
            <p:ph type="title"/>
          </p:nvPr>
        </p:nvSpPr>
        <p:spPr>
          <a:xfrm>
            <a:off x="838200" y="92703"/>
            <a:ext cx="8153400" cy="911984"/>
          </a:xfrm>
        </p:spPr>
        <p:txBody>
          <a:bodyPr/>
          <a:lstStyle/>
          <a:p>
            <a:r>
              <a:rPr lang="en-US" dirty="0" smtClean="0"/>
              <a:t>There is a broad-based positive impact of exposure to motivations, barriers and communications statements across all boater groups. </a:t>
            </a:r>
            <a:br>
              <a:rPr lang="en-US" dirty="0" smtClean="0"/>
            </a:br>
            <a:r>
              <a:rPr lang="en-US" sz="1600" b="0" dirty="0" smtClean="0"/>
              <a:t>Powerboat passengers also express a high level of intent to wear a lifejacket in the future as compared to overall national results (from 48% to 63%, a different of +15) </a:t>
            </a:r>
          </a:p>
        </p:txBody>
      </p:sp>
      <p:sp>
        <p:nvSpPr>
          <p:cNvPr id="88" name="TextBox 87"/>
          <p:cNvSpPr txBox="1"/>
          <p:nvPr/>
        </p:nvSpPr>
        <p:spPr>
          <a:xfrm>
            <a:off x="1143000" y="1026888"/>
            <a:ext cx="7696199" cy="369332"/>
          </a:xfrm>
          <a:prstGeom prst="rect">
            <a:avLst/>
          </a:prstGeom>
          <a:noFill/>
        </p:spPr>
        <p:txBody>
          <a:bodyPr wrap="square" rtlCol="0">
            <a:spAutoFit/>
          </a:bodyPr>
          <a:lstStyle/>
          <a:p>
            <a:pPr algn="ctr"/>
            <a:r>
              <a:rPr lang="en-US" b="1" dirty="0" smtClean="0">
                <a:solidFill>
                  <a:srgbClr val="1F497D"/>
                </a:solidFill>
              </a:rPr>
              <a:t>Boating Subgroups: Current Behaviour &amp; Future Intent to Wear a Lifejacket</a:t>
            </a:r>
            <a:endParaRPr lang="en-US" b="1" dirty="0">
              <a:solidFill>
                <a:srgbClr val="1F497D"/>
              </a:solidFill>
            </a:endParaRPr>
          </a:p>
        </p:txBody>
      </p:sp>
      <p:grpSp>
        <p:nvGrpSpPr>
          <p:cNvPr id="3" name="Group 2"/>
          <p:cNvGrpSpPr/>
          <p:nvPr/>
        </p:nvGrpSpPr>
        <p:grpSpPr>
          <a:xfrm>
            <a:off x="1574471" y="1314318"/>
            <a:ext cx="6898243" cy="590682"/>
            <a:chOff x="1901955" y="1850005"/>
            <a:chExt cx="6898243" cy="590682"/>
          </a:xfrm>
        </p:grpSpPr>
        <p:grpSp>
          <p:nvGrpSpPr>
            <p:cNvPr id="80" name="Group 79"/>
            <p:cNvGrpSpPr/>
            <p:nvPr/>
          </p:nvGrpSpPr>
          <p:grpSpPr>
            <a:xfrm>
              <a:off x="1901955" y="1850005"/>
              <a:ext cx="5588329" cy="590682"/>
              <a:chOff x="1464447" y="1635556"/>
              <a:chExt cx="5588329" cy="590682"/>
            </a:xfrm>
          </p:grpSpPr>
          <p:grpSp>
            <p:nvGrpSpPr>
              <p:cNvPr id="81" name="Group 80"/>
              <p:cNvGrpSpPr/>
              <p:nvPr/>
            </p:nvGrpSpPr>
            <p:grpSpPr>
              <a:xfrm>
                <a:off x="1464447" y="1635556"/>
                <a:ext cx="4383646" cy="590682"/>
                <a:chOff x="4807288" y="2772571"/>
                <a:chExt cx="2994089" cy="403444"/>
              </a:xfrm>
            </p:grpSpPr>
            <p:pic>
              <p:nvPicPr>
                <p:cNvPr id="83"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83"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483695" y="2910629"/>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5640872" y="288656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7933"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82"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14208" y="1742363"/>
                <a:ext cx="438568" cy="438568"/>
              </a:xfrm>
              <a:prstGeom prst="rect">
                <a:avLst/>
              </a:prstGeom>
              <a:noFill/>
              <a:extLst>
                <a:ext uri="{909E8E84-426E-40DD-AFC4-6F175D3DCCD1}">
                  <a14:hiddenFill xmlns:a14="http://schemas.microsoft.com/office/drawing/2010/main">
                    <a:solidFill>
                      <a:srgbClr val="FFFFFF"/>
                    </a:solidFill>
                  </a14:hiddenFill>
                </a:ext>
              </a:extLst>
            </p:spPr>
          </p:pic>
        </p:grpSp>
        <p:pic>
          <p:nvPicPr>
            <p:cNvPr id="87"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347925" y="1969636"/>
              <a:ext cx="452273" cy="432791"/>
            </a:xfrm>
            <a:prstGeom prst="rect">
              <a:avLst/>
            </a:prstGeom>
            <a:noFill/>
            <a:extLst>
              <a:ext uri="{909E8E84-426E-40DD-AFC4-6F175D3DCCD1}">
                <a14:hiddenFill xmlns:a14="http://schemas.microsoft.com/office/drawing/2010/main">
                  <a:solidFill>
                    <a:srgbClr val="FFFFFF"/>
                  </a:solidFill>
                </a14:hiddenFill>
              </a:ext>
            </a:extLst>
          </p:spPr>
        </p:pic>
      </p:grpSp>
      <p:sp>
        <p:nvSpPr>
          <p:cNvPr id="94" name="TextBox 93"/>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grpSp>
        <p:nvGrpSpPr>
          <p:cNvPr id="97" name="Group 96"/>
          <p:cNvGrpSpPr/>
          <p:nvPr/>
        </p:nvGrpSpPr>
        <p:grpSpPr>
          <a:xfrm>
            <a:off x="5029200" y="6198013"/>
            <a:ext cx="4114800" cy="289873"/>
            <a:chOff x="6206219" y="518294"/>
            <a:chExt cx="4114800" cy="289873"/>
          </a:xfrm>
        </p:grpSpPr>
        <p:sp>
          <p:nvSpPr>
            <p:cNvPr id="98" name="Rectangle 97"/>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9" name="Rectangle 9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0" name="TextBox 99"/>
            <p:cNvSpPr txBox="1"/>
            <p:nvPr/>
          </p:nvSpPr>
          <p:spPr>
            <a:xfrm>
              <a:off x="6836225" y="531168"/>
              <a:ext cx="3484794" cy="276999"/>
            </a:xfrm>
            <a:prstGeom prst="rect">
              <a:avLst/>
            </a:prstGeom>
            <a:noFill/>
          </p:spPr>
          <p:txBody>
            <a:bodyPr wrap="square" rtlCol="0">
              <a:spAutoFit/>
            </a:bodyPr>
            <a:lstStyle/>
            <a:p>
              <a:r>
                <a:rPr lang="en-US" sz="1200" dirty="0" smtClean="0">
                  <a:solidFill>
                    <a:srgbClr val="1F497D"/>
                  </a:solidFill>
                </a:rPr>
                <a:t>Over 120/Under 80 index compared to total Group A</a:t>
              </a:r>
              <a:endParaRPr lang="en-US" sz="1200" dirty="0">
                <a:solidFill>
                  <a:srgbClr val="1F497D"/>
                </a:solidFill>
              </a:endParaRPr>
            </a:p>
          </p:txBody>
        </p:sp>
        <p:cxnSp>
          <p:nvCxnSpPr>
            <p:cNvPr id="101" name="Straight Connector 10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Rectangle 4"/>
          <p:cNvSpPr/>
          <p:nvPr/>
        </p:nvSpPr>
        <p:spPr>
          <a:xfrm>
            <a:off x="45268" y="2576286"/>
            <a:ext cx="9053465" cy="6096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Oval 1"/>
          <p:cNvSpPr/>
          <p:nvPr/>
        </p:nvSpPr>
        <p:spPr>
          <a:xfrm>
            <a:off x="4572000" y="2754086"/>
            <a:ext cx="533400" cy="3048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Oval 22"/>
          <p:cNvSpPr/>
          <p:nvPr/>
        </p:nvSpPr>
        <p:spPr>
          <a:xfrm>
            <a:off x="5855149" y="2717800"/>
            <a:ext cx="533400" cy="3048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4" name="Oval 23"/>
          <p:cNvSpPr/>
          <p:nvPr/>
        </p:nvSpPr>
        <p:spPr>
          <a:xfrm>
            <a:off x="7162800" y="2732316"/>
            <a:ext cx="533400" cy="3048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1230198349"/>
      </p:ext>
    </p:extLst>
  </p:cSld>
  <p:clrMapOvr>
    <a:masterClrMapping/>
  </p:clrMapOvr>
  <p:transition advClick="0"/>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930608989"/>
              </p:ext>
            </p:extLst>
          </p:nvPr>
        </p:nvGraphicFramePr>
        <p:xfrm>
          <a:off x="1132114" y="1447800"/>
          <a:ext cx="7772400" cy="370840"/>
        </p:xfrm>
        <a:graphic>
          <a:graphicData uri="http://schemas.openxmlformats.org/drawingml/2006/table">
            <a:tbl>
              <a:tblPr firstRow="1" bandRow="1">
                <a:tableStyleId>{5C22544A-7EE6-4342-B048-85BDC9FD1C3A}</a:tableStyleId>
              </a:tblPr>
              <a:tblGrid>
                <a:gridCol w="1295400"/>
                <a:gridCol w="1295400"/>
                <a:gridCol w="1295400"/>
                <a:gridCol w="1295400"/>
                <a:gridCol w="1295400"/>
                <a:gridCol w="1295400"/>
              </a:tblGrid>
              <a:tr h="370840">
                <a:tc>
                  <a:txBody>
                    <a:bodyPr/>
                    <a:lstStyle/>
                    <a:p>
                      <a:pPr algn="ctr"/>
                      <a:r>
                        <a:rPr lang="en-US" sz="1500" b="1" dirty="0" smtClean="0">
                          <a:solidFill>
                            <a:schemeClr val="tx1"/>
                          </a:solidFill>
                        </a:rPr>
                        <a:t>BC</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Prairies</a:t>
                      </a:r>
                      <a:endParaRPr lang="en-US" sz="1500" b="1" dirty="0">
                        <a:solidFill>
                          <a:schemeClr val="tx1"/>
                        </a:solidFill>
                      </a:endParaRPr>
                    </a:p>
                  </a:txBody>
                  <a:tcPr>
                    <a:lnL w="12700" cmpd="sng">
                      <a:noFill/>
                    </a:lnL>
                    <a:noFill/>
                  </a:tcPr>
                </a:tc>
                <a:tc>
                  <a:txBody>
                    <a:bodyPr/>
                    <a:lstStyle/>
                    <a:p>
                      <a:pPr algn="ctr"/>
                      <a:r>
                        <a:rPr lang="en-US" sz="1500" b="1" dirty="0" smtClean="0">
                          <a:solidFill>
                            <a:schemeClr val="tx1"/>
                          </a:solidFill>
                        </a:rPr>
                        <a:t>Ontario</a:t>
                      </a:r>
                      <a:endParaRPr lang="en-US" sz="1500" b="1" dirty="0">
                        <a:solidFill>
                          <a:schemeClr val="tx1"/>
                        </a:solidFill>
                      </a:endParaRPr>
                    </a:p>
                  </a:txBody>
                  <a:tcPr>
                    <a:noFill/>
                  </a:tcPr>
                </a:tc>
                <a:tc>
                  <a:txBody>
                    <a:bodyPr/>
                    <a:lstStyle/>
                    <a:p>
                      <a:pPr algn="ctr"/>
                      <a:r>
                        <a:rPr lang="en-US" sz="1500" b="1" dirty="0" smtClean="0">
                          <a:solidFill>
                            <a:schemeClr val="tx1"/>
                          </a:solidFill>
                        </a:rPr>
                        <a:t>Quebec</a:t>
                      </a:r>
                      <a:endParaRPr lang="en-US" sz="1500" b="1" dirty="0">
                        <a:solidFill>
                          <a:schemeClr val="tx1"/>
                        </a:solidFill>
                      </a:endParaRPr>
                    </a:p>
                  </a:txBody>
                  <a:tcPr>
                    <a:noFill/>
                  </a:tcPr>
                </a:tc>
                <a:tc>
                  <a:txBody>
                    <a:bodyPr/>
                    <a:lstStyle/>
                    <a:p>
                      <a:pPr algn="ctr"/>
                      <a:r>
                        <a:rPr lang="en-US" sz="1500" b="1" dirty="0" smtClean="0">
                          <a:solidFill>
                            <a:schemeClr val="tx1"/>
                          </a:solidFill>
                        </a:rPr>
                        <a:t>Atlantic</a:t>
                      </a:r>
                      <a:endParaRPr lang="en-US" sz="1500" b="1" dirty="0">
                        <a:solidFill>
                          <a:schemeClr val="tx1"/>
                        </a:solidFill>
                      </a:endParaRPr>
                    </a:p>
                  </a:txBody>
                  <a:tcPr>
                    <a:noFill/>
                  </a:tcPr>
                </a:tc>
                <a:tc>
                  <a:txBody>
                    <a:bodyPr/>
                    <a:lstStyle/>
                    <a:p>
                      <a:pPr algn="ctr"/>
                      <a:r>
                        <a:rPr lang="en-US" sz="1500" b="1" dirty="0" smtClean="0">
                          <a:solidFill>
                            <a:schemeClr val="tx1"/>
                          </a:solidFill>
                        </a:rPr>
                        <a:t>North</a:t>
                      </a:r>
                      <a:endParaRPr lang="en-US" sz="1500" b="1" dirty="0">
                        <a:solidFill>
                          <a:schemeClr val="tx1"/>
                        </a:solidFill>
                      </a:endParaRPr>
                    </a:p>
                  </a:txBody>
                  <a:tcPr>
                    <a:noFill/>
                  </a:tcPr>
                </a:tc>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434985259"/>
              </p:ext>
            </p:extLst>
          </p:nvPr>
        </p:nvGraphicFramePr>
        <p:xfrm>
          <a:off x="152399" y="1676400"/>
          <a:ext cx="8763001" cy="4477655"/>
        </p:xfrm>
        <a:graphic>
          <a:graphicData uri="http://schemas.openxmlformats.org/drawingml/2006/table">
            <a:tbl>
              <a:tblPr firstRow="1" bandRow="1">
                <a:tableStyleId>{5C22544A-7EE6-4342-B048-85BDC9FD1C3A}</a:tableStyleId>
              </a:tblPr>
              <a:tblGrid>
                <a:gridCol w="990601"/>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tblGrid>
              <a:tr h="845788">
                <a:tc>
                  <a:txBody>
                    <a:bodyPr/>
                    <a:lstStyle/>
                    <a:p>
                      <a:endParaRPr lang="en-US" sz="1400" dirty="0"/>
                    </a:p>
                  </a:txBody>
                  <a:tcP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Always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51%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65%</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61%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68%</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+7</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46%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+15</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58%</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67%</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47%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58%</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Most of the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15%</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24%</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17%</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18%</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18%</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20%</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20%</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Sometimes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17%</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+2</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16%</a:t>
                      </a:r>
                    </a:p>
                  </a:txBody>
                  <a:tcPr marL="9525" marR="9525" marT="9525" marB="0" anchor="ct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+2</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Rarely</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8%</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R w="12700" cap="flat" cmpd="sng" algn="ctr">
                      <a:solidFill>
                        <a:schemeClr val="tx1"/>
                      </a:solidFill>
                      <a:prstDash val="solid"/>
                      <a:round/>
                      <a:headEnd type="none" w="med" len="med"/>
                      <a:tailEnd type="none" w="med" len="med"/>
                    </a:lnR>
                    <a:noFill/>
                  </a:tcPr>
                </a:tc>
              </a:tr>
              <a:tr h="649913">
                <a:tc>
                  <a:txBody>
                    <a:bodyPr/>
                    <a:lstStyle/>
                    <a:p>
                      <a:pPr algn="r"/>
                      <a:r>
                        <a:rPr lang="en-US" sz="1400" dirty="0" smtClean="0"/>
                        <a:t>Never</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lnB w="12700" cmpd="sng">
                      <a:noFill/>
                    </a:lnB>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R w="12700" cap="flat" cmpd="sng" algn="ctr">
                      <a:solidFill>
                        <a:schemeClr val="tx1"/>
                      </a:solidFill>
                      <a:prstDash val="solid"/>
                      <a:round/>
                      <a:headEnd type="none" w="med" len="med"/>
                      <a:tailEnd type="none" w="med" len="med"/>
                    </a:lnR>
                    <a:lnB w="12700" cmpd="sng">
                      <a:noFill/>
                    </a:lnB>
                    <a:noFill/>
                  </a:tcPr>
                </a:tc>
              </a:tr>
              <a:tr h="382302">
                <a:tc>
                  <a:txBody>
                    <a:bodyPr/>
                    <a:lstStyle/>
                    <a:p>
                      <a:pPr algn="r"/>
                      <a:endParaRPr lang="en-US" sz="1400" dirty="0"/>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fontAlgn="b"/>
                      <a:r>
                        <a:rPr lang="en-US" sz="1200" b="0" i="1" u="none" strike="noStrike" dirty="0" smtClean="0">
                          <a:solidFill>
                            <a:schemeClr val="tx1"/>
                          </a:solidFill>
                          <a:effectLst/>
                          <a:latin typeface="+mj-lt"/>
                        </a:rPr>
                        <a:t>(n=130)</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b"/>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(n=82)</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(n=164)</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(n=149)</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(n=76)</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(n=55)</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116</a:t>
            </a:fld>
            <a:endParaRPr lang="de-DE" dirty="0">
              <a:solidFill>
                <a:srgbClr val="1F497D"/>
              </a:solidFill>
            </a:endParaRPr>
          </a:p>
        </p:txBody>
      </p:sp>
      <p:sp>
        <p:nvSpPr>
          <p:cNvPr id="9" name="Title 1"/>
          <p:cNvSpPr>
            <a:spLocks noGrp="1"/>
          </p:cNvSpPr>
          <p:nvPr>
            <p:ph type="title"/>
          </p:nvPr>
        </p:nvSpPr>
        <p:spPr>
          <a:xfrm>
            <a:off x="838200" y="117675"/>
            <a:ext cx="8064214" cy="796725"/>
          </a:xfrm>
        </p:spPr>
        <p:txBody>
          <a:bodyPr/>
          <a:lstStyle/>
          <a:p>
            <a:r>
              <a:rPr lang="en-US" dirty="0" smtClean="0"/>
              <a:t>Ontarians show the greatest intent to improve lifejacket compliance; the Prairies and Atlantic region have a smaller proportion of converts to ‘always’ wear a lifejacket compared to the national average.</a:t>
            </a:r>
            <a:endParaRPr lang="en-US" sz="1600" b="0" dirty="0" smtClean="0"/>
          </a:p>
        </p:txBody>
      </p:sp>
      <p:sp>
        <p:nvSpPr>
          <p:cNvPr id="88" name="TextBox 87"/>
          <p:cNvSpPr txBox="1"/>
          <p:nvPr/>
        </p:nvSpPr>
        <p:spPr>
          <a:xfrm>
            <a:off x="1574471" y="1034926"/>
            <a:ext cx="6535387" cy="369332"/>
          </a:xfrm>
          <a:prstGeom prst="rect">
            <a:avLst/>
          </a:prstGeom>
          <a:noFill/>
        </p:spPr>
        <p:txBody>
          <a:bodyPr wrap="square" rtlCol="0">
            <a:spAutoFit/>
          </a:bodyPr>
          <a:lstStyle/>
          <a:p>
            <a:pPr algn="ctr"/>
            <a:r>
              <a:rPr lang="en-US" b="1" dirty="0" smtClean="0">
                <a:solidFill>
                  <a:srgbClr val="1F497D"/>
                </a:solidFill>
              </a:rPr>
              <a:t>Regions: Current Behaviour &amp; Future Intent to Wear a Lifejacket</a:t>
            </a:r>
            <a:endParaRPr lang="en-US" b="1" dirty="0">
              <a:solidFill>
                <a:srgbClr val="1F497D"/>
              </a:solidFill>
            </a:endParaRPr>
          </a:p>
        </p:txBody>
      </p:sp>
      <p:sp>
        <p:nvSpPr>
          <p:cNvPr id="94" name="TextBox 93"/>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sp>
        <p:nvSpPr>
          <p:cNvPr id="5" name="Rectangle 4"/>
          <p:cNvSpPr/>
          <p:nvPr/>
        </p:nvSpPr>
        <p:spPr>
          <a:xfrm>
            <a:off x="45268" y="2543628"/>
            <a:ext cx="9053465" cy="6096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4" name="Oval 23"/>
          <p:cNvSpPr/>
          <p:nvPr/>
        </p:nvSpPr>
        <p:spPr>
          <a:xfrm>
            <a:off x="4572000" y="2721428"/>
            <a:ext cx="533400" cy="3048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5" name="Oval 24"/>
          <p:cNvSpPr/>
          <p:nvPr/>
        </p:nvSpPr>
        <p:spPr>
          <a:xfrm>
            <a:off x="3276600" y="2696028"/>
            <a:ext cx="533400" cy="304800"/>
          </a:xfrm>
          <a:prstGeom prst="ellipse">
            <a:avLst/>
          </a:prstGeom>
          <a:no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6" name="Oval 25"/>
          <p:cNvSpPr/>
          <p:nvPr/>
        </p:nvSpPr>
        <p:spPr>
          <a:xfrm>
            <a:off x="7167559" y="2696028"/>
            <a:ext cx="533400" cy="304800"/>
          </a:xfrm>
          <a:prstGeom prst="ellipse">
            <a:avLst/>
          </a:prstGeom>
          <a:no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8" name="Group 17"/>
          <p:cNvGrpSpPr/>
          <p:nvPr/>
        </p:nvGrpSpPr>
        <p:grpSpPr>
          <a:xfrm>
            <a:off x="5029200" y="6198013"/>
            <a:ext cx="4114800" cy="289873"/>
            <a:chOff x="6206219" y="518294"/>
            <a:chExt cx="4114800" cy="289873"/>
          </a:xfrm>
        </p:grpSpPr>
        <p:sp>
          <p:nvSpPr>
            <p:cNvPr id="19" name="Rectangle 18"/>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Rectangle 19"/>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1" name="TextBox 20"/>
            <p:cNvSpPr txBox="1"/>
            <p:nvPr/>
          </p:nvSpPr>
          <p:spPr>
            <a:xfrm>
              <a:off x="6836225" y="531168"/>
              <a:ext cx="3484794" cy="276999"/>
            </a:xfrm>
            <a:prstGeom prst="rect">
              <a:avLst/>
            </a:prstGeom>
            <a:noFill/>
          </p:spPr>
          <p:txBody>
            <a:bodyPr wrap="square" rtlCol="0">
              <a:spAutoFit/>
            </a:bodyPr>
            <a:lstStyle/>
            <a:p>
              <a:r>
                <a:rPr lang="en-US" sz="1200" dirty="0" smtClean="0">
                  <a:solidFill>
                    <a:srgbClr val="1F497D"/>
                  </a:solidFill>
                </a:rPr>
                <a:t>Over 120/Under 80 index compared to total Group A</a:t>
              </a:r>
              <a:endParaRPr lang="en-US" sz="1200" dirty="0">
                <a:solidFill>
                  <a:srgbClr val="1F497D"/>
                </a:solidFill>
              </a:endParaRPr>
            </a:p>
          </p:txBody>
        </p:sp>
        <p:cxnSp>
          <p:nvCxnSpPr>
            <p:cNvPr id="22" name="Straight Connector 2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40276080"/>
      </p:ext>
    </p:extLst>
  </p:cSld>
  <p:clrMapOvr>
    <a:masterClrMapping/>
  </p:clrMapOvr>
  <p:transition advClick="0"/>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526086264"/>
              </p:ext>
            </p:extLst>
          </p:nvPr>
        </p:nvGraphicFramePr>
        <p:xfrm>
          <a:off x="130630" y="1613940"/>
          <a:ext cx="8915400" cy="4405860"/>
        </p:xfrm>
        <a:graphic>
          <a:graphicData uri="http://schemas.openxmlformats.org/drawingml/2006/table">
            <a:tbl>
              <a:tblPr firstRow="1" bandRow="1">
                <a:tableStyleId>{5C22544A-7EE6-4342-B048-85BDC9FD1C3A}</a:tableStyleId>
              </a:tblPr>
              <a:tblGrid>
                <a:gridCol w="11430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tblGrid>
              <a:tr h="845788">
                <a:tc>
                  <a:txBody>
                    <a:bodyPr/>
                    <a:lstStyle/>
                    <a:p>
                      <a:endParaRPr lang="en-US" sz="1400" dirty="0"/>
                    </a:p>
                  </a:txBody>
                  <a:tcP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All</a:t>
                      </a:r>
                      <a:r>
                        <a:rPr lang="en-US" sz="1400" baseline="0" dirty="0" smtClean="0"/>
                        <a:t> the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4%</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Often</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16%</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8%</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Sometimes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20%</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12%</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13%</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The odd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17%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14%</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20%</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13%</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baseline="0" dirty="0" smtClean="0"/>
                        <a:t>Before, never during</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8%</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8%</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8%</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Never</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fontAlgn="b"/>
                      <a:r>
                        <a:rPr lang="en-US" sz="1400" b="0" i="0" u="none" strike="noStrike" dirty="0">
                          <a:solidFill>
                            <a:schemeClr val="tx1"/>
                          </a:solidFill>
                          <a:effectLst/>
                          <a:latin typeface="+mj-lt"/>
                        </a:rPr>
                        <a:t>52%</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49%</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41%</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63%</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37%</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56%</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41%</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60%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51%</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p>
                  </a:txBody>
                  <a:tcPr marL="9525" marR="9525" marT="9525" marB="0" anchor="ct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lnB w="12700" cmpd="sng">
                      <a:noFill/>
                    </a:lnB>
                    <a:noFill/>
                  </a:tcPr>
                </a:tc>
              </a:tr>
              <a:tr h="305864">
                <a:tc>
                  <a:txBody>
                    <a:bodyPr/>
                    <a:lstStyle/>
                    <a:p>
                      <a:pPr algn="r"/>
                      <a:endParaRPr lang="en-US" sz="1400" dirty="0"/>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3">
                  <a:txBody>
                    <a:bodyPr/>
                    <a:lstStyle/>
                    <a:p>
                      <a:pPr algn="ctr" fontAlgn="b"/>
                      <a:r>
                        <a:rPr lang="en-US" sz="1200" b="0" i="1" u="none" strike="noStrike" dirty="0" smtClean="0">
                          <a:solidFill>
                            <a:schemeClr val="tx1"/>
                          </a:solidFill>
                          <a:effectLst/>
                          <a:latin typeface="+mj-lt"/>
                        </a:rPr>
                        <a:t>(n=375)</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(n=357)</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(n=294)</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(n=84)</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(n=68)</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(n=472)</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117</a:t>
            </a:fld>
            <a:endParaRPr lang="de-DE" dirty="0">
              <a:solidFill>
                <a:srgbClr val="1F497D"/>
              </a:solidFill>
            </a:endParaRPr>
          </a:p>
        </p:txBody>
      </p:sp>
      <p:grpSp>
        <p:nvGrpSpPr>
          <p:cNvPr id="3" name="Group 2"/>
          <p:cNvGrpSpPr/>
          <p:nvPr/>
        </p:nvGrpSpPr>
        <p:grpSpPr>
          <a:xfrm>
            <a:off x="1705101" y="1175658"/>
            <a:ext cx="6898243" cy="590682"/>
            <a:chOff x="1901955" y="1850005"/>
            <a:chExt cx="6898243" cy="590682"/>
          </a:xfrm>
        </p:grpSpPr>
        <p:grpSp>
          <p:nvGrpSpPr>
            <p:cNvPr id="80" name="Group 79"/>
            <p:cNvGrpSpPr/>
            <p:nvPr/>
          </p:nvGrpSpPr>
          <p:grpSpPr>
            <a:xfrm>
              <a:off x="1901955" y="1850005"/>
              <a:ext cx="5588329" cy="590682"/>
              <a:chOff x="1464447" y="1635556"/>
              <a:chExt cx="5588329" cy="590682"/>
            </a:xfrm>
          </p:grpSpPr>
          <p:grpSp>
            <p:nvGrpSpPr>
              <p:cNvPr id="81" name="Group 80"/>
              <p:cNvGrpSpPr/>
              <p:nvPr/>
            </p:nvGrpSpPr>
            <p:grpSpPr>
              <a:xfrm>
                <a:off x="1464447" y="1635556"/>
                <a:ext cx="4383646" cy="590682"/>
                <a:chOff x="4807288" y="2772571"/>
                <a:chExt cx="2994089" cy="403444"/>
              </a:xfrm>
            </p:grpSpPr>
            <p:pic>
              <p:nvPicPr>
                <p:cNvPr id="83"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83"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483695" y="2910629"/>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5640872" y="288656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7933"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82"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14208" y="1742363"/>
                <a:ext cx="438568" cy="438568"/>
              </a:xfrm>
              <a:prstGeom prst="rect">
                <a:avLst/>
              </a:prstGeom>
              <a:noFill/>
              <a:extLst>
                <a:ext uri="{909E8E84-426E-40DD-AFC4-6F175D3DCCD1}">
                  <a14:hiddenFill xmlns:a14="http://schemas.microsoft.com/office/drawing/2010/main">
                    <a:solidFill>
                      <a:srgbClr val="FFFFFF"/>
                    </a:solidFill>
                  </a14:hiddenFill>
                </a:ext>
              </a:extLst>
            </p:spPr>
          </p:pic>
        </p:grpSp>
        <p:pic>
          <p:nvPicPr>
            <p:cNvPr id="87"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347925" y="1969636"/>
              <a:ext cx="452273" cy="43279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7" name="Group 96"/>
          <p:cNvGrpSpPr/>
          <p:nvPr/>
        </p:nvGrpSpPr>
        <p:grpSpPr>
          <a:xfrm>
            <a:off x="6418946" y="6074230"/>
            <a:ext cx="2801254" cy="461665"/>
            <a:chOff x="6206219" y="509396"/>
            <a:chExt cx="2801254" cy="461665"/>
          </a:xfrm>
        </p:grpSpPr>
        <p:sp>
          <p:nvSpPr>
            <p:cNvPr id="98" name="Rectangle 97"/>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9" name="Rectangle 9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0" name="TextBox 99"/>
            <p:cNvSpPr txBox="1"/>
            <p:nvPr/>
          </p:nvSpPr>
          <p:spPr>
            <a:xfrm>
              <a:off x="6836225" y="509396"/>
              <a:ext cx="2171248" cy="461665"/>
            </a:xfrm>
            <a:prstGeom prst="rect">
              <a:avLst/>
            </a:prstGeom>
            <a:noFill/>
          </p:spPr>
          <p:txBody>
            <a:bodyPr wrap="square" rtlCol="0">
              <a:spAutoFit/>
            </a:bodyPr>
            <a:lstStyle/>
            <a:p>
              <a:r>
                <a:rPr lang="en-US" sz="1200" dirty="0" smtClean="0">
                  <a:solidFill>
                    <a:srgbClr val="1F497D"/>
                  </a:solidFill>
                </a:rPr>
                <a:t>Over 120/Under 80 index compared to total Group B</a:t>
              </a:r>
              <a:endParaRPr lang="en-US" sz="1200" dirty="0">
                <a:solidFill>
                  <a:srgbClr val="1F497D"/>
                </a:solidFill>
              </a:endParaRPr>
            </a:p>
          </p:txBody>
        </p:sp>
        <p:cxnSp>
          <p:nvCxnSpPr>
            <p:cNvPr id="101" name="Straight Connector 10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Rectangle 4"/>
          <p:cNvSpPr/>
          <p:nvPr/>
        </p:nvSpPr>
        <p:spPr>
          <a:xfrm>
            <a:off x="68763" y="5168511"/>
            <a:ext cx="9053465" cy="548695"/>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4" name="TextBox 23"/>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26" name="Title 1"/>
          <p:cNvSpPr>
            <a:spLocks noGrp="1"/>
          </p:cNvSpPr>
          <p:nvPr>
            <p:ph type="title"/>
          </p:nvPr>
        </p:nvSpPr>
        <p:spPr>
          <a:xfrm>
            <a:off x="838800" y="97200"/>
            <a:ext cx="8162325" cy="741000"/>
          </a:xfrm>
        </p:spPr>
        <p:txBody>
          <a:bodyPr/>
          <a:lstStyle/>
          <a:p>
            <a:r>
              <a:rPr lang="en-US" dirty="0" smtClean="0"/>
              <a:t>All boater participants show intent to improve their behaviour when it comes to drinking alcohol while boating. </a:t>
            </a:r>
            <a:r>
              <a:rPr lang="en-US" sz="1600" b="0" dirty="0" smtClean="0"/>
              <a:t>Powerboat passengers show the greatest intent to ‘never’ drink while boating (from 48% to 76% ‘never’ : this is a difference of +28).</a:t>
            </a:r>
            <a:endParaRPr lang="en-US" sz="1600" dirty="0"/>
          </a:p>
        </p:txBody>
      </p:sp>
      <p:sp>
        <p:nvSpPr>
          <p:cNvPr id="27" name="TextBox 26"/>
          <p:cNvSpPr txBox="1"/>
          <p:nvPr/>
        </p:nvSpPr>
        <p:spPr>
          <a:xfrm>
            <a:off x="575130" y="914400"/>
            <a:ext cx="8470900" cy="369332"/>
          </a:xfrm>
          <a:prstGeom prst="rect">
            <a:avLst/>
          </a:prstGeom>
          <a:noFill/>
        </p:spPr>
        <p:txBody>
          <a:bodyPr wrap="square" rtlCol="0">
            <a:spAutoFit/>
          </a:bodyPr>
          <a:lstStyle/>
          <a:p>
            <a:pPr algn="ctr"/>
            <a:r>
              <a:rPr lang="en-US" b="1" dirty="0" smtClean="0">
                <a:solidFill>
                  <a:srgbClr val="1F497D"/>
                </a:solidFill>
              </a:rPr>
              <a:t>Boating Subgroups: Current Behaviour &amp; Future Intent to Drink Alcohol while Boating</a:t>
            </a:r>
            <a:endParaRPr lang="en-US" b="1" dirty="0">
              <a:solidFill>
                <a:srgbClr val="1F497D"/>
              </a:solidFill>
            </a:endParaRPr>
          </a:p>
        </p:txBody>
      </p:sp>
    </p:spTree>
    <p:extLst>
      <p:ext uri="{BB962C8B-B14F-4D97-AF65-F5344CB8AC3E}">
        <p14:creationId xmlns:p14="http://schemas.microsoft.com/office/powerpoint/2010/main" val="2222391493"/>
      </p:ext>
    </p:extLst>
  </p:cSld>
  <p:clrMapOvr>
    <a:masterClrMapping/>
  </p:clrMapOvr>
  <p:transition advClick="0"/>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118</a:t>
            </a:fld>
            <a:endParaRPr lang="de-DE" dirty="0">
              <a:solidFill>
                <a:srgbClr val="1F497D"/>
              </a:solidFill>
            </a:endParaRPr>
          </a:p>
        </p:txBody>
      </p:sp>
      <p:sp>
        <p:nvSpPr>
          <p:cNvPr id="24" name="TextBox 23"/>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26" name="Title 1"/>
          <p:cNvSpPr>
            <a:spLocks noGrp="1"/>
          </p:cNvSpPr>
          <p:nvPr>
            <p:ph type="title"/>
          </p:nvPr>
        </p:nvSpPr>
        <p:spPr>
          <a:xfrm>
            <a:off x="838800" y="97200"/>
            <a:ext cx="8162325" cy="612000"/>
          </a:xfrm>
        </p:spPr>
        <p:txBody>
          <a:bodyPr/>
          <a:lstStyle/>
          <a:p>
            <a:r>
              <a:rPr lang="en-US" dirty="0" smtClean="0"/>
              <a:t>Each region claims a similar, high, level of intent to ‘never’ drink alcoholic beverages in the future during boating activities.</a:t>
            </a:r>
            <a:endParaRPr lang="en-US" dirty="0"/>
          </a:p>
        </p:txBody>
      </p:sp>
      <p:sp>
        <p:nvSpPr>
          <p:cNvPr id="27" name="TextBox 26"/>
          <p:cNvSpPr txBox="1"/>
          <p:nvPr/>
        </p:nvSpPr>
        <p:spPr>
          <a:xfrm>
            <a:off x="575130" y="914400"/>
            <a:ext cx="8470900" cy="369332"/>
          </a:xfrm>
          <a:prstGeom prst="rect">
            <a:avLst/>
          </a:prstGeom>
          <a:noFill/>
        </p:spPr>
        <p:txBody>
          <a:bodyPr wrap="square" rtlCol="0">
            <a:spAutoFit/>
          </a:bodyPr>
          <a:lstStyle/>
          <a:p>
            <a:pPr algn="ctr"/>
            <a:r>
              <a:rPr lang="en-US" b="1" dirty="0" smtClean="0">
                <a:solidFill>
                  <a:srgbClr val="1F497D"/>
                </a:solidFill>
              </a:rPr>
              <a:t>Regions: Current Behaviour &amp; Future Intent to Drink Alcohol while Boating</a:t>
            </a:r>
            <a:endParaRPr lang="en-US" b="1" dirty="0">
              <a:solidFill>
                <a:srgbClr val="1F497D"/>
              </a:solidFill>
            </a:endParaRPr>
          </a:p>
        </p:txBody>
      </p:sp>
      <p:graphicFrame>
        <p:nvGraphicFramePr>
          <p:cNvPr id="16" name="Table 15"/>
          <p:cNvGraphicFramePr>
            <a:graphicFrameLocks noGrp="1"/>
          </p:cNvGraphicFramePr>
          <p:nvPr>
            <p:extLst>
              <p:ext uri="{D42A27DB-BD31-4B8C-83A1-F6EECF244321}">
                <p14:modId xmlns:p14="http://schemas.microsoft.com/office/powerpoint/2010/main" val="1644014336"/>
              </p:ext>
            </p:extLst>
          </p:nvPr>
        </p:nvGraphicFramePr>
        <p:xfrm>
          <a:off x="130630" y="1613940"/>
          <a:ext cx="8915400" cy="4405860"/>
        </p:xfrm>
        <a:graphic>
          <a:graphicData uri="http://schemas.openxmlformats.org/drawingml/2006/table">
            <a:tbl>
              <a:tblPr firstRow="1" bandRow="1">
                <a:tableStyleId>{5C22544A-7EE6-4342-B048-85BDC9FD1C3A}</a:tableStyleId>
              </a:tblPr>
              <a:tblGrid>
                <a:gridCol w="11430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gridCol w="431800"/>
              </a:tblGrid>
              <a:tr h="845788">
                <a:tc>
                  <a:txBody>
                    <a:bodyPr/>
                    <a:lstStyle/>
                    <a:p>
                      <a:endParaRPr lang="en-US" sz="1400" dirty="0"/>
                    </a:p>
                  </a:txBody>
                  <a:tcP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c>
                  <a:txBody>
                    <a:bodyPr/>
                    <a:lstStyle/>
                    <a:p>
                      <a:r>
                        <a:rPr lang="en-US" sz="1000" b="0" dirty="0" smtClean="0">
                          <a:solidFill>
                            <a:schemeClr val="tx1"/>
                          </a:solidFill>
                        </a:rPr>
                        <a:t>Current</a:t>
                      </a:r>
                      <a:endParaRPr lang="en-US" sz="1000" b="0" dirty="0">
                        <a:solidFill>
                          <a:schemeClr val="tx1"/>
                        </a:solidFill>
                      </a:endParaRPr>
                    </a:p>
                  </a:txBody>
                  <a:tcPr vert="vert270" anchor="ctr">
                    <a:lnL w="12700" cap="flat" cmpd="sng" algn="ctr">
                      <a:solidFill>
                        <a:schemeClr val="tx1"/>
                      </a:solidFill>
                      <a:prstDash val="solid"/>
                      <a:round/>
                      <a:headEnd type="none" w="med" len="med"/>
                      <a:tailEnd type="none" w="med" len="med"/>
                    </a:lnL>
                    <a:noFill/>
                  </a:tcPr>
                </a:tc>
                <a:tc>
                  <a:txBody>
                    <a:bodyPr/>
                    <a:lstStyle/>
                    <a:p>
                      <a:r>
                        <a:rPr lang="en-US" sz="1000" b="0" dirty="0" smtClean="0">
                          <a:solidFill>
                            <a:schemeClr val="tx1"/>
                          </a:solidFill>
                        </a:rPr>
                        <a:t>Intent</a:t>
                      </a:r>
                      <a:endParaRPr lang="en-US" sz="1000" b="0" dirty="0">
                        <a:solidFill>
                          <a:schemeClr val="tx1"/>
                        </a:solidFill>
                      </a:endParaRPr>
                    </a:p>
                  </a:txBody>
                  <a:tcPr vert="vert270" anchor="ctr">
                    <a:noFill/>
                  </a:tcPr>
                </a:tc>
                <a:tc>
                  <a:txBody>
                    <a:bodyPr/>
                    <a:lstStyle/>
                    <a:p>
                      <a:r>
                        <a:rPr lang="en-US" sz="1000" b="0" dirty="0" smtClean="0">
                          <a:solidFill>
                            <a:schemeClr val="tx1"/>
                          </a:solidFill>
                        </a:rPr>
                        <a:t>Difference</a:t>
                      </a:r>
                      <a:endParaRPr lang="en-US" sz="1000" b="0" dirty="0">
                        <a:solidFill>
                          <a:schemeClr val="tx1"/>
                        </a:solidFill>
                      </a:endParaRPr>
                    </a:p>
                  </a:txBody>
                  <a:tcPr vert="vert27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All</a:t>
                      </a:r>
                      <a:r>
                        <a:rPr lang="en-US" sz="1400" baseline="0" dirty="0" smtClean="0"/>
                        <a:t> the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4%</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Often</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-3</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0%</a:t>
                      </a:r>
                    </a:p>
                  </a:txBody>
                  <a:tcPr marL="9525" marR="9525" marT="9525" marB="0" anchor="ct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Sometimes</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8%</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-11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13%</a:t>
                      </a:r>
                    </a:p>
                  </a:txBody>
                  <a:tcPr marL="9525" marR="9525" marT="9525" marB="0" anchor="ct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The odd time</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a:solidFill>
                            <a:schemeClr val="tx1"/>
                          </a:solidFill>
                          <a:effectLst/>
                          <a:latin typeface="+mj-lt"/>
                        </a:rPr>
                        <a:t>21%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11%</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12%</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a:solidFill>
                            <a:schemeClr val="tx1"/>
                          </a:solidFill>
                          <a:effectLst/>
                          <a:latin typeface="+mj-lt"/>
                        </a:rPr>
                        <a:t>-9</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15%</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21%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17%</a:t>
                      </a:r>
                    </a:p>
                  </a:txBody>
                  <a:tcPr marL="9525" marR="9525" marT="9525" marB="0" anchor="ct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baseline="0" dirty="0" smtClean="0"/>
                        <a:t>Before, never during</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R w="12700" cap="flat" cmpd="sng" algn="ctr">
                      <a:noFill/>
                      <a:prstDash val="solid"/>
                      <a:round/>
                      <a:headEnd type="none" w="med" len="med"/>
                      <a:tailEnd type="none" w="med" len="med"/>
                    </a:ln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15%</a:t>
                      </a:r>
                    </a:p>
                  </a:txBody>
                  <a:tcPr marL="9525" marR="9525" marT="9525" marB="0" anchor="ctr">
                    <a:lnR w="12700" cap="flat" cmpd="sng" algn="ctr">
                      <a:noFill/>
                      <a:prstDash val="solid"/>
                      <a:round/>
                      <a:headEnd type="none" w="med" len="med"/>
                      <a:tailEnd type="none" w="med" len="med"/>
                    </a:ln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3%</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lnR w="12700" cap="flat" cmpd="sng" algn="ctr">
                      <a:noFill/>
                      <a:prstDash val="solid"/>
                      <a:round/>
                      <a:headEnd type="none" w="med" len="med"/>
                      <a:tailEnd type="none" w="med" len="med"/>
                    </a:lnR>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fontAlgn="b"/>
                      <a:r>
                        <a:rPr lang="en-US" sz="1400" b="0" i="0" u="none" strike="noStrike" dirty="0">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solidFill>
                      <a:schemeClr val="accent3">
                        <a:lumMod val="20000"/>
                        <a:lumOff val="80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noFill/>
                  </a:tcPr>
                </a:tc>
              </a:tr>
              <a:tr h="542368">
                <a:tc>
                  <a:txBody>
                    <a:bodyPr/>
                    <a:lstStyle/>
                    <a:p>
                      <a:pPr algn="r"/>
                      <a:r>
                        <a:rPr lang="en-US" sz="1400" dirty="0" smtClean="0"/>
                        <a:t>Never</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fontAlgn="b"/>
                      <a:r>
                        <a:rPr lang="en-US" sz="1400" b="0" i="0" u="none" strike="noStrike" dirty="0">
                          <a:solidFill>
                            <a:schemeClr val="tx1"/>
                          </a:solidFill>
                          <a:effectLst/>
                          <a:latin typeface="+mj-lt"/>
                        </a:rPr>
                        <a:t>49%</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69%</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+20</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60%</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78%</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+18</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55%</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74%</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38%</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60%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+22</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54%</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70%</a:t>
                      </a:r>
                    </a:p>
                  </a:txBody>
                  <a:tcPr marL="9525" marR="9525" marT="9525" marB="0"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+16</a:t>
                      </a:r>
                      <a:endParaRPr lang="en-US" sz="1400" b="0"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fontAlgn="b"/>
                      <a:r>
                        <a:rPr lang="en-US" sz="1400" b="0" i="0" u="none" strike="noStrike" dirty="0">
                          <a:solidFill>
                            <a:schemeClr val="tx1"/>
                          </a:solidFill>
                          <a:effectLst/>
                          <a:latin typeface="+mj-lt"/>
                        </a:rPr>
                        <a:t>47%</a:t>
                      </a:r>
                    </a:p>
                  </a:txBody>
                  <a:tcPr marL="9525" marR="9525" marT="9525" marB="0"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fontAlgn="b"/>
                      <a:r>
                        <a:rPr lang="en-US" sz="1400" b="0" i="0" u="none" strike="noStrike" dirty="0">
                          <a:solidFill>
                            <a:schemeClr val="tx1"/>
                          </a:solidFill>
                          <a:effectLst/>
                          <a:latin typeface="+mj-lt"/>
                        </a:rPr>
                        <a:t>64%</a:t>
                      </a:r>
                    </a:p>
                  </a:txBody>
                  <a:tcPr marL="9525" marR="9525" marT="9525" marB="0" anchor="ctr">
                    <a:lnB w="12700" cmpd="sng">
                      <a:noFill/>
                    </a:lnB>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+17</a:t>
                      </a:r>
                      <a:endParaRPr lang="en-US" sz="14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lnB w="12700" cmpd="sng">
                      <a:noFill/>
                    </a:lnB>
                    <a:noFill/>
                  </a:tcPr>
                </a:tc>
              </a:tr>
              <a:tr h="305864">
                <a:tc>
                  <a:txBody>
                    <a:bodyPr/>
                    <a:lstStyle/>
                    <a:p>
                      <a:pPr algn="r"/>
                      <a:endParaRPr lang="en-US" sz="1400" dirty="0"/>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3">
                  <a:txBody>
                    <a:bodyPr/>
                    <a:lstStyle/>
                    <a:p>
                      <a:pPr algn="ctr" fontAlgn="b"/>
                      <a:r>
                        <a:rPr lang="en-US" sz="1200" b="0" i="1" u="none" strike="noStrike" dirty="0" smtClean="0">
                          <a:solidFill>
                            <a:schemeClr val="tx1"/>
                          </a:solidFill>
                          <a:effectLst/>
                          <a:latin typeface="+mj-lt"/>
                        </a:rPr>
                        <a:t>(n=130)</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(n=82)</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(n=165)</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(n=149)</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(n=74)</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200" b="0" i="1" u="none" strike="noStrike" kern="1200" dirty="0" smtClean="0">
                          <a:solidFill>
                            <a:schemeClr val="tx1"/>
                          </a:solidFill>
                          <a:effectLst/>
                          <a:latin typeface="+mn-lt"/>
                          <a:ea typeface="+mn-ea"/>
                          <a:cs typeface="+mn-cs"/>
                        </a:rPr>
                        <a:t>(n=47)</a:t>
                      </a: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fontAlgn="b"/>
                      <a:endParaRPr lang="en-US" sz="1400" b="0" i="0"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200" b="0" i="1" u="none" strike="noStrike" kern="1200" dirty="0" smtClean="0">
                        <a:solidFill>
                          <a:schemeClr val="tx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1618123231"/>
              </p:ext>
            </p:extLst>
          </p:nvPr>
        </p:nvGraphicFramePr>
        <p:xfrm>
          <a:off x="1262746" y="1458686"/>
          <a:ext cx="7772400" cy="370840"/>
        </p:xfrm>
        <a:graphic>
          <a:graphicData uri="http://schemas.openxmlformats.org/drawingml/2006/table">
            <a:tbl>
              <a:tblPr firstRow="1" bandRow="1">
                <a:tableStyleId>{5C22544A-7EE6-4342-B048-85BDC9FD1C3A}</a:tableStyleId>
              </a:tblPr>
              <a:tblGrid>
                <a:gridCol w="1295400"/>
                <a:gridCol w="1295400"/>
                <a:gridCol w="1295400"/>
                <a:gridCol w="1295400"/>
                <a:gridCol w="1295400"/>
                <a:gridCol w="1295400"/>
              </a:tblGrid>
              <a:tr h="370840">
                <a:tc>
                  <a:txBody>
                    <a:bodyPr/>
                    <a:lstStyle/>
                    <a:p>
                      <a:pPr algn="ctr"/>
                      <a:r>
                        <a:rPr lang="en-US" sz="1500" b="1" dirty="0" smtClean="0">
                          <a:solidFill>
                            <a:schemeClr val="tx1"/>
                          </a:solidFill>
                        </a:rPr>
                        <a:t>BC</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Prairies</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Ontario</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Quebec</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Atlantic</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500" b="1" dirty="0" smtClean="0">
                          <a:solidFill>
                            <a:schemeClr val="tx1"/>
                          </a:solidFill>
                        </a:rPr>
                        <a:t>North</a:t>
                      </a:r>
                      <a:endParaRPr lang="en-US" sz="1500"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bl>
          </a:graphicData>
        </a:graphic>
      </p:graphicFrame>
      <p:sp>
        <p:nvSpPr>
          <p:cNvPr id="17" name="Rectangle 16"/>
          <p:cNvSpPr/>
          <p:nvPr/>
        </p:nvSpPr>
        <p:spPr>
          <a:xfrm>
            <a:off x="68763" y="5168511"/>
            <a:ext cx="9053465" cy="548695"/>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8" name="Group 17"/>
          <p:cNvGrpSpPr/>
          <p:nvPr/>
        </p:nvGrpSpPr>
        <p:grpSpPr>
          <a:xfrm>
            <a:off x="6418946" y="6074230"/>
            <a:ext cx="2801254" cy="461665"/>
            <a:chOff x="6206219" y="509396"/>
            <a:chExt cx="2801254" cy="461665"/>
          </a:xfrm>
        </p:grpSpPr>
        <p:sp>
          <p:nvSpPr>
            <p:cNvPr id="19" name="Rectangle 18"/>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Rectangle 19"/>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1" name="TextBox 20"/>
            <p:cNvSpPr txBox="1"/>
            <p:nvPr/>
          </p:nvSpPr>
          <p:spPr>
            <a:xfrm>
              <a:off x="6836225" y="509396"/>
              <a:ext cx="2171248" cy="461665"/>
            </a:xfrm>
            <a:prstGeom prst="rect">
              <a:avLst/>
            </a:prstGeom>
            <a:noFill/>
          </p:spPr>
          <p:txBody>
            <a:bodyPr wrap="square" rtlCol="0">
              <a:spAutoFit/>
            </a:bodyPr>
            <a:lstStyle/>
            <a:p>
              <a:r>
                <a:rPr lang="en-US" sz="1200" dirty="0" smtClean="0">
                  <a:solidFill>
                    <a:srgbClr val="1F497D"/>
                  </a:solidFill>
                </a:rPr>
                <a:t>Over 120/Under 80 index compared to total Group B</a:t>
              </a:r>
              <a:endParaRPr lang="en-US" sz="1200" dirty="0">
                <a:solidFill>
                  <a:srgbClr val="1F497D"/>
                </a:solidFill>
              </a:endParaRPr>
            </a:p>
          </p:txBody>
        </p:sp>
        <p:cxnSp>
          <p:nvCxnSpPr>
            <p:cNvPr id="22" name="Straight Connector 2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82461097"/>
      </p:ext>
    </p:extLst>
  </p:cSld>
  <p:clrMapOvr>
    <a:masterClrMapping/>
  </p:clrMapOvr>
  <p:transition advClick="0"/>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119</a:t>
            </a:fld>
            <a:endParaRPr lang="de-DE" dirty="0">
              <a:solidFill>
                <a:srgbClr val="1F497D"/>
              </a:solidFill>
            </a:endParaRPr>
          </a:p>
        </p:txBody>
      </p:sp>
      <p:graphicFrame>
        <p:nvGraphicFramePr>
          <p:cNvPr id="3" name="Chart 2"/>
          <p:cNvGraphicFramePr/>
          <p:nvPr>
            <p:extLst>
              <p:ext uri="{D42A27DB-BD31-4B8C-83A1-F6EECF244321}">
                <p14:modId xmlns:p14="http://schemas.microsoft.com/office/powerpoint/2010/main" val="2744580207"/>
              </p:ext>
            </p:extLst>
          </p:nvPr>
        </p:nvGraphicFramePr>
        <p:xfrm>
          <a:off x="304800" y="1683562"/>
          <a:ext cx="8534400" cy="4526692"/>
        </p:xfrm>
        <a:graphic>
          <a:graphicData uri="http://schemas.openxmlformats.org/drawingml/2006/chart">
            <c:chart xmlns:c="http://schemas.openxmlformats.org/drawingml/2006/chart" xmlns:r="http://schemas.openxmlformats.org/officeDocument/2006/relationships" r:id="rId2"/>
          </a:graphicData>
        </a:graphic>
      </p:graphicFrame>
      <p:grpSp>
        <p:nvGrpSpPr>
          <p:cNvPr id="33" name="Group 32"/>
          <p:cNvGrpSpPr/>
          <p:nvPr/>
        </p:nvGrpSpPr>
        <p:grpSpPr>
          <a:xfrm>
            <a:off x="2024741" y="1640771"/>
            <a:ext cx="1709059" cy="353437"/>
            <a:chOff x="3091541" y="1793167"/>
            <a:chExt cx="1709059" cy="353437"/>
          </a:xfrm>
        </p:grpSpPr>
        <p:sp>
          <p:nvSpPr>
            <p:cNvPr id="4" name="Left Bracket 3"/>
            <p:cNvSpPr/>
            <p:nvPr/>
          </p:nvSpPr>
          <p:spPr>
            <a:xfrm rot="5400000">
              <a:off x="3906912" y="1252917"/>
              <a:ext cx="89203" cy="1698172"/>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6" name="TextBox 25"/>
            <p:cNvSpPr txBox="1"/>
            <p:nvPr/>
          </p:nvSpPr>
          <p:spPr>
            <a:xfrm>
              <a:off x="3091541" y="1793167"/>
              <a:ext cx="533400" cy="307777"/>
            </a:xfrm>
            <a:prstGeom prst="rect">
              <a:avLst/>
            </a:prstGeom>
            <a:noFill/>
          </p:spPr>
          <p:txBody>
            <a:bodyPr wrap="square" rtlCol="0">
              <a:spAutoFit/>
            </a:bodyPr>
            <a:lstStyle/>
            <a:p>
              <a:r>
                <a:rPr lang="en-US" sz="1400" dirty="0" smtClean="0">
                  <a:solidFill>
                    <a:srgbClr val="A1C46B">
                      <a:lumMod val="50000"/>
                    </a:srgbClr>
                  </a:solidFill>
                </a:rPr>
                <a:t>27%</a:t>
              </a:r>
              <a:endParaRPr lang="en-US" sz="1400" dirty="0">
                <a:solidFill>
                  <a:srgbClr val="A1C46B">
                    <a:lumMod val="50000"/>
                  </a:srgbClr>
                </a:solidFill>
              </a:endParaRPr>
            </a:p>
          </p:txBody>
        </p:sp>
      </p:grpSp>
      <p:grpSp>
        <p:nvGrpSpPr>
          <p:cNvPr id="32" name="Group 31"/>
          <p:cNvGrpSpPr/>
          <p:nvPr/>
        </p:nvGrpSpPr>
        <p:grpSpPr>
          <a:xfrm>
            <a:off x="1992083" y="3011309"/>
            <a:ext cx="1975758" cy="341490"/>
            <a:chOff x="3080656" y="2719508"/>
            <a:chExt cx="1975758" cy="341490"/>
          </a:xfrm>
        </p:grpSpPr>
        <p:sp>
          <p:nvSpPr>
            <p:cNvPr id="11" name="Left Bracket 10"/>
            <p:cNvSpPr/>
            <p:nvPr/>
          </p:nvSpPr>
          <p:spPr>
            <a:xfrm rot="5400000">
              <a:off x="4051118" y="2055703"/>
              <a:ext cx="45719" cy="1964872"/>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7" name="TextBox 26"/>
            <p:cNvSpPr txBox="1"/>
            <p:nvPr/>
          </p:nvSpPr>
          <p:spPr>
            <a:xfrm>
              <a:off x="3080656" y="2719508"/>
              <a:ext cx="533400" cy="307777"/>
            </a:xfrm>
            <a:prstGeom prst="rect">
              <a:avLst/>
            </a:prstGeom>
            <a:noFill/>
          </p:spPr>
          <p:txBody>
            <a:bodyPr wrap="square" rtlCol="0">
              <a:spAutoFit/>
            </a:bodyPr>
            <a:lstStyle/>
            <a:p>
              <a:r>
                <a:rPr lang="en-US" sz="1400" dirty="0" smtClean="0">
                  <a:solidFill>
                    <a:srgbClr val="A1C46B">
                      <a:lumMod val="50000"/>
                    </a:srgbClr>
                  </a:solidFill>
                </a:rPr>
                <a:t>31%</a:t>
              </a:r>
              <a:endParaRPr lang="en-US" sz="1400" dirty="0">
                <a:solidFill>
                  <a:srgbClr val="A1C46B">
                    <a:lumMod val="50000"/>
                  </a:srgbClr>
                </a:solidFill>
              </a:endParaRPr>
            </a:p>
          </p:txBody>
        </p:sp>
      </p:grpSp>
      <p:grpSp>
        <p:nvGrpSpPr>
          <p:cNvPr id="31" name="Group 30"/>
          <p:cNvGrpSpPr/>
          <p:nvPr/>
        </p:nvGrpSpPr>
        <p:grpSpPr>
          <a:xfrm>
            <a:off x="1992083" y="3670300"/>
            <a:ext cx="1975757" cy="341490"/>
            <a:chOff x="3069770" y="3710110"/>
            <a:chExt cx="1975757" cy="341490"/>
          </a:xfrm>
        </p:grpSpPr>
        <p:sp>
          <p:nvSpPr>
            <p:cNvPr id="12" name="Left Bracket 11"/>
            <p:cNvSpPr/>
            <p:nvPr/>
          </p:nvSpPr>
          <p:spPr>
            <a:xfrm rot="5400000">
              <a:off x="4023935" y="3030008"/>
              <a:ext cx="89199" cy="1953985"/>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8" name="TextBox 27"/>
            <p:cNvSpPr txBox="1"/>
            <p:nvPr/>
          </p:nvSpPr>
          <p:spPr>
            <a:xfrm>
              <a:off x="3069770" y="3710110"/>
              <a:ext cx="533400" cy="307777"/>
            </a:xfrm>
            <a:prstGeom prst="rect">
              <a:avLst/>
            </a:prstGeom>
            <a:noFill/>
          </p:spPr>
          <p:txBody>
            <a:bodyPr wrap="square" rtlCol="0">
              <a:spAutoFit/>
            </a:bodyPr>
            <a:lstStyle/>
            <a:p>
              <a:r>
                <a:rPr lang="en-US" sz="1400" dirty="0" smtClean="0">
                  <a:solidFill>
                    <a:srgbClr val="A1C46B">
                      <a:lumMod val="50000"/>
                    </a:srgbClr>
                  </a:solidFill>
                </a:rPr>
                <a:t>30%</a:t>
              </a:r>
              <a:endParaRPr lang="en-US" sz="1400" dirty="0">
                <a:solidFill>
                  <a:srgbClr val="A1C46B">
                    <a:lumMod val="50000"/>
                  </a:srgbClr>
                </a:solidFill>
              </a:endParaRPr>
            </a:p>
          </p:txBody>
        </p:sp>
      </p:grpSp>
      <p:sp>
        <p:nvSpPr>
          <p:cNvPr id="34" name="TextBox 33"/>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501. If there were an increased focus on boating safety (e.g. encouraging more wearing of lifejackets, discouraging drinking while operating boats, etc.), what impact do you think it would have on your own personal participation in boating? (Select one)</a:t>
            </a:r>
            <a:endParaRPr lang="en-US" sz="1200" dirty="0">
              <a:solidFill>
                <a:srgbClr val="1F497D"/>
              </a:solidFill>
            </a:endParaRPr>
          </a:p>
        </p:txBody>
      </p:sp>
      <p:sp>
        <p:nvSpPr>
          <p:cNvPr id="35" name="Title 1"/>
          <p:cNvSpPr>
            <a:spLocks noGrp="1"/>
          </p:cNvSpPr>
          <p:nvPr>
            <p:ph type="title"/>
          </p:nvPr>
        </p:nvSpPr>
        <p:spPr>
          <a:xfrm>
            <a:off x="838200" y="152400"/>
            <a:ext cx="8064214" cy="609600"/>
          </a:xfrm>
        </p:spPr>
        <p:txBody>
          <a:bodyPr/>
          <a:lstStyle/>
          <a:p>
            <a:r>
              <a:rPr lang="en-US" dirty="0" smtClean="0"/>
              <a:t>501. Increased focus by boater subgroups</a:t>
            </a:r>
            <a:br>
              <a:rPr lang="en-US" dirty="0" smtClean="0"/>
            </a:br>
            <a:endParaRPr lang="en-US" sz="1600" b="0" dirty="0" smtClean="0"/>
          </a:p>
        </p:txBody>
      </p:sp>
      <p:sp>
        <p:nvSpPr>
          <p:cNvPr id="36" name="TextBox 35"/>
          <p:cNvSpPr txBox="1"/>
          <p:nvPr/>
        </p:nvSpPr>
        <p:spPr>
          <a:xfrm>
            <a:off x="2002970" y="961782"/>
            <a:ext cx="6362700" cy="646331"/>
          </a:xfrm>
          <a:prstGeom prst="rect">
            <a:avLst/>
          </a:prstGeom>
          <a:noFill/>
        </p:spPr>
        <p:txBody>
          <a:bodyPr wrap="square" rtlCol="0">
            <a:spAutoFit/>
          </a:bodyPr>
          <a:lstStyle/>
          <a:p>
            <a:pPr algn="ctr"/>
            <a:r>
              <a:rPr lang="en-US" b="1" u="sng" dirty="0" smtClean="0">
                <a:solidFill>
                  <a:srgbClr val="1F497D"/>
                </a:solidFill>
              </a:rPr>
              <a:t>Boater Sub-groups</a:t>
            </a:r>
            <a:r>
              <a:rPr lang="en-US" b="1" dirty="0" smtClean="0">
                <a:solidFill>
                  <a:srgbClr val="1F497D"/>
                </a:solidFill>
              </a:rPr>
              <a:t>: Future Participation in Boating</a:t>
            </a:r>
          </a:p>
          <a:p>
            <a:pPr algn="ctr"/>
            <a:r>
              <a:rPr lang="en-US" b="1" dirty="0" smtClean="0">
                <a:solidFill>
                  <a:srgbClr val="1F497D"/>
                </a:solidFill>
              </a:rPr>
              <a:t>if there was an increased focus on safety</a:t>
            </a:r>
            <a:endParaRPr lang="en-US" b="1" dirty="0">
              <a:solidFill>
                <a:srgbClr val="1F497D"/>
              </a:solidFill>
            </a:endParaRPr>
          </a:p>
        </p:txBody>
      </p:sp>
      <p:grpSp>
        <p:nvGrpSpPr>
          <p:cNvPr id="38" name="Group 37"/>
          <p:cNvGrpSpPr/>
          <p:nvPr/>
        </p:nvGrpSpPr>
        <p:grpSpPr>
          <a:xfrm>
            <a:off x="1992083" y="2362849"/>
            <a:ext cx="1975759" cy="329551"/>
            <a:chOff x="3069770" y="2731450"/>
            <a:chExt cx="1975759" cy="329551"/>
          </a:xfrm>
        </p:grpSpPr>
        <p:sp>
          <p:nvSpPr>
            <p:cNvPr id="39" name="Left Bracket 38"/>
            <p:cNvSpPr/>
            <p:nvPr/>
          </p:nvSpPr>
          <p:spPr>
            <a:xfrm rot="5400000">
              <a:off x="4023936" y="2039408"/>
              <a:ext cx="89200" cy="1953986"/>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0" name="TextBox 39"/>
            <p:cNvSpPr txBox="1"/>
            <p:nvPr/>
          </p:nvSpPr>
          <p:spPr>
            <a:xfrm>
              <a:off x="3069770" y="2731450"/>
              <a:ext cx="533400" cy="307777"/>
            </a:xfrm>
            <a:prstGeom prst="rect">
              <a:avLst/>
            </a:prstGeom>
            <a:noFill/>
          </p:spPr>
          <p:txBody>
            <a:bodyPr wrap="square" rtlCol="0">
              <a:spAutoFit/>
            </a:bodyPr>
            <a:lstStyle/>
            <a:p>
              <a:r>
                <a:rPr lang="en-US" sz="1400" dirty="0" smtClean="0">
                  <a:solidFill>
                    <a:srgbClr val="A1C46B">
                      <a:lumMod val="50000"/>
                    </a:srgbClr>
                  </a:solidFill>
                </a:rPr>
                <a:t>28%</a:t>
              </a:r>
              <a:endParaRPr lang="en-US" sz="1400" dirty="0">
                <a:solidFill>
                  <a:srgbClr val="A1C46B">
                    <a:lumMod val="50000"/>
                  </a:srgbClr>
                </a:solidFill>
              </a:endParaRPr>
            </a:p>
          </p:txBody>
        </p:sp>
      </p:grpSp>
      <p:grpSp>
        <p:nvGrpSpPr>
          <p:cNvPr id="44" name="Group 43"/>
          <p:cNvGrpSpPr/>
          <p:nvPr/>
        </p:nvGrpSpPr>
        <p:grpSpPr>
          <a:xfrm>
            <a:off x="1981200" y="4330700"/>
            <a:ext cx="2666999" cy="311035"/>
            <a:chOff x="3069770" y="2731450"/>
            <a:chExt cx="2666999" cy="311035"/>
          </a:xfrm>
        </p:grpSpPr>
        <p:sp>
          <p:nvSpPr>
            <p:cNvPr id="45" name="Left Bracket 44"/>
            <p:cNvSpPr/>
            <p:nvPr/>
          </p:nvSpPr>
          <p:spPr>
            <a:xfrm rot="5400000">
              <a:off x="4378814" y="1684529"/>
              <a:ext cx="70684" cy="2645227"/>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6" name="TextBox 45"/>
            <p:cNvSpPr txBox="1"/>
            <p:nvPr/>
          </p:nvSpPr>
          <p:spPr>
            <a:xfrm>
              <a:off x="3069770" y="2731450"/>
              <a:ext cx="533400" cy="307777"/>
            </a:xfrm>
            <a:prstGeom prst="rect">
              <a:avLst/>
            </a:prstGeom>
            <a:noFill/>
          </p:spPr>
          <p:txBody>
            <a:bodyPr wrap="square" rtlCol="0">
              <a:spAutoFit/>
            </a:bodyPr>
            <a:lstStyle/>
            <a:p>
              <a:r>
                <a:rPr lang="en-US" sz="1400" dirty="0" smtClean="0">
                  <a:solidFill>
                    <a:srgbClr val="A1C46B">
                      <a:lumMod val="50000"/>
                    </a:srgbClr>
                  </a:solidFill>
                </a:rPr>
                <a:t>42%</a:t>
              </a:r>
              <a:endParaRPr lang="en-US" sz="1400" dirty="0">
                <a:solidFill>
                  <a:srgbClr val="A1C46B">
                    <a:lumMod val="50000"/>
                  </a:srgbClr>
                </a:solidFill>
              </a:endParaRPr>
            </a:p>
          </p:txBody>
        </p:sp>
      </p:grpSp>
      <p:grpSp>
        <p:nvGrpSpPr>
          <p:cNvPr id="47" name="Group 46"/>
          <p:cNvGrpSpPr/>
          <p:nvPr/>
        </p:nvGrpSpPr>
        <p:grpSpPr>
          <a:xfrm>
            <a:off x="1981197" y="4979807"/>
            <a:ext cx="2438403" cy="307777"/>
            <a:chOff x="3069770" y="3710110"/>
            <a:chExt cx="2438403" cy="307777"/>
          </a:xfrm>
        </p:grpSpPr>
        <p:sp>
          <p:nvSpPr>
            <p:cNvPr id="48" name="Left Bracket 47"/>
            <p:cNvSpPr/>
            <p:nvPr/>
          </p:nvSpPr>
          <p:spPr>
            <a:xfrm rot="5400000">
              <a:off x="4272115" y="2781829"/>
              <a:ext cx="55486" cy="2416630"/>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9" name="TextBox 48"/>
            <p:cNvSpPr txBox="1"/>
            <p:nvPr/>
          </p:nvSpPr>
          <p:spPr>
            <a:xfrm>
              <a:off x="3069770" y="3710110"/>
              <a:ext cx="533400" cy="307777"/>
            </a:xfrm>
            <a:prstGeom prst="rect">
              <a:avLst/>
            </a:prstGeom>
            <a:noFill/>
          </p:spPr>
          <p:txBody>
            <a:bodyPr wrap="square" rtlCol="0">
              <a:spAutoFit/>
            </a:bodyPr>
            <a:lstStyle/>
            <a:p>
              <a:r>
                <a:rPr lang="en-US" sz="1400" dirty="0" smtClean="0">
                  <a:solidFill>
                    <a:srgbClr val="A1C46B">
                      <a:lumMod val="50000"/>
                    </a:srgbClr>
                  </a:solidFill>
                </a:rPr>
                <a:t>39%</a:t>
              </a:r>
              <a:endParaRPr lang="en-US" sz="1400" dirty="0">
                <a:solidFill>
                  <a:srgbClr val="A1C46B">
                    <a:lumMod val="50000"/>
                  </a:srgbClr>
                </a:solidFill>
              </a:endParaRPr>
            </a:p>
          </p:txBody>
        </p:sp>
      </p:grpSp>
      <p:grpSp>
        <p:nvGrpSpPr>
          <p:cNvPr id="5" name="Group 4"/>
          <p:cNvGrpSpPr/>
          <p:nvPr/>
        </p:nvGrpSpPr>
        <p:grpSpPr>
          <a:xfrm>
            <a:off x="163282" y="2095506"/>
            <a:ext cx="1690918" cy="3543294"/>
            <a:chOff x="163282" y="2095506"/>
            <a:chExt cx="1690918" cy="3543294"/>
          </a:xfrm>
        </p:grpSpPr>
        <p:grpSp>
          <p:nvGrpSpPr>
            <p:cNvPr id="29" name="Group 28"/>
            <p:cNvGrpSpPr/>
            <p:nvPr/>
          </p:nvGrpSpPr>
          <p:grpSpPr>
            <a:xfrm>
              <a:off x="1333500" y="2740009"/>
              <a:ext cx="484950" cy="2898791"/>
              <a:chOff x="4935178" y="1852840"/>
              <a:chExt cx="484950" cy="2898791"/>
            </a:xfrm>
          </p:grpSpPr>
          <p:grpSp>
            <p:nvGrpSpPr>
              <p:cNvPr id="30" name="Group 29"/>
              <p:cNvGrpSpPr/>
              <p:nvPr/>
            </p:nvGrpSpPr>
            <p:grpSpPr>
              <a:xfrm>
                <a:off x="4935178" y="1852840"/>
                <a:ext cx="484950" cy="2298935"/>
                <a:chOff x="4613778" y="2842853"/>
                <a:chExt cx="484950" cy="2298935"/>
              </a:xfrm>
            </p:grpSpPr>
            <p:pic>
              <p:nvPicPr>
                <p:cNvPr id="51" name="Picture 2" descr="https://cdn3.iconfinder.com/data/icons/outdoor-and-camping/80/Camping_icons-07-512.png"/>
                <p:cNvPicPr>
                  <a:picLocks noChangeAspect="1" noChangeArrowheads="1"/>
                </p:cNvPicPr>
                <p:nvPr/>
              </p:nvPicPr>
              <p:blipFill>
                <a:blip r:embed="rId3" cstate="print">
                  <a:biLevel thresh="75000"/>
                  <a:extLst>
                    <a:ext uri="{28A0092B-C50C-407E-A947-70E740481C1C}">
                      <a14:useLocalDpi xmlns:a14="http://schemas.microsoft.com/office/drawing/2010/main" val="0"/>
                    </a:ext>
                  </a:extLst>
                </a:blip>
                <a:srcRect/>
                <a:stretch>
                  <a:fillRect/>
                </a:stretch>
              </p:blipFill>
              <p:spPr bwMode="auto">
                <a:xfrm>
                  <a:off x="4698273" y="284285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17173" t="1313" r="62830" b="82095"/>
                <a:stretch/>
              </p:blipFill>
              <p:spPr bwMode="auto">
                <a:xfrm>
                  <a:off x="4613778" y="4204944"/>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83439" t="41371" b="41703"/>
                <a:stretch/>
              </p:blipFill>
              <p:spPr bwMode="auto">
                <a:xfrm>
                  <a:off x="4665644" y="3506444"/>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65644" y="4738344"/>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0"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38834" y="4422128"/>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extBox 1"/>
            <p:cNvSpPr txBox="1"/>
            <p:nvPr/>
          </p:nvSpPr>
          <p:spPr>
            <a:xfrm>
              <a:off x="163283" y="2095506"/>
              <a:ext cx="1690917" cy="305444"/>
            </a:xfrm>
            <a:prstGeom prst="rect">
              <a:avLst/>
            </a:prstGeom>
            <a:noFill/>
          </p:spPr>
          <p:txBody>
            <a:bodyPr wrap="square" rtlCol="0">
              <a:spAutoFit/>
            </a:bodyPr>
            <a:lstStyle/>
            <a:p>
              <a:pPr algn="r"/>
              <a:r>
                <a:rPr lang="en-US" sz="1400" dirty="0" smtClean="0">
                  <a:solidFill>
                    <a:srgbClr val="1F497D"/>
                  </a:solidFill>
                </a:rPr>
                <a:t>Total Canada</a:t>
              </a:r>
              <a:endParaRPr lang="en-US" sz="1400" dirty="0">
                <a:solidFill>
                  <a:srgbClr val="1F497D"/>
                </a:solidFill>
              </a:endParaRPr>
            </a:p>
          </p:txBody>
        </p:sp>
        <p:sp>
          <p:nvSpPr>
            <p:cNvPr id="56" name="TextBox 55"/>
            <p:cNvSpPr txBox="1"/>
            <p:nvPr/>
          </p:nvSpPr>
          <p:spPr>
            <a:xfrm>
              <a:off x="163283" y="2740009"/>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7" name="TextBox 56"/>
            <p:cNvSpPr txBox="1"/>
            <p:nvPr/>
          </p:nvSpPr>
          <p:spPr>
            <a:xfrm>
              <a:off x="163283" y="3398183"/>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8" name="TextBox 57"/>
            <p:cNvSpPr txBox="1"/>
            <p:nvPr/>
          </p:nvSpPr>
          <p:spPr>
            <a:xfrm>
              <a:off x="163282" y="4074481"/>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9" name="TextBox 58"/>
            <p:cNvSpPr txBox="1"/>
            <p:nvPr/>
          </p:nvSpPr>
          <p:spPr>
            <a:xfrm>
              <a:off x="163282" y="4694555"/>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60" name="TextBox 59"/>
            <p:cNvSpPr txBox="1"/>
            <p:nvPr/>
          </p:nvSpPr>
          <p:spPr>
            <a:xfrm>
              <a:off x="163283" y="5331023"/>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Tree>
    <p:extLst>
      <p:ext uri="{BB962C8B-B14F-4D97-AF65-F5344CB8AC3E}">
        <p14:creationId xmlns:p14="http://schemas.microsoft.com/office/powerpoint/2010/main" val="51445155"/>
      </p:ext>
    </p:extLst>
  </p:cSld>
  <p:clrMapOvr>
    <a:masterClrMapping/>
  </p:clrMapOvr>
  <p:transition advClick="0"/>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S4. Which of the following activities do you participate in, at least occasionally? (Select all)</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Canadian boaters participate in a variety of boating activities.</a:t>
            </a:r>
            <a:r>
              <a:rPr lang="en-US" b="0" dirty="0" smtClean="0"/>
              <a:t> </a:t>
            </a:r>
            <a:r>
              <a:rPr lang="en-US" sz="1600" b="0" dirty="0" smtClean="0"/>
              <a:t>The most popular boating activities are paddling (62%), fishing (59%) and pleasure </a:t>
            </a:r>
            <a:r>
              <a:rPr lang="en-US" sz="1600" b="0" dirty="0" err="1" smtClean="0"/>
              <a:t>powerboating</a:t>
            </a:r>
            <a:r>
              <a:rPr lang="en-US" sz="1600" b="0" dirty="0" smtClean="0"/>
              <a:t> (45%).</a:t>
            </a:r>
          </a:p>
        </p:txBody>
      </p:sp>
      <p:sp>
        <p:nvSpPr>
          <p:cNvPr id="8" name="TextBox 7"/>
          <p:cNvSpPr txBox="1"/>
          <p:nvPr/>
        </p:nvSpPr>
        <p:spPr>
          <a:xfrm>
            <a:off x="6172200" y="6210254"/>
            <a:ext cx="2514600" cy="307777"/>
          </a:xfrm>
          <a:prstGeom prst="rect">
            <a:avLst/>
          </a:prstGeom>
          <a:noFill/>
        </p:spPr>
        <p:txBody>
          <a:bodyPr wrap="square" rtlCol="0">
            <a:spAutoFit/>
          </a:bodyPr>
          <a:lstStyle/>
          <a:p>
            <a:pPr algn="r"/>
            <a:r>
              <a:rPr lang="en-US" sz="1400" dirty="0" smtClean="0"/>
              <a:t>Total respondents (n=1204)</a:t>
            </a:r>
            <a:endParaRPr lang="en-US" sz="1400" dirty="0"/>
          </a:p>
        </p:txBody>
      </p:sp>
      <p:graphicFrame>
        <p:nvGraphicFramePr>
          <p:cNvPr id="3" name="Chart 2"/>
          <p:cNvGraphicFramePr/>
          <p:nvPr>
            <p:extLst>
              <p:ext uri="{D42A27DB-BD31-4B8C-83A1-F6EECF244321}">
                <p14:modId xmlns:p14="http://schemas.microsoft.com/office/powerpoint/2010/main" val="837414084"/>
              </p:ext>
            </p:extLst>
          </p:nvPr>
        </p:nvGraphicFramePr>
        <p:xfrm>
          <a:off x="152400" y="2002974"/>
          <a:ext cx="3962400" cy="4191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1116217110"/>
              </p:ext>
            </p:extLst>
          </p:nvPr>
        </p:nvGraphicFramePr>
        <p:xfrm>
          <a:off x="4572000" y="1993024"/>
          <a:ext cx="3962400" cy="419100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762000" y="1355274"/>
            <a:ext cx="3505124" cy="685800"/>
            <a:chOff x="762000" y="1355274"/>
            <a:chExt cx="3505124" cy="685800"/>
          </a:xfrm>
        </p:grpSpPr>
        <p:sp>
          <p:nvSpPr>
            <p:cNvPr id="4" name="Rounded Rectangle 3"/>
            <p:cNvSpPr/>
            <p:nvPr/>
          </p:nvSpPr>
          <p:spPr>
            <a:xfrm>
              <a:off x="762000" y="1469574"/>
              <a:ext cx="335280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err="1" smtClean="0"/>
                <a:t>Powerboating</a:t>
              </a:r>
              <a:endParaRPr lang="en-US" sz="1600" b="1" dirty="0"/>
            </a:p>
          </p:txBody>
        </p:sp>
        <p:sp>
          <p:nvSpPr>
            <p:cNvPr id="7" name="Oval 6"/>
            <p:cNvSpPr/>
            <p:nvPr/>
          </p:nvSpPr>
          <p:spPr>
            <a:xfrm>
              <a:off x="3505200" y="1355274"/>
              <a:ext cx="761924" cy="6858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1600" b="1" dirty="0" smtClean="0"/>
                <a:t>76%</a:t>
              </a:r>
              <a:endParaRPr lang="en-US" sz="1600" b="1" dirty="0"/>
            </a:p>
          </p:txBody>
        </p:sp>
      </p:grpSp>
      <p:grpSp>
        <p:nvGrpSpPr>
          <p:cNvPr id="5" name="Group 4"/>
          <p:cNvGrpSpPr/>
          <p:nvPr/>
        </p:nvGrpSpPr>
        <p:grpSpPr>
          <a:xfrm>
            <a:off x="5308270" y="1343399"/>
            <a:ext cx="3607054" cy="685800"/>
            <a:chOff x="5308270" y="1343399"/>
            <a:chExt cx="3607054" cy="685800"/>
          </a:xfrm>
        </p:grpSpPr>
        <p:sp>
          <p:nvSpPr>
            <p:cNvPr id="12" name="Rounded Rectangle 11"/>
            <p:cNvSpPr/>
            <p:nvPr/>
          </p:nvSpPr>
          <p:spPr>
            <a:xfrm>
              <a:off x="5308270" y="1462645"/>
              <a:ext cx="3352800" cy="457200"/>
            </a:xfrm>
            <a:prstGeom prst="roundRect">
              <a:avLst/>
            </a:prstGeom>
            <a:solidFill>
              <a:schemeClr val="accent2"/>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t>Non-</a:t>
              </a:r>
              <a:r>
                <a:rPr lang="en-US" sz="1600" b="1" dirty="0" err="1" smtClean="0"/>
                <a:t>Powerboating</a:t>
              </a:r>
              <a:endParaRPr lang="en-US" sz="1600" b="1" dirty="0"/>
            </a:p>
          </p:txBody>
        </p:sp>
        <p:sp>
          <p:nvSpPr>
            <p:cNvPr id="13" name="Oval 12"/>
            <p:cNvSpPr/>
            <p:nvPr/>
          </p:nvSpPr>
          <p:spPr>
            <a:xfrm>
              <a:off x="8153400" y="1343399"/>
              <a:ext cx="761924" cy="685800"/>
            </a:xfrm>
            <a:prstGeom prst="ellipse">
              <a:avLst/>
            </a:prstGeom>
          </p:spPr>
          <p:style>
            <a:lnRef idx="0">
              <a:schemeClr val="accent2"/>
            </a:lnRef>
            <a:fillRef idx="3">
              <a:schemeClr val="accent2"/>
            </a:fillRef>
            <a:effectRef idx="3">
              <a:schemeClr val="accent2"/>
            </a:effectRef>
            <a:fontRef idx="minor">
              <a:schemeClr val="lt1"/>
            </a:fontRef>
          </p:style>
          <p:txBody>
            <a:bodyPr rtlCol="0" anchor="ctr"/>
            <a:lstStyle/>
            <a:p>
              <a:pPr algn="ctr"/>
              <a:r>
                <a:rPr lang="en-US" sz="1600" b="1" dirty="0" smtClean="0"/>
                <a:t>71%</a:t>
              </a:r>
              <a:endParaRPr lang="en-US" sz="1600" b="1" dirty="0"/>
            </a:p>
          </p:txBody>
        </p:sp>
      </p:grpSp>
      <p:sp>
        <p:nvSpPr>
          <p:cNvPr id="14" name="TextBox 13"/>
          <p:cNvSpPr txBox="1"/>
          <p:nvPr/>
        </p:nvSpPr>
        <p:spPr>
          <a:xfrm>
            <a:off x="1752600" y="980500"/>
            <a:ext cx="6096000" cy="369332"/>
          </a:xfrm>
          <a:prstGeom prst="rect">
            <a:avLst/>
          </a:prstGeom>
          <a:noFill/>
        </p:spPr>
        <p:txBody>
          <a:bodyPr wrap="square" rtlCol="0">
            <a:spAutoFit/>
          </a:bodyPr>
          <a:lstStyle/>
          <a:p>
            <a:pPr algn="ctr"/>
            <a:r>
              <a:rPr lang="en-US" b="1" dirty="0" smtClean="0"/>
              <a:t>Canadian Boating Participation among Recreational Boaters</a:t>
            </a:r>
          </a:p>
        </p:txBody>
      </p:sp>
      <p:sp>
        <p:nvSpPr>
          <p:cNvPr id="15" name="Rounded Rectangle 14"/>
          <p:cNvSpPr/>
          <p:nvPr/>
        </p:nvSpPr>
        <p:spPr>
          <a:xfrm>
            <a:off x="3086100" y="5334001"/>
            <a:ext cx="1943100" cy="1030142"/>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r>
              <a:rPr lang="en-US" sz="1400" b="1" dirty="0" smtClean="0"/>
              <a:t>Powerboat &amp; Fishing:</a:t>
            </a:r>
          </a:p>
          <a:p>
            <a:pPr marL="171450" indent="-171450">
              <a:buFont typeface="Arial" panose="020B0604020202020204" pitchFamily="34" charset="0"/>
              <a:buChar char="•"/>
            </a:pPr>
            <a:r>
              <a:rPr lang="en-US" sz="1200" dirty="0" smtClean="0"/>
              <a:t>Drivers: 43% </a:t>
            </a:r>
          </a:p>
          <a:p>
            <a:pPr marL="171450" indent="-171450">
              <a:buFont typeface="Arial" panose="020B0604020202020204" pitchFamily="34" charset="0"/>
              <a:buChar char="•"/>
            </a:pPr>
            <a:r>
              <a:rPr lang="en-US" sz="1200" dirty="0" smtClean="0"/>
              <a:t>Passengers only, never drivers: 32%</a:t>
            </a:r>
          </a:p>
        </p:txBody>
      </p:sp>
      <p:sp>
        <p:nvSpPr>
          <p:cNvPr id="17" name="Rectangle 16"/>
          <p:cNvSpPr/>
          <p:nvPr/>
        </p:nvSpPr>
        <p:spPr>
          <a:xfrm>
            <a:off x="228600" y="2116039"/>
            <a:ext cx="4191000" cy="410687"/>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34769" y="3418116"/>
            <a:ext cx="4191000" cy="5334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889170" y="2095753"/>
            <a:ext cx="4191000" cy="410687"/>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91259683"/>
      </p:ext>
    </p:extLst>
  </p:cSld>
  <p:clrMapOvr>
    <a:masterClrMapping/>
  </p:clrMapOvr>
  <p:transition advClick="0"/>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120</a:t>
            </a:fld>
            <a:endParaRPr lang="de-DE" dirty="0">
              <a:solidFill>
                <a:srgbClr val="1F497D"/>
              </a:solidFill>
            </a:endParaRPr>
          </a:p>
        </p:txBody>
      </p:sp>
      <p:graphicFrame>
        <p:nvGraphicFramePr>
          <p:cNvPr id="3" name="Chart 2"/>
          <p:cNvGraphicFramePr/>
          <p:nvPr>
            <p:extLst>
              <p:ext uri="{D42A27DB-BD31-4B8C-83A1-F6EECF244321}">
                <p14:modId xmlns:p14="http://schemas.microsoft.com/office/powerpoint/2010/main" val="3585710517"/>
              </p:ext>
            </p:extLst>
          </p:nvPr>
        </p:nvGraphicFramePr>
        <p:xfrm>
          <a:off x="304800" y="1683562"/>
          <a:ext cx="8534400" cy="4526692"/>
        </p:xfrm>
        <a:graphic>
          <a:graphicData uri="http://schemas.openxmlformats.org/drawingml/2006/chart">
            <c:chart xmlns:c="http://schemas.openxmlformats.org/drawingml/2006/chart" xmlns:r="http://schemas.openxmlformats.org/officeDocument/2006/relationships" r:id="rId2"/>
          </a:graphicData>
        </a:graphic>
      </p:graphicFrame>
      <p:grpSp>
        <p:nvGrpSpPr>
          <p:cNvPr id="33" name="Group 32"/>
          <p:cNvGrpSpPr/>
          <p:nvPr/>
        </p:nvGrpSpPr>
        <p:grpSpPr>
          <a:xfrm>
            <a:off x="2024741" y="1640771"/>
            <a:ext cx="1709059" cy="353437"/>
            <a:chOff x="3091541" y="1793167"/>
            <a:chExt cx="1709059" cy="353437"/>
          </a:xfrm>
        </p:grpSpPr>
        <p:sp>
          <p:nvSpPr>
            <p:cNvPr id="4" name="Left Bracket 3"/>
            <p:cNvSpPr/>
            <p:nvPr/>
          </p:nvSpPr>
          <p:spPr>
            <a:xfrm rot="5400000">
              <a:off x="3906912" y="1252917"/>
              <a:ext cx="89203" cy="1698172"/>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6" name="TextBox 25"/>
            <p:cNvSpPr txBox="1"/>
            <p:nvPr/>
          </p:nvSpPr>
          <p:spPr>
            <a:xfrm>
              <a:off x="3091541" y="1793167"/>
              <a:ext cx="533400" cy="307777"/>
            </a:xfrm>
            <a:prstGeom prst="rect">
              <a:avLst/>
            </a:prstGeom>
            <a:noFill/>
          </p:spPr>
          <p:txBody>
            <a:bodyPr wrap="square" rtlCol="0">
              <a:spAutoFit/>
            </a:bodyPr>
            <a:lstStyle/>
            <a:p>
              <a:r>
                <a:rPr lang="en-US" sz="1400" dirty="0" smtClean="0">
                  <a:solidFill>
                    <a:srgbClr val="A1C46B">
                      <a:lumMod val="50000"/>
                    </a:srgbClr>
                  </a:solidFill>
                </a:rPr>
                <a:t>27%</a:t>
              </a:r>
              <a:endParaRPr lang="en-US" sz="1400" dirty="0">
                <a:solidFill>
                  <a:srgbClr val="A1C46B">
                    <a:lumMod val="50000"/>
                  </a:srgbClr>
                </a:solidFill>
              </a:endParaRPr>
            </a:p>
          </p:txBody>
        </p:sp>
      </p:grpSp>
      <p:grpSp>
        <p:nvGrpSpPr>
          <p:cNvPr id="32" name="Group 31"/>
          <p:cNvGrpSpPr/>
          <p:nvPr/>
        </p:nvGrpSpPr>
        <p:grpSpPr>
          <a:xfrm>
            <a:off x="1992083" y="2797630"/>
            <a:ext cx="1643743" cy="341491"/>
            <a:chOff x="3080656" y="2719508"/>
            <a:chExt cx="1643743" cy="341491"/>
          </a:xfrm>
        </p:grpSpPr>
        <p:sp>
          <p:nvSpPr>
            <p:cNvPr id="11" name="Left Bracket 10"/>
            <p:cNvSpPr/>
            <p:nvPr/>
          </p:nvSpPr>
          <p:spPr>
            <a:xfrm rot="5400000">
              <a:off x="3863372" y="2199971"/>
              <a:ext cx="89198" cy="1632857"/>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7" name="TextBox 26"/>
            <p:cNvSpPr txBox="1"/>
            <p:nvPr/>
          </p:nvSpPr>
          <p:spPr>
            <a:xfrm>
              <a:off x="3080656" y="2719508"/>
              <a:ext cx="533400" cy="307777"/>
            </a:xfrm>
            <a:prstGeom prst="rect">
              <a:avLst/>
            </a:prstGeom>
            <a:noFill/>
          </p:spPr>
          <p:txBody>
            <a:bodyPr wrap="square" rtlCol="0">
              <a:spAutoFit/>
            </a:bodyPr>
            <a:lstStyle/>
            <a:p>
              <a:r>
                <a:rPr lang="en-US" sz="1400" dirty="0" smtClean="0">
                  <a:solidFill>
                    <a:srgbClr val="A1C46B">
                      <a:lumMod val="50000"/>
                    </a:srgbClr>
                  </a:solidFill>
                </a:rPr>
                <a:t>25%</a:t>
              </a:r>
              <a:endParaRPr lang="en-US" sz="1400" dirty="0">
                <a:solidFill>
                  <a:srgbClr val="A1C46B">
                    <a:lumMod val="50000"/>
                  </a:srgbClr>
                </a:solidFill>
              </a:endParaRPr>
            </a:p>
          </p:txBody>
        </p:sp>
      </p:grpSp>
      <p:grpSp>
        <p:nvGrpSpPr>
          <p:cNvPr id="31" name="Group 30"/>
          <p:cNvGrpSpPr/>
          <p:nvPr/>
        </p:nvGrpSpPr>
        <p:grpSpPr>
          <a:xfrm>
            <a:off x="1992083" y="3855227"/>
            <a:ext cx="1513117" cy="341491"/>
            <a:chOff x="3069770" y="3710110"/>
            <a:chExt cx="1513117" cy="341491"/>
          </a:xfrm>
        </p:grpSpPr>
        <p:sp>
          <p:nvSpPr>
            <p:cNvPr id="12" name="Left Bracket 11"/>
            <p:cNvSpPr/>
            <p:nvPr/>
          </p:nvSpPr>
          <p:spPr>
            <a:xfrm rot="5400000">
              <a:off x="3792615" y="3261328"/>
              <a:ext cx="89200" cy="1491345"/>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8" name="TextBox 27"/>
            <p:cNvSpPr txBox="1"/>
            <p:nvPr/>
          </p:nvSpPr>
          <p:spPr>
            <a:xfrm>
              <a:off x="3069770" y="3710110"/>
              <a:ext cx="533400" cy="307777"/>
            </a:xfrm>
            <a:prstGeom prst="rect">
              <a:avLst/>
            </a:prstGeom>
            <a:noFill/>
          </p:spPr>
          <p:txBody>
            <a:bodyPr wrap="square" rtlCol="0">
              <a:spAutoFit/>
            </a:bodyPr>
            <a:lstStyle/>
            <a:p>
              <a:r>
                <a:rPr lang="en-US" sz="1400" dirty="0">
                  <a:solidFill>
                    <a:srgbClr val="A1C46B">
                      <a:lumMod val="50000"/>
                    </a:srgbClr>
                  </a:solidFill>
                </a:rPr>
                <a:t>2</a:t>
              </a:r>
              <a:r>
                <a:rPr lang="en-US" sz="1400" dirty="0" smtClean="0">
                  <a:solidFill>
                    <a:srgbClr val="A1C46B">
                      <a:lumMod val="50000"/>
                    </a:srgbClr>
                  </a:solidFill>
                </a:rPr>
                <a:t>3%</a:t>
              </a:r>
              <a:endParaRPr lang="en-US" sz="1400" dirty="0">
                <a:solidFill>
                  <a:srgbClr val="A1C46B">
                    <a:lumMod val="50000"/>
                  </a:srgbClr>
                </a:solidFill>
              </a:endParaRPr>
            </a:p>
          </p:txBody>
        </p:sp>
      </p:grpSp>
      <p:sp>
        <p:nvSpPr>
          <p:cNvPr id="34" name="TextBox 33"/>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501. If there were an increased focus on boating safety (e.g. encouraging more wearing of lifejackets, discouraging drinking while operating boats, etc.), what impact do you think it would have on your own personal participation in boating? (Select one)</a:t>
            </a:r>
            <a:endParaRPr lang="en-US" sz="1200" dirty="0">
              <a:solidFill>
                <a:srgbClr val="1F497D"/>
              </a:solidFill>
            </a:endParaRPr>
          </a:p>
        </p:txBody>
      </p:sp>
      <p:sp>
        <p:nvSpPr>
          <p:cNvPr id="35" name="Title 1"/>
          <p:cNvSpPr>
            <a:spLocks noGrp="1"/>
          </p:cNvSpPr>
          <p:nvPr>
            <p:ph type="title"/>
          </p:nvPr>
        </p:nvSpPr>
        <p:spPr>
          <a:xfrm>
            <a:off x="838200" y="152400"/>
            <a:ext cx="8064214" cy="609600"/>
          </a:xfrm>
        </p:spPr>
        <p:txBody>
          <a:bodyPr/>
          <a:lstStyle/>
          <a:p>
            <a:r>
              <a:rPr lang="en-US" dirty="0" smtClean="0"/>
              <a:t>501. Increased focus by region</a:t>
            </a:r>
            <a:br>
              <a:rPr lang="en-US" dirty="0" smtClean="0"/>
            </a:br>
            <a:endParaRPr lang="en-US" sz="1600" b="0" dirty="0" smtClean="0"/>
          </a:p>
        </p:txBody>
      </p:sp>
      <p:sp>
        <p:nvSpPr>
          <p:cNvPr id="36" name="TextBox 35"/>
          <p:cNvSpPr txBox="1"/>
          <p:nvPr/>
        </p:nvSpPr>
        <p:spPr>
          <a:xfrm>
            <a:off x="2002970" y="961782"/>
            <a:ext cx="6362700" cy="646331"/>
          </a:xfrm>
          <a:prstGeom prst="rect">
            <a:avLst/>
          </a:prstGeom>
          <a:noFill/>
        </p:spPr>
        <p:txBody>
          <a:bodyPr wrap="square" rtlCol="0">
            <a:spAutoFit/>
          </a:bodyPr>
          <a:lstStyle/>
          <a:p>
            <a:pPr algn="ctr"/>
            <a:r>
              <a:rPr lang="en-US" b="1" u="sng" dirty="0" smtClean="0">
                <a:solidFill>
                  <a:srgbClr val="1F497D"/>
                </a:solidFill>
              </a:rPr>
              <a:t>Regional</a:t>
            </a:r>
            <a:r>
              <a:rPr lang="en-US" b="1" dirty="0" smtClean="0">
                <a:solidFill>
                  <a:srgbClr val="1F497D"/>
                </a:solidFill>
              </a:rPr>
              <a:t>: Future Participation in Boating</a:t>
            </a:r>
          </a:p>
          <a:p>
            <a:pPr algn="ctr"/>
            <a:r>
              <a:rPr lang="en-US" b="1" dirty="0" smtClean="0">
                <a:solidFill>
                  <a:srgbClr val="1F497D"/>
                </a:solidFill>
              </a:rPr>
              <a:t>if there was an increased focus on safety</a:t>
            </a:r>
            <a:endParaRPr lang="en-US" b="1" dirty="0">
              <a:solidFill>
                <a:srgbClr val="1F497D"/>
              </a:solidFill>
            </a:endParaRPr>
          </a:p>
        </p:txBody>
      </p:sp>
      <p:grpSp>
        <p:nvGrpSpPr>
          <p:cNvPr id="38" name="Group 37"/>
          <p:cNvGrpSpPr/>
          <p:nvPr/>
        </p:nvGrpSpPr>
        <p:grpSpPr>
          <a:xfrm>
            <a:off x="1992083" y="2261251"/>
            <a:ext cx="1975759" cy="329551"/>
            <a:chOff x="3069770" y="2731450"/>
            <a:chExt cx="1975759" cy="329551"/>
          </a:xfrm>
        </p:grpSpPr>
        <p:sp>
          <p:nvSpPr>
            <p:cNvPr id="39" name="Left Bracket 38"/>
            <p:cNvSpPr/>
            <p:nvPr/>
          </p:nvSpPr>
          <p:spPr>
            <a:xfrm rot="5400000">
              <a:off x="4023936" y="2039408"/>
              <a:ext cx="89200" cy="1953986"/>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0" name="TextBox 39"/>
            <p:cNvSpPr txBox="1"/>
            <p:nvPr/>
          </p:nvSpPr>
          <p:spPr>
            <a:xfrm>
              <a:off x="3069770" y="2731450"/>
              <a:ext cx="533400" cy="307777"/>
            </a:xfrm>
            <a:prstGeom prst="rect">
              <a:avLst/>
            </a:prstGeom>
            <a:noFill/>
          </p:spPr>
          <p:txBody>
            <a:bodyPr wrap="square" rtlCol="0">
              <a:spAutoFit/>
            </a:bodyPr>
            <a:lstStyle/>
            <a:p>
              <a:r>
                <a:rPr lang="en-US" sz="1400" dirty="0" smtClean="0">
                  <a:solidFill>
                    <a:srgbClr val="A1C46B">
                      <a:lumMod val="50000"/>
                    </a:srgbClr>
                  </a:solidFill>
                </a:rPr>
                <a:t>31%</a:t>
              </a:r>
              <a:endParaRPr lang="en-US" sz="1400" dirty="0">
                <a:solidFill>
                  <a:srgbClr val="A1C46B">
                    <a:lumMod val="50000"/>
                  </a:srgbClr>
                </a:solidFill>
              </a:endParaRPr>
            </a:p>
          </p:txBody>
        </p:sp>
      </p:grpSp>
      <p:grpSp>
        <p:nvGrpSpPr>
          <p:cNvPr id="41" name="Group 40"/>
          <p:cNvGrpSpPr/>
          <p:nvPr/>
        </p:nvGrpSpPr>
        <p:grpSpPr>
          <a:xfrm>
            <a:off x="1992086" y="3326995"/>
            <a:ext cx="1730827" cy="307779"/>
            <a:chOff x="3080656" y="2719508"/>
            <a:chExt cx="1730827" cy="307779"/>
          </a:xfrm>
        </p:grpSpPr>
        <p:sp>
          <p:nvSpPr>
            <p:cNvPr id="42" name="Left Bracket 41"/>
            <p:cNvSpPr/>
            <p:nvPr/>
          </p:nvSpPr>
          <p:spPr>
            <a:xfrm rot="5400000">
              <a:off x="3923770" y="2139573"/>
              <a:ext cx="55486" cy="1719941"/>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3" name="TextBox 42"/>
            <p:cNvSpPr txBox="1"/>
            <p:nvPr/>
          </p:nvSpPr>
          <p:spPr>
            <a:xfrm>
              <a:off x="3080656" y="2719508"/>
              <a:ext cx="533400" cy="307777"/>
            </a:xfrm>
            <a:prstGeom prst="rect">
              <a:avLst/>
            </a:prstGeom>
            <a:noFill/>
          </p:spPr>
          <p:txBody>
            <a:bodyPr wrap="square" rtlCol="0">
              <a:spAutoFit/>
            </a:bodyPr>
            <a:lstStyle/>
            <a:p>
              <a:r>
                <a:rPr lang="en-US" sz="1400" dirty="0" smtClean="0">
                  <a:solidFill>
                    <a:srgbClr val="A1C46B">
                      <a:lumMod val="50000"/>
                    </a:srgbClr>
                  </a:solidFill>
                </a:rPr>
                <a:t>26%</a:t>
              </a:r>
              <a:endParaRPr lang="en-US" sz="1400" dirty="0">
                <a:solidFill>
                  <a:srgbClr val="A1C46B">
                    <a:lumMod val="50000"/>
                  </a:srgbClr>
                </a:solidFill>
              </a:endParaRPr>
            </a:p>
          </p:txBody>
        </p:sp>
      </p:grpSp>
      <p:grpSp>
        <p:nvGrpSpPr>
          <p:cNvPr id="44" name="Group 43"/>
          <p:cNvGrpSpPr/>
          <p:nvPr/>
        </p:nvGrpSpPr>
        <p:grpSpPr>
          <a:xfrm>
            <a:off x="1981200" y="4376058"/>
            <a:ext cx="2133599" cy="329551"/>
            <a:chOff x="3069770" y="2731450"/>
            <a:chExt cx="2133599" cy="329551"/>
          </a:xfrm>
        </p:grpSpPr>
        <p:sp>
          <p:nvSpPr>
            <p:cNvPr id="45" name="Left Bracket 44"/>
            <p:cNvSpPr/>
            <p:nvPr/>
          </p:nvSpPr>
          <p:spPr>
            <a:xfrm rot="5400000">
              <a:off x="4102856" y="1960487"/>
              <a:ext cx="89200" cy="2111827"/>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6" name="TextBox 45"/>
            <p:cNvSpPr txBox="1"/>
            <p:nvPr/>
          </p:nvSpPr>
          <p:spPr>
            <a:xfrm>
              <a:off x="3069770" y="2731450"/>
              <a:ext cx="533400" cy="307777"/>
            </a:xfrm>
            <a:prstGeom prst="rect">
              <a:avLst/>
            </a:prstGeom>
            <a:noFill/>
          </p:spPr>
          <p:txBody>
            <a:bodyPr wrap="square" rtlCol="0">
              <a:spAutoFit/>
            </a:bodyPr>
            <a:lstStyle/>
            <a:p>
              <a:r>
                <a:rPr lang="en-US" sz="1400" dirty="0" smtClean="0">
                  <a:solidFill>
                    <a:srgbClr val="A1C46B">
                      <a:lumMod val="50000"/>
                    </a:srgbClr>
                  </a:solidFill>
                </a:rPr>
                <a:t>32%</a:t>
              </a:r>
              <a:endParaRPr lang="en-US" sz="1400" dirty="0">
                <a:solidFill>
                  <a:srgbClr val="A1C46B">
                    <a:lumMod val="50000"/>
                  </a:srgbClr>
                </a:solidFill>
              </a:endParaRPr>
            </a:p>
          </p:txBody>
        </p:sp>
      </p:grpSp>
      <p:grpSp>
        <p:nvGrpSpPr>
          <p:cNvPr id="47" name="Group 46"/>
          <p:cNvGrpSpPr/>
          <p:nvPr/>
        </p:nvGrpSpPr>
        <p:grpSpPr>
          <a:xfrm>
            <a:off x="1981197" y="4916307"/>
            <a:ext cx="1436917" cy="341493"/>
            <a:chOff x="3069770" y="3710110"/>
            <a:chExt cx="1436917" cy="341493"/>
          </a:xfrm>
        </p:grpSpPr>
        <p:sp>
          <p:nvSpPr>
            <p:cNvPr id="48" name="Left Bracket 47"/>
            <p:cNvSpPr/>
            <p:nvPr/>
          </p:nvSpPr>
          <p:spPr>
            <a:xfrm rot="5400000">
              <a:off x="3754514" y="3299430"/>
              <a:ext cx="89202" cy="1415144"/>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9" name="TextBox 48"/>
            <p:cNvSpPr txBox="1"/>
            <p:nvPr/>
          </p:nvSpPr>
          <p:spPr>
            <a:xfrm>
              <a:off x="3069770" y="3710110"/>
              <a:ext cx="533400" cy="307777"/>
            </a:xfrm>
            <a:prstGeom prst="rect">
              <a:avLst/>
            </a:prstGeom>
            <a:noFill/>
          </p:spPr>
          <p:txBody>
            <a:bodyPr wrap="square" rtlCol="0">
              <a:spAutoFit/>
            </a:bodyPr>
            <a:lstStyle/>
            <a:p>
              <a:r>
                <a:rPr lang="en-US" sz="1400" dirty="0" smtClean="0">
                  <a:solidFill>
                    <a:srgbClr val="A1C46B">
                      <a:lumMod val="50000"/>
                    </a:srgbClr>
                  </a:solidFill>
                </a:rPr>
                <a:t>2</a:t>
              </a:r>
              <a:r>
                <a:rPr lang="en-US" sz="1400" dirty="0">
                  <a:solidFill>
                    <a:srgbClr val="A1C46B">
                      <a:lumMod val="50000"/>
                    </a:srgbClr>
                  </a:solidFill>
                </a:rPr>
                <a:t>2</a:t>
              </a:r>
              <a:r>
                <a:rPr lang="en-US" sz="1400" dirty="0" smtClean="0">
                  <a:solidFill>
                    <a:srgbClr val="A1C46B">
                      <a:lumMod val="50000"/>
                    </a:srgbClr>
                  </a:solidFill>
                </a:rPr>
                <a:t>%</a:t>
              </a:r>
              <a:endParaRPr lang="en-US" sz="1400" dirty="0">
                <a:solidFill>
                  <a:srgbClr val="A1C46B">
                    <a:lumMod val="50000"/>
                  </a:srgbClr>
                </a:solidFill>
              </a:endParaRPr>
            </a:p>
          </p:txBody>
        </p:sp>
      </p:grpSp>
      <p:grpSp>
        <p:nvGrpSpPr>
          <p:cNvPr id="2" name="Group 1"/>
          <p:cNvGrpSpPr/>
          <p:nvPr/>
        </p:nvGrpSpPr>
        <p:grpSpPr>
          <a:xfrm>
            <a:off x="50800" y="2587609"/>
            <a:ext cx="1183826" cy="2936891"/>
            <a:chOff x="50800" y="2587609"/>
            <a:chExt cx="1183826" cy="2936891"/>
          </a:xfrm>
        </p:grpSpPr>
        <p:grpSp>
          <p:nvGrpSpPr>
            <p:cNvPr id="56" name="Group 55"/>
            <p:cNvGrpSpPr/>
            <p:nvPr/>
          </p:nvGrpSpPr>
          <p:grpSpPr>
            <a:xfrm>
              <a:off x="50800" y="2587609"/>
              <a:ext cx="1170218" cy="2936891"/>
              <a:chOff x="163282" y="2740009"/>
              <a:chExt cx="1170218" cy="2936891"/>
            </a:xfrm>
          </p:grpSpPr>
          <p:sp>
            <p:nvSpPr>
              <p:cNvPr id="59" name="TextBox 58"/>
              <p:cNvSpPr txBox="1"/>
              <p:nvPr/>
            </p:nvSpPr>
            <p:spPr>
              <a:xfrm>
                <a:off x="163283" y="2740009"/>
                <a:ext cx="1170217" cy="307777"/>
              </a:xfrm>
              <a:prstGeom prst="rect">
                <a:avLst/>
              </a:prstGeom>
              <a:noFill/>
            </p:spPr>
            <p:txBody>
              <a:bodyPr wrap="square" rtlCol="0">
                <a:spAutoFit/>
              </a:bodyPr>
              <a:lstStyle/>
              <a:p>
                <a:pPr algn="r"/>
                <a:r>
                  <a:rPr lang="en-US" sz="1400" i="1" dirty="0" smtClean="0">
                    <a:solidFill>
                      <a:srgbClr val="1F497D"/>
                    </a:solidFill>
                  </a:rPr>
                  <a:t>(n=260)</a:t>
                </a:r>
                <a:endParaRPr lang="en-US" sz="1400" i="1" dirty="0">
                  <a:solidFill>
                    <a:srgbClr val="1F497D"/>
                  </a:solidFill>
                </a:endParaRPr>
              </a:p>
            </p:txBody>
          </p:sp>
          <p:sp>
            <p:nvSpPr>
              <p:cNvPr id="60" name="TextBox 59"/>
              <p:cNvSpPr txBox="1"/>
              <p:nvPr/>
            </p:nvSpPr>
            <p:spPr>
              <a:xfrm>
                <a:off x="163283" y="3235523"/>
                <a:ext cx="1170217" cy="307777"/>
              </a:xfrm>
              <a:prstGeom prst="rect">
                <a:avLst/>
              </a:prstGeom>
              <a:noFill/>
            </p:spPr>
            <p:txBody>
              <a:bodyPr wrap="square" rtlCol="0">
                <a:spAutoFit/>
              </a:bodyPr>
              <a:lstStyle/>
              <a:p>
                <a:pPr algn="r"/>
                <a:r>
                  <a:rPr lang="en-US" sz="1400" i="1" dirty="0" smtClean="0">
                    <a:solidFill>
                      <a:srgbClr val="1F497D"/>
                    </a:solidFill>
                  </a:rPr>
                  <a:t>(n=164)</a:t>
                </a:r>
                <a:endParaRPr lang="en-US" sz="1400" i="1" dirty="0">
                  <a:solidFill>
                    <a:srgbClr val="1F497D"/>
                  </a:solidFill>
                </a:endParaRPr>
              </a:p>
            </p:txBody>
          </p:sp>
          <p:sp>
            <p:nvSpPr>
              <p:cNvPr id="61" name="TextBox 60"/>
              <p:cNvSpPr txBox="1"/>
              <p:nvPr/>
            </p:nvSpPr>
            <p:spPr>
              <a:xfrm>
                <a:off x="163282" y="3759200"/>
                <a:ext cx="1170217" cy="307777"/>
              </a:xfrm>
              <a:prstGeom prst="rect">
                <a:avLst/>
              </a:prstGeom>
              <a:noFill/>
            </p:spPr>
            <p:txBody>
              <a:bodyPr wrap="square" rtlCol="0">
                <a:spAutoFit/>
              </a:bodyPr>
              <a:lstStyle/>
              <a:p>
                <a:pPr algn="r"/>
                <a:r>
                  <a:rPr lang="en-US" sz="1400" i="1" dirty="0" smtClean="0">
                    <a:solidFill>
                      <a:srgbClr val="1F497D"/>
                    </a:solidFill>
                  </a:rPr>
                  <a:t>(n=329)</a:t>
                </a:r>
                <a:endParaRPr lang="en-US" sz="1400" i="1" dirty="0">
                  <a:solidFill>
                    <a:srgbClr val="1F497D"/>
                  </a:solidFill>
                </a:endParaRPr>
              </a:p>
            </p:txBody>
          </p:sp>
          <p:sp>
            <p:nvSpPr>
              <p:cNvPr id="62" name="TextBox 61"/>
              <p:cNvSpPr txBox="1"/>
              <p:nvPr/>
            </p:nvSpPr>
            <p:spPr>
              <a:xfrm>
                <a:off x="163282" y="4834255"/>
                <a:ext cx="1170217" cy="307777"/>
              </a:xfrm>
              <a:prstGeom prst="rect">
                <a:avLst/>
              </a:prstGeom>
              <a:noFill/>
            </p:spPr>
            <p:txBody>
              <a:bodyPr wrap="square" rtlCol="0">
                <a:spAutoFit/>
              </a:bodyPr>
              <a:lstStyle/>
              <a:p>
                <a:pPr algn="r"/>
                <a:r>
                  <a:rPr lang="en-US" sz="1400" i="1" dirty="0" smtClean="0">
                    <a:solidFill>
                      <a:srgbClr val="1F497D"/>
                    </a:solidFill>
                  </a:rPr>
                  <a:t>(n=150)</a:t>
                </a:r>
                <a:endParaRPr lang="en-US" sz="1400" i="1" dirty="0">
                  <a:solidFill>
                    <a:srgbClr val="1F497D"/>
                  </a:solidFill>
                </a:endParaRPr>
              </a:p>
            </p:txBody>
          </p:sp>
          <p:sp>
            <p:nvSpPr>
              <p:cNvPr id="63" name="TextBox 62"/>
              <p:cNvSpPr txBox="1"/>
              <p:nvPr/>
            </p:nvSpPr>
            <p:spPr>
              <a:xfrm>
                <a:off x="163283" y="5369123"/>
                <a:ext cx="1170217" cy="307777"/>
              </a:xfrm>
              <a:prstGeom prst="rect">
                <a:avLst/>
              </a:prstGeom>
              <a:noFill/>
            </p:spPr>
            <p:txBody>
              <a:bodyPr wrap="square" rtlCol="0">
                <a:spAutoFit/>
              </a:bodyPr>
              <a:lstStyle/>
              <a:p>
                <a:pPr algn="r"/>
                <a:r>
                  <a:rPr lang="en-US" sz="1400" i="1" dirty="0" smtClean="0">
                    <a:solidFill>
                      <a:srgbClr val="1F497D"/>
                    </a:solidFill>
                  </a:rPr>
                  <a:t>(n=102)</a:t>
                </a:r>
                <a:endParaRPr lang="en-US" sz="1400" i="1" dirty="0">
                  <a:solidFill>
                    <a:srgbClr val="1F497D"/>
                  </a:solidFill>
                </a:endParaRPr>
              </a:p>
            </p:txBody>
          </p:sp>
        </p:grpSp>
        <p:sp>
          <p:nvSpPr>
            <p:cNvPr id="70" name="TextBox 69"/>
            <p:cNvSpPr txBox="1"/>
            <p:nvPr/>
          </p:nvSpPr>
          <p:spPr>
            <a:xfrm>
              <a:off x="64409" y="4126717"/>
              <a:ext cx="1170217" cy="307777"/>
            </a:xfrm>
            <a:prstGeom prst="rect">
              <a:avLst/>
            </a:prstGeom>
            <a:noFill/>
          </p:spPr>
          <p:txBody>
            <a:bodyPr wrap="square" rtlCol="0">
              <a:spAutoFit/>
            </a:bodyPr>
            <a:lstStyle/>
            <a:p>
              <a:pPr algn="r"/>
              <a:r>
                <a:rPr lang="en-US" sz="1400" i="1" dirty="0" smtClean="0">
                  <a:solidFill>
                    <a:srgbClr val="1F497D"/>
                  </a:solidFill>
                </a:rPr>
                <a:t>(n=298)</a:t>
              </a:r>
              <a:endParaRPr lang="en-US" sz="1400" i="1" dirty="0">
                <a:solidFill>
                  <a:srgbClr val="1F497D"/>
                </a:solidFill>
              </a:endParaRPr>
            </a:p>
          </p:txBody>
        </p:sp>
      </p:grpSp>
    </p:spTree>
    <p:extLst>
      <p:ext uri="{BB962C8B-B14F-4D97-AF65-F5344CB8AC3E}">
        <p14:creationId xmlns:p14="http://schemas.microsoft.com/office/powerpoint/2010/main" val="4075528456"/>
      </p:ext>
    </p:extLst>
  </p:cSld>
  <p:clrMapOvr>
    <a:masterClrMapping/>
  </p:clrMapOvr>
  <p:transition advClick="0"/>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1228536753"/>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a:r>
                        <a:rPr lang="en-US" sz="1400" dirty="0" smtClean="0">
                          <a:solidFill>
                            <a:schemeClr val="tx1"/>
                          </a:solidFill>
                        </a:rPr>
                        <a:t>63%</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12%</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accent5">
                        <a:lumMod val="40000"/>
                        <a:lumOff val="60000"/>
                      </a:schemeClr>
                    </a:solidFill>
                  </a:tcPr>
                </a:tc>
                <a:tc>
                  <a:txBody>
                    <a:bodyPr/>
                    <a:lstStyle/>
                    <a:p>
                      <a:endParaRPr lang="en-US" sz="1400"/>
                    </a:p>
                  </a:txBody>
                  <a:tcPr anchor="ctr">
                    <a:noFill/>
                  </a:tcPr>
                </a:tc>
                <a:tc>
                  <a:txBody>
                    <a:bodyPr/>
                    <a:lstStyle/>
                    <a:p>
                      <a:pPr algn="ctr"/>
                      <a:r>
                        <a:rPr lang="en-US" sz="1400" dirty="0" smtClean="0"/>
                        <a:t>6%</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62%</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9</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84%</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60%</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pPr algn="ctr" fontAlgn="b"/>
                      <a:r>
                        <a:rPr lang="en-US" sz="1400" b="0" i="0" u="none" strike="noStrike" dirty="0" smtClean="0">
                          <a:solidFill>
                            <a:schemeClr val="tx1"/>
                          </a:solidFill>
                          <a:effectLst/>
                          <a:latin typeface="+mj-lt"/>
                        </a:rPr>
                        <a:t>9%</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74%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5</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accent5">
                        <a:lumMod val="40000"/>
                        <a:lumOff val="60000"/>
                      </a:schemeClr>
                    </a:solid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121</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38200" y="117675"/>
            <a:ext cx="8064214" cy="796725"/>
          </a:xfrm>
        </p:spPr>
        <p:txBody>
          <a:bodyPr/>
          <a:lstStyle/>
          <a:p>
            <a:r>
              <a:rPr lang="en-US" dirty="0" smtClean="0"/>
              <a:t>Parents showed a slightly higher interest in legislation for each boat type – most often for ‘at least one person on-board’.</a:t>
            </a:r>
            <a:endParaRPr lang="en-US" sz="1600" b="0" dirty="0" smtClean="0"/>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Parents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1265822068"/>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r>
                        <a:rPr lang="en-US" sz="1600" dirty="0" smtClean="0">
                          <a:solidFill>
                            <a:schemeClr val="accent5">
                              <a:lumMod val="50000"/>
                            </a:schemeClr>
                          </a:solidFill>
                        </a:rPr>
                        <a:t> </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5878286" y="6030686"/>
            <a:ext cx="2971800" cy="523220"/>
          </a:xfrm>
          <a:prstGeom prst="rect">
            <a:avLst/>
          </a:prstGeom>
          <a:noFill/>
        </p:spPr>
        <p:txBody>
          <a:bodyPr wrap="square" rtlCol="0">
            <a:spAutoFit/>
          </a:bodyPr>
          <a:lstStyle/>
          <a:p>
            <a:pPr algn="r"/>
            <a:r>
              <a:rPr lang="en-US" sz="1400" dirty="0" smtClean="0">
                <a:solidFill>
                  <a:srgbClr val="1F497D"/>
                </a:solidFill>
              </a:rPr>
              <a:t>Parents of at least one children under 18 years living at home (n=419)</a:t>
            </a:r>
            <a:endParaRPr lang="en-US" sz="1400" dirty="0">
              <a:solidFill>
                <a:srgbClr val="1F497D"/>
              </a:solidFill>
            </a:endParaRPr>
          </a:p>
        </p:txBody>
      </p:sp>
      <p:sp>
        <p:nvSpPr>
          <p:cNvPr id="3" name="Rectangle 2"/>
          <p:cNvSpPr/>
          <p:nvPr/>
        </p:nvSpPr>
        <p:spPr>
          <a:xfrm>
            <a:off x="6653255" y="2902510"/>
            <a:ext cx="700045" cy="410656"/>
          </a:xfrm>
          <a:prstGeom prst="rect">
            <a:avLst/>
          </a:prstGeom>
          <a:no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0" name="Rectangle 49"/>
          <p:cNvSpPr/>
          <p:nvPr/>
        </p:nvSpPr>
        <p:spPr>
          <a:xfrm>
            <a:off x="7848600" y="4968938"/>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8" name="Group 47"/>
          <p:cNvGrpSpPr/>
          <p:nvPr/>
        </p:nvGrpSpPr>
        <p:grpSpPr>
          <a:xfrm>
            <a:off x="4681385" y="5811017"/>
            <a:ext cx="4538815" cy="284983"/>
            <a:chOff x="6213279" y="518294"/>
            <a:chExt cx="4538815" cy="284983"/>
          </a:xfrm>
        </p:grpSpPr>
        <p:sp>
          <p:nvSpPr>
            <p:cNvPr id="51" name="Rectangle 50"/>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2" name="Rectangle 51"/>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3" name="TextBox 52"/>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54" name="Straight Connector 5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69686316"/>
      </p:ext>
    </p:extLst>
  </p:cSld>
  <p:clrMapOvr>
    <a:masterClrMapping/>
  </p:clrMapOvr>
  <p:transition advClick="0"/>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4290886751"/>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a:r>
                        <a:rPr lang="en-US" sz="1400" dirty="0" smtClean="0">
                          <a:solidFill>
                            <a:schemeClr val="tx1"/>
                          </a:solidFill>
                        </a:rPr>
                        <a:t>66%</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fontAlgn="b"/>
                      <a:r>
                        <a:rPr lang="en-US" sz="1400" b="0" i="0" u="none" strike="noStrike">
                          <a:solidFill>
                            <a:schemeClr val="tx1"/>
                          </a:solidFill>
                          <a:effectLst/>
                          <a:latin typeface="+mj-lt"/>
                        </a:rPr>
                        <a:t>67%</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400" b="0" i="0" u="none" strike="noStrike">
                          <a:solidFill>
                            <a:schemeClr val="tx1"/>
                          </a:solidFill>
                          <a:effectLst/>
                          <a:latin typeface="+mj-lt"/>
                        </a:rPr>
                        <a:t>7%</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fontAlgn="b"/>
                      <a:r>
                        <a:rPr lang="en-US" sz="1400" b="0" i="0" u="none" strike="noStrike">
                          <a:solidFill>
                            <a:schemeClr val="tx1"/>
                          </a:solidFill>
                          <a:effectLst/>
                          <a:latin typeface="+mj-lt"/>
                        </a:rPr>
                        <a:t>68%</a:t>
                      </a:r>
                    </a:p>
                  </a:txBody>
                  <a:tcPr marL="9525" marR="9525" marT="9525" marB="0" anchor="ctr">
                    <a:solidFill>
                      <a:schemeClr val="bg1">
                        <a:lumMod val="95000"/>
                      </a:schemeClr>
                    </a:solidFill>
                  </a:tcPr>
                </a:tc>
                <a:tc>
                  <a:txBody>
                    <a:bodyPr/>
                    <a:lstStyle/>
                    <a:p>
                      <a:pPr algn="ctr" fontAlgn="b"/>
                      <a:r>
                        <a:rPr lang="en-US" sz="1400" b="0" i="0" u="none" strike="noStrike">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fontAlgn="b"/>
                      <a:r>
                        <a:rPr lang="en-US" sz="1400" b="0" i="0" u="none" strike="noStrike">
                          <a:solidFill>
                            <a:schemeClr val="tx1"/>
                          </a:solidFill>
                          <a:effectLst/>
                          <a:latin typeface="+mj-lt"/>
                        </a:rPr>
                        <a:t>64%</a:t>
                      </a:r>
                    </a:p>
                  </a:txBody>
                  <a:tcPr marL="9525" marR="9525" marT="9525" marB="0" anchor="ctr">
                    <a:solidFill>
                      <a:schemeClr val="bg1">
                        <a:lumMod val="95000"/>
                      </a:schemeClr>
                    </a:solidFill>
                  </a:tcPr>
                </a:tc>
                <a:tc>
                  <a:txBody>
                    <a:bodyPr/>
                    <a:lstStyle/>
                    <a:p>
                      <a:pPr algn="ctr" fontAlgn="b"/>
                      <a:r>
                        <a:rPr lang="en-US" sz="1400" b="0" i="0" u="none" strike="noStrike">
                          <a:solidFill>
                            <a:schemeClr val="tx1"/>
                          </a:solidFill>
                          <a:effectLst/>
                          <a:latin typeface="+mj-lt"/>
                        </a:rPr>
                        <a:t>11%</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8%</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3%</a:t>
                      </a: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90%</a:t>
                      </a:r>
                      <a:endParaRPr lang="en-US" sz="1400" b="1" dirty="0">
                        <a:solidFill>
                          <a:schemeClr val="tx1"/>
                        </a:solidFill>
                      </a:endParaRPr>
                    </a:p>
                  </a:txBody>
                  <a:tcPr anchor="ctr">
                    <a:noFill/>
                  </a:tcPr>
                </a:tc>
                <a:tc>
                  <a:txBody>
                    <a:bodyPr/>
                    <a:lstStyle/>
                    <a:p>
                      <a:pPr algn="ctr" fontAlgn="b"/>
                      <a:r>
                        <a:rPr lang="en-US" sz="1400" b="0" i="0" u="none" strike="noStrike">
                          <a:solidFill>
                            <a:schemeClr val="tx1"/>
                          </a:solidFill>
                          <a:effectLst/>
                          <a:latin typeface="+mj-lt"/>
                        </a:rPr>
                        <a:t>79%</a:t>
                      </a:r>
                    </a:p>
                  </a:txBody>
                  <a:tcPr marL="9525" marR="9525" marT="9525" marB="0" anchor="ctr">
                    <a:solidFill>
                      <a:schemeClr val="bg1">
                        <a:lumMod val="95000"/>
                      </a:schemeClr>
                    </a:solidFill>
                  </a:tcPr>
                </a:tc>
                <a:tc>
                  <a:txBody>
                    <a:bodyPr/>
                    <a:lstStyle/>
                    <a:p>
                      <a:pPr algn="ctr" fontAlgn="b"/>
                      <a:r>
                        <a:rPr lang="en-US" sz="1400" b="0" i="0" u="none" strike="noStrike">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3</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4%</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122</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Paddlers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512560713"/>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Paddlers (n=746)</a:t>
            </a:r>
            <a:endParaRPr lang="en-US" sz="1400" dirty="0">
              <a:solidFill>
                <a:srgbClr val="1F497D"/>
              </a:solidFill>
            </a:endParaRPr>
          </a:p>
        </p:txBody>
      </p:sp>
      <p:pic>
        <p:nvPicPr>
          <p:cNvPr id="48"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2099330" y="1463226"/>
            <a:ext cx="435045" cy="435045"/>
          </a:xfrm>
          <a:prstGeom prst="rect">
            <a:avLst/>
          </a:prstGeom>
          <a:noFill/>
          <a:extLst>
            <a:ext uri="{909E8E84-426E-40DD-AFC4-6F175D3DCCD1}">
              <a14:hiddenFill xmlns:a14="http://schemas.microsoft.com/office/drawing/2010/main">
                <a:solidFill>
                  <a:srgbClr val="FFFFFF"/>
                </a:solidFill>
              </a14:hiddenFill>
            </a:ext>
          </a:extLst>
        </p:spPr>
      </p:pic>
      <p:sp>
        <p:nvSpPr>
          <p:cNvPr id="45" name="Title 1"/>
          <p:cNvSpPr>
            <a:spLocks noGrp="1"/>
          </p:cNvSpPr>
          <p:nvPr>
            <p:ph type="title"/>
          </p:nvPr>
        </p:nvSpPr>
        <p:spPr>
          <a:xfrm>
            <a:off x="838200" y="117675"/>
            <a:ext cx="8064214" cy="720525"/>
          </a:xfrm>
        </p:spPr>
        <p:txBody>
          <a:bodyPr/>
          <a:lstStyle/>
          <a:p>
            <a:r>
              <a:rPr lang="en-US" dirty="0" smtClean="0"/>
              <a:t>502. Support for legislation – Among Paddlers</a:t>
            </a:r>
            <a:endParaRPr lang="en-US" sz="1600" b="0" dirty="0" smtClean="0"/>
          </a:p>
        </p:txBody>
      </p:sp>
      <p:grpSp>
        <p:nvGrpSpPr>
          <p:cNvPr id="44" name="Group 43"/>
          <p:cNvGrpSpPr/>
          <p:nvPr/>
        </p:nvGrpSpPr>
        <p:grpSpPr>
          <a:xfrm>
            <a:off x="4681385" y="5811017"/>
            <a:ext cx="4538815" cy="284983"/>
            <a:chOff x="6213279" y="518294"/>
            <a:chExt cx="4538815" cy="284983"/>
          </a:xfrm>
        </p:grpSpPr>
        <p:sp>
          <p:nvSpPr>
            <p:cNvPr id="46" name="Rectangle 45"/>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3" name="Rectangle 52"/>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4" name="TextBox 53"/>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55" name="Straight Connector 54"/>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31691568"/>
      </p:ext>
    </p:extLst>
  </p:cSld>
  <p:clrMapOvr>
    <a:masterClrMapping/>
  </p:clrMapOvr>
  <p:transition advClick="0"/>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1677754800"/>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a:r>
                        <a:rPr lang="en-US" sz="1400" dirty="0" smtClean="0">
                          <a:solidFill>
                            <a:schemeClr val="tx1"/>
                          </a:solidFill>
                        </a:rPr>
                        <a:t>64%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a:r>
                        <a:rPr lang="en-US" sz="1400" dirty="0" smtClean="0">
                          <a:solidFill>
                            <a:schemeClr val="tx1"/>
                          </a:solidFill>
                        </a:rPr>
                        <a:t>66%</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6%</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noFill/>
                  </a:tcPr>
                </a:tc>
                <a:tc>
                  <a:txBody>
                    <a:bodyPr/>
                    <a:lstStyle/>
                    <a:p>
                      <a:pPr algn="ctr"/>
                      <a:r>
                        <a:rPr lang="en-US" sz="1400" dirty="0" smtClean="0">
                          <a:solidFill>
                            <a:schemeClr val="tx1"/>
                          </a:solidFill>
                        </a:rPr>
                        <a:t>75%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6%</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123</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Fishers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112516583"/>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Fishers (n=704)</a:t>
            </a:r>
            <a:endParaRPr lang="en-US" sz="1400" dirty="0">
              <a:solidFill>
                <a:srgbClr val="1F497D"/>
              </a:solidFill>
            </a:endParaRPr>
          </a:p>
        </p:txBody>
      </p:sp>
      <p:pic>
        <p:nvPicPr>
          <p:cNvPr id="50" name="Picture 6" descr="http://cache4.asset-cache.net/gc/165954230-boat-icon-set-gettyimages.jpg?v=1&amp;c=IWSAsset&amp;k=2&amp;d=QsGG4%2BaYIoRXYiX0dm6M7JLUWzK9VstOKNGPBhm8C%2B4%3D"/>
          <p:cNvPicPr>
            <a:picLocks noChangeAspect="1" noChangeArrowheads="1"/>
          </p:cNvPicPr>
          <p:nvPr/>
        </p:nvPicPr>
        <p:blipFill rotWithShape="1">
          <a:blip r:embed="rId2">
            <a:extLst>
              <a:ext uri="{28A0092B-C50C-407E-A947-70E740481C1C}">
                <a14:useLocalDpi xmlns:a14="http://schemas.microsoft.com/office/drawing/2010/main" val="0"/>
              </a:ext>
            </a:extLst>
          </a:blip>
          <a:srcRect l="83439" t="41371" b="41703"/>
          <a:stretch/>
        </p:blipFill>
        <p:spPr bwMode="auto">
          <a:xfrm>
            <a:off x="1404766" y="1521600"/>
            <a:ext cx="576434" cy="352367"/>
          </a:xfrm>
          <a:prstGeom prst="rect">
            <a:avLst/>
          </a:prstGeom>
          <a:noFill/>
          <a:extLst>
            <a:ext uri="{909E8E84-426E-40DD-AFC4-6F175D3DCCD1}">
              <a14:hiddenFill xmlns:a14="http://schemas.microsoft.com/office/drawing/2010/main">
                <a:solidFill>
                  <a:srgbClr val="FFFFFF"/>
                </a:solidFill>
              </a14:hiddenFill>
            </a:ext>
          </a:extLst>
        </p:spPr>
      </p:pic>
      <p:sp>
        <p:nvSpPr>
          <p:cNvPr id="45" name="Title 1"/>
          <p:cNvSpPr>
            <a:spLocks noGrp="1"/>
          </p:cNvSpPr>
          <p:nvPr>
            <p:ph type="title"/>
          </p:nvPr>
        </p:nvSpPr>
        <p:spPr>
          <a:xfrm>
            <a:off x="838200" y="117675"/>
            <a:ext cx="8064214" cy="720525"/>
          </a:xfrm>
        </p:spPr>
        <p:txBody>
          <a:bodyPr/>
          <a:lstStyle/>
          <a:p>
            <a:r>
              <a:rPr lang="en-US" dirty="0" smtClean="0"/>
              <a:t>502. Support for legislation – Among Fishers</a:t>
            </a:r>
            <a:endParaRPr lang="en-US" sz="1600" b="0" dirty="0" smtClean="0"/>
          </a:p>
        </p:txBody>
      </p:sp>
      <p:grpSp>
        <p:nvGrpSpPr>
          <p:cNvPr id="44" name="Group 43"/>
          <p:cNvGrpSpPr/>
          <p:nvPr/>
        </p:nvGrpSpPr>
        <p:grpSpPr>
          <a:xfrm>
            <a:off x="4681385" y="5811017"/>
            <a:ext cx="4538815" cy="284983"/>
            <a:chOff x="6213279" y="518294"/>
            <a:chExt cx="4538815" cy="284983"/>
          </a:xfrm>
        </p:grpSpPr>
        <p:sp>
          <p:nvSpPr>
            <p:cNvPr id="46" name="Rectangle 45"/>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3" name="Rectangle 52"/>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4" name="TextBox 53"/>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55" name="Straight Connector 54"/>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99348208"/>
      </p:ext>
    </p:extLst>
  </p:cSld>
  <p:clrMapOvr>
    <a:masterClrMapping/>
  </p:clrMapOvr>
  <p:transition advClick="0"/>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2824322290"/>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58%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62%</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64%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6%</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60%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11%</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a:r>
                        <a:rPr lang="en-US" sz="1400" dirty="0" smtClean="0">
                          <a:solidFill>
                            <a:schemeClr val="tx1"/>
                          </a:solidFill>
                        </a:rPr>
                        <a:t>75%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124</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Pleasure </a:t>
            </a:r>
            <a:r>
              <a:rPr lang="en-US" b="1" dirty="0" err="1" smtClean="0">
                <a:solidFill>
                  <a:srgbClr val="1F497D"/>
                </a:solidFill>
              </a:rPr>
              <a:t>Powerboaters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2991511100"/>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Pleasure </a:t>
            </a:r>
            <a:r>
              <a:rPr lang="en-US" sz="1400" dirty="0" err="1" smtClean="0">
                <a:solidFill>
                  <a:srgbClr val="1F497D"/>
                </a:solidFill>
              </a:rPr>
              <a:t>Powerboaters</a:t>
            </a:r>
            <a:r>
              <a:rPr lang="en-US" sz="1400" dirty="0" smtClean="0">
                <a:solidFill>
                  <a:srgbClr val="1F497D"/>
                </a:solidFill>
              </a:rPr>
              <a:t> (n=574)</a:t>
            </a:r>
            <a:endParaRPr lang="en-US" sz="1400" dirty="0">
              <a:solidFill>
                <a:srgbClr val="1F497D"/>
              </a:solidFill>
            </a:endParaRPr>
          </a:p>
        </p:txBody>
      </p:sp>
      <p:pic>
        <p:nvPicPr>
          <p:cNvPr id="49" name="Picture 6" descr="http://cache4.asset-cache.net/gc/165954230-boat-icon-set-gettyimages.jpg?v=1&amp;c=IWSAsset&amp;k=2&amp;d=QsGG4%2BaYIoRXYiX0dm6M7JLUWzK9VstOKNGPBhm8C%2B4%3D"/>
          <p:cNvPicPr>
            <a:picLocks noChangeAspect="1" noChangeArrowheads="1"/>
          </p:cNvPicPr>
          <p:nvPr/>
        </p:nvPicPr>
        <p:blipFill rotWithShape="1">
          <a:blip r:embed="rId2">
            <a:extLst>
              <a:ext uri="{28A0092B-C50C-407E-A947-70E740481C1C}">
                <a14:useLocalDpi xmlns:a14="http://schemas.microsoft.com/office/drawing/2010/main" val="0"/>
              </a:ext>
            </a:extLst>
          </a:blip>
          <a:srcRect l="17173" t="1313" r="62830" b="82095"/>
          <a:stretch/>
        </p:blipFill>
        <p:spPr bwMode="auto">
          <a:xfrm>
            <a:off x="1234131" y="1571966"/>
            <a:ext cx="645469" cy="320334"/>
          </a:xfrm>
          <a:prstGeom prst="rect">
            <a:avLst/>
          </a:prstGeom>
          <a:noFill/>
          <a:extLst>
            <a:ext uri="{909E8E84-426E-40DD-AFC4-6F175D3DCCD1}">
              <a14:hiddenFill xmlns:a14="http://schemas.microsoft.com/office/drawing/2010/main">
                <a:solidFill>
                  <a:srgbClr val="FFFFFF"/>
                </a:solidFill>
              </a14:hiddenFill>
            </a:ext>
          </a:extLst>
        </p:spPr>
      </p:pic>
      <p:sp>
        <p:nvSpPr>
          <p:cNvPr id="45" name="Title 1"/>
          <p:cNvSpPr>
            <a:spLocks noGrp="1"/>
          </p:cNvSpPr>
          <p:nvPr>
            <p:ph type="title"/>
          </p:nvPr>
        </p:nvSpPr>
        <p:spPr>
          <a:xfrm>
            <a:off x="838200" y="117675"/>
            <a:ext cx="8064214" cy="720525"/>
          </a:xfrm>
        </p:spPr>
        <p:txBody>
          <a:bodyPr/>
          <a:lstStyle/>
          <a:p>
            <a:r>
              <a:rPr lang="en-US" dirty="0" smtClean="0"/>
              <a:t>502. Support for legislation – Among Pleasure </a:t>
            </a:r>
            <a:r>
              <a:rPr lang="en-US" dirty="0" err="1" smtClean="0"/>
              <a:t>Powerboaters</a:t>
            </a:r>
            <a:endParaRPr lang="en-US" sz="1600" b="0" dirty="0" smtClean="0"/>
          </a:p>
        </p:txBody>
      </p:sp>
      <p:sp>
        <p:nvSpPr>
          <p:cNvPr id="53" name="Rectangle 52"/>
          <p:cNvSpPr/>
          <p:nvPr/>
        </p:nvSpPr>
        <p:spPr>
          <a:xfrm>
            <a:off x="7841074" y="2906554"/>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4" name="Rectangle 53"/>
          <p:cNvSpPr/>
          <p:nvPr/>
        </p:nvSpPr>
        <p:spPr>
          <a:xfrm>
            <a:off x="6685912" y="2894466"/>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5" name="Rectangle 54"/>
          <p:cNvSpPr/>
          <p:nvPr/>
        </p:nvSpPr>
        <p:spPr>
          <a:xfrm>
            <a:off x="7838990" y="3406230"/>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6" name="Rectangle 55"/>
          <p:cNvSpPr/>
          <p:nvPr/>
        </p:nvSpPr>
        <p:spPr>
          <a:xfrm>
            <a:off x="6683828" y="3394142"/>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7" name="Rectangle 56"/>
          <p:cNvSpPr/>
          <p:nvPr/>
        </p:nvSpPr>
        <p:spPr>
          <a:xfrm>
            <a:off x="7837714" y="3928744"/>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8" name="Rectangle 57"/>
          <p:cNvSpPr/>
          <p:nvPr/>
        </p:nvSpPr>
        <p:spPr>
          <a:xfrm>
            <a:off x="7837713" y="4451258"/>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9" name="Rectangle 58"/>
          <p:cNvSpPr/>
          <p:nvPr/>
        </p:nvSpPr>
        <p:spPr>
          <a:xfrm>
            <a:off x="7837714" y="4973772"/>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6" name="Group 45"/>
          <p:cNvGrpSpPr/>
          <p:nvPr/>
        </p:nvGrpSpPr>
        <p:grpSpPr>
          <a:xfrm>
            <a:off x="4681385" y="5811017"/>
            <a:ext cx="4538815" cy="284983"/>
            <a:chOff x="6213279" y="518294"/>
            <a:chExt cx="4538815" cy="284983"/>
          </a:xfrm>
        </p:grpSpPr>
        <p:sp>
          <p:nvSpPr>
            <p:cNvPr id="60" name="Rectangle 59"/>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1" name="Rectangle 60"/>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2" name="TextBox 61"/>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63" name="Straight Connector 62"/>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67949493"/>
      </p:ext>
    </p:extLst>
  </p:cSld>
  <p:clrMapOvr>
    <a:masterClrMapping/>
  </p:clrMapOvr>
  <p:transition advClick="0"/>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3524849528"/>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84%</a:t>
                      </a:r>
                      <a:endParaRPr lang="en-US" sz="1400" b="1" dirty="0">
                        <a:solidFill>
                          <a:schemeClr val="tx1"/>
                        </a:solidFill>
                      </a:endParaRPr>
                    </a:p>
                  </a:txBody>
                  <a:tcPr anchor="ctr">
                    <a:noFill/>
                  </a:tcPr>
                </a:tc>
                <a:tc>
                  <a:txBody>
                    <a:bodyPr/>
                    <a:lstStyle/>
                    <a:p>
                      <a:pPr algn="ctr"/>
                      <a:r>
                        <a:rPr lang="en-US" sz="1400" dirty="0" smtClean="0">
                          <a:solidFill>
                            <a:schemeClr val="tx1"/>
                          </a:solidFill>
                        </a:rPr>
                        <a:t>60%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accent5">
                        <a:lumMod val="40000"/>
                        <a:lumOff val="60000"/>
                      </a:schemeClr>
                    </a:solidFill>
                  </a:tcPr>
                </a:tc>
                <a:tc>
                  <a:txBody>
                    <a:bodyPr/>
                    <a:lstStyle/>
                    <a:p>
                      <a:endParaRPr lang="en-US" sz="140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83%</a:t>
                      </a:r>
                      <a:endParaRPr lang="en-US" sz="1400" b="1" dirty="0">
                        <a:solidFill>
                          <a:schemeClr val="tx1"/>
                        </a:solidFill>
                      </a:endParaRPr>
                    </a:p>
                  </a:txBody>
                  <a:tcPr anchor="ctr">
                    <a:noFill/>
                  </a:tcPr>
                </a:tc>
                <a:tc>
                  <a:txBody>
                    <a:bodyPr/>
                    <a:lstStyle/>
                    <a:p>
                      <a:pPr algn="ctr"/>
                      <a:r>
                        <a:rPr lang="en-US" sz="1400" dirty="0" smtClean="0">
                          <a:solidFill>
                            <a:schemeClr val="tx1"/>
                          </a:solidFill>
                        </a:rPr>
                        <a:t>54%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15%</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6%</a:t>
                      </a:r>
                      <a:endParaRPr lang="en-US" sz="1400" dirty="0">
                        <a:solidFill>
                          <a:schemeClr val="tx1"/>
                        </a:solidFill>
                      </a:endParaRPr>
                    </a:p>
                  </a:txBody>
                  <a:tcPr anchor="ctr">
                    <a:solidFill>
                      <a:schemeClr val="accent5">
                        <a:lumMod val="40000"/>
                        <a:lumOff val="60000"/>
                      </a:schemeClr>
                    </a:solidFill>
                  </a:tcPr>
                </a:tc>
                <a:tc>
                  <a:txBody>
                    <a:bodyPr/>
                    <a:lstStyle/>
                    <a:p>
                      <a:endParaRPr lang="en-US" sz="140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80%</a:t>
                      </a:r>
                      <a:endParaRPr lang="en-US" sz="1400" b="1" dirty="0">
                        <a:solidFill>
                          <a:schemeClr val="tx1"/>
                        </a:solidFill>
                      </a:endParaRPr>
                    </a:p>
                  </a:txBody>
                  <a:tcPr anchor="ctr">
                    <a:noFill/>
                  </a:tcPr>
                </a:tc>
                <a:tc>
                  <a:txBody>
                    <a:bodyPr/>
                    <a:lstStyle/>
                    <a:p>
                      <a:pPr algn="ctr"/>
                      <a:r>
                        <a:rPr lang="en-US" sz="1400" dirty="0" smtClean="0">
                          <a:solidFill>
                            <a:schemeClr val="tx1"/>
                          </a:solidFill>
                        </a:rPr>
                        <a:t>56%</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12%</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11%</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80%</a:t>
                      </a:r>
                      <a:endParaRPr lang="en-US" sz="1400" b="1" dirty="0">
                        <a:solidFill>
                          <a:schemeClr val="tx1"/>
                        </a:solidFill>
                      </a:endParaRPr>
                    </a:p>
                  </a:txBody>
                  <a:tcPr anchor="ctr">
                    <a:noFill/>
                  </a:tcPr>
                </a:tc>
                <a:tc>
                  <a:txBody>
                    <a:bodyPr/>
                    <a:lstStyle/>
                    <a:p>
                      <a:pPr algn="ctr"/>
                      <a:r>
                        <a:rPr lang="en-US" sz="1400" dirty="0" smtClean="0">
                          <a:solidFill>
                            <a:schemeClr val="tx1"/>
                          </a:solidFill>
                        </a:rPr>
                        <a:t>55%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12%</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5%</a:t>
                      </a:r>
                      <a:endParaRPr lang="en-US" sz="1400" dirty="0">
                        <a:solidFill>
                          <a:schemeClr val="tx1"/>
                        </a:solidFill>
                      </a:endParaRPr>
                    </a:p>
                  </a:txBody>
                  <a:tcPr anchor="ctr">
                    <a:solidFill>
                      <a:schemeClr val="accent5">
                        <a:lumMod val="40000"/>
                        <a:lumOff val="60000"/>
                      </a:schemeClr>
                    </a:solidFill>
                  </a:tcPr>
                </a:tc>
                <a:tc>
                  <a:txBody>
                    <a:bodyPr/>
                    <a:lstStyle/>
                    <a:p>
                      <a:endParaRPr lang="en-US" sz="1400" dirty="0"/>
                    </a:p>
                  </a:txBody>
                  <a:tcPr anchor="ctr">
                    <a:noFill/>
                  </a:tcPr>
                </a:tc>
                <a:tc>
                  <a:txBody>
                    <a:bodyPr/>
                    <a:lstStyle/>
                    <a:p>
                      <a:pPr algn="ctr"/>
                      <a:r>
                        <a:rPr lang="en-US" sz="1400" dirty="0" smtClean="0"/>
                        <a:t>11%</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62%</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5%</a:t>
                      </a:r>
                      <a:endParaRPr lang="en-US" sz="1400" dirty="0">
                        <a:solidFill>
                          <a:schemeClr val="tx1"/>
                        </a:solidFill>
                      </a:endParaRPr>
                    </a:p>
                  </a:txBody>
                  <a:tcPr anchor="ctr">
                    <a:solidFill>
                      <a:schemeClr val="accent5">
                        <a:lumMod val="40000"/>
                        <a:lumOff val="60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125</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Sailors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861207575"/>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Sailors (n=173)</a:t>
            </a:r>
            <a:endParaRPr lang="en-US" sz="1400" dirty="0">
              <a:solidFill>
                <a:srgbClr val="1F497D"/>
              </a:solidFill>
            </a:endParaRPr>
          </a:p>
        </p:txBody>
      </p:sp>
      <p:pic>
        <p:nvPicPr>
          <p:cNvPr id="51" name="Picture 4" descr="http://etc-mysitemyway.s3.amazonaws.com/icons/legacy-previews/icons/glossy-black-icons-sports-hobbies/044562-glossy-black-icon-sports-hobbies-sailboat6-sc4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96272" y="1392384"/>
            <a:ext cx="536984" cy="536984"/>
          </a:xfrm>
          <a:prstGeom prst="rect">
            <a:avLst/>
          </a:prstGeom>
          <a:noFill/>
          <a:extLst>
            <a:ext uri="{909E8E84-426E-40DD-AFC4-6F175D3DCCD1}">
              <a14:hiddenFill xmlns:a14="http://schemas.microsoft.com/office/drawing/2010/main">
                <a:solidFill>
                  <a:srgbClr val="FFFFFF"/>
                </a:solidFill>
              </a14:hiddenFill>
            </a:ext>
          </a:extLst>
        </p:spPr>
      </p:pic>
      <p:sp>
        <p:nvSpPr>
          <p:cNvPr id="46" name="Title 1"/>
          <p:cNvSpPr>
            <a:spLocks noGrp="1"/>
          </p:cNvSpPr>
          <p:nvPr>
            <p:ph type="title"/>
          </p:nvPr>
        </p:nvSpPr>
        <p:spPr>
          <a:xfrm>
            <a:off x="838200" y="117675"/>
            <a:ext cx="8064214" cy="720525"/>
          </a:xfrm>
        </p:spPr>
        <p:txBody>
          <a:bodyPr/>
          <a:lstStyle/>
          <a:p>
            <a:r>
              <a:rPr lang="en-US" dirty="0" smtClean="0"/>
              <a:t>502. Support for legislation – Among Sailors</a:t>
            </a:r>
            <a:endParaRPr lang="en-US" sz="1600" b="0" dirty="0" smtClean="0"/>
          </a:p>
        </p:txBody>
      </p:sp>
      <p:sp>
        <p:nvSpPr>
          <p:cNvPr id="45" name="Rectangle 44"/>
          <p:cNvSpPr/>
          <p:nvPr/>
        </p:nvSpPr>
        <p:spPr>
          <a:xfrm>
            <a:off x="7838990" y="3406230"/>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4" name="Rectangle 53"/>
          <p:cNvSpPr/>
          <p:nvPr/>
        </p:nvSpPr>
        <p:spPr>
          <a:xfrm>
            <a:off x="7837714" y="3928744"/>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5" name="Rectangle 54"/>
          <p:cNvSpPr/>
          <p:nvPr/>
        </p:nvSpPr>
        <p:spPr>
          <a:xfrm>
            <a:off x="7837713" y="4451258"/>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6" name="Rectangle 55"/>
          <p:cNvSpPr/>
          <p:nvPr/>
        </p:nvSpPr>
        <p:spPr>
          <a:xfrm>
            <a:off x="7837714" y="4973772"/>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7" name="Rectangle 56"/>
          <p:cNvSpPr/>
          <p:nvPr/>
        </p:nvSpPr>
        <p:spPr>
          <a:xfrm>
            <a:off x="6664141" y="4973772"/>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4" name="Group 43"/>
          <p:cNvGrpSpPr/>
          <p:nvPr/>
        </p:nvGrpSpPr>
        <p:grpSpPr>
          <a:xfrm>
            <a:off x="4681385" y="5811017"/>
            <a:ext cx="4538815" cy="284983"/>
            <a:chOff x="6213279" y="518294"/>
            <a:chExt cx="4538815" cy="284983"/>
          </a:xfrm>
        </p:grpSpPr>
        <p:sp>
          <p:nvSpPr>
            <p:cNvPr id="47" name="Rectangle 46"/>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8" name="Rectangle 57"/>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9" name="TextBox 58"/>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60" name="Straight Connector 5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97790789"/>
      </p:ext>
    </p:extLst>
  </p:cSld>
  <p:clrMapOvr>
    <a:masterClrMapping/>
  </p:clrMapOvr>
  <p:transition advClick="0"/>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1241369676"/>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62%</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13%</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83%</a:t>
                      </a:r>
                      <a:endParaRPr lang="en-US" sz="1400" b="1" dirty="0">
                        <a:solidFill>
                          <a:schemeClr val="tx1"/>
                        </a:solidFill>
                      </a:endParaRPr>
                    </a:p>
                  </a:txBody>
                  <a:tcPr anchor="ctr">
                    <a:noFill/>
                  </a:tcPr>
                </a:tc>
                <a:tc>
                  <a:txBody>
                    <a:bodyPr/>
                    <a:lstStyle/>
                    <a:p>
                      <a:pPr algn="ctr"/>
                      <a:r>
                        <a:rPr lang="en-US" sz="1400" dirty="0" smtClean="0">
                          <a:solidFill>
                            <a:schemeClr val="tx1"/>
                          </a:solidFill>
                        </a:rPr>
                        <a:t>64%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accent5">
                        <a:lumMod val="40000"/>
                        <a:lumOff val="60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noFill/>
                  </a:tcPr>
                </a:tc>
                <a:tc>
                  <a:txBody>
                    <a:bodyPr/>
                    <a:lstStyle/>
                    <a:p>
                      <a:pPr algn="ctr"/>
                      <a:r>
                        <a:rPr lang="en-US" sz="1400" dirty="0" smtClean="0">
                          <a:solidFill>
                            <a:schemeClr val="tx1"/>
                          </a:solidFill>
                        </a:rPr>
                        <a:t>61%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10%</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fontAlgn="b"/>
                      <a:r>
                        <a:rPr lang="en-US" sz="1400" b="0" i="0" u="none" strike="noStrike">
                          <a:solidFill>
                            <a:schemeClr val="tx1"/>
                          </a:solidFill>
                          <a:effectLst/>
                          <a:latin typeface="+mj-lt"/>
                        </a:rPr>
                        <a:t>73%</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4%</a:t>
                      </a: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4%</a:t>
                      </a: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126</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38200" y="117675"/>
            <a:ext cx="8064214" cy="720525"/>
          </a:xfrm>
        </p:spPr>
        <p:txBody>
          <a:bodyPr/>
          <a:lstStyle/>
          <a:p>
            <a:r>
              <a:rPr lang="en-US" dirty="0" smtClean="0"/>
              <a:t>502. Support for legislation – Among PWC</a:t>
            </a:r>
            <a:endParaRPr lang="en-US" sz="1600" b="0" dirty="0" smtClean="0"/>
          </a:p>
        </p:txBody>
      </p:sp>
      <p:sp>
        <p:nvSpPr>
          <p:cNvPr id="8" name="TextBox 7"/>
          <p:cNvSpPr txBox="1"/>
          <p:nvPr/>
        </p:nvSpPr>
        <p:spPr>
          <a:xfrm>
            <a:off x="1524000" y="1535668"/>
            <a:ext cx="6362700" cy="369332"/>
          </a:xfrm>
          <a:prstGeom prst="rect">
            <a:avLst/>
          </a:prstGeom>
          <a:noFill/>
        </p:spPr>
        <p:txBody>
          <a:bodyPr wrap="square" rtlCol="0">
            <a:spAutoFit/>
          </a:bodyPr>
          <a:lstStyle/>
          <a:p>
            <a:pPr algn="ctr"/>
            <a:r>
              <a:rPr lang="en-US" b="1" dirty="0" smtClean="0">
                <a:solidFill>
                  <a:srgbClr val="1F497D"/>
                </a:solidFill>
              </a:rPr>
              <a:t>Agreement with Legislation among PWC Riders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140091039"/>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PWC Riders (n=137)</a:t>
            </a:r>
            <a:endParaRPr lang="en-US" sz="1400" dirty="0">
              <a:solidFill>
                <a:srgbClr val="1F497D"/>
              </a:solidFill>
            </a:endParaRPr>
          </a:p>
        </p:txBody>
      </p:sp>
      <p:pic>
        <p:nvPicPr>
          <p:cNvPr id="47" name="Picture 4" descr="http://www.iconpng.com/png/pictograms/jet-ski.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09798" y="1466432"/>
            <a:ext cx="438568" cy="438568"/>
          </a:xfrm>
          <a:prstGeom prst="rect">
            <a:avLst/>
          </a:prstGeom>
          <a:noFill/>
          <a:extLst>
            <a:ext uri="{909E8E84-426E-40DD-AFC4-6F175D3DCCD1}">
              <a14:hiddenFill xmlns:a14="http://schemas.microsoft.com/office/drawing/2010/main">
                <a:solidFill>
                  <a:srgbClr val="FFFFFF"/>
                </a:solidFill>
              </a14:hiddenFill>
            </a:ext>
          </a:extLst>
        </p:spPr>
      </p:pic>
      <p:sp>
        <p:nvSpPr>
          <p:cNvPr id="51" name="Rectangle 50"/>
          <p:cNvSpPr/>
          <p:nvPr/>
        </p:nvSpPr>
        <p:spPr>
          <a:xfrm>
            <a:off x="7841074" y="2906554"/>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2" name="Rectangle 51"/>
          <p:cNvSpPr/>
          <p:nvPr/>
        </p:nvSpPr>
        <p:spPr>
          <a:xfrm>
            <a:off x="7841073" y="3409652"/>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3" name="Rectangle 52"/>
          <p:cNvSpPr/>
          <p:nvPr/>
        </p:nvSpPr>
        <p:spPr>
          <a:xfrm>
            <a:off x="7848600" y="3928744"/>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6" name="Rectangle 55"/>
          <p:cNvSpPr/>
          <p:nvPr/>
        </p:nvSpPr>
        <p:spPr>
          <a:xfrm>
            <a:off x="7848600" y="4451258"/>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7" name="Rectangle 56"/>
          <p:cNvSpPr/>
          <p:nvPr/>
        </p:nvSpPr>
        <p:spPr>
          <a:xfrm>
            <a:off x="7841072" y="4968939"/>
            <a:ext cx="700045" cy="42554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4" name="Group 43"/>
          <p:cNvGrpSpPr/>
          <p:nvPr/>
        </p:nvGrpSpPr>
        <p:grpSpPr>
          <a:xfrm>
            <a:off x="4681385" y="5811017"/>
            <a:ext cx="4538815" cy="284983"/>
            <a:chOff x="6213279" y="518294"/>
            <a:chExt cx="4538815" cy="284983"/>
          </a:xfrm>
        </p:grpSpPr>
        <p:sp>
          <p:nvSpPr>
            <p:cNvPr id="54" name="Rectangle 53"/>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5" name="Rectangle 54"/>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8" name="TextBox 57"/>
            <p:cNvSpPr txBox="1"/>
            <p:nvPr/>
          </p:nvSpPr>
          <p:spPr>
            <a:xfrm>
              <a:off x="6781796" y="541667"/>
              <a:ext cx="3970298" cy="261610"/>
            </a:xfrm>
            <a:prstGeom prst="rect">
              <a:avLst/>
            </a:prstGeom>
            <a:noFill/>
          </p:spPr>
          <p:txBody>
            <a:bodyPr wrap="square" rtlCol="0">
              <a:spAutoFit/>
            </a:bodyPr>
            <a:lstStyle/>
            <a:p>
              <a:r>
                <a:rPr lang="en-US" sz="1100" dirty="0" smtClean="0">
                  <a:solidFill>
                    <a:srgbClr val="1F497D"/>
                  </a:solidFill>
                </a:rPr>
                <a:t>Over 120/Under 80 index compared to total boating population</a:t>
              </a:r>
              <a:endParaRPr lang="en-US" sz="1100" dirty="0">
                <a:solidFill>
                  <a:srgbClr val="1F497D"/>
                </a:solidFill>
              </a:endParaRPr>
            </a:p>
          </p:txBody>
        </p:sp>
        <p:cxnSp>
          <p:nvCxnSpPr>
            <p:cNvPr id="59" name="Straight Connector 58"/>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12007784"/>
      </p:ext>
    </p:extLst>
  </p:cSld>
  <p:clrMapOvr>
    <a:masterClrMapping/>
  </p:clrMapOvr>
  <p:transition advClick="0"/>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1339680489"/>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noFill/>
                  </a:tcPr>
                </a:tc>
                <a:tc>
                  <a:txBody>
                    <a:bodyPr/>
                    <a:lstStyle/>
                    <a:p>
                      <a:pPr algn="ctr"/>
                      <a:r>
                        <a:rPr lang="en-US" sz="1400" dirty="0" smtClean="0">
                          <a:solidFill>
                            <a:schemeClr val="tx1"/>
                          </a:solidFill>
                        </a:rPr>
                        <a:t>68%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11%</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3%</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74%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6</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2%</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76%</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6%</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2</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1</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1%</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65%</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1</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12%</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2%</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83%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4</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a:solidFill>
                            <a:schemeClr val="tx1"/>
                          </a:solidFill>
                          <a:effectLst/>
                          <a:latin typeface="+mj-lt"/>
                        </a:rPr>
                        <a:t>2</a:t>
                      </a:r>
                      <a:r>
                        <a:rPr lang="en-US" sz="1400" b="0" i="0" u="none" strike="noStrike" dirty="0" smtClean="0">
                          <a:solidFill>
                            <a:schemeClr val="tx1"/>
                          </a:solidFill>
                          <a:effectLst/>
                          <a:latin typeface="+mj-lt"/>
                        </a:rPr>
                        <a:t>%</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2%</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127</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8" name="TextBox 7"/>
          <p:cNvSpPr txBox="1"/>
          <p:nvPr/>
        </p:nvSpPr>
        <p:spPr>
          <a:xfrm>
            <a:off x="1295400" y="1383268"/>
            <a:ext cx="6858000" cy="369332"/>
          </a:xfrm>
          <a:prstGeom prst="rect">
            <a:avLst/>
          </a:prstGeom>
          <a:noFill/>
        </p:spPr>
        <p:txBody>
          <a:bodyPr wrap="square" rtlCol="0">
            <a:spAutoFit/>
          </a:bodyPr>
          <a:lstStyle/>
          <a:p>
            <a:pPr algn="ctr"/>
            <a:r>
              <a:rPr lang="en-US" b="1" dirty="0" smtClean="0">
                <a:solidFill>
                  <a:srgbClr val="1F497D"/>
                </a:solidFill>
              </a:rPr>
              <a:t>2003 Results: Agreement with Legislation among Small Craft Boaters</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2775662486"/>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r>
                        <a:rPr lang="en-US" sz="1600" baseline="0" dirty="0" smtClean="0">
                          <a:solidFill>
                            <a:schemeClr val="accent5">
                              <a:lumMod val="50000"/>
                            </a:schemeClr>
                          </a:solidFill>
                        </a:rPr>
                        <a:t> </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152400" y="5715000"/>
            <a:ext cx="8610600" cy="307777"/>
          </a:xfrm>
          <a:prstGeom prst="rect">
            <a:avLst/>
          </a:prstGeom>
          <a:noFill/>
        </p:spPr>
        <p:txBody>
          <a:bodyPr wrap="square" rtlCol="0">
            <a:spAutoFit/>
          </a:bodyPr>
          <a:lstStyle/>
          <a:p>
            <a:r>
              <a:rPr lang="en-US" sz="1400" b="1" dirty="0" smtClean="0"/>
              <a:t>SOURCE NOTE: </a:t>
            </a:r>
            <a:r>
              <a:rPr lang="en-US" sz="1400" dirty="0" smtClean="0"/>
              <a:t>The results on this slide display results to this question from the “Will It Float” study run in 2003.</a:t>
            </a:r>
          </a:p>
        </p:txBody>
      </p:sp>
      <p:sp>
        <p:nvSpPr>
          <p:cNvPr id="45" name="Title 1"/>
          <p:cNvSpPr>
            <a:spLocks noGrp="1"/>
          </p:cNvSpPr>
          <p:nvPr>
            <p:ph type="title"/>
          </p:nvPr>
        </p:nvSpPr>
        <p:spPr>
          <a:xfrm>
            <a:off x="838200" y="117675"/>
            <a:ext cx="8064214" cy="720525"/>
          </a:xfrm>
        </p:spPr>
        <p:txBody>
          <a:bodyPr/>
          <a:lstStyle/>
          <a:p>
            <a:r>
              <a:rPr lang="en-US" dirty="0" smtClean="0"/>
              <a:t>Results from 2003 “Will It Float”:</a:t>
            </a:r>
            <a:br>
              <a:rPr lang="en-US" dirty="0" smtClean="0"/>
            </a:br>
            <a:r>
              <a:rPr lang="en-US" dirty="0" smtClean="0"/>
              <a:t>Support for legislation, among Small Craft boaters. </a:t>
            </a:r>
            <a:endParaRPr lang="en-US" sz="1600" b="0" dirty="0" smtClean="0"/>
          </a:p>
        </p:txBody>
      </p:sp>
      <p:sp>
        <p:nvSpPr>
          <p:cNvPr id="2" name="TextBox 1"/>
          <p:cNvSpPr txBox="1"/>
          <p:nvPr/>
        </p:nvSpPr>
        <p:spPr>
          <a:xfrm>
            <a:off x="7268178" y="6180109"/>
            <a:ext cx="1494822" cy="307777"/>
          </a:xfrm>
          <a:prstGeom prst="rect">
            <a:avLst/>
          </a:prstGeom>
          <a:noFill/>
        </p:spPr>
        <p:txBody>
          <a:bodyPr wrap="square" rtlCol="0">
            <a:spAutoFit/>
          </a:bodyPr>
          <a:lstStyle/>
          <a:p>
            <a:r>
              <a:rPr lang="en-US" sz="1400" dirty="0" smtClean="0"/>
              <a:t>(n=390)</a:t>
            </a:r>
            <a:endParaRPr lang="en-US" sz="1400" dirty="0"/>
          </a:p>
        </p:txBody>
      </p:sp>
    </p:spTree>
    <p:extLst>
      <p:ext uri="{BB962C8B-B14F-4D97-AF65-F5344CB8AC3E}">
        <p14:creationId xmlns:p14="http://schemas.microsoft.com/office/powerpoint/2010/main" val="4234919423"/>
      </p:ext>
    </p:extLst>
  </p:cSld>
  <p:clrMapOvr>
    <a:masterClrMapping/>
  </p:clrMapOvr>
  <p:transition advClick="0"/>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2525033567"/>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a:r>
                        <a:rPr lang="en-US" sz="1400" dirty="0" smtClean="0">
                          <a:solidFill>
                            <a:schemeClr val="tx1"/>
                          </a:solidFill>
                        </a:rPr>
                        <a:t>65%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11%</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accent3">
                        <a:lumMod val="20000"/>
                        <a:lumOff val="80000"/>
                      </a:schemeClr>
                    </a:solidFill>
                  </a:tcPr>
                </a:tc>
                <a:tc>
                  <a:txBody>
                    <a:bodyPr/>
                    <a:lstStyle/>
                    <a:p>
                      <a:endParaRPr lang="en-US" sz="140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67%</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7%</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67%</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9%</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6%</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64%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9%</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noFill/>
                  </a:tcPr>
                </a:tc>
                <a:tc>
                  <a:txBody>
                    <a:bodyPr/>
                    <a:lstStyle/>
                    <a:p>
                      <a:pPr algn="ctr" fontAlgn="b"/>
                      <a:r>
                        <a:rPr lang="en-US" sz="1400" b="0" i="0" u="none" strike="noStrike" dirty="0" smtClean="0">
                          <a:solidFill>
                            <a:schemeClr val="tx1"/>
                          </a:solidFill>
                          <a:effectLst/>
                          <a:latin typeface="+mj-lt"/>
                        </a:rPr>
                        <a:t>77%</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pPr algn="ctr" fontAlgn="b"/>
                      <a:r>
                        <a:rPr lang="en-US" sz="1400" b="0" i="0" u="none" strike="noStrike" dirty="0" smtClean="0">
                          <a:solidFill>
                            <a:schemeClr val="tx1"/>
                          </a:solidFill>
                          <a:effectLst/>
                          <a:latin typeface="+mj-lt"/>
                        </a:rPr>
                        <a:t>4%</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128</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3713621454"/>
              </p:ext>
            </p:extLst>
          </p:nvPr>
        </p:nvGraphicFramePr>
        <p:xfrm>
          <a:off x="304800" y="1981200"/>
          <a:ext cx="8382001"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990601"/>
              </a:tblGrid>
              <a:tr h="666535">
                <a:tc>
                  <a:txBody>
                    <a:bodyPr/>
                    <a:lstStyle/>
                    <a:p>
                      <a:pPr algn="r"/>
                      <a:r>
                        <a:rPr lang="en-US" sz="1800" dirty="0" smtClean="0">
                          <a:solidFill>
                            <a:schemeClr val="accent5">
                              <a:lumMod val="50000"/>
                            </a:schemeClr>
                          </a:solidFill>
                        </a:rPr>
                        <a:t>Total</a:t>
                      </a:r>
                      <a:r>
                        <a:rPr lang="en-US" sz="1600" baseline="0" dirty="0" smtClean="0">
                          <a:solidFill>
                            <a:schemeClr val="accent5">
                              <a:lumMod val="50000"/>
                            </a:schemeClr>
                          </a:solidFill>
                        </a:rPr>
                        <a:t> </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ct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ct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400800" y="6085114"/>
            <a:ext cx="2514600" cy="307777"/>
          </a:xfrm>
          <a:prstGeom prst="rect">
            <a:avLst/>
          </a:prstGeom>
          <a:noFill/>
        </p:spPr>
        <p:txBody>
          <a:bodyPr wrap="square" rtlCol="0">
            <a:spAutoFit/>
          </a:bodyPr>
          <a:lstStyle/>
          <a:p>
            <a:pPr algn="r"/>
            <a:r>
              <a:rPr lang="en-US" sz="1400" dirty="0" smtClean="0">
                <a:solidFill>
                  <a:srgbClr val="1F497D"/>
                </a:solidFill>
              </a:rPr>
              <a:t>Small Craft Boaters (n=944)</a:t>
            </a:r>
            <a:endParaRPr lang="en-US" sz="1400" dirty="0">
              <a:solidFill>
                <a:srgbClr val="1F497D"/>
              </a:solidFill>
            </a:endParaRPr>
          </a:p>
        </p:txBody>
      </p:sp>
      <p:grpSp>
        <p:nvGrpSpPr>
          <p:cNvPr id="47" name="Group 46"/>
          <p:cNvGrpSpPr/>
          <p:nvPr/>
        </p:nvGrpSpPr>
        <p:grpSpPr>
          <a:xfrm>
            <a:off x="6151793" y="5623449"/>
            <a:ext cx="2763607" cy="461665"/>
            <a:chOff x="6206219" y="509396"/>
            <a:chExt cx="2763607" cy="461665"/>
          </a:xfrm>
        </p:grpSpPr>
        <p:sp>
          <p:nvSpPr>
            <p:cNvPr id="49" name="Rectangle 48"/>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0" name="Rectangle 49"/>
            <p:cNvSpPr/>
            <p:nvPr/>
          </p:nvSpPr>
          <p:spPr>
            <a:xfrm>
              <a:off x="6596742" y="598714"/>
              <a:ext cx="243650" cy="1524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1" name="TextBox 50"/>
            <p:cNvSpPr txBox="1"/>
            <p:nvPr/>
          </p:nvSpPr>
          <p:spPr>
            <a:xfrm>
              <a:off x="6836226" y="509396"/>
              <a:ext cx="2133600" cy="461665"/>
            </a:xfrm>
            <a:prstGeom prst="rect">
              <a:avLst/>
            </a:prstGeom>
            <a:noFill/>
          </p:spPr>
          <p:txBody>
            <a:bodyPr wrap="square" rtlCol="0">
              <a:spAutoFit/>
            </a:bodyPr>
            <a:lstStyle/>
            <a:p>
              <a:r>
                <a:rPr lang="en-US" sz="1200" dirty="0" smtClean="0">
                  <a:solidFill>
                    <a:srgbClr val="1F497D"/>
                  </a:solidFill>
                </a:rPr>
                <a:t>Over/Under-indexes compared to total boating population</a:t>
              </a:r>
              <a:endParaRPr lang="en-US" sz="1200" dirty="0">
                <a:solidFill>
                  <a:srgbClr val="1F497D"/>
                </a:solidFill>
              </a:endParaRPr>
            </a:p>
          </p:txBody>
        </p:sp>
        <p:cxnSp>
          <p:nvCxnSpPr>
            <p:cNvPr id="52" name="Straight Connector 5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1295400" y="1383268"/>
            <a:ext cx="6858000" cy="369332"/>
          </a:xfrm>
          <a:prstGeom prst="rect">
            <a:avLst/>
          </a:prstGeom>
          <a:noFill/>
        </p:spPr>
        <p:txBody>
          <a:bodyPr wrap="square" rtlCol="0">
            <a:spAutoFit/>
          </a:bodyPr>
          <a:lstStyle/>
          <a:p>
            <a:pPr algn="ctr"/>
            <a:r>
              <a:rPr lang="en-US" b="1" dirty="0" smtClean="0">
                <a:solidFill>
                  <a:srgbClr val="1F497D"/>
                </a:solidFill>
              </a:rPr>
              <a:t>2014 Results: Agreement with Legislation among Small Craft Boaters</a:t>
            </a:r>
            <a:endParaRPr lang="en-US" b="1" dirty="0">
              <a:solidFill>
                <a:srgbClr val="1F497D"/>
              </a:solidFill>
            </a:endParaRPr>
          </a:p>
        </p:txBody>
      </p:sp>
      <p:sp>
        <p:nvSpPr>
          <p:cNvPr id="46" name="Title 1"/>
          <p:cNvSpPr>
            <a:spLocks noGrp="1"/>
          </p:cNvSpPr>
          <p:nvPr>
            <p:ph type="title"/>
          </p:nvPr>
        </p:nvSpPr>
        <p:spPr>
          <a:xfrm>
            <a:off x="838200" y="117675"/>
            <a:ext cx="8064214" cy="720525"/>
          </a:xfrm>
        </p:spPr>
        <p:txBody>
          <a:bodyPr/>
          <a:lstStyle/>
          <a:p>
            <a:r>
              <a:rPr lang="en-US" dirty="0" smtClean="0"/>
              <a:t>Results from 2014:</a:t>
            </a:r>
            <a:br>
              <a:rPr lang="en-US" dirty="0" smtClean="0"/>
            </a:br>
            <a:r>
              <a:rPr lang="en-US" dirty="0" smtClean="0"/>
              <a:t>Q502. Support for legislation, among Small Craft boaters. </a:t>
            </a:r>
            <a:endParaRPr lang="en-US" sz="1600" b="0" dirty="0" smtClean="0"/>
          </a:p>
        </p:txBody>
      </p:sp>
    </p:spTree>
    <p:extLst>
      <p:ext uri="{BB962C8B-B14F-4D97-AF65-F5344CB8AC3E}">
        <p14:creationId xmlns:p14="http://schemas.microsoft.com/office/powerpoint/2010/main" val="20617783"/>
      </p:ext>
    </p:extLst>
  </p:cSld>
  <p:clrMapOvr>
    <a:masterClrMapping/>
  </p:clrMapOvr>
  <p:transition advClick="0"/>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a:t>
            </a:r>
            <a:br>
              <a:rPr lang="en-US" sz="2400" dirty="0" smtClean="0"/>
            </a:br>
            <a:r>
              <a:rPr lang="en-US" sz="2400" dirty="0" smtClean="0"/>
              <a:t>LIFEJACKETS MaxDiff Ranked Results</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129</a:t>
            </a:fld>
            <a:endParaRPr lang="de-DE" dirty="0">
              <a:solidFill>
                <a:srgbClr val="FFFFFF"/>
              </a:solidFill>
            </a:endParaRPr>
          </a:p>
        </p:txBody>
      </p:sp>
    </p:spTree>
    <p:extLst>
      <p:ext uri="{BB962C8B-B14F-4D97-AF65-F5344CB8AC3E}">
        <p14:creationId xmlns:p14="http://schemas.microsoft.com/office/powerpoint/2010/main" val="185622537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p:nvPr>
        </p:nvSpPr>
        <p:spPr>
          <a:xfrm>
            <a:off x="838200" y="152400"/>
            <a:ext cx="8153400" cy="457200"/>
          </a:xfrm>
        </p:spPr>
        <p:txBody>
          <a:bodyPr/>
          <a:lstStyle/>
          <a:p>
            <a:r>
              <a:rPr lang="en-US" dirty="0" smtClean="0"/>
              <a:t>Regionally, boaters in BC are more involved in non-</a:t>
            </a:r>
            <a:r>
              <a:rPr lang="en-US" dirty="0" err="1" smtClean="0"/>
              <a:t>powerboating</a:t>
            </a:r>
            <a:r>
              <a:rPr lang="en-US" dirty="0" smtClean="0"/>
              <a:t> activities; Northerners participate in more </a:t>
            </a:r>
            <a:r>
              <a:rPr lang="en-US" dirty="0" err="1" smtClean="0"/>
              <a:t>powerboating</a:t>
            </a:r>
            <a:r>
              <a:rPr lang="en-US" dirty="0" smtClean="0"/>
              <a:t> activities.</a:t>
            </a:r>
            <a:endParaRPr lang="en-US" sz="1600" dirty="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a:t>
            </a:fld>
            <a:endParaRPr lang="de-DE" dirty="0">
              <a:solidFill>
                <a:srgbClr val="1F497D"/>
              </a:solidFill>
            </a:endParaRPr>
          </a:p>
        </p:txBody>
      </p:sp>
      <p:sp>
        <p:nvSpPr>
          <p:cNvPr id="6" name="TextBox 5"/>
          <p:cNvSpPr txBox="1"/>
          <p:nvPr/>
        </p:nvSpPr>
        <p:spPr>
          <a:xfrm>
            <a:off x="0" y="6596390"/>
            <a:ext cx="6096000" cy="261610"/>
          </a:xfrm>
          <a:prstGeom prst="rect">
            <a:avLst/>
          </a:prstGeom>
          <a:noFill/>
        </p:spPr>
        <p:txBody>
          <a:bodyPr wrap="square" rtlCol="0">
            <a:spAutoFit/>
          </a:bodyPr>
          <a:lstStyle/>
          <a:p>
            <a:r>
              <a:rPr lang="en-US" sz="1100" dirty="0" smtClean="0">
                <a:solidFill>
                  <a:srgbClr val="1F497D"/>
                </a:solidFill>
              </a:rPr>
              <a:t>S4. Which of the following activities do you participate in, at least occasionally? (Select all)</a:t>
            </a:r>
            <a:endParaRPr lang="en-US" sz="1100" dirty="0">
              <a:solidFill>
                <a:srgbClr val="1F497D"/>
              </a:solidFill>
            </a:endParaRPr>
          </a:p>
        </p:txBody>
      </p:sp>
      <p:graphicFrame>
        <p:nvGraphicFramePr>
          <p:cNvPr id="16" name="Table 15"/>
          <p:cNvGraphicFramePr>
            <a:graphicFrameLocks noGrp="1"/>
          </p:cNvGraphicFramePr>
          <p:nvPr>
            <p:extLst>
              <p:ext uri="{D42A27DB-BD31-4B8C-83A1-F6EECF244321}">
                <p14:modId xmlns:p14="http://schemas.microsoft.com/office/powerpoint/2010/main" val="2885075931"/>
              </p:ext>
            </p:extLst>
          </p:nvPr>
        </p:nvGraphicFramePr>
        <p:xfrm>
          <a:off x="228600" y="1128545"/>
          <a:ext cx="8686893" cy="4829480"/>
        </p:xfrm>
        <a:graphic>
          <a:graphicData uri="http://schemas.openxmlformats.org/drawingml/2006/table">
            <a:tbl>
              <a:tblPr firstRow="1" bandRow="1">
                <a:tableStyleId>{5C22544A-7EE6-4342-B048-85BDC9FD1C3A}</a:tableStyleId>
              </a:tblPr>
              <a:tblGrid>
                <a:gridCol w="2534124"/>
                <a:gridCol w="878967"/>
                <a:gridCol w="878967"/>
                <a:gridCol w="878967"/>
                <a:gridCol w="878967"/>
                <a:gridCol w="878967"/>
                <a:gridCol w="878967"/>
                <a:gridCol w="878967"/>
              </a:tblGrid>
              <a:tr h="234215">
                <a:tc>
                  <a:txBody>
                    <a:bodyPr/>
                    <a:lstStyle/>
                    <a:p>
                      <a:r>
                        <a:rPr lang="en-US" sz="1200" dirty="0" smtClean="0"/>
                        <a:t>Boating Activity</a:t>
                      </a:r>
                      <a:endParaRPr lang="en-US" sz="1200" dirty="0"/>
                    </a:p>
                  </a:txBody>
                  <a:tcPr>
                    <a:lnR w="12700" cap="flat" cmpd="sng" algn="ctr">
                      <a:solidFill>
                        <a:schemeClr val="tx1"/>
                      </a:solidFill>
                      <a:prstDash val="solid"/>
                      <a:round/>
                      <a:headEnd type="none" w="med" len="med"/>
                      <a:tailEnd type="none" w="med" len="med"/>
                    </a:lnR>
                  </a:tcPr>
                </a:tc>
                <a:tc>
                  <a:txBody>
                    <a:bodyPr/>
                    <a:lstStyle/>
                    <a:p>
                      <a:pPr algn="ctr"/>
                      <a:r>
                        <a:rPr lang="en-US" sz="1200" dirty="0" smtClean="0"/>
                        <a:t>Total</a:t>
                      </a: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lang="en-US" sz="1200" dirty="0" smtClean="0"/>
                        <a:t>BC</a:t>
                      </a:r>
                      <a:endParaRPr lang="en-US" sz="12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200" dirty="0" smtClean="0"/>
                        <a:t>Prairies</a:t>
                      </a:r>
                      <a:endParaRPr lang="en-US" sz="1200" dirty="0"/>
                    </a:p>
                  </a:txBody>
                  <a:tcPr anchor="ctr"/>
                </a:tc>
                <a:tc>
                  <a:txBody>
                    <a:bodyPr/>
                    <a:lstStyle/>
                    <a:p>
                      <a:pPr algn="ctr"/>
                      <a:r>
                        <a:rPr lang="en-US" sz="1200" dirty="0" smtClean="0"/>
                        <a:t>Ontario</a:t>
                      </a:r>
                      <a:endParaRPr lang="en-US" sz="1200" dirty="0"/>
                    </a:p>
                  </a:txBody>
                  <a:tcPr anchor="ctr"/>
                </a:tc>
                <a:tc>
                  <a:txBody>
                    <a:bodyPr/>
                    <a:lstStyle/>
                    <a:p>
                      <a:pPr algn="ctr"/>
                      <a:r>
                        <a:rPr lang="en-US" sz="1200" dirty="0" smtClean="0"/>
                        <a:t>Quebec</a:t>
                      </a:r>
                      <a:endParaRPr lang="en-US" sz="1200" dirty="0"/>
                    </a:p>
                  </a:txBody>
                  <a:tcPr anchor="ctr"/>
                </a:tc>
                <a:tc>
                  <a:txBody>
                    <a:bodyPr/>
                    <a:lstStyle/>
                    <a:p>
                      <a:pPr algn="ctr"/>
                      <a:r>
                        <a:rPr lang="en-US" sz="1200" dirty="0" smtClean="0"/>
                        <a:t>Atlantic</a:t>
                      </a:r>
                      <a:endParaRPr lang="en-US" sz="1200" dirty="0"/>
                    </a:p>
                  </a:txBody>
                  <a:tcPr anchor="ctr"/>
                </a:tc>
                <a:tc>
                  <a:txBody>
                    <a:bodyPr/>
                    <a:lstStyle/>
                    <a:p>
                      <a:pPr algn="ctr"/>
                      <a:r>
                        <a:rPr lang="en-US" sz="1200" dirty="0" smtClean="0"/>
                        <a:t>North</a:t>
                      </a:r>
                      <a:endParaRPr lang="en-US" sz="1200" dirty="0"/>
                    </a:p>
                  </a:txBody>
                  <a:tcPr anchor="ctr"/>
                </a:tc>
              </a:tr>
              <a:tr h="193766">
                <a:tc>
                  <a:txBody>
                    <a:bodyPr/>
                    <a:lstStyle/>
                    <a:p>
                      <a:pPr algn="r"/>
                      <a:r>
                        <a:rPr lang="en-US" sz="1100" i="1" dirty="0" smtClean="0">
                          <a:solidFill>
                            <a:schemeClr val="bg1"/>
                          </a:solidFill>
                        </a:rPr>
                        <a:t>Base</a:t>
                      </a:r>
                      <a:endParaRPr lang="en-US" sz="1100" i="1" dirty="0">
                        <a:solidFill>
                          <a:schemeClr val="bg1"/>
                        </a:solidFill>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dirty="0" smtClean="0">
                          <a:solidFill>
                            <a:schemeClr val="bg1"/>
                          </a:solidFill>
                          <a:effectLst/>
                          <a:latin typeface="+mj-lt"/>
                        </a:rPr>
                        <a:t>1204</a:t>
                      </a:r>
                      <a:endParaRPr lang="en-US" sz="1200" b="0" i="1" u="none" strike="noStrike" dirty="0">
                        <a:solidFill>
                          <a:schemeClr val="bg1"/>
                        </a:solidFill>
                        <a:effectLst/>
                        <a:latin typeface="+mj-lt"/>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dirty="0">
                          <a:solidFill>
                            <a:schemeClr val="bg1"/>
                          </a:solidFill>
                          <a:effectLst/>
                          <a:latin typeface="+mj-lt"/>
                        </a:rPr>
                        <a:t>260</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a:solidFill>
                            <a:schemeClr val="bg1"/>
                          </a:solidFill>
                          <a:effectLst/>
                          <a:latin typeface="+mj-lt"/>
                        </a:rPr>
                        <a:t>164</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a:solidFill>
                            <a:schemeClr val="bg1"/>
                          </a:solidFill>
                          <a:effectLst/>
                          <a:latin typeface="+mj-lt"/>
                        </a:rPr>
                        <a:t>329</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a:solidFill>
                            <a:schemeClr val="bg1"/>
                          </a:solidFill>
                          <a:effectLst/>
                          <a:latin typeface="+mj-lt"/>
                        </a:rPr>
                        <a:t>298</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a:solidFill>
                            <a:schemeClr val="bg1"/>
                          </a:solidFill>
                          <a:effectLst/>
                          <a:latin typeface="+mj-lt"/>
                        </a:rPr>
                        <a:t>150</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fontAlgn="b"/>
                      <a:r>
                        <a:rPr lang="en-US" sz="1200" b="0" i="1" u="none" strike="noStrike" dirty="0">
                          <a:solidFill>
                            <a:schemeClr val="bg1"/>
                          </a:solidFill>
                          <a:effectLst/>
                          <a:latin typeface="+mj-lt"/>
                        </a:rPr>
                        <a:t>102</a:t>
                      </a:r>
                    </a:p>
                  </a:txBody>
                  <a:tcPr marL="9525" marR="9525" marT="9525" marB="0" anchor="ctr">
                    <a:lnB w="12700" cap="flat" cmpd="sng" algn="ctr">
                      <a:solidFill>
                        <a:schemeClr val="tx1"/>
                      </a:solidFill>
                      <a:prstDash val="solid"/>
                      <a:round/>
                      <a:headEnd type="none" w="med" len="med"/>
                      <a:tailEnd type="none" w="med" len="med"/>
                    </a:lnB>
                    <a:solidFill>
                      <a:schemeClr val="bg1">
                        <a:lumMod val="65000"/>
                      </a:schemeClr>
                    </a:solidFill>
                  </a:tcPr>
                </a:tc>
              </a:tr>
              <a:tr h="234215">
                <a:tc>
                  <a:txBody>
                    <a:bodyPr/>
                    <a:lstStyle/>
                    <a:p>
                      <a:r>
                        <a:rPr lang="en-US" sz="1200" b="1" dirty="0" err="1" smtClean="0"/>
                        <a:t>Powerboating</a:t>
                      </a:r>
                      <a:r>
                        <a:rPr lang="en-US" sz="1200" b="1" dirty="0" smtClean="0"/>
                        <a:t> (NET)</a:t>
                      </a:r>
                      <a:endParaRPr lang="en-US" sz="1200" b="1"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smtClean="0">
                          <a:solidFill>
                            <a:schemeClr val="tx1"/>
                          </a:solidFill>
                          <a:effectLst/>
                          <a:latin typeface="+mj-lt"/>
                        </a:rPr>
                        <a:t>76%</a:t>
                      </a:r>
                      <a:endParaRPr lang="en-US" sz="1200" b="1" i="0" u="none" strike="noStrike" dirty="0">
                        <a:solidFill>
                          <a:schemeClr val="tx1"/>
                        </a:solidFill>
                        <a:effectLst/>
                        <a:latin typeface="+mj-lt"/>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74%</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82%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86%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Fishing (net)</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dirty="0">
                          <a:solidFill>
                            <a:schemeClr val="tx1"/>
                          </a:solidFill>
                          <a:effectLst/>
                          <a:latin typeface="+mj-lt"/>
                        </a:rPr>
                        <a:t>59%</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52%</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65%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57%</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61%</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63%</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74%</a:t>
                      </a:r>
                    </a:p>
                  </a:txBody>
                  <a:tcPr marL="9525" marR="9525" marT="9525"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r>
              <a:tr h="234215">
                <a:tc>
                  <a:txBody>
                    <a:bodyPr/>
                    <a:lstStyle/>
                    <a:p>
                      <a:pPr marL="403225" indent="0" algn="l" fontAlgn="ctr"/>
                      <a:r>
                        <a:rPr lang="en-US" sz="1100" b="0" i="0" u="none" strike="noStrike" dirty="0">
                          <a:solidFill>
                            <a:schemeClr val="tx1"/>
                          </a:solidFill>
                          <a:effectLst/>
                          <a:latin typeface="+mj-lt"/>
                        </a:rPr>
                        <a:t>…as a passenger</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46%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42%</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a:solidFill>
                            <a:schemeClr val="tx1"/>
                          </a:solidFill>
                          <a:effectLst/>
                          <a:latin typeface="+mj-lt"/>
                        </a:rPr>
                        <a:t>55%</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44%</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46%</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44%</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57%</a:t>
                      </a:r>
                    </a:p>
                  </a:txBody>
                  <a:tcPr marL="9525" marR="9525" marT="9525" marB="0" anchor="ctr">
                    <a:solidFill>
                      <a:schemeClr val="accent5">
                        <a:lumMod val="40000"/>
                        <a:lumOff val="60000"/>
                      </a:schemeClr>
                    </a:solidFill>
                  </a:tcPr>
                </a:tc>
              </a:tr>
              <a:tr h="234215">
                <a:tc>
                  <a:txBody>
                    <a:bodyPr/>
                    <a:lstStyle/>
                    <a:p>
                      <a:pPr marL="403225" indent="0" algn="l" fontAlgn="ctr"/>
                      <a:r>
                        <a:rPr lang="en-US" sz="1100" b="0" i="0" u="none" strike="noStrike" dirty="0">
                          <a:solidFill>
                            <a:schemeClr val="tx1"/>
                          </a:solidFill>
                          <a:effectLst/>
                          <a:latin typeface="+mj-lt"/>
                        </a:rPr>
                        <a:t>…as the driver</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33%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25%</a:t>
                      </a:r>
                    </a:p>
                  </a:txBody>
                  <a:tcPr marL="9525" marR="9525" marT="9525" marB="0" anchor="ctr">
                    <a:lnL w="12700" cap="flat" cmpd="sng" algn="ctr">
                      <a:solidFill>
                        <a:schemeClr val="tx1"/>
                      </a:solidFill>
                      <a:prstDash val="solid"/>
                      <a:round/>
                      <a:headEnd type="none" w="med" len="med"/>
                      <a:tailEnd type="none" w="med" len="med"/>
                    </a:lnL>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32%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38%</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35%</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46%</a:t>
                      </a:r>
                    </a:p>
                  </a:txBody>
                  <a:tcPr marL="9525" marR="9525" marT="9525" marB="0" anchor="ctr">
                    <a:solidFill>
                      <a:schemeClr val="accent5">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Pleasure </a:t>
                      </a:r>
                      <a:r>
                        <a:rPr lang="en-US" sz="1100" b="0" i="0" u="none" strike="noStrike" dirty="0" err="1">
                          <a:solidFill>
                            <a:schemeClr val="tx1"/>
                          </a:solidFill>
                          <a:effectLst/>
                          <a:latin typeface="+mj-lt"/>
                        </a:rPr>
                        <a:t>Powerboating</a:t>
                      </a:r>
                      <a:r>
                        <a:rPr lang="en-US" sz="1100" b="0" i="0" u="none" strike="noStrike" dirty="0">
                          <a:solidFill>
                            <a:schemeClr val="tx1"/>
                          </a:solidFill>
                          <a:effectLst/>
                          <a:latin typeface="+mj-lt"/>
                        </a:rPr>
                        <a:t> (net)</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45%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51%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a:solidFill>
                            <a:schemeClr val="tx1"/>
                          </a:solidFill>
                          <a:effectLst/>
                          <a:latin typeface="+mj-lt"/>
                        </a:rPr>
                        <a:t>52%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46%</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38%</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39%</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50%</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...as a passenger</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36%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41%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a:solidFill>
                            <a:schemeClr val="tx1"/>
                          </a:solidFill>
                          <a:effectLst/>
                          <a:latin typeface="+mj-lt"/>
                        </a:rPr>
                        <a:t>42%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37%</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31%</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27%</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39%</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...as the driver</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24%</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a:solidFill>
                            <a:schemeClr val="tx1"/>
                          </a:solidFill>
                          <a:effectLst/>
                          <a:latin typeface="+mj-lt"/>
                        </a:rPr>
                        <a:t>24%</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26%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15%</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21%</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31%</a:t>
                      </a:r>
                    </a:p>
                  </a:txBody>
                  <a:tcPr marL="9525" marR="9525" marT="9525" marB="0" anchor="ctr">
                    <a:solidFill>
                      <a:schemeClr val="accent5">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Riding a personal watercraft (PWC)</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11%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11%</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dirty="0">
                          <a:solidFill>
                            <a:schemeClr val="tx1"/>
                          </a:solidFill>
                          <a:effectLst/>
                          <a:latin typeface="+mj-lt"/>
                        </a:rPr>
                        <a:t>9%</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10%</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Hunting from any type of watercraft</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dirty="0" smtClean="0">
                          <a:solidFill>
                            <a:schemeClr val="tx1"/>
                          </a:solidFill>
                          <a:effectLst/>
                          <a:latin typeface="+mj-lt"/>
                        </a:rPr>
                        <a:t>5%</a:t>
                      </a:r>
                      <a:endParaRPr lang="en-US" sz="1200" b="0" i="0" u="none" strike="noStrike" dirty="0">
                        <a:solidFill>
                          <a:schemeClr val="tx1"/>
                        </a:solidFill>
                        <a:effectLst/>
                        <a:latin typeface="+mj-lt"/>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4%</a:t>
                      </a:r>
                    </a:p>
                  </a:txBody>
                  <a:tcPr marL="9525" marR="9525" marT="9525" marB="0" anchor="ctr">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r>
              <a:tr h="234215">
                <a:tc>
                  <a:txBody>
                    <a:bodyPr/>
                    <a:lstStyle/>
                    <a:p>
                      <a:r>
                        <a:rPr lang="en-US" sz="1200" b="1" dirty="0" smtClean="0"/>
                        <a:t>Non-</a:t>
                      </a:r>
                      <a:r>
                        <a:rPr lang="en-US" sz="1200" b="1" dirty="0" err="1" smtClean="0"/>
                        <a:t>Powerboating</a:t>
                      </a:r>
                      <a:r>
                        <a:rPr lang="en-US" sz="1200" b="1" baseline="0" dirty="0" smtClean="0"/>
                        <a:t> (NET)</a:t>
                      </a:r>
                      <a:endParaRPr lang="en-US" sz="1200" b="1" dirty="0" smtClean="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smtClean="0">
                          <a:solidFill>
                            <a:schemeClr val="tx1"/>
                          </a:solidFill>
                          <a:effectLst/>
                          <a:latin typeface="+mj-lt"/>
                        </a:rPr>
                        <a:t>71%</a:t>
                      </a:r>
                      <a:endParaRPr lang="en-US" sz="1200" b="1" i="0" u="none" strike="noStrike" dirty="0">
                        <a:solidFill>
                          <a:schemeClr val="tx1"/>
                        </a:solidFill>
                        <a:effectLst/>
                        <a:latin typeface="+mj-lt"/>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77%</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65%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64%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78%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200" b="1" i="0" u="none" strike="noStrike" dirty="0">
                          <a:solidFill>
                            <a:schemeClr val="tx1"/>
                          </a:solidFill>
                          <a:effectLst/>
                          <a:latin typeface="+mj-lt"/>
                        </a:rPr>
                        <a:t>67%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34215">
                <a:tc>
                  <a:txBody>
                    <a:bodyPr/>
                    <a:lstStyle/>
                    <a:p>
                      <a:pPr marL="228600" indent="0" algn="l" fontAlgn="ctr"/>
                      <a:r>
                        <a:rPr lang="en-US" sz="1100" b="0" i="0" u="none" strike="noStrike" dirty="0">
                          <a:solidFill>
                            <a:schemeClr val="tx1"/>
                          </a:solidFill>
                          <a:effectLst/>
                          <a:latin typeface="+mj-lt"/>
                        </a:rPr>
                        <a:t>Paddling (net)</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a:solidFill>
                            <a:schemeClr val="tx1"/>
                          </a:solidFill>
                          <a:effectLst/>
                          <a:latin typeface="+mj-lt"/>
                        </a:rPr>
                        <a:t>62%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dirty="0">
                          <a:solidFill>
                            <a:schemeClr val="tx1"/>
                          </a:solidFill>
                          <a:effectLst/>
                          <a:latin typeface="+mj-lt"/>
                        </a:rPr>
                        <a:t>69%</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52%</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64%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57%</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66%</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200" b="0" i="0" u="none" strike="noStrike">
                          <a:solidFill>
                            <a:schemeClr val="tx1"/>
                          </a:solidFill>
                          <a:effectLst/>
                          <a:latin typeface="+mj-lt"/>
                        </a:rPr>
                        <a:t>58%</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Canoeing</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44%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43%</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a:solidFill>
                            <a:schemeClr val="tx1"/>
                          </a:solidFill>
                          <a:effectLst/>
                          <a:latin typeface="+mj-lt"/>
                        </a:rPr>
                        <a:t>37%</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52%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37%</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51%</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43%</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Kayaking</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33%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45%</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22%</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27%</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38%</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30%</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27%</a:t>
                      </a:r>
                    </a:p>
                  </a:txBody>
                  <a:tcPr marL="9525" marR="9525" marT="9525" marB="0" anchor="ctr">
                    <a:solidFill>
                      <a:schemeClr val="bg1">
                        <a:lumMod val="95000"/>
                      </a:schemeClr>
                    </a:solidFill>
                  </a:tcPr>
                </a:tc>
              </a:tr>
              <a:tr h="234215">
                <a:tc>
                  <a:txBody>
                    <a:bodyPr/>
                    <a:lstStyle/>
                    <a:p>
                      <a:pPr marL="403225" indent="0" algn="l" fontAlgn="ctr"/>
                      <a:r>
                        <a:rPr lang="en-US" sz="1100" b="0" i="0" u="none" strike="noStrike" dirty="0">
                          <a:solidFill>
                            <a:schemeClr val="tx1"/>
                          </a:solidFill>
                          <a:effectLst/>
                          <a:latin typeface="+mj-lt"/>
                        </a:rPr>
                        <a:t>Stand up </a:t>
                      </a:r>
                      <a:r>
                        <a:rPr lang="en-US" sz="1100" b="0" i="0" u="none" strike="noStrike" dirty="0" err="1">
                          <a:solidFill>
                            <a:schemeClr val="tx1"/>
                          </a:solidFill>
                          <a:effectLst/>
                          <a:latin typeface="+mj-lt"/>
                        </a:rPr>
                        <a:t>paddleboarding</a:t>
                      </a:r>
                      <a:endParaRPr lang="en-US" sz="1100" b="0" i="0" u="none" strike="noStrike" dirty="0">
                        <a:solidFill>
                          <a:schemeClr val="tx1"/>
                        </a:solidFill>
                        <a:effectLst/>
                        <a:latin typeface="+mj-lt"/>
                      </a:endParaRP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9%</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7%</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4%</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solidFill>
                      <a:schemeClr val="accent3">
                        <a:lumMod val="20000"/>
                        <a:lumOff val="80000"/>
                      </a:schemeClr>
                    </a:solidFill>
                  </a:tcPr>
                </a:tc>
              </a:tr>
              <a:tr h="234215">
                <a:tc>
                  <a:txBody>
                    <a:bodyPr/>
                    <a:lstStyle/>
                    <a:p>
                      <a:pPr marL="228600" indent="0" algn="l" fontAlgn="ctr"/>
                      <a:r>
                        <a:rPr lang="en-US" sz="1100" b="0" i="0" u="none" strike="noStrike" dirty="0">
                          <a:solidFill>
                            <a:schemeClr val="tx1"/>
                          </a:solidFill>
                          <a:effectLst/>
                          <a:latin typeface="+mj-lt"/>
                        </a:rPr>
                        <a:t>Boating in another </a:t>
                      </a:r>
                      <a:r>
                        <a:rPr lang="en-US" sz="1100" b="0" i="0" u="none" strike="noStrike" dirty="0" smtClean="0">
                          <a:solidFill>
                            <a:schemeClr val="tx1"/>
                          </a:solidFill>
                          <a:effectLst/>
                          <a:latin typeface="+mj-lt"/>
                        </a:rPr>
                        <a:t>non-powered </a:t>
                      </a:r>
                      <a:r>
                        <a:rPr lang="en-US" sz="1100" b="0" i="0" u="none" strike="noStrike" dirty="0">
                          <a:solidFill>
                            <a:schemeClr val="tx1"/>
                          </a:solidFill>
                          <a:effectLst/>
                          <a:latin typeface="+mj-lt"/>
                        </a:rPr>
                        <a:t>craft</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23%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27%</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dirty="0">
                          <a:solidFill>
                            <a:schemeClr val="tx1"/>
                          </a:solidFill>
                          <a:effectLst/>
                          <a:latin typeface="+mj-lt"/>
                        </a:rPr>
                        <a:t>29%</a:t>
                      </a:r>
                    </a:p>
                  </a:txBody>
                  <a:tcPr marL="9525" marR="9525" marT="9525" marB="0" anchor="ctr">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23%</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17%</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24%</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26%</a:t>
                      </a:r>
                    </a:p>
                  </a:txBody>
                  <a:tcPr marL="9525" marR="9525" marT="9525" marB="0" anchor="ctr">
                    <a:solidFill>
                      <a:schemeClr val="bg1">
                        <a:lumMod val="95000"/>
                      </a:schemeClr>
                    </a:solidFill>
                  </a:tcPr>
                </a:tc>
              </a:tr>
              <a:tr h="234215">
                <a:tc>
                  <a:txBody>
                    <a:bodyPr/>
                    <a:lstStyle/>
                    <a:p>
                      <a:pPr marL="228600" indent="0" algn="l" fontAlgn="ctr"/>
                      <a:r>
                        <a:rPr lang="en-US" sz="1100" b="0" i="0" u="none" strike="noStrike" dirty="0">
                          <a:solidFill>
                            <a:schemeClr val="tx1"/>
                          </a:solidFill>
                          <a:effectLst/>
                          <a:latin typeface="+mj-lt"/>
                        </a:rPr>
                        <a:t>Sailing (net)</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14%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19%</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12%</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15%</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11%</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14%</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solidFill>
                      <a:schemeClr val="accent3">
                        <a:lumMod val="20000"/>
                        <a:lumOff val="80000"/>
                      </a:schemeClr>
                    </a:solidFill>
                  </a:tcPr>
                </a:tc>
              </a:tr>
              <a:tr h="234215">
                <a:tc>
                  <a:txBody>
                    <a:bodyPr/>
                    <a:lstStyle/>
                    <a:p>
                      <a:pPr marL="403225" indent="0" algn="l" fontAlgn="ctr"/>
                      <a:r>
                        <a:rPr lang="en-US" sz="1100" b="0" i="0" u="none" strike="noStrike" dirty="0">
                          <a:solidFill>
                            <a:schemeClr val="tx1"/>
                          </a:solidFill>
                          <a:effectLst/>
                          <a:latin typeface="+mj-lt"/>
                        </a:rPr>
                        <a:t>Sailing</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13%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dirty="0">
                          <a:solidFill>
                            <a:schemeClr val="tx1"/>
                          </a:solidFill>
                          <a:effectLst/>
                          <a:latin typeface="+mj-lt"/>
                        </a:rPr>
                        <a:t>17%</a:t>
                      </a:r>
                    </a:p>
                  </a:txBody>
                  <a:tcPr marL="9525" marR="9525" marT="9525" marB="0" anchor="ctr">
                    <a:lnL w="12700" cap="flat" cmpd="sng" algn="ctr">
                      <a:solidFill>
                        <a:schemeClr val="tx1"/>
                      </a:solidFill>
                      <a:prstDash val="solid"/>
                      <a:round/>
                      <a:headEnd type="none" w="med" len="med"/>
                      <a:tailEnd type="none" w="med" len="med"/>
                    </a:lnL>
                    <a:solidFill>
                      <a:schemeClr val="accent5">
                        <a:lumMod val="40000"/>
                        <a:lumOff val="60000"/>
                      </a:schemeClr>
                    </a:solidFill>
                  </a:tcPr>
                </a:tc>
                <a:tc>
                  <a:txBody>
                    <a:bodyPr/>
                    <a:lstStyle/>
                    <a:p>
                      <a:pPr algn="ctr" fontAlgn="b"/>
                      <a:r>
                        <a:rPr lang="en-US" sz="1200" b="0" i="0" u="none" strike="noStrike">
                          <a:solidFill>
                            <a:schemeClr val="tx1"/>
                          </a:solidFill>
                          <a:effectLst/>
                          <a:latin typeface="+mj-lt"/>
                        </a:rPr>
                        <a:t>11%</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10%</a:t>
                      </a:r>
                    </a:p>
                  </a:txBody>
                  <a:tcPr marL="9525" marR="9525" marT="9525" marB="0" anchor="ctr">
                    <a:solidFill>
                      <a:schemeClr val="accent3">
                        <a:lumMod val="20000"/>
                        <a:lumOff val="80000"/>
                      </a:schemeClr>
                    </a:solidFill>
                  </a:tcPr>
                </a:tc>
                <a:tc>
                  <a:txBody>
                    <a:bodyPr/>
                    <a:lstStyle/>
                    <a:p>
                      <a:pPr algn="ctr" fontAlgn="b"/>
                      <a:r>
                        <a:rPr lang="en-US" sz="1200" b="0" i="0" u="none" strike="noStrike">
                          <a:solidFill>
                            <a:schemeClr val="tx1"/>
                          </a:solidFill>
                          <a:effectLst/>
                          <a:latin typeface="+mj-lt"/>
                        </a:rPr>
                        <a:t>13%</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4%</a:t>
                      </a:r>
                    </a:p>
                  </a:txBody>
                  <a:tcPr marL="9525" marR="9525" marT="9525" marB="0" anchor="ctr">
                    <a:solidFill>
                      <a:schemeClr val="accent3">
                        <a:lumMod val="20000"/>
                        <a:lumOff val="80000"/>
                      </a:schemeClr>
                    </a:solidFill>
                  </a:tcPr>
                </a:tc>
              </a:tr>
              <a:tr h="234215">
                <a:tc>
                  <a:txBody>
                    <a:bodyPr/>
                    <a:lstStyle/>
                    <a:p>
                      <a:pPr marL="403225" indent="0" algn="l" fontAlgn="ctr"/>
                      <a:r>
                        <a:rPr lang="en-US" sz="1100" b="0" i="0" u="none" strike="noStrike" dirty="0">
                          <a:solidFill>
                            <a:schemeClr val="tx1"/>
                          </a:solidFill>
                          <a:effectLst/>
                          <a:latin typeface="+mj-lt"/>
                        </a:rPr>
                        <a:t>Sailboarding (windsurfing)</a:t>
                      </a:r>
                    </a:p>
                  </a:txBody>
                  <a:tcPr marL="9525" marR="9525" marT="9525" marB="0" anchor="ctr">
                    <a:lnR w="12700" cap="flat" cmpd="sng" algn="ctr">
                      <a:solidFill>
                        <a:schemeClr val="tx1"/>
                      </a:solidFill>
                      <a:prstDash val="solid"/>
                      <a:round/>
                      <a:headEnd type="none" w="med" len="med"/>
                      <a:tailEnd type="none" w="med" len="med"/>
                    </a:lnR>
                    <a:solidFill>
                      <a:schemeClr val="bg1">
                        <a:lumMod val="85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200" b="0" i="0" u="none" strike="noStrike">
                          <a:solidFill>
                            <a:schemeClr val="tx1"/>
                          </a:solidFill>
                          <a:effectLst/>
                          <a:latin typeface="+mj-lt"/>
                        </a:rPr>
                        <a:t>5%</a:t>
                      </a:r>
                    </a:p>
                  </a:txBody>
                  <a:tcPr marL="9525" marR="9525" marT="9525" marB="0" anchor="ctr">
                    <a:solidFill>
                      <a:schemeClr val="bg1">
                        <a:lumMod val="95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solidFill>
                      <a:schemeClr val="accent3">
                        <a:lumMod val="20000"/>
                        <a:lumOff val="80000"/>
                      </a:schemeClr>
                    </a:solidFill>
                  </a:tcPr>
                </a:tc>
              </a:tr>
            </a:tbl>
          </a:graphicData>
        </a:graphic>
      </p:graphicFrame>
      <p:sp>
        <p:nvSpPr>
          <p:cNvPr id="7" name="TextBox 6"/>
          <p:cNvSpPr txBox="1"/>
          <p:nvPr/>
        </p:nvSpPr>
        <p:spPr>
          <a:xfrm>
            <a:off x="1752600" y="729342"/>
            <a:ext cx="6096000" cy="369332"/>
          </a:xfrm>
          <a:prstGeom prst="rect">
            <a:avLst/>
          </a:prstGeom>
          <a:noFill/>
        </p:spPr>
        <p:txBody>
          <a:bodyPr wrap="square" rtlCol="0">
            <a:spAutoFit/>
          </a:bodyPr>
          <a:lstStyle/>
          <a:p>
            <a:pPr algn="ctr"/>
            <a:r>
              <a:rPr lang="en-US" b="1" dirty="0" smtClean="0"/>
              <a:t>Canadian Boating Participation among Recreational Boaters</a:t>
            </a:r>
          </a:p>
        </p:txBody>
      </p:sp>
      <p:grpSp>
        <p:nvGrpSpPr>
          <p:cNvPr id="8" name="Group 7"/>
          <p:cNvGrpSpPr/>
          <p:nvPr/>
        </p:nvGrpSpPr>
        <p:grpSpPr>
          <a:xfrm>
            <a:off x="120269" y="6289989"/>
            <a:ext cx="4538815" cy="284983"/>
            <a:chOff x="6213279" y="518294"/>
            <a:chExt cx="4538815" cy="284983"/>
          </a:xfrm>
        </p:grpSpPr>
        <p:sp>
          <p:nvSpPr>
            <p:cNvPr id="11" name="Rectangle 10"/>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6781796" y="541667"/>
              <a:ext cx="3970298" cy="261610"/>
            </a:xfrm>
            <a:prstGeom prst="rect">
              <a:avLst/>
            </a:prstGeom>
            <a:noFill/>
          </p:spPr>
          <p:txBody>
            <a:bodyPr wrap="square" rtlCol="0">
              <a:spAutoFit/>
            </a:bodyPr>
            <a:lstStyle/>
            <a:p>
              <a:r>
                <a:rPr lang="en-US" sz="1100" dirty="0" smtClean="0"/>
                <a:t>Over 120/Under 80 index compared to total boating population</a:t>
              </a:r>
              <a:endParaRPr lang="en-US" sz="1100" dirty="0"/>
            </a:p>
          </p:txBody>
        </p:sp>
        <p:cxnSp>
          <p:nvCxnSpPr>
            <p:cNvPr id="14" name="Straight Connector 1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10803303"/>
      </p:ext>
    </p:extLst>
  </p:cSld>
  <p:clrMapOvr>
    <a:overrideClrMapping bg1="lt1" tx1="dk1" bg2="lt2" tx2="dk2" accent1="accent1" accent2="accent2" accent3="accent3" accent4="accent4" accent5="accent5" accent6="accent6" hlink="hlink" folHlink="folHlink"/>
  </p:clrMapOvr>
  <p:transition advClick="0"/>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130</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Q301 – Motivations / Barriers</a:t>
            </a:r>
            <a:endParaRPr lang="en-US" sz="1600" b="0" dirty="0" smtClean="0"/>
          </a:p>
        </p:txBody>
      </p:sp>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22" name="Rectangle 21"/>
          <p:cNvSpPr/>
          <p:nvPr/>
        </p:nvSpPr>
        <p:spPr>
          <a:xfrm>
            <a:off x="0" y="6211669"/>
            <a:ext cx="6019800" cy="646331"/>
          </a:xfrm>
          <a:prstGeom prst="rect">
            <a:avLst/>
          </a:prstGeom>
        </p:spPr>
        <p:txBody>
          <a:bodyPr wrap="square">
            <a:spAutoFit/>
          </a:bodyPr>
          <a:lstStyle/>
          <a:p>
            <a:r>
              <a:rPr lang="en-US" sz="1200" dirty="0" smtClean="0">
                <a:solidFill>
                  <a:srgbClr val="1F497D"/>
                </a:solidFill>
              </a:rPr>
              <a:t>Q301. Here </a:t>
            </a:r>
            <a:r>
              <a:rPr lang="en-US" sz="1200" dirty="0">
                <a:solidFill>
                  <a:srgbClr val="1F497D"/>
                </a:solidFill>
              </a:rPr>
              <a:t>are some statements that describe how people feel about wearing lifejackets while boating. </a:t>
            </a:r>
            <a:r>
              <a:rPr lang="en-US" sz="1200" dirty="0" smtClean="0">
                <a:solidFill>
                  <a:srgbClr val="1F497D"/>
                </a:solidFill>
              </a:rPr>
              <a:t>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graphicFrame>
        <p:nvGraphicFramePr>
          <p:cNvPr id="23" name="Table 22"/>
          <p:cNvGraphicFramePr>
            <a:graphicFrameLocks noGrp="1"/>
          </p:cNvGraphicFramePr>
          <p:nvPr>
            <p:extLst>
              <p:ext uri="{D42A27DB-BD31-4B8C-83A1-F6EECF244321}">
                <p14:modId xmlns:p14="http://schemas.microsoft.com/office/powerpoint/2010/main" val="4224611523"/>
              </p:ext>
            </p:extLst>
          </p:nvPr>
        </p:nvGraphicFramePr>
        <p:xfrm>
          <a:off x="707066" y="740734"/>
          <a:ext cx="7827335" cy="5360019"/>
        </p:xfrm>
        <a:graphic>
          <a:graphicData uri="http://schemas.openxmlformats.org/drawingml/2006/table">
            <a:tbl>
              <a:tblPr>
                <a:tableStyleId>{5C22544A-7EE6-4342-B048-85BDC9FD1C3A}</a:tableStyleId>
              </a:tblPr>
              <a:tblGrid>
                <a:gridCol w="445157"/>
                <a:gridCol w="6195094"/>
                <a:gridCol w="593542"/>
                <a:gridCol w="593542"/>
              </a:tblGrid>
              <a:tr h="371121">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Motivations/Barriers:</a:t>
                      </a:r>
                      <a:r>
                        <a:rPr lang="en-US" sz="1800" dirty="0" smtClean="0">
                          <a:solidFill>
                            <a:schemeClr val="bg1"/>
                          </a:solidFill>
                        </a:rPr>
                        <a:t> </a:t>
                      </a:r>
                      <a:r>
                        <a:rPr lang="en-US" sz="1600" dirty="0" smtClean="0">
                          <a:solidFill>
                            <a:schemeClr val="bg1"/>
                          </a:solidFill>
                        </a:rPr>
                        <a:t>percent likelihood to be chosen as strongest</a:t>
                      </a:r>
                      <a:r>
                        <a:rPr lang="en-US" sz="1600" baseline="0" dirty="0" smtClean="0">
                          <a:solidFill>
                            <a:schemeClr val="bg1"/>
                          </a:solidFill>
                        </a:rPr>
                        <a:t> agreement</a:t>
                      </a: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191816">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know that wearing a Lifejacket is the smart thing to do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9.3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1816">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wear a lifejacket to be safe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2759">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If you pick the right lifejacket, you can be comfortable and safer at the same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1816">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wear a lifejacket to ensure I will be there for my family when they need 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1816">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want to set a good example for others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1816">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make a point of being prepared for the possibility of falling into cold water,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Wearing a lifejacket shows I’m strong enough to do the right thing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Wearing a lifejacket lets me focus on having good times with others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If I wear a Lifejacket, I can be more confident that nothing will go wrong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74136">
                <a:tc>
                  <a:txBody>
                    <a:bodyPr/>
                    <a:lstStyle/>
                    <a:p>
                      <a:pPr algn="ctr" fontAlgn="b"/>
                      <a:r>
                        <a:rPr lang="en-US" sz="1200" b="0" i="0" u="none" strike="noStrike" dirty="0" smtClean="0">
                          <a:solidFill>
                            <a:schemeClr val="tx1"/>
                          </a:solidFill>
                          <a:effectLst/>
                          <a:latin typeface="Calibri"/>
                        </a:rPr>
                        <a:t>10</a:t>
                      </a: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If someone close to me drowned because he/she was not wearing a lifejacket, boating would never be the same for 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Wearing a lifejacket lets me relax</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A lifejacket gives me better control</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feel that those who are close to me want me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Others will look up to me for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4.9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15</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feel that I am prepared in the event of cold water immersion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4.4</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When I wear a lifejacket, I don’t need to worry about anything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A lifejacket is uncomfortable to wear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18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know anyone who has ever drowned or almost drowned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74136">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 don’t worry about the temperature of the water, as I don’t boat during what I consider to be the cold water season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20</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The lifejackets that I would like are too expensive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3.0</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25510">
                <a:tc>
                  <a:txBody>
                    <a:bodyPr/>
                    <a:lstStyle/>
                    <a:p>
                      <a:pPr algn="ctr" fontAlgn="b"/>
                      <a:r>
                        <a:rPr lang="en-US" sz="1200" b="0" i="0" u="none" strike="noStrike" dirty="0" smtClean="0">
                          <a:solidFill>
                            <a:schemeClr val="tx1"/>
                          </a:solidFill>
                          <a:effectLst/>
                          <a:latin typeface="Calibri"/>
                        </a:rPr>
                        <a:t>21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Wearing a lifejacket lets me push my limits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3.0</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24" name="Rectangle 23"/>
          <p:cNvSpPr/>
          <p:nvPr/>
        </p:nvSpPr>
        <p:spPr>
          <a:xfrm>
            <a:off x="0" y="6047601"/>
            <a:ext cx="4572000" cy="276999"/>
          </a:xfrm>
          <a:prstGeom prst="rect">
            <a:avLst/>
          </a:prstGeom>
        </p:spPr>
        <p:txBody>
          <a:bodyPr>
            <a:spAutoFit/>
          </a:bodyPr>
          <a:lstStyle/>
          <a:p>
            <a:pPr fontAlgn="b"/>
            <a:r>
              <a:rPr lang="en-US" sz="1200" dirty="0"/>
              <a:t>Point of indifference (random selection of any shown</a:t>
            </a:r>
            <a:r>
              <a:rPr lang="en-US" sz="1200" dirty="0" smtClean="0"/>
              <a:t>) = 2.5</a:t>
            </a:r>
            <a:endParaRPr lang="en-US" sz="1200" dirty="0">
              <a:solidFill>
                <a:srgbClr val="000000"/>
              </a:solidFill>
            </a:endParaRPr>
          </a:p>
        </p:txBody>
      </p:sp>
    </p:spTree>
    <p:extLst>
      <p:ext uri="{BB962C8B-B14F-4D97-AF65-F5344CB8AC3E}">
        <p14:creationId xmlns:p14="http://schemas.microsoft.com/office/powerpoint/2010/main" val="4255656702"/>
      </p:ext>
    </p:extLst>
  </p:cSld>
  <p:clrMapOvr>
    <a:masterClrMapping/>
  </p:clrMapOvr>
  <p:transition advClick="0"/>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131</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Q301 – Motivations / Barriers</a:t>
            </a:r>
            <a:endParaRPr lang="en-US" sz="1600" b="0" dirty="0" smtClean="0"/>
          </a:p>
        </p:txBody>
      </p:sp>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22" name="Rectangle 21"/>
          <p:cNvSpPr/>
          <p:nvPr/>
        </p:nvSpPr>
        <p:spPr>
          <a:xfrm>
            <a:off x="0" y="6211669"/>
            <a:ext cx="6019800" cy="646331"/>
          </a:xfrm>
          <a:prstGeom prst="rect">
            <a:avLst/>
          </a:prstGeom>
        </p:spPr>
        <p:txBody>
          <a:bodyPr wrap="square">
            <a:spAutoFit/>
          </a:bodyPr>
          <a:lstStyle/>
          <a:p>
            <a:r>
              <a:rPr lang="en-US" sz="1200" dirty="0" smtClean="0">
                <a:solidFill>
                  <a:srgbClr val="1F497D"/>
                </a:solidFill>
              </a:rPr>
              <a:t>Q301. Here </a:t>
            </a:r>
            <a:r>
              <a:rPr lang="en-US" sz="1200" dirty="0">
                <a:solidFill>
                  <a:srgbClr val="1F497D"/>
                </a:solidFill>
              </a:rPr>
              <a:t>are some statements that describe how people feel about wearing lifejackets while boating. </a:t>
            </a:r>
            <a:r>
              <a:rPr lang="en-US" sz="1200" dirty="0" smtClean="0">
                <a:solidFill>
                  <a:srgbClr val="1F497D"/>
                </a:solidFill>
              </a:rPr>
              <a:t>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graphicFrame>
        <p:nvGraphicFramePr>
          <p:cNvPr id="23" name="Table 22"/>
          <p:cNvGraphicFramePr>
            <a:graphicFrameLocks noGrp="1"/>
          </p:cNvGraphicFramePr>
          <p:nvPr>
            <p:extLst>
              <p:ext uri="{D42A27DB-BD31-4B8C-83A1-F6EECF244321}">
                <p14:modId xmlns:p14="http://schemas.microsoft.com/office/powerpoint/2010/main" val="2371927173"/>
              </p:ext>
            </p:extLst>
          </p:nvPr>
        </p:nvGraphicFramePr>
        <p:xfrm>
          <a:off x="609600" y="682084"/>
          <a:ext cx="7915935" cy="5483655"/>
        </p:xfrm>
        <a:graphic>
          <a:graphicData uri="http://schemas.openxmlformats.org/drawingml/2006/table">
            <a:tbl>
              <a:tblPr>
                <a:tableStyleId>{5C22544A-7EE6-4342-B048-85BDC9FD1C3A}</a:tableStyleId>
              </a:tblPr>
              <a:tblGrid>
                <a:gridCol w="450196"/>
                <a:gridCol w="6265219"/>
                <a:gridCol w="600260"/>
                <a:gridCol w="600260"/>
              </a:tblGrid>
              <a:tr h="345449">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Motivations/Barriers:</a:t>
                      </a:r>
                      <a:r>
                        <a:rPr lang="en-US" sz="1800" dirty="0" smtClean="0">
                          <a:solidFill>
                            <a:schemeClr val="bg1"/>
                          </a:solidFill>
                        </a:rPr>
                        <a:t> </a:t>
                      </a:r>
                      <a:r>
                        <a:rPr lang="en-US" sz="1600" dirty="0" smtClean="0">
                          <a:solidFill>
                            <a:schemeClr val="bg1"/>
                          </a:solidFill>
                        </a:rPr>
                        <a:t>percent likelihood to be chosen as strongest</a:t>
                      </a:r>
                      <a:r>
                        <a:rPr lang="en-US" sz="1600" baseline="0" dirty="0" smtClean="0">
                          <a:solidFill>
                            <a:schemeClr val="bg1"/>
                          </a:solidFill>
                        </a:rPr>
                        <a:t> agreement</a:t>
                      </a: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103065">
                <a:tc>
                  <a:txBody>
                    <a:bodyPr/>
                    <a:lstStyle/>
                    <a:p>
                      <a:pPr algn="ctr" fontAlgn="b"/>
                      <a:r>
                        <a:rPr lang="en-US" sz="1100" b="0" i="0" u="none" strike="noStrike" dirty="0" smtClean="0">
                          <a:solidFill>
                            <a:schemeClr val="tx1"/>
                          </a:solidFill>
                          <a:effectLst/>
                          <a:latin typeface="Calibri"/>
                        </a:rPr>
                        <a:t>21</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only need to wear a lifejacket in riskier conditions (tippy boat, rough water, at high speeds)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2.9</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710">
                <a:tc>
                  <a:txBody>
                    <a:bodyPr/>
                    <a:lstStyle/>
                    <a:p>
                      <a:pPr algn="ctr" fontAlgn="b"/>
                      <a:r>
                        <a:rPr lang="en-US" sz="1100" b="0" i="0" u="none" strike="noStrike" dirty="0" smtClean="0">
                          <a:solidFill>
                            <a:schemeClr val="tx1"/>
                          </a:solidFill>
                          <a:effectLst/>
                          <a:latin typeface="Calibri"/>
                        </a:rPr>
                        <a:t>22</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feel I can take more chances when I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2.8</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0">
                <a:tc>
                  <a:txBody>
                    <a:bodyPr/>
                    <a:lstStyle/>
                    <a:p>
                      <a:pPr algn="ctr" fontAlgn="b"/>
                      <a:r>
                        <a:rPr lang="en-US" sz="1100" b="0" i="0" u="none" strike="noStrike" dirty="0" smtClean="0">
                          <a:solidFill>
                            <a:schemeClr val="tx1"/>
                          </a:solidFill>
                          <a:effectLst/>
                          <a:latin typeface="Calibri"/>
                        </a:rPr>
                        <a:t>23</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A lifejacket is too hot to wear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2.7</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3200">
                <a:tc>
                  <a:txBody>
                    <a:bodyPr/>
                    <a:lstStyle/>
                    <a:p>
                      <a:pPr algn="ctr" fontAlgn="b"/>
                      <a:r>
                        <a:rPr lang="en-US" sz="1100" b="0" i="0" u="none" strike="noStrike" dirty="0" smtClean="0">
                          <a:solidFill>
                            <a:schemeClr val="tx1"/>
                          </a:solidFill>
                          <a:effectLst/>
                          <a:latin typeface="Calibri"/>
                        </a:rPr>
                        <a:t>24</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Wearing a lifejacket interferes with my activity while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2.7</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14045">
                <a:tc>
                  <a:txBody>
                    <a:bodyPr/>
                    <a:lstStyle/>
                    <a:p>
                      <a:pPr lvl="0" algn="ctr"/>
                      <a:r>
                        <a:rPr lang="en-US" sz="1100" b="0" kern="1200" dirty="0" smtClean="0">
                          <a:solidFill>
                            <a:schemeClr val="tx1"/>
                          </a:solidFill>
                          <a:effectLst/>
                          <a:latin typeface="+mn-lt"/>
                          <a:ea typeface="+mn-ea"/>
                          <a:cs typeface="+mn-cs"/>
                        </a:rPr>
                        <a:t>25</a:t>
                      </a:r>
                      <a:endParaRPr lang="en-US" sz="11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I only need to wear a lifejacket when involved in sports (e.g. waterskiing, wakeboarding)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2.6</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8690">
                <a:tc>
                  <a:txBody>
                    <a:bodyPr/>
                    <a:lstStyle/>
                    <a:p>
                      <a:pPr algn="ctr" fontAlgn="b"/>
                      <a:r>
                        <a:rPr lang="en-US" sz="1100" b="0" i="0" u="none" strike="noStrike" dirty="0" smtClean="0">
                          <a:solidFill>
                            <a:schemeClr val="tx1"/>
                          </a:solidFill>
                          <a:effectLst/>
                          <a:latin typeface="Calibri"/>
                        </a:rPr>
                        <a:t>26</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 - Point of indifference (random selection of any shown)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2.5</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19535">
                <a:tc>
                  <a:txBody>
                    <a:bodyPr/>
                    <a:lstStyle/>
                    <a:p>
                      <a:pPr algn="ctr" fontAlgn="b"/>
                      <a:r>
                        <a:rPr lang="en-US" sz="1100" b="0" i="0" u="none" strike="noStrike" dirty="0" smtClean="0">
                          <a:solidFill>
                            <a:schemeClr val="tx1"/>
                          </a:solidFill>
                          <a:effectLst/>
                          <a:latin typeface="Calibri"/>
                        </a:rPr>
                        <a:t>27</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tend to go along with what others on the boat are doing – if they wear one, I will too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2.3</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38225">
                <a:tc>
                  <a:txBody>
                    <a:bodyPr/>
                    <a:lstStyle/>
                    <a:p>
                      <a:pPr algn="ctr" fontAlgn="b"/>
                      <a:r>
                        <a:rPr lang="en-US" sz="1100" b="0" i="0" u="none" strike="noStrike" dirty="0" smtClean="0">
                          <a:solidFill>
                            <a:schemeClr val="tx1"/>
                          </a:solidFill>
                          <a:effectLst/>
                          <a:latin typeface="Calibri"/>
                        </a:rPr>
                        <a:t>28</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want to feel the sun on my skin / sun tan and I can’t with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2.2</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56915">
                <a:tc>
                  <a:txBody>
                    <a:bodyPr/>
                    <a:lstStyle/>
                    <a:p>
                      <a:pPr algn="ctr" fontAlgn="b"/>
                      <a:r>
                        <a:rPr lang="en-US" sz="1100" b="0" i="0" u="none" strike="noStrike" dirty="0" smtClean="0">
                          <a:solidFill>
                            <a:schemeClr val="tx1"/>
                          </a:solidFill>
                          <a:effectLst/>
                          <a:latin typeface="Calibri"/>
                        </a:rPr>
                        <a:t>29</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If something happens where I need a lifejacket, I can always put one 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2.1</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99405">
                <a:tc>
                  <a:txBody>
                    <a:bodyPr/>
                    <a:lstStyle/>
                    <a:p>
                      <a:pPr algn="ctr" fontAlgn="b"/>
                      <a:r>
                        <a:rPr lang="en-US" sz="1100" b="0" i="0" u="none" strike="noStrike" dirty="0" smtClean="0">
                          <a:solidFill>
                            <a:schemeClr val="tx1"/>
                          </a:solidFill>
                          <a:effectLst/>
                          <a:latin typeface="Calibri"/>
                        </a:rPr>
                        <a:t>30</a:t>
                      </a: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prefer to use a lifejacket as a cushion / to sit on / as a pillow</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2.0</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40250">
                <a:tc>
                  <a:txBody>
                    <a:bodyPr/>
                    <a:lstStyle/>
                    <a:p>
                      <a:pPr algn="ctr" fontAlgn="b"/>
                      <a:r>
                        <a:rPr lang="en-US" sz="1100" b="0" i="0" u="none" strike="noStrike" dirty="0" smtClean="0">
                          <a:solidFill>
                            <a:schemeClr val="tx1"/>
                          </a:solidFill>
                          <a:effectLst/>
                          <a:latin typeface="Calibri"/>
                        </a:rPr>
                        <a:t>31</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Lifejackets smell bad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2.0</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0">
                <a:tc>
                  <a:txBody>
                    <a:bodyPr/>
                    <a:lstStyle/>
                    <a:p>
                      <a:pPr algn="ctr" fontAlgn="b"/>
                      <a:r>
                        <a:rPr lang="en-US" sz="1100" b="0" i="0" u="none" strike="noStrike" dirty="0" smtClean="0">
                          <a:solidFill>
                            <a:schemeClr val="tx1"/>
                          </a:solidFill>
                          <a:effectLst/>
                          <a:latin typeface="Calibri"/>
                        </a:rPr>
                        <a:t>32</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Wearing a lifejacket puts a damper on things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2.0</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23585">
                <a:tc>
                  <a:txBody>
                    <a:bodyPr/>
                    <a:lstStyle/>
                    <a:p>
                      <a:pPr algn="ctr" fontAlgn="b"/>
                      <a:r>
                        <a:rPr lang="en-US" sz="1100" b="0" i="0" u="none" strike="noStrike" dirty="0" smtClean="0">
                          <a:solidFill>
                            <a:schemeClr val="tx1"/>
                          </a:solidFill>
                          <a:effectLst/>
                          <a:latin typeface="Calibri"/>
                        </a:rPr>
                        <a:t>33</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It’s not cool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1.8</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6075">
                <a:tc>
                  <a:txBody>
                    <a:bodyPr/>
                    <a:lstStyle/>
                    <a:p>
                      <a:pPr algn="ctr" fontAlgn="b"/>
                      <a:r>
                        <a:rPr lang="en-US" sz="1100" b="0" i="0" u="none" strike="noStrike" dirty="0" smtClean="0">
                          <a:solidFill>
                            <a:schemeClr val="tx1"/>
                          </a:solidFill>
                          <a:effectLst/>
                          <a:latin typeface="Calibri"/>
                        </a:rPr>
                        <a:t>34</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don’t need to set an example for others by wearing a lifejacket, particularly if there are no children around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1.8</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84765">
                <a:tc>
                  <a:txBody>
                    <a:bodyPr/>
                    <a:lstStyle/>
                    <a:p>
                      <a:pPr algn="ctr" fontAlgn="b"/>
                      <a:r>
                        <a:rPr lang="en-US" sz="1100" b="0" i="0" u="none" strike="noStrike" dirty="0" smtClean="0">
                          <a:solidFill>
                            <a:schemeClr val="tx1"/>
                          </a:solidFill>
                          <a:effectLst/>
                          <a:latin typeface="Calibri"/>
                        </a:rPr>
                        <a:t>35</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I don’t want to be the odd one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1.7</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03455">
                <a:tc>
                  <a:txBody>
                    <a:bodyPr/>
                    <a:lstStyle/>
                    <a:p>
                      <a:pPr algn="ctr" fontAlgn="b"/>
                      <a:r>
                        <a:rPr lang="en-US" sz="1100" b="0" i="0" u="none" strike="noStrike" dirty="0" smtClean="0">
                          <a:solidFill>
                            <a:schemeClr val="tx1"/>
                          </a:solidFill>
                          <a:effectLst/>
                          <a:latin typeface="Calibri"/>
                        </a:rPr>
                        <a:t>36</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I’ve got good boating skills so I don’t need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1.7</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22145">
                <a:tc>
                  <a:txBody>
                    <a:bodyPr/>
                    <a:lstStyle/>
                    <a:p>
                      <a:pPr algn="ctr" fontAlgn="b"/>
                      <a:r>
                        <a:rPr lang="en-US" sz="1100" b="0" i="0" u="none" strike="noStrike" dirty="0" smtClean="0">
                          <a:solidFill>
                            <a:schemeClr val="tx1"/>
                          </a:solidFill>
                          <a:effectLst/>
                          <a:latin typeface="Calibri"/>
                        </a:rPr>
                        <a:t>37</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don’t think there is anything people can do to improve their chances of surviving immersion in cold water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1.6</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40835">
                <a:tc>
                  <a:txBody>
                    <a:bodyPr/>
                    <a:lstStyle/>
                    <a:p>
                      <a:pPr algn="ctr" fontAlgn="b"/>
                      <a:r>
                        <a:rPr lang="en-US" sz="1100" b="0" i="0" u="none" strike="noStrike" dirty="0" smtClean="0">
                          <a:solidFill>
                            <a:schemeClr val="tx1"/>
                          </a:solidFill>
                          <a:effectLst/>
                          <a:latin typeface="Calibri"/>
                        </a:rPr>
                        <a:t>38</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don’t think a PFD or lifejacket will help if someone falls into cold water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1.6</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CWB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83325">
                <a:tc>
                  <a:txBody>
                    <a:bodyPr/>
                    <a:lstStyle/>
                    <a:p>
                      <a:pPr algn="ctr" fontAlgn="b"/>
                      <a:r>
                        <a:rPr lang="en-US" sz="1100" b="0" i="0" u="none" strike="noStrike" dirty="0" smtClean="0">
                          <a:solidFill>
                            <a:schemeClr val="tx1"/>
                          </a:solidFill>
                          <a:effectLst/>
                          <a:latin typeface="Calibri"/>
                        </a:rPr>
                        <a:t>39</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I don’t need to worry about cold water immersion, as it is unlikely to happen to 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1.5</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24170">
                <a:tc>
                  <a:txBody>
                    <a:bodyPr/>
                    <a:lstStyle/>
                    <a:p>
                      <a:pPr algn="ctr" fontAlgn="b"/>
                      <a:r>
                        <a:rPr lang="en-US" sz="1100" b="0" i="0" u="none" strike="noStrike" dirty="0" smtClean="0">
                          <a:solidFill>
                            <a:schemeClr val="tx1"/>
                          </a:solidFill>
                          <a:effectLst/>
                          <a:latin typeface="Calibri"/>
                        </a:rPr>
                        <a:t>40</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Family and friends are looking out for me, so I don’t really need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1.5</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6660">
                <a:tc>
                  <a:txBody>
                    <a:bodyPr/>
                    <a:lstStyle/>
                    <a:p>
                      <a:pPr algn="ctr" fontAlgn="b"/>
                      <a:r>
                        <a:rPr lang="en-US" sz="1100" b="0" i="0" u="none" strike="noStrike" dirty="0" smtClean="0">
                          <a:solidFill>
                            <a:schemeClr val="tx1"/>
                          </a:solidFill>
                          <a:effectLst/>
                          <a:latin typeface="Calibri"/>
                        </a:rPr>
                        <a:t>41</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It is very unlikely that something serious is going to happen, so there’s really no need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1.5</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61550">
                <a:tc>
                  <a:txBody>
                    <a:bodyPr/>
                    <a:lstStyle/>
                    <a:p>
                      <a:pPr algn="ctr" fontAlgn="b"/>
                      <a:r>
                        <a:rPr lang="en-US" sz="1100" b="0" i="0" u="none" strike="noStrike" dirty="0" smtClean="0">
                          <a:solidFill>
                            <a:schemeClr val="tx1"/>
                          </a:solidFill>
                          <a:effectLst/>
                          <a:latin typeface="Calibri"/>
                        </a:rPr>
                        <a:t>42</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 don’t want others to think I’m scared of water when I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1.5</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0">
                <a:tc>
                  <a:txBody>
                    <a:bodyPr/>
                    <a:lstStyle/>
                    <a:p>
                      <a:pPr algn="ctr" fontAlgn="b"/>
                      <a:r>
                        <a:rPr lang="en-US" sz="1100" b="0" i="0" u="none" strike="noStrike" dirty="0" smtClean="0">
                          <a:solidFill>
                            <a:schemeClr val="tx1"/>
                          </a:solidFill>
                          <a:effectLst/>
                          <a:latin typeface="Calibri"/>
                        </a:rPr>
                        <a:t>43</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I’m better off without a lifejacket / I can swim better without one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1.4</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22730">
                <a:tc>
                  <a:txBody>
                    <a:bodyPr/>
                    <a:lstStyle/>
                    <a:p>
                      <a:pPr algn="ctr" fontAlgn="b"/>
                      <a:r>
                        <a:rPr lang="en-US" sz="1100" b="0" i="0" u="none" strike="noStrike" dirty="0" smtClean="0">
                          <a:solidFill>
                            <a:schemeClr val="tx1"/>
                          </a:solidFill>
                          <a:effectLst/>
                          <a:latin typeface="Calibri"/>
                        </a:rPr>
                        <a:t>44</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I’m a strong swimmer, so I don’t need to wear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1.4</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41420">
                <a:tc>
                  <a:txBody>
                    <a:bodyPr/>
                    <a:lstStyle/>
                    <a:p>
                      <a:pPr algn="ctr" fontAlgn="b"/>
                      <a:r>
                        <a:rPr lang="en-US" sz="1100" b="0" i="0" u="none" strike="noStrike" dirty="0" smtClean="0">
                          <a:solidFill>
                            <a:schemeClr val="tx1"/>
                          </a:solidFill>
                          <a:effectLst/>
                          <a:latin typeface="Calibri"/>
                        </a:rPr>
                        <a:t>45</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I don’t want others to think I can’t swim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1.4</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816">
                <a:tc>
                  <a:txBody>
                    <a:bodyPr/>
                    <a:lstStyle/>
                    <a:p>
                      <a:pPr algn="ctr" fontAlgn="b"/>
                      <a:r>
                        <a:rPr lang="en-US" sz="1100" b="0" i="0" u="none" strike="noStrike" dirty="0" smtClean="0">
                          <a:solidFill>
                            <a:schemeClr val="tx1"/>
                          </a:solidFill>
                          <a:effectLst/>
                          <a:latin typeface="Calibri"/>
                        </a:rPr>
                        <a:t>46</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Wearing a life jacket does not fit with the image I want to project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1.3</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0">
                <a:tc>
                  <a:txBody>
                    <a:bodyPr/>
                    <a:lstStyle/>
                    <a:p>
                      <a:pPr algn="ctr" fontAlgn="b"/>
                      <a:r>
                        <a:rPr lang="en-US" sz="1100" b="0" i="0" u="none" strike="noStrike" dirty="0" smtClean="0">
                          <a:solidFill>
                            <a:schemeClr val="tx1"/>
                          </a:solidFill>
                          <a:effectLst/>
                          <a:latin typeface="Calibri"/>
                        </a:rPr>
                        <a:t>47</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dirty="0">
                          <a:solidFill>
                            <a:schemeClr val="tx1"/>
                          </a:solidFill>
                          <a:effectLst/>
                          <a:latin typeface="Calibri"/>
                        </a:rPr>
                        <a:t>My family /friends don’t need to wear lifejackets because I can look out for them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1.1</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5306">
                <a:tc>
                  <a:txBody>
                    <a:bodyPr/>
                    <a:lstStyle/>
                    <a:p>
                      <a:pPr algn="ctr" fontAlgn="b"/>
                      <a:r>
                        <a:rPr lang="en-US" sz="1100" b="0" i="0" u="none" strike="noStrike" dirty="0" smtClean="0">
                          <a:solidFill>
                            <a:schemeClr val="tx1"/>
                          </a:solidFill>
                          <a:effectLst/>
                          <a:latin typeface="Calibri"/>
                        </a:rPr>
                        <a:t>48</a:t>
                      </a:r>
                      <a:endParaRPr lang="en-US" sz="11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100" b="0" i="0" u="none" strike="noStrike">
                          <a:solidFill>
                            <a:schemeClr val="tx1"/>
                          </a:solidFill>
                          <a:effectLst/>
                          <a:latin typeface="Calibri"/>
                        </a:rPr>
                        <a:t>There’s no real risk when you fall into the water, so wearing a lifejacket isn’t really needed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r" fontAlgn="b"/>
                      <a:r>
                        <a:rPr lang="en-US" sz="1100" b="0" i="0" u="none" strike="noStrike" dirty="0" smtClean="0">
                          <a:solidFill>
                            <a:schemeClr val="tx1"/>
                          </a:solidFill>
                          <a:effectLst/>
                          <a:latin typeface="Calibri"/>
                        </a:rPr>
                        <a:t>0.9</a:t>
                      </a:r>
                      <a:endParaRPr lang="en-US" sz="11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24" name="Rectangle 23"/>
          <p:cNvSpPr/>
          <p:nvPr/>
        </p:nvSpPr>
        <p:spPr>
          <a:xfrm>
            <a:off x="0" y="6047601"/>
            <a:ext cx="4572000" cy="276999"/>
          </a:xfrm>
          <a:prstGeom prst="rect">
            <a:avLst/>
          </a:prstGeom>
        </p:spPr>
        <p:txBody>
          <a:bodyPr>
            <a:spAutoFit/>
          </a:bodyPr>
          <a:lstStyle/>
          <a:p>
            <a:pPr fontAlgn="b"/>
            <a:r>
              <a:rPr lang="en-US" sz="1200" dirty="0"/>
              <a:t>Point of indifference (random selection of any shown</a:t>
            </a:r>
            <a:r>
              <a:rPr lang="en-US" sz="1200" dirty="0" smtClean="0"/>
              <a:t>) = 2.5</a:t>
            </a:r>
            <a:endParaRPr lang="en-US" sz="1200" dirty="0">
              <a:solidFill>
                <a:srgbClr val="000000"/>
              </a:solidFill>
            </a:endParaRPr>
          </a:p>
        </p:txBody>
      </p:sp>
      <p:cxnSp>
        <p:nvCxnSpPr>
          <p:cNvPr id="3" name="Straight Connector 2"/>
          <p:cNvCxnSpPr/>
          <p:nvPr/>
        </p:nvCxnSpPr>
        <p:spPr>
          <a:xfrm flipH="1">
            <a:off x="304800" y="1905000"/>
            <a:ext cx="838200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7158222"/>
      </p:ext>
    </p:extLst>
  </p:cSld>
  <p:clrMapOvr>
    <a:masterClrMapping/>
  </p:clrMapOvr>
  <p:transition advClick="0"/>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132</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Motivations/Barriers among </a:t>
            </a:r>
            <a:r>
              <a:rPr lang="en-US" u="sng" dirty="0" smtClean="0"/>
              <a:t>demographic breaks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2150859926"/>
              </p:ext>
            </p:extLst>
          </p:nvPr>
        </p:nvGraphicFramePr>
        <p:xfrm>
          <a:off x="152400" y="990600"/>
          <a:ext cx="8839212" cy="4735284"/>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Motivations/Barriers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19100">
                <a:tc>
                  <a:txBody>
                    <a:bodyPr/>
                    <a:lstStyle/>
                    <a:p>
                      <a:pPr algn="ctr" fontAlgn="ctr"/>
                      <a:r>
                        <a:rPr lang="en-US" sz="1200" b="0" i="0" u="none" strike="noStrike" dirty="0" smtClean="0">
                          <a:solidFill>
                            <a:schemeClr val="tx1"/>
                          </a:solidFill>
                          <a:effectLst/>
                          <a:latin typeface="Calibri"/>
                        </a:rPr>
                        <a:t>9.3</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know that wearing a </a:t>
                      </a:r>
                      <a:r>
                        <a:rPr lang="en-US" sz="1200" b="0" i="0" u="none" strike="noStrike" dirty="0" smtClean="0">
                          <a:solidFill>
                            <a:schemeClr val="tx1"/>
                          </a:solidFill>
                          <a:effectLst/>
                          <a:latin typeface="Calibri"/>
                        </a:rPr>
                        <a:t>lifejacket </a:t>
                      </a:r>
                      <a:r>
                        <a:rPr lang="en-US" sz="1200" b="0" i="0" u="none" strike="noStrike" dirty="0">
                          <a:solidFill>
                            <a:schemeClr val="tx1"/>
                          </a:solidFill>
                          <a:effectLst/>
                          <a:latin typeface="Calibri"/>
                        </a:rPr>
                        <a:t>is the smart thing to do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19100">
                <a:tc>
                  <a:txBody>
                    <a:bodyPr/>
                    <a:lstStyle/>
                    <a:p>
                      <a:pPr algn="ctr" fontAlgn="ctr"/>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wear a lifejacket to be safe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you pick the right lifejacket, you can be comfortable and safer at the same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wear a lifejacket to ensure I will be there for my family when they need 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want to set a good example for others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make a point of being prepared for the possibility of falling into cold water,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Wearing a lifejacket shows I’m strong enough to do the right thing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Wearing a lifejacket lets me focus on having good times with others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8</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I wear a </a:t>
                      </a:r>
                      <a:r>
                        <a:rPr lang="en-US" sz="1200" b="0" i="0" u="none" strike="noStrike" dirty="0" smtClean="0">
                          <a:solidFill>
                            <a:schemeClr val="tx1"/>
                          </a:solidFill>
                          <a:effectLst/>
                          <a:latin typeface="Calibri"/>
                        </a:rPr>
                        <a:t>lifejacket</a:t>
                      </a:r>
                      <a:r>
                        <a:rPr lang="en-US" sz="1200" b="0" i="0" u="none" strike="noStrike" dirty="0">
                          <a:solidFill>
                            <a:schemeClr val="tx1"/>
                          </a:solidFill>
                          <a:effectLst/>
                          <a:latin typeface="Calibri"/>
                        </a:rPr>
                        <a:t>, I can be more confident that nothing will go wrong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9</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someone close to me drowned because he/she was not wearing a lifejacket, boating would never be the same for me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10</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bl>
          </a:graphicData>
        </a:graphic>
      </p:graphicFrame>
      <p:sp>
        <p:nvSpPr>
          <p:cNvPr id="7" name="Rectangle 6"/>
          <p:cNvSpPr/>
          <p:nvPr/>
        </p:nvSpPr>
        <p:spPr>
          <a:xfrm>
            <a:off x="0" y="6396335"/>
            <a:ext cx="6019800" cy="461665"/>
          </a:xfrm>
          <a:prstGeom prst="rect">
            <a:avLst/>
          </a:prstGeom>
        </p:spPr>
        <p:txBody>
          <a:bodyPr wrap="square">
            <a:spAutoFit/>
          </a:bodyPr>
          <a:lstStyle/>
          <a:p>
            <a:r>
              <a:rPr lang="en-US" sz="1200" dirty="0" smtClean="0">
                <a:solidFill>
                  <a:srgbClr val="1F497D"/>
                </a:solidFill>
              </a:rPr>
              <a:t>Q301. …Which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sp>
        <p:nvSpPr>
          <p:cNvPr id="8" name="TextBox 7"/>
          <p:cNvSpPr txBox="1"/>
          <p:nvPr/>
        </p:nvSpPr>
        <p:spPr>
          <a:xfrm>
            <a:off x="6400800" y="6242446"/>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Tree>
    <p:extLst>
      <p:ext uri="{BB962C8B-B14F-4D97-AF65-F5344CB8AC3E}">
        <p14:creationId xmlns:p14="http://schemas.microsoft.com/office/powerpoint/2010/main" val="2263746100"/>
      </p:ext>
    </p:extLst>
  </p:cSld>
  <p:clrMapOvr>
    <a:masterClrMapping/>
  </p:clrMapOvr>
  <p:transition advClick="0"/>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133</a:t>
            </a:fld>
            <a:endParaRPr lang="de-DE"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42784666"/>
              </p:ext>
            </p:extLst>
          </p:nvPr>
        </p:nvGraphicFramePr>
        <p:xfrm>
          <a:off x="152400" y="969352"/>
          <a:ext cx="8839198" cy="4898044"/>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Motivations/Barriers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35376">
                <a:tc>
                  <a:txBody>
                    <a:bodyPr/>
                    <a:lstStyle/>
                    <a:p>
                      <a:pPr algn="ctr" fontAlgn="ctr"/>
                      <a:r>
                        <a:rPr lang="en-US" sz="1200" b="0" i="0" u="none" strike="noStrike" dirty="0" smtClean="0">
                          <a:solidFill>
                            <a:schemeClr val="tx1"/>
                          </a:solidFill>
                          <a:effectLst/>
                          <a:latin typeface="Calibri"/>
                        </a:rPr>
                        <a:t>9.3</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know that wearing a </a:t>
                      </a:r>
                      <a:r>
                        <a:rPr lang="en-US" sz="1200" b="0" i="0" u="none" strike="noStrike" dirty="0" smtClean="0">
                          <a:solidFill>
                            <a:schemeClr val="tx1"/>
                          </a:solidFill>
                          <a:effectLst/>
                          <a:latin typeface="Calibri"/>
                        </a:rPr>
                        <a:t>lifejacket </a:t>
                      </a:r>
                      <a:r>
                        <a:rPr lang="en-US" sz="1200" b="0" i="0" u="none" strike="noStrike" dirty="0">
                          <a:solidFill>
                            <a:schemeClr val="tx1"/>
                          </a:solidFill>
                          <a:effectLst/>
                          <a:latin typeface="Calibri"/>
                        </a:rPr>
                        <a:t>is the smart thing to do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1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35376">
                <a:tc>
                  <a:txBody>
                    <a:bodyPr/>
                    <a:lstStyle/>
                    <a:p>
                      <a:pPr algn="ctr" fontAlgn="ctr"/>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wear a lifejacket to be safe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9.1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you pick the right lifejacket, you can be comfortable and safer at the same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wear a lifejacket to ensure I will be there for my family when they need 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want to set a good example for others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make a point of being prepared for the possibility of falling into cold water, by wearing a lifejacket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Wearing a lifejacket shows I’m strong enough to do the right thing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Wearing a lifejacket lets me focus on having good times with others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8</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I wear a </a:t>
                      </a:r>
                      <a:r>
                        <a:rPr lang="en-US" sz="1200" b="0" i="0" u="none" strike="noStrike" dirty="0" smtClean="0">
                          <a:solidFill>
                            <a:schemeClr val="tx1"/>
                          </a:solidFill>
                          <a:effectLst/>
                          <a:latin typeface="Calibri"/>
                        </a:rPr>
                        <a:t>lifejacket</a:t>
                      </a:r>
                      <a:r>
                        <a:rPr lang="en-US" sz="1200" b="0" i="0" u="none" strike="noStrike" dirty="0">
                          <a:solidFill>
                            <a:schemeClr val="tx1"/>
                          </a:solidFill>
                          <a:effectLst/>
                          <a:latin typeface="Calibri"/>
                        </a:rPr>
                        <a:t>, I can be more confident that nothing will go wrong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9</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If someone close to me drowned because he/she was not wearing a lifejacket, boating would never be the same for me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10</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1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bl>
          </a:graphicData>
        </a:graphic>
      </p:graphicFrame>
      <p:sp>
        <p:nvSpPr>
          <p:cNvPr id="7" name="TextBox 6"/>
          <p:cNvSpPr txBox="1"/>
          <p:nvPr/>
        </p:nvSpPr>
        <p:spPr>
          <a:xfrm>
            <a:off x="6400800" y="6242446"/>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11" name="Title 1"/>
          <p:cNvSpPr>
            <a:spLocks noGrp="1"/>
          </p:cNvSpPr>
          <p:nvPr>
            <p:ph type="title"/>
          </p:nvPr>
        </p:nvSpPr>
        <p:spPr>
          <a:xfrm>
            <a:off x="838200" y="152400"/>
            <a:ext cx="8064214" cy="609600"/>
          </a:xfrm>
        </p:spPr>
        <p:txBody>
          <a:bodyPr/>
          <a:lstStyle/>
          <a:p>
            <a:r>
              <a:rPr lang="en-US" dirty="0" smtClean="0"/>
              <a:t>Ranked Motivations/Barriers among </a:t>
            </a:r>
            <a:r>
              <a:rPr lang="en-US" u="sng" dirty="0" smtClean="0"/>
              <a:t>key subgroups</a:t>
            </a:r>
            <a:endParaRPr lang="en-US" sz="1600" b="0" u="sng" dirty="0" smtClean="0"/>
          </a:p>
        </p:txBody>
      </p:sp>
      <p:sp>
        <p:nvSpPr>
          <p:cNvPr id="12" name="Rectangle 11"/>
          <p:cNvSpPr/>
          <p:nvPr/>
        </p:nvSpPr>
        <p:spPr>
          <a:xfrm>
            <a:off x="0" y="6396335"/>
            <a:ext cx="6019800" cy="461665"/>
          </a:xfrm>
          <a:prstGeom prst="rect">
            <a:avLst/>
          </a:prstGeom>
        </p:spPr>
        <p:txBody>
          <a:bodyPr wrap="square">
            <a:spAutoFit/>
          </a:bodyPr>
          <a:lstStyle/>
          <a:p>
            <a:r>
              <a:rPr lang="en-US" sz="1200" dirty="0" smtClean="0">
                <a:solidFill>
                  <a:srgbClr val="1F497D"/>
                </a:solidFill>
              </a:rPr>
              <a:t>Q301. …Which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grpSp>
        <p:nvGrpSpPr>
          <p:cNvPr id="8" name="Group 7"/>
          <p:cNvGrpSpPr/>
          <p:nvPr/>
        </p:nvGrpSpPr>
        <p:grpSpPr>
          <a:xfrm>
            <a:off x="5002188" y="1219200"/>
            <a:ext cx="1659869" cy="275558"/>
            <a:chOff x="1464449" y="1635556"/>
            <a:chExt cx="3558073" cy="590682"/>
          </a:xfrm>
        </p:grpSpPr>
        <p:grpSp>
          <p:nvGrpSpPr>
            <p:cNvPr id="9" name="Group 8"/>
            <p:cNvGrpSpPr/>
            <p:nvPr/>
          </p:nvGrpSpPr>
          <p:grpSpPr>
            <a:xfrm>
              <a:off x="1464449" y="1635556"/>
              <a:ext cx="2935361" cy="590682"/>
              <a:chOff x="4807288" y="2772571"/>
              <a:chExt cx="2004891" cy="403444"/>
            </a:xfrm>
          </p:grpSpPr>
          <p:pic>
            <p:nvPicPr>
              <p:cNvPr id="14"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3"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63041899"/>
      </p:ext>
    </p:extLst>
  </p:cSld>
  <p:clrMapOvr>
    <a:masterClrMapping/>
  </p:clrMapOvr>
  <p:transition advClick="0"/>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134</a:t>
            </a:fld>
            <a:endParaRPr lang="de-DE" dirty="0">
              <a:solidFill>
                <a:srgbClr val="1F497D"/>
              </a:solidFill>
            </a:endParaRPr>
          </a:p>
        </p:txBody>
      </p:sp>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23" name="Title 1"/>
          <p:cNvSpPr>
            <a:spLocks noGrp="1"/>
          </p:cNvSpPr>
          <p:nvPr>
            <p:ph type="title"/>
          </p:nvPr>
        </p:nvSpPr>
        <p:spPr>
          <a:xfrm>
            <a:off x="838200" y="152400"/>
            <a:ext cx="8064214" cy="609600"/>
          </a:xfrm>
        </p:spPr>
        <p:txBody>
          <a:bodyPr/>
          <a:lstStyle/>
          <a:p>
            <a:r>
              <a:rPr lang="en-US" dirty="0" smtClean="0"/>
              <a:t>Q302 – Communications Messages</a:t>
            </a:r>
            <a:endParaRPr lang="en-US" sz="1600" b="0" dirty="0" smtClean="0"/>
          </a:p>
        </p:txBody>
      </p:sp>
      <p:sp>
        <p:nvSpPr>
          <p:cNvPr id="24" name="Rectangle 23"/>
          <p:cNvSpPr/>
          <p:nvPr/>
        </p:nvSpPr>
        <p:spPr>
          <a:xfrm>
            <a:off x="0" y="6211669"/>
            <a:ext cx="6019800" cy="646331"/>
          </a:xfrm>
          <a:prstGeom prst="rect">
            <a:avLst/>
          </a:prstGeom>
        </p:spPr>
        <p:txBody>
          <a:bodyPr wrap="square">
            <a:spAutoFit/>
          </a:bodyPr>
          <a:lstStyle/>
          <a:p>
            <a:r>
              <a:rPr lang="en-US" sz="1200" dirty="0" smtClean="0">
                <a:solidFill>
                  <a:srgbClr val="1F497D"/>
                </a:solidFill>
              </a:rPr>
              <a:t>Q302. </a:t>
            </a:r>
            <a:r>
              <a:rPr lang="en-US" sz="1200" dirty="0">
                <a:solidFill>
                  <a:srgbClr val="1F497D"/>
                </a:solidFill>
              </a:rPr>
              <a:t>Here are some statements about wearing lifejackets while boating.  Which one do you feel convinces you the most to wear a lifejacket more often and which one applies the least?   (Select </a:t>
            </a:r>
            <a:r>
              <a:rPr lang="en-US" sz="1200" dirty="0" smtClean="0">
                <a:solidFill>
                  <a:srgbClr val="1F497D"/>
                </a:solidFill>
              </a:rPr>
              <a:t>one)  </a:t>
            </a:r>
            <a:endParaRPr lang="en-US" sz="1200" dirty="0">
              <a:solidFill>
                <a:srgbClr val="1F497D"/>
              </a:solidFill>
            </a:endParaRPr>
          </a:p>
        </p:txBody>
      </p:sp>
      <p:graphicFrame>
        <p:nvGraphicFramePr>
          <p:cNvPr id="29" name="Table 28"/>
          <p:cNvGraphicFramePr>
            <a:graphicFrameLocks noGrp="1"/>
          </p:cNvGraphicFramePr>
          <p:nvPr>
            <p:extLst>
              <p:ext uri="{D42A27DB-BD31-4B8C-83A1-F6EECF244321}">
                <p14:modId xmlns:p14="http://schemas.microsoft.com/office/powerpoint/2010/main" val="2674272624"/>
              </p:ext>
            </p:extLst>
          </p:nvPr>
        </p:nvGraphicFramePr>
        <p:xfrm>
          <a:off x="609600" y="751367"/>
          <a:ext cx="7924800" cy="5274105"/>
        </p:xfrm>
        <a:graphic>
          <a:graphicData uri="http://schemas.openxmlformats.org/drawingml/2006/table">
            <a:tbl>
              <a:tblPr>
                <a:tableStyleId>{5C22544A-7EE6-4342-B048-85BDC9FD1C3A}</a:tableStyleId>
              </a:tblPr>
              <a:tblGrid>
                <a:gridCol w="457200"/>
                <a:gridCol w="6781800"/>
                <a:gridCol w="685800"/>
              </a:tblGrid>
              <a:tr h="355395">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Communication Statements:</a:t>
                      </a:r>
                      <a:r>
                        <a:rPr lang="en-US" sz="1800" dirty="0" smtClean="0">
                          <a:solidFill>
                            <a:schemeClr val="bg1"/>
                          </a:solidFill>
                        </a:rPr>
                        <a:t> </a:t>
                      </a:r>
                      <a:r>
                        <a:rPr lang="en-US" sz="1600" dirty="0" smtClean="0">
                          <a:solidFill>
                            <a:schemeClr val="bg1"/>
                          </a:solidFill>
                        </a:rPr>
                        <a:t>percent likelihood to be chosen as most convincing</a:t>
                      </a: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r>
              <a:tr h="498498">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A lifejacket buys you time to be rescued if you fall out of your boat.</a:t>
                      </a:r>
                      <a:r>
                        <a:rPr lang="en-US" sz="1200" kern="1200" dirty="0" smtClean="0">
                          <a:solidFill>
                            <a:schemeClr val="dk1"/>
                          </a:solidFill>
                          <a:effectLst/>
                          <a:latin typeface="+mn-lt"/>
                          <a:ea typeface="+mn-ea"/>
                          <a:cs typeface="+mn-cs"/>
                        </a:rPr>
                        <a:t> It may be impossible to get back into your boat if it has swamped or capsized, and it may be too far to successfully swim to shore. Wearing a lifejacket will keep your head above water to survive until you are rescued.</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34240">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Being a good swimmer will not save you from the effects of cold water.</a:t>
                      </a:r>
                      <a:r>
                        <a:rPr lang="en-US" sz="1200" kern="1200" dirty="0" smtClean="0">
                          <a:solidFill>
                            <a:schemeClr val="dk1"/>
                          </a:solidFill>
                          <a:effectLst/>
                          <a:latin typeface="+mn-lt"/>
                          <a:ea typeface="+mn-ea"/>
                          <a:cs typeface="+mn-cs"/>
                        </a:rPr>
                        <a:t> Your muscles will begin to lose the capability for meaningful movement in approximately 10 minutes. Then you will gradually lose your ability to swim, your head will begin to slip under the water, and if you are not wearing a lifejacket you will drown</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80875">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You can’t control the “shock effect” of falling unexpectedly into cold water.</a:t>
                      </a:r>
                      <a:r>
                        <a:rPr lang="en-US" sz="1200" kern="1200" dirty="0" smtClean="0">
                          <a:solidFill>
                            <a:schemeClr val="dk1"/>
                          </a:solidFill>
                          <a:effectLst/>
                          <a:latin typeface="+mn-lt"/>
                          <a:ea typeface="+mn-ea"/>
                          <a:cs typeface="+mn-cs"/>
                        </a:rPr>
                        <a:t>  It causes a gasping reflex you can’t control. You may inhale water and drown within 1 minute if you are not wearing a lifejacket.</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43378">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It is a lot harder and more dangerous to try to swim to shore without a lifejacket than you think,</a:t>
                      </a:r>
                      <a:r>
                        <a:rPr lang="en-US" sz="1200" kern="1200" dirty="0" smtClean="0">
                          <a:solidFill>
                            <a:schemeClr val="dk1"/>
                          </a:solidFill>
                          <a:effectLst/>
                          <a:latin typeface="+mn-lt"/>
                          <a:ea typeface="+mn-ea"/>
                          <a:cs typeface="+mn-cs"/>
                        </a:rPr>
                        <a:t> if you fall out of a boat or it capsizes/swamps,. The distance is often further than you think; it is hard to swim with clothes on or in rough water; and as fatigue sets in your swimming effectiveness is reduced.</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94688">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Even in really cold water, you will remain conscious for 1 hour or so, even if you can no longer move your muscles to swim.</a:t>
                      </a:r>
                      <a:r>
                        <a:rPr lang="en-US" sz="1200" kern="1200" dirty="0" smtClean="0">
                          <a:solidFill>
                            <a:schemeClr val="dk1"/>
                          </a:solidFill>
                          <a:effectLst/>
                          <a:latin typeface="+mn-lt"/>
                          <a:ea typeface="+mn-ea"/>
                          <a:cs typeface="+mn-cs"/>
                        </a:rPr>
                        <a:t>  Wearing a lifejacket will keep your head above water so you can survive without swimming until you are rescued.</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You may not be able to control the “shock effect” of unexpectedly falling into deep water, even on a warm or hot summer day.</a:t>
                      </a:r>
                      <a:r>
                        <a:rPr lang="en-US" sz="1200" kern="1200" dirty="0" smtClean="0">
                          <a:solidFill>
                            <a:schemeClr val="dk1"/>
                          </a:solidFill>
                          <a:effectLst/>
                          <a:latin typeface="+mn-lt"/>
                          <a:ea typeface="+mn-ea"/>
                          <a:cs typeface="+mn-cs"/>
                        </a:rPr>
                        <a:t> The surprise may cause you to gasp, inhale water and drown within 1 minute if you are not wearing a lifejacket.</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04800">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It is very difficult to put on a lifejacket after you fall into the water.</a:t>
                      </a:r>
                      <a:r>
                        <a:rPr lang="en-US" sz="1200" kern="1200" dirty="0" smtClean="0">
                          <a:solidFill>
                            <a:schemeClr val="dk1"/>
                          </a:solidFill>
                          <a:effectLst/>
                          <a:latin typeface="+mn-lt"/>
                          <a:ea typeface="+mn-ea"/>
                          <a:cs typeface="+mn-cs"/>
                        </a:rPr>
                        <a:t> If you aren’t already wearing it, it may not save you if you unexpectedly fall in and need it.</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6774">
                <a:tc>
                  <a:txBody>
                    <a:bodyPr/>
                    <a:lstStyle/>
                    <a:p>
                      <a:pPr algn="ctr" fontAlgn="b"/>
                      <a:r>
                        <a:rPr lang="en-US" sz="1200" b="0" i="0" u="none" strike="noStrike" dirty="0" smtClean="0">
                          <a:solidFill>
                            <a:schemeClr val="tx1"/>
                          </a:solidFill>
                          <a:effectLst/>
                          <a:latin typeface="Calibri"/>
                        </a:rPr>
                        <a:t>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New-style lifejackets are much more comfortable to wear.</a:t>
                      </a:r>
                      <a:r>
                        <a:rPr lang="en-US" sz="1200" kern="1200" dirty="0" smtClean="0">
                          <a:solidFill>
                            <a:schemeClr val="dk1"/>
                          </a:solidFill>
                          <a:effectLst/>
                          <a:latin typeface="+mn-lt"/>
                          <a:ea typeface="+mn-ea"/>
                          <a:cs typeface="+mn-cs"/>
                        </a:rPr>
                        <a:t> Collar-style inflatable lifejackets are very light and only inflate when you need them to. Paddling- style lifejackets, designed for ease of activities such as paddling and casting, have 6-way adjustments to your body size and shape, making them as comfortable as a vest. </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03835">
                <a:tc>
                  <a:txBody>
                    <a:bodyPr/>
                    <a:lstStyle/>
                    <a:p>
                      <a:pPr algn="ctr" fontAlgn="b"/>
                      <a:r>
                        <a:rPr lang="en-US" sz="1200" b="0" i="0" u="none" strike="noStrike" dirty="0" smtClean="0">
                          <a:solidFill>
                            <a:schemeClr val="tx1"/>
                          </a:solidFill>
                          <a:effectLst/>
                          <a:latin typeface="Calibri"/>
                        </a:rPr>
                        <a:t>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By not wearing your lifejacket, you are setting a bad example,</a:t>
                      </a:r>
                      <a:r>
                        <a:rPr lang="en-US" sz="1200" kern="1200" dirty="0" smtClean="0">
                          <a:solidFill>
                            <a:schemeClr val="dk1"/>
                          </a:solidFill>
                          <a:effectLst/>
                          <a:latin typeface="+mn-lt"/>
                          <a:ea typeface="+mn-ea"/>
                          <a:cs typeface="+mn-cs"/>
                        </a:rPr>
                        <a:t> by showing children it is OK to go without a lifejacket.</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5.9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09550">
                <a:tc>
                  <a:txBody>
                    <a:bodyPr/>
                    <a:lstStyle/>
                    <a:p>
                      <a:pPr algn="ctr" fontAlgn="b"/>
                      <a:r>
                        <a:rPr lang="en-US" sz="1200" b="0" i="0" u="none" strike="noStrike" dirty="0" smtClean="0">
                          <a:solidFill>
                            <a:schemeClr val="tx1"/>
                          </a:solidFill>
                          <a:effectLst/>
                          <a:latin typeface="Calibri"/>
                        </a:rPr>
                        <a:t>10</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kern="1200" dirty="0" smtClean="0">
                          <a:solidFill>
                            <a:schemeClr val="dk1"/>
                          </a:solidFill>
                          <a:effectLst/>
                          <a:latin typeface="+mn-lt"/>
                          <a:ea typeface="+mn-ea"/>
                          <a:cs typeface="+mn-cs"/>
                        </a:rPr>
                        <a:t>It will give your family &amp; friends welcome peace of mind</a:t>
                      </a:r>
                      <a:r>
                        <a:rPr lang="en-US" sz="1200" kern="1200" dirty="0" smtClean="0">
                          <a:solidFill>
                            <a:schemeClr val="dk1"/>
                          </a:solidFill>
                          <a:effectLst/>
                          <a:latin typeface="+mn-lt"/>
                          <a:ea typeface="+mn-ea"/>
                          <a:cs typeface="+mn-cs"/>
                        </a:rPr>
                        <a:t> if you wear your lifejacket more often.</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5.8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30" name="Rectangle 29"/>
          <p:cNvSpPr/>
          <p:nvPr/>
        </p:nvSpPr>
        <p:spPr>
          <a:xfrm>
            <a:off x="0" y="6028123"/>
            <a:ext cx="4572000" cy="276999"/>
          </a:xfrm>
          <a:prstGeom prst="rect">
            <a:avLst/>
          </a:prstGeom>
        </p:spPr>
        <p:txBody>
          <a:bodyPr>
            <a:spAutoFit/>
          </a:bodyPr>
          <a:lstStyle/>
          <a:p>
            <a:pPr fontAlgn="b"/>
            <a:r>
              <a:rPr lang="en-US" sz="1200" dirty="0"/>
              <a:t>Point of indifference (random selection of any shown</a:t>
            </a:r>
            <a:r>
              <a:rPr lang="en-US" sz="1200" dirty="0" smtClean="0"/>
              <a:t>) = 3.3</a:t>
            </a:r>
            <a:endParaRPr lang="en-US" sz="1200" dirty="0">
              <a:solidFill>
                <a:srgbClr val="000000"/>
              </a:solidFill>
            </a:endParaRPr>
          </a:p>
        </p:txBody>
      </p:sp>
    </p:spTree>
    <p:extLst>
      <p:ext uri="{BB962C8B-B14F-4D97-AF65-F5344CB8AC3E}">
        <p14:creationId xmlns:p14="http://schemas.microsoft.com/office/powerpoint/2010/main" val="3714188882"/>
      </p:ext>
    </p:extLst>
  </p:cSld>
  <p:clrMapOvr>
    <a:masterClrMapping/>
  </p:clrMapOvr>
  <p:transition advClick="0"/>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135</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Statements among </a:t>
            </a:r>
            <a:r>
              <a:rPr lang="en-US" u="sng" dirty="0" smtClean="0"/>
              <a:t>demographic breaks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1956397478"/>
              </p:ext>
            </p:extLst>
          </p:nvPr>
        </p:nvGraphicFramePr>
        <p:xfrm>
          <a:off x="152400" y="827316"/>
          <a:ext cx="8839212" cy="5116284"/>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Statements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719389">
                <a:tc>
                  <a:txBody>
                    <a:bodyPr/>
                    <a:lstStyle/>
                    <a:p>
                      <a:pPr algn="ctr" fontAlgn="ctr"/>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A lifejacket buys you time to be rescued if you fall out of your boat. </a:t>
                      </a:r>
                      <a:r>
                        <a:rPr lang="en-US" sz="1200" b="0" i="0" u="none" strike="noStrike" dirty="0">
                          <a:solidFill>
                            <a:schemeClr val="tx1"/>
                          </a:solidFill>
                          <a:effectLst/>
                          <a:latin typeface="Calibri"/>
                        </a:rPr>
                        <a:t>It may be impossible to get back into your boat if it has swamped or capsized, and it may be too far to successfully swim to shore. Wearing a lifejacket will keep your head above water to survive until you are rescued.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smtClean="0">
                          <a:solidFill>
                            <a:schemeClr val="tx1"/>
                          </a:solidFill>
                          <a:effectLst/>
                          <a:latin typeface="Calibri"/>
                        </a:rPr>
                        <a:t>1</a:t>
                      </a:r>
                      <a:endParaRPr lang="en-US" sz="1200" b="1" i="0" u="none" strike="noStrike" dirty="0">
                        <a:solidFill>
                          <a:schemeClr val="tx1"/>
                        </a:solidFill>
                        <a:effectLst/>
                        <a:latin typeface="Calibri"/>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96019">
                <a:tc>
                  <a:txBody>
                    <a:bodyPr/>
                    <a:lstStyle/>
                    <a:p>
                      <a:pPr algn="ctr" fontAlgn="ctr"/>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Being a good swimmer will not save you from the effects of cold water. </a:t>
                      </a:r>
                      <a:r>
                        <a:rPr lang="en-US" sz="1200" b="0" i="0" u="none" strike="noStrike" dirty="0">
                          <a:solidFill>
                            <a:schemeClr val="tx1"/>
                          </a:solidFill>
                          <a:effectLst/>
                          <a:latin typeface="Calibri"/>
                        </a:rPr>
                        <a:t>Your muscles will begin to lose the capability for meaningful movement in approximately 10 minutes. Then you will gradually lose your ability to swim, your head will begin to slip under the water, and if you are not wearing a lifejacket you will drown.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38210">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You can’t control the “shock effect” of falling unexpectedly into cold water.  </a:t>
                      </a:r>
                      <a:r>
                        <a:rPr lang="en-US" sz="1200" b="0" i="0" u="none" strike="noStrike" dirty="0">
                          <a:solidFill>
                            <a:schemeClr val="tx1"/>
                          </a:solidFill>
                          <a:effectLst/>
                          <a:latin typeface="Calibri"/>
                        </a:rPr>
                        <a:t>It causes a gasping reflex you can’t control. You may inhale water and drown within 1 minute if you are not wearing a lifejacket.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82050">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It is a lot harder and more dangerous to try to swim to shore without a lifejacket than you think, </a:t>
                      </a:r>
                      <a:r>
                        <a:rPr lang="en-US" sz="1200" b="0" i="0" u="none" strike="noStrike" dirty="0">
                          <a:solidFill>
                            <a:schemeClr val="tx1"/>
                          </a:solidFill>
                          <a:effectLst/>
                          <a:latin typeface="Calibri"/>
                        </a:rPr>
                        <a:t>if you fall out of a boat or it capsizes/swamps,. The distance is often further than you think; it is hard to swim with clothes on or in rough water; and as fatigue sets in your swimming effectiveness is reduced.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53450">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Even in really cold water, you will remain conscious for 1 hour or so, even if you can no longer move your muscles to swim. </a:t>
                      </a:r>
                      <a:r>
                        <a:rPr lang="en-US" sz="1200" b="0" i="0" u="none" strike="noStrike" dirty="0" smtClean="0">
                          <a:solidFill>
                            <a:schemeClr val="tx1"/>
                          </a:solidFill>
                          <a:effectLst/>
                          <a:latin typeface="Calibri"/>
                        </a:rPr>
                        <a:t>Wearing </a:t>
                      </a:r>
                      <a:r>
                        <a:rPr lang="en-US" sz="1200" b="0" i="0" u="none" strike="noStrike" dirty="0">
                          <a:solidFill>
                            <a:schemeClr val="tx1"/>
                          </a:solidFill>
                          <a:effectLst/>
                          <a:latin typeface="Calibri"/>
                        </a:rPr>
                        <a:t>a lifejacket will keep your head above water so you can survive without swimming until you are rescued.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8" name="TextBox 7"/>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11" name="Rectangle 10"/>
          <p:cNvSpPr/>
          <p:nvPr/>
        </p:nvSpPr>
        <p:spPr>
          <a:xfrm>
            <a:off x="0" y="6211669"/>
            <a:ext cx="6019800" cy="646331"/>
          </a:xfrm>
          <a:prstGeom prst="rect">
            <a:avLst/>
          </a:prstGeom>
        </p:spPr>
        <p:txBody>
          <a:bodyPr wrap="square">
            <a:spAutoFit/>
          </a:bodyPr>
          <a:lstStyle/>
          <a:p>
            <a:r>
              <a:rPr lang="en-US" sz="1200" dirty="0" smtClean="0">
                <a:solidFill>
                  <a:srgbClr val="1F497D"/>
                </a:solidFill>
              </a:rPr>
              <a:t>Q302. </a:t>
            </a:r>
            <a:r>
              <a:rPr lang="en-US" sz="1200" dirty="0">
                <a:solidFill>
                  <a:srgbClr val="1F497D"/>
                </a:solidFill>
              </a:rPr>
              <a:t>Here are some statements about wearing lifejackets while boating.  Which one do you feel convinces you the most to wear a lifejacket more often and which one applies the least?   (Select </a:t>
            </a:r>
            <a:r>
              <a:rPr lang="en-US" sz="1200" dirty="0" smtClean="0">
                <a:solidFill>
                  <a:srgbClr val="1F497D"/>
                </a:solidFill>
              </a:rPr>
              <a:t>one)  </a:t>
            </a:r>
            <a:endParaRPr lang="en-US" sz="1200" dirty="0">
              <a:solidFill>
                <a:srgbClr val="1F497D"/>
              </a:solidFill>
            </a:endParaRPr>
          </a:p>
        </p:txBody>
      </p:sp>
    </p:spTree>
    <p:extLst>
      <p:ext uri="{BB962C8B-B14F-4D97-AF65-F5344CB8AC3E}">
        <p14:creationId xmlns:p14="http://schemas.microsoft.com/office/powerpoint/2010/main" val="3640721063"/>
      </p:ext>
    </p:extLst>
  </p:cSld>
  <p:clrMapOvr>
    <a:masterClrMapping/>
  </p:clrMapOvr>
  <p:transition advClick="0"/>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136</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Statements among </a:t>
            </a:r>
            <a:r>
              <a:rPr lang="en-US" u="sng" dirty="0" smtClean="0"/>
              <a:t>key subgroups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1741082168"/>
              </p:ext>
            </p:extLst>
          </p:nvPr>
        </p:nvGraphicFramePr>
        <p:xfrm>
          <a:off x="152400" y="866320"/>
          <a:ext cx="8839198" cy="4944113"/>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Statements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719389">
                <a:tc>
                  <a:txBody>
                    <a:bodyPr/>
                    <a:lstStyle/>
                    <a:p>
                      <a:pPr algn="ctr" fontAlgn="ctr"/>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A lifejacket buys you time to be rescued if you fall out of your boat. </a:t>
                      </a:r>
                      <a:r>
                        <a:rPr lang="en-US" sz="1200" b="0" i="0" u="none" strike="noStrike" dirty="0">
                          <a:solidFill>
                            <a:schemeClr val="tx1"/>
                          </a:solidFill>
                          <a:effectLst/>
                          <a:latin typeface="Calibri"/>
                        </a:rPr>
                        <a:t>It may be impossible to get back into your boat if it has swamped or capsized, and it may be too far to successfully swim to shore. Wearing a lifejacket will keep your head above water to survive until you are rescued.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96019">
                <a:tc>
                  <a:txBody>
                    <a:bodyPr/>
                    <a:lstStyle/>
                    <a:p>
                      <a:pPr algn="ctr" fontAlgn="ctr"/>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Being a good swimmer will not save you from the effects of cold water. </a:t>
                      </a:r>
                      <a:r>
                        <a:rPr lang="en-US" sz="1200" b="0" i="0" u="none" strike="noStrike" dirty="0">
                          <a:solidFill>
                            <a:schemeClr val="tx1"/>
                          </a:solidFill>
                          <a:effectLst/>
                          <a:latin typeface="Calibri"/>
                        </a:rPr>
                        <a:t>Your muscles will begin to lose the capability for meaningful movement in approximately 10 minutes. Then you will gradually lose your ability to swim, your head will begin to slip under the water, and if you are not wearing a lifejacket you will drown.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3109">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You can’t control the “shock effect” of falling unexpectedly into cold water.  </a:t>
                      </a:r>
                      <a:r>
                        <a:rPr lang="en-US" sz="1200" b="0" i="0" u="none" strike="noStrike" dirty="0">
                          <a:solidFill>
                            <a:schemeClr val="tx1"/>
                          </a:solidFill>
                          <a:effectLst/>
                          <a:latin typeface="Calibri"/>
                        </a:rPr>
                        <a:t>It causes a gasping reflex you can’t control. You may inhale water and drown within 1 minute if you are not wearing a lifejacket.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rgbClr val="006100"/>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rgbClr val="006100"/>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It is a lot harder and more dangerous to try to swim to shore without a lifejacket than you think, </a:t>
                      </a:r>
                      <a:r>
                        <a:rPr lang="en-US" sz="1200" b="0" i="0" u="none" strike="noStrike" dirty="0">
                          <a:solidFill>
                            <a:schemeClr val="tx1"/>
                          </a:solidFill>
                          <a:effectLst/>
                          <a:latin typeface="Calibri"/>
                        </a:rPr>
                        <a:t>if you fall out of a boat or it capsizes/swamps,. The distance is often further than you think; it is hard to swim with clothes on or in rough water; and as fatigue sets in your swimming effectiveness is reduced.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Even in really cold water, you will remain conscious for 1 hour or so, even if you can no longer move your muscles to swim. </a:t>
                      </a:r>
                      <a:r>
                        <a:rPr lang="en-US" sz="1200" b="0" i="0" u="none" strike="noStrike" dirty="0" smtClean="0">
                          <a:solidFill>
                            <a:schemeClr val="tx1"/>
                          </a:solidFill>
                          <a:effectLst/>
                          <a:latin typeface="Calibri"/>
                        </a:rPr>
                        <a:t>Wearing </a:t>
                      </a:r>
                      <a:r>
                        <a:rPr lang="en-US" sz="1200" b="0" i="0" u="none" strike="noStrike" dirty="0">
                          <a:solidFill>
                            <a:schemeClr val="tx1"/>
                          </a:solidFill>
                          <a:effectLst/>
                          <a:latin typeface="Calibri"/>
                        </a:rPr>
                        <a:t>a lifejacket will keep your head above water so you can survive without swimming until you are rescued.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11" name="TextBox 1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12" name="Rectangle 11"/>
          <p:cNvSpPr/>
          <p:nvPr/>
        </p:nvSpPr>
        <p:spPr>
          <a:xfrm>
            <a:off x="0" y="6211669"/>
            <a:ext cx="6019800" cy="646331"/>
          </a:xfrm>
          <a:prstGeom prst="rect">
            <a:avLst/>
          </a:prstGeom>
        </p:spPr>
        <p:txBody>
          <a:bodyPr wrap="square">
            <a:spAutoFit/>
          </a:bodyPr>
          <a:lstStyle/>
          <a:p>
            <a:r>
              <a:rPr lang="en-US" sz="1200" dirty="0" smtClean="0">
                <a:solidFill>
                  <a:srgbClr val="1F497D"/>
                </a:solidFill>
              </a:rPr>
              <a:t>Q302. </a:t>
            </a:r>
            <a:r>
              <a:rPr lang="en-US" sz="1200" dirty="0">
                <a:solidFill>
                  <a:srgbClr val="1F497D"/>
                </a:solidFill>
              </a:rPr>
              <a:t>Here are some statements about wearing lifejackets while boating.  Which one do you feel convinces you the most to wear a lifejacket more often and which one applies the least?   (Select </a:t>
            </a:r>
            <a:r>
              <a:rPr lang="en-US" sz="1200" dirty="0" smtClean="0">
                <a:solidFill>
                  <a:srgbClr val="1F497D"/>
                </a:solidFill>
              </a:rPr>
              <a:t>one)  </a:t>
            </a:r>
            <a:endParaRPr lang="en-US" sz="1200" dirty="0">
              <a:solidFill>
                <a:srgbClr val="1F497D"/>
              </a:solidFill>
            </a:endParaRPr>
          </a:p>
        </p:txBody>
      </p:sp>
      <p:grpSp>
        <p:nvGrpSpPr>
          <p:cNvPr id="7" name="Group 6"/>
          <p:cNvGrpSpPr/>
          <p:nvPr/>
        </p:nvGrpSpPr>
        <p:grpSpPr>
          <a:xfrm>
            <a:off x="5002188" y="1110342"/>
            <a:ext cx="1659869" cy="275558"/>
            <a:chOff x="1464449" y="1635556"/>
            <a:chExt cx="3558073" cy="590682"/>
          </a:xfrm>
        </p:grpSpPr>
        <p:grpSp>
          <p:nvGrpSpPr>
            <p:cNvPr id="8" name="Group 7"/>
            <p:cNvGrpSpPr/>
            <p:nvPr/>
          </p:nvGrpSpPr>
          <p:grpSpPr>
            <a:xfrm>
              <a:off x="1464449" y="1635556"/>
              <a:ext cx="2935361" cy="590682"/>
              <a:chOff x="4807288" y="2772571"/>
              <a:chExt cx="2004891" cy="403444"/>
            </a:xfrm>
          </p:grpSpPr>
          <p:pic>
            <p:nvPicPr>
              <p:cNvPr id="14"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3"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25062500"/>
      </p:ext>
    </p:extLst>
  </p:cSld>
  <p:clrMapOvr>
    <a:masterClrMapping/>
  </p:clrMapOvr>
  <p:transition advClick="0"/>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137</a:t>
            </a:fld>
            <a:endParaRPr lang="de-DE" dirty="0">
              <a:solidFill>
                <a:srgbClr val="1F497D"/>
              </a:solidFill>
            </a:endParaRPr>
          </a:p>
        </p:txBody>
      </p:sp>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31" name="Title 1"/>
          <p:cNvSpPr>
            <a:spLocks noGrp="1"/>
          </p:cNvSpPr>
          <p:nvPr>
            <p:ph type="title"/>
          </p:nvPr>
        </p:nvSpPr>
        <p:spPr>
          <a:xfrm>
            <a:off x="838200" y="152400"/>
            <a:ext cx="8064214" cy="609600"/>
          </a:xfrm>
        </p:spPr>
        <p:txBody>
          <a:bodyPr/>
          <a:lstStyle/>
          <a:p>
            <a:r>
              <a:rPr lang="en-US" dirty="0" smtClean="0"/>
              <a:t>Q303 – Communications Facts</a:t>
            </a:r>
            <a:endParaRPr lang="en-US" sz="1600" b="0" dirty="0" smtClean="0"/>
          </a:p>
        </p:txBody>
      </p:sp>
      <p:sp>
        <p:nvSpPr>
          <p:cNvPr id="32" name="Rectangle 31"/>
          <p:cNvSpPr/>
          <p:nvPr/>
        </p:nvSpPr>
        <p:spPr>
          <a:xfrm>
            <a:off x="0" y="6211669"/>
            <a:ext cx="6019800" cy="646331"/>
          </a:xfrm>
          <a:prstGeom prst="rect">
            <a:avLst/>
          </a:prstGeom>
        </p:spPr>
        <p:txBody>
          <a:bodyPr wrap="square">
            <a:spAutoFit/>
          </a:bodyPr>
          <a:lstStyle/>
          <a:p>
            <a:r>
              <a:rPr lang="en-US" sz="1200" dirty="0" smtClean="0">
                <a:solidFill>
                  <a:srgbClr val="1F497D"/>
                </a:solidFill>
              </a:rPr>
              <a:t>Q303. </a:t>
            </a:r>
            <a:r>
              <a:rPr lang="en-US" sz="1200" dirty="0">
                <a:solidFill>
                  <a:srgbClr val="1F497D"/>
                </a:solidFill>
              </a:rPr>
              <a:t>Here are some facts about wearing lifejackets while boating.  Which one do you feel convinces you the </a:t>
            </a:r>
            <a:r>
              <a:rPr lang="en-US" sz="1200" dirty="0" smtClean="0">
                <a:solidFill>
                  <a:srgbClr val="1F497D"/>
                </a:solidFill>
              </a:rPr>
              <a:t>most to wear a lifejacket more often and which one convinces you the least?   (Select one)  </a:t>
            </a:r>
            <a:endParaRPr lang="en-US" sz="1200" dirty="0">
              <a:solidFill>
                <a:srgbClr val="1F497D"/>
              </a:solidFill>
            </a:endParaRPr>
          </a:p>
        </p:txBody>
      </p:sp>
      <p:graphicFrame>
        <p:nvGraphicFramePr>
          <p:cNvPr id="28" name="Table 27"/>
          <p:cNvGraphicFramePr>
            <a:graphicFrameLocks noGrp="1"/>
          </p:cNvGraphicFramePr>
          <p:nvPr>
            <p:extLst>
              <p:ext uri="{D42A27DB-BD31-4B8C-83A1-F6EECF244321}">
                <p14:modId xmlns:p14="http://schemas.microsoft.com/office/powerpoint/2010/main" val="3367527085"/>
              </p:ext>
            </p:extLst>
          </p:nvPr>
        </p:nvGraphicFramePr>
        <p:xfrm>
          <a:off x="876300" y="762000"/>
          <a:ext cx="7429500" cy="5040504"/>
        </p:xfrm>
        <a:graphic>
          <a:graphicData uri="http://schemas.openxmlformats.org/drawingml/2006/table">
            <a:tbl>
              <a:tblPr>
                <a:tableStyleId>{5C22544A-7EE6-4342-B048-85BDC9FD1C3A}</a:tableStyleId>
              </a:tblPr>
              <a:tblGrid>
                <a:gridCol w="457200"/>
                <a:gridCol w="6362700"/>
                <a:gridCol w="609600"/>
              </a:tblGrid>
              <a:tr h="355395">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Communication Facts:</a:t>
                      </a:r>
                      <a:r>
                        <a:rPr lang="en-US" sz="1800" dirty="0" smtClean="0">
                          <a:solidFill>
                            <a:schemeClr val="bg1"/>
                          </a:solidFill>
                        </a:rPr>
                        <a:t> </a:t>
                      </a:r>
                      <a:r>
                        <a:rPr lang="en-US" sz="1600" dirty="0" smtClean="0">
                          <a:solidFill>
                            <a:schemeClr val="bg1"/>
                          </a:solidFill>
                        </a:rPr>
                        <a:t>percent likelihood to be chosen as most convincing</a:t>
                      </a: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r>
              <a:tr h="498498">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a:rPr>
                        <a:t>80% of people who drown while boating were not wearing a lifejacket and they could have survived if they were.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65307">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b="1" kern="1200" dirty="0" smtClean="0">
                          <a:solidFill>
                            <a:schemeClr val="dk1"/>
                          </a:solidFill>
                          <a:effectLst/>
                          <a:latin typeface="+mn-lt"/>
                          <a:ea typeface="+mn-ea"/>
                          <a:cs typeface="+mn-cs"/>
                        </a:rPr>
                        <a:t>70% of boating fatality victims were with other people</a:t>
                      </a:r>
                      <a:r>
                        <a:rPr lang="en-US" sz="1200" kern="1200" dirty="0" smtClean="0">
                          <a:solidFill>
                            <a:schemeClr val="dk1"/>
                          </a:solidFill>
                          <a:effectLst/>
                          <a:latin typeface="+mn-lt"/>
                          <a:ea typeface="+mn-ea"/>
                          <a:cs typeface="+mn-cs"/>
                        </a:rPr>
                        <a:t> (</a:t>
                      </a:r>
                      <a:r>
                        <a:rPr lang="en-US" sz="1200" kern="1200" dirty="0" err="1" smtClean="0">
                          <a:solidFill>
                            <a:schemeClr val="dk1"/>
                          </a:solidFill>
                          <a:effectLst/>
                          <a:latin typeface="+mn-lt"/>
                          <a:ea typeface="+mn-ea"/>
                          <a:cs typeface="+mn-cs"/>
                        </a:rPr>
                        <a:t>ie</a:t>
                      </a:r>
                      <a:r>
                        <a:rPr lang="en-US" sz="1200" kern="1200" dirty="0" smtClean="0">
                          <a:solidFill>
                            <a:schemeClr val="dk1"/>
                          </a:solidFill>
                          <a:effectLst/>
                          <a:latin typeface="+mn-lt"/>
                          <a:ea typeface="+mn-ea"/>
                          <a:cs typeface="+mn-cs"/>
                        </a:rPr>
                        <a:t>. not alone), who were NOT able to rescue them.</a:t>
                      </a:r>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47222">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kern="1200" dirty="0" smtClean="0">
                          <a:solidFill>
                            <a:schemeClr val="dk1"/>
                          </a:solidFill>
                          <a:effectLst/>
                          <a:latin typeface="+mn-lt"/>
                          <a:ea typeface="+mn-ea"/>
                          <a:cs typeface="+mn-cs"/>
                        </a:rPr>
                        <a:t>In a controlled “test” of </a:t>
                      </a:r>
                      <a:r>
                        <a:rPr lang="en-US" sz="1200" b="1" kern="1200" dirty="0" smtClean="0">
                          <a:solidFill>
                            <a:schemeClr val="dk1"/>
                          </a:solidFill>
                          <a:effectLst/>
                          <a:latin typeface="+mn-lt"/>
                          <a:ea typeface="+mn-ea"/>
                          <a:cs typeface="+mn-cs"/>
                        </a:rPr>
                        <a:t>fishermen who fell out of their small powerboat,</a:t>
                      </a:r>
                      <a:r>
                        <a:rPr lang="en-US" sz="1200" kern="1200" dirty="0" smtClean="0">
                          <a:solidFill>
                            <a:schemeClr val="dk1"/>
                          </a:solidFill>
                          <a:effectLst/>
                          <a:latin typeface="+mn-lt"/>
                          <a:ea typeface="+mn-ea"/>
                          <a:cs typeface="+mn-cs"/>
                        </a:rPr>
                        <a:t> 1000 </a:t>
                      </a:r>
                      <a:r>
                        <a:rPr lang="en-US" sz="1200" kern="1200" dirty="0" err="1" smtClean="0">
                          <a:solidFill>
                            <a:schemeClr val="dk1"/>
                          </a:solidFill>
                          <a:effectLst/>
                          <a:latin typeface="+mn-lt"/>
                          <a:ea typeface="+mn-ea"/>
                          <a:cs typeface="+mn-cs"/>
                        </a:rPr>
                        <a:t>metres</a:t>
                      </a:r>
                      <a:r>
                        <a:rPr lang="en-US" sz="1200" kern="1200" dirty="0" smtClean="0">
                          <a:solidFill>
                            <a:schemeClr val="dk1"/>
                          </a:solidFill>
                          <a:effectLst/>
                          <a:latin typeface="+mn-lt"/>
                          <a:ea typeface="+mn-ea"/>
                          <a:cs typeface="+mn-cs"/>
                        </a:rPr>
                        <a:t> from shore, fully clothed, not wearing a lifejacket, </a:t>
                      </a:r>
                      <a:r>
                        <a:rPr lang="en-US" sz="1200" b="1" kern="1200" dirty="0" smtClean="0">
                          <a:solidFill>
                            <a:schemeClr val="dk1"/>
                          </a:solidFill>
                          <a:effectLst/>
                          <a:latin typeface="+mn-lt"/>
                          <a:ea typeface="+mn-ea"/>
                          <a:cs typeface="+mn-cs"/>
                        </a:rPr>
                        <a:t>and tried to swim to shore, 7 out of 10 did not make it.</a:t>
                      </a:r>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828753">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kern="1200" dirty="0" smtClean="0">
                          <a:solidFill>
                            <a:schemeClr val="dk1"/>
                          </a:solidFill>
                          <a:effectLst/>
                          <a:latin typeface="+mn-lt"/>
                          <a:ea typeface="+mn-ea"/>
                          <a:cs typeface="+mn-cs"/>
                        </a:rPr>
                        <a:t>You may unexpectedly and suddenly, end up in the water due to swamping, capsizing or falling overboard, because of external factors beyond your control such as </a:t>
                      </a:r>
                      <a:r>
                        <a:rPr lang="en-US" sz="1200" b="1" kern="1200" dirty="0" smtClean="0">
                          <a:solidFill>
                            <a:schemeClr val="dk1"/>
                          </a:solidFill>
                          <a:effectLst/>
                          <a:latin typeface="+mn-lt"/>
                          <a:ea typeface="+mn-ea"/>
                          <a:cs typeface="+mn-cs"/>
                        </a:rPr>
                        <a:t>careless / inattentive / distracted driving of a boat by “the other guy”</a:t>
                      </a:r>
                      <a:r>
                        <a:rPr lang="en-US" sz="1200" kern="1200" dirty="0" smtClean="0">
                          <a:solidFill>
                            <a:schemeClr val="dk1"/>
                          </a:solidFill>
                          <a:effectLst/>
                          <a:latin typeface="+mn-lt"/>
                          <a:ea typeface="+mn-ea"/>
                          <a:cs typeface="+mn-cs"/>
                        </a:rPr>
                        <a:t>; e.g. your boat has to suddenly swerve, or another powerboat or personal watercraft runs over/collides with your canoe/kayak, pedal boat or powerboat.</a:t>
                      </a:r>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97308">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kern="1200" dirty="0" smtClean="0">
                          <a:solidFill>
                            <a:schemeClr val="dk1"/>
                          </a:solidFill>
                          <a:effectLst/>
                          <a:latin typeface="+mn-lt"/>
                          <a:ea typeface="+mn-ea"/>
                          <a:cs typeface="+mn-cs"/>
                        </a:rPr>
                        <a:t>You may unexpectedly and suddenly, end up in the water due to swamping, capsizing or falling overboard, because of external factors beyond your control such as</a:t>
                      </a:r>
                      <a:r>
                        <a:rPr lang="en-US" sz="1200" b="1" kern="1200" dirty="0" smtClean="0">
                          <a:solidFill>
                            <a:schemeClr val="dk1"/>
                          </a:solidFill>
                          <a:effectLst/>
                          <a:latin typeface="+mn-lt"/>
                          <a:ea typeface="+mn-ea"/>
                          <a:cs typeface="+mn-cs"/>
                        </a:rPr>
                        <a:t> </a:t>
                      </a:r>
                      <a:r>
                        <a:rPr lang="en-US" sz="1200" kern="1200" dirty="0" smtClean="0">
                          <a:solidFill>
                            <a:schemeClr val="dk1"/>
                          </a:solidFill>
                          <a:effectLst/>
                          <a:latin typeface="+mn-lt"/>
                          <a:ea typeface="+mn-ea"/>
                          <a:cs typeface="+mn-cs"/>
                        </a:rPr>
                        <a:t>unknown or unexpected rocks, submerged/partially floating logs, tree stumps or other </a:t>
                      </a:r>
                      <a:r>
                        <a:rPr lang="en-US" sz="1200" b="1" kern="1200" dirty="0" smtClean="0">
                          <a:solidFill>
                            <a:schemeClr val="dk1"/>
                          </a:solidFill>
                          <a:effectLst/>
                          <a:latin typeface="+mn-lt"/>
                          <a:ea typeface="+mn-ea"/>
                          <a:cs typeface="+mn-cs"/>
                        </a:rPr>
                        <a:t>obstacles in the water</a:t>
                      </a:r>
                      <a:r>
                        <a:rPr lang="en-US" sz="1200" kern="1200" dirty="0" smtClean="0">
                          <a:solidFill>
                            <a:schemeClr val="dk1"/>
                          </a:solidFill>
                          <a:effectLst/>
                          <a:latin typeface="+mn-lt"/>
                          <a:ea typeface="+mn-ea"/>
                          <a:cs typeface="+mn-cs"/>
                        </a:rPr>
                        <a:t> that you do not see</a:t>
                      </a:r>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6343">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kern="1200" dirty="0" smtClean="0">
                          <a:solidFill>
                            <a:schemeClr val="dk1"/>
                          </a:solidFill>
                          <a:effectLst/>
                          <a:latin typeface="+mn-lt"/>
                          <a:ea typeface="+mn-ea"/>
                          <a:cs typeface="+mn-cs"/>
                        </a:rPr>
                        <a:t>You may unexpectedly and suddenly, end up in the water due to swamping, capsizing or falling overboard, because of external factors beyond your control such as</a:t>
                      </a:r>
                      <a:r>
                        <a:rPr lang="en-US" sz="1200" b="1" kern="1200" dirty="0" smtClean="0">
                          <a:solidFill>
                            <a:schemeClr val="dk1"/>
                          </a:solidFill>
                          <a:effectLst/>
                          <a:latin typeface="+mn-lt"/>
                          <a:ea typeface="+mn-ea"/>
                          <a:cs typeface="+mn-cs"/>
                        </a:rPr>
                        <a:t> rough water,</a:t>
                      </a:r>
                      <a:r>
                        <a:rPr lang="en-US" sz="1200" kern="1200" dirty="0" smtClean="0">
                          <a:solidFill>
                            <a:schemeClr val="dk1"/>
                          </a:solidFill>
                          <a:effectLst/>
                          <a:latin typeface="+mn-lt"/>
                          <a:ea typeface="+mn-ea"/>
                          <a:cs typeface="+mn-cs"/>
                        </a:rPr>
                        <a:t> due to rapid changes in weather or unexpected effects of waves from other boats.</a:t>
                      </a:r>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6774">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In a controlled “test”, </a:t>
                      </a:r>
                      <a:r>
                        <a:rPr lang="en-US" sz="1200" b="1" i="0" u="none" strike="noStrike" dirty="0">
                          <a:solidFill>
                            <a:schemeClr val="tx1"/>
                          </a:solidFill>
                          <a:effectLst/>
                          <a:latin typeface="Calibri"/>
                        </a:rPr>
                        <a:t>5 out of 10 boaters were unable to properly put their lifejacket on </a:t>
                      </a:r>
                      <a:r>
                        <a:rPr lang="en-US" sz="1200" b="0" i="0" u="none" strike="noStrike" dirty="0">
                          <a:solidFill>
                            <a:schemeClr val="tx1"/>
                          </a:solidFill>
                          <a:effectLst/>
                          <a:latin typeface="Calibri"/>
                        </a:rPr>
                        <a:t>within 5 minutes, in rough water, AFTER they fell into the water, even though they had it with them.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7.5</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34374">
                <a:tc>
                  <a:txBody>
                    <a:bodyPr/>
                    <a:lstStyle/>
                    <a:p>
                      <a:pPr algn="ctr" fontAlgn="b"/>
                      <a:r>
                        <a:rPr lang="en-US" sz="1200" b="0" i="0" u="none" strike="noStrike" dirty="0" smtClean="0">
                          <a:solidFill>
                            <a:schemeClr val="tx1"/>
                          </a:solidFill>
                          <a:effectLst/>
                          <a:latin typeface="Calibri"/>
                        </a:rPr>
                        <a:t>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a:rPr>
                        <a:t>Over 125 Canadian boaters drown each year, </a:t>
                      </a:r>
                      <a:r>
                        <a:rPr lang="en-US" sz="1200" b="0" i="0" u="none" strike="noStrike" dirty="0">
                          <a:solidFill>
                            <a:schemeClr val="tx1"/>
                          </a:solidFill>
                          <a:effectLst/>
                          <a:latin typeface="Calibri"/>
                        </a:rPr>
                        <a:t>on average.  It does happen and it could happen to you.</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7.5</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20552">
                <a:tc>
                  <a:txBody>
                    <a:bodyPr/>
                    <a:lstStyle/>
                    <a:p>
                      <a:pPr algn="ctr" fontAlgn="b"/>
                      <a:r>
                        <a:rPr lang="en-US" sz="1200" b="0" i="0" u="none" strike="noStrike" dirty="0" smtClean="0">
                          <a:solidFill>
                            <a:schemeClr val="tx1"/>
                          </a:solidFill>
                          <a:effectLst/>
                          <a:latin typeface="Calibri"/>
                        </a:rPr>
                        <a:t>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a:rPr>
                        <a:t>Over 50% of </a:t>
                      </a:r>
                      <a:r>
                        <a:rPr lang="en-US" sz="1200" b="1" i="0" u="none" strike="noStrike" dirty="0" err="1">
                          <a:solidFill>
                            <a:schemeClr val="tx1"/>
                          </a:solidFill>
                          <a:effectLst/>
                          <a:latin typeface="Calibri"/>
                        </a:rPr>
                        <a:t>drownings</a:t>
                      </a:r>
                      <a:r>
                        <a:rPr lang="en-US" sz="1200" b="1" i="0" u="none" strike="noStrike" dirty="0">
                          <a:solidFill>
                            <a:schemeClr val="tx1"/>
                          </a:solidFill>
                          <a:effectLst/>
                          <a:latin typeface="Calibri"/>
                        </a:rPr>
                        <a:t> happen on calm, sunny days.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29" name="Rectangle 28"/>
          <p:cNvSpPr/>
          <p:nvPr/>
        </p:nvSpPr>
        <p:spPr>
          <a:xfrm>
            <a:off x="0" y="5996224"/>
            <a:ext cx="4572000" cy="276999"/>
          </a:xfrm>
          <a:prstGeom prst="rect">
            <a:avLst/>
          </a:prstGeom>
        </p:spPr>
        <p:txBody>
          <a:bodyPr>
            <a:spAutoFit/>
          </a:bodyPr>
          <a:lstStyle/>
          <a:p>
            <a:pPr fontAlgn="b"/>
            <a:r>
              <a:rPr lang="en-US" sz="1200" dirty="0"/>
              <a:t>Point of indifference (random selection of any shown</a:t>
            </a:r>
            <a:r>
              <a:rPr lang="en-US" sz="1200" dirty="0" smtClean="0"/>
              <a:t>) = 3.3</a:t>
            </a:r>
            <a:endParaRPr lang="en-US" sz="1200" dirty="0">
              <a:solidFill>
                <a:srgbClr val="000000"/>
              </a:solidFill>
            </a:endParaRPr>
          </a:p>
        </p:txBody>
      </p:sp>
    </p:spTree>
    <p:extLst>
      <p:ext uri="{BB962C8B-B14F-4D97-AF65-F5344CB8AC3E}">
        <p14:creationId xmlns:p14="http://schemas.microsoft.com/office/powerpoint/2010/main" val="3717166294"/>
      </p:ext>
    </p:extLst>
  </p:cSld>
  <p:clrMapOvr>
    <a:masterClrMapping/>
  </p:clrMapOvr>
  <p:transition advClick="0"/>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138</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Facts among </a:t>
            </a:r>
            <a:r>
              <a:rPr lang="en-US" u="sng" dirty="0" smtClean="0"/>
              <a:t>demographic breaks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1284668623"/>
              </p:ext>
            </p:extLst>
          </p:nvPr>
        </p:nvGraphicFramePr>
        <p:xfrm>
          <a:off x="152400" y="973825"/>
          <a:ext cx="8839212" cy="5331822"/>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Facts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89858">
                <a:tc>
                  <a:txBody>
                    <a:bodyPr/>
                    <a:lstStyle/>
                    <a:p>
                      <a:pPr algn="ctr" fontAlgn="ctr"/>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80% of people who drown while boating were not wearing a lifejacket and they could have survived if they were.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57200">
                <a:tc>
                  <a:txBody>
                    <a:bodyPr/>
                    <a:lstStyle/>
                    <a:p>
                      <a:pPr algn="ctr" fontAlgn="ctr"/>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70% of boating fatality victims were with other people </a:t>
                      </a:r>
                      <a:r>
                        <a:rPr lang="en-US" sz="1200" b="0" i="0" u="none" strike="noStrike" dirty="0">
                          <a:solidFill>
                            <a:schemeClr val="tx1"/>
                          </a:solidFill>
                          <a:effectLst/>
                          <a:latin typeface="Calibri"/>
                        </a:rPr>
                        <a:t>(</a:t>
                      </a:r>
                      <a:r>
                        <a:rPr lang="en-US" sz="1200" b="0" i="0" u="none" strike="noStrike" dirty="0" smtClean="0">
                          <a:solidFill>
                            <a:schemeClr val="tx1"/>
                          </a:solidFill>
                          <a:effectLst/>
                          <a:latin typeface="Calibri"/>
                        </a:rPr>
                        <a:t>i.e</a:t>
                      </a:r>
                      <a:r>
                        <a:rPr lang="en-US" sz="1200" b="0" i="0" u="none" strike="noStrike" dirty="0">
                          <a:solidFill>
                            <a:schemeClr val="tx1"/>
                          </a:solidFill>
                          <a:effectLst/>
                          <a:latin typeface="Calibri"/>
                        </a:rPr>
                        <a:t>. not alone), who were NOT able to rescue them.</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304800">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In a controlled “test” of fishermen who fell out of their small powerboat</a:t>
                      </a:r>
                      <a:r>
                        <a:rPr lang="en-US" sz="1200" b="0" i="0" u="none" strike="noStrike" dirty="0">
                          <a:solidFill>
                            <a:schemeClr val="tx1"/>
                          </a:solidFill>
                          <a:effectLst/>
                          <a:latin typeface="Calibri"/>
                        </a:rPr>
                        <a:t>, 1000 </a:t>
                      </a:r>
                      <a:r>
                        <a:rPr lang="en-US" sz="1200" b="0" i="0" u="none" strike="noStrike" dirty="0" err="1">
                          <a:solidFill>
                            <a:schemeClr val="tx1"/>
                          </a:solidFill>
                          <a:effectLst/>
                          <a:latin typeface="Calibri"/>
                        </a:rPr>
                        <a:t>metres</a:t>
                      </a:r>
                      <a:r>
                        <a:rPr lang="en-US" sz="1200" b="0" i="0" u="none" strike="noStrike" dirty="0">
                          <a:solidFill>
                            <a:schemeClr val="tx1"/>
                          </a:solidFill>
                          <a:effectLst/>
                          <a:latin typeface="Calibri"/>
                        </a:rPr>
                        <a:t> from shore, fully clothed, not wearing a lifejacket, </a:t>
                      </a:r>
                      <a:r>
                        <a:rPr lang="en-US" sz="1200" b="1" i="0" u="none" strike="noStrike" dirty="0">
                          <a:solidFill>
                            <a:schemeClr val="tx1"/>
                          </a:solidFill>
                          <a:effectLst/>
                          <a:latin typeface="Calibri"/>
                        </a:rPr>
                        <a:t>and tried to swim to shore, 7 out of 10 did not make it.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a:t>
                      </a:r>
                      <a:r>
                        <a:rPr lang="en-US" sz="1200" b="1" i="0" u="none" strike="noStrike" dirty="0">
                          <a:solidFill>
                            <a:schemeClr val="tx1"/>
                          </a:solidFill>
                          <a:effectLst/>
                          <a:latin typeface="Calibri"/>
                        </a:rPr>
                        <a:t>careless / inattentive / distracted driving of a boat by “the other guy”</a:t>
                      </a:r>
                      <a:r>
                        <a:rPr lang="en-US" sz="1200" b="0" i="0" u="none" strike="noStrike" dirty="0">
                          <a:solidFill>
                            <a:schemeClr val="tx1"/>
                          </a:solidFill>
                          <a:effectLst/>
                          <a:latin typeface="Calibri"/>
                        </a:rPr>
                        <a:t>; e.g. your boat has to suddenly swerve, or another powerboat or personal watercraft runs over/collides with your canoe/kayak, pedal boat or powerboat.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unknown or unexpected rocks, submerged/partially floating logs, tree stumps or other </a:t>
                      </a:r>
                      <a:r>
                        <a:rPr lang="en-US" sz="1200" b="1" i="0" u="none" strike="noStrike" dirty="0">
                          <a:solidFill>
                            <a:schemeClr val="tx1"/>
                          </a:solidFill>
                          <a:effectLst/>
                          <a:latin typeface="Calibri"/>
                        </a:rPr>
                        <a:t>obstacles in the water </a:t>
                      </a:r>
                      <a:r>
                        <a:rPr lang="en-US" sz="1200" b="0" i="0" u="none" strike="noStrike" dirty="0">
                          <a:solidFill>
                            <a:schemeClr val="tx1"/>
                          </a:solidFill>
                          <a:effectLst/>
                          <a:latin typeface="Calibri"/>
                        </a:rPr>
                        <a:t>that you do not see.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9902">
                <a:tc>
                  <a:txBody>
                    <a:bodyPr/>
                    <a:lstStyle/>
                    <a:p>
                      <a:pPr algn="ctr" fontAlgn="ctr"/>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a:t>
                      </a:r>
                      <a:r>
                        <a:rPr lang="en-US" sz="1200" b="1" i="0" u="none" strike="noStrike" dirty="0">
                          <a:solidFill>
                            <a:schemeClr val="tx1"/>
                          </a:solidFill>
                          <a:effectLst/>
                          <a:latin typeface="Calibri"/>
                        </a:rPr>
                        <a:t>rough water, </a:t>
                      </a:r>
                      <a:r>
                        <a:rPr lang="en-US" sz="1200" b="0" i="0" u="none" strike="noStrike" dirty="0">
                          <a:solidFill>
                            <a:schemeClr val="tx1"/>
                          </a:solidFill>
                          <a:effectLst/>
                          <a:latin typeface="Calibri"/>
                        </a:rPr>
                        <a:t>due to rapid changes in weather or unexpected effects of waves from other boats.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7" name="TextBox 6"/>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8" name="Rectangle 7"/>
          <p:cNvSpPr/>
          <p:nvPr/>
        </p:nvSpPr>
        <p:spPr>
          <a:xfrm>
            <a:off x="0" y="6397409"/>
            <a:ext cx="6019800" cy="461665"/>
          </a:xfrm>
          <a:prstGeom prst="rect">
            <a:avLst/>
          </a:prstGeom>
        </p:spPr>
        <p:txBody>
          <a:bodyPr wrap="square">
            <a:spAutoFit/>
          </a:bodyPr>
          <a:lstStyle/>
          <a:p>
            <a:r>
              <a:rPr lang="en-US" sz="1200" dirty="0" smtClean="0">
                <a:solidFill>
                  <a:srgbClr val="1F497D"/>
                </a:solidFill>
              </a:rPr>
              <a:t>Q303…Which </a:t>
            </a:r>
            <a:r>
              <a:rPr lang="en-US" sz="1200" dirty="0">
                <a:solidFill>
                  <a:srgbClr val="1F497D"/>
                </a:solidFill>
              </a:rPr>
              <a:t>one do you feel convinces you the </a:t>
            </a:r>
            <a:r>
              <a:rPr lang="en-US" sz="1200" dirty="0" smtClean="0">
                <a:solidFill>
                  <a:srgbClr val="1F497D"/>
                </a:solidFill>
              </a:rPr>
              <a:t>most to wear a lifejacket more often and which one convinces you the least?   (Select one)  </a:t>
            </a:r>
            <a:endParaRPr lang="en-US" sz="1200" dirty="0">
              <a:solidFill>
                <a:srgbClr val="1F497D"/>
              </a:solidFill>
            </a:endParaRPr>
          </a:p>
        </p:txBody>
      </p:sp>
    </p:spTree>
    <p:extLst>
      <p:ext uri="{BB962C8B-B14F-4D97-AF65-F5344CB8AC3E}">
        <p14:creationId xmlns:p14="http://schemas.microsoft.com/office/powerpoint/2010/main" val="2606919402"/>
      </p:ext>
    </p:extLst>
  </p:cSld>
  <p:clrMapOvr>
    <a:masterClrMapping/>
  </p:clrMapOvr>
  <p:transition advClick="0"/>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139</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Facts among </a:t>
            </a:r>
            <a:r>
              <a:rPr lang="en-US" u="sng" dirty="0" smtClean="0"/>
              <a:t>key subgroups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3971418016"/>
              </p:ext>
            </p:extLst>
          </p:nvPr>
        </p:nvGraphicFramePr>
        <p:xfrm>
          <a:off x="152400" y="1018720"/>
          <a:ext cx="8839198" cy="5339967"/>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Facts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94396">
                <a:tc>
                  <a:txBody>
                    <a:bodyPr/>
                    <a:lstStyle/>
                    <a:p>
                      <a:pPr algn="ctr" fontAlgn="ctr"/>
                      <a:r>
                        <a:rPr lang="en-US" sz="1200" b="0" i="0" u="none" strike="noStrike" dirty="0" smtClean="0">
                          <a:solidFill>
                            <a:schemeClr val="tx1"/>
                          </a:solidFill>
                          <a:effectLst/>
                          <a:latin typeface="Calibri"/>
                        </a:rPr>
                        <a:t>8.8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80% of people who drown while boating were not wearing a lifejacket and they could have survived if they were.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60807">
                <a:tc>
                  <a:txBody>
                    <a:bodyPr/>
                    <a:lstStyle/>
                    <a:p>
                      <a:pPr algn="ctr" fontAlgn="ctr"/>
                      <a:r>
                        <a:rPr lang="en-US" sz="1200" b="0" i="0" u="none" strike="noStrike" dirty="0" smtClean="0">
                          <a:solidFill>
                            <a:schemeClr val="tx1"/>
                          </a:solidFill>
                          <a:effectLst/>
                          <a:latin typeface="Calibri"/>
                        </a:rPr>
                        <a:t>8.1</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1" i="0" u="none" strike="noStrike" dirty="0">
                          <a:solidFill>
                            <a:schemeClr val="tx1"/>
                          </a:solidFill>
                          <a:effectLst/>
                          <a:latin typeface="Calibri"/>
                        </a:rPr>
                        <a:t>70% of boating fatality victims were with other people </a:t>
                      </a:r>
                      <a:r>
                        <a:rPr lang="en-US" sz="1200" b="0" i="0" u="none" strike="noStrike" dirty="0">
                          <a:solidFill>
                            <a:schemeClr val="tx1"/>
                          </a:solidFill>
                          <a:effectLst/>
                          <a:latin typeface="Calibri"/>
                        </a:rPr>
                        <a:t>(</a:t>
                      </a:r>
                      <a:r>
                        <a:rPr lang="en-US" sz="1200" b="0" i="0" u="none" strike="noStrike" dirty="0" smtClean="0">
                          <a:solidFill>
                            <a:schemeClr val="tx1"/>
                          </a:solidFill>
                          <a:effectLst/>
                          <a:latin typeface="Calibri"/>
                        </a:rPr>
                        <a:t>i.e</a:t>
                      </a:r>
                      <a:r>
                        <a:rPr lang="en-US" sz="1200" b="0" i="0" u="none" strike="noStrike" dirty="0">
                          <a:solidFill>
                            <a:schemeClr val="tx1"/>
                          </a:solidFill>
                          <a:effectLst/>
                          <a:latin typeface="Calibri"/>
                        </a:rPr>
                        <a:t>. not alone), who were NOT able to rescue them.</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301193">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In a controlled “test” of </a:t>
                      </a:r>
                      <a:r>
                        <a:rPr lang="en-US" sz="1200" b="1" i="0" u="none" strike="noStrike" dirty="0">
                          <a:solidFill>
                            <a:schemeClr val="tx1"/>
                          </a:solidFill>
                          <a:effectLst/>
                          <a:latin typeface="Calibri"/>
                        </a:rPr>
                        <a:t>fishermen who fell out of their small powerboat</a:t>
                      </a:r>
                      <a:r>
                        <a:rPr lang="en-US" sz="1200" b="0" i="0" u="none" strike="noStrike" dirty="0">
                          <a:solidFill>
                            <a:schemeClr val="tx1"/>
                          </a:solidFill>
                          <a:effectLst/>
                          <a:latin typeface="Calibri"/>
                        </a:rPr>
                        <a:t>, 1000 </a:t>
                      </a:r>
                      <a:r>
                        <a:rPr lang="en-US" sz="1200" b="0" i="0" u="none" strike="noStrike" dirty="0" err="1">
                          <a:solidFill>
                            <a:schemeClr val="tx1"/>
                          </a:solidFill>
                          <a:effectLst/>
                          <a:latin typeface="Calibri"/>
                        </a:rPr>
                        <a:t>metres</a:t>
                      </a:r>
                      <a:r>
                        <a:rPr lang="en-US" sz="1200" b="0" i="0" u="none" strike="noStrike" dirty="0">
                          <a:solidFill>
                            <a:schemeClr val="tx1"/>
                          </a:solidFill>
                          <a:effectLst/>
                          <a:latin typeface="Calibri"/>
                        </a:rPr>
                        <a:t> from shore, fully clothed, not wearing a lifejacket, </a:t>
                      </a:r>
                      <a:r>
                        <a:rPr lang="en-US" sz="1200" b="1" i="0" u="none" strike="noStrike" dirty="0">
                          <a:solidFill>
                            <a:schemeClr val="tx1"/>
                          </a:solidFill>
                          <a:effectLst/>
                          <a:latin typeface="Calibri"/>
                        </a:rPr>
                        <a:t>and tried to swim to shore, 7 out of 10 did not make it.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ctr"/>
                      <a:r>
                        <a:rPr lang="en-US" sz="1200" b="0" i="0" u="none" strike="noStrike" dirty="0" smtClean="0">
                          <a:solidFill>
                            <a:schemeClr val="tx1"/>
                          </a:solidFill>
                          <a:effectLst/>
                          <a:latin typeface="Calibri"/>
                        </a:rPr>
                        <a:t>7.9</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a:t>
                      </a:r>
                      <a:r>
                        <a:rPr lang="en-US" sz="1200" b="1" i="0" u="none" strike="noStrike" dirty="0">
                          <a:solidFill>
                            <a:schemeClr val="tx1"/>
                          </a:solidFill>
                          <a:effectLst/>
                          <a:latin typeface="Calibri"/>
                        </a:rPr>
                        <a:t>careless / inattentive / distracted driving of a boat by “the other guy”</a:t>
                      </a:r>
                      <a:r>
                        <a:rPr lang="en-US" sz="1200" b="0" i="0" u="none" strike="noStrike" dirty="0">
                          <a:solidFill>
                            <a:schemeClr val="tx1"/>
                          </a:solidFill>
                          <a:effectLst/>
                          <a:latin typeface="Calibri"/>
                        </a:rPr>
                        <a:t>; e.g. your boat has to suddenly swerve, or another powerboat or personal watercraft runs over/collides with your canoe/kayak, pedal boat or powerboat.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unknown or unexpected rocks, submerged/partially floating logs, tree stumps or other </a:t>
                      </a:r>
                      <a:r>
                        <a:rPr lang="en-US" sz="1200" b="1" i="0" u="none" strike="noStrike" dirty="0">
                          <a:solidFill>
                            <a:schemeClr val="tx1"/>
                          </a:solidFill>
                          <a:effectLst/>
                          <a:latin typeface="Calibri"/>
                        </a:rPr>
                        <a:t>obstacles in the water </a:t>
                      </a:r>
                      <a:r>
                        <a:rPr lang="en-US" sz="1200" b="0" i="0" u="none" strike="noStrike" dirty="0">
                          <a:solidFill>
                            <a:schemeClr val="tx1"/>
                          </a:solidFill>
                          <a:effectLst/>
                          <a:latin typeface="Calibri"/>
                        </a:rPr>
                        <a:t>that you do not see.</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19965">
                <a:tc>
                  <a:txBody>
                    <a:bodyPr/>
                    <a:lstStyle/>
                    <a:p>
                      <a:pPr algn="ctr" fontAlgn="ctr"/>
                      <a:r>
                        <a:rPr lang="en-US" sz="1200" b="0" i="0" u="none" strike="noStrike" dirty="0" smtClean="0">
                          <a:solidFill>
                            <a:schemeClr val="tx1"/>
                          </a:solidFill>
                          <a:effectLst/>
                          <a:latin typeface="Calibri"/>
                        </a:rPr>
                        <a:t>7.7</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You may unexpectedly and suddenly, end up in the water due to swamping, capsizing or falling overboard, because of external factors beyond your control such as </a:t>
                      </a:r>
                      <a:r>
                        <a:rPr lang="en-US" sz="1200" b="1" i="0" u="none" strike="noStrike" dirty="0">
                          <a:solidFill>
                            <a:schemeClr val="tx1"/>
                          </a:solidFill>
                          <a:effectLst/>
                          <a:latin typeface="Calibri"/>
                        </a:rPr>
                        <a:t>rough water, </a:t>
                      </a:r>
                      <a:r>
                        <a:rPr lang="en-US" sz="1200" b="0" i="0" u="none" strike="noStrike" dirty="0">
                          <a:solidFill>
                            <a:schemeClr val="tx1"/>
                          </a:solidFill>
                          <a:effectLst/>
                          <a:latin typeface="Calibri"/>
                        </a:rPr>
                        <a:t>due to rapid changes in weather or unexpected effects of waves from other boats.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7" name="TextBox 6"/>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8" name="Rectangle 7"/>
          <p:cNvSpPr/>
          <p:nvPr/>
        </p:nvSpPr>
        <p:spPr>
          <a:xfrm>
            <a:off x="0" y="6397409"/>
            <a:ext cx="6019800" cy="461665"/>
          </a:xfrm>
          <a:prstGeom prst="rect">
            <a:avLst/>
          </a:prstGeom>
        </p:spPr>
        <p:txBody>
          <a:bodyPr wrap="square">
            <a:spAutoFit/>
          </a:bodyPr>
          <a:lstStyle/>
          <a:p>
            <a:r>
              <a:rPr lang="en-US" sz="1200" dirty="0" smtClean="0">
                <a:solidFill>
                  <a:srgbClr val="1F497D"/>
                </a:solidFill>
              </a:rPr>
              <a:t>Q303…Which </a:t>
            </a:r>
            <a:r>
              <a:rPr lang="en-US" sz="1200" dirty="0">
                <a:solidFill>
                  <a:srgbClr val="1F497D"/>
                </a:solidFill>
              </a:rPr>
              <a:t>one do you feel convinces you the </a:t>
            </a:r>
            <a:r>
              <a:rPr lang="en-US" sz="1200" dirty="0" smtClean="0">
                <a:solidFill>
                  <a:srgbClr val="1F497D"/>
                </a:solidFill>
              </a:rPr>
              <a:t>most to wear a lifejacket more often and which one convinces you the least?   (Select one)  </a:t>
            </a:r>
            <a:endParaRPr lang="en-US" sz="1200" dirty="0">
              <a:solidFill>
                <a:srgbClr val="1F497D"/>
              </a:solidFill>
            </a:endParaRPr>
          </a:p>
        </p:txBody>
      </p:sp>
      <p:grpSp>
        <p:nvGrpSpPr>
          <p:cNvPr id="11" name="Group 10"/>
          <p:cNvGrpSpPr/>
          <p:nvPr/>
        </p:nvGrpSpPr>
        <p:grpSpPr>
          <a:xfrm>
            <a:off x="5002188" y="1270214"/>
            <a:ext cx="1659869" cy="275558"/>
            <a:chOff x="1464449" y="1635556"/>
            <a:chExt cx="3558073" cy="590682"/>
          </a:xfrm>
        </p:grpSpPr>
        <p:grpSp>
          <p:nvGrpSpPr>
            <p:cNvPr id="12" name="Group 11"/>
            <p:cNvGrpSpPr/>
            <p:nvPr/>
          </p:nvGrpSpPr>
          <p:grpSpPr>
            <a:xfrm>
              <a:off x="1464449" y="1635556"/>
              <a:ext cx="2935361" cy="590682"/>
              <a:chOff x="4807288" y="2772571"/>
              <a:chExt cx="2004891" cy="403444"/>
            </a:xfrm>
          </p:grpSpPr>
          <p:pic>
            <p:nvPicPr>
              <p:cNvPr id="14"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3"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660175789"/>
      </p:ext>
    </p:extLst>
  </p:cSld>
  <p:clrMapOvr>
    <a:masterClrMapping/>
  </p:clrMapOvr>
  <p:transition advClick="0"/>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S6. Which of the following types of boats do you fish from, at least occasionally? (Select all)</a:t>
            </a:r>
            <a:endParaRPr lang="en-US" sz="1200" dirty="0">
              <a:solidFill>
                <a:srgbClr val="1F497D"/>
              </a:solidFill>
            </a:endParaRPr>
          </a:p>
        </p:txBody>
      </p:sp>
      <p:sp>
        <p:nvSpPr>
          <p:cNvPr id="9" name="Title 1"/>
          <p:cNvSpPr>
            <a:spLocks noGrp="1"/>
          </p:cNvSpPr>
          <p:nvPr>
            <p:ph type="title"/>
          </p:nvPr>
        </p:nvSpPr>
        <p:spPr>
          <a:xfrm>
            <a:off x="838200" y="141514"/>
            <a:ext cx="6172200" cy="620486"/>
          </a:xfrm>
        </p:spPr>
        <p:txBody>
          <a:bodyPr/>
          <a:lstStyle/>
          <a:p>
            <a:r>
              <a:rPr lang="en-US" dirty="0" smtClean="0"/>
              <a:t>Fishing primarily occurs from a powerboat, especially those under 6 </a:t>
            </a:r>
            <a:r>
              <a:rPr lang="en-US" dirty="0" err="1" smtClean="0"/>
              <a:t>metres</a:t>
            </a:r>
            <a:r>
              <a:rPr lang="en-US" dirty="0" smtClean="0"/>
              <a:t> in length.</a:t>
            </a:r>
            <a:endParaRPr lang="en-US" sz="1600" b="0" dirty="0" smtClean="0"/>
          </a:p>
        </p:txBody>
      </p:sp>
      <p:pic>
        <p:nvPicPr>
          <p:cNvPr id="1026" name="Picture 2" descr="http://www.internationalleisureclub.com/wp-content/uploads/2013/09/12.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49923" y="762000"/>
            <a:ext cx="1474335" cy="947751"/>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p:spPr>
      </p:pic>
      <p:graphicFrame>
        <p:nvGraphicFramePr>
          <p:cNvPr id="7" name="Chart 6"/>
          <p:cNvGraphicFramePr/>
          <p:nvPr>
            <p:extLst>
              <p:ext uri="{D42A27DB-BD31-4B8C-83A1-F6EECF244321}">
                <p14:modId xmlns:p14="http://schemas.microsoft.com/office/powerpoint/2010/main" val="3495734531"/>
              </p:ext>
            </p:extLst>
          </p:nvPr>
        </p:nvGraphicFramePr>
        <p:xfrm>
          <a:off x="800100" y="2844800"/>
          <a:ext cx="7467600" cy="31750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5486400" y="6210254"/>
            <a:ext cx="3581400" cy="307777"/>
          </a:xfrm>
          <a:prstGeom prst="rect">
            <a:avLst/>
          </a:prstGeom>
          <a:noFill/>
        </p:spPr>
        <p:txBody>
          <a:bodyPr wrap="square" rtlCol="0">
            <a:spAutoFit/>
          </a:bodyPr>
          <a:lstStyle/>
          <a:p>
            <a:pPr algn="r"/>
            <a:r>
              <a:rPr lang="en-US" sz="1400" dirty="0" smtClean="0"/>
              <a:t>Those who fish at least occasionally (n=704)</a:t>
            </a:r>
            <a:endParaRPr lang="en-US" sz="1400" dirty="0"/>
          </a:p>
        </p:txBody>
      </p:sp>
      <p:sp>
        <p:nvSpPr>
          <p:cNvPr id="12" name="TextBox 11"/>
          <p:cNvSpPr txBox="1"/>
          <p:nvPr/>
        </p:nvSpPr>
        <p:spPr>
          <a:xfrm>
            <a:off x="2819400" y="1545770"/>
            <a:ext cx="3429000" cy="369332"/>
          </a:xfrm>
          <a:prstGeom prst="rect">
            <a:avLst/>
          </a:prstGeom>
          <a:noFill/>
        </p:spPr>
        <p:txBody>
          <a:bodyPr wrap="square" rtlCol="0">
            <a:spAutoFit/>
          </a:bodyPr>
          <a:lstStyle/>
          <a:p>
            <a:pPr algn="ctr"/>
            <a:r>
              <a:rPr lang="en-US" b="1" dirty="0" smtClean="0"/>
              <a:t>Types of Fishing Boats</a:t>
            </a:r>
            <a:endParaRPr lang="en-US" b="1" dirty="0"/>
          </a:p>
        </p:txBody>
      </p:sp>
      <p:sp>
        <p:nvSpPr>
          <p:cNvPr id="14" name="Rounded Rectangle 13"/>
          <p:cNvSpPr/>
          <p:nvPr/>
        </p:nvSpPr>
        <p:spPr>
          <a:xfrm>
            <a:off x="7130143" y="152400"/>
            <a:ext cx="1905000" cy="7503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b="1" dirty="0" smtClean="0"/>
              <a:t>59% </a:t>
            </a:r>
            <a:r>
              <a:rPr lang="en-US" sz="1600" dirty="0" smtClean="0"/>
              <a:t>fish, at </a:t>
            </a:r>
          </a:p>
          <a:p>
            <a:pPr algn="ctr"/>
            <a:r>
              <a:rPr lang="en-US" sz="1600" dirty="0" smtClean="0"/>
              <a:t>least occasionally</a:t>
            </a:r>
            <a:endParaRPr lang="en-US" sz="1600" b="1" dirty="0"/>
          </a:p>
        </p:txBody>
      </p:sp>
      <p:grpSp>
        <p:nvGrpSpPr>
          <p:cNvPr id="11" name="Group 10"/>
          <p:cNvGrpSpPr/>
          <p:nvPr/>
        </p:nvGrpSpPr>
        <p:grpSpPr>
          <a:xfrm>
            <a:off x="1143000" y="2122714"/>
            <a:ext cx="3154680" cy="1165982"/>
            <a:chOff x="5532120" y="1805818"/>
            <a:chExt cx="3154680" cy="1165982"/>
          </a:xfrm>
        </p:grpSpPr>
        <p:sp>
          <p:nvSpPr>
            <p:cNvPr id="13" name="Left Brace 12"/>
            <p:cNvSpPr/>
            <p:nvPr/>
          </p:nvSpPr>
          <p:spPr>
            <a:xfrm rot="5400000">
              <a:off x="6918960" y="1203960"/>
              <a:ext cx="381000" cy="315468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5" name="TextBox 14"/>
            <p:cNvSpPr txBox="1"/>
            <p:nvPr/>
          </p:nvSpPr>
          <p:spPr>
            <a:xfrm>
              <a:off x="6196148" y="1805818"/>
              <a:ext cx="1828800" cy="830997"/>
            </a:xfrm>
            <a:prstGeom prst="rect">
              <a:avLst/>
            </a:prstGeom>
            <a:noFill/>
          </p:spPr>
          <p:txBody>
            <a:bodyPr wrap="square" rtlCol="0">
              <a:spAutoFit/>
            </a:bodyPr>
            <a:lstStyle/>
            <a:p>
              <a:pPr algn="ctr"/>
              <a:r>
                <a:rPr lang="en-US" sz="1600" dirty="0" smtClean="0">
                  <a:solidFill>
                    <a:srgbClr val="1F497D"/>
                  </a:solidFill>
                </a:rPr>
                <a:t>Fishing from a Powerboat</a:t>
              </a:r>
            </a:p>
            <a:p>
              <a:pPr algn="ctr"/>
              <a:r>
                <a:rPr lang="en-US" sz="1600" dirty="0" smtClean="0"/>
                <a:t>88%</a:t>
              </a:r>
              <a:endParaRPr lang="en-US" sz="1600" dirty="0"/>
            </a:p>
          </p:txBody>
        </p:sp>
      </p:grpSp>
    </p:spTree>
    <p:extLst>
      <p:ext uri="{BB962C8B-B14F-4D97-AF65-F5344CB8AC3E}">
        <p14:creationId xmlns:p14="http://schemas.microsoft.com/office/powerpoint/2010/main" val="3315627994"/>
      </p:ext>
    </p:extLst>
  </p:cSld>
  <p:clrMapOvr>
    <a:masterClrMapping/>
  </p:clrMapOvr>
  <p:transition advClick="0"/>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a:t>
            </a:r>
            <a:br>
              <a:rPr lang="en-US" sz="2400" dirty="0" smtClean="0"/>
            </a:br>
            <a:r>
              <a:rPr lang="en-US" sz="2400" dirty="0" smtClean="0"/>
              <a:t>CONSUMING ALCOHOL WHILE BOATING MaxDiff Ranked Results</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140</a:t>
            </a:fld>
            <a:endParaRPr lang="de-DE" dirty="0">
              <a:solidFill>
                <a:srgbClr val="FFFFFF"/>
              </a:solidFill>
            </a:endParaRPr>
          </a:p>
        </p:txBody>
      </p:sp>
    </p:spTree>
    <p:extLst>
      <p:ext uri="{BB962C8B-B14F-4D97-AF65-F5344CB8AC3E}">
        <p14:creationId xmlns:p14="http://schemas.microsoft.com/office/powerpoint/2010/main" val="1843656079"/>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141</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Q401 – Motivations / Barriers (1 of 2)</a:t>
            </a:r>
            <a:endParaRPr lang="en-US" sz="1600" b="0" dirty="0" smtClean="0"/>
          </a:p>
        </p:txBody>
      </p:sp>
      <p:sp>
        <p:nvSpPr>
          <p:cNvPr id="18" name="TextBox 17"/>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23" name="Rectangle 22"/>
          <p:cNvSpPr/>
          <p:nvPr/>
        </p:nvSpPr>
        <p:spPr>
          <a:xfrm>
            <a:off x="0" y="6211669"/>
            <a:ext cx="6019800" cy="646331"/>
          </a:xfrm>
          <a:prstGeom prst="rect">
            <a:avLst/>
          </a:prstGeom>
        </p:spPr>
        <p:txBody>
          <a:bodyPr wrap="square">
            <a:spAutoFit/>
          </a:bodyPr>
          <a:lstStyle/>
          <a:p>
            <a:r>
              <a:rPr lang="en-US" sz="1200" dirty="0" smtClean="0">
                <a:solidFill>
                  <a:srgbClr val="1F497D"/>
                </a:solidFill>
              </a:rPr>
              <a:t>Q401. </a:t>
            </a:r>
            <a:r>
              <a:rPr lang="en-US" sz="1200" dirty="0">
                <a:solidFill>
                  <a:srgbClr val="1F497D"/>
                </a:solidFill>
              </a:rPr>
              <a:t>Here are some statements that describe how people feel about drinking alcoholic beverages while operating a boat.  Which one do you </a:t>
            </a:r>
            <a:r>
              <a:rPr lang="en-US" sz="1200" dirty="0" smtClean="0">
                <a:solidFill>
                  <a:srgbClr val="1F497D"/>
                </a:solidFill>
              </a:rPr>
              <a:t>agree </a:t>
            </a:r>
            <a:r>
              <a:rPr lang="en-US" sz="1200" dirty="0">
                <a:solidFill>
                  <a:srgbClr val="1F497D"/>
                </a:solidFill>
              </a:rPr>
              <a:t>with the most </a:t>
            </a:r>
            <a:r>
              <a:rPr lang="en-US" sz="1200" dirty="0" smtClean="0">
                <a:solidFill>
                  <a:srgbClr val="1F497D"/>
                </a:solidFill>
              </a:rPr>
              <a:t>and </a:t>
            </a:r>
            <a:r>
              <a:rPr lang="en-US" sz="1200" dirty="0">
                <a:solidFill>
                  <a:srgbClr val="1F497D"/>
                </a:solidFill>
              </a:rPr>
              <a:t>which one </a:t>
            </a:r>
            <a:r>
              <a:rPr lang="en-US" sz="1200" dirty="0" smtClean="0">
                <a:solidFill>
                  <a:srgbClr val="1F497D"/>
                </a:solidFill>
              </a:rPr>
              <a:t>do </a:t>
            </a:r>
            <a:r>
              <a:rPr lang="en-US" sz="1200" dirty="0">
                <a:solidFill>
                  <a:srgbClr val="1F497D"/>
                </a:solidFill>
              </a:rPr>
              <a:t>you agree with the least?   (Select </a:t>
            </a:r>
            <a:r>
              <a:rPr lang="en-US" sz="1200" dirty="0" smtClean="0">
                <a:solidFill>
                  <a:srgbClr val="1F497D"/>
                </a:solidFill>
              </a:rPr>
              <a:t>one)  </a:t>
            </a:r>
            <a:endParaRPr lang="en-US" sz="1200" dirty="0">
              <a:solidFill>
                <a:srgbClr val="1F497D"/>
              </a:solidFill>
            </a:endParaRPr>
          </a:p>
        </p:txBody>
      </p:sp>
      <p:graphicFrame>
        <p:nvGraphicFramePr>
          <p:cNvPr id="34" name="Table 33"/>
          <p:cNvGraphicFramePr>
            <a:graphicFrameLocks noGrp="1"/>
          </p:cNvGraphicFramePr>
          <p:nvPr>
            <p:extLst>
              <p:ext uri="{D42A27DB-BD31-4B8C-83A1-F6EECF244321}">
                <p14:modId xmlns:p14="http://schemas.microsoft.com/office/powerpoint/2010/main" val="4055860302"/>
              </p:ext>
            </p:extLst>
          </p:nvPr>
        </p:nvGraphicFramePr>
        <p:xfrm>
          <a:off x="609600" y="1048768"/>
          <a:ext cx="8115300" cy="4578152"/>
        </p:xfrm>
        <a:graphic>
          <a:graphicData uri="http://schemas.openxmlformats.org/drawingml/2006/table">
            <a:tbl>
              <a:tblPr>
                <a:tableStyleId>{5C22544A-7EE6-4342-B048-85BDC9FD1C3A}</a:tableStyleId>
              </a:tblPr>
              <a:tblGrid>
                <a:gridCol w="448773"/>
                <a:gridCol w="6320211"/>
                <a:gridCol w="673158"/>
                <a:gridCol w="673158"/>
              </a:tblGrid>
              <a:tr h="393574">
                <a:tc gridSpan="4">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Motivations/Barriers:</a:t>
                      </a:r>
                      <a:r>
                        <a:rPr lang="en-US" sz="1800" dirty="0" smtClean="0">
                          <a:solidFill>
                            <a:schemeClr val="bg1"/>
                          </a:solidFill>
                        </a:rPr>
                        <a:t> </a:t>
                      </a:r>
                      <a:r>
                        <a:rPr lang="en-US" sz="1600" dirty="0" smtClean="0">
                          <a:solidFill>
                            <a:schemeClr val="bg1"/>
                          </a:solidFill>
                        </a:rPr>
                        <a:t>percent likelihood to be chosen as strongest agreement</a:t>
                      </a: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h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192991">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Drinking and operating a boat puts those I care about at risk</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8.5</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6306">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am more likely to avoid problems if I don’t drink and operate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8.4</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04421">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Boating would never be the same for me if someone close to me died because I was drinking while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33936">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need to drink to have a good time; boating is a natural high</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39651">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want the pain I would feel if I knew I killed someone because I was drinking while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9166">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want to set a good example for children by not drinking when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want to set a good example for teenagers by not drinking when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show others that I care about them by avoiding alcoholic beverages while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Those who are ‘in the know’ always avoid alcoholic beverages while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7.5</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10</a:t>
                      </a: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wouldn’t drink while operating a boat if I knew that I could lose my automobile driver’s license for impaired operation of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always try to have a designated driver/‘skipper’ if we are drinking while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6.2</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Others will look up to me for avoiding alcoholic beverages while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5.9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have more energy when I don’t drink while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5.7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B</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know anyone who has died or had a close call due to drinking and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4.7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M</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15</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wouldn’t drink while operating a boat if there was more enforcement of drinking &amp; boating laws and a bigger chance of getting caught.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3.6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M</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16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It is perfectly fine to drink in a boat as long as the operator doesn’t have too much to drink</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2.6</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B</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37" name="Rectangle 36"/>
          <p:cNvSpPr/>
          <p:nvPr/>
        </p:nvSpPr>
        <p:spPr>
          <a:xfrm>
            <a:off x="0" y="6038756"/>
            <a:ext cx="4572000" cy="276999"/>
          </a:xfrm>
          <a:prstGeom prst="rect">
            <a:avLst/>
          </a:prstGeom>
        </p:spPr>
        <p:txBody>
          <a:bodyPr>
            <a:spAutoFit/>
          </a:bodyPr>
          <a:lstStyle/>
          <a:p>
            <a:pPr fontAlgn="b"/>
            <a:r>
              <a:rPr lang="en-US" sz="1200" dirty="0"/>
              <a:t>Point of indifference (random selection of any shown</a:t>
            </a:r>
            <a:r>
              <a:rPr lang="en-US" sz="1200" dirty="0" smtClean="0"/>
              <a:t>) = 2.5</a:t>
            </a:r>
            <a:endParaRPr lang="en-US" sz="1200" dirty="0">
              <a:solidFill>
                <a:srgbClr val="000000"/>
              </a:solidFill>
            </a:endParaRPr>
          </a:p>
        </p:txBody>
      </p:sp>
    </p:spTree>
    <p:extLst>
      <p:ext uri="{BB962C8B-B14F-4D97-AF65-F5344CB8AC3E}">
        <p14:creationId xmlns:p14="http://schemas.microsoft.com/office/powerpoint/2010/main" val="472509673"/>
      </p:ext>
    </p:extLst>
  </p:cSld>
  <p:clrMapOvr>
    <a:masterClrMapping/>
  </p:clrMapOvr>
  <p:transition advClick="0"/>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142</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Q401 – Motivations / Barriers (2 of 2)</a:t>
            </a:r>
            <a:br>
              <a:rPr lang="en-US" dirty="0" smtClean="0"/>
            </a:br>
            <a:r>
              <a:rPr lang="en-US" i="1" dirty="0" smtClean="0"/>
              <a:t>All of these statements are below the “point of indifference” (2.5)</a:t>
            </a:r>
            <a:endParaRPr lang="en-US" sz="1600" b="0" i="1" dirty="0" smtClean="0"/>
          </a:p>
        </p:txBody>
      </p:sp>
      <p:sp>
        <p:nvSpPr>
          <p:cNvPr id="18" name="TextBox 17"/>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23" name="Rectangle 22"/>
          <p:cNvSpPr/>
          <p:nvPr/>
        </p:nvSpPr>
        <p:spPr>
          <a:xfrm>
            <a:off x="0" y="6211669"/>
            <a:ext cx="6019800" cy="646331"/>
          </a:xfrm>
          <a:prstGeom prst="rect">
            <a:avLst/>
          </a:prstGeom>
        </p:spPr>
        <p:txBody>
          <a:bodyPr wrap="square">
            <a:spAutoFit/>
          </a:bodyPr>
          <a:lstStyle/>
          <a:p>
            <a:r>
              <a:rPr lang="en-US" sz="1200" dirty="0" smtClean="0">
                <a:solidFill>
                  <a:srgbClr val="1F497D"/>
                </a:solidFill>
              </a:rPr>
              <a:t>Q401. </a:t>
            </a:r>
            <a:r>
              <a:rPr lang="en-US" sz="1200" dirty="0">
                <a:solidFill>
                  <a:srgbClr val="1F497D"/>
                </a:solidFill>
              </a:rPr>
              <a:t>Here are some statements that describe how people feel about drinking alcoholic beverages while operating a boat.  Which one do you </a:t>
            </a:r>
            <a:r>
              <a:rPr lang="en-US" sz="1200" dirty="0" smtClean="0">
                <a:solidFill>
                  <a:srgbClr val="1F497D"/>
                </a:solidFill>
              </a:rPr>
              <a:t>agree </a:t>
            </a:r>
            <a:r>
              <a:rPr lang="en-US" sz="1200" dirty="0">
                <a:solidFill>
                  <a:srgbClr val="1F497D"/>
                </a:solidFill>
              </a:rPr>
              <a:t>with the most </a:t>
            </a:r>
            <a:r>
              <a:rPr lang="en-US" sz="1200" dirty="0" smtClean="0">
                <a:solidFill>
                  <a:srgbClr val="1F497D"/>
                </a:solidFill>
              </a:rPr>
              <a:t>and </a:t>
            </a:r>
            <a:r>
              <a:rPr lang="en-US" sz="1200" dirty="0">
                <a:solidFill>
                  <a:srgbClr val="1F497D"/>
                </a:solidFill>
              </a:rPr>
              <a:t>which one </a:t>
            </a:r>
            <a:r>
              <a:rPr lang="en-US" sz="1200" dirty="0" smtClean="0">
                <a:solidFill>
                  <a:srgbClr val="1F497D"/>
                </a:solidFill>
              </a:rPr>
              <a:t>do </a:t>
            </a:r>
            <a:r>
              <a:rPr lang="en-US" sz="1200" dirty="0">
                <a:solidFill>
                  <a:srgbClr val="1F497D"/>
                </a:solidFill>
              </a:rPr>
              <a:t>you agree with the least?   (Select </a:t>
            </a:r>
            <a:r>
              <a:rPr lang="en-US" sz="1200" dirty="0" smtClean="0">
                <a:solidFill>
                  <a:srgbClr val="1F497D"/>
                </a:solidFill>
              </a:rPr>
              <a:t>one)  </a:t>
            </a:r>
            <a:endParaRPr lang="en-US" sz="1200" dirty="0">
              <a:solidFill>
                <a:srgbClr val="1F497D"/>
              </a:solidFill>
            </a:endParaRPr>
          </a:p>
        </p:txBody>
      </p:sp>
      <p:graphicFrame>
        <p:nvGraphicFramePr>
          <p:cNvPr id="34" name="Table 33"/>
          <p:cNvGraphicFramePr>
            <a:graphicFrameLocks noGrp="1"/>
          </p:cNvGraphicFramePr>
          <p:nvPr>
            <p:extLst>
              <p:ext uri="{D42A27DB-BD31-4B8C-83A1-F6EECF244321}">
                <p14:modId xmlns:p14="http://schemas.microsoft.com/office/powerpoint/2010/main" val="1557200739"/>
              </p:ext>
            </p:extLst>
          </p:nvPr>
        </p:nvGraphicFramePr>
        <p:xfrm>
          <a:off x="533400" y="1046466"/>
          <a:ext cx="8115299" cy="4690247"/>
        </p:xfrm>
        <a:graphic>
          <a:graphicData uri="http://schemas.openxmlformats.org/drawingml/2006/table">
            <a:tbl>
              <a:tblPr>
                <a:tableStyleId>{5C22544A-7EE6-4342-B048-85BDC9FD1C3A}</a:tableStyleId>
              </a:tblPr>
              <a:tblGrid>
                <a:gridCol w="444674"/>
                <a:gridCol w="6188379"/>
                <a:gridCol w="741123"/>
                <a:gridCol w="741123"/>
              </a:tblGrid>
              <a:tr h="393574">
                <a:tc gridSpan="4">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Motivations/Barriers:</a:t>
                      </a:r>
                      <a:r>
                        <a:rPr lang="en-US" sz="1800" dirty="0" smtClean="0">
                          <a:solidFill>
                            <a:schemeClr val="bg1"/>
                          </a:solidFill>
                        </a:rPr>
                        <a:t> </a:t>
                      </a:r>
                      <a:r>
                        <a:rPr lang="en-US" sz="1600" dirty="0" smtClean="0">
                          <a:solidFill>
                            <a:schemeClr val="bg1"/>
                          </a:solidFill>
                        </a:rPr>
                        <a:t>percent likelihood to be chosen as strongest</a:t>
                      </a:r>
                      <a:r>
                        <a:rPr lang="en-US" sz="1600" baseline="0" dirty="0" smtClean="0">
                          <a:solidFill>
                            <a:schemeClr val="bg1"/>
                          </a:solidFill>
                        </a:rPr>
                        <a:t> agreement</a:t>
                      </a: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h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192991">
                <a:tc>
                  <a:txBody>
                    <a:bodyPr/>
                    <a:lstStyle/>
                    <a:p>
                      <a:pPr algn="ctr" fontAlgn="b"/>
                      <a:r>
                        <a:rPr lang="en-US" sz="1200" b="0" i="0" u="none" strike="noStrike" dirty="0" smtClean="0">
                          <a:solidFill>
                            <a:schemeClr val="tx1"/>
                          </a:solidFill>
                          <a:effectLst/>
                          <a:latin typeface="Calibri"/>
                        </a:rPr>
                        <a:t>17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Having a drink while boating is part of having a good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2.4</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2991">
                <a:tc>
                  <a:txBody>
                    <a:bodyPr/>
                    <a:lstStyle/>
                    <a:p>
                      <a:pPr algn="ctr" fontAlgn="b"/>
                      <a:r>
                        <a:rPr lang="en-US" sz="1200" b="0" i="0" u="none" strike="noStrike" dirty="0" smtClean="0">
                          <a:solidFill>
                            <a:schemeClr val="tx1"/>
                          </a:solidFill>
                          <a:effectLst/>
                          <a:latin typeface="Calibri"/>
                        </a:rPr>
                        <a:t>18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It’s not illegal to drink while operating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2991">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It is easy to get away with drinking alcoholic beverages and operating a boat because erratic driving isn’t as obvious as on the road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2.3</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2991">
                <a:tc>
                  <a:txBody>
                    <a:bodyPr/>
                    <a:lstStyle/>
                    <a:p>
                      <a:pPr algn="ctr" fontAlgn="b"/>
                      <a:r>
                        <a:rPr lang="en-US" sz="1200" b="0" i="0" u="none" strike="noStrike" dirty="0" smtClean="0">
                          <a:solidFill>
                            <a:schemeClr val="tx1"/>
                          </a:solidFill>
                          <a:effectLst/>
                          <a:latin typeface="Calibri"/>
                        </a:rPr>
                        <a:t>20</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It is not dangerous to drink in a boat when you are just drifting or floating around without the motor on.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92991">
                <a:tc>
                  <a:txBody>
                    <a:bodyPr/>
                    <a:lstStyle/>
                    <a:p>
                      <a:pPr algn="ctr" fontAlgn="b"/>
                      <a:r>
                        <a:rPr lang="en-US" sz="1200" b="0" i="0" u="none" strike="noStrike" dirty="0" smtClean="0">
                          <a:solidFill>
                            <a:schemeClr val="tx1"/>
                          </a:solidFill>
                          <a:effectLst/>
                          <a:latin typeface="Calibri"/>
                        </a:rPr>
                        <a:t>21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The risk of a collision in a boat is very low, even if you have been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2.1</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6306">
                <a:tc>
                  <a:txBody>
                    <a:bodyPr/>
                    <a:lstStyle/>
                    <a:p>
                      <a:pPr algn="ctr" fontAlgn="b"/>
                      <a:r>
                        <a:rPr lang="en-US" sz="1200" b="0" i="0" u="none" strike="noStrike" dirty="0" smtClean="0">
                          <a:solidFill>
                            <a:schemeClr val="tx1"/>
                          </a:solidFill>
                          <a:effectLst/>
                          <a:latin typeface="Calibri"/>
                        </a:rPr>
                        <a:t>22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You can see what’s coming when you are in a boat and can avoid problems, even if you’ve been drinking alcoholic beverages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2.0</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04421">
                <a:tc>
                  <a:txBody>
                    <a:bodyPr/>
                    <a:lstStyle/>
                    <a:p>
                      <a:pPr algn="ctr" fontAlgn="b"/>
                      <a:r>
                        <a:rPr lang="en-US" sz="1200" b="0" i="0" u="none" strike="noStrike" dirty="0" smtClean="0">
                          <a:solidFill>
                            <a:schemeClr val="tx1"/>
                          </a:solidFill>
                          <a:effectLst/>
                          <a:latin typeface="Calibri"/>
                        </a:rPr>
                        <a:t>23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want to worry about the rules when I’m out in a boat having a good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2.0</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33936">
                <a:tc>
                  <a:txBody>
                    <a:bodyPr/>
                    <a:lstStyle/>
                    <a:p>
                      <a:pPr algn="ctr" fontAlgn="b"/>
                      <a:r>
                        <a:rPr lang="en-US" sz="1200" b="0" i="0" u="none" strike="noStrike" dirty="0" smtClean="0">
                          <a:solidFill>
                            <a:schemeClr val="tx1"/>
                          </a:solidFill>
                          <a:effectLst/>
                          <a:latin typeface="Calibri"/>
                        </a:rPr>
                        <a:t>24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 don’t worry about drinking and operating a boat because the risk of getting caught is very low</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139651">
                <a:tc>
                  <a:txBody>
                    <a:bodyPr/>
                    <a:lstStyle/>
                    <a:p>
                      <a:pPr lvl="0" algn="ctr"/>
                      <a:r>
                        <a:rPr lang="en-US" sz="1200" b="0" kern="1200" dirty="0" smtClean="0">
                          <a:solidFill>
                            <a:schemeClr val="tx1"/>
                          </a:solidFill>
                          <a:effectLst/>
                          <a:latin typeface="+mn-lt"/>
                          <a:ea typeface="+mn-ea"/>
                          <a:cs typeface="+mn-cs"/>
                        </a:rPr>
                        <a:t>25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Drinking while boating is part of how I connect with friends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9166">
                <a:tc>
                  <a:txBody>
                    <a:bodyPr/>
                    <a:lstStyle/>
                    <a:p>
                      <a:pPr algn="ctr" fontAlgn="b"/>
                      <a:r>
                        <a:rPr lang="en-US" sz="1200" b="0" i="0" u="none" strike="noStrike" dirty="0" smtClean="0">
                          <a:solidFill>
                            <a:schemeClr val="tx1"/>
                          </a:solidFill>
                          <a:effectLst/>
                          <a:latin typeface="Calibri"/>
                        </a:rPr>
                        <a:t>26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Just a few drinks will have no impact on my ability to operate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27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Serving alcoholic beverages while boating is how I show others a good time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28</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It’s normal / acceptable to drink while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1.9</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29</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Operating a boat doesn’t require as much attention as driving a car</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1.8</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30</a:t>
                      </a: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The worst that will happen if you are stopped for drinking and operating a boat is that you will get a warning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31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It is more exciting to drive or ride in a boat after a drink or two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32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a:solidFill>
                            <a:schemeClr val="tx1"/>
                          </a:solidFill>
                          <a:effectLst/>
                          <a:latin typeface="Calibri"/>
                        </a:rPr>
                        <a:t>Providing alcohol to others while boating is part of how I show I care for them</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1.7</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239154">
                <a:tc>
                  <a:txBody>
                    <a:bodyPr/>
                    <a:lstStyle/>
                    <a:p>
                      <a:pPr algn="ctr" fontAlgn="b"/>
                      <a:r>
                        <a:rPr lang="en-US" sz="1200" b="0" i="0" u="none" strike="noStrike" dirty="0" smtClean="0">
                          <a:solidFill>
                            <a:schemeClr val="tx1"/>
                          </a:solidFill>
                          <a:effectLst/>
                          <a:latin typeface="Calibri"/>
                        </a:rPr>
                        <a:t>33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0" i="0" u="none" strike="noStrike" dirty="0">
                          <a:solidFill>
                            <a:schemeClr val="tx1"/>
                          </a:solidFill>
                          <a:effectLst/>
                          <a:latin typeface="Calibri"/>
                        </a:rPr>
                        <a:t>It’s my boat and I’ll drink alcoholic beverages if I want to</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a:rPr>
                        <a:t>1.5</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tx1"/>
                          </a:solidFill>
                          <a:effectLst/>
                          <a:latin typeface="Calibri"/>
                        </a:rPr>
                        <a:t>B</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7" name="Rectangle 6"/>
          <p:cNvSpPr/>
          <p:nvPr/>
        </p:nvSpPr>
        <p:spPr>
          <a:xfrm>
            <a:off x="0" y="6038756"/>
            <a:ext cx="4572000" cy="276999"/>
          </a:xfrm>
          <a:prstGeom prst="rect">
            <a:avLst/>
          </a:prstGeom>
        </p:spPr>
        <p:txBody>
          <a:bodyPr>
            <a:spAutoFit/>
          </a:bodyPr>
          <a:lstStyle/>
          <a:p>
            <a:pPr fontAlgn="b"/>
            <a:r>
              <a:rPr lang="en-US" sz="1200" dirty="0"/>
              <a:t>Point of indifference (random selection of any shown</a:t>
            </a:r>
            <a:r>
              <a:rPr lang="en-US" sz="1200" dirty="0" smtClean="0"/>
              <a:t>) = 2.5</a:t>
            </a:r>
            <a:endParaRPr lang="en-US" sz="1200" dirty="0">
              <a:solidFill>
                <a:srgbClr val="000000"/>
              </a:solidFill>
            </a:endParaRPr>
          </a:p>
        </p:txBody>
      </p:sp>
    </p:spTree>
    <p:extLst>
      <p:ext uri="{BB962C8B-B14F-4D97-AF65-F5344CB8AC3E}">
        <p14:creationId xmlns:p14="http://schemas.microsoft.com/office/powerpoint/2010/main" val="1251114692"/>
      </p:ext>
    </p:extLst>
  </p:cSld>
  <p:clrMapOvr>
    <a:masterClrMapping/>
  </p:clrMapOvr>
  <p:transition advClick="0"/>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143</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Motivations/Barriers among </a:t>
            </a:r>
            <a:r>
              <a:rPr lang="en-US" u="sng" dirty="0" smtClean="0"/>
              <a:t>demographic breaks</a:t>
            </a:r>
            <a:endParaRPr lang="en-US" sz="1600" b="0" u="sng" dirty="0" smtClean="0"/>
          </a:p>
        </p:txBody>
      </p:sp>
      <p:graphicFrame>
        <p:nvGraphicFramePr>
          <p:cNvPr id="20" name="Table 19"/>
          <p:cNvGraphicFramePr>
            <a:graphicFrameLocks noGrp="1"/>
          </p:cNvGraphicFramePr>
          <p:nvPr>
            <p:extLst>
              <p:ext uri="{D42A27DB-BD31-4B8C-83A1-F6EECF244321}">
                <p14:modId xmlns:p14="http://schemas.microsoft.com/office/powerpoint/2010/main" val="1830898633"/>
              </p:ext>
            </p:extLst>
          </p:nvPr>
        </p:nvGraphicFramePr>
        <p:xfrm>
          <a:off x="152400" y="990600"/>
          <a:ext cx="8839212" cy="4864824"/>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Motivations/Barriers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19100">
                <a:tc>
                  <a:txBody>
                    <a:bodyPr/>
                    <a:lstStyle/>
                    <a:p>
                      <a:pPr algn="ctr" fontAlgn="ctr"/>
                      <a:r>
                        <a:rPr lang="en-US" sz="1200" b="0" i="0" u="none" strike="noStrike" dirty="0" smtClean="0">
                          <a:solidFill>
                            <a:schemeClr val="tx1"/>
                          </a:solidFill>
                          <a:effectLst/>
                          <a:latin typeface="Calibri"/>
                        </a:rPr>
                        <a:t>8.5</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Drinking and operating a boat puts those I care about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8.4</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am more likely to avoid problems if I don’t drink and operate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8.3</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Boating would never be the same for me if someone close to me died because I was drinking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19100">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I don’t need to drink to have a good time; boating is a natural high</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don’t want the pain I would feel if I knew I killed someone because I was drinking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I want to set a good example for children by not drinking when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I want to set a good example for teenagers by not drinking when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show others that I care about them by avoiding alcoholic beverages while boating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8</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7.5</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Those who are ‘in the know’ always avoid alcoholic beverages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9</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19100">
                <a:tc>
                  <a:txBody>
                    <a:bodyPr/>
                    <a:lstStyle/>
                    <a:p>
                      <a:pPr algn="ctr" fontAlgn="ctr"/>
                      <a:r>
                        <a:rPr lang="en-US" sz="1200" b="0" i="0" u="none" strike="noStrike" dirty="0" smtClean="0">
                          <a:solidFill>
                            <a:schemeClr val="tx1"/>
                          </a:solidFill>
                          <a:effectLst/>
                          <a:latin typeface="Calibri"/>
                        </a:rPr>
                        <a:t>6.2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wouldn’t drink while operating a boat if I knew that I could lose my automobile driver’s license for impaired operation of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10</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bl>
          </a:graphicData>
        </a:graphic>
      </p:graphicFrame>
      <p:sp>
        <p:nvSpPr>
          <p:cNvPr id="11" name="TextBox 10"/>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2" name="Rectangle 11"/>
          <p:cNvSpPr/>
          <p:nvPr/>
        </p:nvSpPr>
        <p:spPr>
          <a:xfrm>
            <a:off x="0" y="6211669"/>
            <a:ext cx="6019800" cy="646331"/>
          </a:xfrm>
          <a:prstGeom prst="rect">
            <a:avLst/>
          </a:prstGeom>
        </p:spPr>
        <p:txBody>
          <a:bodyPr wrap="square">
            <a:spAutoFit/>
          </a:bodyPr>
          <a:lstStyle/>
          <a:p>
            <a:r>
              <a:rPr lang="en-US" sz="1200" dirty="0" smtClean="0">
                <a:solidFill>
                  <a:srgbClr val="1F497D"/>
                </a:solidFill>
              </a:rPr>
              <a:t>Q401. </a:t>
            </a:r>
            <a:r>
              <a:rPr lang="en-US" sz="1200" dirty="0">
                <a:solidFill>
                  <a:srgbClr val="1F497D"/>
                </a:solidFill>
              </a:rPr>
              <a:t>Here are some statements that describe how people feel about drinking alcoholic beverages while operating a boat.  Which one do you </a:t>
            </a:r>
            <a:r>
              <a:rPr lang="en-US" sz="1200" dirty="0" smtClean="0">
                <a:solidFill>
                  <a:srgbClr val="1F497D"/>
                </a:solidFill>
              </a:rPr>
              <a:t>agree </a:t>
            </a:r>
            <a:r>
              <a:rPr lang="en-US" sz="1200" dirty="0">
                <a:solidFill>
                  <a:srgbClr val="1F497D"/>
                </a:solidFill>
              </a:rPr>
              <a:t>with the most </a:t>
            </a:r>
            <a:r>
              <a:rPr lang="en-US" sz="1200" dirty="0" smtClean="0">
                <a:solidFill>
                  <a:srgbClr val="1F497D"/>
                </a:solidFill>
              </a:rPr>
              <a:t>and </a:t>
            </a:r>
            <a:r>
              <a:rPr lang="en-US" sz="1200" dirty="0">
                <a:solidFill>
                  <a:srgbClr val="1F497D"/>
                </a:solidFill>
              </a:rPr>
              <a:t>which one </a:t>
            </a:r>
            <a:r>
              <a:rPr lang="en-US" sz="1200" dirty="0" smtClean="0">
                <a:solidFill>
                  <a:srgbClr val="1F497D"/>
                </a:solidFill>
              </a:rPr>
              <a:t>do </a:t>
            </a:r>
            <a:r>
              <a:rPr lang="en-US" sz="1200" dirty="0">
                <a:solidFill>
                  <a:srgbClr val="1F497D"/>
                </a:solidFill>
              </a:rPr>
              <a:t>you agree with the least?   (Select </a:t>
            </a:r>
            <a:r>
              <a:rPr lang="en-US" sz="1200" dirty="0" smtClean="0">
                <a:solidFill>
                  <a:srgbClr val="1F497D"/>
                </a:solidFill>
              </a:rPr>
              <a:t>one)  </a:t>
            </a:r>
            <a:endParaRPr lang="en-US" sz="1200" dirty="0">
              <a:solidFill>
                <a:srgbClr val="1F497D"/>
              </a:solidFill>
            </a:endParaRPr>
          </a:p>
        </p:txBody>
      </p:sp>
    </p:spTree>
    <p:extLst>
      <p:ext uri="{BB962C8B-B14F-4D97-AF65-F5344CB8AC3E}">
        <p14:creationId xmlns:p14="http://schemas.microsoft.com/office/powerpoint/2010/main" val="4063845155"/>
      </p:ext>
    </p:extLst>
  </p:cSld>
  <p:clrMapOvr>
    <a:masterClrMapping/>
  </p:clrMapOvr>
  <p:transition advClick="0"/>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144</a:t>
            </a:fld>
            <a:endParaRPr lang="de-DE"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2887729429"/>
              </p:ext>
            </p:extLst>
          </p:nvPr>
        </p:nvGraphicFramePr>
        <p:xfrm>
          <a:off x="152400" y="969352"/>
          <a:ext cx="8839198" cy="5011308"/>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Motivations/Barriers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35376">
                <a:tc>
                  <a:txBody>
                    <a:bodyPr/>
                    <a:lstStyle/>
                    <a:p>
                      <a:pPr algn="ctr" fontAlgn="ctr"/>
                      <a:r>
                        <a:rPr lang="en-US" sz="1200" b="0" i="0" u="none" strike="noStrike" dirty="0" smtClean="0">
                          <a:solidFill>
                            <a:schemeClr val="tx1"/>
                          </a:solidFill>
                          <a:effectLst/>
                          <a:latin typeface="Calibri"/>
                        </a:rPr>
                        <a:t>8.5</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Drinking and operating a boat puts those I care about at risk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35376">
                <a:tc>
                  <a:txBody>
                    <a:bodyPr/>
                    <a:lstStyle/>
                    <a:p>
                      <a:pPr algn="ctr" fontAlgn="ctr"/>
                      <a:r>
                        <a:rPr lang="en-US" sz="1200" b="0" i="0" u="none" strike="noStrike" dirty="0" smtClean="0">
                          <a:solidFill>
                            <a:schemeClr val="tx1"/>
                          </a:solidFill>
                          <a:effectLst/>
                          <a:latin typeface="Calibri"/>
                        </a:rPr>
                        <a:t>8.4</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am more likely to avoid problems if I don’t drink and operate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8.3</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Boating would never be the same for me if someone close to me died because I was drinking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I don’t need to drink to have a good time; boating is a natural high</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8.2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don’t want the pain I would feel if I knew I killed someone because I was drinking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7.8</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a:solidFill>
                            <a:schemeClr val="tx1"/>
                          </a:solidFill>
                          <a:effectLst/>
                          <a:latin typeface="Calibri"/>
                        </a:rPr>
                        <a:t>I want to set a good example for children by not drinking when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want to set a good example for teenagers by not drinking when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7.6</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show others that I care about them by avoiding alcoholic beverages while boating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8</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7.5</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Those who are ‘in the know’ always avoid alcoholic beverages while operating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9</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8</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376">
                <a:tc>
                  <a:txBody>
                    <a:bodyPr/>
                    <a:lstStyle/>
                    <a:p>
                      <a:pPr algn="ctr" fontAlgn="ctr"/>
                      <a:r>
                        <a:rPr lang="en-US" sz="1200" b="0" i="0" u="none" strike="noStrike" dirty="0" smtClean="0">
                          <a:solidFill>
                            <a:schemeClr val="tx1"/>
                          </a:solidFill>
                          <a:effectLst/>
                          <a:latin typeface="Calibri"/>
                        </a:rPr>
                        <a:t>6.2</a:t>
                      </a:r>
                      <a:endParaRPr lang="en-US" sz="1200" b="0" i="0" u="none" strike="noStrike" dirty="0">
                        <a:solidFill>
                          <a:schemeClr val="tx1"/>
                        </a:solidFill>
                        <a:effectLst/>
                        <a:latin typeface="Calibri"/>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ctr"/>
                      <a:r>
                        <a:rPr lang="en-US" sz="1200" b="0" i="0" u="none" strike="noStrike" dirty="0">
                          <a:solidFill>
                            <a:schemeClr val="tx1"/>
                          </a:solidFill>
                          <a:effectLst/>
                          <a:latin typeface="Calibri"/>
                        </a:rPr>
                        <a:t>I wouldn’t drink while operating a boat if I knew that I could lose my automobile driver’s license for impaired operation of a boat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10</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c>
                  <a:txBody>
                    <a:bodyPr/>
                    <a:lstStyle/>
                    <a:p>
                      <a:pPr algn="ctr" fontAlgn="ctr"/>
                      <a:r>
                        <a:rPr lang="en-US" sz="1200" b="0" i="0" u="none" strike="noStrike" dirty="0">
                          <a:solidFill>
                            <a:schemeClr val="bg1">
                              <a:lumMod val="50000"/>
                            </a:schemeClr>
                          </a:solidFill>
                          <a:effectLst/>
                          <a:latin typeface="Calibri"/>
                        </a:rPr>
                        <a:t>12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bl>
          </a:graphicData>
        </a:graphic>
      </p:graphicFrame>
      <p:sp>
        <p:nvSpPr>
          <p:cNvPr id="11" name="Title 1"/>
          <p:cNvSpPr>
            <a:spLocks noGrp="1"/>
          </p:cNvSpPr>
          <p:nvPr>
            <p:ph type="title"/>
          </p:nvPr>
        </p:nvSpPr>
        <p:spPr>
          <a:xfrm>
            <a:off x="838200" y="152400"/>
            <a:ext cx="8064214" cy="609600"/>
          </a:xfrm>
        </p:spPr>
        <p:txBody>
          <a:bodyPr/>
          <a:lstStyle/>
          <a:p>
            <a:r>
              <a:rPr lang="en-US" dirty="0" smtClean="0"/>
              <a:t>Ranked Motivations/Barriers among </a:t>
            </a:r>
            <a:r>
              <a:rPr lang="en-US" u="sng" dirty="0" smtClean="0"/>
              <a:t>key subgroups</a:t>
            </a:r>
            <a:endParaRPr lang="en-US" sz="1600" b="0" u="sng" dirty="0" smtClean="0"/>
          </a:p>
        </p:txBody>
      </p:sp>
      <p:sp>
        <p:nvSpPr>
          <p:cNvPr id="8" name="TextBox 7"/>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9" name="Rectangle 8"/>
          <p:cNvSpPr/>
          <p:nvPr/>
        </p:nvSpPr>
        <p:spPr>
          <a:xfrm>
            <a:off x="0" y="6211669"/>
            <a:ext cx="6019800" cy="646331"/>
          </a:xfrm>
          <a:prstGeom prst="rect">
            <a:avLst/>
          </a:prstGeom>
        </p:spPr>
        <p:txBody>
          <a:bodyPr wrap="square">
            <a:spAutoFit/>
          </a:bodyPr>
          <a:lstStyle/>
          <a:p>
            <a:r>
              <a:rPr lang="en-US" sz="1200" dirty="0" smtClean="0">
                <a:solidFill>
                  <a:srgbClr val="1F497D"/>
                </a:solidFill>
              </a:rPr>
              <a:t>Q401. </a:t>
            </a:r>
            <a:r>
              <a:rPr lang="en-US" sz="1200" dirty="0">
                <a:solidFill>
                  <a:srgbClr val="1F497D"/>
                </a:solidFill>
              </a:rPr>
              <a:t>Here are some statements that describe how people feel about drinking alcoholic beverages while operating a boat.  Which one do you </a:t>
            </a:r>
            <a:r>
              <a:rPr lang="en-US" sz="1200" dirty="0" smtClean="0">
                <a:solidFill>
                  <a:srgbClr val="1F497D"/>
                </a:solidFill>
              </a:rPr>
              <a:t>agree </a:t>
            </a:r>
            <a:r>
              <a:rPr lang="en-US" sz="1200" dirty="0">
                <a:solidFill>
                  <a:srgbClr val="1F497D"/>
                </a:solidFill>
              </a:rPr>
              <a:t>with the most </a:t>
            </a:r>
            <a:r>
              <a:rPr lang="en-US" sz="1200" dirty="0" smtClean="0">
                <a:solidFill>
                  <a:srgbClr val="1F497D"/>
                </a:solidFill>
              </a:rPr>
              <a:t>and </a:t>
            </a:r>
            <a:r>
              <a:rPr lang="en-US" sz="1200" dirty="0">
                <a:solidFill>
                  <a:srgbClr val="1F497D"/>
                </a:solidFill>
              </a:rPr>
              <a:t>which one </a:t>
            </a:r>
            <a:r>
              <a:rPr lang="en-US" sz="1200" dirty="0" smtClean="0">
                <a:solidFill>
                  <a:srgbClr val="1F497D"/>
                </a:solidFill>
              </a:rPr>
              <a:t>do </a:t>
            </a:r>
            <a:r>
              <a:rPr lang="en-US" sz="1200" dirty="0">
                <a:solidFill>
                  <a:srgbClr val="1F497D"/>
                </a:solidFill>
              </a:rPr>
              <a:t>you agree with the least?   (Select </a:t>
            </a:r>
            <a:r>
              <a:rPr lang="en-US" sz="1200" dirty="0" smtClean="0">
                <a:solidFill>
                  <a:srgbClr val="1F497D"/>
                </a:solidFill>
              </a:rPr>
              <a:t>one)  </a:t>
            </a:r>
            <a:endParaRPr lang="en-US" sz="1200" dirty="0">
              <a:solidFill>
                <a:srgbClr val="1F497D"/>
              </a:solidFill>
            </a:endParaRPr>
          </a:p>
        </p:txBody>
      </p:sp>
      <p:grpSp>
        <p:nvGrpSpPr>
          <p:cNvPr id="12" name="Group 11"/>
          <p:cNvGrpSpPr/>
          <p:nvPr/>
        </p:nvGrpSpPr>
        <p:grpSpPr>
          <a:xfrm>
            <a:off x="5002188" y="1219200"/>
            <a:ext cx="1659869" cy="275558"/>
            <a:chOff x="1464449" y="1635556"/>
            <a:chExt cx="3558073" cy="590682"/>
          </a:xfrm>
        </p:grpSpPr>
        <p:grpSp>
          <p:nvGrpSpPr>
            <p:cNvPr id="14" name="Group 13"/>
            <p:cNvGrpSpPr/>
            <p:nvPr/>
          </p:nvGrpSpPr>
          <p:grpSpPr>
            <a:xfrm>
              <a:off x="1464449" y="1635556"/>
              <a:ext cx="2935361" cy="590682"/>
              <a:chOff x="4807288" y="2772571"/>
              <a:chExt cx="2004891" cy="403444"/>
            </a:xfrm>
          </p:grpSpPr>
          <p:pic>
            <p:nvPicPr>
              <p:cNvPr id="16"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5"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36495352"/>
      </p:ext>
    </p:extLst>
  </p:cSld>
  <p:clrMapOvr>
    <a:masterClrMapping/>
  </p:clrMapOvr>
  <p:transition advClick="0"/>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145</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Q402 – Communications Messages</a:t>
            </a:r>
            <a:endParaRPr lang="en-US" sz="1600" b="0" dirty="0" smtClean="0"/>
          </a:p>
        </p:txBody>
      </p:sp>
      <p:sp>
        <p:nvSpPr>
          <p:cNvPr id="13" name="TextBox 12"/>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4" name="Rectangle 13"/>
          <p:cNvSpPr/>
          <p:nvPr/>
        </p:nvSpPr>
        <p:spPr>
          <a:xfrm>
            <a:off x="0" y="6211669"/>
            <a:ext cx="6019800" cy="646331"/>
          </a:xfrm>
          <a:prstGeom prst="rect">
            <a:avLst/>
          </a:prstGeom>
        </p:spPr>
        <p:txBody>
          <a:bodyPr wrap="square">
            <a:spAutoFit/>
          </a:bodyPr>
          <a:lstStyle/>
          <a:p>
            <a:r>
              <a:rPr lang="en-US" sz="1200" dirty="0" smtClean="0">
                <a:solidFill>
                  <a:srgbClr val="1F497D"/>
                </a:solidFill>
              </a:rPr>
              <a:t>Q402. </a:t>
            </a:r>
            <a:r>
              <a:rPr lang="en-US" sz="1200" dirty="0">
                <a:solidFill>
                  <a:srgbClr val="1F497D"/>
                </a:solidFill>
              </a:rPr>
              <a:t>Here are some </a:t>
            </a:r>
            <a:r>
              <a:rPr lang="en-US" sz="1200" dirty="0" smtClean="0">
                <a:solidFill>
                  <a:srgbClr val="1F497D"/>
                </a:solidFill>
              </a:rPr>
              <a:t>statements </a:t>
            </a:r>
            <a:r>
              <a:rPr lang="en-US" sz="1200" dirty="0">
                <a:solidFill>
                  <a:srgbClr val="1F497D"/>
                </a:solidFill>
              </a:rPr>
              <a:t>about drinking alcoholic beverages while boating.  Which 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3876908078"/>
              </p:ext>
            </p:extLst>
          </p:nvPr>
        </p:nvGraphicFramePr>
        <p:xfrm>
          <a:off x="685800" y="861235"/>
          <a:ext cx="7810500" cy="4953000"/>
        </p:xfrm>
        <a:graphic>
          <a:graphicData uri="http://schemas.openxmlformats.org/drawingml/2006/table">
            <a:tbl>
              <a:tblPr>
                <a:tableStyleId>{5C22544A-7EE6-4342-B048-85BDC9FD1C3A}</a:tableStyleId>
              </a:tblPr>
              <a:tblGrid>
                <a:gridCol w="471268"/>
                <a:gridCol w="6653432"/>
                <a:gridCol w="685800"/>
              </a:tblGrid>
              <a:tr h="393574">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Communication Statements:</a:t>
                      </a:r>
                      <a:r>
                        <a:rPr lang="en-US" sz="1800" dirty="0" smtClean="0">
                          <a:solidFill>
                            <a:schemeClr val="bg1"/>
                          </a:solidFill>
                        </a:rPr>
                        <a:t> </a:t>
                      </a:r>
                      <a:r>
                        <a:rPr lang="en-US" sz="1600" dirty="0" smtClean="0">
                          <a:solidFill>
                            <a:schemeClr val="bg1"/>
                          </a:solidFill>
                        </a:rPr>
                        <a:t>percent likelihood to be chosen as most</a:t>
                      </a:r>
                      <a:r>
                        <a:rPr lang="en-US" sz="1600" baseline="0" dirty="0" smtClean="0">
                          <a:solidFill>
                            <a:schemeClr val="bg1"/>
                          </a:solidFill>
                        </a:rPr>
                        <a:t> convincing</a:t>
                      </a: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chemeClr val="tx1"/>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chemeClr val="tx1"/>
                          </a:solidFill>
                          <a:effectLst/>
                          <a:latin typeface="Calibri" panose="020F0502020204030204" pitchFamily="34" charset="0"/>
                          <a:cs typeface="Calibri" panose="020F0502020204030204" pitchFamily="34" charset="0"/>
                        </a:rPr>
                        <a:t>boat.</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9.0</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96019">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chemeClr val="tx1"/>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3109">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chemeClr val="tx1"/>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Enforcement and the risk of getting caught drinking and operating your boat is increasing… </a:t>
                      </a:r>
                      <a:r>
                        <a:rPr lang="en-US" sz="1200" b="0" i="0" u="none" strike="noStrike" dirty="0">
                          <a:solidFill>
                            <a:schemeClr val="tx1"/>
                          </a:solidFill>
                          <a:effectLst/>
                          <a:latin typeface="Calibri" panose="020F0502020204030204" pitchFamily="34" charset="0"/>
                          <a:cs typeface="Calibri" panose="020F0502020204030204" pitchFamily="34" charset="0"/>
                        </a:rPr>
                        <a:t>more police spot checks, more unmarked patrol boats, more 9-1-1 calls reporting impaired boaters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7.4</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influence of alcohol can be much worse in a boat than on land due to the effects of sun, wind, waves, motion, darkness and weather</a:t>
                      </a:r>
                      <a:r>
                        <a:rPr lang="en-US" sz="1200" b="0" i="0" u="none" strike="noStrike" dirty="0">
                          <a:solidFill>
                            <a:schemeClr val="tx1"/>
                          </a:solidFill>
                          <a:effectLst/>
                          <a:latin typeface="Calibri" panose="020F0502020204030204" pitchFamily="34" charset="0"/>
                          <a:cs typeface="Calibri" panose="020F0502020204030204" pitchFamily="34" charset="0"/>
                        </a:rPr>
                        <a:t>.  You greatly increase the chances of killing someone you care about, if you operate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7.2</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9902">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drinking and operating a boat, you are setting a bad example</a:t>
                      </a:r>
                      <a:r>
                        <a:rPr lang="en-US" sz="1200" b="0" i="0" u="none" strike="noStrike" dirty="0">
                          <a:solidFill>
                            <a:schemeClr val="tx1"/>
                          </a:solidFill>
                          <a:effectLst/>
                          <a:latin typeface="Calibri" panose="020F0502020204030204" pitchFamily="34" charset="0"/>
                          <a:cs typeface="Calibri" panose="020F0502020204030204" pitchFamily="34" charset="0"/>
                        </a:rPr>
                        <a:t>, by showing children and young adults you boat with that it is OK to drink and drive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6.9</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having a designated driver/skipper when out in a boat with friends/family</a:t>
                      </a:r>
                      <a:r>
                        <a:rPr lang="en-US" sz="1200" b="0" i="0" u="none" strike="noStrike" dirty="0">
                          <a:solidFill>
                            <a:schemeClr val="tx1"/>
                          </a:solidFill>
                          <a:effectLst/>
                          <a:latin typeface="Calibri" panose="020F0502020204030204" pitchFamily="34" charset="0"/>
                          <a:cs typeface="Calibri" panose="020F0502020204030204" pitchFamily="34" charset="0"/>
                        </a:rPr>
                        <a:t>, you can reduce the risk of having a drinking and boating accident or getting caught for impaired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6.7</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28" name="Rectangle 27"/>
          <p:cNvSpPr/>
          <p:nvPr/>
        </p:nvSpPr>
        <p:spPr>
          <a:xfrm>
            <a:off x="0" y="5996224"/>
            <a:ext cx="4572000" cy="276999"/>
          </a:xfrm>
          <a:prstGeom prst="rect">
            <a:avLst/>
          </a:prstGeom>
        </p:spPr>
        <p:txBody>
          <a:bodyPr>
            <a:spAutoFit/>
          </a:bodyPr>
          <a:lstStyle/>
          <a:p>
            <a:pPr fontAlgn="b"/>
            <a:r>
              <a:rPr lang="en-US" sz="1200" dirty="0"/>
              <a:t>Point of indifference (random selection of any shown</a:t>
            </a:r>
            <a:r>
              <a:rPr lang="en-US" sz="1200" dirty="0" smtClean="0"/>
              <a:t>) = 3.3</a:t>
            </a:r>
            <a:endParaRPr lang="en-US" sz="1200" dirty="0">
              <a:solidFill>
                <a:srgbClr val="000000"/>
              </a:solidFill>
            </a:endParaRPr>
          </a:p>
        </p:txBody>
      </p:sp>
    </p:spTree>
    <p:extLst>
      <p:ext uri="{BB962C8B-B14F-4D97-AF65-F5344CB8AC3E}">
        <p14:creationId xmlns:p14="http://schemas.microsoft.com/office/powerpoint/2010/main" val="1386959709"/>
      </p:ext>
    </p:extLst>
  </p:cSld>
  <p:clrMapOvr>
    <a:masterClrMapping/>
  </p:clrMapOvr>
  <p:transition advClick="0"/>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146</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Statements among </a:t>
            </a:r>
            <a:r>
              <a:rPr lang="en-US" u="sng" dirty="0" smtClean="0"/>
              <a:t>demographic breaks</a:t>
            </a:r>
            <a:endParaRPr lang="en-US" sz="1600" b="0" u="sng" dirty="0" smtClean="0"/>
          </a:p>
        </p:txBody>
      </p:sp>
      <p:sp>
        <p:nvSpPr>
          <p:cNvPr id="13" name="TextBox 12"/>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4" name="Rectangle 13"/>
          <p:cNvSpPr/>
          <p:nvPr/>
        </p:nvSpPr>
        <p:spPr>
          <a:xfrm>
            <a:off x="0" y="6396335"/>
            <a:ext cx="6019800" cy="461665"/>
          </a:xfrm>
          <a:prstGeom prst="rect">
            <a:avLst/>
          </a:prstGeom>
        </p:spPr>
        <p:txBody>
          <a:bodyPr wrap="square">
            <a:spAutoFit/>
          </a:bodyPr>
          <a:lstStyle/>
          <a:p>
            <a:r>
              <a:rPr lang="en-US" sz="1200" dirty="0" smtClean="0">
                <a:solidFill>
                  <a:srgbClr val="1F497D"/>
                </a:solidFill>
              </a:rPr>
              <a:t>Q402. …Which </a:t>
            </a:r>
            <a:r>
              <a:rPr lang="en-US" sz="1200" dirty="0">
                <a:solidFill>
                  <a:srgbClr val="1F497D"/>
                </a:solidFill>
              </a:rPr>
              <a:t>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1798609628"/>
              </p:ext>
            </p:extLst>
          </p:nvPr>
        </p:nvGraphicFramePr>
        <p:xfrm>
          <a:off x="152400" y="718458"/>
          <a:ext cx="8839212" cy="5670456"/>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Statements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9.0</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chemeClr val="tx1"/>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chemeClr val="tx1"/>
                          </a:solidFill>
                          <a:effectLst/>
                          <a:latin typeface="Calibri" panose="020F0502020204030204" pitchFamily="34" charset="0"/>
                          <a:cs typeface="Calibri" panose="020F0502020204030204" pitchFamily="34" charset="0"/>
                        </a:rPr>
                        <a:t>boat.</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9601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chemeClr val="tx1"/>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310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chemeClr val="tx1"/>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7.4</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Enforcement and the risk of getting caught drinking and operating your boat is increasing… </a:t>
                      </a:r>
                      <a:r>
                        <a:rPr lang="en-US" sz="1200" b="0" i="0" u="none" strike="noStrike" dirty="0">
                          <a:solidFill>
                            <a:schemeClr val="tx1"/>
                          </a:solidFill>
                          <a:effectLst/>
                          <a:latin typeface="Calibri" panose="020F0502020204030204" pitchFamily="34" charset="0"/>
                          <a:cs typeface="Calibri" panose="020F0502020204030204" pitchFamily="34" charset="0"/>
                        </a:rPr>
                        <a:t>more police spot checks, more unmarked patrol boats, more 9-1-1 calls reporting impaired boaters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7.2</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influence of alcohol can be much worse in a boat than on land due to the effects of sun, wind, waves, motion, darkness and weather</a:t>
                      </a:r>
                      <a:r>
                        <a:rPr lang="en-US" sz="1200" b="0" i="0" u="none" strike="noStrike" dirty="0">
                          <a:solidFill>
                            <a:schemeClr val="tx1"/>
                          </a:solidFill>
                          <a:effectLst/>
                          <a:latin typeface="Calibri" panose="020F0502020204030204" pitchFamily="34" charset="0"/>
                          <a:cs typeface="Calibri" panose="020F0502020204030204" pitchFamily="34" charset="0"/>
                        </a:rPr>
                        <a:t>.  You greatly increase the chances of killing someone you care about, if you operate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9902">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6.9</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drinking and operating a boat, you are setting a bad example</a:t>
                      </a:r>
                      <a:r>
                        <a:rPr lang="en-US" sz="1200" b="0" i="0" u="none" strike="noStrike" dirty="0">
                          <a:solidFill>
                            <a:schemeClr val="tx1"/>
                          </a:solidFill>
                          <a:effectLst/>
                          <a:latin typeface="Calibri" panose="020F0502020204030204" pitchFamily="34" charset="0"/>
                          <a:cs typeface="Calibri" panose="020F0502020204030204" pitchFamily="34" charset="0"/>
                        </a:rPr>
                        <a:t>, by showing children and young adults you boat with that it is OK to drink and drive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6.7</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having a designated driver/skipper when out in a boat with friends/family</a:t>
                      </a:r>
                      <a:r>
                        <a:rPr lang="en-US" sz="1200" b="0" i="0" u="none" strike="noStrike" dirty="0">
                          <a:solidFill>
                            <a:schemeClr val="tx1"/>
                          </a:solidFill>
                          <a:effectLst/>
                          <a:latin typeface="Calibri" panose="020F0502020204030204" pitchFamily="34" charset="0"/>
                          <a:cs typeface="Calibri" panose="020F0502020204030204" pitchFamily="34" charset="0"/>
                        </a:rPr>
                        <a:t>, you can reduce the risk of having a drinking and boating accident or getting caught for impaired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321867752"/>
      </p:ext>
    </p:extLst>
  </p:cSld>
  <p:clrMapOvr>
    <a:masterClrMapping/>
  </p:clrMapOvr>
  <p:transition advClick="0"/>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147</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Statements among </a:t>
            </a:r>
            <a:r>
              <a:rPr lang="en-US" u="sng" dirty="0" smtClean="0"/>
              <a:t>key subgroups</a:t>
            </a:r>
            <a:endParaRPr lang="en-US" sz="1600" b="0" u="sng" dirty="0" smtClean="0"/>
          </a:p>
        </p:txBody>
      </p:sp>
      <p:sp>
        <p:nvSpPr>
          <p:cNvPr id="13" name="TextBox 12"/>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4" name="Rectangle 13"/>
          <p:cNvSpPr/>
          <p:nvPr/>
        </p:nvSpPr>
        <p:spPr>
          <a:xfrm>
            <a:off x="0" y="6396335"/>
            <a:ext cx="6019800" cy="461665"/>
          </a:xfrm>
          <a:prstGeom prst="rect">
            <a:avLst/>
          </a:prstGeom>
        </p:spPr>
        <p:txBody>
          <a:bodyPr wrap="square">
            <a:spAutoFit/>
          </a:bodyPr>
          <a:lstStyle/>
          <a:p>
            <a:r>
              <a:rPr lang="en-US" sz="1200" dirty="0" smtClean="0">
                <a:solidFill>
                  <a:srgbClr val="1F497D"/>
                </a:solidFill>
              </a:rPr>
              <a:t>Q402. …Which </a:t>
            </a:r>
            <a:r>
              <a:rPr lang="en-US" sz="1200" dirty="0">
                <a:solidFill>
                  <a:srgbClr val="1F497D"/>
                </a:solidFill>
              </a:rPr>
              <a:t>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442294183"/>
              </p:ext>
            </p:extLst>
          </p:nvPr>
        </p:nvGraphicFramePr>
        <p:xfrm>
          <a:off x="152400" y="866320"/>
          <a:ext cx="8839198" cy="5305880"/>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Statements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9.0</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chemeClr val="tx1"/>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chemeClr val="tx1"/>
                          </a:solidFill>
                          <a:effectLst/>
                          <a:latin typeface="Calibri" panose="020F0502020204030204" pitchFamily="34" charset="0"/>
                          <a:cs typeface="Calibri" panose="020F0502020204030204" pitchFamily="34" charset="0"/>
                        </a:rPr>
                        <a:t>boat.</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9601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chemeClr val="tx1"/>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8310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chemeClr val="tx1"/>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7.4</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Enforcement and the risk of getting caught drinking and operating your boat is increasing… </a:t>
                      </a:r>
                      <a:r>
                        <a:rPr lang="en-US" sz="1200" b="0" i="0" u="none" strike="noStrike" dirty="0">
                          <a:solidFill>
                            <a:schemeClr val="tx1"/>
                          </a:solidFill>
                          <a:effectLst/>
                          <a:latin typeface="Calibri" panose="020F0502020204030204" pitchFamily="34" charset="0"/>
                          <a:cs typeface="Calibri" panose="020F0502020204030204" pitchFamily="34" charset="0"/>
                        </a:rPr>
                        <a:t>more police spot checks, more unmarked patrol boats, more 9-1-1 calls reporting impaired boaters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7.2</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influence of alcohol can be much worse in a boat than on land due to the effects of sun, wind, waves, motion, darkness and weather</a:t>
                      </a:r>
                      <a:r>
                        <a:rPr lang="en-US" sz="1200" b="0" i="0" u="none" strike="noStrike" dirty="0">
                          <a:solidFill>
                            <a:schemeClr val="tx1"/>
                          </a:solidFill>
                          <a:effectLst/>
                          <a:latin typeface="Calibri" panose="020F0502020204030204" pitchFamily="34" charset="0"/>
                          <a:cs typeface="Calibri" panose="020F0502020204030204" pitchFamily="34" charset="0"/>
                        </a:rPr>
                        <a:t>.  You greatly increase the chances of killing someone you care about, if you operate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9902">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6.9</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drinking and operating a boat, you are setting a bad example</a:t>
                      </a:r>
                      <a:r>
                        <a:rPr lang="en-US" sz="1200" b="0" i="0" u="none" strike="noStrike" dirty="0">
                          <a:solidFill>
                            <a:schemeClr val="tx1"/>
                          </a:solidFill>
                          <a:effectLst/>
                          <a:latin typeface="Calibri" panose="020F0502020204030204" pitchFamily="34" charset="0"/>
                          <a:cs typeface="Calibri" panose="020F0502020204030204" pitchFamily="34" charset="0"/>
                        </a:rPr>
                        <a:t>, by showing children and young adults you boat with that it is OK to drink and drive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19389">
                <a:tc>
                  <a:txBody>
                    <a:bodyPr/>
                    <a:lstStyle/>
                    <a:p>
                      <a:pPr algn="ctr" fontAlgn="b"/>
                      <a:r>
                        <a:rPr lang="en-US" sz="1200" b="0" i="0" u="none" strike="noStrike" dirty="0" smtClean="0">
                          <a:solidFill>
                            <a:schemeClr val="tx1"/>
                          </a:solidFill>
                          <a:effectLst/>
                          <a:latin typeface="Calibri" panose="020F0502020204030204" pitchFamily="34" charset="0"/>
                          <a:cs typeface="Calibri" panose="020F0502020204030204" pitchFamily="34" charset="0"/>
                        </a:rPr>
                        <a:t>6.7</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By having a designated driver/skipper when out in a boat with friends/family</a:t>
                      </a:r>
                      <a:r>
                        <a:rPr lang="en-US" sz="1200" b="0" i="0" u="none" strike="noStrike" dirty="0">
                          <a:solidFill>
                            <a:schemeClr val="tx1"/>
                          </a:solidFill>
                          <a:effectLst/>
                          <a:latin typeface="Calibri" panose="020F0502020204030204" pitchFamily="34" charset="0"/>
                          <a:cs typeface="Calibri" panose="020F0502020204030204" pitchFamily="34" charset="0"/>
                        </a:rPr>
                        <a:t>, you can reduce the risk of having a drinking and boating accident or getting caught for impaired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1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grpSp>
        <p:nvGrpSpPr>
          <p:cNvPr id="7" name="Group 6"/>
          <p:cNvGrpSpPr/>
          <p:nvPr/>
        </p:nvGrpSpPr>
        <p:grpSpPr>
          <a:xfrm>
            <a:off x="5002188" y="1121230"/>
            <a:ext cx="1659869" cy="275558"/>
            <a:chOff x="1464449" y="1635556"/>
            <a:chExt cx="3558073" cy="590682"/>
          </a:xfrm>
        </p:grpSpPr>
        <p:grpSp>
          <p:nvGrpSpPr>
            <p:cNvPr id="8" name="Group 7"/>
            <p:cNvGrpSpPr/>
            <p:nvPr/>
          </p:nvGrpSpPr>
          <p:grpSpPr>
            <a:xfrm>
              <a:off x="1464449" y="1635556"/>
              <a:ext cx="2935361" cy="590682"/>
              <a:chOff x="4807288" y="2772571"/>
              <a:chExt cx="2004891" cy="403444"/>
            </a:xfrm>
          </p:grpSpPr>
          <p:pic>
            <p:nvPicPr>
              <p:cNvPr id="1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1"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237638167"/>
      </p:ext>
    </p:extLst>
  </p:cSld>
  <p:clrMapOvr>
    <a:masterClrMapping/>
  </p:clrMapOvr>
  <p:transition advClick="0"/>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148</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Q403 – Communications Facts</a:t>
            </a:r>
            <a:endParaRPr lang="en-US" sz="1600" b="0" dirty="0" smtClean="0"/>
          </a:p>
        </p:txBody>
      </p:sp>
      <p:sp>
        <p:nvSpPr>
          <p:cNvPr id="18" name="TextBox 17"/>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3" name="Rectangle 12"/>
          <p:cNvSpPr/>
          <p:nvPr/>
        </p:nvSpPr>
        <p:spPr>
          <a:xfrm>
            <a:off x="0" y="6211669"/>
            <a:ext cx="6019800" cy="646331"/>
          </a:xfrm>
          <a:prstGeom prst="rect">
            <a:avLst/>
          </a:prstGeom>
        </p:spPr>
        <p:txBody>
          <a:bodyPr wrap="square">
            <a:spAutoFit/>
          </a:bodyPr>
          <a:lstStyle/>
          <a:p>
            <a:r>
              <a:rPr lang="en-US" sz="1200" dirty="0" smtClean="0">
                <a:solidFill>
                  <a:srgbClr val="1F497D"/>
                </a:solidFill>
              </a:rPr>
              <a:t>Q403. </a:t>
            </a:r>
            <a:r>
              <a:rPr lang="en-US" sz="1200" dirty="0">
                <a:solidFill>
                  <a:srgbClr val="1F497D"/>
                </a:solidFill>
              </a:rPr>
              <a:t>Here are some facts about drinking alcoholic beverages while boating.  Which 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 name="Table 1"/>
          <p:cNvGraphicFramePr>
            <a:graphicFrameLocks noGrp="1"/>
          </p:cNvGraphicFramePr>
          <p:nvPr>
            <p:extLst>
              <p:ext uri="{D42A27DB-BD31-4B8C-83A1-F6EECF244321}">
                <p14:modId xmlns:p14="http://schemas.microsoft.com/office/powerpoint/2010/main" val="1225908831"/>
              </p:ext>
            </p:extLst>
          </p:nvPr>
        </p:nvGraphicFramePr>
        <p:xfrm>
          <a:off x="876300" y="990600"/>
          <a:ext cx="7429500" cy="4423948"/>
        </p:xfrm>
        <a:graphic>
          <a:graphicData uri="http://schemas.openxmlformats.org/drawingml/2006/table">
            <a:tbl>
              <a:tblPr>
                <a:tableStyleId>{5C22544A-7EE6-4342-B048-85BDC9FD1C3A}</a:tableStyleId>
              </a:tblPr>
              <a:tblGrid>
                <a:gridCol w="457200"/>
                <a:gridCol w="6362700"/>
                <a:gridCol w="609600"/>
              </a:tblGrid>
              <a:tr h="355395">
                <a:tc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800" b="1" dirty="0" smtClean="0">
                          <a:solidFill>
                            <a:schemeClr val="bg1"/>
                          </a:solidFill>
                        </a:rPr>
                        <a:t>Ranked Communication Facts:</a:t>
                      </a:r>
                      <a:r>
                        <a:rPr lang="en-US" sz="1800" dirty="0" smtClean="0">
                          <a:solidFill>
                            <a:schemeClr val="bg1"/>
                          </a:solidFill>
                        </a:rPr>
                        <a:t> </a:t>
                      </a:r>
                      <a:r>
                        <a:rPr lang="en-US" sz="1600" dirty="0" smtClean="0">
                          <a:solidFill>
                            <a:schemeClr val="bg1"/>
                          </a:solidFill>
                        </a:rPr>
                        <a:t>percent likelihood to be chosen as most</a:t>
                      </a:r>
                      <a:r>
                        <a:rPr lang="en-US" sz="1600" baseline="0" dirty="0" smtClean="0">
                          <a:solidFill>
                            <a:schemeClr val="bg1"/>
                          </a:solidFill>
                        </a:rPr>
                        <a:t> convincing</a:t>
                      </a:r>
                      <a:endParaRPr lang="en-US" sz="16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r>
              <a:tr h="498498">
                <a:tc>
                  <a:txBody>
                    <a:bodyPr/>
                    <a:lstStyle/>
                    <a:p>
                      <a:pPr algn="ctr" fontAlgn="b"/>
                      <a:r>
                        <a:rPr lang="en-US" sz="1200" b="0" i="0" u="none" strike="noStrike" dirty="0" smtClean="0">
                          <a:solidFill>
                            <a:schemeClr val="tx1"/>
                          </a:solidFill>
                          <a:effectLst/>
                          <a:latin typeface="Calibri"/>
                        </a:rPr>
                        <a:t>1</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Impaired driving laws in Canada apply to driving a boat as well as to driving a car on the road.</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8.5</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47903">
                <a:tc>
                  <a:txBody>
                    <a:bodyPr/>
                    <a:lstStyle/>
                    <a:p>
                      <a:pPr algn="ctr" fontAlgn="b"/>
                      <a:r>
                        <a:rPr lang="en-US" sz="1200" b="0" i="0" u="none" strike="noStrike" dirty="0" smtClean="0">
                          <a:solidFill>
                            <a:schemeClr val="tx1"/>
                          </a:solidFill>
                          <a:effectLst/>
                          <a:latin typeface="Calibri"/>
                        </a:rPr>
                        <a:t>2</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operate any boat while impaired </a:t>
                      </a:r>
                      <a:r>
                        <a:rPr lang="en-US" sz="1200" b="0" u="none" strike="noStrike" dirty="0">
                          <a:effectLst/>
                        </a:rPr>
                        <a:t>(i.e., with a blood alcohol level over .08).</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8.4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80469">
                <a:tc>
                  <a:txBody>
                    <a:bodyPr/>
                    <a:lstStyle/>
                    <a:p>
                      <a:pPr algn="ctr" fontAlgn="b"/>
                      <a:r>
                        <a:rPr lang="en-US" sz="1200" b="0" i="0" u="none" strike="noStrike" dirty="0" smtClean="0">
                          <a:solidFill>
                            <a:schemeClr val="tx1"/>
                          </a:solidFill>
                          <a:effectLst/>
                          <a:latin typeface="Calibri"/>
                        </a:rPr>
                        <a:t>3</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Alcohol is involved in more than 40% of boating fatalities.</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7.9</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10131">
                <a:tc>
                  <a:txBody>
                    <a:bodyPr/>
                    <a:lstStyle/>
                    <a:p>
                      <a:pPr algn="ctr" fontAlgn="b"/>
                      <a:r>
                        <a:rPr lang="en-US" sz="1200" b="0" i="0" u="none" strike="noStrike" dirty="0" smtClean="0">
                          <a:solidFill>
                            <a:schemeClr val="tx1"/>
                          </a:solidFill>
                          <a:effectLst/>
                          <a:latin typeface="Calibri"/>
                        </a:rPr>
                        <a:t>4</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for boat operators or passengers to </a:t>
                      </a:r>
                      <a:r>
                        <a:rPr lang="en-US" sz="1200" b="1" u="none" strike="noStrike" dirty="0" smtClean="0">
                          <a:effectLst/>
                        </a:rPr>
                        <a:t>consume </a:t>
                      </a:r>
                      <a:r>
                        <a:rPr lang="en-US" sz="1200" b="1" u="none" strike="noStrike" dirty="0">
                          <a:effectLst/>
                        </a:rPr>
                        <a:t>alcoholic beverages when the boat is moving / underway </a:t>
                      </a:r>
                      <a:r>
                        <a:rPr lang="en-US" sz="1200" b="0" u="none" strike="noStrike" dirty="0">
                          <a:effectLst/>
                        </a:rPr>
                        <a:t>on any recreational boat.</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7.4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908004">
                <a:tc>
                  <a:txBody>
                    <a:bodyPr/>
                    <a:lstStyle/>
                    <a:p>
                      <a:pPr lvl="0" algn="ctr"/>
                      <a:r>
                        <a:rPr lang="en-US" sz="1200" b="0" kern="1200" dirty="0" smtClean="0">
                          <a:solidFill>
                            <a:schemeClr val="tx1"/>
                          </a:solidFill>
                          <a:effectLst/>
                          <a:latin typeface="+mn-lt"/>
                          <a:ea typeface="+mn-ea"/>
                          <a:cs typeface="+mn-cs"/>
                        </a:rPr>
                        <a:t>5</a:t>
                      </a:r>
                      <a:endParaRPr lang="en-US" sz="1200" b="0" kern="1200" dirty="0">
                        <a:solidFill>
                          <a:schemeClr val="tx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b="0" kern="1200" dirty="0" smtClean="0">
                          <a:solidFill>
                            <a:schemeClr val="dk1"/>
                          </a:solidFill>
                          <a:effectLst/>
                          <a:latin typeface="+mn-lt"/>
                          <a:ea typeface="+mn-ea"/>
                          <a:cs typeface="+mn-cs"/>
                        </a:rPr>
                        <a:t>In a controlled “test”, </a:t>
                      </a:r>
                      <a:r>
                        <a:rPr lang="en-US" sz="1200" b="1" kern="1200" dirty="0" smtClean="0">
                          <a:solidFill>
                            <a:schemeClr val="dk1"/>
                          </a:solidFill>
                          <a:effectLst/>
                          <a:latin typeface="+mn-lt"/>
                          <a:ea typeface="+mn-ea"/>
                          <a:cs typeface="+mn-cs"/>
                        </a:rPr>
                        <a:t>boaters were tested who had been drinking but were NOT </a:t>
                      </a:r>
                      <a:r>
                        <a:rPr lang="en-US" sz="1200" b="0" kern="1200" dirty="0" smtClean="0">
                          <a:solidFill>
                            <a:schemeClr val="dk1"/>
                          </a:solidFill>
                          <a:effectLst/>
                          <a:latin typeface="+mn-lt"/>
                          <a:ea typeface="+mn-ea"/>
                          <a:cs typeface="+mn-cs"/>
                        </a:rPr>
                        <a:t>impaired (blood alcohol levels between .030 and .049 BAC).  ALL of them were able to operate a small outboard motorboat to navigate safely/correctly through an obstacle course before drinking.  </a:t>
                      </a:r>
                      <a:r>
                        <a:rPr lang="en-US" sz="1200" b="1" kern="1200" dirty="0" smtClean="0">
                          <a:solidFill>
                            <a:schemeClr val="dk1"/>
                          </a:solidFill>
                          <a:effectLst/>
                          <a:latin typeface="+mn-lt"/>
                          <a:ea typeface="+mn-ea"/>
                          <a:cs typeface="+mn-cs"/>
                        </a:rPr>
                        <a:t>NONE of them were able to safely/correctly navigate through the same obstacle course after drinking.</a:t>
                      </a:r>
                      <a:endParaRPr lang="en-US" sz="1200" b="1" kern="1200" dirty="0">
                        <a:solidFill>
                          <a:schemeClr val="dk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7.2</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13948">
                <a:tc>
                  <a:txBody>
                    <a:bodyPr/>
                    <a:lstStyle/>
                    <a:p>
                      <a:pPr algn="ctr" fontAlgn="b"/>
                      <a:r>
                        <a:rPr lang="en-US" sz="1200" b="0" i="0" u="none" strike="noStrike" dirty="0" smtClean="0">
                          <a:solidFill>
                            <a:schemeClr val="tx1"/>
                          </a:solidFill>
                          <a:effectLst/>
                          <a:latin typeface="Calibri"/>
                        </a:rPr>
                        <a:t>6</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consume alcoholic beverages on any boat that is anchored or docked </a:t>
                      </a:r>
                      <a:r>
                        <a:rPr lang="en-US" sz="1200" b="0" u="none" strike="noStrike" dirty="0">
                          <a:effectLst/>
                        </a:rPr>
                        <a:t>unless the boat is equipped as a residence,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6.1</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b"/>
                      <a:r>
                        <a:rPr lang="en-US" sz="1200" b="0" i="0" u="none" strike="noStrike" dirty="0" smtClean="0">
                          <a:solidFill>
                            <a:schemeClr val="tx1"/>
                          </a:solidFill>
                          <a:effectLst/>
                          <a:latin typeface="Calibri"/>
                        </a:rPr>
                        <a:t>7</a:t>
                      </a:r>
                      <a:endParaRPr lang="en-US" sz="1200" b="0" i="0" u="none" strike="noStrike" dirty="0">
                        <a:solidFill>
                          <a:schemeClr val="tx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carry open alcoholic beverages on a boat </a:t>
                      </a:r>
                      <a:r>
                        <a:rPr lang="en-US" sz="1200" b="0" u="none" strike="noStrike" dirty="0">
                          <a:effectLst/>
                        </a:rPr>
                        <a:t>unless the boat is equipped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u="none" strike="noStrike" dirty="0" smtClean="0">
                          <a:effectLst/>
                        </a:rPr>
                        <a:t>6.0</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3" name="Rectangle 2"/>
          <p:cNvSpPr/>
          <p:nvPr/>
        </p:nvSpPr>
        <p:spPr>
          <a:xfrm>
            <a:off x="0" y="5996224"/>
            <a:ext cx="4572000" cy="276999"/>
          </a:xfrm>
          <a:prstGeom prst="rect">
            <a:avLst/>
          </a:prstGeom>
        </p:spPr>
        <p:txBody>
          <a:bodyPr>
            <a:spAutoFit/>
          </a:bodyPr>
          <a:lstStyle/>
          <a:p>
            <a:pPr fontAlgn="b"/>
            <a:r>
              <a:rPr lang="en-US" sz="1200" dirty="0"/>
              <a:t>Point of indifference (random selection of any shown</a:t>
            </a:r>
            <a:r>
              <a:rPr lang="en-US" sz="1200" dirty="0" smtClean="0"/>
              <a:t>) = 3.3</a:t>
            </a:r>
            <a:endParaRPr lang="en-US" sz="1200" dirty="0">
              <a:solidFill>
                <a:srgbClr val="000000"/>
              </a:solidFill>
            </a:endParaRPr>
          </a:p>
        </p:txBody>
      </p:sp>
    </p:spTree>
    <p:extLst>
      <p:ext uri="{BB962C8B-B14F-4D97-AF65-F5344CB8AC3E}">
        <p14:creationId xmlns:p14="http://schemas.microsoft.com/office/powerpoint/2010/main" val="3343173314"/>
      </p:ext>
    </p:extLst>
  </p:cSld>
  <p:clrMapOvr>
    <a:masterClrMapping/>
  </p:clrMapOvr>
  <p:transition advClick="0"/>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149</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Facts among </a:t>
            </a:r>
            <a:r>
              <a:rPr lang="en-US" u="sng" dirty="0" smtClean="0"/>
              <a:t>demographic breaks</a:t>
            </a:r>
            <a:endParaRPr lang="en-US" sz="1600" b="0" u="sng" dirty="0" smtClean="0"/>
          </a:p>
        </p:txBody>
      </p:sp>
      <p:sp>
        <p:nvSpPr>
          <p:cNvPr id="13" name="TextBox 12"/>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4" name="Rectangle 13"/>
          <p:cNvSpPr/>
          <p:nvPr/>
        </p:nvSpPr>
        <p:spPr>
          <a:xfrm>
            <a:off x="0" y="6396335"/>
            <a:ext cx="6019800" cy="461665"/>
          </a:xfrm>
          <a:prstGeom prst="rect">
            <a:avLst/>
          </a:prstGeom>
        </p:spPr>
        <p:txBody>
          <a:bodyPr wrap="square">
            <a:spAutoFit/>
          </a:bodyPr>
          <a:lstStyle/>
          <a:p>
            <a:r>
              <a:rPr lang="en-US" sz="1200" dirty="0" smtClean="0">
                <a:solidFill>
                  <a:srgbClr val="1F497D"/>
                </a:solidFill>
              </a:rPr>
              <a:t>Q403. …Which </a:t>
            </a:r>
            <a:r>
              <a:rPr lang="en-US" sz="1200" dirty="0">
                <a:solidFill>
                  <a:srgbClr val="1F497D"/>
                </a:solidFill>
              </a:rPr>
              <a:t>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3457863988"/>
              </p:ext>
            </p:extLst>
          </p:nvPr>
        </p:nvGraphicFramePr>
        <p:xfrm>
          <a:off x="152400" y="973825"/>
          <a:ext cx="8839212" cy="5045975"/>
        </p:xfrm>
        <a:graphic>
          <a:graphicData uri="http://schemas.openxmlformats.org/drawingml/2006/table">
            <a:tbl>
              <a:tblPr>
                <a:tableStyleId>{5C22544A-7EE6-4342-B048-85BDC9FD1C3A}</a:tableStyleId>
              </a:tblPr>
              <a:tblGrid>
                <a:gridCol w="428519"/>
                <a:gridCol w="3790727"/>
                <a:gridCol w="355382"/>
                <a:gridCol w="355382"/>
                <a:gridCol w="355382"/>
                <a:gridCol w="355382"/>
                <a:gridCol w="355382"/>
                <a:gridCol w="355382"/>
                <a:gridCol w="355382"/>
                <a:gridCol w="355382"/>
                <a:gridCol w="355382"/>
                <a:gridCol w="355382"/>
                <a:gridCol w="355382"/>
                <a:gridCol w="355382"/>
                <a:gridCol w="355382"/>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Facts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Gender</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Age</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Region</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M</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F</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35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45</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55</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BC</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Pr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On</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Qu</a:t>
                      </a: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Atl</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89858">
                <a:tc>
                  <a:txBody>
                    <a:bodyPr/>
                    <a:lstStyle/>
                    <a:p>
                      <a:pPr algn="ctr" fontAlgn="b"/>
                      <a:r>
                        <a:rPr lang="en-US" sz="1200" u="none" strike="noStrike" dirty="0" smtClean="0">
                          <a:effectLst/>
                        </a:rPr>
                        <a:t>8.5</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Impaired driving laws in Canada apply to driving a boat as well as to driving a car on the road.</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57200">
                <a:tc>
                  <a:txBody>
                    <a:bodyPr/>
                    <a:lstStyle/>
                    <a:p>
                      <a:pPr algn="ctr" fontAlgn="b"/>
                      <a:r>
                        <a:rPr lang="en-US" sz="1200" u="none" strike="noStrike" dirty="0" smtClean="0">
                          <a:effectLst/>
                        </a:rPr>
                        <a:t>8.4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operate any boat while impaired </a:t>
                      </a:r>
                      <a:r>
                        <a:rPr lang="en-US" sz="1200" b="0" u="none" strike="noStrike" dirty="0">
                          <a:effectLst/>
                        </a:rPr>
                        <a:t>(i.e., with a blood alcohol level over .08).</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04800">
                <a:tc>
                  <a:txBody>
                    <a:bodyPr/>
                    <a:lstStyle/>
                    <a:p>
                      <a:pPr algn="ctr" fontAlgn="b"/>
                      <a:r>
                        <a:rPr lang="en-US" sz="1200" u="none" strike="noStrike" dirty="0" smtClean="0">
                          <a:effectLst/>
                        </a:rPr>
                        <a:t>7.9</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Alcohol is involved in more than 40% of boating fatalities.</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b"/>
                      <a:r>
                        <a:rPr lang="en-US" sz="1200" u="none" strike="noStrike" dirty="0" smtClean="0">
                          <a:effectLst/>
                        </a:rPr>
                        <a:t>7.4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for boat operators or passengers to </a:t>
                      </a:r>
                      <a:r>
                        <a:rPr lang="en-US" sz="1200" b="1" u="none" strike="noStrike" dirty="0" smtClean="0">
                          <a:effectLst/>
                        </a:rPr>
                        <a:t>consume </a:t>
                      </a:r>
                      <a:r>
                        <a:rPr lang="en-US" sz="1200" b="1" u="none" strike="noStrike" dirty="0">
                          <a:effectLst/>
                        </a:rPr>
                        <a:t>alcoholic beverages when the boat is moving / underway </a:t>
                      </a:r>
                      <a:r>
                        <a:rPr lang="en-US" sz="1200" b="0" u="none" strike="noStrike" dirty="0">
                          <a:effectLst/>
                        </a:rPr>
                        <a:t>on any recreational boat.</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b"/>
                      <a:r>
                        <a:rPr lang="en-US" sz="1200" u="none" strike="noStrike" dirty="0" smtClean="0">
                          <a:effectLst/>
                        </a:rPr>
                        <a:t>7.2</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b="0" kern="1200" dirty="0" smtClean="0">
                          <a:solidFill>
                            <a:schemeClr val="dk1"/>
                          </a:solidFill>
                          <a:effectLst/>
                          <a:latin typeface="+mn-lt"/>
                          <a:ea typeface="+mn-ea"/>
                          <a:cs typeface="+mn-cs"/>
                        </a:rPr>
                        <a:t>In a controlled “test”, </a:t>
                      </a:r>
                      <a:r>
                        <a:rPr lang="en-US" sz="1200" b="1" kern="1200" dirty="0" smtClean="0">
                          <a:solidFill>
                            <a:schemeClr val="dk1"/>
                          </a:solidFill>
                          <a:effectLst/>
                          <a:latin typeface="+mn-lt"/>
                          <a:ea typeface="+mn-ea"/>
                          <a:cs typeface="+mn-cs"/>
                        </a:rPr>
                        <a:t>boaters were tested who had been drinking but were NOT </a:t>
                      </a:r>
                      <a:r>
                        <a:rPr lang="en-US" sz="1200" b="0" kern="1200" dirty="0" smtClean="0">
                          <a:solidFill>
                            <a:schemeClr val="dk1"/>
                          </a:solidFill>
                          <a:effectLst/>
                          <a:latin typeface="+mn-lt"/>
                          <a:ea typeface="+mn-ea"/>
                          <a:cs typeface="+mn-cs"/>
                        </a:rPr>
                        <a:t>impaired (blood alcohol levels between .030 and .049 BAC).  ALL of them were able to operate a small outboard motorboat to navigate safely/correctly through an obstacle course before drinking.  </a:t>
                      </a:r>
                      <a:r>
                        <a:rPr lang="en-US" sz="1200" b="1" kern="1200" dirty="0" smtClean="0">
                          <a:solidFill>
                            <a:schemeClr val="dk1"/>
                          </a:solidFill>
                          <a:effectLst/>
                          <a:latin typeface="+mn-lt"/>
                          <a:ea typeface="+mn-ea"/>
                          <a:cs typeface="+mn-cs"/>
                        </a:rPr>
                        <a:t>NONE of them were able to safely/correctly navigate through the same obstacle course after drinking.</a:t>
                      </a:r>
                      <a:endParaRPr lang="en-US" sz="1200" b="1" kern="1200" dirty="0">
                        <a:solidFill>
                          <a:schemeClr val="dk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9902">
                <a:tc>
                  <a:txBody>
                    <a:bodyPr/>
                    <a:lstStyle/>
                    <a:p>
                      <a:pPr algn="ctr" fontAlgn="b"/>
                      <a:r>
                        <a:rPr lang="en-US" sz="1200" u="none" strike="noStrike" dirty="0" smtClean="0">
                          <a:effectLst/>
                        </a:rPr>
                        <a:t>6.1</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consume alcoholic beverages on any boat that is anchored or docked </a:t>
                      </a:r>
                      <a:r>
                        <a:rPr lang="en-US" sz="1200" b="0" u="none" strike="noStrike" dirty="0">
                          <a:effectLst/>
                        </a:rPr>
                        <a:t>unless the boat is equipped as a residence,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75296">
                <a:tc>
                  <a:txBody>
                    <a:bodyPr/>
                    <a:lstStyle/>
                    <a:p>
                      <a:pPr algn="ctr" fontAlgn="b"/>
                      <a:r>
                        <a:rPr lang="en-US" sz="1200" u="none" strike="noStrike" dirty="0" smtClean="0">
                          <a:effectLst/>
                        </a:rPr>
                        <a:t>6.0</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carry open alcoholic beverages on a boat </a:t>
                      </a:r>
                      <a:r>
                        <a:rPr lang="en-US" sz="1200" b="0" u="none" strike="noStrike" dirty="0">
                          <a:effectLst/>
                        </a:rPr>
                        <a:t>unless the boat is equipped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8672759"/>
      </p:ext>
    </p:extLst>
  </p:cSld>
  <p:clrMapOvr>
    <a:masterClrMapping/>
  </p:clrMapOvr>
  <p:transition advClick="0"/>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15</a:t>
            </a:fld>
            <a:endParaRPr lang="de-DE" dirty="0">
              <a:solidFill>
                <a:srgbClr val="1F497D"/>
              </a:solidFill>
            </a:endParaRPr>
          </a:p>
        </p:txBody>
      </p:sp>
      <p:sp>
        <p:nvSpPr>
          <p:cNvPr id="6" name="TextBox 5"/>
          <p:cNvSpPr txBox="1"/>
          <p:nvPr/>
        </p:nvSpPr>
        <p:spPr>
          <a:xfrm>
            <a:off x="0" y="6396335"/>
            <a:ext cx="6019800" cy="461665"/>
          </a:xfrm>
          <a:prstGeom prst="rect">
            <a:avLst/>
          </a:prstGeom>
          <a:noFill/>
        </p:spPr>
        <p:txBody>
          <a:bodyPr wrap="square" rtlCol="0">
            <a:spAutoFit/>
          </a:bodyPr>
          <a:lstStyle/>
          <a:p>
            <a:r>
              <a:rPr lang="en-US" sz="1200" dirty="0" smtClean="0">
                <a:solidFill>
                  <a:srgbClr val="1F497D"/>
                </a:solidFill>
              </a:rPr>
              <a:t>S7. Which of the following types of powerboats do you go pleasure boating in, at least occasionally, for reasons other than fishing? (Select all)</a:t>
            </a:r>
            <a:endParaRPr lang="en-US" sz="1200" dirty="0">
              <a:solidFill>
                <a:srgbClr val="1F497D"/>
              </a:solidFill>
            </a:endParaRPr>
          </a:p>
        </p:txBody>
      </p:sp>
      <p:sp>
        <p:nvSpPr>
          <p:cNvPr id="9" name="Title 1"/>
          <p:cNvSpPr>
            <a:spLocks noGrp="1"/>
          </p:cNvSpPr>
          <p:nvPr>
            <p:ph type="title"/>
          </p:nvPr>
        </p:nvSpPr>
        <p:spPr>
          <a:xfrm>
            <a:off x="838200" y="152400"/>
            <a:ext cx="5715000" cy="750332"/>
          </a:xfrm>
        </p:spPr>
        <p:txBody>
          <a:bodyPr/>
          <a:lstStyle/>
          <a:p>
            <a:r>
              <a:rPr lang="en-US" dirty="0" smtClean="0"/>
              <a:t>Two-thirds (66%) of pleasure </a:t>
            </a:r>
            <a:r>
              <a:rPr lang="en-US" dirty="0" err="1" smtClean="0"/>
              <a:t>powerboating</a:t>
            </a:r>
            <a:r>
              <a:rPr lang="en-US" dirty="0" smtClean="0"/>
              <a:t> is in boats under 6 </a:t>
            </a:r>
            <a:r>
              <a:rPr lang="en-US" dirty="0" err="1" smtClean="0"/>
              <a:t>metres</a:t>
            </a:r>
            <a:r>
              <a:rPr lang="en-US" dirty="0" smtClean="0"/>
              <a:t>.</a:t>
            </a:r>
            <a:endParaRPr lang="en-US" sz="1600" b="0" dirty="0" smtClean="0"/>
          </a:p>
        </p:txBody>
      </p:sp>
      <p:graphicFrame>
        <p:nvGraphicFramePr>
          <p:cNvPr id="7" name="Chart 6"/>
          <p:cNvGraphicFramePr/>
          <p:nvPr>
            <p:extLst>
              <p:ext uri="{D42A27DB-BD31-4B8C-83A1-F6EECF244321}">
                <p14:modId xmlns:p14="http://schemas.microsoft.com/office/powerpoint/2010/main" val="833732277"/>
              </p:ext>
            </p:extLst>
          </p:nvPr>
        </p:nvGraphicFramePr>
        <p:xfrm>
          <a:off x="914400" y="2209800"/>
          <a:ext cx="7467600" cy="3175000"/>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p:cNvSpPr txBox="1"/>
          <p:nvPr/>
        </p:nvSpPr>
        <p:spPr>
          <a:xfrm>
            <a:off x="2819400" y="1600200"/>
            <a:ext cx="3429000" cy="369332"/>
          </a:xfrm>
          <a:prstGeom prst="rect">
            <a:avLst/>
          </a:prstGeom>
          <a:noFill/>
        </p:spPr>
        <p:txBody>
          <a:bodyPr wrap="square" rtlCol="0">
            <a:spAutoFit/>
          </a:bodyPr>
          <a:lstStyle/>
          <a:p>
            <a:pPr algn="ctr"/>
            <a:r>
              <a:rPr lang="en-US" b="1" dirty="0" smtClean="0"/>
              <a:t>Types of Pleasure Powerboats</a:t>
            </a:r>
            <a:endParaRPr lang="en-US" b="1" dirty="0"/>
          </a:p>
        </p:txBody>
      </p:sp>
      <p:sp>
        <p:nvSpPr>
          <p:cNvPr id="11" name="TextBox 10"/>
          <p:cNvSpPr txBox="1"/>
          <p:nvPr/>
        </p:nvSpPr>
        <p:spPr>
          <a:xfrm>
            <a:off x="4953000" y="6210254"/>
            <a:ext cx="4114800" cy="307777"/>
          </a:xfrm>
          <a:prstGeom prst="rect">
            <a:avLst/>
          </a:prstGeom>
          <a:noFill/>
        </p:spPr>
        <p:txBody>
          <a:bodyPr wrap="square" rtlCol="0">
            <a:spAutoFit/>
          </a:bodyPr>
          <a:lstStyle/>
          <a:p>
            <a:pPr algn="r"/>
            <a:r>
              <a:rPr lang="en-US" sz="1400" dirty="0" smtClean="0"/>
              <a:t>Those who </a:t>
            </a:r>
            <a:r>
              <a:rPr lang="en-US" sz="1400" dirty="0" err="1" smtClean="0"/>
              <a:t>pleasureboat</a:t>
            </a:r>
            <a:r>
              <a:rPr lang="en-US" sz="1400" dirty="0" smtClean="0"/>
              <a:t> at least occasionally (n=542)</a:t>
            </a:r>
            <a:endParaRPr lang="en-US" sz="1400" dirty="0"/>
          </a:p>
        </p:txBody>
      </p:sp>
      <p:pic>
        <p:nvPicPr>
          <p:cNvPr id="12" name="Picture 2" descr="http://www.therpba.com/images/powerboat4.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43800" y="805542"/>
            <a:ext cx="1468314" cy="99375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p:spPr>
      </p:pic>
      <p:sp>
        <p:nvSpPr>
          <p:cNvPr id="14" name="Rounded Rectangle 13"/>
          <p:cNvSpPr/>
          <p:nvPr/>
        </p:nvSpPr>
        <p:spPr>
          <a:xfrm>
            <a:off x="6705600" y="152400"/>
            <a:ext cx="2329543" cy="7503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b="1" dirty="0" smtClean="0"/>
              <a:t>45% </a:t>
            </a:r>
            <a:r>
              <a:rPr lang="en-US" sz="1600" dirty="0" smtClean="0"/>
              <a:t>pleasure powerboat, </a:t>
            </a:r>
            <a:r>
              <a:rPr lang="en-US" sz="1600" dirty="0"/>
              <a:t>at </a:t>
            </a:r>
            <a:r>
              <a:rPr lang="en-US" sz="1600" dirty="0" smtClean="0"/>
              <a:t>least occasionally</a:t>
            </a:r>
            <a:endParaRPr lang="en-US" sz="1600" b="1" dirty="0"/>
          </a:p>
        </p:txBody>
      </p:sp>
    </p:spTree>
    <p:extLst>
      <p:ext uri="{BB962C8B-B14F-4D97-AF65-F5344CB8AC3E}">
        <p14:creationId xmlns:p14="http://schemas.microsoft.com/office/powerpoint/2010/main" val="2433873400"/>
      </p:ext>
    </p:extLst>
  </p:cSld>
  <p:clrMapOvr>
    <a:masterClrMapping/>
  </p:clrMapOvr>
  <p:transition advClick="0"/>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150</a:t>
            </a:fld>
            <a:endParaRPr lang="de-DE"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Ranked Communications Facts among </a:t>
            </a:r>
            <a:r>
              <a:rPr lang="en-US" u="sng" dirty="0" smtClean="0"/>
              <a:t>key subgroups</a:t>
            </a:r>
            <a:endParaRPr lang="en-US" sz="1600" b="0" u="sng" dirty="0" smtClean="0"/>
          </a:p>
        </p:txBody>
      </p:sp>
      <p:sp>
        <p:nvSpPr>
          <p:cNvPr id="13" name="TextBox 12"/>
          <p:cNvSpPr txBox="1"/>
          <p:nvPr/>
        </p:nvSpPr>
        <p:spPr>
          <a:xfrm>
            <a:off x="3429000" y="6582880"/>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4" name="Rectangle 13"/>
          <p:cNvSpPr/>
          <p:nvPr/>
        </p:nvSpPr>
        <p:spPr>
          <a:xfrm>
            <a:off x="0" y="6396335"/>
            <a:ext cx="6019800" cy="461665"/>
          </a:xfrm>
          <a:prstGeom prst="rect">
            <a:avLst/>
          </a:prstGeom>
        </p:spPr>
        <p:txBody>
          <a:bodyPr wrap="square">
            <a:spAutoFit/>
          </a:bodyPr>
          <a:lstStyle/>
          <a:p>
            <a:r>
              <a:rPr lang="en-US" sz="1200" dirty="0" smtClean="0">
                <a:solidFill>
                  <a:srgbClr val="1F497D"/>
                </a:solidFill>
              </a:rPr>
              <a:t>Q403. …Which </a:t>
            </a:r>
            <a:r>
              <a:rPr lang="en-US" sz="1200" dirty="0">
                <a:solidFill>
                  <a:srgbClr val="1F497D"/>
                </a:solidFill>
              </a:rPr>
              <a:t>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4140552565"/>
              </p:ext>
            </p:extLst>
          </p:nvPr>
        </p:nvGraphicFramePr>
        <p:xfrm>
          <a:off x="152400" y="1018720"/>
          <a:ext cx="8839198" cy="4924880"/>
        </p:xfrm>
        <a:graphic>
          <a:graphicData uri="http://schemas.openxmlformats.org/drawingml/2006/table">
            <a:tbl>
              <a:tblPr>
                <a:tableStyleId>{5C22544A-7EE6-4342-B048-85BDC9FD1C3A}</a:tableStyleId>
              </a:tblPr>
              <a:tblGrid>
                <a:gridCol w="446469"/>
                <a:gridCol w="3949513"/>
                <a:gridCol w="370268"/>
                <a:gridCol w="370268"/>
                <a:gridCol w="370268"/>
                <a:gridCol w="370268"/>
                <a:gridCol w="370268"/>
                <a:gridCol w="370268"/>
                <a:gridCol w="370268"/>
                <a:gridCol w="370268"/>
                <a:gridCol w="370268"/>
                <a:gridCol w="370268"/>
                <a:gridCol w="370268"/>
                <a:gridCol w="370268"/>
              </a:tblGrid>
              <a:tr h="272142">
                <a:tc rowSpan="2" gridSpan="3">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b="1" dirty="0" smtClean="0">
                          <a:solidFill>
                            <a:schemeClr val="bg1"/>
                          </a:solidFill>
                        </a:rPr>
                        <a:t>Overall</a:t>
                      </a:r>
                      <a:r>
                        <a:rPr lang="en-US" sz="1600" b="1" baseline="0" dirty="0" smtClean="0">
                          <a:solidFill>
                            <a:schemeClr val="bg1"/>
                          </a:solidFill>
                        </a:rPr>
                        <a:t> </a:t>
                      </a:r>
                      <a:r>
                        <a:rPr lang="en-US" sz="1600" b="1" dirty="0" smtClean="0">
                          <a:solidFill>
                            <a:schemeClr val="bg1"/>
                          </a:solidFill>
                        </a:rPr>
                        <a:t>Ranked Communication Facts</a:t>
                      </a:r>
                    </a:p>
                  </a:txBody>
                  <a:tcPr marL="4875" marR="4875" marT="4875" marB="0" anchor="ctr">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rowSpan="2" hMerge="1">
                  <a:txBody>
                    <a:bodyPr/>
                    <a:lstStyle/>
                    <a:p>
                      <a:endParaRPr lang="en-US"/>
                    </a:p>
                  </a:txBody>
                  <a:tcPr/>
                </a:tc>
                <a:tc rowSpan="2" hMerge="1">
                  <a:txBody>
                    <a:bodyPr/>
                    <a:lstStyle/>
                    <a:p>
                      <a:endParaRPr lang="en-US"/>
                    </a:p>
                  </a:txBody>
                  <a:tcPr/>
                </a:tc>
                <a:tc gridSpan="5">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Boaters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Parents</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Swimming Level</a:t>
                      </a: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272142">
                <a:tc gridSpan="3" vMerge="1">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600" b="1"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hMerge="1" vMerge="1">
                  <a:txBody>
                    <a:bodyPr/>
                    <a:lstStyle/>
                    <a:p>
                      <a:pPr algn="l"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tcPr>
                </a:tc>
                <a:tc hMerge="1" vMerge="1">
                  <a:txBody>
                    <a:bodyPr/>
                    <a:lstStyle/>
                    <a:p>
                      <a:pPr algn="r" fontAlgn="b"/>
                      <a:endParaRPr lang="en-US" sz="1400" b="0" i="0" u="none" strike="noStrike" dirty="0">
                        <a:solidFill>
                          <a:srgbClr val="000000"/>
                        </a:solidFill>
                        <a:effectLst/>
                        <a:latin typeface="Calibri"/>
                      </a:endParaRPr>
                    </a:p>
                  </a:txBody>
                  <a:tcPr marL="4875" marR="4875" marT="4875" marB="0" anchor="b">
                    <a:lnL w="12700" cap="flat" cmpd="sng" algn="ctr">
                      <a:noFill/>
                      <a:prstDash val="solid"/>
                      <a:round/>
                      <a:headEnd type="none" w="med" len="med"/>
                      <a:tailEnd type="none" w="med" len="med"/>
                    </a:lnL>
                    <a:lnB w="12700" cap="flat" cmpd="sng" algn="ctr">
                      <a:solidFill>
                        <a:schemeClr val="bg1">
                          <a:lumMod val="65000"/>
                        </a:schemeClr>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L w="12700" cap="flat" cmpd="sng" algn="ctr">
                      <a:no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n-US" sz="1400" dirty="0" smtClean="0">
                        <a:solidFill>
                          <a:schemeClr val="bg1"/>
                        </a:solidFill>
                      </a:endParaRP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&lt;18</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Non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Tot</a:t>
                      </a:r>
                    </a:p>
                  </a:txBody>
                  <a:tcPr marL="4875" marR="4875" marT="4875" marB="0" anchor="ctr">
                    <a:lnL w="12700" cap="flat" cmpd="sng" algn="ctr">
                      <a:solidFill>
                        <a:schemeClr val="tx1"/>
                      </a:solidFill>
                      <a:prstDash val="solid"/>
                      <a:round/>
                      <a:headEnd type="none" w="med" len="med"/>
                      <a:tailEnd type="none" w="med" len="med"/>
                    </a:lnL>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Str</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err="1" smtClean="0">
                          <a:solidFill>
                            <a:schemeClr val="bg1"/>
                          </a:solidFill>
                        </a:rPr>
                        <a:t>Wk</a:t>
                      </a:r>
                      <a:endParaRPr lang="en-US" sz="1400" dirty="0" smtClean="0">
                        <a:solidFill>
                          <a:schemeClr val="bg1"/>
                        </a:solidFill>
                      </a:endParaRPr>
                    </a:p>
                  </a:txBody>
                  <a:tcPr marL="4875" marR="4875" marT="4875" marB="0" anchor="ct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dirty="0" smtClean="0">
                          <a:solidFill>
                            <a:schemeClr val="bg1"/>
                          </a:solidFill>
                        </a:rPr>
                        <a:t>Un</a:t>
                      </a:r>
                    </a:p>
                  </a:txBody>
                  <a:tcPr marL="4875" marR="4875" marT="4875" marB="0" anchor="ctr">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50000"/>
                      </a:schemeClr>
                    </a:solidFill>
                  </a:tcPr>
                </a:tc>
              </a:tr>
              <a:tr h="494396">
                <a:tc>
                  <a:txBody>
                    <a:bodyPr/>
                    <a:lstStyle/>
                    <a:p>
                      <a:pPr algn="ctr" fontAlgn="b"/>
                      <a:r>
                        <a:rPr lang="en-US" sz="1200" u="none" strike="noStrike" dirty="0" smtClean="0">
                          <a:effectLst/>
                        </a:rPr>
                        <a:t>8.5</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Impaired driving laws in Canada apply to driving a boat as well as to driving a car on the road.</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1</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r>
              <a:tr h="460807">
                <a:tc>
                  <a:txBody>
                    <a:bodyPr/>
                    <a:lstStyle/>
                    <a:p>
                      <a:pPr algn="ctr" fontAlgn="b"/>
                      <a:r>
                        <a:rPr lang="en-US" sz="1200" u="none" strike="noStrike" dirty="0" smtClean="0">
                          <a:effectLst/>
                        </a:rPr>
                        <a:t>8.4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operate any boat while impaired </a:t>
                      </a:r>
                      <a:r>
                        <a:rPr lang="en-US" sz="1200" b="0" u="none" strike="noStrike" dirty="0">
                          <a:effectLst/>
                        </a:rPr>
                        <a:t>(i.e., with a blood alcohol level over .08).</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2</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FFF99"/>
                    </a:solidFill>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01193">
                <a:tc>
                  <a:txBody>
                    <a:bodyPr/>
                    <a:lstStyle/>
                    <a:p>
                      <a:pPr algn="ctr" fontAlgn="b"/>
                      <a:r>
                        <a:rPr lang="en-US" sz="1200" u="none" strike="noStrike" dirty="0" smtClean="0">
                          <a:effectLst/>
                        </a:rPr>
                        <a:t>7.9</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Alcohol is involved in more than 40% of boating fatalities.</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3</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1" i="0" u="none" strike="noStrike" dirty="0">
                          <a:solidFill>
                            <a:schemeClr val="tx1"/>
                          </a:solidFill>
                          <a:effectLst/>
                          <a:latin typeface="Calibri"/>
                        </a:rPr>
                        <a:t>3</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b"/>
                      <a:r>
                        <a:rPr lang="en-US" sz="1200" u="none" strike="noStrike" dirty="0" smtClean="0">
                          <a:effectLst/>
                        </a:rPr>
                        <a:t>7.4</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for boat operators or passengers to </a:t>
                      </a:r>
                      <a:r>
                        <a:rPr lang="en-US" sz="1200" b="1" u="none" strike="noStrike" dirty="0" smtClean="0">
                          <a:effectLst/>
                        </a:rPr>
                        <a:t>consume </a:t>
                      </a:r>
                      <a:r>
                        <a:rPr lang="en-US" sz="1200" b="1" u="none" strike="noStrike" dirty="0">
                          <a:effectLst/>
                        </a:rPr>
                        <a:t>alcoholic beverages when the boat is moving / underway </a:t>
                      </a:r>
                      <a:r>
                        <a:rPr lang="en-US" sz="1200" b="0" u="none" strike="noStrike" dirty="0">
                          <a:effectLst/>
                        </a:rPr>
                        <a:t>on any recreational boat.</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4</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42229">
                <a:tc>
                  <a:txBody>
                    <a:bodyPr/>
                    <a:lstStyle/>
                    <a:p>
                      <a:pPr algn="ctr" fontAlgn="b"/>
                      <a:r>
                        <a:rPr lang="en-US" sz="1200" u="none" strike="noStrike" dirty="0" smtClean="0">
                          <a:effectLst/>
                        </a:rPr>
                        <a:t>7.2</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lvl="0"/>
                      <a:r>
                        <a:rPr lang="en-US" sz="1200" b="0" kern="1200" dirty="0" smtClean="0">
                          <a:solidFill>
                            <a:schemeClr val="dk1"/>
                          </a:solidFill>
                          <a:effectLst/>
                          <a:latin typeface="+mn-lt"/>
                          <a:ea typeface="+mn-ea"/>
                          <a:cs typeface="+mn-cs"/>
                        </a:rPr>
                        <a:t>In a controlled “test”, </a:t>
                      </a:r>
                      <a:r>
                        <a:rPr lang="en-US" sz="1200" b="1" kern="1200" dirty="0" smtClean="0">
                          <a:solidFill>
                            <a:schemeClr val="dk1"/>
                          </a:solidFill>
                          <a:effectLst/>
                          <a:latin typeface="+mn-lt"/>
                          <a:ea typeface="+mn-ea"/>
                          <a:cs typeface="+mn-cs"/>
                        </a:rPr>
                        <a:t>boaters were tested who had been drinking but were NOT </a:t>
                      </a:r>
                      <a:r>
                        <a:rPr lang="en-US" sz="1200" b="0" kern="1200" dirty="0" smtClean="0">
                          <a:solidFill>
                            <a:schemeClr val="dk1"/>
                          </a:solidFill>
                          <a:effectLst/>
                          <a:latin typeface="+mn-lt"/>
                          <a:ea typeface="+mn-ea"/>
                          <a:cs typeface="+mn-cs"/>
                        </a:rPr>
                        <a:t>impaired (blood alcohol levels between .030 and .049 BAC).  ALL of them were able to operate a small outboard motorboat to navigate safely/correctly through an obstacle course before drinking.  </a:t>
                      </a:r>
                      <a:r>
                        <a:rPr lang="en-US" sz="1200" b="1" kern="1200" dirty="0" smtClean="0">
                          <a:solidFill>
                            <a:schemeClr val="dk1"/>
                          </a:solidFill>
                          <a:effectLst/>
                          <a:latin typeface="+mn-lt"/>
                          <a:ea typeface="+mn-ea"/>
                          <a:cs typeface="+mn-cs"/>
                        </a:rPr>
                        <a:t>NONE of them were able to safely/correctly navigate through the same obstacle course after drinking.</a:t>
                      </a:r>
                      <a:endParaRPr lang="en-US" sz="1200" b="1" kern="1200" dirty="0">
                        <a:solidFill>
                          <a:schemeClr val="dk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5</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4</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5</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19965">
                <a:tc>
                  <a:txBody>
                    <a:bodyPr/>
                    <a:lstStyle/>
                    <a:p>
                      <a:pPr algn="ctr" fontAlgn="b"/>
                      <a:r>
                        <a:rPr lang="en-US" sz="1200" u="none" strike="noStrike" dirty="0" smtClean="0">
                          <a:effectLst/>
                        </a:rPr>
                        <a:t>6.1</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consume alcoholic beverages on any boat that is anchored or docked </a:t>
                      </a:r>
                      <a:r>
                        <a:rPr lang="en-US" sz="1200" b="0" u="none" strike="noStrike" dirty="0">
                          <a:effectLst/>
                        </a:rPr>
                        <a:t>unless the boat is equipped as a residence,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6</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09600">
                <a:tc>
                  <a:txBody>
                    <a:bodyPr/>
                    <a:lstStyle/>
                    <a:p>
                      <a:pPr algn="ctr" fontAlgn="b"/>
                      <a:r>
                        <a:rPr lang="en-US" sz="1200" u="none" strike="noStrike" dirty="0" smtClean="0">
                          <a:effectLst/>
                        </a:rPr>
                        <a:t>6.0</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l" fontAlgn="b"/>
                      <a:r>
                        <a:rPr lang="en-US" sz="1200" b="1" u="none" strike="noStrike" dirty="0">
                          <a:effectLst/>
                        </a:rPr>
                        <a:t>It is illegal to carry open alcoholic beverages on a boat </a:t>
                      </a:r>
                      <a:r>
                        <a:rPr lang="en-US" sz="1200" b="0" u="none" strike="noStrike" dirty="0">
                          <a:effectLst/>
                        </a:rPr>
                        <a:t>unless the boat is equipped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200" b="1" i="0" u="none" strike="noStrike" dirty="0" smtClean="0">
                          <a:solidFill>
                            <a:schemeClr val="tx1"/>
                          </a:solidFill>
                          <a:effectLst/>
                          <a:latin typeface="Calibri" panose="020F0502020204030204" pitchFamily="34" charset="0"/>
                          <a:cs typeface="Calibri" panose="020F0502020204030204" pitchFamily="34" charset="0"/>
                        </a:rPr>
                        <a:t>7</a:t>
                      </a:r>
                      <a:endParaRPr lang="en-US" sz="1200" b="1"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6</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ctr"/>
                      <a:r>
                        <a:rPr lang="en-US" sz="1200" b="0" i="0" u="none" strike="noStrike" dirty="0">
                          <a:solidFill>
                            <a:schemeClr val="bg1">
                              <a:lumMod val="50000"/>
                            </a:schemeClr>
                          </a:solidFill>
                          <a:effectLst/>
                          <a:latin typeface="Calibri"/>
                        </a:rPr>
                        <a:t>7</a:t>
                      </a: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grpSp>
        <p:nvGrpSpPr>
          <p:cNvPr id="18" name="Group 17"/>
          <p:cNvGrpSpPr/>
          <p:nvPr/>
        </p:nvGrpSpPr>
        <p:grpSpPr>
          <a:xfrm>
            <a:off x="5002188" y="1281100"/>
            <a:ext cx="1659869" cy="275558"/>
            <a:chOff x="1464449" y="1635556"/>
            <a:chExt cx="3558073" cy="590682"/>
          </a:xfrm>
        </p:grpSpPr>
        <p:grpSp>
          <p:nvGrpSpPr>
            <p:cNvPr id="19" name="Group 18"/>
            <p:cNvGrpSpPr/>
            <p:nvPr/>
          </p:nvGrpSpPr>
          <p:grpSpPr>
            <a:xfrm>
              <a:off x="1464449" y="1635556"/>
              <a:ext cx="2935361" cy="590682"/>
              <a:chOff x="4807288" y="2772571"/>
              <a:chExt cx="2004891" cy="403444"/>
            </a:xfrm>
          </p:grpSpPr>
          <p:pic>
            <p:nvPicPr>
              <p:cNvPr id="2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5771232" y="2910630"/>
                <a:ext cx="484949" cy="24067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5261222" y="2886563"/>
                <a:ext cx="433084" cy="264740"/>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8735"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21"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83955" y="1742362"/>
              <a:ext cx="438567" cy="43856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42758797"/>
      </p:ext>
    </p:extLst>
  </p:cSld>
  <p:clrMapOvr>
    <a:masterClrMapping/>
  </p:clrMapOvr>
  <p:transition advClick="0"/>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Future Intent</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151</a:t>
            </a:fld>
            <a:endParaRPr lang="de-DE" dirty="0">
              <a:solidFill>
                <a:srgbClr val="FFFFFF"/>
              </a:solidFill>
            </a:endParaRPr>
          </a:p>
        </p:txBody>
      </p:sp>
    </p:spTree>
    <p:extLst>
      <p:ext uri="{BB962C8B-B14F-4D97-AF65-F5344CB8AC3E}">
        <p14:creationId xmlns:p14="http://schemas.microsoft.com/office/powerpoint/2010/main" val="1175170269"/>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152</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304. How often do you think you will wear a lifejacket when in a boat in the future? </a:t>
            </a:r>
          </a:p>
          <a:p>
            <a:r>
              <a:rPr lang="en-US" sz="1200" dirty="0" smtClean="0">
                <a:solidFill>
                  <a:srgbClr val="1F497D"/>
                </a:solidFill>
              </a:rPr>
              <a:t>(Select one)</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304</a:t>
            </a:r>
            <a:r>
              <a:rPr lang="en-US" dirty="0"/>
              <a:t>. Future intent to </a:t>
            </a:r>
            <a:r>
              <a:rPr lang="en-US" dirty="0" smtClean="0"/>
              <a:t>wear a lifejacket after </a:t>
            </a:r>
            <a:r>
              <a:rPr lang="en-US" dirty="0"/>
              <a:t>MaxDiff exercise</a:t>
            </a:r>
            <a:br>
              <a:rPr lang="en-US" dirty="0"/>
            </a:br>
            <a:r>
              <a:rPr lang="en-US" sz="1600" b="0" dirty="0"/>
              <a:t>Comparing Total Sample at </a:t>
            </a:r>
            <a:r>
              <a:rPr lang="en-US" sz="1600" b="0" dirty="0" smtClean="0"/>
              <a:t>Q103a </a:t>
            </a:r>
            <a:r>
              <a:rPr lang="en-US" sz="1600" b="0" dirty="0"/>
              <a:t>with Group B responses at </a:t>
            </a:r>
            <a:r>
              <a:rPr lang="en-US" sz="1600" b="0" dirty="0" smtClean="0"/>
              <a:t>Q304</a:t>
            </a:r>
          </a:p>
        </p:txBody>
      </p:sp>
      <p:sp>
        <p:nvSpPr>
          <p:cNvPr id="8" name="TextBox 7"/>
          <p:cNvSpPr txBox="1"/>
          <p:nvPr/>
        </p:nvSpPr>
        <p:spPr>
          <a:xfrm>
            <a:off x="3009900" y="1344609"/>
            <a:ext cx="4724400" cy="369332"/>
          </a:xfrm>
          <a:prstGeom prst="rect">
            <a:avLst/>
          </a:prstGeom>
          <a:noFill/>
        </p:spPr>
        <p:txBody>
          <a:bodyPr wrap="square" rtlCol="0">
            <a:spAutoFit/>
          </a:bodyPr>
          <a:lstStyle/>
          <a:p>
            <a:pPr algn="ctr"/>
            <a:r>
              <a:rPr lang="en-US" b="1" dirty="0" smtClean="0">
                <a:solidFill>
                  <a:srgbClr val="1F497D"/>
                </a:solidFill>
              </a:rPr>
              <a:t>Future Intent to Wear a Lifejacket</a:t>
            </a:r>
            <a:endParaRPr lang="en-US" b="1" dirty="0">
              <a:solidFill>
                <a:srgbClr val="1F497D"/>
              </a:solidFill>
            </a:endParaRPr>
          </a:p>
        </p:txBody>
      </p:sp>
      <p:graphicFrame>
        <p:nvGraphicFramePr>
          <p:cNvPr id="11" name="Table 10"/>
          <p:cNvGraphicFramePr>
            <a:graphicFrameLocks noGrp="1"/>
          </p:cNvGraphicFramePr>
          <p:nvPr>
            <p:extLst>
              <p:ext uri="{D42A27DB-BD31-4B8C-83A1-F6EECF244321}">
                <p14:modId xmlns:p14="http://schemas.microsoft.com/office/powerpoint/2010/main" val="2547964291"/>
              </p:ext>
            </p:extLst>
          </p:nvPr>
        </p:nvGraphicFramePr>
        <p:xfrm>
          <a:off x="457200" y="1905000"/>
          <a:ext cx="8134349" cy="3886200"/>
        </p:xfrm>
        <a:graphic>
          <a:graphicData uri="http://schemas.openxmlformats.org/drawingml/2006/table">
            <a:tbl>
              <a:tblPr>
                <a:tableStyleId>{5C22544A-7EE6-4342-B048-85BDC9FD1C3A}</a:tableStyleId>
              </a:tblPr>
              <a:tblGrid>
                <a:gridCol w="1661857"/>
                <a:gridCol w="3236246"/>
                <a:gridCol w="3236246"/>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600" b="1" i="0" u="none" strike="noStrike" dirty="0" smtClean="0">
                          <a:solidFill>
                            <a:schemeClr val="bg1"/>
                          </a:solidFill>
                          <a:effectLst/>
                          <a:latin typeface="+mj-lt"/>
                        </a:rPr>
                        <a:t>Current Behaviour (Q103a)</a:t>
                      </a:r>
                      <a:endParaRPr lang="en-US" sz="1200" b="1" i="0" u="none" strike="noStrike" dirty="0">
                        <a:solidFill>
                          <a:schemeClr val="bg1"/>
                        </a:solidFill>
                        <a:effectLst/>
                        <a:latin typeface="+mj-lt"/>
                      </a:endParaRPr>
                    </a:p>
                  </a:txBody>
                  <a:tcPr marL="9525" marR="9525" marT="9525" marB="0" anchor="ctr">
                    <a:lnL w="12700" cmpd="sng">
                      <a:noFill/>
                    </a:lnL>
                    <a:lnR w="12700" cmpd="sng">
                      <a:noFill/>
                    </a:lnR>
                    <a:solidFill>
                      <a:schemeClr val="accent1"/>
                    </a:solidFill>
                  </a:tcPr>
                </a:tc>
                <a:tc>
                  <a:txBody>
                    <a:bodyPr/>
                    <a:lstStyle/>
                    <a:p>
                      <a:pPr algn="ctr" fontAlgn="ctr"/>
                      <a:r>
                        <a:rPr lang="en-US" sz="1600" b="1" i="0" u="none" strike="noStrike" dirty="0" smtClean="0">
                          <a:solidFill>
                            <a:schemeClr val="bg1"/>
                          </a:solidFill>
                          <a:effectLst/>
                          <a:latin typeface="+mj-lt"/>
                        </a:rPr>
                        <a:t>Future</a:t>
                      </a:r>
                      <a:r>
                        <a:rPr lang="en-US" sz="1600" b="1" i="0" u="none" strike="noStrike" baseline="0" dirty="0" smtClean="0">
                          <a:solidFill>
                            <a:schemeClr val="bg1"/>
                          </a:solidFill>
                          <a:effectLst/>
                          <a:latin typeface="+mj-lt"/>
                        </a:rPr>
                        <a:t> Intent (Q304)</a:t>
                      </a:r>
                      <a:endParaRPr lang="en-US" sz="1600" b="1" i="0" u="none" strike="noStrike" dirty="0">
                        <a:solidFill>
                          <a:schemeClr val="bg1"/>
                        </a:solidFill>
                        <a:effectLst/>
                        <a:latin typeface="+mj-lt"/>
                      </a:endParaRPr>
                    </a:p>
                  </a:txBody>
                  <a:tcPr marL="9525" marR="9525" marT="9525" marB="0" anchor="ctr">
                    <a:lnL w="12700" cmpd="sng">
                      <a:noFill/>
                    </a:lnL>
                    <a:solidFill>
                      <a:schemeClr val="accent1"/>
                    </a:solid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0" u="none" strike="noStrike" dirty="0" smtClean="0">
                          <a:solidFill>
                            <a:schemeClr val="tx1"/>
                          </a:solidFill>
                          <a:effectLst/>
                          <a:latin typeface="+mj-lt"/>
                        </a:rPr>
                        <a:t> </a:t>
                      </a:r>
                      <a:r>
                        <a:rPr lang="en-US" sz="1200" b="0" i="1" u="none" strike="noStrike" dirty="0" smtClean="0">
                          <a:solidFill>
                            <a:schemeClr val="tx1"/>
                          </a:solidFill>
                          <a:effectLst/>
                          <a:latin typeface="+mj-lt"/>
                        </a:rPr>
                        <a:t>(n=1204)</a:t>
                      </a:r>
                      <a:endParaRPr lang="en-US" sz="1200" b="0" i="1" u="none" strike="noStrike" dirty="0">
                        <a:solidFill>
                          <a:schemeClr val="tx1"/>
                        </a:solidFill>
                        <a:effectLst/>
                        <a:latin typeface="+mj-lt"/>
                      </a:endParaRPr>
                    </a:p>
                  </a:txBody>
                  <a:tcPr marL="9525" marR="9525" marT="9525" marB="0" anchor="ctr">
                    <a:lnL w="12700" cmpd="sng">
                      <a:noFill/>
                    </a:lnL>
                    <a:lnR w="12700" cmpd="sng">
                      <a:noFill/>
                    </a:lnR>
                    <a:solidFill>
                      <a:schemeClr val="bg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mn-lt"/>
                          <a:ea typeface="+mn-ea"/>
                          <a:cs typeface="+mn-cs"/>
                        </a:rPr>
                        <a:t> </a:t>
                      </a:r>
                      <a:r>
                        <a:rPr lang="en-US" sz="1200" b="0" i="1" u="none" strike="noStrike" kern="1200" dirty="0" smtClean="0">
                          <a:solidFill>
                            <a:schemeClr val="tx1"/>
                          </a:solidFill>
                          <a:effectLst/>
                          <a:latin typeface="+mn-lt"/>
                          <a:ea typeface="+mn-ea"/>
                          <a:cs typeface="+mn-cs"/>
                        </a:rPr>
                        <a:t>(n=602)</a:t>
                      </a:r>
                    </a:p>
                  </a:txBody>
                  <a:tcPr marL="9525" marR="9525" marT="9525" marB="0" anchor="ctr">
                    <a:lnL w="12700" cmpd="sng">
                      <a:noFill/>
                    </a:lnL>
                    <a:solidFill>
                      <a:schemeClr val="bg1">
                        <a:lumMod val="75000"/>
                      </a:schemeClr>
                    </a:solidFill>
                  </a:tcPr>
                </a:tc>
              </a:tr>
              <a:tr h="596900">
                <a:tc>
                  <a:txBody>
                    <a:bodyPr/>
                    <a:lstStyle/>
                    <a:p>
                      <a:pPr algn="r" fontAlgn="ctr"/>
                      <a:r>
                        <a:rPr lang="en-US" sz="1400" b="0" i="0" u="none" strike="noStrike" dirty="0" smtClean="0">
                          <a:solidFill>
                            <a:schemeClr val="dk1"/>
                          </a:solidFill>
                          <a:effectLst/>
                          <a:latin typeface="+mn-lt"/>
                        </a:rPr>
                        <a:t>Always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b="0" i="0" u="none" strike="noStrike" dirty="0" smtClean="0">
                          <a:solidFill>
                            <a:schemeClr val="dk1"/>
                          </a:solidFill>
                          <a:effectLst/>
                          <a:latin typeface="+mn-lt"/>
                        </a:rPr>
                        <a:t>Most</a:t>
                      </a:r>
                      <a:r>
                        <a:rPr lang="en-US" sz="1400" b="0" i="0" u="none" strike="noStrike" baseline="0" dirty="0" smtClean="0">
                          <a:solidFill>
                            <a:schemeClr val="dk1"/>
                          </a:solidFill>
                          <a:effectLst/>
                          <a:latin typeface="+mn-lt"/>
                        </a:rPr>
                        <a:t> of the time</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Sometimes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smtClean="0">
                          <a:effectLst/>
                        </a:rPr>
                        <a:t>Rarely</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Never</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bl>
          </a:graphicData>
        </a:graphic>
      </p:graphicFrame>
      <p:graphicFrame>
        <p:nvGraphicFramePr>
          <p:cNvPr id="12" name="Chart 11"/>
          <p:cNvGraphicFramePr/>
          <p:nvPr>
            <p:extLst>
              <p:ext uri="{D42A27DB-BD31-4B8C-83A1-F6EECF244321}">
                <p14:modId xmlns:p14="http://schemas.microsoft.com/office/powerpoint/2010/main" val="1034369770"/>
              </p:ext>
            </p:extLst>
          </p:nvPr>
        </p:nvGraphicFramePr>
        <p:xfrm>
          <a:off x="2895600" y="2654476"/>
          <a:ext cx="2705100" cy="32674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14"/>
          <p:cNvGraphicFramePr/>
          <p:nvPr>
            <p:extLst>
              <p:ext uri="{D42A27DB-BD31-4B8C-83A1-F6EECF244321}">
                <p14:modId xmlns:p14="http://schemas.microsoft.com/office/powerpoint/2010/main" val="2306691185"/>
              </p:ext>
            </p:extLst>
          </p:nvPr>
        </p:nvGraphicFramePr>
        <p:xfrm>
          <a:off x="6197879" y="2643973"/>
          <a:ext cx="2705100" cy="3267456"/>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Straight Arrow Connector 3"/>
          <p:cNvCxnSpPr/>
          <p:nvPr/>
        </p:nvCxnSpPr>
        <p:spPr>
          <a:xfrm flipV="1">
            <a:off x="6044514" y="2895600"/>
            <a:ext cx="0" cy="304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6044514" y="3529914"/>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V="1">
            <a:off x="6044514" y="4736757"/>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6044514" y="5334000"/>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5922376" y="4318686"/>
            <a:ext cx="21750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0818699"/>
      </p:ext>
    </p:extLst>
  </p:cSld>
  <p:clrMapOvr>
    <a:masterClrMapping/>
  </p:clrMapOvr>
  <p:transition advClick="0"/>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153</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a:solidFill>
                  <a:srgbClr val="1F497D"/>
                </a:solidFill>
              </a:rPr>
              <a:t>4</a:t>
            </a:r>
            <a:r>
              <a:rPr lang="en-US" sz="1200" dirty="0" smtClean="0">
                <a:solidFill>
                  <a:srgbClr val="1F497D"/>
                </a:solidFill>
              </a:rPr>
              <a:t>04. Which of the following would best describe how you will behave when operating a boat in the future? (Select one)</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a:t>4</a:t>
            </a:r>
            <a:r>
              <a:rPr lang="en-US" dirty="0" smtClean="0"/>
              <a:t>04. Future intent to drink alcohol while boating after MaxDiff exercise</a:t>
            </a:r>
            <a:br>
              <a:rPr lang="en-US" dirty="0" smtClean="0"/>
            </a:br>
            <a:r>
              <a:rPr lang="en-US" sz="1600" b="0" dirty="0" smtClean="0"/>
              <a:t>Comparing Total Sample at Q103b with Group B responses at Q404</a:t>
            </a:r>
          </a:p>
        </p:txBody>
      </p:sp>
      <p:sp>
        <p:nvSpPr>
          <p:cNvPr id="8" name="TextBox 7"/>
          <p:cNvSpPr txBox="1"/>
          <p:nvPr/>
        </p:nvSpPr>
        <p:spPr>
          <a:xfrm>
            <a:off x="3728357" y="1005492"/>
            <a:ext cx="4724400" cy="369332"/>
          </a:xfrm>
          <a:prstGeom prst="rect">
            <a:avLst/>
          </a:prstGeom>
          <a:noFill/>
        </p:spPr>
        <p:txBody>
          <a:bodyPr wrap="square" rtlCol="0">
            <a:spAutoFit/>
          </a:bodyPr>
          <a:lstStyle/>
          <a:p>
            <a:pPr algn="ctr"/>
            <a:r>
              <a:rPr lang="en-US" b="1" dirty="0" smtClean="0">
                <a:solidFill>
                  <a:srgbClr val="1F497D"/>
                </a:solidFill>
              </a:rPr>
              <a:t>Future Intent to Drink Alcohol while Boating</a:t>
            </a:r>
            <a:endParaRPr lang="en-US" b="1"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1904275801"/>
              </p:ext>
            </p:extLst>
          </p:nvPr>
        </p:nvGraphicFramePr>
        <p:xfrm>
          <a:off x="533400" y="1545668"/>
          <a:ext cx="8153399" cy="4483100"/>
        </p:xfrm>
        <a:graphic>
          <a:graphicData uri="http://schemas.openxmlformats.org/drawingml/2006/table">
            <a:tbl>
              <a:tblPr>
                <a:tableStyleId>{5C22544A-7EE6-4342-B048-85BDC9FD1C3A}</a:tableStyleId>
              </a:tblPr>
              <a:tblGrid>
                <a:gridCol w="2566811"/>
                <a:gridCol w="2793294"/>
                <a:gridCol w="2793294"/>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600" b="1" i="0" u="none" strike="noStrike" dirty="0" smtClean="0">
                          <a:solidFill>
                            <a:schemeClr val="bg1"/>
                          </a:solidFill>
                          <a:effectLst/>
                          <a:latin typeface="+mj-lt"/>
                        </a:rPr>
                        <a:t>Current Behaviours (Q103b) </a:t>
                      </a:r>
                      <a:endParaRPr lang="en-US" sz="1200" b="1" i="0" u="none" strike="noStrike" dirty="0">
                        <a:solidFill>
                          <a:schemeClr val="bg1"/>
                        </a:solidFill>
                        <a:effectLst/>
                        <a:latin typeface="+mj-lt"/>
                      </a:endParaRPr>
                    </a:p>
                  </a:txBody>
                  <a:tcPr marL="9525" marR="9525" marT="9525" marB="0" anchor="ctr">
                    <a:lnL w="12700" cmpd="sng">
                      <a:noFill/>
                    </a:lnL>
                    <a:lnR w="12700" cmpd="sng">
                      <a:noFill/>
                    </a:lnR>
                    <a:solidFill>
                      <a:schemeClr val="accent1"/>
                    </a:solidFill>
                  </a:tcPr>
                </a:tc>
                <a:tc>
                  <a:txBody>
                    <a:bodyPr/>
                    <a:lstStyle/>
                    <a:p>
                      <a:pPr algn="ctr" fontAlgn="ctr"/>
                      <a:r>
                        <a:rPr lang="en-US" sz="1600" b="1" i="0" u="none" strike="noStrike" dirty="0" smtClean="0">
                          <a:solidFill>
                            <a:schemeClr val="bg1"/>
                          </a:solidFill>
                          <a:effectLst/>
                          <a:latin typeface="+mj-lt"/>
                        </a:rPr>
                        <a:t>Future Intent (Q404)</a:t>
                      </a:r>
                      <a:endParaRPr lang="en-US" sz="1600" b="1" i="0" u="none" strike="noStrike" dirty="0">
                        <a:solidFill>
                          <a:schemeClr val="bg1"/>
                        </a:solidFill>
                        <a:effectLst/>
                        <a:latin typeface="+mj-lt"/>
                      </a:endParaRPr>
                    </a:p>
                  </a:txBody>
                  <a:tcPr marL="9525" marR="9525" marT="9525" marB="0" anchor="ctr">
                    <a:lnL w="12700" cmpd="sng">
                      <a:noFill/>
                    </a:lnL>
                    <a:solidFill>
                      <a:schemeClr val="accent1"/>
                    </a:solid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0" u="none" strike="noStrike" dirty="0" smtClean="0">
                          <a:solidFill>
                            <a:schemeClr val="tx1"/>
                          </a:solidFill>
                          <a:effectLst/>
                          <a:latin typeface="+mj-lt"/>
                        </a:rPr>
                        <a:t> </a:t>
                      </a:r>
                      <a:r>
                        <a:rPr lang="en-US" sz="1200" b="0" i="1" u="none" strike="noStrike" dirty="0" smtClean="0">
                          <a:solidFill>
                            <a:schemeClr val="tx1"/>
                          </a:solidFill>
                          <a:effectLst/>
                          <a:latin typeface="+mj-lt"/>
                        </a:rPr>
                        <a:t>(n=1204)</a:t>
                      </a:r>
                      <a:endParaRPr lang="en-US" sz="1200" b="0" i="1" u="none" strike="noStrike" dirty="0">
                        <a:solidFill>
                          <a:schemeClr val="tx1"/>
                        </a:solidFill>
                        <a:effectLst/>
                        <a:latin typeface="+mj-lt"/>
                      </a:endParaRPr>
                    </a:p>
                  </a:txBody>
                  <a:tcPr marL="9525" marR="9525" marT="9525" marB="0" anchor="ctr">
                    <a:lnL w="12700" cmpd="sng">
                      <a:noFill/>
                    </a:lnL>
                    <a:lnR w="12700" cmpd="sng">
                      <a:noFill/>
                    </a:lnR>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(n=602)</a:t>
                      </a:r>
                      <a:endParaRPr lang="en-US" sz="1200" b="0" i="1" u="none" strike="noStrike" dirty="0">
                        <a:solidFill>
                          <a:schemeClr val="tx1"/>
                        </a:solidFill>
                        <a:effectLst/>
                        <a:latin typeface="+mj-lt"/>
                      </a:endParaRPr>
                    </a:p>
                  </a:txBody>
                  <a:tcPr marL="9525" marR="9525" marT="9525" marB="0" anchor="ctr">
                    <a:lnL w="12700" cmpd="sng">
                      <a:noFill/>
                    </a:lnL>
                    <a:solidFill>
                      <a:schemeClr val="bg1">
                        <a:lumMod val="75000"/>
                      </a:schemeClr>
                    </a:solidFill>
                  </a:tcPr>
                </a:tc>
              </a:tr>
              <a:tr h="596900">
                <a:tc>
                  <a:txBody>
                    <a:bodyPr/>
                    <a:lstStyle/>
                    <a:p>
                      <a:pPr algn="r" fontAlgn="ctr"/>
                      <a:r>
                        <a:rPr lang="en-US" sz="1400" u="none" strike="noStrike" dirty="0">
                          <a:effectLst/>
                        </a:rPr>
                        <a:t>I drink alcoholic beverages </a:t>
                      </a:r>
                      <a:r>
                        <a:rPr lang="en-US" sz="1600" b="1" u="none" strike="noStrike" dirty="0">
                          <a:effectLst/>
                        </a:rPr>
                        <a:t>all the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a:effectLst/>
                        </a:rPr>
                        <a:t>I drink alcoholic beverages </a:t>
                      </a:r>
                      <a:r>
                        <a:rPr lang="en-US" sz="1600" b="1" u="none" strike="noStrike" dirty="0">
                          <a:effectLst/>
                        </a:rPr>
                        <a:t>often</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a:effectLst/>
                        </a:rPr>
                        <a:t>I drink alcoholic beverages </a:t>
                      </a:r>
                      <a:r>
                        <a:rPr lang="en-US" sz="1600" b="1" u="none" strike="noStrike" dirty="0">
                          <a:effectLst/>
                        </a:rPr>
                        <a:t>sometimes</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a:effectLst/>
                        </a:rPr>
                        <a:t>I drink alcoholic beverages </a:t>
                      </a:r>
                      <a:r>
                        <a:rPr lang="en-US" sz="1600" b="1" u="none" strike="noStrike" dirty="0">
                          <a:effectLst/>
                        </a:rPr>
                        <a:t>the odd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a:effectLst/>
                        </a:rPr>
                        <a:t>I drink alcoholic beverages </a:t>
                      </a:r>
                      <a:r>
                        <a:rPr lang="en-US" sz="1600" b="1" u="none" strike="noStrike" dirty="0">
                          <a:effectLst/>
                        </a:rPr>
                        <a:t>shortly before but never while</a:t>
                      </a:r>
                      <a:r>
                        <a:rPr lang="en-US" sz="1600" u="none" strike="noStrike" dirty="0">
                          <a:effectLst/>
                        </a:rPr>
                        <a:t> </a:t>
                      </a:r>
                      <a:r>
                        <a:rPr lang="en-US" sz="1400" u="none" strike="noStrike" dirty="0">
                          <a:effectLst/>
                        </a:rPr>
                        <a:t>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a:effectLst/>
                        </a:rPr>
                        <a:t>I </a:t>
                      </a:r>
                      <a:r>
                        <a:rPr lang="en-US" sz="1600" b="1" u="none" strike="noStrike" dirty="0">
                          <a:effectLst/>
                        </a:rPr>
                        <a:t>never</a:t>
                      </a:r>
                      <a:r>
                        <a:rPr lang="en-US" sz="1600" u="none" strike="noStrike" dirty="0">
                          <a:effectLst/>
                        </a:rPr>
                        <a:t> </a:t>
                      </a:r>
                      <a:r>
                        <a:rPr lang="en-US" sz="1400" u="none" strike="noStrike" dirty="0">
                          <a:effectLst/>
                        </a:rPr>
                        <a:t>drink alcoholic beverages before or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bl>
          </a:graphicData>
        </a:graphic>
      </p:graphicFrame>
      <p:graphicFrame>
        <p:nvGraphicFramePr>
          <p:cNvPr id="11" name="Chart 10"/>
          <p:cNvGraphicFramePr/>
          <p:nvPr>
            <p:extLst>
              <p:ext uri="{D42A27DB-BD31-4B8C-83A1-F6EECF244321}">
                <p14:modId xmlns:p14="http://schemas.microsoft.com/office/powerpoint/2010/main" val="1841596484"/>
              </p:ext>
            </p:extLst>
          </p:nvPr>
        </p:nvGraphicFramePr>
        <p:xfrm>
          <a:off x="3226078" y="2295144"/>
          <a:ext cx="2705100" cy="3886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2954859078"/>
              </p:ext>
            </p:extLst>
          </p:nvPr>
        </p:nvGraphicFramePr>
        <p:xfrm>
          <a:off x="6236043" y="2295144"/>
          <a:ext cx="2705100" cy="3886200"/>
        </p:xfrm>
        <a:graphic>
          <a:graphicData uri="http://schemas.openxmlformats.org/drawingml/2006/chart">
            <c:chart xmlns:c="http://schemas.openxmlformats.org/drawingml/2006/chart" xmlns:r="http://schemas.openxmlformats.org/officeDocument/2006/relationships" r:id="rId3"/>
          </a:graphicData>
        </a:graphic>
      </p:graphicFrame>
      <p:cxnSp>
        <p:nvCxnSpPr>
          <p:cNvPr id="15" name="Straight Arrow Connector 14"/>
          <p:cNvCxnSpPr/>
          <p:nvPr/>
        </p:nvCxnSpPr>
        <p:spPr>
          <a:xfrm flipV="1">
            <a:off x="6165390" y="5601729"/>
            <a:ext cx="0" cy="304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6153033" y="3136557"/>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V="1">
            <a:off x="6153033" y="4343400"/>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6159843" y="5016843"/>
            <a:ext cx="0" cy="304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V="1">
            <a:off x="6153033" y="3770871"/>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V="1">
            <a:off x="6153033" y="2590800"/>
            <a:ext cx="0" cy="304800"/>
          </a:xfrm>
          <a:prstGeom prst="straightConnector1">
            <a:avLst/>
          </a:prstGeom>
          <a:ln>
            <a:headEnd type="arrow"/>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0011445"/>
      </p:ext>
    </p:extLst>
  </p:cSld>
  <p:clrMapOvr>
    <a:masterClrMapping/>
  </p:clrMapOvr>
  <p:transition advClick="0"/>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Areas defined as Northern Canada</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rPr>
              <a:pPr fontAlgn="base">
                <a:spcBef>
                  <a:spcPct val="0"/>
                </a:spcBef>
                <a:spcAft>
                  <a:spcPct val="0"/>
                </a:spcAft>
              </a:pPr>
              <a:t>154</a:t>
            </a:fld>
            <a:endParaRPr lang="de-DE" dirty="0">
              <a:solidFill>
                <a:srgbClr val="FFFFFF"/>
              </a:solidFill>
            </a:endParaRPr>
          </a:p>
        </p:txBody>
      </p:sp>
    </p:spTree>
    <p:extLst>
      <p:ext uri="{BB962C8B-B14F-4D97-AF65-F5344CB8AC3E}">
        <p14:creationId xmlns:p14="http://schemas.microsoft.com/office/powerpoint/2010/main" val="1659279137"/>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609600"/>
            <a:ext cx="7041928" cy="56473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p:txBody>
          <a:bodyPr/>
          <a:lstStyle/>
          <a:p>
            <a:r>
              <a:rPr lang="en-US" dirty="0" smtClean="0"/>
              <a:t>Areas included in “Northern Canada” definition</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155</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7" name="Oval 6"/>
          <p:cNvSpPr/>
          <p:nvPr/>
        </p:nvSpPr>
        <p:spPr>
          <a:xfrm>
            <a:off x="1709056" y="2590800"/>
            <a:ext cx="609600" cy="457200"/>
          </a:xfrm>
          <a:prstGeom prst="ellipse">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Oval 8"/>
          <p:cNvSpPr/>
          <p:nvPr/>
        </p:nvSpPr>
        <p:spPr>
          <a:xfrm>
            <a:off x="3581400" y="2971800"/>
            <a:ext cx="609600" cy="457200"/>
          </a:xfrm>
          <a:prstGeom prst="ellipse">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Oval 9"/>
          <p:cNvSpPr/>
          <p:nvPr/>
        </p:nvSpPr>
        <p:spPr>
          <a:xfrm>
            <a:off x="2329542" y="2743200"/>
            <a:ext cx="947057" cy="838200"/>
          </a:xfrm>
          <a:prstGeom prst="ellipse">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627418150"/>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Areas included in “Northern Canada” definition – British Columbia</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156</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grpSp>
        <p:nvGrpSpPr>
          <p:cNvPr id="31" name="Group 30"/>
          <p:cNvGrpSpPr/>
          <p:nvPr/>
        </p:nvGrpSpPr>
        <p:grpSpPr>
          <a:xfrm>
            <a:off x="1219200" y="762000"/>
            <a:ext cx="7315200" cy="5754566"/>
            <a:chOff x="228600" y="762000"/>
            <a:chExt cx="7315200" cy="5754566"/>
          </a:xfrm>
        </p:grpSpPr>
        <p:grpSp>
          <p:nvGrpSpPr>
            <p:cNvPr id="32" name="Group 31"/>
            <p:cNvGrpSpPr/>
            <p:nvPr/>
          </p:nvGrpSpPr>
          <p:grpSpPr>
            <a:xfrm>
              <a:off x="228600" y="762000"/>
              <a:ext cx="7315200" cy="5754566"/>
              <a:chOff x="228600" y="762000"/>
              <a:chExt cx="7315200" cy="5754566"/>
            </a:xfrm>
          </p:grpSpPr>
          <p:grpSp>
            <p:nvGrpSpPr>
              <p:cNvPr id="47" name="Group 46"/>
              <p:cNvGrpSpPr/>
              <p:nvPr/>
            </p:nvGrpSpPr>
            <p:grpSpPr>
              <a:xfrm>
                <a:off x="228600" y="762000"/>
                <a:ext cx="7315200" cy="5754566"/>
                <a:chOff x="228600" y="762000"/>
                <a:chExt cx="7315200" cy="5754566"/>
              </a:xfrm>
            </p:grpSpPr>
            <p:pic>
              <p:nvPicPr>
                <p:cNvPr id="49"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859" r="1746"/>
                <a:stretch/>
              </p:blipFill>
              <p:spPr bwMode="auto">
                <a:xfrm>
                  <a:off x="228600" y="945174"/>
                  <a:ext cx="6101862" cy="5571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0" name="Rectangle 49"/>
                <p:cNvSpPr/>
                <p:nvPr/>
              </p:nvSpPr>
              <p:spPr>
                <a:xfrm>
                  <a:off x="5029200" y="762000"/>
                  <a:ext cx="2514600" cy="2950827"/>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48" name="Rectangle 47"/>
              <p:cNvSpPr/>
              <p:nvPr/>
            </p:nvSpPr>
            <p:spPr>
              <a:xfrm>
                <a:off x="1905000" y="762000"/>
                <a:ext cx="3505200" cy="4572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33" name="Oval 32"/>
            <p:cNvSpPr/>
            <p:nvPr/>
          </p:nvSpPr>
          <p:spPr>
            <a:xfrm>
              <a:off x="1295400" y="12192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4" name="Oval 33"/>
            <p:cNvSpPr/>
            <p:nvPr/>
          </p:nvSpPr>
          <p:spPr>
            <a:xfrm>
              <a:off x="1905000" y="2590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5" name="Oval 34"/>
            <p:cNvSpPr/>
            <p:nvPr/>
          </p:nvSpPr>
          <p:spPr>
            <a:xfrm>
              <a:off x="3557954" y="2590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6" name="Oval 35"/>
            <p:cNvSpPr/>
            <p:nvPr/>
          </p:nvSpPr>
          <p:spPr>
            <a:xfrm>
              <a:off x="4167554" y="2831123"/>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7" name="Oval 36"/>
            <p:cNvSpPr/>
            <p:nvPr/>
          </p:nvSpPr>
          <p:spPr>
            <a:xfrm>
              <a:off x="2572331" y="2926555"/>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8" name="Oval 37"/>
            <p:cNvSpPr/>
            <p:nvPr/>
          </p:nvSpPr>
          <p:spPr>
            <a:xfrm>
              <a:off x="2948354" y="1535723"/>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Oval 38"/>
            <p:cNvSpPr/>
            <p:nvPr/>
          </p:nvSpPr>
          <p:spPr>
            <a:xfrm>
              <a:off x="1295400" y="2971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0" name="Oval 39"/>
            <p:cNvSpPr/>
            <p:nvPr/>
          </p:nvSpPr>
          <p:spPr>
            <a:xfrm>
              <a:off x="1688123" y="31623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Oval 40"/>
            <p:cNvSpPr/>
            <p:nvPr/>
          </p:nvSpPr>
          <p:spPr>
            <a:xfrm rot="590148">
              <a:off x="2215660" y="3335214"/>
              <a:ext cx="750277" cy="39565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2" name="Oval 41"/>
            <p:cNvSpPr/>
            <p:nvPr/>
          </p:nvSpPr>
          <p:spPr>
            <a:xfrm>
              <a:off x="3261946" y="3555389"/>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3" name="Oval 42"/>
            <p:cNvSpPr/>
            <p:nvPr/>
          </p:nvSpPr>
          <p:spPr>
            <a:xfrm>
              <a:off x="2175555" y="3749089"/>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4" name="Oval 43"/>
            <p:cNvSpPr/>
            <p:nvPr/>
          </p:nvSpPr>
          <p:spPr>
            <a:xfrm>
              <a:off x="3463416" y="3865227"/>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5" name="Oval 44"/>
            <p:cNvSpPr/>
            <p:nvPr/>
          </p:nvSpPr>
          <p:spPr>
            <a:xfrm>
              <a:off x="2959614" y="406477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Oval 45"/>
            <p:cNvSpPr/>
            <p:nvPr/>
          </p:nvSpPr>
          <p:spPr>
            <a:xfrm>
              <a:off x="4273352" y="3428181"/>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33867721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p:cNvGrpSpPr/>
          <p:nvPr/>
        </p:nvGrpSpPr>
        <p:grpSpPr>
          <a:xfrm>
            <a:off x="2100111" y="145927"/>
            <a:ext cx="3591784" cy="6624192"/>
            <a:chOff x="1893277" y="145927"/>
            <a:chExt cx="3591784" cy="6624192"/>
          </a:xfrm>
        </p:grpSpPr>
        <p:pic>
          <p:nvPicPr>
            <p:cNvPr id="6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3277" y="145927"/>
              <a:ext cx="3591784" cy="66241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 name="Oval 67"/>
            <p:cNvSpPr/>
            <p:nvPr/>
          </p:nvSpPr>
          <p:spPr>
            <a:xfrm>
              <a:off x="2332008" y="17526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9" name="Oval 68"/>
            <p:cNvSpPr/>
            <p:nvPr/>
          </p:nvSpPr>
          <p:spPr>
            <a:xfrm>
              <a:off x="3279531" y="27432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0" name="Oval 69"/>
            <p:cNvSpPr/>
            <p:nvPr/>
          </p:nvSpPr>
          <p:spPr>
            <a:xfrm>
              <a:off x="2514600" y="2209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1" name="Oval 70"/>
            <p:cNvSpPr/>
            <p:nvPr/>
          </p:nvSpPr>
          <p:spPr>
            <a:xfrm>
              <a:off x="4445687" y="143772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2" name="Oval 71"/>
            <p:cNvSpPr/>
            <p:nvPr/>
          </p:nvSpPr>
          <p:spPr>
            <a:xfrm>
              <a:off x="4477926" y="29337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3" name="Oval 72"/>
            <p:cNvSpPr/>
            <p:nvPr/>
          </p:nvSpPr>
          <p:spPr>
            <a:xfrm>
              <a:off x="4586220" y="197969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4" name="Oval 73"/>
            <p:cNvSpPr/>
            <p:nvPr/>
          </p:nvSpPr>
          <p:spPr>
            <a:xfrm>
              <a:off x="2133006" y="291882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5" name="Oval 74"/>
            <p:cNvSpPr/>
            <p:nvPr/>
          </p:nvSpPr>
          <p:spPr>
            <a:xfrm>
              <a:off x="3921370" y="29337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Oval 75"/>
            <p:cNvSpPr/>
            <p:nvPr/>
          </p:nvSpPr>
          <p:spPr>
            <a:xfrm>
              <a:off x="4838121" y="3200400"/>
              <a:ext cx="609600" cy="6858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7" name="Oval 76"/>
            <p:cNvSpPr/>
            <p:nvPr/>
          </p:nvSpPr>
          <p:spPr>
            <a:xfrm>
              <a:off x="3584331" y="3303750"/>
              <a:ext cx="861356"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8" name="Oval 77"/>
            <p:cNvSpPr/>
            <p:nvPr/>
          </p:nvSpPr>
          <p:spPr>
            <a:xfrm>
              <a:off x="3027630" y="345802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9" name="Oval 78"/>
            <p:cNvSpPr/>
            <p:nvPr/>
          </p:nvSpPr>
          <p:spPr>
            <a:xfrm>
              <a:off x="3763108" y="357989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0" name="Oval 79"/>
            <p:cNvSpPr/>
            <p:nvPr/>
          </p:nvSpPr>
          <p:spPr>
            <a:xfrm>
              <a:off x="3027630" y="368475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Oval 80"/>
            <p:cNvSpPr/>
            <p:nvPr/>
          </p:nvSpPr>
          <p:spPr>
            <a:xfrm>
              <a:off x="2620398" y="38862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2" name="Oval 81"/>
            <p:cNvSpPr/>
            <p:nvPr/>
          </p:nvSpPr>
          <p:spPr>
            <a:xfrm>
              <a:off x="4351904" y="345802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3" name="Oval 82"/>
            <p:cNvSpPr/>
            <p:nvPr/>
          </p:nvSpPr>
          <p:spPr>
            <a:xfrm>
              <a:off x="2636808" y="4223699"/>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Oval 83"/>
            <p:cNvSpPr/>
            <p:nvPr/>
          </p:nvSpPr>
          <p:spPr>
            <a:xfrm>
              <a:off x="4584032" y="3898232"/>
              <a:ext cx="41636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5" name="Oval 84"/>
            <p:cNvSpPr/>
            <p:nvPr/>
          </p:nvSpPr>
          <p:spPr>
            <a:xfrm>
              <a:off x="4993835" y="3886200"/>
              <a:ext cx="41636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 name="Title 1"/>
          <p:cNvSpPr>
            <a:spLocks noGrp="1"/>
          </p:cNvSpPr>
          <p:nvPr>
            <p:ph type="title"/>
          </p:nvPr>
        </p:nvSpPr>
        <p:spPr/>
        <p:txBody>
          <a:bodyPr/>
          <a:lstStyle/>
          <a:p>
            <a:r>
              <a:rPr lang="en-US" dirty="0" smtClean="0"/>
              <a:t>Areas included in “Northern Canada” definition </a:t>
            </a:r>
            <a:r>
              <a:rPr lang="en-US" smtClean="0"/>
              <a:t>– Alberta</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157</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25" name="TextBox 24"/>
          <p:cNvSpPr txBox="1"/>
          <p:nvPr/>
        </p:nvSpPr>
        <p:spPr>
          <a:xfrm>
            <a:off x="237247" y="5410200"/>
            <a:ext cx="1667753" cy="1077218"/>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Edmonton</a:t>
            </a:r>
          </a:p>
          <a:p>
            <a:pPr marL="285750" indent="-285750">
              <a:buFont typeface="Arial" panose="020B0604020202020204" pitchFamily="34" charset="0"/>
              <a:buChar char="•"/>
            </a:pPr>
            <a:r>
              <a:rPr lang="en-US" sz="1600" dirty="0" smtClean="0">
                <a:solidFill>
                  <a:prstClr val="black"/>
                </a:solidFill>
              </a:rPr>
              <a:t>Calgary</a:t>
            </a:r>
          </a:p>
          <a:p>
            <a:pPr marL="285750" indent="-285750">
              <a:buFont typeface="Arial" panose="020B0604020202020204" pitchFamily="34" charset="0"/>
              <a:buChar char="•"/>
            </a:pPr>
            <a:r>
              <a:rPr lang="en-US" sz="1600" dirty="0" smtClean="0">
                <a:solidFill>
                  <a:prstClr val="black"/>
                </a:solidFill>
              </a:rPr>
              <a:t>Red Deer</a:t>
            </a:r>
            <a:endParaRPr lang="en-US" sz="1600" dirty="0">
              <a:solidFill>
                <a:prstClr val="black"/>
              </a:solidFill>
            </a:endParaRPr>
          </a:p>
        </p:txBody>
      </p:sp>
    </p:spTree>
    <p:extLst>
      <p:ext uri="{BB962C8B-B14F-4D97-AF65-F5344CB8AC3E}">
        <p14:creationId xmlns:p14="http://schemas.microsoft.com/office/powerpoint/2010/main" val="1019420378"/>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2406341" y="142875"/>
            <a:ext cx="3619321" cy="6572250"/>
            <a:chOff x="2406341" y="142875"/>
            <a:chExt cx="3619321" cy="6572250"/>
          </a:xfrm>
        </p:grpSpPr>
        <p:grpSp>
          <p:nvGrpSpPr>
            <p:cNvPr id="22" name="Group 21"/>
            <p:cNvGrpSpPr/>
            <p:nvPr/>
          </p:nvGrpSpPr>
          <p:grpSpPr>
            <a:xfrm>
              <a:off x="2406341" y="142875"/>
              <a:ext cx="3619321" cy="6572250"/>
              <a:chOff x="2406341" y="142875"/>
              <a:chExt cx="3619321" cy="6572250"/>
            </a:xfrm>
          </p:grpSpPr>
          <p:pic>
            <p:nvPicPr>
              <p:cNvPr id="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7612" y="142875"/>
                <a:ext cx="3448050" cy="6572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5" name="Rectangle 34"/>
              <p:cNvSpPr/>
              <p:nvPr/>
            </p:nvSpPr>
            <p:spPr>
              <a:xfrm>
                <a:off x="2406341" y="319536"/>
                <a:ext cx="366457" cy="1814064"/>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3" name="Oval 22"/>
            <p:cNvSpPr/>
            <p:nvPr/>
          </p:nvSpPr>
          <p:spPr>
            <a:xfrm>
              <a:off x="3047421" y="42672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Oval 23"/>
            <p:cNvSpPr/>
            <p:nvPr/>
          </p:nvSpPr>
          <p:spPr>
            <a:xfrm>
              <a:off x="2895600" y="3200400"/>
              <a:ext cx="762000" cy="6096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Oval 24"/>
            <p:cNvSpPr/>
            <p:nvPr/>
          </p:nvSpPr>
          <p:spPr>
            <a:xfrm>
              <a:off x="3928554" y="238691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Oval 25"/>
            <p:cNvSpPr/>
            <p:nvPr/>
          </p:nvSpPr>
          <p:spPr>
            <a:xfrm>
              <a:off x="4863049" y="304296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Oval 26"/>
            <p:cNvSpPr/>
            <p:nvPr/>
          </p:nvSpPr>
          <p:spPr>
            <a:xfrm>
              <a:off x="4863049" y="4223238"/>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8" name="Oval 27"/>
            <p:cNvSpPr/>
            <p:nvPr/>
          </p:nvSpPr>
          <p:spPr>
            <a:xfrm>
              <a:off x="4129343" y="4777153"/>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9" name="Oval 28"/>
            <p:cNvSpPr/>
            <p:nvPr/>
          </p:nvSpPr>
          <p:spPr>
            <a:xfrm>
              <a:off x="2406341" y="3978699"/>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0" name="Oval 29"/>
            <p:cNvSpPr/>
            <p:nvPr/>
          </p:nvSpPr>
          <p:spPr>
            <a:xfrm>
              <a:off x="4015299" y="40658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1" name="Oval 30"/>
            <p:cNvSpPr/>
            <p:nvPr/>
          </p:nvSpPr>
          <p:spPr>
            <a:xfrm rot="20867899">
              <a:off x="3657021" y="4633545"/>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2" name="Oval 31"/>
            <p:cNvSpPr/>
            <p:nvPr/>
          </p:nvSpPr>
          <p:spPr>
            <a:xfrm>
              <a:off x="2772798" y="5155427"/>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3" name="Oval 32"/>
            <p:cNvSpPr/>
            <p:nvPr/>
          </p:nvSpPr>
          <p:spPr>
            <a:xfrm>
              <a:off x="4729488" y="496765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 name="Title 1"/>
          <p:cNvSpPr>
            <a:spLocks noGrp="1"/>
          </p:cNvSpPr>
          <p:nvPr>
            <p:ph type="title"/>
          </p:nvPr>
        </p:nvSpPr>
        <p:spPr/>
        <p:txBody>
          <a:bodyPr/>
          <a:lstStyle/>
          <a:p>
            <a:r>
              <a:rPr lang="en-US" dirty="0" smtClean="0"/>
              <a:t>Areas included in “Northern Canada” definition – Saskatchewan</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158</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36" name="TextBox 35"/>
          <p:cNvSpPr txBox="1"/>
          <p:nvPr/>
        </p:nvSpPr>
        <p:spPr>
          <a:xfrm>
            <a:off x="76200" y="5181600"/>
            <a:ext cx="2169094" cy="1323439"/>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Regina</a:t>
            </a:r>
          </a:p>
          <a:p>
            <a:pPr marL="285750" indent="-285750">
              <a:buFont typeface="Arial" panose="020B0604020202020204" pitchFamily="34" charset="0"/>
              <a:buChar char="•"/>
            </a:pPr>
            <a:r>
              <a:rPr lang="en-US" sz="1600" dirty="0" smtClean="0">
                <a:solidFill>
                  <a:prstClr val="black"/>
                </a:solidFill>
              </a:rPr>
              <a:t>Anything along (south) Trans Canada Hwy</a:t>
            </a:r>
            <a:endParaRPr lang="en-US" sz="1600" dirty="0">
              <a:solidFill>
                <a:prstClr val="black"/>
              </a:solidFill>
            </a:endParaRPr>
          </a:p>
        </p:txBody>
      </p:sp>
    </p:spTree>
    <p:extLst>
      <p:ext uri="{BB962C8B-B14F-4D97-AF65-F5344CB8AC3E}">
        <p14:creationId xmlns:p14="http://schemas.microsoft.com/office/powerpoint/2010/main" val="167677748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2554896" y="373830"/>
            <a:ext cx="6131904" cy="6462069"/>
            <a:chOff x="2239007" y="373830"/>
            <a:chExt cx="6131904" cy="6462069"/>
          </a:xfrm>
        </p:grpSpPr>
        <p:grpSp>
          <p:nvGrpSpPr>
            <p:cNvPr id="57" name="Group 56"/>
            <p:cNvGrpSpPr/>
            <p:nvPr/>
          </p:nvGrpSpPr>
          <p:grpSpPr>
            <a:xfrm>
              <a:off x="2250099" y="373830"/>
              <a:ext cx="6120812" cy="6462069"/>
              <a:chOff x="2250099" y="373830"/>
              <a:chExt cx="6120812" cy="6462069"/>
            </a:xfrm>
          </p:grpSpPr>
          <p:grpSp>
            <p:nvGrpSpPr>
              <p:cNvPr id="70" name="Group 69"/>
              <p:cNvGrpSpPr/>
              <p:nvPr/>
            </p:nvGrpSpPr>
            <p:grpSpPr>
              <a:xfrm>
                <a:off x="2250099" y="373830"/>
                <a:ext cx="4292012" cy="6346892"/>
                <a:chOff x="2250099" y="373830"/>
                <a:chExt cx="4292012" cy="6346892"/>
              </a:xfrm>
            </p:grpSpPr>
            <p:pic>
              <p:nvPicPr>
                <p:cNvPr id="7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0099" y="373830"/>
                  <a:ext cx="3854184" cy="63468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Rectangle 72"/>
                <p:cNvSpPr/>
                <p:nvPr/>
              </p:nvSpPr>
              <p:spPr>
                <a:xfrm>
                  <a:off x="4812957" y="3704714"/>
                  <a:ext cx="1729154" cy="1944864"/>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71" name="Rectangle 70"/>
              <p:cNvSpPr/>
              <p:nvPr/>
            </p:nvSpPr>
            <p:spPr>
              <a:xfrm>
                <a:off x="4802071" y="6174179"/>
                <a:ext cx="3568840" cy="66172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8" name="Oval 57"/>
            <p:cNvSpPr/>
            <p:nvPr/>
          </p:nvSpPr>
          <p:spPr>
            <a:xfrm>
              <a:off x="2438400" y="3545702"/>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Oval 58"/>
            <p:cNvSpPr/>
            <p:nvPr/>
          </p:nvSpPr>
          <p:spPr>
            <a:xfrm>
              <a:off x="3412177" y="13716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Oval 59"/>
            <p:cNvSpPr/>
            <p:nvPr/>
          </p:nvSpPr>
          <p:spPr>
            <a:xfrm>
              <a:off x="3449425" y="2590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Oval 60"/>
            <p:cNvSpPr/>
            <p:nvPr/>
          </p:nvSpPr>
          <p:spPr>
            <a:xfrm>
              <a:off x="2754571" y="489191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Oval 61"/>
            <p:cNvSpPr/>
            <p:nvPr/>
          </p:nvSpPr>
          <p:spPr>
            <a:xfrm>
              <a:off x="3393398" y="4577038"/>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Oval 62"/>
            <p:cNvSpPr/>
            <p:nvPr/>
          </p:nvSpPr>
          <p:spPr>
            <a:xfrm>
              <a:off x="2250099" y="2991853"/>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4" name="Oval 63"/>
            <p:cNvSpPr/>
            <p:nvPr/>
          </p:nvSpPr>
          <p:spPr>
            <a:xfrm>
              <a:off x="2490908" y="44196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Oval 64"/>
            <p:cNvSpPr/>
            <p:nvPr/>
          </p:nvSpPr>
          <p:spPr>
            <a:xfrm>
              <a:off x="2239007" y="5125091"/>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6" name="Oval 65"/>
            <p:cNvSpPr/>
            <p:nvPr/>
          </p:nvSpPr>
          <p:spPr>
            <a:xfrm>
              <a:off x="3891255" y="504935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7" name="Oval 66"/>
            <p:cNvSpPr/>
            <p:nvPr/>
          </p:nvSpPr>
          <p:spPr>
            <a:xfrm>
              <a:off x="2715099" y="5337848"/>
              <a:ext cx="930199"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8" name="Oval 67"/>
            <p:cNvSpPr/>
            <p:nvPr/>
          </p:nvSpPr>
          <p:spPr>
            <a:xfrm>
              <a:off x="3943573" y="533470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9" name="Oval 68"/>
            <p:cNvSpPr/>
            <p:nvPr/>
          </p:nvSpPr>
          <p:spPr>
            <a:xfrm>
              <a:off x="3471412" y="519639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 name="Title 1"/>
          <p:cNvSpPr>
            <a:spLocks noGrp="1"/>
          </p:cNvSpPr>
          <p:nvPr>
            <p:ph type="title"/>
          </p:nvPr>
        </p:nvSpPr>
        <p:spPr/>
        <p:txBody>
          <a:bodyPr/>
          <a:lstStyle/>
          <a:p>
            <a:r>
              <a:rPr lang="en-US" dirty="0" smtClean="0"/>
              <a:t>Areas included in “Northern Canada” definition – Manitoba</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159</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37" name="TextBox 36"/>
          <p:cNvSpPr txBox="1"/>
          <p:nvPr/>
        </p:nvSpPr>
        <p:spPr>
          <a:xfrm>
            <a:off x="152400" y="5181600"/>
            <a:ext cx="2169094" cy="1323439"/>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Winnipeg</a:t>
            </a:r>
          </a:p>
          <a:p>
            <a:pPr marL="285750" indent="-285750">
              <a:buFont typeface="Arial" panose="020B0604020202020204" pitchFamily="34" charset="0"/>
              <a:buChar char="•"/>
            </a:pPr>
            <a:r>
              <a:rPr lang="en-US" sz="1600" dirty="0" smtClean="0">
                <a:solidFill>
                  <a:prstClr val="black"/>
                </a:solidFill>
              </a:rPr>
              <a:t>Anything along (south) Trans Canada Hwy</a:t>
            </a:r>
            <a:endParaRPr lang="en-US" sz="1600" dirty="0">
              <a:solidFill>
                <a:prstClr val="black"/>
              </a:solidFill>
            </a:endParaRPr>
          </a:p>
        </p:txBody>
      </p:sp>
      <p:pic>
        <p:nvPicPr>
          <p:cNvPr id="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89114" y="6424423"/>
            <a:ext cx="2708572" cy="4057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3354997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16</a:t>
            </a:fld>
            <a:endParaRPr lang="de-DE" dirty="0">
              <a:solidFill>
                <a:srgbClr val="1F497D"/>
              </a:solidFill>
            </a:endParaRPr>
          </a:p>
        </p:txBody>
      </p:sp>
      <p:sp>
        <p:nvSpPr>
          <p:cNvPr id="6" name="TextBox 5"/>
          <p:cNvSpPr txBox="1"/>
          <p:nvPr/>
        </p:nvSpPr>
        <p:spPr>
          <a:xfrm>
            <a:off x="0" y="6396335"/>
            <a:ext cx="6019800" cy="461665"/>
          </a:xfrm>
          <a:prstGeom prst="rect">
            <a:avLst/>
          </a:prstGeom>
          <a:noFill/>
        </p:spPr>
        <p:txBody>
          <a:bodyPr wrap="square" rtlCol="0">
            <a:spAutoFit/>
          </a:bodyPr>
          <a:lstStyle/>
          <a:p>
            <a:r>
              <a:rPr lang="en-US" sz="1200" dirty="0" smtClean="0">
                <a:solidFill>
                  <a:srgbClr val="1F497D"/>
                </a:solidFill>
              </a:rPr>
              <a:t>S8. Which of the following types of sailboats do you go sailing in, at least occasionally?</a:t>
            </a:r>
          </a:p>
          <a:p>
            <a:r>
              <a:rPr lang="en-US" sz="1200" dirty="0" smtClean="0">
                <a:solidFill>
                  <a:srgbClr val="1F497D"/>
                </a:solidFill>
              </a:rPr>
              <a:t>(Select all)</a:t>
            </a:r>
            <a:endParaRPr lang="en-US" sz="1200" dirty="0">
              <a:solidFill>
                <a:srgbClr val="1F497D"/>
              </a:solidFill>
            </a:endParaRPr>
          </a:p>
        </p:txBody>
      </p:sp>
      <p:sp>
        <p:nvSpPr>
          <p:cNvPr id="9" name="Title 1"/>
          <p:cNvSpPr>
            <a:spLocks noGrp="1"/>
          </p:cNvSpPr>
          <p:nvPr>
            <p:ph type="title"/>
          </p:nvPr>
        </p:nvSpPr>
        <p:spPr>
          <a:xfrm>
            <a:off x="838200" y="152400"/>
            <a:ext cx="6172200" cy="685800"/>
          </a:xfrm>
        </p:spPr>
        <p:txBody>
          <a:bodyPr/>
          <a:lstStyle/>
          <a:p>
            <a:r>
              <a:rPr lang="en-US" dirty="0" smtClean="0"/>
              <a:t>Sailors are split evenly among sailboats 6 </a:t>
            </a:r>
            <a:r>
              <a:rPr lang="en-US" dirty="0" err="1" smtClean="0"/>
              <a:t>metres</a:t>
            </a:r>
            <a:r>
              <a:rPr lang="en-US" dirty="0" smtClean="0"/>
              <a:t> or longer and under 6 </a:t>
            </a:r>
            <a:r>
              <a:rPr lang="en-US" dirty="0" err="1" smtClean="0"/>
              <a:t>metres</a:t>
            </a:r>
            <a:r>
              <a:rPr lang="en-US" dirty="0" smtClean="0"/>
              <a:t>. </a:t>
            </a:r>
            <a:endParaRPr lang="en-US" sz="1600" b="0" dirty="0" smtClean="0"/>
          </a:p>
        </p:txBody>
      </p:sp>
      <p:graphicFrame>
        <p:nvGraphicFramePr>
          <p:cNvPr id="7" name="Chart 6"/>
          <p:cNvGraphicFramePr/>
          <p:nvPr>
            <p:extLst>
              <p:ext uri="{D42A27DB-BD31-4B8C-83A1-F6EECF244321}">
                <p14:modId xmlns:p14="http://schemas.microsoft.com/office/powerpoint/2010/main" val="2168561083"/>
              </p:ext>
            </p:extLst>
          </p:nvPr>
        </p:nvGraphicFramePr>
        <p:xfrm>
          <a:off x="800100" y="2209800"/>
          <a:ext cx="7467600" cy="3175000"/>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p:cNvSpPr txBox="1"/>
          <p:nvPr/>
        </p:nvSpPr>
        <p:spPr>
          <a:xfrm>
            <a:off x="2819400" y="1600200"/>
            <a:ext cx="3429000" cy="369332"/>
          </a:xfrm>
          <a:prstGeom prst="rect">
            <a:avLst/>
          </a:prstGeom>
          <a:noFill/>
        </p:spPr>
        <p:txBody>
          <a:bodyPr wrap="square" rtlCol="0">
            <a:spAutoFit/>
          </a:bodyPr>
          <a:lstStyle/>
          <a:p>
            <a:pPr algn="ctr"/>
            <a:r>
              <a:rPr lang="en-US" b="1" dirty="0" smtClean="0"/>
              <a:t>Types of Sailboats</a:t>
            </a:r>
            <a:endParaRPr lang="en-US" b="1" dirty="0"/>
          </a:p>
        </p:txBody>
      </p:sp>
      <p:pic>
        <p:nvPicPr>
          <p:cNvPr id="2050" name="Picture 2" descr="http://img1.wikia.nocookie.net/__cb20131206024941/althistory/images/4/43/Sailboat-1_2712136.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3954" y="707572"/>
            <a:ext cx="1400302" cy="1022398"/>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p:spPr>
      </p:pic>
      <p:sp>
        <p:nvSpPr>
          <p:cNvPr id="11" name="TextBox 10"/>
          <p:cNvSpPr txBox="1"/>
          <p:nvPr/>
        </p:nvSpPr>
        <p:spPr>
          <a:xfrm>
            <a:off x="4953000" y="6210254"/>
            <a:ext cx="4114800" cy="307777"/>
          </a:xfrm>
          <a:prstGeom prst="rect">
            <a:avLst/>
          </a:prstGeom>
          <a:noFill/>
        </p:spPr>
        <p:txBody>
          <a:bodyPr wrap="square" rtlCol="0">
            <a:spAutoFit/>
          </a:bodyPr>
          <a:lstStyle/>
          <a:p>
            <a:pPr algn="r"/>
            <a:r>
              <a:rPr lang="en-US" sz="1400" dirty="0" smtClean="0"/>
              <a:t>Those who sail at least occasionally (n=153)</a:t>
            </a:r>
            <a:endParaRPr lang="en-US" sz="1400" dirty="0"/>
          </a:p>
        </p:txBody>
      </p:sp>
      <p:sp>
        <p:nvSpPr>
          <p:cNvPr id="13" name="Rounded Rectangle 12"/>
          <p:cNvSpPr/>
          <p:nvPr/>
        </p:nvSpPr>
        <p:spPr>
          <a:xfrm>
            <a:off x="7130143" y="152400"/>
            <a:ext cx="1905000" cy="75033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b="1" dirty="0" smtClean="0"/>
              <a:t>13% </a:t>
            </a:r>
            <a:r>
              <a:rPr lang="en-US" sz="1600" dirty="0"/>
              <a:t>go sailing, </a:t>
            </a:r>
          </a:p>
          <a:p>
            <a:pPr algn="ctr"/>
            <a:r>
              <a:rPr lang="en-US" sz="1600" dirty="0"/>
              <a:t>at least occasionally</a:t>
            </a:r>
            <a:endParaRPr lang="en-US" sz="1600" b="1" dirty="0"/>
          </a:p>
        </p:txBody>
      </p:sp>
    </p:spTree>
    <p:extLst>
      <p:ext uri="{BB962C8B-B14F-4D97-AF65-F5344CB8AC3E}">
        <p14:creationId xmlns:p14="http://schemas.microsoft.com/office/powerpoint/2010/main" val="185135896"/>
      </p:ext>
    </p:extLst>
  </p:cSld>
  <p:clrMapOvr>
    <a:masterClrMapping/>
  </p:clrMapOvr>
  <p:transition advClick="0"/>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Areas included in “Northern Canada” definition – Northern Ontario</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160</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37" name="TextBox 36"/>
          <p:cNvSpPr txBox="1"/>
          <p:nvPr/>
        </p:nvSpPr>
        <p:spPr>
          <a:xfrm>
            <a:off x="152400" y="5257800"/>
            <a:ext cx="2169094" cy="1323439"/>
          </a:xfrm>
          <a:prstGeom prst="rect">
            <a:avLst/>
          </a:prstGeom>
          <a:noFill/>
        </p:spPr>
        <p:txBody>
          <a:bodyPr wrap="square" rtlCol="0">
            <a:spAutoFit/>
          </a:bodyPr>
          <a:lstStyle/>
          <a:p>
            <a:r>
              <a:rPr lang="en-US" sz="1600" b="1" dirty="0" smtClean="0">
                <a:solidFill>
                  <a:prstClr val="black"/>
                </a:solidFill>
              </a:rPr>
              <a:t>Can Include:</a:t>
            </a:r>
          </a:p>
          <a:p>
            <a:pPr marL="285750" indent="-285750">
              <a:buFont typeface="Arial" panose="020B0604020202020204" pitchFamily="34" charset="0"/>
              <a:buChar char="•"/>
            </a:pPr>
            <a:r>
              <a:rPr lang="en-US" sz="1600" dirty="0" smtClean="0">
                <a:solidFill>
                  <a:prstClr val="black"/>
                </a:solidFill>
              </a:rPr>
              <a:t>North Bay</a:t>
            </a:r>
          </a:p>
          <a:p>
            <a:pPr marL="285750" indent="-285750">
              <a:buFont typeface="Arial" panose="020B0604020202020204" pitchFamily="34" charset="0"/>
              <a:buChar char="•"/>
            </a:pPr>
            <a:r>
              <a:rPr lang="en-US" sz="1600" dirty="0" smtClean="0">
                <a:solidFill>
                  <a:prstClr val="black"/>
                </a:solidFill>
              </a:rPr>
              <a:t>Sudbury</a:t>
            </a:r>
          </a:p>
          <a:p>
            <a:pPr marL="285750" indent="-285750">
              <a:buFont typeface="Arial" panose="020B0604020202020204" pitchFamily="34" charset="0"/>
              <a:buChar char="•"/>
            </a:pPr>
            <a:r>
              <a:rPr lang="en-US" sz="1600" dirty="0" smtClean="0">
                <a:solidFill>
                  <a:prstClr val="black"/>
                </a:solidFill>
              </a:rPr>
              <a:t>SSM</a:t>
            </a:r>
          </a:p>
          <a:p>
            <a:pPr marL="285750" indent="-285750">
              <a:buFont typeface="Arial" panose="020B0604020202020204" pitchFamily="34" charset="0"/>
              <a:buChar char="•"/>
            </a:pPr>
            <a:r>
              <a:rPr lang="en-US" sz="1600" dirty="0" smtClean="0">
                <a:solidFill>
                  <a:prstClr val="black"/>
                </a:solidFill>
              </a:rPr>
              <a:t>Thunder Bay</a:t>
            </a:r>
            <a:endParaRPr lang="en-US" sz="1600" dirty="0">
              <a:solidFill>
                <a:prstClr val="black"/>
              </a:solidFill>
            </a:endParaRPr>
          </a:p>
        </p:txBody>
      </p:sp>
      <p:grpSp>
        <p:nvGrpSpPr>
          <p:cNvPr id="96" name="Group 95"/>
          <p:cNvGrpSpPr/>
          <p:nvPr/>
        </p:nvGrpSpPr>
        <p:grpSpPr>
          <a:xfrm>
            <a:off x="1600200" y="685703"/>
            <a:ext cx="6019800" cy="5849131"/>
            <a:chOff x="1231751" y="685703"/>
            <a:chExt cx="6019800" cy="5849131"/>
          </a:xfrm>
        </p:grpSpPr>
        <p:grpSp>
          <p:nvGrpSpPr>
            <p:cNvPr id="97" name="Group 96"/>
            <p:cNvGrpSpPr/>
            <p:nvPr/>
          </p:nvGrpSpPr>
          <p:grpSpPr>
            <a:xfrm>
              <a:off x="1231751" y="685703"/>
              <a:ext cx="6019800" cy="5849131"/>
              <a:chOff x="1231751" y="685703"/>
              <a:chExt cx="6019800" cy="5849131"/>
            </a:xfrm>
          </p:grpSpPr>
          <p:grpSp>
            <p:nvGrpSpPr>
              <p:cNvPr id="121" name="Group 120"/>
              <p:cNvGrpSpPr/>
              <p:nvPr/>
            </p:nvGrpSpPr>
            <p:grpSpPr>
              <a:xfrm>
                <a:off x="1231751" y="685703"/>
                <a:ext cx="6019800" cy="5849131"/>
                <a:chOff x="1231751" y="685703"/>
                <a:chExt cx="6019800" cy="5849131"/>
              </a:xfrm>
            </p:grpSpPr>
            <p:pic>
              <p:nvPicPr>
                <p:cNvPr id="1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31751" y="685703"/>
                  <a:ext cx="6019800" cy="571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4" name="Rectangle 123"/>
                <p:cNvSpPr/>
                <p:nvPr/>
              </p:nvSpPr>
              <p:spPr>
                <a:xfrm>
                  <a:off x="1524877" y="5518963"/>
                  <a:ext cx="2748339" cy="101587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22" name="Rectangle 121"/>
              <p:cNvSpPr/>
              <p:nvPr/>
            </p:nvSpPr>
            <p:spPr>
              <a:xfrm>
                <a:off x="5508126" y="1600200"/>
                <a:ext cx="1610395" cy="8382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98" name="Oval 97"/>
            <p:cNvSpPr/>
            <p:nvPr/>
          </p:nvSpPr>
          <p:spPr>
            <a:xfrm>
              <a:off x="2044403" y="2590800"/>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9" name="Oval 98"/>
            <p:cNvSpPr/>
            <p:nvPr/>
          </p:nvSpPr>
          <p:spPr>
            <a:xfrm>
              <a:off x="1962639" y="371360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0" name="Oval 99"/>
            <p:cNvSpPr/>
            <p:nvPr/>
          </p:nvSpPr>
          <p:spPr>
            <a:xfrm rot="20810246">
              <a:off x="4921349" y="4866257"/>
              <a:ext cx="1375883" cy="972189"/>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1" name="Oval 100"/>
            <p:cNvSpPr/>
            <p:nvPr/>
          </p:nvSpPr>
          <p:spPr>
            <a:xfrm>
              <a:off x="4437949" y="5204087"/>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2" name="Oval 101"/>
            <p:cNvSpPr/>
            <p:nvPr/>
          </p:nvSpPr>
          <p:spPr>
            <a:xfrm>
              <a:off x="3020780" y="4362335"/>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3" name="Oval 102"/>
            <p:cNvSpPr/>
            <p:nvPr/>
          </p:nvSpPr>
          <p:spPr>
            <a:xfrm rot="20867899">
              <a:off x="6226256" y="4883558"/>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4" name="Oval 103"/>
            <p:cNvSpPr/>
            <p:nvPr/>
          </p:nvSpPr>
          <p:spPr>
            <a:xfrm>
              <a:off x="2410691" y="3395942"/>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5" name="Oval 104"/>
            <p:cNvSpPr/>
            <p:nvPr/>
          </p:nvSpPr>
          <p:spPr>
            <a:xfrm>
              <a:off x="1303966" y="3385765"/>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Oval 105"/>
            <p:cNvSpPr/>
            <p:nvPr/>
          </p:nvSpPr>
          <p:spPr>
            <a:xfrm>
              <a:off x="1906889" y="3228327"/>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Oval 106"/>
            <p:cNvSpPr/>
            <p:nvPr/>
          </p:nvSpPr>
          <p:spPr>
            <a:xfrm>
              <a:off x="1291902" y="386600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Oval 107"/>
            <p:cNvSpPr/>
            <p:nvPr/>
          </p:nvSpPr>
          <p:spPr>
            <a:xfrm>
              <a:off x="1689887" y="4024650"/>
              <a:ext cx="458002"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Oval 108"/>
            <p:cNvSpPr/>
            <p:nvPr/>
          </p:nvSpPr>
          <p:spPr>
            <a:xfrm>
              <a:off x="1524877" y="4320175"/>
              <a:ext cx="623012"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0" name="Oval 109"/>
            <p:cNvSpPr/>
            <p:nvPr/>
          </p:nvSpPr>
          <p:spPr>
            <a:xfrm>
              <a:off x="3272681" y="3744018"/>
              <a:ext cx="56637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Oval 110"/>
            <p:cNvSpPr/>
            <p:nvPr/>
          </p:nvSpPr>
          <p:spPr>
            <a:xfrm>
              <a:off x="4788102" y="3138645"/>
              <a:ext cx="56637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Oval 111"/>
            <p:cNvSpPr/>
            <p:nvPr/>
          </p:nvSpPr>
          <p:spPr>
            <a:xfrm>
              <a:off x="4941751" y="3766102"/>
              <a:ext cx="56637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Oval 112"/>
            <p:cNvSpPr/>
            <p:nvPr/>
          </p:nvSpPr>
          <p:spPr>
            <a:xfrm>
              <a:off x="4273216" y="4463300"/>
              <a:ext cx="514886"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4" name="Oval 113"/>
            <p:cNvSpPr/>
            <p:nvPr/>
          </p:nvSpPr>
          <p:spPr>
            <a:xfrm>
              <a:off x="4821388" y="4362335"/>
              <a:ext cx="56637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5" name="Oval 114"/>
            <p:cNvSpPr/>
            <p:nvPr/>
          </p:nvSpPr>
          <p:spPr>
            <a:xfrm>
              <a:off x="4788101" y="4876800"/>
              <a:ext cx="566375"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6" name="Oval 115"/>
            <p:cNvSpPr/>
            <p:nvPr/>
          </p:nvSpPr>
          <p:spPr>
            <a:xfrm rot="19774729">
              <a:off x="5514848" y="4030717"/>
              <a:ext cx="1021628" cy="115141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7" name="Oval 116"/>
            <p:cNvSpPr/>
            <p:nvPr/>
          </p:nvSpPr>
          <p:spPr>
            <a:xfrm rot="20867899">
              <a:off x="6545808" y="5124081"/>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8" name="Oval 117"/>
            <p:cNvSpPr/>
            <p:nvPr/>
          </p:nvSpPr>
          <p:spPr>
            <a:xfrm>
              <a:off x="4551489" y="5630730"/>
              <a:ext cx="514886" cy="286251"/>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9" name="Oval 118"/>
            <p:cNvSpPr/>
            <p:nvPr/>
          </p:nvSpPr>
          <p:spPr>
            <a:xfrm rot="20867899">
              <a:off x="6340596" y="3947732"/>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0" name="Oval 119"/>
            <p:cNvSpPr/>
            <p:nvPr/>
          </p:nvSpPr>
          <p:spPr>
            <a:xfrm rot="21198139">
              <a:off x="5232088" y="5727420"/>
              <a:ext cx="1968017" cy="6971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89040048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Areas included in “Northern Canada” definition – Eastern Ontario</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161</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35" name="TextBox 34"/>
          <p:cNvSpPr txBox="1"/>
          <p:nvPr/>
        </p:nvSpPr>
        <p:spPr>
          <a:xfrm>
            <a:off x="122167" y="5623973"/>
            <a:ext cx="2169094" cy="584775"/>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Ottawa</a:t>
            </a:r>
            <a:endParaRPr lang="en-US" sz="1600" dirty="0">
              <a:solidFill>
                <a:prstClr val="black"/>
              </a:solidFill>
            </a:endParaRPr>
          </a:p>
        </p:txBody>
      </p:sp>
      <p:grpSp>
        <p:nvGrpSpPr>
          <p:cNvPr id="43" name="Group 42"/>
          <p:cNvGrpSpPr/>
          <p:nvPr/>
        </p:nvGrpSpPr>
        <p:grpSpPr>
          <a:xfrm>
            <a:off x="1371600" y="1045729"/>
            <a:ext cx="6962775" cy="4914900"/>
            <a:chOff x="844949" y="1618319"/>
            <a:chExt cx="6962775" cy="4914900"/>
          </a:xfrm>
        </p:grpSpPr>
        <p:pic>
          <p:nvPicPr>
            <p:cNvPr id="4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4949" y="1618319"/>
              <a:ext cx="6962775" cy="4914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 name="Oval 44"/>
            <p:cNvSpPr/>
            <p:nvPr/>
          </p:nvSpPr>
          <p:spPr>
            <a:xfrm>
              <a:off x="3446851" y="2313146"/>
              <a:ext cx="838762" cy="96604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Oval 45"/>
            <p:cNvSpPr/>
            <p:nvPr/>
          </p:nvSpPr>
          <p:spPr>
            <a:xfrm>
              <a:off x="4053764" y="327918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7" name="Oval 46"/>
            <p:cNvSpPr/>
            <p:nvPr/>
          </p:nvSpPr>
          <p:spPr>
            <a:xfrm rot="20867899">
              <a:off x="2813438" y="3127714"/>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Oval 47"/>
            <p:cNvSpPr/>
            <p:nvPr/>
          </p:nvSpPr>
          <p:spPr>
            <a:xfrm>
              <a:off x="7086600" y="296431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664467963"/>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560528" y="228600"/>
            <a:ext cx="8510746" cy="6352071"/>
            <a:chOff x="571414" y="152400"/>
            <a:chExt cx="8510746" cy="6352071"/>
          </a:xfrm>
        </p:grpSpPr>
        <p:grpSp>
          <p:nvGrpSpPr>
            <p:cNvPr id="5" name="Group 4"/>
            <p:cNvGrpSpPr/>
            <p:nvPr/>
          </p:nvGrpSpPr>
          <p:grpSpPr>
            <a:xfrm>
              <a:off x="571414" y="152400"/>
              <a:ext cx="8510746" cy="6352071"/>
              <a:chOff x="571414" y="152400"/>
              <a:chExt cx="8510746" cy="6352071"/>
            </a:xfrm>
          </p:grpSpPr>
          <p:grpSp>
            <p:nvGrpSpPr>
              <p:cNvPr id="36" name="Group 35"/>
              <p:cNvGrpSpPr/>
              <p:nvPr/>
            </p:nvGrpSpPr>
            <p:grpSpPr>
              <a:xfrm>
                <a:off x="571414" y="215227"/>
                <a:ext cx="8499860" cy="6289244"/>
                <a:chOff x="257332" y="141973"/>
                <a:chExt cx="8844989" cy="6544612"/>
              </a:xfrm>
            </p:grpSpPr>
            <p:pic>
              <p:nvPicPr>
                <p:cNvPr id="3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332" y="141973"/>
                  <a:ext cx="8844989" cy="6544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Oval 37"/>
                <p:cNvSpPr/>
                <p:nvPr/>
              </p:nvSpPr>
              <p:spPr>
                <a:xfrm>
                  <a:off x="3445096" y="3110975"/>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Oval 38"/>
                <p:cNvSpPr/>
                <p:nvPr/>
              </p:nvSpPr>
              <p:spPr>
                <a:xfrm>
                  <a:off x="1614271" y="1029001"/>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0" name="Oval 39"/>
                <p:cNvSpPr/>
                <p:nvPr/>
              </p:nvSpPr>
              <p:spPr>
                <a:xfrm>
                  <a:off x="932147" y="3222656"/>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Oval 40"/>
                <p:cNvSpPr/>
                <p:nvPr/>
              </p:nvSpPr>
              <p:spPr>
                <a:xfrm>
                  <a:off x="633339" y="1447800"/>
                  <a:ext cx="503802" cy="5334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2" name="Oval 41"/>
                <p:cNvSpPr/>
                <p:nvPr/>
              </p:nvSpPr>
              <p:spPr>
                <a:xfrm>
                  <a:off x="6629400" y="436363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Oval 48"/>
                <p:cNvSpPr/>
                <p:nvPr/>
              </p:nvSpPr>
              <p:spPr>
                <a:xfrm rot="20867899">
                  <a:off x="8256019" y="3271562"/>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Oval 49"/>
                <p:cNvSpPr/>
                <p:nvPr/>
              </p:nvSpPr>
              <p:spPr>
                <a:xfrm>
                  <a:off x="471083" y="683848"/>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Oval 50"/>
                <p:cNvSpPr/>
                <p:nvPr/>
              </p:nvSpPr>
              <p:spPr>
                <a:xfrm>
                  <a:off x="2069593" y="174577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Oval 51"/>
                <p:cNvSpPr/>
                <p:nvPr/>
              </p:nvSpPr>
              <p:spPr>
                <a:xfrm>
                  <a:off x="2423280" y="1181401"/>
                  <a:ext cx="554823" cy="266399"/>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Oval 52"/>
                <p:cNvSpPr/>
                <p:nvPr/>
              </p:nvSpPr>
              <p:spPr>
                <a:xfrm>
                  <a:off x="3050493" y="4583040"/>
                  <a:ext cx="580013" cy="35892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Oval 53"/>
                <p:cNvSpPr/>
                <p:nvPr/>
              </p:nvSpPr>
              <p:spPr>
                <a:xfrm>
                  <a:off x="4322618" y="4045608"/>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Oval 54"/>
                <p:cNvSpPr/>
                <p:nvPr/>
              </p:nvSpPr>
              <p:spPr>
                <a:xfrm>
                  <a:off x="3722187" y="4204620"/>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Oval 55"/>
                <p:cNvSpPr/>
                <p:nvPr/>
              </p:nvSpPr>
              <p:spPr>
                <a:xfrm>
                  <a:off x="4876800" y="4265015"/>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Oval 56"/>
                <p:cNvSpPr/>
                <p:nvPr/>
              </p:nvSpPr>
              <p:spPr>
                <a:xfrm>
                  <a:off x="5562600" y="3979074"/>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Oval 57"/>
                <p:cNvSpPr/>
                <p:nvPr/>
              </p:nvSpPr>
              <p:spPr>
                <a:xfrm rot="20867899">
                  <a:off x="7794808" y="3886998"/>
                  <a:ext cx="606993"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Oval 58"/>
                <p:cNvSpPr/>
                <p:nvPr/>
              </p:nvSpPr>
              <p:spPr>
                <a:xfrm>
                  <a:off x="6125598" y="4626613"/>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Oval 59"/>
                <p:cNvSpPr/>
                <p:nvPr/>
              </p:nvSpPr>
              <p:spPr>
                <a:xfrm>
                  <a:off x="5354417" y="4626613"/>
                  <a:ext cx="416365" cy="312123"/>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Oval 60"/>
                <p:cNvSpPr/>
                <p:nvPr/>
              </p:nvSpPr>
              <p:spPr>
                <a:xfrm>
                  <a:off x="5817479" y="4702319"/>
                  <a:ext cx="416365"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Oval 61"/>
                <p:cNvSpPr/>
                <p:nvPr/>
              </p:nvSpPr>
              <p:spPr>
                <a:xfrm>
                  <a:off x="6116782" y="4962547"/>
                  <a:ext cx="416365"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Oval 62"/>
                <p:cNvSpPr/>
                <p:nvPr/>
              </p:nvSpPr>
              <p:spPr>
                <a:xfrm>
                  <a:off x="5348612" y="4877857"/>
                  <a:ext cx="416365" cy="312123"/>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4" name="Rectangle 3"/>
              <p:cNvSpPr/>
              <p:nvPr/>
            </p:nvSpPr>
            <p:spPr>
              <a:xfrm>
                <a:off x="6947804" y="152400"/>
                <a:ext cx="2134356" cy="2209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932749" y="5943600"/>
              <a:ext cx="3234601" cy="5608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38800" y="97200"/>
            <a:ext cx="8162325" cy="512400"/>
          </a:xfrm>
        </p:spPr>
        <p:txBody>
          <a:bodyPr/>
          <a:lstStyle/>
          <a:p>
            <a:r>
              <a:rPr lang="en-US" dirty="0" smtClean="0"/>
              <a:t>Areas included in “Northern Canada” definition – Western Quebec</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162</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12" name="TextBox 11"/>
          <p:cNvSpPr txBox="1"/>
          <p:nvPr/>
        </p:nvSpPr>
        <p:spPr>
          <a:xfrm>
            <a:off x="152400" y="5486400"/>
            <a:ext cx="2169094" cy="584775"/>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Montreal</a:t>
            </a:r>
            <a:endParaRPr lang="en-US" sz="1600" dirty="0">
              <a:solidFill>
                <a:prstClr val="black"/>
              </a:solidFill>
            </a:endParaRPr>
          </a:p>
        </p:txBody>
      </p:sp>
    </p:spTree>
    <p:extLst>
      <p:ext uri="{BB962C8B-B14F-4D97-AF65-F5344CB8AC3E}">
        <p14:creationId xmlns:p14="http://schemas.microsoft.com/office/powerpoint/2010/main" val="31321644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79764" y="350693"/>
            <a:ext cx="8035636" cy="6156614"/>
            <a:chOff x="879764" y="350693"/>
            <a:chExt cx="8035636" cy="6156614"/>
          </a:xfrm>
        </p:grpSpPr>
        <p:grpSp>
          <p:nvGrpSpPr>
            <p:cNvPr id="33" name="Group 32"/>
            <p:cNvGrpSpPr/>
            <p:nvPr/>
          </p:nvGrpSpPr>
          <p:grpSpPr>
            <a:xfrm>
              <a:off x="879764" y="350693"/>
              <a:ext cx="7654636" cy="6156614"/>
              <a:chOff x="609600" y="350693"/>
              <a:chExt cx="7654636" cy="6156614"/>
            </a:xfrm>
          </p:grpSpPr>
          <p:pic>
            <p:nvPicPr>
              <p:cNvPr id="3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350693"/>
                <a:ext cx="7654636" cy="61566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5" name="Oval 34"/>
              <p:cNvSpPr/>
              <p:nvPr/>
            </p:nvSpPr>
            <p:spPr>
              <a:xfrm>
                <a:off x="5638800" y="1981200"/>
                <a:ext cx="554182" cy="318025"/>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6" name="Oval 35"/>
              <p:cNvSpPr/>
              <p:nvPr/>
            </p:nvSpPr>
            <p:spPr>
              <a:xfrm>
                <a:off x="1447800" y="327156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7" name="Oval 36"/>
              <p:cNvSpPr/>
              <p:nvPr/>
            </p:nvSpPr>
            <p:spPr>
              <a:xfrm>
                <a:off x="2978103" y="2590800"/>
                <a:ext cx="609600" cy="38100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8" name="Oval 37"/>
              <p:cNvSpPr/>
              <p:nvPr/>
            </p:nvSpPr>
            <p:spPr>
              <a:xfrm>
                <a:off x="5386899" y="227592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Oval 38"/>
              <p:cNvSpPr/>
              <p:nvPr/>
            </p:nvSpPr>
            <p:spPr>
              <a:xfrm>
                <a:off x="2582951" y="3679886"/>
                <a:ext cx="416365"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0" name="Oval 39"/>
              <p:cNvSpPr/>
              <p:nvPr/>
            </p:nvSpPr>
            <p:spPr>
              <a:xfrm>
                <a:off x="2016694" y="3186412"/>
                <a:ext cx="726506" cy="73788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Oval 40"/>
              <p:cNvSpPr/>
              <p:nvPr/>
            </p:nvSpPr>
            <p:spPr>
              <a:xfrm>
                <a:off x="3723313" y="25908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2" name="Oval 41"/>
              <p:cNvSpPr/>
              <p:nvPr/>
            </p:nvSpPr>
            <p:spPr>
              <a:xfrm>
                <a:off x="4185017" y="255666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3" name="Oval 42"/>
              <p:cNvSpPr/>
              <p:nvPr/>
            </p:nvSpPr>
            <p:spPr>
              <a:xfrm>
                <a:off x="6958777" y="287153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4" name="Oval 43"/>
              <p:cNvSpPr/>
              <p:nvPr/>
            </p:nvSpPr>
            <p:spPr>
              <a:xfrm>
                <a:off x="5155564" y="259080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5" name="Oval 44"/>
              <p:cNvSpPr/>
              <p:nvPr/>
            </p:nvSpPr>
            <p:spPr>
              <a:xfrm>
                <a:off x="1447800" y="2656924"/>
                <a:ext cx="729620"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Oval 45"/>
              <p:cNvSpPr/>
              <p:nvPr/>
            </p:nvSpPr>
            <p:spPr>
              <a:xfrm>
                <a:off x="2514600" y="3854572"/>
                <a:ext cx="416365"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7" name="Oval 46"/>
              <p:cNvSpPr/>
              <p:nvPr/>
            </p:nvSpPr>
            <p:spPr>
              <a:xfrm>
                <a:off x="6183950" y="349512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Oval 47"/>
              <p:cNvSpPr/>
              <p:nvPr/>
            </p:nvSpPr>
            <p:spPr>
              <a:xfrm>
                <a:off x="5476734" y="3277627"/>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Oval 48"/>
              <p:cNvSpPr/>
              <p:nvPr/>
            </p:nvSpPr>
            <p:spPr>
              <a:xfrm>
                <a:off x="4883097" y="3453161"/>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Oval 49"/>
              <p:cNvSpPr/>
              <p:nvPr/>
            </p:nvSpPr>
            <p:spPr>
              <a:xfrm>
                <a:off x="4310106" y="3495124"/>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Oval 50"/>
              <p:cNvSpPr/>
              <p:nvPr/>
            </p:nvSpPr>
            <p:spPr>
              <a:xfrm>
                <a:off x="2933965" y="353969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Oval 51"/>
              <p:cNvSpPr/>
              <p:nvPr/>
            </p:nvSpPr>
            <p:spPr>
              <a:xfrm>
                <a:off x="4318492" y="398468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Oval 52"/>
              <p:cNvSpPr/>
              <p:nvPr/>
            </p:nvSpPr>
            <p:spPr>
              <a:xfrm>
                <a:off x="4822294" y="397992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Oval 53"/>
              <p:cNvSpPr/>
              <p:nvPr/>
            </p:nvSpPr>
            <p:spPr>
              <a:xfrm>
                <a:off x="5542675" y="378267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Oval 54"/>
              <p:cNvSpPr/>
              <p:nvPr/>
            </p:nvSpPr>
            <p:spPr>
              <a:xfrm>
                <a:off x="4903663" y="3689391"/>
                <a:ext cx="503802"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Oval 55"/>
              <p:cNvSpPr/>
              <p:nvPr/>
            </p:nvSpPr>
            <p:spPr>
              <a:xfrm>
                <a:off x="4318492" y="3768037"/>
                <a:ext cx="503802" cy="260228"/>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Oval 56"/>
              <p:cNvSpPr/>
              <p:nvPr/>
            </p:nvSpPr>
            <p:spPr>
              <a:xfrm>
                <a:off x="3083901" y="3854572"/>
                <a:ext cx="503802" cy="444990"/>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4" name="Rectangle 3"/>
            <p:cNvSpPr/>
            <p:nvPr/>
          </p:nvSpPr>
          <p:spPr>
            <a:xfrm>
              <a:off x="7732743" y="5638800"/>
              <a:ext cx="1182657"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smtClean="0"/>
              <a:t>Areas included in “Northern Canada” definition – Eastern Quebec</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163</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12" name="TextBox 11"/>
          <p:cNvSpPr txBox="1"/>
          <p:nvPr/>
        </p:nvSpPr>
        <p:spPr>
          <a:xfrm>
            <a:off x="152400" y="5486400"/>
            <a:ext cx="2169094" cy="584775"/>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Quebec City</a:t>
            </a:r>
            <a:endParaRPr lang="en-US" sz="1600" dirty="0">
              <a:solidFill>
                <a:prstClr val="black"/>
              </a:solidFill>
            </a:endParaRPr>
          </a:p>
        </p:txBody>
      </p:sp>
    </p:spTree>
    <p:extLst>
      <p:ext uri="{BB962C8B-B14F-4D97-AF65-F5344CB8AC3E}">
        <p14:creationId xmlns:p14="http://schemas.microsoft.com/office/powerpoint/2010/main" val="612236819"/>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Areas included in “Northern Canada” definition – Newfoundland &amp; Labrador</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164</a:t>
            </a:fld>
            <a:endParaRPr lang="de-DE" dirty="0">
              <a:solidFill>
                <a:srgbClr val="1F497D"/>
              </a:solidFill>
              <a:latin typeface="+mj-lt"/>
            </a:endParaRPr>
          </a:p>
        </p:txBody>
      </p:sp>
      <p:sp>
        <p:nvSpPr>
          <p:cNvPr id="6" name="TextBox 5"/>
          <p:cNvSpPr txBox="1"/>
          <p:nvPr/>
        </p:nvSpPr>
        <p:spPr>
          <a:xfrm>
            <a:off x="0" y="6581001"/>
            <a:ext cx="3886200" cy="276999"/>
          </a:xfrm>
          <a:prstGeom prst="rect">
            <a:avLst/>
          </a:prstGeom>
          <a:noFill/>
        </p:spPr>
        <p:txBody>
          <a:bodyPr wrap="square" rtlCol="0">
            <a:spAutoFit/>
          </a:bodyPr>
          <a:lstStyle/>
          <a:p>
            <a:r>
              <a:rPr lang="en-US" sz="1200" dirty="0" smtClean="0">
                <a:solidFill>
                  <a:srgbClr val="1F497D"/>
                </a:solidFill>
              </a:rPr>
              <a:t>Source: Canada Post</a:t>
            </a:r>
            <a:endParaRPr lang="en-US" sz="1200" dirty="0">
              <a:solidFill>
                <a:srgbClr val="1F497D"/>
              </a:solidFill>
            </a:endParaRPr>
          </a:p>
        </p:txBody>
      </p:sp>
      <p:sp>
        <p:nvSpPr>
          <p:cNvPr id="7" name="TextBox 6"/>
          <p:cNvSpPr txBox="1"/>
          <p:nvPr/>
        </p:nvSpPr>
        <p:spPr>
          <a:xfrm>
            <a:off x="152400" y="5486400"/>
            <a:ext cx="2169094" cy="584775"/>
          </a:xfrm>
          <a:prstGeom prst="rect">
            <a:avLst/>
          </a:prstGeom>
          <a:noFill/>
        </p:spPr>
        <p:txBody>
          <a:bodyPr wrap="square" rtlCol="0">
            <a:spAutoFit/>
          </a:bodyPr>
          <a:lstStyle/>
          <a:p>
            <a:r>
              <a:rPr lang="en-US" sz="1600" b="1" dirty="0" smtClean="0">
                <a:solidFill>
                  <a:prstClr val="black"/>
                </a:solidFill>
              </a:rPr>
              <a:t>Exclusions:</a:t>
            </a:r>
          </a:p>
          <a:p>
            <a:pPr marL="285750" indent="-285750">
              <a:buFont typeface="Arial" panose="020B0604020202020204" pitchFamily="34" charset="0"/>
              <a:buChar char="•"/>
            </a:pPr>
            <a:r>
              <a:rPr lang="en-US" sz="1600" dirty="0" smtClean="0">
                <a:solidFill>
                  <a:prstClr val="black"/>
                </a:solidFill>
              </a:rPr>
              <a:t>Newfoundland</a:t>
            </a:r>
            <a:endParaRPr lang="en-US" sz="1600" dirty="0">
              <a:solidFill>
                <a:prstClr val="black"/>
              </a:solidFill>
            </a:endParaRPr>
          </a:p>
        </p:txBody>
      </p:sp>
      <p:grpSp>
        <p:nvGrpSpPr>
          <p:cNvPr id="5" name="Group 4"/>
          <p:cNvGrpSpPr/>
          <p:nvPr/>
        </p:nvGrpSpPr>
        <p:grpSpPr>
          <a:xfrm>
            <a:off x="1855991" y="508012"/>
            <a:ext cx="5840209" cy="6211488"/>
            <a:chOff x="1855991" y="508012"/>
            <a:chExt cx="5840209" cy="6211488"/>
          </a:xfrm>
        </p:grpSpPr>
        <p:grpSp>
          <p:nvGrpSpPr>
            <p:cNvPr id="18" name="Group 17"/>
            <p:cNvGrpSpPr/>
            <p:nvPr/>
          </p:nvGrpSpPr>
          <p:grpSpPr>
            <a:xfrm>
              <a:off x="1855991" y="508012"/>
              <a:ext cx="5840209" cy="6045188"/>
              <a:chOff x="1322591" y="584212"/>
              <a:chExt cx="5840209" cy="6045188"/>
            </a:xfrm>
          </p:grpSpPr>
          <p:grpSp>
            <p:nvGrpSpPr>
              <p:cNvPr id="19" name="Group 18"/>
              <p:cNvGrpSpPr/>
              <p:nvPr/>
            </p:nvGrpSpPr>
            <p:grpSpPr>
              <a:xfrm>
                <a:off x="1322591" y="584212"/>
                <a:ext cx="5840209" cy="6045188"/>
                <a:chOff x="1322591" y="584212"/>
                <a:chExt cx="5840209" cy="6045188"/>
              </a:xfrm>
            </p:grpSpPr>
            <p:pic>
              <p:nvPicPr>
                <p:cNvPr id="2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2591" y="584212"/>
                  <a:ext cx="5407304" cy="60451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Rectangle 25"/>
                <p:cNvSpPr/>
                <p:nvPr/>
              </p:nvSpPr>
              <p:spPr>
                <a:xfrm>
                  <a:off x="4114800" y="1447800"/>
                  <a:ext cx="3048000" cy="13716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0" name="Oval 19"/>
              <p:cNvSpPr/>
              <p:nvPr/>
            </p:nvSpPr>
            <p:spPr>
              <a:xfrm>
                <a:off x="1957899" y="3449368"/>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 name="Oval 20"/>
              <p:cNvSpPr/>
              <p:nvPr/>
            </p:nvSpPr>
            <p:spPr>
              <a:xfrm>
                <a:off x="2391679" y="3286892"/>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 name="Oval 21"/>
              <p:cNvSpPr/>
              <p:nvPr/>
            </p:nvSpPr>
            <p:spPr>
              <a:xfrm>
                <a:off x="3352800" y="3291930"/>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 name="Oval 22"/>
              <p:cNvSpPr/>
              <p:nvPr/>
            </p:nvSpPr>
            <p:spPr>
              <a:xfrm>
                <a:off x="4114800" y="3759206"/>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Oval 23"/>
              <p:cNvSpPr/>
              <p:nvPr/>
            </p:nvSpPr>
            <p:spPr>
              <a:xfrm>
                <a:off x="4015299" y="4916621"/>
                <a:ext cx="503802" cy="314876"/>
              </a:xfrm>
              <a:prstGeom prst="ellipse">
                <a:avLst/>
              </a:prstGeom>
              <a:noFill/>
              <a:ln w="25400" cap="flat" cmpd="sng" algn="ctr">
                <a:solidFill>
                  <a:srgbClr val="9BBB59">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4" name="Rectangle 3"/>
            <p:cNvSpPr/>
            <p:nvPr/>
          </p:nvSpPr>
          <p:spPr>
            <a:xfrm>
              <a:off x="2743200" y="6172200"/>
              <a:ext cx="1394901" cy="5473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81923441"/>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85799" y="762000"/>
            <a:ext cx="4038601" cy="4495800"/>
          </a:xfrm>
        </p:spPr>
        <p:txBody>
          <a:bodyPr/>
          <a:lstStyle/>
          <a:p>
            <a:pPr>
              <a:spcAft>
                <a:spcPts val="1200"/>
              </a:spcAft>
            </a:pPr>
            <a:r>
              <a:rPr lang="en-US" dirty="0" smtClean="0"/>
              <a:t>Contacts: </a:t>
            </a:r>
            <a:br>
              <a:rPr lang="en-US" dirty="0" smtClean="0"/>
            </a:br>
            <a:r>
              <a:rPr lang="en-US" sz="2400" dirty="0" smtClean="0"/>
              <a:t/>
            </a:r>
            <a:br>
              <a:rPr lang="en-US" sz="2400" dirty="0" smtClean="0"/>
            </a:br>
            <a:r>
              <a:rPr lang="en-US" sz="2400" dirty="0" smtClean="0"/>
              <a:t>Jordan.Levitin@Ipsos.com</a:t>
            </a:r>
            <a:br>
              <a:rPr lang="en-US" sz="2400" dirty="0" smtClean="0"/>
            </a:br>
            <a:r>
              <a:rPr lang="en-US" sz="2400" dirty="0" smtClean="0"/>
              <a:t>(416) 572-4455</a:t>
            </a:r>
            <a:br>
              <a:rPr lang="en-US" sz="2400" dirty="0" smtClean="0"/>
            </a:br>
            <a:r>
              <a:rPr lang="en-US" sz="2400" dirty="0" smtClean="0"/>
              <a:t/>
            </a:r>
            <a:br>
              <a:rPr lang="en-US" sz="2400" dirty="0" smtClean="0"/>
            </a:br>
            <a:r>
              <a:rPr lang="en-US" sz="2400" dirty="0" smtClean="0"/>
              <a:t>Sarah.Kearse@Ipsos.com</a:t>
            </a:r>
            <a:r>
              <a:rPr lang="en-US" sz="2400" dirty="0"/>
              <a:t/>
            </a:r>
            <a:br>
              <a:rPr lang="en-US" sz="2400" dirty="0"/>
            </a:br>
            <a:r>
              <a:rPr lang="en-US" sz="2400" dirty="0"/>
              <a:t>(416) </a:t>
            </a:r>
            <a:r>
              <a:rPr lang="en-US" sz="2400" dirty="0" smtClean="0"/>
              <a:t>572-5087</a:t>
            </a:r>
            <a:br>
              <a:rPr lang="en-US" sz="2400" dirty="0" smtClean="0"/>
            </a:br>
            <a:r>
              <a:rPr lang="en-US" sz="2400" dirty="0"/>
              <a:t/>
            </a:r>
            <a:br>
              <a:rPr lang="en-US" sz="2400" dirty="0"/>
            </a:br>
            <a:r>
              <a:rPr lang="en-US" sz="2400" dirty="0" smtClean="0"/>
              <a:t>Laura.Mouck@Ipsos.com</a:t>
            </a:r>
            <a:br>
              <a:rPr lang="en-US" sz="2400" dirty="0" smtClean="0"/>
            </a:br>
            <a:r>
              <a:rPr lang="en-US" sz="2400" dirty="0" smtClean="0"/>
              <a:t>(613) 688-8982</a:t>
            </a:r>
            <a:r>
              <a:rPr lang="en-US" sz="2400" dirty="0"/>
              <a:t/>
            </a:r>
            <a:br>
              <a:rPr lang="en-US" sz="2400" dirty="0"/>
            </a:b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fld id="{99DB18A3-D21F-4BB0-9E84-DFB029941648}" type="slidenum">
              <a:rPr lang="de-DE" smtClean="0"/>
              <a:pPr/>
              <a:t>165</a:t>
            </a:fld>
            <a:endParaRPr lang="de-DE" dirty="0"/>
          </a:p>
        </p:txBody>
      </p:sp>
      <p:pic>
        <p:nvPicPr>
          <p:cNvPr id="4" name="Picture 2" descr="http://insurance-boss.com/wp-content/uploads/2013/05/boating-safety.s600x600.jp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5580" y="1455730"/>
            <a:ext cx="4038600" cy="26955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819631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2124169511"/>
              </p:ext>
            </p:extLst>
          </p:nvPr>
        </p:nvGraphicFramePr>
        <p:xfrm>
          <a:off x="925286" y="903515"/>
          <a:ext cx="8039100" cy="5593080"/>
        </p:xfrm>
        <a:graphic>
          <a:graphicData uri="http://schemas.openxmlformats.org/drawingml/2006/table">
            <a:tbl>
              <a:tblPr firstRow="1" bandRow="1">
                <a:tableStyleId>{5C22544A-7EE6-4342-B048-85BDC9FD1C3A}</a:tableStyleId>
              </a:tblPr>
              <a:tblGrid>
                <a:gridCol w="1268690"/>
                <a:gridCol w="2731810"/>
                <a:gridCol w="4038600"/>
              </a:tblGrid>
              <a:tr h="929640">
                <a:tc>
                  <a:txBody>
                    <a:bodyPr/>
                    <a:lstStyle/>
                    <a:p>
                      <a:endParaRPr lang="en-US"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b="0" dirty="0" smtClean="0">
                          <a:solidFill>
                            <a:schemeClr val="tx1"/>
                          </a:solidFill>
                        </a:rPr>
                        <a:t>Paddlers</a:t>
                      </a:r>
                    </a:p>
                    <a:p>
                      <a:r>
                        <a:rPr lang="en-US" sz="1200" b="0" i="1" dirty="0" smtClean="0">
                          <a:solidFill>
                            <a:schemeClr val="tx1"/>
                          </a:solidFill>
                        </a:rPr>
                        <a:t>(n=746)</a:t>
                      </a:r>
                      <a:endParaRPr lang="en-US" sz="1200" b="0" i="1"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0" dirty="0" smtClean="0">
                          <a:solidFill>
                            <a:schemeClr val="tx1"/>
                          </a:solidFill>
                        </a:rPr>
                        <a:t>Participated</a:t>
                      </a:r>
                      <a:r>
                        <a:rPr lang="en-US" sz="1400" b="0" baseline="0" dirty="0" smtClean="0">
                          <a:solidFill>
                            <a:schemeClr val="tx1"/>
                          </a:solidFill>
                        </a:rPr>
                        <a:t> in canoeing, kayaking or stand up </a:t>
                      </a:r>
                      <a:r>
                        <a:rPr lang="en-US" sz="1400" b="0" baseline="0" dirty="0" err="1" smtClean="0">
                          <a:solidFill>
                            <a:schemeClr val="tx1"/>
                          </a:solidFill>
                        </a:rPr>
                        <a:t>paddleboarding</a:t>
                      </a:r>
                      <a:endParaRPr lang="en-US" sz="1400" b="0" dirty="0" smtClean="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29640">
                <a:tc>
                  <a:txBody>
                    <a:bodyPr/>
                    <a:lstStyle/>
                    <a:p>
                      <a:endParaRPr lang="en-US"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b="0" dirty="0" smtClean="0">
                          <a:solidFill>
                            <a:schemeClr val="tx1"/>
                          </a:solidFill>
                        </a:rPr>
                        <a:t>Fishers</a:t>
                      </a:r>
                    </a:p>
                    <a:p>
                      <a:r>
                        <a:rPr lang="en-US" sz="1200" b="0" i="1" dirty="0" smtClean="0">
                          <a:solidFill>
                            <a:schemeClr val="tx1"/>
                          </a:solidFill>
                        </a:rPr>
                        <a:t>(n=704)</a:t>
                      </a:r>
                      <a:endParaRPr lang="en-US" sz="1200" b="0" i="1"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dirty="0" smtClean="0">
                          <a:solidFill>
                            <a:schemeClr val="tx1"/>
                          </a:solidFill>
                        </a:rPr>
                        <a:t>Participated</a:t>
                      </a:r>
                      <a:r>
                        <a:rPr lang="en-US" sz="1400" b="0" baseline="0" dirty="0" smtClean="0">
                          <a:solidFill>
                            <a:schemeClr val="tx1"/>
                          </a:solidFill>
                        </a:rPr>
                        <a:t> in fishing from a boat, canoe or other type of craft as either the driver or as a passenger</a:t>
                      </a:r>
                      <a:endParaRPr lang="en-US" sz="14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29640">
                <a:tc>
                  <a:txBody>
                    <a:bodyPr/>
                    <a:lstStyle/>
                    <a:p>
                      <a:endParaRPr lang="en-US"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dirty="0" smtClean="0">
                          <a:solidFill>
                            <a:schemeClr val="tx1"/>
                          </a:solidFill>
                        </a:rPr>
                        <a:t>Pleasure </a:t>
                      </a:r>
                      <a:r>
                        <a:rPr lang="en-US" dirty="0" err="1" smtClean="0">
                          <a:solidFill>
                            <a:schemeClr val="tx1"/>
                          </a:solidFill>
                        </a:rPr>
                        <a:t>Powerboaters</a:t>
                      </a:r>
                      <a:endParaRPr lang="en-US" dirty="0" smtClean="0">
                        <a:solidFill>
                          <a:schemeClr val="tx1"/>
                        </a:solidFill>
                      </a:endParaRPr>
                    </a:p>
                    <a:p>
                      <a:r>
                        <a:rPr lang="en-US" sz="1200" i="1" dirty="0" smtClean="0">
                          <a:solidFill>
                            <a:schemeClr val="tx1"/>
                          </a:solidFill>
                        </a:rPr>
                        <a:t>(n=574)</a:t>
                      </a:r>
                      <a:endParaRPr lang="en-US" sz="1200" i="1"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dirty="0" smtClean="0">
                          <a:solidFill>
                            <a:schemeClr val="tx1"/>
                          </a:solidFill>
                        </a:rPr>
                        <a:t>Participated</a:t>
                      </a:r>
                      <a:r>
                        <a:rPr lang="en-US" sz="1400" baseline="0" dirty="0" smtClean="0">
                          <a:solidFill>
                            <a:schemeClr val="tx1"/>
                          </a:solidFill>
                        </a:rPr>
                        <a:t> in pleasure boating in a powerboat, including cruising, waterskiing, wakeboarding or PWC, as either the driver or as a passenger</a:t>
                      </a:r>
                      <a:endParaRPr lang="en-US" sz="14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29640">
                <a:tc>
                  <a:txBody>
                    <a:bodyPr/>
                    <a:lstStyle/>
                    <a:p>
                      <a:endParaRPr lang="en-US"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dirty="0" smtClean="0">
                          <a:solidFill>
                            <a:schemeClr val="tx1"/>
                          </a:solidFill>
                        </a:rPr>
                        <a:t>Sailors</a:t>
                      </a:r>
                    </a:p>
                    <a:p>
                      <a:r>
                        <a:rPr lang="en-US" sz="1200" i="1" dirty="0" smtClean="0">
                          <a:solidFill>
                            <a:schemeClr val="tx1"/>
                          </a:solidFill>
                        </a:rPr>
                        <a:t>(n=173)</a:t>
                      </a:r>
                      <a:endParaRPr lang="en-US" sz="1200" i="1"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dirty="0" smtClean="0">
                          <a:solidFill>
                            <a:schemeClr val="tx1"/>
                          </a:solidFill>
                        </a:rPr>
                        <a:t>Participated in sailing or sailboarding</a:t>
                      </a:r>
                      <a:r>
                        <a:rPr lang="en-US" sz="1400" baseline="0" dirty="0" smtClean="0">
                          <a:solidFill>
                            <a:schemeClr val="tx1"/>
                          </a:solidFill>
                        </a:rPr>
                        <a:t> (windsurfing)</a:t>
                      </a:r>
                      <a:endParaRPr lang="en-US" sz="14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29640">
                <a:tc>
                  <a:txBody>
                    <a:bodyPr/>
                    <a:lstStyle/>
                    <a:p>
                      <a:endParaRPr lang="en-US">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dirty="0" smtClean="0">
                          <a:solidFill>
                            <a:schemeClr val="tx1"/>
                          </a:solidFill>
                        </a:rPr>
                        <a:t>Personal Watercraft Riders</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1" dirty="0" smtClean="0">
                          <a:solidFill>
                            <a:schemeClr val="tx1"/>
                          </a:solidFill>
                        </a:rPr>
                        <a:t>(n=137)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dirty="0" smtClean="0">
                          <a:solidFill>
                            <a:schemeClr val="tx1"/>
                          </a:solidFill>
                        </a:rPr>
                        <a:t>Rode a personal water</a:t>
                      </a:r>
                      <a:r>
                        <a:rPr lang="en-US" sz="1400" baseline="0" dirty="0" smtClean="0">
                          <a:solidFill>
                            <a:schemeClr val="tx1"/>
                          </a:solidFill>
                        </a:rPr>
                        <a:t>craft (PWC)</a:t>
                      </a:r>
                      <a:endParaRPr lang="en-US" sz="14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929640">
                <a:tc>
                  <a:txBody>
                    <a:bodyPr/>
                    <a:lstStyle/>
                    <a:p>
                      <a:endParaRPr lang="en-US">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i="0" dirty="0" smtClean="0">
                          <a:solidFill>
                            <a:schemeClr val="tx1"/>
                          </a:solidFill>
                        </a:rPr>
                        <a:t>Small</a:t>
                      </a:r>
                      <a:r>
                        <a:rPr lang="en-US" sz="1800" i="0" baseline="0" dirty="0" smtClean="0">
                          <a:solidFill>
                            <a:schemeClr val="tx1"/>
                          </a:solidFill>
                        </a:rPr>
                        <a:t> Crafts</a:t>
                      </a:r>
                      <a:endParaRPr lang="en-US" sz="1800" i="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1" dirty="0" smtClean="0">
                          <a:solidFill>
                            <a:schemeClr val="tx1"/>
                          </a:solidFill>
                        </a:rPr>
                        <a:t>(n=944)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dirty="0" smtClean="0">
                          <a:solidFill>
                            <a:schemeClr val="tx1"/>
                          </a:solidFill>
                        </a:rPr>
                        <a:t>Participated</a:t>
                      </a:r>
                      <a:r>
                        <a:rPr lang="en-US" sz="1400" baseline="0" dirty="0" smtClean="0">
                          <a:solidFill>
                            <a:schemeClr val="tx1"/>
                          </a:solidFill>
                        </a:rPr>
                        <a:t> in c</a:t>
                      </a:r>
                      <a:r>
                        <a:rPr lang="en-US" sz="1400" dirty="0" smtClean="0">
                          <a:solidFill>
                            <a:schemeClr val="tx1"/>
                          </a:solidFill>
                        </a:rPr>
                        <a:t>anoeing,</a:t>
                      </a:r>
                      <a:r>
                        <a:rPr lang="en-US" sz="1400" baseline="0" dirty="0" smtClean="0">
                          <a:solidFill>
                            <a:schemeClr val="tx1"/>
                          </a:solidFill>
                        </a:rPr>
                        <a:t> k</a:t>
                      </a:r>
                      <a:r>
                        <a:rPr lang="en-US" sz="1400" dirty="0" smtClean="0">
                          <a:solidFill>
                            <a:schemeClr val="tx1"/>
                          </a:solidFill>
                        </a:rPr>
                        <a:t>ayaking,</a:t>
                      </a:r>
                      <a:r>
                        <a:rPr lang="en-US" sz="1400" baseline="0" dirty="0" smtClean="0">
                          <a:solidFill>
                            <a:schemeClr val="tx1"/>
                          </a:solidFill>
                        </a:rPr>
                        <a:t> boating </a:t>
                      </a:r>
                      <a:r>
                        <a:rPr lang="en-US" sz="1400" dirty="0" smtClean="0">
                          <a:solidFill>
                            <a:schemeClr val="tx1"/>
                          </a:solidFill>
                        </a:rPr>
                        <a:t>in another type of non-powered craft</a:t>
                      </a:r>
                      <a:r>
                        <a:rPr lang="en-US" sz="1400" baseline="0" dirty="0" smtClean="0">
                          <a:solidFill>
                            <a:schemeClr val="tx1"/>
                          </a:solidFill>
                        </a:rPr>
                        <a:t> (</a:t>
                      </a:r>
                      <a:r>
                        <a:rPr lang="en-US" sz="1400" dirty="0" smtClean="0">
                          <a:solidFill>
                            <a:schemeClr val="tx1"/>
                          </a:solidFill>
                        </a:rPr>
                        <a:t>such as a rowboat, inflatable craft),</a:t>
                      </a:r>
                      <a:r>
                        <a:rPr lang="en-US" sz="1400" baseline="0" dirty="0" smtClean="0">
                          <a:solidFill>
                            <a:schemeClr val="tx1"/>
                          </a:solidFill>
                        </a:rPr>
                        <a:t> a </a:t>
                      </a:r>
                      <a:r>
                        <a:rPr lang="en-US" sz="1400" dirty="0" smtClean="0">
                          <a:solidFill>
                            <a:schemeClr val="tx1"/>
                          </a:solidFill>
                        </a:rPr>
                        <a:t>powerboat under 6 meters in length,</a:t>
                      </a:r>
                      <a:r>
                        <a:rPr lang="en-US" sz="1400" baseline="0" dirty="0" smtClean="0">
                          <a:solidFill>
                            <a:schemeClr val="tx1"/>
                          </a:solidFill>
                        </a:rPr>
                        <a:t> or </a:t>
                      </a:r>
                      <a:r>
                        <a:rPr lang="en-US" sz="1400" dirty="0" smtClean="0">
                          <a:solidFill>
                            <a:schemeClr val="tx1"/>
                          </a:solidFill>
                        </a:rPr>
                        <a:t>sailboat under 6 meters in length</a:t>
                      </a:r>
                      <a:endParaRPr lang="en-US" sz="14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2" name="Title 1"/>
          <p:cNvSpPr>
            <a:spLocks noGrp="1"/>
          </p:cNvSpPr>
          <p:nvPr>
            <p:ph type="title"/>
          </p:nvPr>
        </p:nvSpPr>
        <p:spPr>
          <a:xfrm>
            <a:off x="838801" y="97200"/>
            <a:ext cx="8076600" cy="664800"/>
          </a:xfrm>
        </p:spPr>
        <p:txBody>
          <a:bodyPr/>
          <a:lstStyle/>
          <a:p>
            <a:r>
              <a:rPr lang="en-US" dirty="0" smtClean="0"/>
              <a:t>Within this research, the following icons represent each of the boating participant groups below:</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17</a:t>
            </a:fld>
            <a:endParaRPr lang="de-DE" dirty="0">
              <a:solidFill>
                <a:srgbClr val="1F497D"/>
              </a:solidFill>
              <a:latin typeface="+mj-lt"/>
            </a:endParaRPr>
          </a:p>
        </p:txBody>
      </p:sp>
      <p:sp>
        <p:nvSpPr>
          <p:cNvPr id="13" name="TextBox 12"/>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S4. Which of the following activities do you participate in, at least occasionally? (Select all)</a:t>
            </a:r>
            <a:endParaRPr lang="en-US" sz="1200" dirty="0">
              <a:solidFill>
                <a:srgbClr val="1F497D"/>
              </a:solidFill>
            </a:endParaRPr>
          </a:p>
        </p:txBody>
      </p:sp>
      <p:sp>
        <p:nvSpPr>
          <p:cNvPr id="4" name="TextBox 3"/>
          <p:cNvSpPr txBox="1"/>
          <p:nvPr/>
        </p:nvSpPr>
        <p:spPr>
          <a:xfrm>
            <a:off x="5067300" y="598714"/>
            <a:ext cx="3200400" cy="307777"/>
          </a:xfrm>
          <a:prstGeom prst="rect">
            <a:avLst/>
          </a:prstGeom>
          <a:noFill/>
        </p:spPr>
        <p:txBody>
          <a:bodyPr wrap="square" rtlCol="0">
            <a:spAutoFit/>
          </a:bodyPr>
          <a:lstStyle/>
          <a:p>
            <a:pPr algn="ctr"/>
            <a:r>
              <a:rPr lang="en-US" sz="1400" i="1" dirty="0" smtClean="0"/>
              <a:t>At least occasionally…</a:t>
            </a:r>
            <a:endParaRPr lang="en-US" sz="1400" i="1" dirty="0"/>
          </a:p>
        </p:txBody>
      </p:sp>
      <p:sp>
        <p:nvSpPr>
          <p:cNvPr id="14" name="Rounded Rectangle 13"/>
          <p:cNvSpPr/>
          <p:nvPr/>
        </p:nvSpPr>
        <p:spPr>
          <a:xfrm>
            <a:off x="228600" y="1055914"/>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62%</a:t>
            </a:r>
            <a:endParaRPr lang="en-US" dirty="0"/>
          </a:p>
        </p:txBody>
      </p:sp>
      <p:sp>
        <p:nvSpPr>
          <p:cNvPr id="15" name="Rounded Rectangle 14"/>
          <p:cNvSpPr/>
          <p:nvPr/>
        </p:nvSpPr>
        <p:spPr>
          <a:xfrm>
            <a:off x="228600" y="1992086"/>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58%</a:t>
            </a:r>
            <a:endParaRPr lang="en-US" dirty="0"/>
          </a:p>
        </p:txBody>
      </p:sp>
      <p:sp>
        <p:nvSpPr>
          <p:cNvPr id="16" name="Rounded Rectangle 15"/>
          <p:cNvSpPr/>
          <p:nvPr/>
        </p:nvSpPr>
        <p:spPr>
          <a:xfrm>
            <a:off x="228600" y="2942890"/>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48%</a:t>
            </a:r>
            <a:endParaRPr lang="en-US" dirty="0"/>
          </a:p>
        </p:txBody>
      </p:sp>
      <p:sp>
        <p:nvSpPr>
          <p:cNvPr id="17" name="Rounded Rectangle 16"/>
          <p:cNvSpPr/>
          <p:nvPr/>
        </p:nvSpPr>
        <p:spPr>
          <a:xfrm>
            <a:off x="228600" y="3857051"/>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14%</a:t>
            </a:r>
            <a:endParaRPr lang="en-US" dirty="0"/>
          </a:p>
        </p:txBody>
      </p:sp>
      <p:sp>
        <p:nvSpPr>
          <p:cNvPr id="18" name="Rounded Rectangle 17"/>
          <p:cNvSpPr/>
          <p:nvPr/>
        </p:nvSpPr>
        <p:spPr>
          <a:xfrm>
            <a:off x="228600" y="4802874"/>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11%</a:t>
            </a:r>
            <a:endParaRPr lang="en-US" dirty="0"/>
          </a:p>
        </p:txBody>
      </p:sp>
      <p:sp>
        <p:nvSpPr>
          <p:cNvPr id="19" name="Rounded Rectangle 18"/>
          <p:cNvSpPr/>
          <p:nvPr/>
        </p:nvSpPr>
        <p:spPr>
          <a:xfrm>
            <a:off x="228600" y="5736042"/>
            <a:ext cx="838200" cy="5885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smtClean="0"/>
              <a:t>78%</a:t>
            </a:r>
            <a:endParaRPr lang="en-US" dirty="0"/>
          </a:p>
        </p:txBody>
      </p:sp>
      <p:grpSp>
        <p:nvGrpSpPr>
          <p:cNvPr id="20" name="Group 19"/>
          <p:cNvGrpSpPr/>
          <p:nvPr/>
        </p:nvGrpSpPr>
        <p:grpSpPr>
          <a:xfrm>
            <a:off x="1288931" y="1186541"/>
            <a:ext cx="710015" cy="5103589"/>
            <a:chOff x="1365131" y="1186541"/>
            <a:chExt cx="710015" cy="5103589"/>
          </a:xfrm>
        </p:grpSpPr>
        <p:grpSp>
          <p:nvGrpSpPr>
            <p:cNvPr id="11" name="Group 10"/>
            <p:cNvGrpSpPr/>
            <p:nvPr/>
          </p:nvGrpSpPr>
          <p:grpSpPr>
            <a:xfrm>
              <a:off x="1365131" y="1186541"/>
              <a:ext cx="710015" cy="4150599"/>
              <a:chOff x="1334420" y="1755009"/>
              <a:chExt cx="710015" cy="4150599"/>
            </a:xfrm>
          </p:grpSpPr>
          <p:grpSp>
            <p:nvGrpSpPr>
              <p:cNvPr id="5" name="Group 4"/>
              <p:cNvGrpSpPr/>
              <p:nvPr/>
            </p:nvGrpSpPr>
            <p:grpSpPr>
              <a:xfrm>
                <a:off x="1334420" y="1755009"/>
                <a:ext cx="710015" cy="3279454"/>
                <a:chOff x="4718480" y="2854160"/>
                <a:chExt cx="484950" cy="2239913"/>
              </a:xfrm>
            </p:grpSpPr>
            <p:pic>
              <p:nvPicPr>
                <p:cNvPr id="6"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7288"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4718480" y="4155303"/>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4739364" y="3493579"/>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54137" y="4690629"/>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0"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02825" y="5467040"/>
                <a:ext cx="438568" cy="438568"/>
              </a:xfrm>
              <a:prstGeom prst="rect">
                <a:avLst/>
              </a:prstGeom>
              <a:noFill/>
              <a:extLst>
                <a:ext uri="{909E8E84-426E-40DD-AFC4-6F175D3DCCD1}">
                  <a14:hiddenFill xmlns:a14="http://schemas.microsoft.com/office/drawing/2010/main">
                    <a:solidFill>
                      <a:srgbClr val="FFFFFF"/>
                    </a:solidFill>
                  </a14:hiddenFill>
                </a:ext>
              </a:extLst>
            </p:spPr>
          </p:pic>
        </p:grpSp>
        <p:pic>
          <p:nvPicPr>
            <p:cNvPr id="1026"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1524000" y="5814060"/>
              <a:ext cx="497500" cy="47607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06279582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18</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101. How many times, in the past year, would you say that you participate in each of the following activities? (Select one per row)</a:t>
            </a:r>
            <a:endParaRPr lang="en-US" sz="1200" dirty="0">
              <a:solidFill>
                <a:srgbClr val="1F497D"/>
              </a:solidFill>
            </a:endParaRPr>
          </a:p>
        </p:txBody>
      </p:sp>
      <p:sp>
        <p:nvSpPr>
          <p:cNvPr id="9" name="Title 1"/>
          <p:cNvSpPr>
            <a:spLocks noGrp="1"/>
          </p:cNvSpPr>
          <p:nvPr>
            <p:ph type="title"/>
          </p:nvPr>
        </p:nvSpPr>
        <p:spPr>
          <a:xfrm>
            <a:off x="838200" y="76200"/>
            <a:ext cx="8064214" cy="783772"/>
          </a:xfrm>
        </p:spPr>
        <p:txBody>
          <a:bodyPr/>
          <a:lstStyle/>
          <a:p>
            <a:r>
              <a:rPr lang="en-US" dirty="0" smtClean="0"/>
              <a:t>Pleasure </a:t>
            </a:r>
            <a:r>
              <a:rPr lang="en-US" dirty="0" err="1" smtClean="0"/>
              <a:t>powerboating</a:t>
            </a:r>
            <a:r>
              <a:rPr lang="en-US" dirty="0" smtClean="0"/>
              <a:t> drivers are the most active boating participants, followed by hunters, sailboarders and fishing boat drivers. </a:t>
            </a:r>
            <a:r>
              <a:rPr lang="en-US" sz="1600" b="0" dirty="0" smtClean="0"/>
              <a:t>Canoeing is the least frequent boating activity.</a:t>
            </a:r>
          </a:p>
        </p:txBody>
      </p:sp>
      <p:graphicFrame>
        <p:nvGraphicFramePr>
          <p:cNvPr id="2" name="Table 1"/>
          <p:cNvGraphicFramePr>
            <a:graphicFrameLocks noGrp="1"/>
          </p:cNvGraphicFramePr>
          <p:nvPr>
            <p:extLst>
              <p:ext uri="{D42A27DB-BD31-4B8C-83A1-F6EECF244321}">
                <p14:modId xmlns:p14="http://schemas.microsoft.com/office/powerpoint/2010/main" val="3234787092"/>
              </p:ext>
            </p:extLst>
          </p:nvPr>
        </p:nvGraphicFramePr>
        <p:xfrm>
          <a:off x="283028" y="1349831"/>
          <a:ext cx="4280548" cy="4800597"/>
        </p:xfrm>
        <a:graphic>
          <a:graphicData uri="http://schemas.openxmlformats.org/drawingml/2006/table">
            <a:tbl>
              <a:tblPr firstRow="1" bandRow="1">
                <a:tableStyleId>{5C22544A-7EE6-4342-B048-85BDC9FD1C3A}</a:tableStyleId>
              </a:tblPr>
              <a:tblGrid>
                <a:gridCol w="533400"/>
                <a:gridCol w="3200400"/>
                <a:gridCol w="546748"/>
              </a:tblGrid>
              <a:tr h="307713">
                <a:tc gridSpan="2">
                  <a:txBody>
                    <a:bodyPr/>
                    <a:lstStyle/>
                    <a:p>
                      <a:pPr algn="ctr"/>
                      <a:r>
                        <a:rPr lang="en-US" sz="1400" dirty="0" smtClean="0">
                          <a:solidFill>
                            <a:schemeClr val="bg1"/>
                          </a:solidFill>
                        </a:rPr>
                        <a:t>% Participation</a:t>
                      </a:r>
                      <a:r>
                        <a:rPr lang="en-US" sz="1400" baseline="0" dirty="0" smtClean="0">
                          <a:solidFill>
                            <a:schemeClr val="bg1"/>
                          </a:solidFill>
                        </a:rPr>
                        <a:t> in Boating Activities</a:t>
                      </a:r>
                      <a:endParaRPr lang="en-US" sz="1400" dirty="0">
                        <a:solidFill>
                          <a:schemeClr val="bg1"/>
                        </a:solidFill>
                      </a:endParaRPr>
                    </a:p>
                  </a:txBody>
                  <a:tcPr anchor="b">
                    <a:solidFill>
                      <a:schemeClr val="accent1"/>
                    </a:solidFill>
                  </a:tcPr>
                </a:tc>
                <a:tc hMerge="1">
                  <a:txBody>
                    <a:bodyPr/>
                    <a:lstStyle/>
                    <a:p>
                      <a:endParaRPr 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i="1" dirty="0" smtClean="0">
                          <a:solidFill>
                            <a:schemeClr val="bg1"/>
                          </a:solidFill>
                        </a:rPr>
                        <a:t>Base</a:t>
                      </a:r>
                    </a:p>
                  </a:txBody>
                  <a:tcPr anchor="b"/>
                </a:tc>
              </a:tr>
              <a:tr h="374407">
                <a:tc>
                  <a:txBody>
                    <a:bodyPr/>
                    <a:lstStyle/>
                    <a:p>
                      <a:pPr algn="r"/>
                      <a:r>
                        <a:rPr lang="en-US" sz="1400" dirty="0" smtClean="0"/>
                        <a:t>46%</a:t>
                      </a:r>
                      <a:endParaRPr lang="en-US" sz="1400" dirty="0"/>
                    </a:p>
                  </a:txBody>
                  <a:tcPr anchor="ctr">
                    <a:noFill/>
                  </a:tcPr>
                </a:tc>
                <a:tc>
                  <a:txBody>
                    <a:bodyPr/>
                    <a:lstStyle/>
                    <a:p>
                      <a:pPr algn="r"/>
                      <a:r>
                        <a:rPr lang="en-US" sz="1300" dirty="0" smtClean="0"/>
                        <a:t>Fishing</a:t>
                      </a:r>
                      <a:r>
                        <a:rPr lang="en-US" sz="1300" baseline="0" dirty="0" smtClean="0"/>
                        <a:t> from a boat (passenger)</a:t>
                      </a:r>
                      <a:endParaRPr lang="en-US" sz="1300" dirty="0"/>
                    </a:p>
                  </a:txBody>
                  <a:tcPr anchor="ctr">
                    <a:solidFill>
                      <a:schemeClr val="bg1">
                        <a:lumMod val="85000"/>
                      </a:schemeClr>
                    </a:solidFill>
                  </a:tcPr>
                </a:tc>
                <a:tc>
                  <a:txBody>
                    <a:bodyPr/>
                    <a:lstStyle/>
                    <a:p>
                      <a:pPr algn="ctr"/>
                      <a:r>
                        <a:rPr lang="en-US" sz="1200" i="1" dirty="0" smtClean="0"/>
                        <a:t>551</a:t>
                      </a:r>
                      <a:endParaRPr lang="en-US" sz="1200" i="1" dirty="0"/>
                    </a:p>
                  </a:txBody>
                  <a:tcPr anchor="ctr">
                    <a:solidFill>
                      <a:schemeClr val="bg1">
                        <a:lumMod val="95000"/>
                      </a:schemeClr>
                    </a:solidFill>
                  </a:tcPr>
                </a:tc>
              </a:tr>
              <a:tr h="374407">
                <a:tc>
                  <a:txBody>
                    <a:bodyPr/>
                    <a:lstStyle/>
                    <a:p>
                      <a:pPr algn="r"/>
                      <a:r>
                        <a:rPr lang="en-US" sz="1400" dirty="0" smtClean="0"/>
                        <a:t>44%</a:t>
                      </a:r>
                      <a:endParaRPr lang="en-US" sz="1400" dirty="0"/>
                    </a:p>
                  </a:txBody>
                  <a:tcPr anchor="ctr">
                    <a:noFill/>
                  </a:tcPr>
                </a:tc>
                <a:tc>
                  <a:txBody>
                    <a:bodyPr/>
                    <a:lstStyle/>
                    <a:p>
                      <a:pPr algn="r"/>
                      <a:r>
                        <a:rPr lang="en-US" sz="1300" dirty="0" smtClean="0"/>
                        <a:t>Canoeing</a:t>
                      </a:r>
                      <a:endParaRPr lang="en-US" sz="1300" dirty="0"/>
                    </a:p>
                  </a:txBody>
                  <a:tcPr anchor="ctr">
                    <a:solidFill>
                      <a:schemeClr val="bg1">
                        <a:lumMod val="85000"/>
                      </a:schemeClr>
                    </a:solidFill>
                  </a:tcPr>
                </a:tc>
                <a:tc>
                  <a:txBody>
                    <a:bodyPr/>
                    <a:lstStyle/>
                    <a:p>
                      <a:pPr algn="ctr"/>
                      <a:r>
                        <a:rPr lang="en-US" sz="1200" i="1" dirty="0" smtClean="0"/>
                        <a:t>530</a:t>
                      </a:r>
                      <a:endParaRPr lang="en-US" sz="1200" i="1" dirty="0"/>
                    </a:p>
                  </a:txBody>
                  <a:tcPr anchor="ctr">
                    <a:solidFill>
                      <a:schemeClr val="bg1">
                        <a:lumMod val="95000"/>
                      </a:schemeClr>
                    </a:solidFill>
                  </a:tcPr>
                </a:tc>
              </a:tr>
              <a:tr h="374407">
                <a:tc>
                  <a:txBody>
                    <a:bodyPr/>
                    <a:lstStyle/>
                    <a:p>
                      <a:pPr algn="r"/>
                      <a:r>
                        <a:rPr lang="en-US" sz="1400" dirty="0" smtClean="0"/>
                        <a:t>36%</a:t>
                      </a:r>
                      <a:endParaRPr lang="en-US" sz="1400" dirty="0"/>
                    </a:p>
                  </a:txBody>
                  <a:tcPr anchor="ctr">
                    <a:noFill/>
                  </a:tcPr>
                </a:tc>
                <a:tc>
                  <a:txBody>
                    <a:bodyPr/>
                    <a:lstStyle/>
                    <a:p>
                      <a:pPr algn="r"/>
                      <a:r>
                        <a:rPr lang="en-US" sz="1300" dirty="0" smtClean="0"/>
                        <a:t>Pleasure</a:t>
                      </a:r>
                      <a:r>
                        <a:rPr lang="en-US" sz="1300" baseline="0" dirty="0" smtClean="0"/>
                        <a:t> </a:t>
                      </a:r>
                      <a:r>
                        <a:rPr lang="en-US" sz="1300" baseline="0" dirty="0" err="1" smtClean="0"/>
                        <a:t>powerboating</a:t>
                      </a:r>
                      <a:r>
                        <a:rPr lang="en-US" sz="1300" baseline="0" dirty="0" smtClean="0"/>
                        <a:t> as a passenger</a:t>
                      </a:r>
                      <a:endParaRPr lang="en-US" sz="1300" dirty="0"/>
                    </a:p>
                  </a:txBody>
                  <a:tcPr anchor="ctr">
                    <a:solidFill>
                      <a:schemeClr val="bg1">
                        <a:lumMod val="85000"/>
                      </a:schemeClr>
                    </a:solidFill>
                  </a:tcPr>
                </a:tc>
                <a:tc>
                  <a:txBody>
                    <a:bodyPr/>
                    <a:lstStyle/>
                    <a:p>
                      <a:pPr algn="ctr"/>
                      <a:r>
                        <a:rPr lang="en-US" sz="1200" i="1" dirty="0" smtClean="0"/>
                        <a:t>430</a:t>
                      </a:r>
                      <a:endParaRPr lang="en-US" sz="1200" i="1" dirty="0"/>
                    </a:p>
                  </a:txBody>
                  <a:tcPr anchor="ctr">
                    <a:solidFill>
                      <a:schemeClr val="bg1">
                        <a:lumMod val="95000"/>
                      </a:schemeClr>
                    </a:solidFill>
                  </a:tcPr>
                </a:tc>
              </a:tr>
              <a:tr h="374407">
                <a:tc>
                  <a:txBody>
                    <a:bodyPr/>
                    <a:lstStyle/>
                    <a:p>
                      <a:pPr algn="r"/>
                      <a:r>
                        <a:rPr lang="en-US" sz="1400" dirty="0" smtClean="0"/>
                        <a:t>33%</a:t>
                      </a:r>
                      <a:endParaRPr lang="en-US" sz="1400" dirty="0"/>
                    </a:p>
                  </a:txBody>
                  <a:tcPr anchor="ctr">
                    <a:noFill/>
                  </a:tcPr>
                </a:tc>
                <a:tc>
                  <a:txBody>
                    <a:bodyPr/>
                    <a:lstStyle/>
                    <a:p>
                      <a:pPr algn="r"/>
                      <a:r>
                        <a:rPr lang="en-US" sz="1300" dirty="0" smtClean="0"/>
                        <a:t>Fishing</a:t>
                      </a:r>
                      <a:r>
                        <a:rPr lang="en-US" sz="1300" baseline="0" dirty="0" smtClean="0"/>
                        <a:t> from a boat (driver)</a:t>
                      </a:r>
                      <a:endParaRPr lang="en-US" sz="1300" dirty="0"/>
                    </a:p>
                  </a:txBody>
                  <a:tcPr anchor="ctr">
                    <a:solidFill>
                      <a:schemeClr val="bg1">
                        <a:lumMod val="85000"/>
                      </a:schemeClr>
                    </a:solidFill>
                  </a:tcPr>
                </a:tc>
                <a:tc>
                  <a:txBody>
                    <a:bodyPr/>
                    <a:lstStyle/>
                    <a:p>
                      <a:pPr algn="ctr"/>
                      <a:r>
                        <a:rPr lang="en-US" sz="1200" i="1" dirty="0" smtClean="0"/>
                        <a:t>401</a:t>
                      </a:r>
                      <a:endParaRPr lang="en-US" sz="1200" i="1" dirty="0"/>
                    </a:p>
                  </a:txBody>
                  <a:tcPr anchor="ctr">
                    <a:solidFill>
                      <a:schemeClr val="bg1">
                        <a:lumMod val="95000"/>
                      </a:schemeClr>
                    </a:solidFill>
                  </a:tcPr>
                </a:tc>
              </a:tr>
              <a:tr h="37440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33%</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300" dirty="0" smtClean="0"/>
                        <a:t>Kayaking</a:t>
                      </a:r>
                      <a:endParaRPr lang="en-US" sz="1300" dirty="0"/>
                    </a:p>
                  </a:txBody>
                  <a:tcPr anchor="ctr">
                    <a:solidFill>
                      <a:schemeClr val="bg1">
                        <a:lumMod val="85000"/>
                      </a:schemeClr>
                    </a:solidFill>
                  </a:tcPr>
                </a:tc>
                <a:tc>
                  <a:txBody>
                    <a:bodyPr/>
                    <a:lstStyle/>
                    <a:p>
                      <a:pPr algn="ctr"/>
                      <a:r>
                        <a:rPr lang="en-US" sz="1200" i="1" dirty="0" smtClean="0"/>
                        <a:t>399</a:t>
                      </a:r>
                      <a:endParaRPr lang="en-US" sz="1200" i="1" dirty="0"/>
                    </a:p>
                  </a:txBody>
                  <a:tcPr anchor="ctr">
                    <a:solidFill>
                      <a:schemeClr val="bg1">
                        <a:lumMod val="95000"/>
                      </a:schemeClr>
                    </a:solidFill>
                  </a:tcPr>
                </a:tc>
              </a:tr>
              <a:tr h="37440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23%</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300" dirty="0" smtClean="0"/>
                        <a:t>Boating</a:t>
                      </a:r>
                      <a:r>
                        <a:rPr lang="en-US" sz="1300" baseline="0" dirty="0" smtClean="0"/>
                        <a:t> from another non-powered craft</a:t>
                      </a:r>
                      <a:endParaRPr lang="en-US" sz="1300" dirty="0"/>
                    </a:p>
                  </a:txBody>
                  <a:tcPr anchor="ctr">
                    <a:solidFill>
                      <a:schemeClr val="bg1">
                        <a:lumMod val="85000"/>
                      </a:schemeClr>
                    </a:solidFill>
                  </a:tcPr>
                </a:tc>
                <a:tc>
                  <a:txBody>
                    <a:bodyPr/>
                    <a:lstStyle/>
                    <a:p>
                      <a:pPr algn="ctr"/>
                      <a:r>
                        <a:rPr lang="en-US" sz="1200" i="1" dirty="0" smtClean="0"/>
                        <a:t>280</a:t>
                      </a:r>
                      <a:endParaRPr lang="en-US" sz="1200" i="1" dirty="0"/>
                    </a:p>
                  </a:txBody>
                  <a:tcPr anchor="ctr">
                    <a:solidFill>
                      <a:schemeClr val="bg1">
                        <a:lumMod val="95000"/>
                      </a:schemeClr>
                    </a:solidFill>
                  </a:tcPr>
                </a:tc>
              </a:tr>
              <a:tr h="374407">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400" dirty="0" smtClean="0"/>
                        <a:t>22%</a:t>
                      </a:r>
                      <a:endParaRPr lang="en-US" sz="1400" dirty="0"/>
                    </a:p>
                  </a:txBody>
                  <a:tcPr anchor="ctr">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300" dirty="0" smtClean="0"/>
                        <a:t>Pleasure</a:t>
                      </a:r>
                      <a:r>
                        <a:rPr lang="en-US" sz="1300" baseline="0" dirty="0" smtClean="0"/>
                        <a:t> </a:t>
                      </a:r>
                      <a:r>
                        <a:rPr lang="en-US" sz="1300" baseline="0" dirty="0" err="1" smtClean="0"/>
                        <a:t>powerboating</a:t>
                      </a:r>
                      <a:r>
                        <a:rPr lang="en-US" sz="1300" baseline="0" dirty="0" smtClean="0"/>
                        <a:t> as the driver</a:t>
                      </a:r>
                      <a:endParaRPr lang="en-US" sz="1300" dirty="0"/>
                    </a:p>
                  </a:txBody>
                  <a:tcPr anchor="ctr">
                    <a:solidFill>
                      <a:schemeClr val="bg1">
                        <a:lumMod val="85000"/>
                      </a:schemeClr>
                    </a:solidFill>
                  </a:tcPr>
                </a:tc>
                <a:tc>
                  <a:txBody>
                    <a:bodyPr/>
                    <a:lstStyle/>
                    <a:p>
                      <a:pPr algn="ctr"/>
                      <a:r>
                        <a:rPr lang="en-US" sz="1200" i="1" dirty="0" smtClean="0"/>
                        <a:t>266</a:t>
                      </a:r>
                      <a:endParaRPr lang="en-US" sz="1200" i="1" dirty="0"/>
                    </a:p>
                  </a:txBody>
                  <a:tcPr anchor="ctr">
                    <a:solidFill>
                      <a:schemeClr val="bg1">
                        <a:lumMod val="95000"/>
                      </a:schemeClr>
                    </a:solidFill>
                  </a:tcPr>
                </a:tc>
              </a:tr>
              <a:tr h="374407">
                <a:tc>
                  <a:txBody>
                    <a:bodyPr/>
                    <a:lstStyle/>
                    <a:p>
                      <a:pPr algn="r"/>
                      <a:r>
                        <a:rPr lang="en-US" sz="1400" dirty="0" smtClean="0"/>
                        <a:t>13%</a:t>
                      </a:r>
                      <a:endParaRPr lang="en-US" sz="1400" dirty="0"/>
                    </a:p>
                  </a:txBody>
                  <a:tcPr anchor="ctr">
                    <a:noFill/>
                  </a:tcPr>
                </a:tc>
                <a:tc>
                  <a:txBody>
                    <a:bodyPr/>
                    <a:lstStyle/>
                    <a:p>
                      <a:pPr algn="r"/>
                      <a:r>
                        <a:rPr lang="en-US" sz="1300" dirty="0" smtClean="0"/>
                        <a:t>Sailing</a:t>
                      </a:r>
                      <a:endParaRPr lang="en-US" sz="1300" dirty="0"/>
                    </a:p>
                  </a:txBody>
                  <a:tcPr anchor="ctr">
                    <a:solidFill>
                      <a:schemeClr val="bg1">
                        <a:lumMod val="85000"/>
                      </a:schemeClr>
                    </a:solidFill>
                  </a:tcPr>
                </a:tc>
                <a:tc>
                  <a:txBody>
                    <a:bodyPr/>
                    <a:lstStyle/>
                    <a:p>
                      <a:pPr algn="ctr"/>
                      <a:r>
                        <a:rPr lang="en-US" sz="1200" i="1" dirty="0" smtClean="0"/>
                        <a:t>153</a:t>
                      </a:r>
                      <a:endParaRPr lang="en-US" sz="1200" i="1" dirty="0"/>
                    </a:p>
                  </a:txBody>
                  <a:tcPr anchor="ctr">
                    <a:solidFill>
                      <a:schemeClr val="bg1">
                        <a:lumMod val="95000"/>
                      </a:schemeClr>
                    </a:solidFill>
                  </a:tcPr>
                </a:tc>
              </a:tr>
              <a:tr h="374407">
                <a:tc>
                  <a:txBody>
                    <a:bodyPr/>
                    <a:lstStyle/>
                    <a:p>
                      <a:pPr algn="r"/>
                      <a:r>
                        <a:rPr lang="en-US" sz="1400" dirty="0" smtClean="0"/>
                        <a:t>11%</a:t>
                      </a:r>
                      <a:endParaRPr lang="en-US" sz="1400" dirty="0"/>
                    </a:p>
                  </a:txBody>
                  <a:tcPr anchor="ctr">
                    <a:noFill/>
                  </a:tcPr>
                </a:tc>
                <a:tc>
                  <a:txBody>
                    <a:bodyPr/>
                    <a:lstStyle/>
                    <a:p>
                      <a:pPr algn="r"/>
                      <a:r>
                        <a:rPr lang="en-US" sz="1300" dirty="0" smtClean="0"/>
                        <a:t>Personal watercraft</a:t>
                      </a:r>
                      <a:r>
                        <a:rPr lang="en-US" sz="1300" baseline="0" dirty="0" smtClean="0"/>
                        <a:t> (PWC)</a:t>
                      </a:r>
                      <a:endParaRPr lang="en-US" sz="1300" dirty="0"/>
                    </a:p>
                  </a:txBody>
                  <a:tcPr anchor="ctr">
                    <a:solidFill>
                      <a:schemeClr val="bg1">
                        <a:lumMod val="85000"/>
                      </a:schemeClr>
                    </a:solidFill>
                  </a:tcPr>
                </a:tc>
                <a:tc>
                  <a:txBody>
                    <a:bodyPr/>
                    <a:lstStyle/>
                    <a:p>
                      <a:pPr algn="ctr"/>
                      <a:r>
                        <a:rPr lang="en-US" sz="1200" i="1" dirty="0" smtClean="0"/>
                        <a:t>137</a:t>
                      </a:r>
                      <a:endParaRPr lang="en-US" sz="1200" i="1" dirty="0"/>
                    </a:p>
                  </a:txBody>
                  <a:tcPr>
                    <a:solidFill>
                      <a:schemeClr val="bg1">
                        <a:lumMod val="95000"/>
                      </a:schemeClr>
                    </a:solidFill>
                  </a:tcPr>
                </a:tc>
              </a:tr>
              <a:tr h="374407">
                <a:tc>
                  <a:txBody>
                    <a:bodyPr/>
                    <a:lstStyle/>
                    <a:p>
                      <a:pPr algn="r"/>
                      <a:r>
                        <a:rPr lang="en-US" sz="1400" dirty="0" smtClean="0"/>
                        <a:t>6%</a:t>
                      </a:r>
                      <a:endParaRPr lang="en-US" sz="1400" dirty="0"/>
                    </a:p>
                  </a:txBody>
                  <a:tcPr anchor="ctr">
                    <a:noFill/>
                  </a:tcPr>
                </a:tc>
                <a:tc>
                  <a:txBody>
                    <a:bodyPr/>
                    <a:lstStyle/>
                    <a:p>
                      <a:pPr algn="r"/>
                      <a:r>
                        <a:rPr lang="en-US" sz="1300" dirty="0" smtClean="0"/>
                        <a:t>Stand up </a:t>
                      </a:r>
                      <a:r>
                        <a:rPr lang="en-US" sz="1300" dirty="0" err="1" smtClean="0"/>
                        <a:t>paddleboarding</a:t>
                      </a:r>
                      <a:endParaRPr lang="en-US" sz="1300" dirty="0"/>
                    </a:p>
                  </a:txBody>
                  <a:tcPr anchor="ctr">
                    <a:solidFill>
                      <a:schemeClr val="bg1">
                        <a:lumMod val="85000"/>
                      </a:schemeClr>
                    </a:solidFill>
                  </a:tcPr>
                </a:tc>
                <a:tc>
                  <a:txBody>
                    <a:bodyPr/>
                    <a:lstStyle/>
                    <a:p>
                      <a:pPr algn="ctr"/>
                      <a:r>
                        <a:rPr lang="en-US" sz="1200" i="1" dirty="0" smtClean="0"/>
                        <a:t>76</a:t>
                      </a:r>
                      <a:endParaRPr lang="en-US" sz="1200" i="1" dirty="0"/>
                    </a:p>
                  </a:txBody>
                  <a:tcPr anchor="ctr">
                    <a:solidFill>
                      <a:schemeClr val="bg1">
                        <a:lumMod val="95000"/>
                      </a:schemeClr>
                    </a:solidFill>
                  </a:tcPr>
                </a:tc>
              </a:tr>
              <a:tr h="374407">
                <a:tc>
                  <a:txBody>
                    <a:bodyPr/>
                    <a:lstStyle/>
                    <a:p>
                      <a:pPr algn="r"/>
                      <a:r>
                        <a:rPr lang="en-US" sz="1400" dirty="0" smtClean="0"/>
                        <a:t>5%</a:t>
                      </a:r>
                      <a:endParaRPr lang="en-US" sz="1400" dirty="0"/>
                    </a:p>
                  </a:txBody>
                  <a:tcPr anchor="ctr">
                    <a:noFill/>
                  </a:tcPr>
                </a:tc>
                <a:tc>
                  <a:txBody>
                    <a:bodyPr/>
                    <a:lstStyle/>
                    <a:p>
                      <a:pPr algn="r"/>
                      <a:r>
                        <a:rPr lang="en-US" sz="1300" dirty="0" smtClean="0"/>
                        <a:t>Sailboarding</a:t>
                      </a:r>
                      <a:endParaRPr lang="en-US" sz="1300" dirty="0"/>
                    </a:p>
                  </a:txBody>
                  <a:tcPr anchor="ctr">
                    <a:solidFill>
                      <a:schemeClr val="bg1">
                        <a:lumMod val="85000"/>
                      </a:schemeClr>
                    </a:solidFill>
                  </a:tcPr>
                </a:tc>
                <a:tc>
                  <a:txBody>
                    <a:bodyPr/>
                    <a:lstStyle/>
                    <a:p>
                      <a:pPr algn="ctr"/>
                      <a:r>
                        <a:rPr lang="en-US" sz="1200" i="1" dirty="0" smtClean="0"/>
                        <a:t>59</a:t>
                      </a:r>
                      <a:endParaRPr lang="en-US" sz="1200" i="1" dirty="0"/>
                    </a:p>
                  </a:txBody>
                  <a:tcPr anchor="ctr">
                    <a:solidFill>
                      <a:schemeClr val="bg1">
                        <a:lumMod val="95000"/>
                      </a:schemeClr>
                    </a:solidFill>
                  </a:tcPr>
                </a:tc>
              </a:tr>
              <a:tr h="374407">
                <a:tc>
                  <a:txBody>
                    <a:bodyPr/>
                    <a:lstStyle/>
                    <a:p>
                      <a:pPr algn="r"/>
                      <a:r>
                        <a:rPr lang="en-US" sz="1400" dirty="0" smtClean="0"/>
                        <a:t>5%</a:t>
                      </a:r>
                      <a:endParaRPr lang="en-US" sz="1400" dirty="0"/>
                    </a:p>
                  </a:txBody>
                  <a:tcPr anchor="ctr">
                    <a:noFill/>
                  </a:tcPr>
                </a:tc>
                <a:tc>
                  <a:txBody>
                    <a:bodyPr/>
                    <a:lstStyle/>
                    <a:p>
                      <a:pPr algn="r"/>
                      <a:r>
                        <a:rPr lang="en-US" sz="1300" dirty="0" smtClean="0"/>
                        <a:t>Hunting</a:t>
                      </a:r>
                      <a:r>
                        <a:rPr lang="en-US" sz="1300" baseline="0" dirty="0" smtClean="0"/>
                        <a:t> from any watercraft</a:t>
                      </a:r>
                      <a:endParaRPr lang="en-US" sz="1300" dirty="0"/>
                    </a:p>
                  </a:txBody>
                  <a:tcPr anchor="ctr">
                    <a:solidFill>
                      <a:schemeClr val="bg1">
                        <a:lumMod val="85000"/>
                      </a:schemeClr>
                    </a:solidFill>
                  </a:tcPr>
                </a:tc>
                <a:tc>
                  <a:txBody>
                    <a:bodyPr/>
                    <a:lstStyle/>
                    <a:p>
                      <a:pPr algn="ctr"/>
                      <a:r>
                        <a:rPr lang="en-US" sz="1200" i="1" dirty="0" smtClean="0"/>
                        <a:t>58</a:t>
                      </a:r>
                      <a:endParaRPr lang="en-US" sz="1200" i="1" dirty="0"/>
                    </a:p>
                  </a:txBody>
                  <a:tcPr>
                    <a:solidFill>
                      <a:schemeClr val="bg1">
                        <a:lumMod val="95000"/>
                      </a:schemeClr>
                    </a:solidFill>
                  </a:tcPr>
                </a:tc>
              </a:tr>
            </a:tbl>
          </a:graphicData>
        </a:graphic>
      </p:graphicFrame>
      <p:sp>
        <p:nvSpPr>
          <p:cNvPr id="12" name="TextBox 11"/>
          <p:cNvSpPr txBox="1"/>
          <p:nvPr/>
        </p:nvSpPr>
        <p:spPr>
          <a:xfrm>
            <a:off x="1981200" y="859972"/>
            <a:ext cx="5943600" cy="369332"/>
          </a:xfrm>
          <a:prstGeom prst="rect">
            <a:avLst/>
          </a:prstGeom>
          <a:noFill/>
        </p:spPr>
        <p:txBody>
          <a:bodyPr wrap="square" rtlCol="0">
            <a:spAutoFit/>
          </a:bodyPr>
          <a:lstStyle/>
          <a:p>
            <a:pPr algn="ctr"/>
            <a:r>
              <a:rPr lang="en-US" b="1" dirty="0" smtClean="0"/>
              <a:t>Frequency of Participation in Boating Activities</a:t>
            </a:r>
            <a:endParaRPr lang="en-US" b="1" dirty="0"/>
          </a:p>
        </p:txBody>
      </p:sp>
      <p:graphicFrame>
        <p:nvGraphicFramePr>
          <p:cNvPr id="13" name="Chart 12"/>
          <p:cNvGraphicFramePr/>
          <p:nvPr>
            <p:extLst>
              <p:ext uri="{D42A27DB-BD31-4B8C-83A1-F6EECF244321}">
                <p14:modId xmlns:p14="http://schemas.microsoft.com/office/powerpoint/2010/main" val="2553788426"/>
              </p:ext>
            </p:extLst>
          </p:nvPr>
        </p:nvGraphicFramePr>
        <p:xfrm>
          <a:off x="4245428" y="1197430"/>
          <a:ext cx="4953000"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14" name="Rectangle 13"/>
          <p:cNvSpPr/>
          <p:nvPr/>
        </p:nvSpPr>
        <p:spPr>
          <a:xfrm>
            <a:off x="6074228" y="3940630"/>
            <a:ext cx="28956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074228" y="5802088"/>
            <a:ext cx="28956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6302828" y="2808516"/>
            <a:ext cx="26670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6302828" y="5431974"/>
            <a:ext cx="26670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00432078"/>
      </p:ext>
    </p:extLst>
  </p:cSld>
  <p:clrMapOvr>
    <a:masterClrMapping/>
  </p:clrMapOvr>
  <p:transition advClick="0"/>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19</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9" name="Title 1"/>
          <p:cNvSpPr>
            <a:spLocks noGrp="1"/>
          </p:cNvSpPr>
          <p:nvPr>
            <p:ph type="title"/>
          </p:nvPr>
        </p:nvSpPr>
        <p:spPr>
          <a:xfrm>
            <a:off x="838200" y="76200"/>
            <a:ext cx="8064214" cy="685800"/>
          </a:xfrm>
        </p:spPr>
        <p:txBody>
          <a:bodyPr/>
          <a:lstStyle/>
          <a:p>
            <a:r>
              <a:rPr lang="en-US" dirty="0" smtClean="0"/>
              <a:t>In general, boaters most commonly participate in relaxation activities such as observing, eating/drinking and swimming/sunning. </a:t>
            </a:r>
            <a:r>
              <a:rPr lang="en-US" sz="1600" b="0" dirty="0" smtClean="0"/>
              <a:t>Fishing is the most popular individual activity while boating.</a:t>
            </a:r>
          </a:p>
        </p:txBody>
      </p:sp>
      <p:grpSp>
        <p:nvGrpSpPr>
          <p:cNvPr id="4" name="Group 3"/>
          <p:cNvGrpSpPr/>
          <p:nvPr/>
        </p:nvGrpSpPr>
        <p:grpSpPr>
          <a:xfrm>
            <a:off x="457200" y="1143000"/>
            <a:ext cx="1981200" cy="1524000"/>
            <a:chOff x="502996" y="1143000"/>
            <a:chExt cx="1981200" cy="1524000"/>
          </a:xfrm>
        </p:grpSpPr>
        <p:sp>
          <p:nvSpPr>
            <p:cNvPr id="2" name="Rounded Rectangle 1"/>
            <p:cNvSpPr/>
            <p:nvPr/>
          </p:nvSpPr>
          <p:spPr>
            <a:xfrm>
              <a:off x="502996" y="1143000"/>
              <a:ext cx="1981200" cy="1524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3" name="TextBox 2"/>
            <p:cNvSpPr txBox="1"/>
            <p:nvPr/>
          </p:nvSpPr>
          <p:spPr>
            <a:xfrm>
              <a:off x="502996" y="1143000"/>
              <a:ext cx="1981200" cy="338554"/>
            </a:xfrm>
            <a:prstGeom prst="rect">
              <a:avLst/>
            </a:prstGeom>
            <a:noFill/>
          </p:spPr>
          <p:txBody>
            <a:bodyPr wrap="square" rtlCol="0">
              <a:spAutoFit/>
            </a:bodyPr>
            <a:lstStyle/>
            <a:p>
              <a:pPr algn="ctr"/>
              <a:r>
                <a:rPr lang="en-US" sz="1600" b="1" dirty="0"/>
                <a:t>74% Observing</a:t>
              </a:r>
            </a:p>
          </p:txBody>
        </p:sp>
      </p:grpSp>
      <p:grpSp>
        <p:nvGrpSpPr>
          <p:cNvPr id="5" name="Group 4"/>
          <p:cNvGrpSpPr/>
          <p:nvPr/>
        </p:nvGrpSpPr>
        <p:grpSpPr>
          <a:xfrm>
            <a:off x="2518713" y="1143001"/>
            <a:ext cx="2021022" cy="1524000"/>
            <a:chOff x="2538624" y="1143001"/>
            <a:chExt cx="1981200" cy="1524000"/>
          </a:xfrm>
        </p:grpSpPr>
        <p:sp>
          <p:nvSpPr>
            <p:cNvPr id="13" name="Rounded Rectangle 12"/>
            <p:cNvSpPr/>
            <p:nvPr/>
          </p:nvSpPr>
          <p:spPr>
            <a:xfrm>
              <a:off x="2558143" y="1143001"/>
              <a:ext cx="1942162" cy="1524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37" name="TextBox 36"/>
            <p:cNvSpPr txBox="1"/>
            <p:nvPr/>
          </p:nvSpPr>
          <p:spPr>
            <a:xfrm>
              <a:off x="2538624" y="1154983"/>
              <a:ext cx="1981200" cy="338554"/>
            </a:xfrm>
            <a:prstGeom prst="rect">
              <a:avLst/>
            </a:prstGeom>
            <a:noFill/>
          </p:spPr>
          <p:txBody>
            <a:bodyPr wrap="square" rtlCol="0">
              <a:spAutoFit/>
            </a:bodyPr>
            <a:lstStyle/>
            <a:p>
              <a:pPr algn="ctr"/>
              <a:r>
                <a:rPr lang="en-US" sz="1600" b="1" dirty="0"/>
                <a:t>60% Drinking/Eating</a:t>
              </a:r>
            </a:p>
          </p:txBody>
        </p:sp>
      </p:grpSp>
      <p:grpSp>
        <p:nvGrpSpPr>
          <p:cNvPr id="11" name="Group 10"/>
          <p:cNvGrpSpPr/>
          <p:nvPr/>
        </p:nvGrpSpPr>
        <p:grpSpPr>
          <a:xfrm>
            <a:off x="4617795" y="1143001"/>
            <a:ext cx="1981200" cy="1524000"/>
            <a:chOff x="4582886" y="1143001"/>
            <a:chExt cx="1942162" cy="1524000"/>
          </a:xfrm>
        </p:grpSpPr>
        <p:sp>
          <p:nvSpPr>
            <p:cNvPr id="15" name="Rounded Rectangle 14"/>
            <p:cNvSpPr/>
            <p:nvPr/>
          </p:nvSpPr>
          <p:spPr>
            <a:xfrm>
              <a:off x="4582886" y="1143001"/>
              <a:ext cx="1942162" cy="1524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7" name="Rectangle 6"/>
            <p:cNvSpPr/>
            <p:nvPr/>
          </p:nvSpPr>
          <p:spPr>
            <a:xfrm>
              <a:off x="4611666" y="1153886"/>
              <a:ext cx="1891159" cy="338554"/>
            </a:xfrm>
            <a:prstGeom prst="rect">
              <a:avLst/>
            </a:prstGeom>
          </p:spPr>
          <p:txBody>
            <a:bodyPr wrap="none">
              <a:spAutoFit/>
            </a:bodyPr>
            <a:lstStyle/>
            <a:p>
              <a:pPr algn="ctr"/>
              <a:r>
                <a:rPr lang="en-US" sz="1600" b="1" dirty="0" smtClean="0"/>
                <a:t>57% Swimming/Sun</a:t>
              </a:r>
              <a:endParaRPr lang="en-US" sz="1600" b="1" dirty="0"/>
            </a:p>
          </p:txBody>
        </p:sp>
      </p:grpSp>
      <p:grpSp>
        <p:nvGrpSpPr>
          <p:cNvPr id="8" name="Group 7"/>
          <p:cNvGrpSpPr/>
          <p:nvPr/>
        </p:nvGrpSpPr>
        <p:grpSpPr>
          <a:xfrm>
            <a:off x="6701165" y="1143000"/>
            <a:ext cx="1994580" cy="1524000"/>
            <a:chOff x="6601074" y="1143000"/>
            <a:chExt cx="1955279" cy="1524000"/>
          </a:xfrm>
        </p:grpSpPr>
        <p:sp>
          <p:nvSpPr>
            <p:cNvPr id="17" name="Rounded Rectangle 16"/>
            <p:cNvSpPr/>
            <p:nvPr/>
          </p:nvSpPr>
          <p:spPr>
            <a:xfrm>
              <a:off x="6607628" y="1143000"/>
              <a:ext cx="1942162" cy="15240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38" name="Rectangle 37"/>
            <p:cNvSpPr/>
            <p:nvPr/>
          </p:nvSpPr>
          <p:spPr>
            <a:xfrm>
              <a:off x="6601074" y="1153886"/>
              <a:ext cx="1955279" cy="338554"/>
            </a:xfrm>
            <a:prstGeom prst="rect">
              <a:avLst/>
            </a:prstGeom>
          </p:spPr>
          <p:txBody>
            <a:bodyPr wrap="none">
              <a:spAutoFit/>
            </a:bodyPr>
            <a:lstStyle/>
            <a:p>
              <a:pPr algn="ctr"/>
              <a:r>
                <a:rPr lang="en-US" sz="1600" b="1" dirty="0" smtClean="0"/>
                <a:t>56% Fishing/Hunting</a:t>
              </a:r>
              <a:endParaRPr lang="en-US" sz="1600" b="1" dirty="0"/>
            </a:p>
          </p:txBody>
        </p:sp>
      </p:grpSp>
      <p:grpSp>
        <p:nvGrpSpPr>
          <p:cNvPr id="46" name="Group 45"/>
          <p:cNvGrpSpPr/>
          <p:nvPr/>
        </p:nvGrpSpPr>
        <p:grpSpPr>
          <a:xfrm>
            <a:off x="457200" y="2743198"/>
            <a:ext cx="2016110" cy="1524002"/>
            <a:chOff x="457200" y="2901146"/>
            <a:chExt cx="2016110" cy="1524002"/>
          </a:xfrm>
        </p:grpSpPr>
        <p:sp>
          <p:nvSpPr>
            <p:cNvPr id="19" name="Rounded Rectangle 18"/>
            <p:cNvSpPr/>
            <p:nvPr/>
          </p:nvSpPr>
          <p:spPr>
            <a:xfrm>
              <a:off x="457200" y="2901146"/>
              <a:ext cx="1981200" cy="1524002"/>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39" name="TextBox 38"/>
            <p:cNvSpPr txBox="1"/>
            <p:nvPr/>
          </p:nvSpPr>
          <p:spPr>
            <a:xfrm>
              <a:off x="492110" y="2901146"/>
              <a:ext cx="1981200" cy="338554"/>
            </a:xfrm>
            <a:prstGeom prst="rect">
              <a:avLst/>
            </a:prstGeom>
            <a:noFill/>
          </p:spPr>
          <p:txBody>
            <a:bodyPr wrap="square" rtlCol="0">
              <a:spAutoFit/>
            </a:bodyPr>
            <a:lstStyle/>
            <a:p>
              <a:pPr algn="ctr"/>
              <a:r>
                <a:rPr lang="en-US" sz="1600" b="1" dirty="0" smtClean="0"/>
                <a:t>55% Paddling</a:t>
              </a:r>
              <a:endParaRPr lang="en-US" sz="1600" b="1" dirty="0"/>
            </a:p>
          </p:txBody>
        </p:sp>
      </p:grpSp>
      <p:grpSp>
        <p:nvGrpSpPr>
          <p:cNvPr id="45" name="Group 44"/>
          <p:cNvGrpSpPr/>
          <p:nvPr/>
        </p:nvGrpSpPr>
        <p:grpSpPr>
          <a:xfrm>
            <a:off x="2538624" y="2743198"/>
            <a:ext cx="1981200" cy="1524003"/>
            <a:chOff x="2538624" y="2901146"/>
            <a:chExt cx="1981200" cy="1524003"/>
          </a:xfrm>
        </p:grpSpPr>
        <p:sp>
          <p:nvSpPr>
            <p:cNvPr id="20" name="Rounded Rectangle 19"/>
            <p:cNvSpPr/>
            <p:nvPr/>
          </p:nvSpPr>
          <p:spPr>
            <a:xfrm>
              <a:off x="2538624" y="2901147"/>
              <a:ext cx="1981200" cy="1524002"/>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40" name="TextBox 39"/>
            <p:cNvSpPr txBox="1"/>
            <p:nvPr/>
          </p:nvSpPr>
          <p:spPr>
            <a:xfrm>
              <a:off x="2538624" y="2901146"/>
              <a:ext cx="1981200" cy="338554"/>
            </a:xfrm>
            <a:prstGeom prst="rect">
              <a:avLst/>
            </a:prstGeom>
            <a:noFill/>
          </p:spPr>
          <p:txBody>
            <a:bodyPr wrap="square" rtlCol="0">
              <a:spAutoFit/>
            </a:bodyPr>
            <a:lstStyle/>
            <a:p>
              <a:pPr algn="ctr"/>
              <a:r>
                <a:rPr lang="en-US" sz="1600" b="1" dirty="0" smtClean="0"/>
                <a:t>41% Canoeing</a:t>
              </a:r>
              <a:endParaRPr lang="en-US" sz="1600" b="1" dirty="0"/>
            </a:p>
          </p:txBody>
        </p:sp>
      </p:grpSp>
      <p:grpSp>
        <p:nvGrpSpPr>
          <p:cNvPr id="44" name="Group 43"/>
          <p:cNvGrpSpPr/>
          <p:nvPr/>
        </p:nvGrpSpPr>
        <p:grpSpPr>
          <a:xfrm>
            <a:off x="4615542" y="2743198"/>
            <a:ext cx="1983453" cy="1524003"/>
            <a:chOff x="4615542" y="2901146"/>
            <a:chExt cx="1983453" cy="1524003"/>
          </a:xfrm>
        </p:grpSpPr>
        <p:sp>
          <p:nvSpPr>
            <p:cNvPr id="21" name="Rounded Rectangle 20"/>
            <p:cNvSpPr/>
            <p:nvPr/>
          </p:nvSpPr>
          <p:spPr>
            <a:xfrm>
              <a:off x="4617795" y="2901146"/>
              <a:ext cx="1981200" cy="1524003"/>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41" name="TextBox 40"/>
            <p:cNvSpPr txBox="1"/>
            <p:nvPr/>
          </p:nvSpPr>
          <p:spPr>
            <a:xfrm>
              <a:off x="4615542" y="2918675"/>
              <a:ext cx="1981200" cy="338554"/>
            </a:xfrm>
            <a:prstGeom prst="rect">
              <a:avLst/>
            </a:prstGeom>
            <a:noFill/>
          </p:spPr>
          <p:txBody>
            <a:bodyPr wrap="square" rtlCol="0">
              <a:spAutoFit/>
            </a:bodyPr>
            <a:lstStyle/>
            <a:p>
              <a:pPr algn="ctr"/>
              <a:r>
                <a:rPr lang="en-US" sz="1600" b="1" dirty="0" smtClean="0"/>
                <a:t>29% Kayaking</a:t>
              </a:r>
              <a:endParaRPr lang="en-US" sz="1600" b="1" dirty="0"/>
            </a:p>
          </p:txBody>
        </p:sp>
      </p:grpSp>
      <p:grpSp>
        <p:nvGrpSpPr>
          <p:cNvPr id="43" name="Group 42"/>
          <p:cNvGrpSpPr/>
          <p:nvPr/>
        </p:nvGrpSpPr>
        <p:grpSpPr>
          <a:xfrm>
            <a:off x="6705600" y="2743198"/>
            <a:ext cx="1983451" cy="1524003"/>
            <a:chOff x="6705600" y="2901146"/>
            <a:chExt cx="1983451" cy="1524003"/>
          </a:xfrm>
        </p:grpSpPr>
        <p:sp>
          <p:nvSpPr>
            <p:cNvPr id="22" name="Rounded Rectangle 21"/>
            <p:cNvSpPr/>
            <p:nvPr/>
          </p:nvSpPr>
          <p:spPr>
            <a:xfrm>
              <a:off x="6707851" y="2901146"/>
              <a:ext cx="1981200" cy="1524003"/>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42" name="TextBox 41"/>
            <p:cNvSpPr txBox="1"/>
            <p:nvPr/>
          </p:nvSpPr>
          <p:spPr>
            <a:xfrm>
              <a:off x="6705600" y="2921075"/>
              <a:ext cx="1981200" cy="338554"/>
            </a:xfrm>
            <a:prstGeom prst="rect">
              <a:avLst/>
            </a:prstGeom>
            <a:noFill/>
          </p:spPr>
          <p:txBody>
            <a:bodyPr wrap="square" rtlCol="0">
              <a:spAutoFit/>
            </a:bodyPr>
            <a:lstStyle/>
            <a:p>
              <a:pPr algn="ctr"/>
              <a:r>
                <a:rPr lang="en-US" sz="1600" b="1" dirty="0" smtClean="0"/>
                <a:t>37% Overnighting</a:t>
              </a:r>
              <a:endParaRPr lang="en-US" sz="1600" b="1" dirty="0"/>
            </a:p>
          </p:txBody>
        </p:sp>
      </p:grpSp>
      <p:grpSp>
        <p:nvGrpSpPr>
          <p:cNvPr id="50" name="Group 49"/>
          <p:cNvGrpSpPr/>
          <p:nvPr/>
        </p:nvGrpSpPr>
        <p:grpSpPr>
          <a:xfrm>
            <a:off x="446314" y="4354287"/>
            <a:ext cx="1992086" cy="1513113"/>
            <a:chOff x="446314" y="4645427"/>
            <a:chExt cx="1992086" cy="1513113"/>
          </a:xfrm>
        </p:grpSpPr>
        <p:sp>
          <p:nvSpPr>
            <p:cNvPr id="23" name="Rounded Rectangle 22"/>
            <p:cNvSpPr/>
            <p:nvPr/>
          </p:nvSpPr>
          <p:spPr>
            <a:xfrm>
              <a:off x="457200" y="4645427"/>
              <a:ext cx="1981200" cy="1513113"/>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47" name="TextBox 46"/>
            <p:cNvSpPr txBox="1"/>
            <p:nvPr/>
          </p:nvSpPr>
          <p:spPr>
            <a:xfrm>
              <a:off x="446314" y="4656312"/>
              <a:ext cx="1981200" cy="338554"/>
            </a:xfrm>
            <a:prstGeom prst="rect">
              <a:avLst/>
            </a:prstGeom>
            <a:noFill/>
          </p:spPr>
          <p:txBody>
            <a:bodyPr wrap="square" rtlCol="0">
              <a:spAutoFit/>
            </a:bodyPr>
            <a:lstStyle/>
            <a:p>
              <a:pPr algn="ctr"/>
              <a:r>
                <a:rPr lang="en-US" sz="1600" b="1" dirty="0" smtClean="0"/>
                <a:t>35% Entertaining</a:t>
              </a:r>
              <a:endParaRPr lang="en-US" sz="1600" b="1" dirty="0"/>
            </a:p>
          </p:txBody>
        </p:sp>
      </p:grpSp>
      <p:grpSp>
        <p:nvGrpSpPr>
          <p:cNvPr id="49" name="Group 48"/>
          <p:cNvGrpSpPr/>
          <p:nvPr/>
        </p:nvGrpSpPr>
        <p:grpSpPr>
          <a:xfrm>
            <a:off x="2538623" y="4354287"/>
            <a:ext cx="1981201" cy="1513114"/>
            <a:chOff x="2538623" y="4645427"/>
            <a:chExt cx="1981201" cy="1513114"/>
          </a:xfrm>
        </p:grpSpPr>
        <p:sp>
          <p:nvSpPr>
            <p:cNvPr id="24" name="Rounded Rectangle 23"/>
            <p:cNvSpPr/>
            <p:nvPr/>
          </p:nvSpPr>
          <p:spPr>
            <a:xfrm>
              <a:off x="2538624" y="4645427"/>
              <a:ext cx="1981200" cy="1513114"/>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48" name="TextBox 47"/>
            <p:cNvSpPr txBox="1"/>
            <p:nvPr/>
          </p:nvSpPr>
          <p:spPr>
            <a:xfrm>
              <a:off x="2538623" y="4656312"/>
              <a:ext cx="1981200" cy="338554"/>
            </a:xfrm>
            <a:prstGeom prst="rect">
              <a:avLst/>
            </a:prstGeom>
            <a:noFill/>
          </p:spPr>
          <p:txBody>
            <a:bodyPr wrap="square" rtlCol="0">
              <a:spAutoFit/>
            </a:bodyPr>
            <a:lstStyle/>
            <a:p>
              <a:pPr algn="ctr"/>
              <a:r>
                <a:rPr lang="en-US" sz="1600" b="1" dirty="0" smtClean="0"/>
                <a:t>17% Water Sports</a:t>
              </a:r>
              <a:endParaRPr lang="en-US" sz="1600" b="1" dirty="0"/>
            </a:p>
          </p:txBody>
        </p:sp>
      </p:grpSp>
      <p:grpSp>
        <p:nvGrpSpPr>
          <p:cNvPr id="52" name="Group 51"/>
          <p:cNvGrpSpPr/>
          <p:nvPr/>
        </p:nvGrpSpPr>
        <p:grpSpPr>
          <a:xfrm>
            <a:off x="4615542" y="4354287"/>
            <a:ext cx="1983453" cy="1513114"/>
            <a:chOff x="4615542" y="4645427"/>
            <a:chExt cx="1983453" cy="1513114"/>
          </a:xfrm>
        </p:grpSpPr>
        <p:sp>
          <p:nvSpPr>
            <p:cNvPr id="25" name="Rounded Rectangle 24"/>
            <p:cNvSpPr/>
            <p:nvPr/>
          </p:nvSpPr>
          <p:spPr>
            <a:xfrm>
              <a:off x="4617795" y="4645427"/>
              <a:ext cx="1981200" cy="1513114"/>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51" name="TextBox 50"/>
            <p:cNvSpPr txBox="1"/>
            <p:nvPr/>
          </p:nvSpPr>
          <p:spPr>
            <a:xfrm>
              <a:off x="4615542" y="4656312"/>
              <a:ext cx="1981200" cy="338554"/>
            </a:xfrm>
            <a:prstGeom prst="rect">
              <a:avLst/>
            </a:prstGeom>
            <a:noFill/>
          </p:spPr>
          <p:txBody>
            <a:bodyPr wrap="square" rtlCol="0">
              <a:spAutoFit/>
            </a:bodyPr>
            <a:lstStyle/>
            <a:p>
              <a:pPr algn="ctr"/>
              <a:r>
                <a:rPr lang="en-US" sz="1600" b="1" dirty="0" smtClean="0"/>
                <a:t>14% Underwater</a:t>
              </a:r>
              <a:endParaRPr lang="en-US" sz="1600" b="1" dirty="0"/>
            </a:p>
          </p:txBody>
        </p:sp>
      </p:grpSp>
      <p:grpSp>
        <p:nvGrpSpPr>
          <p:cNvPr id="12" name="Group 11"/>
          <p:cNvGrpSpPr/>
          <p:nvPr/>
        </p:nvGrpSpPr>
        <p:grpSpPr>
          <a:xfrm>
            <a:off x="6701165" y="4354286"/>
            <a:ext cx="1987886" cy="1513114"/>
            <a:chOff x="6701165" y="4354286"/>
            <a:chExt cx="1987886" cy="1513114"/>
          </a:xfrm>
        </p:grpSpPr>
        <p:sp>
          <p:nvSpPr>
            <p:cNvPr id="26" name="Rounded Rectangle 25"/>
            <p:cNvSpPr/>
            <p:nvPr/>
          </p:nvSpPr>
          <p:spPr>
            <a:xfrm>
              <a:off x="6707851" y="4354286"/>
              <a:ext cx="1981200" cy="1513114"/>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53" name="TextBox 52"/>
            <p:cNvSpPr txBox="1"/>
            <p:nvPr/>
          </p:nvSpPr>
          <p:spPr>
            <a:xfrm>
              <a:off x="6701165" y="4374381"/>
              <a:ext cx="1981200" cy="338554"/>
            </a:xfrm>
            <a:prstGeom prst="rect">
              <a:avLst/>
            </a:prstGeom>
            <a:noFill/>
          </p:spPr>
          <p:txBody>
            <a:bodyPr wrap="square" rtlCol="0">
              <a:spAutoFit/>
            </a:bodyPr>
            <a:lstStyle/>
            <a:p>
              <a:pPr algn="ctr"/>
              <a:r>
                <a:rPr lang="en-US" sz="1600" b="1" dirty="0" smtClean="0"/>
                <a:t>12% Sailing</a:t>
              </a:r>
              <a:endParaRPr lang="en-US" sz="1600" b="1" dirty="0"/>
            </a:p>
          </p:txBody>
        </p:sp>
      </p:grpSp>
      <p:graphicFrame>
        <p:nvGraphicFramePr>
          <p:cNvPr id="54" name="Chart 53"/>
          <p:cNvGraphicFramePr/>
          <p:nvPr>
            <p:extLst>
              <p:ext uri="{D42A27DB-BD31-4B8C-83A1-F6EECF244321}">
                <p14:modId xmlns:p14="http://schemas.microsoft.com/office/powerpoint/2010/main" val="337718815"/>
              </p:ext>
            </p:extLst>
          </p:nvPr>
        </p:nvGraphicFramePr>
        <p:xfrm>
          <a:off x="6803574" y="4803374"/>
          <a:ext cx="1992086" cy="79633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5" name="Table 54"/>
          <p:cNvGraphicFramePr>
            <a:graphicFrameLocks noGrp="1"/>
          </p:cNvGraphicFramePr>
          <p:nvPr>
            <p:extLst>
              <p:ext uri="{D42A27DB-BD31-4B8C-83A1-F6EECF244321}">
                <p14:modId xmlns:p14="http://schemas.microsoft.com/office/powerpoint/2010/main" val="370424256"/>
              </p:ext>
            </p:extLst>
          </p:nvPr>
        </p:nvGraphicFramePr>
        <p:xfrm>
          <a:off x="6696965" y="4908475"/>
          <a:ext cx="1062365" cy="691234"/>
        </p:xfrm>
        <a:graphic>
          <a:graphicData uri="http://schemas.openxmlformats.org/drawingml/2006/table">
            <a:tbl>
              <a:tblPr>
                <a:tableStyleId>{5C22544A-7EE6-4342-B048-85BDC9FD1C3A}</a:tableStyleId>
              </a:tblPr>
              <a:tblGrid>
                <a:gridCol w="1062365"/>
              </a:tblGrid>
              <a:tr h="310449">
                <a:tc>
                  <a:txBody>
                    <a:bodyPr/>
                    <a:lstStyle/>
                    <a:p>
                      <a:pPr algn="r" fontAlgn="ctr"/>
                      <a:r>
                        <a:rPr lang="en-US" sz="1200" u="none" strike="noStrike" dirty="0">
                          <a:effectLst/>
                        </a:rPr>
                        <a:t>Sailing</a:t>
                      </a:r>
                      <a:endParaRPr lang="en-US" sz="12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80785">
                <a:tc>
                  <a:txBody>
                    <a:bodyPr/>
                    <a:lstStyle/>
                    <a:p>
                      <a:pPr algn="r" fontAlgn="ctr"/>
                      <a:r>
                        <a:rPr lang="en-US" sz="1200" u="none" strike="noStrike" dirty="0">
                          <a:effectLst/>
                        </a:rPr>
                        <a:t>Sailboarding</a:t>
                      </a:r>
                      <a:r>
                        <a:rPr lang="en-US" sz="1200" u="none" strike="noStrike" dirty="0" smtClean="0">
                          <a:effectLst/>
                        </a:rPr>
                        <a:t>/</a:t>
                      </a:r>
                    </a:p>
                    <a:p>
                      <a:pPr algn="r" fontAlgn="ctr"/>
                      <a:r>
                        <a:rPr lang="en-US" sz="1200" u="none" strike="noStrike" dirty="0" smtClean="0">
                          <a:effectLst/>
                        </a:rPr>
                        <a:t>windsurfing</a:t>
                      </a:r>
                      <a:endParaRPr lang="en-US" sz="12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56" name="Chart 55"/>
          <p:cNvGraphicFramePr/>
          <p:nvPr>
            <p:extLst>
              <p:ext uri="{D42A27DB-BD31-4B8C-83A1-F6EECF244321}">
                <p14:modId xmlns:p14="http://schemas.microsoft.com/office/powerpoint/2010/main" val="213153093"/>
              </p:ext>
            </p:extLst>
          </p:nvPr>
        </p:nvGraphicFramePr>
        <p:xfrm>
          <a:off x="4647153" y="4775321"/>
          <a:ext cx="1992086" cy="7963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3" name="Chart 62"/>
          <p:cNvGraphicFramePr/>
          <p:nvPr>
            <p:extLst>
              <p:ext uri="{D42A27DB-BD31-4B8C-83A1-F6EECF244321}">
                <p14:modId xmlns:p14="http://schemas.microsoft.com/office/powerpoint/2010/main" val="1230274778"/>
              </p:ext>
            </p:extLst>
          </p:nvPr>
        </p:nvGraphicFramePr>
        <p:xfrm>
          <a:off x="6762281" y="3070867"/>
          <a:ext cx="1992086" cy="11037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49287959"/>
              </p:ext>
            </p:extLst>
          </p:nvPr>
        </p:nvGraphicFramePr>
        <p:xfrm>
          <a:off x="6672944" y="3166997"/>
          <a:ext cx="1062365" cy="1007569"/>
        </p:xfrm>
        <a:graphic>
          <a:graphicData uri="http://schemas.openxmlformats.org/drawingml/2006/table">
            <a:tbl>
              <a:tblPr>
                <a:tableStyleId>{5C22544A-7EE6-4342-B048-85BDC9FD1C3A}</a:tableStyleId>
              </a:tblPr>
              <a:tblGrid>
                <a:gridCol w="1062365"/>
              </a:tblGrid>
              <a:tr h="291785">
                <a:tc>
                  <a:txBody>
                    <a:bodyPr/>
                    <a:lstStyle/>
                    <a:p>
                      <a:pPr algn="r" fontAlgn="ctr"/>
                      <a:r>
                        <a:rPr lang="en-US" sz="1200" u="none" strike="noStrike" dirty="0" smtClean="0">
                          <a:solidFill>
                            <a:schemeClr val="tx1"/>
                          </a:solidFill>
                          <a:effectLst/>
                          <a:latin typeface="+mj-lt"/>
                        </a:rPr>
                        <a:t>Camping</a:t>
                      </a:r>
                      <a:endParaRPr lang="en-US" sz="1200" b="0" i="0"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7892">
                <a:tc>
                  <a:txBody>
                    <a:bodyPr/>
                    <a:lstStyle/>
                    <a:p>
                      <a:pPr algn="r" fontAlgn="ctr"/>
                      <a:r>
                        <a:rPr lang="en-US" sz="1200" b="0" i="0" u="none" strike="noStrike" dirty="0" smtClean="0">
                          <a:solidFill>
                            <a:schemeClr val="tx1"/>
                          </a:solidFill>
                          <a:effectLst/>
                          <a:latin typeface="+mj-lt"/>
                        </a:rPr>
                        <a:t>Overnight trips</a:t>
                      </a:r>
                      <a:endParaRPr lang="en-US" sz="1200" b="0" i="0"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7892">
                <a:tc>
                  <a:txBody>
                    <a:bodyPr/>
                    <a:lstStyle/>
                    <a:p>
                      <a:pPr algn="r" fontAlgn="ctr"/>
                      <a:r>
                        <a:rPr lang="en-US" sz="1200" u="none" strike="noStrike" dirty="0" smtClean="0">
                          <a:solidFill>
                            <a:schemeClr val="tx1"/>
                          </a:solidFill>
                          <a:effectLst/>
                          <a:latin typeface="+mj-lt"/>
                        </a:rPr>
                        <a:t>Sleep Aboard</a:t>
                      </a:r>
                      <a:endParaRPr lang="en-US" sz="1200" b="0" i="0"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graphicFrame>
        <p:nvGraphicFramePr>
          <p:cNvPr id="65" name="Chart 64"/>
          <p:cNvGraphicFramePr/>
          <p:nvPr>
            <p:extLst>
              <p:ext uri="{D42A27DB-BD31-4B8C-83A1-F6EECF244321}">
                <p14:modId xmlns:p14="http://schemas.microsoft.com/office/powerpoint/2010/main" val="1635966308"/>
              </p:ext>
            </p:extLst>
          </p:nvPr>
        </p:nvGraphicFramePr>
        <p:xfrm>
          <a:off x="4702935" y="3081752"/>
          <a:ext cx="1992086" cy="11037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7" name="Chart 66"/>
          <p:cNvGraphicFramePr/>
          <p:nvPr>
            <p:extLst>
              <p:ext uri="{D42A27DB-BD31-4B8C-83A1-F6EECF244321}">
                <p14:modId xmlns:p14="http://schemas.microsoft.com/office/powerpoint/2010/main" val="422113126"/>
              </p:ext>
            </p:extLst>
          </p:nvPr>
        </p:nvGraphicFramePr>
        <p:xfrm>
          <a:off x="2527737" y="3109802"/>
          <a:ext cx="1992086" cy="8597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9" name="Chart 68"/>
          <p:cNvGraphicFramePr/>
          <p:nvPr>
            <p:extLst>
              <p:ext uri="{D42A27DB-BD31-4B8C-83A1-F6EECF244321}">
                <p14:modId xmlns:p14="http://schemas.microsoft.com/office/powerpoint/2010/main" val="12370689"/>
              </p:ext>
            </p:extLst>
          </p:nvPr>
        </p:nvGraphicFramePr>
        <p:xfrm>
          <a:off x="381000" y="3099281"/>
          <a:ext cx="1992086" cy="11037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70" name="Chart 69"/>
          <p:cNvGraphicFramePr/>
          <p:nvPr>
            <p:extLst>
              <p:ext uri="{D42A27DB-BD31-4B8C-83A1-F6EECF244321}">
                <p14:modId xmlns:p14="http://schemas.microsoft.com/office/powerpoint/2010/main" val="2074970646"/>
              </p:ext>
            </p:extLst>
          </p:nvPr>
        </p:nvGraphicFramePr>
        <p:xfrm>
          <a:off x="6657622" y="1532332"/>
          <a:ext cx="1992086" cy="85974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71" name="Chart 70"/>
          <p:cNvGraphicFramePr/>
          <p:nvPr>
            <p:extLst>
              <p:ext uri="{D42A27DB-BD31-4B8C-83A1-F6EECF244321}">
                <p14:modId xmlns:p14="http://schemas.microsoft.com/office/powerpoint/2010/main" val="178491362"/>
              </p:ext>
            </p:extLst>
          </p:nvPr>
        </p:nvGraphicFramePr>
        <p:xfrm>
          <a:off x="4584239" y="1532331"/>
          <a:ext cx="1992086" cy="85974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72" name="Chart 71"/>
          <p:cNvGraphicFramePr/>
          <p:nvPr>
            <p:extLst>
              <p:ext uri="{D42A27DB-BD31-4B8C-83A1-F6EECF244321}">
                <p14:modId xmlns:p14="http://schemas.microsoft.com/office/powerpoint/2010/main" val="493169482"/>
              </p:ext>
            </p:extLst>
          </p:nvPr>
        </p:nvGraphicFramePr>
        <p:xfrm>
          <a:off x="2554100" y="1515515"/>
          <a:ext cx="1992086" cy="11037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73" name="Chart 72"/>
          <p:cNvGraphicFramePr/>
          <p:nvPr>
            <p:extLst>
              <p:ext uri="{D42A27DB-BD31-4B8C-83A1-F6EECF244321}">
                <p14:modId xmlns:p14="http://schemas.microsoft.com/office/powerpoint/2010/main" val="745638691"/>
              </p:ext>
            </p:extLst>
          </p:nvPr>
        </p:nvGraphicFramePr>
        <p:xfrm>
          <a:off x="470337" y="1493537"/>
          <a:ext cx="1992086" cy="11037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74" name="Chart 73"/>
          <p:cNvGraphicFramePr/>
          <p:nvPr>
            <p:extLst>
              <p:ext uri="{D42A27DB-BD31-4B8C-83A1-F6EECF244321}">
                <p14:modId xmlns:p14="http://schemas.microsoft.com/office/powerpoint/2010/main" val="1350597713"/>
              </p:ext>
            </p:extLst>
          </p:nvPr>
        </p:nvGraphicFramePr>
        <p:xfrm>
          <a:off x="448567" y="4743617"/>
          <a:ext cx="1992086" cy="85974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75" name="Chart 74"/>
          <p:cNvGraphicFramePr/>
          <p:nvPr>
            <p:extLst>
              <p:ext uri="{D42A27DB-BD31-4B8C-83A1-F6EECF244321}">
                <p14:modId xmlns:p14="http://schemas.microsoft.com/office/powerpoint/2010/main" val="2383556813"/>
              </p:ext>
            </p:extLst>
          </p:nvPr>
        </p:nvGraphicFramePr>
        <p:xfrm>
          <a:off x="2518713" y="4743619"/>
          <a:ext cx="1992086" cy="859740"/>
        </p:xfrm>
        <a:graphic>
          <a:graphicData uri="http://schemas.openxmlformats.org/drawingml/2006/chart">
            <c:chart xmlns:c="http://schemas.openxmlformats.org/drawingml/2006/chart" xmlns:r="http://schemas.openxmlformats.org/officeDocument/2006/relationships" r:id="rId13"/>
          </a:graphicData>
        </a:graphic>
      </p:graphicFrame>
      <p:sp>
        <p:nvSpPr>
          <p:cNvPr id="76" name="TextBox 75"/>
          <p:cNvSpPr txBox="1"/>
          <p:nvPr/>
        </p:nvSpPr>
        <p:spPr>
          <a:xfrm>
            <a:off x="2036637" y="773668"/>
            <a:ext cx="5633357" cy="369332"/>
          </a:xfrm>
          <a:prstGeom prst="rect">
            <a:avLst/>
          </a:prstGeom>
          <a:noFill/>
        </p:spPr>
        <p:txBody>
          <a:bodyPr wrap="square" rtlCol="0">
            <a:spAutoFit/>
          </a:bodyPr>
          <a:lstStyle/>
          <a:p>
            <a:pPr algn="ctr"/>
            <a:r>
              <a:rPr lang="en-US" b="1" dirty="0" smtClean="0"/>
              <a:t>Overall Participation in Recreational Boating Activities</a:t>
            </a:r>
            <a:endParaRPr lang="en-US" b="1" dirty="0"/>
          </a:p>
        </p:txBody>
      </p:sp>
      <p:sp>
        <p:nvSpPr>
          <p:cNvPr id="77" name="Oval 76"/>
          <p:cNvSpPr/>
          <p:nvPr/>
        </p:nvSpPr>
        <p:spPr>
          <a:xfrm>
            <a:off x="6890656" y="1547968"/>
            <a:ext cx="1981200" cy="494202"/>
          </a:xfrm>
          <a:prstGeom prst="ellipse">
            <a:avLst/>
          </a:prstGeom>
          <a:noFill/>
          <a:ln>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513801" y="1470668"/>
            <a:ext cx="1981200" cy="517071"/>
          </a:xfrm>
          <a:prstGeom prst="ellipse">
            <a:avLst/>
          </a:prstGeom>
          <a:noFill/>
          <a:ln>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p:cNvSpPr/>
          <p:nvPr/>
        </p:nvSpPr>
        <p:spPr>
          <a:xfrm>
            <a:off x="2560396" y="2286000"/>
            <a:ext cx="1937655" cy="3048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2687724" y="1470667"/>
            <a:ext cx="1981200" cy="517071"/>
          </a:xfrm>
          <a:prstGeom prst="ellipse">
            <a:avLst/>
          </a:prstGeom>
          <a:noFill/>
          <a:ln>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457200" y="5952484"/>
            <a:ext cx="1992086" cy="404439"/>
            <a:chOff x="457200" y="5952484"/>
            <a:chExt cx="1992086" cy="404439"/>
          </a:xfrm>
        </p:grpSpPr>
        <p:sp>
          <p:nvSpPr>
            <p:cNvPr id="60" name="Rounded Rectangle 59"/>
            <p:cNvSpPr/>
            <p:nvPr/>
          </p:nvSpPr>
          <p:spPr>
            <a:xfrm>
              <a:off x="468086" y="5952484"/>
              <a:ext cx="1981200" cy="404439"/>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61" name="TextBox 60"/>
            <p:cNvSpPr txBox="1"/>
            <p:nvPr/>
          </p:nvSpPr>
          <p:spPr>
            <a:xfrm>
              <a:off x="457200" y="5985426"/>
              <a:ext cx="1981200" cy="338554"/>
            </a:xfrm>
            <a:prstGeom prst="rect">
              <a:avLst/>
            </a:prstGeom>
            <a:noFill/>
          </p:spPr>
          <p:txBody>
            <a:bodyPr wrap="square" rtlCol="0">
              <a:spAutoFit/>
            </a:bodyPr>
            <a:lstStyle/>
            <a:p>
              <a:pPr algn="ctr"/>
              <a:r>
                <a:rPr lang="en-US" sz="1600" b="1" dirty="0" smtClean="0"/>
                <a:t>23% Reading</a:t>
              </a:r>
              <a:endParaRPr lang="en-US" sz="1600" b="1" dirty="0"/>
            </a:p>
          </p:txBody>
        </p:sp>
      </p:grpSp>
      <p:grpSp>
        <p:nvGrpSpPr>
          <p:cNvPr id="66" name="Group 65"/>
          <p:cNvGrpSpPr/>
          <p:nvPr/>
        </p:nvGrpSpPr>
        <p:grpSpPr>
          <a:xfrm>
            <a:off x="2536763" y="5952484"/>
            <a:ext cx="1992086" cy="404439"/>
            <a:chOff x="457200" y="5952484"/>
            <a:chExt cx="1992086" cy="404439"/>
          </a:xfrm>
        </p:grpSpPr>
        <p:sp>
          <p:nvSpPr>
            <p:cNvPr id="68" name="Rounded Rectangle 67"/>
            <p:cNvSpPr/>
            <p:nvPr/>
          </p:nvSpPr>
          <p:spPr>
            <a:xfrm>
              <a:off x="468086" y="5952484"/>
              <a:ext cx="1981200" cy="404439"/>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79" name="TextBox 78"/>
            <p:cNvSpPr txBox="1"/>
            <p:nvPr/>
          </p:nvSpPr>
          <p:spPr>
            <a:xfrm>
              <a:off x="457200" y="5985426"/>
              <a:ext cx="1981200" cy="338554"/>
            </a:xfrm>
            <a:prstGeom prst="rect">
              <a:avLst/>
            </a:prstGeom>
            <a:noFill/>
          </p:spPr>
          <p:txBody>
            <a:bodyPr wrap="square" rtlCol="0">
              <a:spAutoFit/>
            </a:bodyPr>
            <a:lstStyle/>
            <a:p>
              <a:pPr algn="ctr"/>
              <a:r>
                <a:rPr lang="en-US" sz="1600" b="1" dirty="0" smtClean="0"/>
                <a:t>16% Rowing</a:t>
              </a:r>
              <a:endParaRPr lang="en-US" sz="1600" b="1" dirty="0"/>
            </a:p>
          </p:txBody>
        </p:sp>
      </p:grpSp>
      <p:grpSp>
        <p:nvGrpSpPr>
          <p:cNvPr id="82" name="Group 81"/>
          <p:cNvGrpSpPr/>
          <p:nvPr/>
        </p:nvGrpSpPr>
        <p:grpSpPr>
          <a:xfrm>
            <a:off x="4615542" y="5952484"/>
            <a:ext cx="1992086" cy="404439"/>
            <a:chOff x="457200" y="5952484"/>
            <a:chExt cx="1992086" cy="404439"/>
          </a:xfrm>
        </p:grpSpPr>
        <p:sp>
          <p:nvSpPr>
            <p:cNvPr id="83" name="Rounded Rectangle 82"/>
            <p:cNvSpPr/>
            <p:nvPr/>
          </p:nvSpPr>
          <p:spPr>
            <a:xfrm>
              <a:off x="468086" y="5952484"/>
              <a:ext cx="1981200" cy="404439"/>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84" name="TextBox 83"/>
            <p:cNvSpPr txBox="1"/>
            <p:nvPr/>
          </p:nvSpPr>
          <p:spPr>
            <a:xfrm>
              <a:off x="457200" y="5985426"/>
              <a:ext cx="1981200" cy="338554"/>
            </a:xfrm>
            <a:prstGeom prst="rect">
              <a:avLst/>
            </a:prstGeom>
            <a:noFill/>
          </p:spPr>
          <p:txBody>
            <a:bodyPr wrap="square" rtlCol="0">
              <a:spAutoFit/>
            </a:bodyPr>
            <a:lstStyle/>
            <a:p>
              <a:pPr algn="ctr"/>
              <a:r>
                <a:rPr lang="en-US" sz="1600" b="1" dirty="0"/>
                <a:t>6</a:t>
              </a:r>
              <a:r>
                <a:rPr lang="en-US" sz="1600" b="1" dirty="0" smtClean="0"/>
                <a:t>% Wave Running</a:t>
              </a:r>
              <a:endParaRPr lang="en-US" sz="1600" b="1" dirty="0"/>
            </a:p>
          </p:txBody>
        </p:sp>
      </p:grpSp>
      <p:grpSp>
        <p:nvGrpSpPr>
          <p:cNvPr id="85" name="Group 84"/>
          <p:cNvGrpSpPr/>
          <p:nvPr/>
        </p:nvGrpSpPr>
        <p:grpSpPr>
          <a:xfrm>
            <a:off x="6576325" y="5954486"/>
            <a:ext cx="2295531" cy="404439"/>
            <a:chOff x="317041" y="5952484"/>
            <a:chExt cx="2295531" cy="404439"/>
          </a:xfrm>
        </p:grpSpPr>
        <p:sp>
          <p:nvSpPr>
            <p:cNvPr id="86" name="Rounded Rectangle 85"/>
            <p:cNvSpPr/>
            <p:nvPr/>
          </p:nvSpPr>
          <p:spPr>
            <a:xfrm>
              <a:off x="468086" y="5952484"/>
              <a:ext cx="1981200" cy="404439"/>
            </a:xfrm>
            <a:prstGeom prst="roundRect">
              <a:avLst/>
            </a:prstGeom>
          </p:spPr>
          <p:style>
            <a:lnRef idx="1">
              <a:schemeClr val="accent4"/>
            </a:lnRef>
            <a:fillRef idx="2">
              <a:schemeClr val="accent4"/>
            </a:fillRef>
            <a:effectRef idx="1">
              <a:schemeClr val="accent4"/>
            </a:effectRef>
            <a:fontRef idx="minor">
              <a:schemeClr val="dk1"/>
            </a:fontRef>
          </p:style>
          <p:txBody>
            <a:bodyPr rtlCol="0" anchor="t"/>
            <a:lstStyle/>
            <a:p>
              <a:pPr algn="ctr"/>
              <a:endParaRPr lang="en-US" sz="1600" b="1" dirty="0"/>
            </a:p>
          </p:txBody>
        </p:sp>
        <p:sp>
          <p:nvSpPr>
            <p:cNvPr id="87" name="TextBox 86"/>
            <p:cNvSpPr txBox="1"/>
            <p:nvPr/>
          </p:nvSpPr>
          <p:spPr>
            <a:xfrm>
              <a:off x="317041" y="6007198"/>
              <a:ext cx="2295531" cy="307777"/>
            </a:xfrm>
            <a:prstGeom prst="rect">
              <a:avLst/>
            </a:prstGeom>
            <a:noFill/>
          </p:spPr>
          <p:txBody>
            <a:bodyPr wrap="square" rtlCol="0">
              <a:spAutoFit/>
            </a:bodyPr>
            <a:lstStyle/>
            <a:p>
              <a:pPr algn="ctr"/>
              <a:r>
                <a:rPr lang="en-US" sz="1400" b="1" dirty="0" smtClean="0"/>
                <a:t>5% White Water Rafting</a:t>
              </a:r>
              <a:endParaRPr lang="en-US" sz="1400" b="1" dirty="0"/>
            </a:p>
          </p:txBody>
        </p:sp>
      </p:grpSp>
      <p:grpSp>
        <p:nvGrpSpPr>
          <p:cNvPr id="27" name="Group 26"/>
          <p:cNvGrpSpPr/>
          <p:nvPr/>
        </p:nvGrpSpPr>
        <p:grpSpPr>
          <a:xfrm>
            <a:off x="1763486" y="6570077"/>
            <a:ext cx="2315794" cy="292388"/>
            <a:chOff x="6172200" y="6337967"/>
            <a:chExt cx="2315794" cy="292388"/>
          </a:xfrm>
        </p:grpSpPr>
        <p:sp>
          <p:nvSpPr>
            <p:cNvPr id="16" name="Oval 15"/>
            <p:cNvSpPr/>
            <p:nvPr/>
          </p:nvSpPr>
          <p:spPr>
            <a:xfrm>
              <a:off x="6172200" y="6400800"/>
              <a:ext cx="312822" cy="171750"/>
            </a:xfrm>
            <a:prstGeom prst="ellipse">
              <a:avLst/>
            </a:prstGeom>
            <a:noFill/>
            <a:ln>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6452364" y="6337967"/>
              <a:ext cx="2035630" cy="292388"/>
            </a:xfrm>
            <a:prstGeom prst="rect">
              <a:avLst/>
            </a:prstGeom>
            <a:noFill/>
          </p:spPr>
          <p:txBody>
            <a:bodyPr wrap="square" rtlCol="0">
              <a:spAutoFit/>
            </a:bodyPr>
            <a:lstStyle/>
            <a:p>
              <a:r>
                <a:rPr lang="en-US" sz="1300" dirty="0" smtClean="0"/>
                <a:t>Top 3 activities</a:t>
              </a:r>
              <a:endParaRPr lang="en-US" sz="1300" dirty="0"/>
            </a:p>
          </p:txBody>
        </p:sp>
      </p:grpSp>
    </p:spTree>
    <p:extLst>
      <p:ext uri="{BB962C8B-B14F-4D97-AF65-F5344CB8AC3E}">
        <p14:creationId xmlns:p14="http://schemas.microsoft.com/office/powerpoint/2010/main" val="2327462678"/>
      </p:ext>
    </p:extLst>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1000"/>
                                        <p:tgtEl>
                                          <p:spTgt spid="77"/>
                                        </p:tgtEl>
                                      </p:cBhvr>
                                    </p:animEffect>
                                    <p:anim calcmode="lin" valueType="num">
                                      <p:cBhvr>
                                        <p:cTn id="8" dur="1000" fill="hold"/>
                                        <p:tgtEl>
                                          <p:spTgt spid="77"/>
                                        </p:tgtEl>
                                        <p:attrNameLst>
                                          <p:attrName>ppt_x</p:attrName>
                                        </p:attrNameLst>
                                      </p:cBhvr>
                                      <p:tavLst>
                                        <p:tav tm="0">
                                          <p:val>
                                            <p:strVal val="#ppt_x"/>
                                          </p:val>
                                        </p:tav>
                                        <p:tav tm="100000">
                                          <p:val>
                                            <p:strVal val="#ppt_x"/>
                                          </p:val>
                                        </p:tav>
                                      </p:tavLst>
                                    </p:anim>
                                    <p:anim calcmode="lin" valueType="num">
                                      <p:cBhvr>
                                        <p:cTn id="9"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8"/>
                                        </p:tgtEl>
                                        <p:attrNameLst>
                                          <p:attrName>style.visibility</p:attrName>
                                        </p:attrNameLst>
                                      </p:cBhvr>
                                      <p:to>
                                        <p:strVal val="visible"/>
                                      </p:to>
                                    </p:set>
                                    <p:animEffect transition="in" filter="fade">
                                      <p:cBhvr>
                                        <p:cTn id="14" dur="1000"/>
                                        <p:tgtEl>
                                          <p:spTgt spid="78"/>
                                        </p:tgtEl>
                                      </p:cBhvr>
                                    </p:animEffect>
                                    <p:anim calcmode="lin" valueType="num">
                                      <p:cBhvr>
                                        <p:cTn id="15" dur="1000" fill="hold"/>
                                        <p:tgtEl>
                                          <p:spTgt spid="78"/>
                                        </p:tgtEl>
                                        <p:attrNameLst>
                                          <p:attrName>ppt_x</p:attrName>
                                        </p:attrNameLst>
                                      </p:cBhvr>
                                      <p:tavLst>
                                        <p:tav tm="0">
                                          <p:val>
                                            <p:strVal val="#ppt_x"/>
                                          </p:val>
                                        </p:tav>
                                        <p:tav tm="100000">
                                          <p:val>
                                            <p:strVal val="#ppt_x"/>
                                          </p:val>
                                        </p:tav>
                                      </p:tavLst>
                                    </p:anim>
                                    <p:anim calcmode="lin" valueType="num">
                                      <p:cBhvr>
                                        <p:cTn id="16" dur="1000" fill="hold"/>
                                        <p:tgtEl>
                                          <p:spTgt spid="7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000"/>
                                        <p:tgtEl>
                                          <p:spTgt spid="81"/>
                                        </p:tgtEl>
                                      </p:cBhvr>
                                    </p:animEffect>
                                    <p:anim calcmode="lin" valueType="num">
                                      <p:cBhvr>
                                        <p:cTn id="22" dur="1000" fill="hold"/>
                                        <p:tgtEl>
                                          <p:spTgt spid="81"/>
                                        </p:tgtEl>
                                        <p:attrNameLst>
                                          <p:attrName>ppt_x</p:attrName>
                                        </p:attrNameLst>
                                      </p:cBhvr>
                                      <p:tavLst>
                                        <p:tav tm="0">
                                          <p:val>
                                            <p:strVal val="#ppt_x"/>
                                          </p:val>
                                        </p:tav>
                                        <p:tav tm="100000">
                                          <p:val>
                                            <p:strVal val="#ppt_x"/>
                                          </p:val>
                                        </p:tav>
                                      </p:tavLst>
                                    </p:anim>
                                    <p:anim calcmode="lin" valueType="num">
                                      <p:cBhvr>
                                        <p:cTn id="23" dur="1000" fill="hold"/>
                                        <p:tgtEl>
                                          <p:spTgt spid="8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80"/>
                                        </p:tgtEl>
                                        <p:attrNameLst>
                                          <p:attrName>style.visibility</p:attrName>
                                        </p:attrNameLst>
                                      </p:cBhvr>
                                      <p:to>
                                        <p:strVal val="visible"/>
                                      </p:to>
                                    </p:set>
                                    <p:animEffect transition="in" filter="wheel(1)">
                                      <p:cBhvr>
                                        <p:cTn id="28" dur="2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80" grpId="0" animBg="1"/>
      <p:bldP spid="8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1F497D"/>
                </a:solidFill>
              </a:rPr>
              <a:pPr/>
              <a:t>2</a:t>
            </a:fld>
            <a:endParaRPr lang="de-DE" dirty="0">
              <a:solidFill>
                <a:srgbClr val="1F497D"/>
              </a:solidFill>
            </a:endParaRPr>
          </a:p>
        </p:txBody>
      </p:sp>
      <p:sp>
        <p:nvSpPr>
          <p:cNvPr id="6" name="Title 2"/>
          <p:cNvSpPr>
            <a:spLocks noGrp="1"/>
          </p:cNvSpPr>
          <p:nvPr>
            <p:ph type="title"/>
          </p:nvPr>
        </p:nvSpPr>
        <p:spPr>
          <a:xfrm>
            <a:off x="838800" y="97200"/>
            <a:ext cx="8162325" cy="612000"/>
          </a:xfrm>
        </p:spPr>
        <p:txBody>
          <a:bodyPr/>
          <a:lstStyle/>
          <a:p>
            <a:r>
              <a:rPr lang="en-US" dirty="0" smtClean="0"/>
              <a:t>Table of Contents</a:t>
            </a:r>
            <a:endParaRPr lang="en-US" dirty="0"/>
          </a:p>
        </p:txBody>
      </p:sp>
      <p:sp>
        <p:nvSpPr>
          <p:cNvPr id="7" name="Content Placeholder 5"/>
          <p:cNvSpPr>
            <a:spLocks noGrp="1"/>
          </p:cNvSpPr>
          <p:nvPr>
            <p:ph idx="1"/>
          </p:nvPr>
        </p:nvSpPr>
        <p:spPr>
          <a:xfrm>
            <a:off x="898800" y="1099066"/>
            <a:ext cx="7178400" cy="4800600"/>
          </a:xfrm>
        </p:spPr>
        <p:txBody>
          <a:bodyPr/>
          <a:lstStyle/>
          <a:p>
            <a:pPr marL="0" indent="0">
              <a:buNone/>
            </a:pPr>
            <a:r>
              <a:rPr lang="en-US" u="sng" dirty="0" smtClean="0"/>
              <a:t>Introduction						 3</a:t>
            </a:r>
          </a:p>
          <a:p>
            <a:pPr marL="0" indent="0">
              <a:buNone/>
            </a:pPr>
            <a:r>
              <a:rPr lang="en-US" dirty="0"/>
              <a:t>	</a:t>
            </a:r>
            <a:r>
              <a:rPr lang="en-US" sz="1200" dirty="0" smtClean="0"/>
              <a:t>Challenge</a:t>
            </a:r>
          </a:p>
          <a:p>
            <a:pPr marL="0" indent="0">
              <a:buNone/>
            </a:pPr>
            <a:r>
              <a:rPr lang="en-US" sz="1200" dirty="0"/>
              <a:t>	</a:t>
            </a:r>
            <a:r>
              <a:rPr lang="en-US" sz="1200" dirty="0" smtClean="0"/>
              <a:t>Background</a:t>
            </a:r>
          </a:p>
          <a:p>
            <a:pPr marL="0" indent="0">
              <a:buNone/>
            </a:pPr>
            <a:r>
              <a:rPr lang="en-US" sz="1200" dirty="0"/>
              <a:t>	</a:t>
            </a:r>
            <a:r>
              <a:rPr lang="en-US" sz="1200" dirty="0" smtClean="0"/>
              <a:t>Research Objectives</a:t>
            </a:r>
          </a:p>
          <a:p>
            <a:pPr marL="0" indent="0">
              <a:buNone/>
            </a:pPr>
            <a:r>
              <a:rPr lang="en-US" sz="1200" dirty="0"/>
              <a:t>	</a:t>
            </a:r>
            <a:r>
              <a:rPr lang="en-US" sz="1200" dirty="0" smtClean="0"/>
              <a:t>Research Design</a:t>
            </a:r>
          </a:p>
          <a:p>
            <a:pPr marL="0" indent="0">
              <a:buNone/>
            </a:pPr>
            <a:r>
              <a:rPr lang="en-US" sz="1200" dirty="0"/>
              <a:t>	</a:t>
            </a:r>
            <a:r>
              <a:rPr lang="en-US" sz="1200" dirty="0" smtClean="0"/>
              <a:t>Sample Specifications</a:t>
            </a:r>
          </a:p>
          <a:p>
            <a:pPr marL="0" indent="0">
              <a:buNone/>
            </a:pPr>
            <a:r>
              <a:rPr lang="en-US" u="sng" dirty="0" smtClean="0"/>
              <a:t>Detailed </a:t>
            </a:r>
            <a:r>
              <a:rPr lang="en-US" u="sng" dirty="0"/>
              <a:t>Findings						</a:t>
            </a:r>
            <a:r>
              <a:rPr lang="en-US" u="sng" dirty="0" smtClean="0"/>
              <a:t>9</a:t>
            </a:r>
            <a:endParaRPr lang="en-US" u="sng" dirty="0"/>
          </a:p>
          <a:p>
            <a:pPr marL="0" indent="0">
              <a:buNone/>
            </a:pPr>
            <a:r>
              <a:rPr lang="en-US" sz="1200" dirty="0" smtClean="0"/>
              <a:t>	Overview of Canadian Boaters</a:t>
            </a:r>
          </a:p>
          <a:p>
            <a:pPr marL="0" indent="0">
              <a:buNone/>
            </a:pPr>
            <a:r>
              <a:rPr lang="en-US" sz="1200" dirty="0" smtClean="0"/>
              <a:t>	Focus on Lifejacket Use while Boating</a:t>
            </a:r>
          </a:p>
          <a:p>
            <a:pPr marL="0" indent="0">
              <a:buNone/>
            </a:pPr>
            <a:r>
              <a:rPr lang="en-US" sz="1200" dirty="0" smtClean="0"/>
              <a:t>	Exploring interest in lifejacket legislation</a:t>
            </a:r>
          </a:p>
          <a:p>
            <a:pPr marL="0" indent="0">
              <a:buNone/>
            </a:pPr>
            <a:r>
              <a:rPr lang="en-US" sz="1200" dirty="0" smtClean="0"/>
              <a:t>	Focus </a:t>
            </a:r>
            <a:r>
              <a:rPr lang="en-US" sz="1200" dirty="0"/>
              <a:t>on </a:t>
            </a:r>
            <a:r>
              <a:rPr lang="en-US" sz="1200" dirty="0" smtClean="0"/>
              <a:t>Drinking Alcoholic Beverages while Boating</a:t>
            </a:r>
          </a:p>
          <a:p>
            <a:pPr marL="0" indent="0">
              <a:buNone/>
            </a:pPr>
            <a:r>
              <a:rPr lang="en-US" sz="1200" dirty="0" smtClean="0"/>
              <a:t>	Overall attitudes</a:t>
            </a:r>
          </a:p>
          <a:p>
            <a:pPr marL="0" indent="0">
              <a:buNone/>
            </a:pPr>
            <a:r>
              <a:rPr lang="en-US" u="sng" dirty="0" smtClean="0"/>
              <a:t>Key Findings </a:t>
            </a:r>
            <a:r>
              <a:rPr lang="en-US" u="sng" dirty="0"/>
              <a:t>and Implications 			</a:t>
            </a:r>
            <a:r>
              <a:rPr lang="en-US" u="sng" dirty="0" smtClean="0"/>
              <a:t>	86</a:t>
            </a:r>
            <a:endParaRPr lang="en-US" u="sng" dirty="0"/>
          </a:p>
          <a:p>
            <a:pPr marL="0" indent="0">
              <a:buNone/>
            </a:pPr>
            <a:r>
              <a:rPr lang="en-US" u="sng" dirty="0" smtClean="0"/>
              <a:t>Appendix						</a:t>
            </a:r>
            <a:r>
              <a:rPr lang="en-US" u="sng" dirty="0"/>
              <a:t>	</a:t>
            </a:r>
            <a:r>
              <a:rPr lang="en-US" u="sng" dirty="0" smtClean="0"/>
              <a:t>96</a:t>
            </a:r>
          </a:p>
        </p:txBody>
      </p:sp>
      <p:sp>
        <p:nvSpPr>
          <p:cNvPr id="8" name="TextBox 7"/>
          <p:cNvSpPr txBox="1"/>
          <p:nvPr/>
        </p:nvSpPr>
        <p:spPr>
          <a:xfrm>
            <a:off x="7024919" y="609600"/>
            <a:ext cx="684355" cy="369332"/>
          </a:xfrm>
          <a:prstGeom prst="rect">
            <a:avLst/>
          </a:prstGeom>
          <a:noFill/>
        </p:spPr>
        <p:txBody>
          <a:bodyPr wrap="none" rtlCol="0">
            <a:spAutoFit/>
          </a:bodyPr>
          <a:lstStyle/>
          <a:p>
            <a:pPr fontAlgn="base">
              <a:spcBef>
                <a:spcPct val="0"/>
              </a:spcBef>
              <a:spcAft>
                <a:spcPct val="0"/>
              </a:spcAft>
            </a:pPr>
            <a:r>
              <a:rPr lang="en-US" u="sng" dirty="0">
                <a:solidFill>
                  <a:srgbClr val="1F497D"/>
                </a:solidFill>
              </a:rPr>
              <a:t>Page </a:t>
            </a:r>
            <a:endParaRPr lang="en-CA" u="sng" dirty="0">
              <a:solidFill>
                <a:srgbClr val="1F497D"/>
              </a:solidFill>
            </a:endParaRPr>
          </a:p>
        </p:txBody>
      </p:sp>
    </p:spTree>
    <p:extLst>
      <p:ext uri="{BB962C8B-B14F-4D97-AF65-F5344CB8AC3E}">
        <p14:creationId xmlns:p14="http://schemas.microsoft.com/office/powerpoint/2010/main" val="406398724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20</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9" name="Title 1"/>
          <p:cNvSpPr>
            <a:spLocks noGrp="1"/>
          </p:cNvSpPr>
          <p:nvPr>
            <p:ph type="title"/>
          </p:nvPr>
        </p:nvSpPr>
        <p:spPr>
          <a:xfrm>
            <a:off x="838200" y="152400"/>
            <a:ext cx="8064214" cy="533400"/>
          </a:xfrm>
        </p:spPr>
        <p:txBody>
          <a:bodyPr/>
          <a:lstStyle/>
          <a:p>
            <a:r>
              <a:rPr lang="en-US" dirty="0" smtClean="0"/>
              <a:t>Drinking alcoholic beverages is one of the top fifteen activities while boating.</a:t>
            </a:r>
            <a:endParaRPr lang="en-US" dirty="0"/>
          </a:p>
        </p:txBody>
      </p:sp>
      <p:graphicFrame>
        <p:nvGraphicFramePr>
          <p:cNvPr id="3" name="Chart 2"/>
          <p:cNvGraphicFramePr/>
          <p:nvPr>
            <p:extLst>
              <p:ext uri="{D42A27DB-BD31-4B8C-83A1-F6EECF244321}">
                <p14:modId xmlns:p14="http://schemas.microsoft.com/office/powerpoint/2010/main" val="325046786"/>
              </p:ext>
            </p:extLst>
          </p:nvPr>
        </p:nvGraphicFramePr>
        <p:xfrm>
          <a:off x="838200" y="1752600"/>
          <a:ext cx="7848600" cy="4343399"/>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1999423" y="990600"/>
            <a:ext cx="5633357" cy="646331"/>
          </a:xfrm>
          <a:prstGeom prst="rect">
            <a:avLst/>
          </a:prstGeom>
          <a:noFill/>
        </p:spPr>
        <p:txBody>
          <a:bodyPr wrap="square" rtlCol="0">
            <a:spAutoFit/>
          </a:bodyPr>
          <a:lstStyle/>
          <a:p>
            <a:pPr algn="ctr"/>
            <a:r>
              <a:rPr lang="en-US" b="1" dirty="0" smtClean="0"/>
              <a:t>Top Fifteen Activities:</a:t>
            </a:r>
          </a:p>
          <a:p>
            <a:pPr algn="ctr"/>
            <a:r>
              <a:rPr lang="en-US" b="1" dirty="0" smtClean="0"/>
              <a:t>Overall Participation in Recreational Boating Activities</a:t>
            </a:r>
            <a:endParaRPr lang="en-US" b="1" dirty="0"/>
          </a:p>
        </p:txBody>
      </p:sp>
      <p:sp>
        <p:nvSpPr>
          <p:cNvPr id="4" name="Rectangle 3"/>
          <p:cNvSpPr/>
          <p:nvPr/>
        </p:nvSpPr>
        <p:spPr>
          <a:xfrm>
            <a:off x="762000" y="4909458"/>
            <a:ext cx="71628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3487901"/>
      </p:ext>
    </p:extLst>
  </p:cSld>
  <p:clrMapOvr>
    <a:masterClrMapping/>
  </p:clrMapOvr>
  <p:transition advClick="0"/>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21</a:t>
            </a:fld>
            <a:endParaRPr lang="de-DE" dirty="0">
              <a:solidFill>
                <a:srgbClr val="1F497D"/>
              </a:solidFill>
              <a:latin typeface="+mj-lt"/>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73144504"/>
              </p:ext>
            </p:extLst>
          </p:nvPr>
        </p:nvGraphicFramePr>
        <p:xfrm>
          <a:off x="359230" y="1676400"/>
          <a:ext cx="8469083" cy="3586288"/>
        </p:xfrm>
        <a:graphic>
          <a:graphicData uri="http://schemas.openxmlformats.org/drawingml/2006/table">
            <a:tbl>
              <a:tblPr>
                <a:tableStyleId>{5C22544A-7EE6-4342-B048-85BDC9FD1C3A}</a:tableStyleId>
              </a:tblPr>
              <a:tblGrid>
                <a:gridCol w="3453996"/>
                <a:gridCol w="716441"/>
                <a:gridCol w="716441"/>
                <a:gridCol w="716441"/>
                <a:gridCol w="716441"/>
                <a:gridCol w="716441"/>
                <a:gridCol w="716441"/>
                <a:gridCol w="716441"/>
              </a:tblGrid>
              <a:tr h="464177">
                <a:tc>
                  <a:txBody>
                    <a:bodyPr/>
                    <a:lstStyle/>
                    <a:p>
                      <a:pPr algn="ctr" fontAlgn="b"/>
                      <a:endParaRPr lang="en-US" sz="1300" b="1" i="0" u="none" strike="noStrike" dirty="0" smtClean="0">
                        <a:solidFill>
                          <a:srgbClr val="000000"/>
                        </a:solidFill>
                        <a:effectLst/>
                        <a:latin typeface="+mj-lt"/>
                      </a:endParaRPr>
                    </a:p>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r>
                        <a:rPr lang="en-US" sz="1300" b="1" i="0" u="none" strike="noStrike" dirty="0" smtClean="0">
                          <a:solidFill>
                            <a:schemeClr val="tx1"/>
                          </a:solidFill>
                          <a:effectLst/>
                          <a:latin typeface="+mj-lt"/>
                        </a:rPr>
                        <a:t>Total</a:t>
                      </a:r>
                      <a:endParaRPr lang="en-US" sz="1300" b="1" i="0" u="none" strike="noStrike" dirty="0">
                        <a:solidFill>
                          <a:schemeClr val="tx1"/>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c>
                  <a:txBody>
                    <a:bodyPr/>
                    <a:lstStyle/>
                    <a:p>
                      <a:pPr algn="ctr" fontAlgn="b"/>
                      <a:endParaRPr lang="en-US" sz="1300" b="1" i="0" u="none" strike="noStrike" dirty="0">
                        <a:solidFill>
                          <a:srgbClr val="000000"/>
                        </a:solidFill>
                        <a:effectLst/>
                        <a:latin typeface="+mj-lt"/>
                      </a:endParaRPr>
                    </a:p>
                  </a:txBody>
                  <a:tcPr marL="5052" marR="5052" marT="5052" marB="0" anchor="ctr">
                    <a:noFill/>
                  </a:tcPr>
                </a:tc>
              </a:tr>
              <a:tr h="235010">
                <a:tc>
                  <a:txBody>
                    <a:bodyPr/>
                    <a:lstStyle/>
                    <a:p>
                      <a:pPr algn="r" fontAlgn="b"/>
                      <a:r>
                        <a:rPr lang="en-US" sz="1300" i="1" u="none" strike="noStrike" dirty="0">
                          <a:effectLst/>
                          <a:latin typeface="+mj-lt"/>
                        </a:rPr>
                        <a:t>Base</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(n=1204)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(n=746)</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(n=704)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(n=574)</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(n=173)</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i="1" u="none" strike="noStrike" dirty="0" smtClean="0">
                          <a:effectLst/>
                          <a:latin typeface="+mj-lt"/>
                        </a:rPr>
                        <a:t>(n=137)</a:t>
                      </a:r>
                      <a:endParaRPr lang="en-US" sz="1300" b="0" i="1"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b"/>
                      <a:r>
                        <a:rPr lang="en-US" sz="1300" b="0" i="1" u="none" strike="noStrike" dirty="0" smtClean="0">
                          <a:solidFill>
                            <a:schemeClr val="tx1"/>
                          </a:solidFill>
                          <a:effectLst/>
                          <a:latin typeface="+mj-lt"/>
                        </a:rPr>
                        <a:t>(n=944)</a:t>
                      </a:r>
                      <a:endParaRPr lang="en-US" sz="1300" b="0" i="1" u="none" strike="noStrike" dirty="0">
                        <a:solidFill>
                          <a:schemeClr val="tx1"/>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75000"/>
                      </a:schemeClr>
                    </a:solidFill>
                  </a:tcPr>
                </a:tc>
              </a:tr>
              <a:tr h="240184">
                <a:tc>
                  <a:txBody>
                    <a:bodyPr/>
                    <a:lstStyle/>
                    <a:p>
                      <a:pPr algn="l" fontAlgn="ctr"/>
                      <a:r>
                        <a:rPr lang="en-US" sz="1300" b="1" u="none" strike="noStrike" dirty="0">
                          <a:effectLst/>
                          <a:latin typeface="+mj-lt"/>
                        </a:rPr>
                        <a:t>Observing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81%</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i="0" u="none" strike="noStrike" dirty="0">
                          <a:solidFill>
                            <a:schemeClr val="tx1"/>
                          </a:solidFill>
                          <a:effectLst/>
                          <a:latin typeface="+mj-lt"/>
                        </a:rPr>
                        <a:t>78%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40184">
                <a:tc>
                  <a:txBody>
                    <a:bodyPr/>
                    <a:lstStyle/>
                    <a:p>
                      <a:pPr algn="l" fontAlgn="ctr"/>
                      <a:r>
                        <a:rPr lang="en-US" sz="1300" u="none" strike="noStrike" dirty="0" smtClean="0">
                          <a:effectLst/>
                          <a:latin typeface="+mj-lt"/>
                        </a:rPr>
                        <a:t>   Nature </a:t>
                      </a:r>
                      <a:r>
                        <a:rPr lang="en-US" sz="1300" u="none" strike="noStrike" dirty="0">
                          <a:effectLst/>
                          <a:latin typeface="+mj-lt"/>
                        </a:rPr>
                        <a:t>observation</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53%</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61%</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56%</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55%</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58%</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55%</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b="0" i="0" u="none" strike="noStrike" dirty="0">
                          <a:solidFill>
                            <a:schemeClr val="tx1"/>
                          </a:solidFill>
                          <a:effectLst/>
                          <a:latin typeface="+mj-lt"/>
                        </a:rPr>
                        <a:t>58%</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40184">
                <a:tc>
                  <a:txBody>
                    <a:bodyPr/>
                    <a:lstStyle/>
                    <a:p>
                      <a:pPr algn="l" fontAlgn="ctr"/>
                      <a:r>
                        <a:rPr lang="en-US" sz="1300" u="none" strike="noStrike" dirty="0" smtClean="0">
                          <a:effectLst/>
                          <a:latin typeface="+mj-lt"/>
                        </a:rPr>
                        <a:t>   Sightseeing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45%</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50%</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46%</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58%</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49%</a:t>
                      </a:r>
                    </a:p>
                  </a:txBody>
                  <a:tcPr marL="9525" marR="9525" marT="9525" marB="0" anchor="ctr">
                    <a:solidFill>
                      <a:schemeClr val="bg1">
                        <a:lumMod val="95000"/>
                      </a:schemeClr>
                    </a:solidFill>
                  </a:tcPr>
                </a:tc>
              </a:tr>
              <a:tr h="240184">
                <a:tc>
                  <a:txBody>
                    <a:bodyPr/>
                    <a:lstStyle/>
                    <a:p>
                      <a:pPr algn="l" fontAlgn="ctr"/>
                      <a:r>
                        <a:rPr lang="en-US" sz="1300" u="none" strike="noStrike" dirty="0" smtClean="0">
                          <a:effectLst/>
                          <a:latin typeface="+mj-lt"/>
                        </a:rPr>
                        <a:t>   Cruising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42%</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59%</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60%</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58%</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42%</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45077">
                <a:tc>
                  <a:txBody>
                    <a:bodyPr/>
                    <a:lstStyle/>
                    <a:p>
                      <a:pPr algn="l" fontAlgn="ctr"/>
                      <a:r>
                        <a:rPr lang="en-US" sz="1300" b="1" u="none" strike="noStrike" dirty="0">
                          <a:effectLst/>
                          <a:latin typeface="+mj-lt"/>
                        </a:rPr>
                        <a:t>Drinking/Eating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60%</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58%</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72%</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40184">
                <a:tc>
                  <a:txBody>
                    <a:bodyPr/>
                    <a:lstStyle/>
                    <a:p>
                      <a:pPr algn="l" fontAlgn="ctr"/>
                      <a:r>
                        <a:rPr lang="en-US" sz="1300" u="none" strike="noStrike" dirty="0" smtClean="0">
                          <a:effectLst/>
                          <a:latin typeface="+mj-lt"/>
                        </a:rPr>
                        <a:t>   Drinking </a:t>
                      </a:r>
                      <a:r>
                        <a:rPr lang="en-US" sz="1300" u="none" strike="noStrike" dirty="0">
                          <a:effectLst/>
                          <a:latin typeface="+mj-lt"/>
                        </a:rPr>
                        <a:t>(Subnet)</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49%</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62%</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67%</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51%</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40184">
                <a:tc>
                  <a:txBody>
                    <a:bodyPr/>
                    <a:lstStyle/>
                    <a:p>
                      <a:pPr algn="l" fontAlgn="ctr"/>
                      <a:r>
                        <a:rPr lang="en-US" sz="1300" u="none" strike="noStrike" dirty="0" smtClean="0">
                          <a:effectLst/>
                          <a:latin typeface="+mj-lt"/>
                        </a:rPr>
                        <a:t>      Drinking </a:t>
                      </a:r>
                      <a:r>
                        <a:rPr lang="en-US" sz="1300" u="none" strike="noStrike" dirty="0">
                          <a:effectLst/>
                          <a:latin typeface="+mj-lt"/>
                        </a:rPr>
                        <a:t>non-alcoholic beverages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a:effectLst/>
                          <a:latin typeface="+mj-lt"/>
                        </a:rPr>
                        <a:t>38%</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43%</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dirty="0">
                          <a:effectLst/>
                          <a:latin typeface="+mj-lt"/>
                        </a:rPr>
                        <a:t>50%</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47%</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52%</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a:solidFill>
                            <a:schemeClr val="tx1"/>
                          </a:solidFill>
                          <a:effectLst/>
                          <a:latin typeface="+mj-lt"/>
                        </a:rPr>
                        <a:t>39%</a:t>
                      </a:r>
                    </a:p>
                  </a:txBody>
                  <a:tcPr marL="9525" marR="9525" marT="9525" marB="0" anchor="ctr">
                    <a:solidFill>
                      <a:schemeClr val="bg1">
                        <a:lumMod val="95000"/>
                      </a:schemeClr>
                    </a:solidFill>
                  </a:tcPr>
                </a:tc>
              </a:tr>
              <a:tr h="240184">
                <a:tc>
                  <a:txBody>
                    <a:bodyPr/>
                    <a:lstStyle/>
                    <a:p>
                      <a:pPr algn="l" fontAlgn="ctr"/>
                      <a:r>
                        <a:rPr lang="en-US" sz="1300" u="none" strike="noStrike" dirty="0" smtClean="0">
                          <a:effectLst/>
                          <a:latin typeface="+mj-lt"/>
                        </a:rPr>
                        <a:t>      Drinking beer, wine, other </a:t>
                      </a:r>
                      <a:r>
                        <a:rPr lang="en-US" sz="1300" u="none" strike="noStrike" dirty="0">
                          <a:effectLst/>
                          <a:latin typeface="+mj-lt"/>
                        </a:rPr>
                        <a:t>alcoholic </a:t>
                      </a:r>
                      <a:r>
                        <a:rPr lang="en-US" sz="1300" u="none" strike="noStrike" dirty="0" smtClean="0">
                          <a:effectLst/>
                          <a:latin typeface="+mj-lt"/>
                        </a:rPr>
                        <a:t>beverages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30%</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fontAlgn="b"/>
                      <a:r>
                        <a:rPr lang="en-US" sz="1300" u="none" strike="noStrike" dirty="0">
                          <a:effectLst/>
                          <a:latin typeface="+mj-lt"/>
                        </a:rPr>
                        <a:t>31%</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fontAlgn="b"/>
                      <a:r>
                        <a:rPr lang="en-US" sz="1300" u="none" strike="noStrike">
                          <a:effectLst/>
                          <a:latin typeface="+mj-lt"/>
                        </a:rPr>
                        <a:t>34%</a:t>
                      </a:r>
                      <a:endParaRPr lang="en-US" sz="1300" b="0" i="0" u="none" strike="noStrike">
                        <a:solidFill>
                          <a:srgbClr val="000000"/>
                        </a:solidFill>
                        <a:effectLst/>
                        <a:latin typeface="+mj-lt"/>
                      </a:endParaRPr>
                    </a:p>
                  </a:txBody>
                  <a:tcPr marL="5052" marR="5052" marT="5052" marB="0" anchor="ctr">
                    <a:solidFill>
                      <a:schemeClr val="bg1">
                        <a:lumMod val="95000"/>
                      </a:schemeClr>
                    </a:solidFill>
                  </a:tcPr>
                </a:tc>
                <a:tc>
                  <a:txBody>
                    <a:bodyPr/>
                    <a:lstStyle/>
                    <a:p>
                      <a:pPr algn="ctr" fontAlgn="b"/>
                      <a:r>
                        <a:rPr lang="en-US" sz="1300" u="none" strike="noStrike">
                          <a:effectLst/>
                          <a:latin typeface="+mj-lt"/>
                        </a:rPr>
                        <a:t>41%</a:t>
                      </a:r>
                      <a:endParaRPr lang="en-US" sz="1300" b="0" i="0" u="none" strike="noStrike">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45%</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u="none" strike="noStrike" dirty="0">
                          <a:effectLst/>
                          <a:latin typeface="+mj-lt"/>
                        </a:rPr>
                        <a:t>49%</a:t>
                      </a:r>
                      <a:endParaRPr lang="en-US" sz="1300" b="0" i="0" u="none" strike="noStrike" dirty="0">
                        <a:solidFill>
                          <a:srgbClr val="000000"/>
                        </a:solidFill>
                        <a:effectLst/>
                        <a:latin typeface="+mj-lt"/>
                      </a:endParaRPr>
                    </a:p>
                  </a:txBody>
                  <a:tcPr marL="5052" marR="5052" marT="5052" marB="0" anchor="ctr">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31%</a:t>
                      </a:r>
                    </a:p>
                  </a:txBody>
                  <a:tcPr marL="9525" marR="9525" marT="9525" marB="0" anchor="ctr">
                    <a:solidFill>
                      <a:schemeClr val="bg1">
                        <a:lumMod val="95000"/>
                      </a:schemeClr>
                    </a:solidFill>
                  </a:tcPr>
                </a:tc>
              </a:tr>
              <a:tr h="240184">
                <a:tc>
                  <a:txBody>
                    <a:bodyPr/>
                    <a:lstStyle/>
                    <a:p>
                      <a:pPr algn="l" fontAlgn="ctr"/>
                      <a:r>
                        <a:rPr lang="en-US" sz="1300" u="none" strike="noStrike" dirty="0" smtClean="0">
                          <a:effectLst/>
                          <a:latin typeface="+mj-lt"/>
                        </a:rPr>
                        <a:t>   Eating </a:t>
                      </a:r>
                      <a:r>
                        <a:rPr lang="en-US" sz="1300" u="none" strike="noStrike" dirty="0">
                          <a:effectLst/>
                          <a:latin typeface="+mj-lt"/>
                        </a:rPr>
                        <a:t>snacks or meals</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50%</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56%</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61%</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64%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50%</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40184">
                <a:tc>
                  <a:txBody>
                    <a:bodyPr/>
                    <a:lstStyle/>
                    <a:p>
                      <a:pPr algn="l" fontAlgn="ctr"/>
                      <a:r>
                        <a:rPr lang="en-US" sz="1300" b="1" u="none" strike="noStrike" dirty="0">
                          <a:effectLst/>
                          <a:latin typeface="+mj-lt"/>
                        </a:rPr>
                        <a:t>Swimming/Sunning (Net)</a:t>
                      </a:r>
                      <a:endParaRPr lang="en-US" sz="1300" b="1"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57%</a:t>
                      </a:r>
                      <a:endParaRPr lang="en-US" sz="1300" b="1"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60%</a:t>
                      </a:r>
                      <a:endParaRPr lang="en-US" sz="1300" b="1"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a:effectLst/>
                          <a:latin typeface="+mj-lt"/>
                        </a:rPr>
                        <a:t>61%</a:t>
                      </a:r>
                      <a:endParaRPr lang="en-US" sz="1300" b="1"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b"/>
                      <a:r>
                        <a:rPr lang="en-US" sz="1300" b="1" u="none" strike="noStrike" dirty="0">
                          <a:effectLst/>
                          <a:latin typeface="+mj-lt"/>
                        </a:rPr>
                        <a:t>74%</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76%</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u="none" strike="noStrike" dirty="0">
                          <a:effectLst/>
                          <a:latin typeface="+mj-lt"/>
                        </a:rPr>
                        <a:t>80%</a:t>
                      </a:r>
                      <a:endParaRPr lang="en-US" sz="1300" b="1"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1" i="0" u="none" strike="noStrike" dirty="0">
                          <a:solidFill>
                            <a:schemeClr val="tx1"/>
                          </a:solidFill>
                          <a:effectLst/>
                          <a:latin typeface="+mj-lt"/>
                        </a:rPr>
                        <a:t>61%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r>
              <a:tr h="240184">
                <a:tc>
                  <a:txBody>
                    <a:bodyPr/>
                    <a:lstStyle/>
                    <a:p>
                      <a:pPr algn="l" fontAlgn="ctr"/>
                      <a:r>
                        <a:rPr lang="en-US" sz="1300" u="none" strike="noStrike" dirty="0" smtClean="0">
                          <a:effectLst/>
                          <a:latin typeface="+mj-lt"/>
                        </a:rPr>
                        <a:t>   Swimming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dirty="0">
                          <a:effectLst/>
                          <a:latin typeface="+mj-lt"/>
                        </a:rPr>
                        <a:t>48%</a:t>
                      </a:r>
                      <a:endParaRPr lang="en-US" sz="1300" b="0" i="0"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52%</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51%</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r>
                        <a:rPr lang="en-US" sz="1300" u="none" strike="noStrike">
                          <a:effectLst/>
                          <a:latin typeface="+mj-lt"/>
                        </a:rPr>
                        <a:t>64%</a:t>
                      </a:r>
                      <a:endParaRPr lang="en-US" sz="1300" b="0" i="0" u="none" strike="noStrike">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71%</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u="none" strike="noStrike" dirty="0">
                          <a:effectLst/>
                          <a:latin typeface="+mj-lt"/>
                        </a:rPr>
                        <a:t>75%</a:t>
                      </a:r>
                      <a:endParaRPr lang="en-US" sz="1300" b="0" i="0" u="none" strike="noStrike" dirty="0">
                        <a:solidFill>
                          <a:srgbClr val="000000"/>
                        </a:solidFill>
                        <a:effectLst/>
                        <a:latin typeface="+mj-lt"/>
                      </a:endParaRPr>
                    </a:p>
                  </a:txBody>
                  <a:tcPr marL="5052" marR="5052" marT="5052"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53%</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40184">
                <a:tc>
                  <a:txBody>
                    <a:bodyPr/>
                    <a:lstStyle/>
                    <a:p>
                      <a:pPr algn="l" fontAlgn="ctr"/>
                      <a:r>
                        <a:rPr lang="en-US" sz="1300" u="none" strike="noStrike" dirty="0" smtClean="0">
                          <a:effectLst/>
                          <a:latin typeface="+mj-lt"/>
                        </a:rPr>
                        <a:t>   Sunbathing</a:t>
                      </a:r>
                      <a:endParaRPr lang="en-US" sz="1300" b="0" i="0" u="none" strike="noStrike" dirty="0">
                        <a:solidFill>
                          <a:srgbClr val="000000"/>
                        </a:solidFill>
                        <a:effectLst/>
                        <a:latin typeface="+mj-lt"/>
                      </a:endParaRPr>
                    </a:p>
                  </a:txBody>
                  <a:tcPr marL="5052" marR="5052" marT="5052"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39%</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41%</a:t>
                      </a:r>
                      <a:endParaRPr lang="en-US" sz="1300" b="0" i="0" u="none" strike="noStrike">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a:effectLst/>
                          <a:latin typeface="+mj-lt"/>
                        </a:rPr>
                        <a:t>42%</a:t>
                      </a:r>
                      <a:endParaRPr lang="en-US" sz="1300" b="0" i="0" u="none" strike="noStrike">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300" u="none" strike="noStrike" dirty="0">
                          <a:effectLst/>
                          <a:latin typeface="+mj-lt"/>
                        </a:rPr>
                        <a:t>55%</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54%</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u="none" strike="noStrike" dirty="0">
                          <a:effectLst/>
                          <a:latin typeface="+mj-lt"/>
                        </a:rPr>
                        <a:t>56%</a:t>
                      </a:r>
                      <a:endParaRPr lang="en-US" sz="1300" b="0" i="0" u="none" strike="noStrike" dirty="0">
                        <a:solidFill>
                          <a:srgbClr val="000000"/>
                        </a:solidFill>
                        <a:effectLst/>
                        <a:latin typeface="+mj-lt"/>
                      </a:endParaRPr>
                    </a:p>
                  </a:txBody>
                  <a:tcPr marL="5052" marR="5052" marT="5052"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300" b="0" i="0" u="none" strike="noStrike" dirty="0">
                          <a:solidFill>
                            <a:schemeClr val="tx1"/>
                          </a:solidFill>
                          <a:effectLst/>
                          <a:latin typeface="+mj-lt"/>
                        </a:rPr>
                        <a:t>43%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bl>
          </a:graphicData>
        </a:graphic>
      </p:graphicFrame>
      <p:sp>
        <p:nvSpPr>
          <p:cNvPr id="6" name="Title 1"/>
          <p:cNvSpPr>
            <a:spLocks noGrp="1"/>
          </p:cNvSpPr>
          <p:nvPr>
            <p:ph type="title"/>
          </p:nvPr>
        </p:nvSpPr>
        <p:spPr>
          <a:xfrm>
            <a:off x="838200" y="152400"/>
            <a:ext cx="8064214" cy="990600"/>
          </a:xfrm>
        </p:spPr>
        <p:txBody>
          <a:bodyPr/>
          <a:lstStyle/>
          <a:p>
            <a:r>
              <a:rPr lang="en-US" dirty="0" smtClean="0"/>
              <a:t>Boaters in the main boating activity subgroups, participate in a wide range of recreational activities, especially pleasure </a:t>
            </a:r>
            <a:r>
              <a:rPr lang="en-US" dirty="0" err="1" smtClean="0"/>
              <a:t>powerboaters</a:t>
            </a:r>
            <a:r>
              <a:rPr lang="en-US" dirty="0" smtClean="0"/>
              <a:t>, sailors and PWC riders. </a:t>
            </a:r>
            <a:r>
              <a:rPr lang="en-US" sz="1600" b="0" dirty="0" smtClean="0"/>
              <a:t>One-third to one-half of all major boating participants drink alcoholic beverages while boating.</a:t>
            </a:r>
          </a:p>
        </p:txBody>
      </p:sp>
      <p:sp>
        <p:nvSpPr>
          <p:cNvPr id="7" name="TextBox 6"/>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102. When you go out in a boat recreationally, which of the following activities, if any, do you participate in? (Select all)</a:t>
            </a:r>
            <a:endParaRPr lang="en-US" sz="1200" dirty="0">
              <a:solidFill>
                <a:srgbClr val="1F497D"/>
              </a:solidFill>
            </a:endParaRPr>
          </a:p>
        </p:txBody>
      </p:sp>
      <p:sp>
        <p:nvSpPr>
          <p:cNvPr id="8" name="TextBox 7"/>
          <p:cNvSpPr txBox="1"/>
          <p:nvPr/>
        </p:nvSpPr>
        <p:spPr>
          <a:xfrm>
            <a:off x="3048000" y="1196332"/>
            <a:ext cx="3630386" cy="338554"/>
          </a:xfrm>
          <a:prstGeom prst="rect">
            <a:avLst/>
          </a:prstGeom>
          <a:noFill/>
        </p:spPr>
        <p:txBody>
          <a:bodyPr wrap="square" rtlCol="0">
            <a:spAutoFit/>
          </a:bodyPr>
          <a:lstStyle/>
          <a:p>
            <a:pPr algn="ctr"/>
            <a:r>
              <a:rPr lang="en-US" sz="1600" b="1" dirty="0" smtClean="0"/>
              <a:t>Top Boating Activities By Boater Types</a:t>
            </a:r>
            <a:endParaRPr lang="en-US" sz="1600" b="1" dirty="0"/>
          </a:p>
        </p:txBody>
      </p:sp>
      <p:grpSp>
        <p:nvGrpSpPr>
          <p:cNvPr id="4" name="Group 3"/>
          <p:cNvGrpSpPr/>
          <p:nvPr/>
        </p:nvGrpSpPr>
        <p:grpSpPr>
          <a:xfrm>
            <a:off x="3838169" y="1676400"/>
            <a:ext cx="4938395" cy="457200"/>
            <a:chOff x="4001453" y="805542"/>
            <a:chExt cx="4938395" cy="457200"/>
          </a:xfrm>
        </p:grpSpPr>
        <p:grpSp>
          <p:nvGrpSpPr>
            <p:cNvPr id="9" name="Group 8"/>
            <p:cNvGrpSpPr/>
            <p:nvPr/>
          </p:nvGrpSpPr>
          <p:grpSpPr>
            <a:xfrm>
              <a:off x="4001453" y="805542"/>
              <a:ext cx="4938395" cy="457200"/>
              <a:chOff x="4814253" y="2133600"/>
              <a:chExt cx="4938395" cy="457200"/>
            </a:xfrm>
          </p:grpSpPr>
          <p:grpSp>
            <p:nvGrpSpPr>
              <p:cNvPr id="10" name="Group 9"/>
              <p:cNvGrpSpPr/>
              <p:nvPr/>
            </p:nvGrpSpPr>
            <p:grpSpPr>
              <a:xfrm>
                <a:off x="4814253" y="2133600"/>
                <a:ext cx="4938395" cy="457200"/>
                <a:chOff x="4623753" y="2780712"/>
                <a:chExt cx="4938395" cy="457200"/>
              </a:xfrm>
            </p:grpSpPr>
            <p:pic>
              <p:nvPicPr>
                <p:cNvPr id="1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5524953" y="2837999"/>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886492" y="287712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6192152" y="285305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75570" y="2780712"/>
                  <a:ext cx="403444" cy="403444"/>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Connector 15"/>
                <p:cNvCxnSpPr/>
                <p:nvPr/>
              </p:nvCxnSpPr>
              <p:spPr>
                <a:xfrm>
                  <a:off x="4623753" y="3237912"/>
                  <a:ext cx="4938395"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pic>
            <p:nvPicPr>
              <p:cNvPr id="11"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14925" y="2156711"/>
                <a:ext cx="329503" cy="329503"/>
              </a:xfrm>
              <a:prstGeom prst="rect">
                <a:avLst/>
              </a:prstGeom>
              <a:noFill/>
              <a:extLst>
                <a:ext uri="{909E8E84-426E-40DD-AFC4-6F175D3DCCD1}">
                  <a14:hiddenFill xmlns:a14="http://schemas.microsoft.com/office/drawing/2010/main">
                    <a:solidFill>
                      <a:srgbClr val="FFFFFF"/>
                    </a:solidFill>
                  </a14:hiddenFill>
                </a:ext>
              </a:extLst>
            </p:spPr>
          </p:pic>
        </p:grpSp>
        <p:pic>
          <p:nvPicPr>
            <p:cNvPr id="24"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486620" y="831230"/>
              <a:ext cx="339799" cy="325162"/>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Rectangle 1"/>
          <p:cNvSpPr/>
          <p:nvPr/>
        </p:nvSpPr>
        <p:spPr>
          <a:xfrm>
            <a:off x="152400" y="4038600"/>
            <a:ext cx="8839200" cy="3048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120269" y="6126703"/>
            <a:ext cx="4538815" cy="284983"/>
            <a:chOff x="6213279" y="518294"/>
            <a:chExt cx="4538815" cy="284983"/>
          </a:xfrm>
        </p:grpSpPr>
        <p:sp>
          <p:nvSpPr>
            <p:cNvPr id="26" name="Rectangle 25"/>
            <p:cNvSpPr/>
            <p:nvPr/>
          </p:nvSpPr>
          <p:spPr>
            <a:xfrm>
              <a:off x="6213279" y="592246"/>
              <a:ext cx="229531" cy="143567"/>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6603802" y="603131"/>
              <a:ext cx="229531" cy="14356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781796" y="541667"/>
              <a:ext cx="3970298" cy="261610"/>
            </a:xfrm>
            <a:prstGeom prst="rect">
              <a:avLst/>
            </a:prstGeom>
            <a:noFill/>
          </p:spPr>
          <p:txBody>
            <a:bodyPr wrap="square" rtlCol="0">
              <a:spAutoFit/>
            </a:bodyPr>
            <a:lstStyle/>
            <a:p>
              <a:r>
                <a:rPr lang="en-US" sz="1100" dirty="0" smtClean="0"/>
                <a:t>Over 120/Under 80 index compared to total boating population</a:t>
              </a:r>
              <a:endParaRPr lang="en-US" sz="1100" dirty="0"/>
            </a:p>
          </p:txBody>
        </p:sp>
        <p:cxnSp>
          <p:nvCxnSpPr>
            <p:cNvPr id="29" name="Straight Connector 28"/>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273281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22</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801. How would you describe your swimming ability? (Select one)</a:t>
            </a:r>
            <a:endParaRPr lang="en-US" sz="1200" dirty="0">
              <a:solidFill>
                <a:srgbClr val="1F497D"/>
              </a:solidFill>
            </a:endParaRPr>
          </a:p>
        </p:txBody>
      </p:sp>
      <p:sp>
        <p:nvSpPr>
          <p:cNvPr id="9" name="Title 1"/>
          <p:cNvSpPr>
            <a:spLocks noGrp="1"/>
          </p:cNvSpPr>
          <p:nvPr>
            <p:ph type="title"/>
          </p:nvPr>
        </p:nvSpPr>
        <p:spPr>
          <a:xfrm>
            <a:off x="838200" y="152400"/>
            <a:ext cx="8064214" cy="762000"/>
          </a:xfrm>
        </p:spPr>
        <p:txBody>
          <a:bodyPr/>
          <a:lstStyle/>
          <a:p>
            <a:r>
              <a:rPr lang="en-US" dirty="0" smtClean="0"/>
              <a:t>Almost half of recreational boaters identify themselves as strong swimmers. Only a small percentage of these boaters are unable to swim, but 1 in 5 (19%) are weak swimmers.</a:t>
            </a:r>
          </a:p>
        </p:txBody>
      </p:sp>
      <p:graphicFrame>
        <p:nvGraphicFramePr>
          <p:cNvPr id="2" name="Chart 1"/>
          <p:cNvGraphicFramePr/>
          <p:nvPr>
            <p:extLst>
              <p:ext uri="{D42A27DB-BD31-4B8C-83A1-F6EECF244321}">
                <p14:modId xmlns:p14="http://schemas.microsoft.com/office/powerpoint/2010/main" val="4256654325"/>
              </p:ext>
            </p:extLst>
          </p:nvPr>
        </p:nvGraphicFramePr>
        <p:xfrm>
          <a:off x="216408" y="1600200"/>
          <a:ext cx="8686800" cy="41910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857500" y="1524000"/>
            <a:ext cx="3429000" cy="369332"/>
          </a:xfrm>
          <a:prstGeom prst="rect">
            <a:avLst/>
          </a:prstGeom>
          <a:noFill/>
        </p:spPr>
        <p:txBody>
          <a:bodyPr wrap="square" rtlCol="0">
            <a:spAutoFit/>
          </a:bodyPr>
          <a:lstStyle/>
          <a:p>
            <a:pPr algn="ctr"/>
            <a:r>
              <a:rPr lang="en-US" b="1" dirty="0" smtClean="0">
                <a:solidFill>
                  <a:srgbClr val="1F497D"/>
                </a:solidFill>
              </a:rPr>
              <a:t>Level of Swimming Ability</a:t>
            </a:r>
            <a:endParaRPr lang="en-US" b="1" dirty="0">
              <a:solidFill>
                <a:srgbClr val="1F497D"/>
              </a:solidFill>
            </a:endParaRPr>
          </a:p>
        </p:txBody>
      </p:sp>
      <p:sp>
        <p:nvSpPr>
          <p:cNvPr id="8" name="TextBox 7"/>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grpSp>
        <p:nvGrpSpPr>
          <p:cNvPr id="5" name="Group 4"/>
          <p:cNvGrpSpPr/>
          <p:nvPr/>
        </p:nvGrpSpPr>
        <p:grpSpPr>
          <a:xfrm>
            <a:off x="502920" y="2130552"/>
            <a:ext cx="3154680" cy="993648"/>
            <a:chOff x="5532120" y="1978152"/>
            <a:chExt cx="3154680" cy="993648"/>
          </a:xfrm>
        </p:grpSpPr>
        <p:sp>
          <p:nvSpPr>
            <p:cNvPr id="11" name="Left Brace 10"/>
            <p:cNvSpPr/>
            <p:nvPr/>
          </p:nvSpPr>
          <p:spPr>
            <a:xfrm rot="5400000">
              <a:off x="6918960" y="1203960"/>
              <a:ext cx="381000" cy="315468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4" name="TextBox 3"/>
            <p:cNvSpPr txBox="1"/>
            <p:nvPr/>
          </p:nvSpPr>
          <p:spPr>
            <a:xfrm>
              <a:off x="6217920" y="1978152"/>
              <a:ext cx="1828800" cy="584775"/>
            </a:xfrm>
            <a:prstGeom prst="rect">
              <a:avLst/>
            </a:prstGeom>
            <a:noFill/>
          </p:spPr>
          <p:txBody>
            <a:bodyPr wrap="square" rtlCol="0">
              <a:spAutoFit/>
            </a:bodyPr>
            <a:lstStyle/>
            <a:p>
              <a:pPr algn="ctr"/>
              <a:r>
                <a:rPr lang="en-US" sz="1600" dirty="0" smtClean="0">
                  <a:solidFill>
                    <a:srgbClr val="1F497D"/>
                  </a:solidFill>
                </a:rPr>
                <a:t>Strong Swimmers</a:t>
              </a:r>
            </a:p>
            <a:p>
              <a:pPr algn="ctr"/>
              <a:r>
                <a:rPr lang="en-US" sz="1600" dirty="0" smtClean="0">
                  <a:solidFill>
                    <a:srgbClr val="1F497D"/>
                  </a:solidFill>
                </a:rPr>
                <a:t>45%</a:t>
              </a:r>
              <a:endParaRPr lang="en-US" sz="1600" dirty="0">
                <a:solidFill>
                  <a:srgbClr val="1F497D"/>
                </a:solidFill>
              </a:endParaRPr>
            </a:p>
          </p:txBody>
        </p:sp>
      </p:grpSp>
      <p:grpSp>
        <p:nvGrpSpPr>
          <p:cNvPr id="12" name="Group 11"/>
          <p:cNvGrpSpPr/>
          <p:nvPr/>
        </p:nvGrpSpPr>
        <p:grpSpPr>
          <a:xfrm>
            <a:off x="5351416" y="2130552"/>
            <a:ext cx="1828800" cy="993648"/>
            <a:chOff x="6217920" y="1978152"/>
            <a:chExt cx="1828800" cy="993648"/>
          </a:xfrm>
        </p:grpSpPr>
        <p:sp>
          <p:nvSpPr>
            <p:cNvPr id="13" name="Left Brace 12"/>
            <p:cNvSpPr/>
            <p:nvPr/>
          </p:nvSpPr>
          <p:spPr>
            <a:xfrm rot="5400000">
              <a:off x="6915150" y="2205990"/>
              <a:ext cx="381000" cy="115062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4" name="TextBox 13"/>
            <p:cNvSpPr txBox="1"/>
            <p:nvPr/>
          </p:nvSpPr>
          <p:spPr>
            <a:xfrm>
              <a:off x="6217920" y="1978152"/>
              <a:ext cx="1828800" cy="584775"/>
            </a:xfrm>
            <a:prstGeom prst="rect">
              <a:avLst/>
            </a:prstGeom>
            <a:noFill/>
          </p:spPr>
          <p:txBody>
            <a:bodyPr wrap="square" rtlCol="0">
              <a:spAutoFit/>
            </a:bodyPr>
            <a:lstStyle/>
            <a:p>
              <a:pPr algn="ctr"/>
              <a:r>
                <a:rPr lang="en-US" sz="1600" dirty="0" smtClean="0">
                  <a:solidFill>
                    <a:srgbClr val="1F497D"/>
                  </a:solidFill>
                </a:rPr>
                <a:t>Weak Swimmers</a:t>
              </a:r>
            </a:p>
            <a:p>
              <a:pPr algn="ctr"/>
              <a:r>
                <a:rPr lang="en-US" sz="1600" dirty="0" smtClean="0">
                  <a:solidFill>
                    <a:srgbClr val="1F497D"/>
                  </a:solidFill>
                </a:rPr>
                <a:t>19%</a:t>
              </a:r>
              <a:endParaRPr lang="en-US" sz="1600" dirty="0">
                <a:solidFill>
                  <a:srgbClr val="1F497D"/>
                </a:solidFill>
              </a:endParaRPr>
            </a:p>
          </p:txBody>
        </p:sp>
      </p:grpSp>
    </p:spTree>
    <p:extLst>
      <p:ext uri="{BB962C8B-B14F-4D97-AF65-F5344CB8AC3E}">
        <p14:creationId xmlns:p14="http://schemas.microsoft.com/office/powerpoint/2010/main" val="2540819614"/>
      </p:ext>
    </p:extLst>
  </p:cSld>
  <p:clrMapOvr>
    <a:masterClrMapping/>
  </p:clrMapOvr>
  <p:transition advClick="0"/>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23</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sp>
        <p:nvSpPr>
          <p:cNvPr id="9" name="Title 1"/>
          <p:cNvSpPr>
            <a:spLocks noGrp="1"/>
          </p:cNvSpPr>
          <p:nvPr>
            <p:ph type="title"/>
          </p:nvPr>
        </p:nvSpPr>
        <p:spPr>
          <a:xfrm>
            <a:off x="838200" y="152400"/>
            <a:ext cx="7924800" cy="838200"/>
          </a:xfrm>
        </p:spPr>
        <p:txBody>
          <a:bodyPr/>
          <a:lstStyle/>
          <a:p>
            <a:r>
              <a:rPr lang="en-US" dirty="0" smtClean="0"/>
              <a:t>Canadian boaters generally feel knowledgeable and confident about boating. </a:t>
            </a:r>
            <a:r>
              <a:rPr lang="en-US" sz="1600" b="0" dirty="0" smtClean="0"/>
              <a:t>Less than half are interested in taking additional training/education and only 1 in 10 feel nervous about being in a boat on the water.</a:t>
            </a:r>
          </a:p>
        </p:txBody>
      </p:sp>
      <p:graphicFrame>
        <p:nvGraphicFramePr>
          <p:cNvPr id="3" name="Chart 2"/>
          <p:cNvGraphicFramePr/>
          <p:nvPr>
            <p:extLst>
              <p:ext uri="{D42A27DB-BD31-4B8C-83A1-F6EECF244321}">
                <p14:modId xmlns:p14="http://schemas.microsoft.com/office/powerpoint/2010/main" val="477985720"/>
              </p:ext>
            </p:extLst>
          </p:nvPr>
        </p:nvGraphicFramePr>
        <p:xfrm>
          <a:off x="152400" y="1683562"/>
          <a:ext cx="8534400" cy="4526692"/>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113313" y="1273628"/>
            <a:ext cx="5475514" cy="369332"/>
          </a:xfrm>
          <a:prstGeom prst="rect">
            <a:avLst/>
          </a:prstGeom>
          <a:noFill/>
        </p:spPr>
        <p:txBody>
          <a:bodyPr wrap="square" rtlCol="0">
            <a:spAutoFit/>
          </a:bodyPr>
          <a:lstStyle/>
          <a:p>
            <a:pPr algn="ctr"/>
            <a:r>
              <a:rPr lang="en-US" b="1" dirty="0" smtClean="0"/>
              <a:t>Broad Attitudes toward Boating &amp; Boating Safety</a:t>
            </a:r>
            <a:endParaRPr lang="en-US" b="1" dirty="0"/>
          </a:p>
        </p:txBody>
      </p:sp>
      <p:sp>
        <p:nvSpPr>
          <p:cNvPr id="8" name="TextBox 7"/>
          <p:cNvSpPr txBox="1"/>
          <p:nvPr/>
        </p:nvSpPr>
        <p:spPr>
          <a:xfrm>
            <a:off x="6172200" y="6210254"/>
            <a:ext cx="2514600" cy="307777"/>
          </a:xfrm>
          <a:prstGeom prst="rect">
            <a:avLst/>
          </a:prstGeom>
          <a:noFill/>
        </p:spPr>
        <p:txBody>
          <a:bodyPr wrap="square" rtlCol="0">
            <a:spAutoFit/>
          </a:bodyPr>
          <a:lstStyle/>
          <a:p>
            <a:pPr algn="r"/>
            <a:r>
              <a:rPr lang="en-US" sz="1400" dirty="0" smtClean="0"/>
              <a:t>Total respondents (n=1204)</a:t>
            </a:r>
            <a:endParaRPr lang="en-US" sz="1400" dirty="0"/>
          </a:p>
        </p:txBody>
      </p:sp>
      <p:grpSp>
        <p:nvGrpSpPr>
          <p:cNvPr id="25" name="Group 24"/>
          <p:cNvGrpSpPr/>
          <p:nvPr/>
        </p:nvGrpSpPr>
        <p:grpSpPr>
          <a:xfrm>
            <a:off x="8077200" y="1760509"/>
            <a:ext cx="555170" cy="386092"/>
            <a:chOff x="8077200" y="1760509"/>
            <a:chExt cx="555170" cy="386092"/>
          </a:xfrm>
        </p:grpSpPr>
        <p:sp>
          <p:nvSpPr>
            <p:cNvPr id="14" name="Left Bracket 13"/>
            <p:cNvSpPr/>
            <p:nvPr/>
          </p:nvSpPr>
          <p:spPr>
            <a:xfrm rot="5400000">
              <a:off x="8310185" y="1824416"/>
              <a:ext cx="89200" cy="555170"/>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TextBox 4"/>
            <p:cNvSpPr txBox="1"/>
            <p:nvPr/>
          </p:nvSpPr>
          <p:spPr>
            <a:xfrm>
              <a:off x="8088085" y="1760509"/>
              <a:ext cx="533400" cy="307777"/>
            </a:xfrm>
            <a:prstGeom prst="rect">
              <a:avLst/>
            </a:prstGeom>
            <a:noFill/>
          </p:spPr>
          <p:txBody>
            <a:bodyPr wrap="square" rtlCol="0">
              <a:spAutoFit/>
            </a:bodyPr>
            <a:lstStyle/>
            <a:p>
              <a:pPr algn="r"/>
              <a:r>
                <a:rPr lang="en-US" sz="1400" dirty="0">
                  <a:solidFill>
                    <a:schemeClr val="accent3">
                      <a:lumMod val="75000"/>
                    </a:schemeClr>
                  </a:solidFill>
                </a:rPr>
                <a:t>9</a:t>
              </a:r>
              <a:r>
                <a:rPr lang="en-US" sz="1400" dirty="0" smtClean="0">
                  <a:solidFill>
                    <a:schemeClr val="accent3">
                      <a:lumMod val="75000"/>
                    </a:schemeClr>
                  </a:solidFill>
                </a:rPr>
                <a:t>%</a:t>
              </a:r>
              <a:endParaRPr lang="en-US" sz="1400" dirty="0">
                <a:solidFill>
                  <a:schemeClr val="accent3">
                    <a:lumMod val="75000"/>
                  </a:schemeClr>
                </a:solidFill>
              </a:endParaRPr>
            </a:p>
          </p:txBody>
        </p:sp>
      </p:grpSp>
      <p:grpSp>
        <p:nvGrpSpPr>
          <p:cNvPr id="24" name="Group 23"/>
          <p:cNvGrpSpPr/>
          <p:nvPr/>
        </p:nvGrpSpPr>
        <p:grpSpPr>
          <a:xfrm>
            <a:off x="7848600" y="2731449"/>
            <a:ext cx="772885" cy="374150"/>
            <a:chOff x="7848600" y="2731449"/>
            <a:chExt cx="772885" cy="374150"/>
          </a:xfrm>
        </p:grpSpPr>
        <p:sp>
          <p:nvSpPr>
            <p:cNvPr id="15" name="Left Bracket 14"/>
            <p:cNvSpPr/>
            <p:nvPr/>
          </p:nvSpPr>
          <p:spPr>
            <a:xfrm rot="5400000">
              <a:off x="8179557" y="2685442"/>
              <a:ext cx="89200" cy="751113"/>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a:off x="7995557" y="2731449"/>
              <a:ext cx="625928" cy="307777"/>
            </a:xfrm>
            <a:prstGeom prst="rect">
              <a:avLst/>
            </a:prstGeom>
            <a:noFill/>
          </p:spPr>
          <p:txBody>
            <a:bodyPr wrap="square" rtlCol="0">
              <a:spAutoFit/>
            </a:bodyPr>
            <a:lstStyle/>
            <a:p>
              <a:pPr algn="r"/>
              <a:r>
                <a:rPr lang="en-US" sz="1400" dirty="0" smtClean="0">
                  <a:solidFill>
                    <a:schemeClr val="accent3">
                      <a:lumMod val="75000"/>
                    </a:schemeClr>
                  </a:solidFill>
                </a:rPr>
                <a:t>14%</a:t>
              </a:r>
              <a:endParaRPr lang="en-US" sz="1400" dirty="0">
                <a:solidFill>
                  <a:schemeClr val="accent3">
                    <a:lumMod val="75000"/>
                  </a:schemeClr>
                </a:solidFill>
              </a:endParaRPr>
            </a:p>
          </p:txBody>
        </p:sp>
      </p:grpSp>
      <p:grpSp>
        <p:nvGrpSpPr>
          <p:cNvPr id="23" name="Group 22"/>
          <p:cNvGrpSpPr/>
          <p:nvPr/>
        </p:nvGrpSpPr>
        <p:grpSpPr>
          <a:xfrm>
            <a:off x="7315199" y="3655679"/>
            <a:ext cx="1284515" cy="396980"/>
            <a:chOff x="7315199" y="3655679"/>
            <a:chExt cx="1284515" cy="396980"/>
          </a:xfrm>
        </p:grpSpPr>
        <p:sp>
          <p:nvSpPr>
            <p:cNvPr id="16" name="Left Bracket 15"/>
            <p:cNvSpPr/>
            <p:nvPr/>
          </p:nvSpPr>
          <p:spPr>
            <a:xfrm rot="5400000">
              <a:off x="7907412" y="3371244"/>
              <a:ext cx="89202" cy="1273627"/>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Box 19"/>
            <p:cNvSpPr txBox="1"/>
            <p:nvPr/>
          </p:nvSpPr>
          <p:spPr>
            <a:xfrm>
              <a:off x="7973786" y="3655679"/>
              <a:ext cx="625928" cy="307777"/>
            </a:xfrm>
            <a:prstGeom prst="rect">
              <a:avLst/>
            </a:prstGeom>
            <a:noFill/>
          </p:spPr>
          <p:txBody>
            <a:bodyPr wrap="square" rtlCol="0">
              <a:spAutoFit/>
            </a:bodyPr>
            <a:lstStyle/>
            <a:p>
              <a:pPr algn="r"/>
              <a:r>
                <a:rPr lang="en-US" sz="1400" dirty="0">
                  <a:solidFill>
                    <a:schemeClr val="accent3">
                      <a:lumMod val="75000"/>
                    </a:schemeClr>
                  </a:solidFill>
                </a:rPr>
                <a:t>2</a:t>
              </a:r>
              <a:r>
                <a:rPr lang="en-US" sz="1400" dirty="0" smtClean="0">
                  <a:solidFill>
                    <a:schemeClr val="accent3">
                      <a:lumMod val="75000"/>
                    </a:schemeClr>
                  </a:solidFill>
                </a:rPr>
                <a:t>4%</a:t>
              </a:r>
              <a:endParaRPr lang="en-US" sz="1400" dirty="0">
                <a:solidFill>
                  <a:schemeClr val="accent3">
                    <a:lumMod val="75000"/>
                  </a:schemeClr>
                </a:solidFill>
              </a:endParaRPr>
            </a:p>
          </p:txBody>
        </p:sp>
      </p:grpSp>
      <p:grpSp>
        <p:nvGrpSpPr>
          <p:cNvPr id="22" name="Group 21"/>
          <p:cNvGrpSpPr/>
          <p:nvPr/>
        </p:nvGrpSpPr>
        <p:grpSpPr>
          <a:xfrm>
            <a:off x="4495800" y="4636451"/>
            <a:ext cx="4103914" cy="374152"/>
            <a:chOff x="4495800" y="4636451"/>
            <a:chExt cx="4103914" cy="374152"/>
          </a:xfrm>
        </p:grpSpPr>
        <p:sp>
          <p:nvSpPr>
            <p:cNvPr id="17" name="Left Bracket 16"/>
            <p:cNvSpPr/>
            <p:nvPr/>
          </p:nvSpPr>
          <p:spPr>
            <a:xfrm rot="5400000">
              <a:off x="6503156" y="2914045"/>
              <a:ext cx="89202" cy="4103914"/>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TextBox 20"/>
            <p:cNvSpPr txBox="1"/>
            <p:nvPr/>
          </p:nvSpPr>
          <p:spPr>
            <a:xfrm>
              <a:off x="7973786" y="4636451"/>
              <a:ext cx="625928" cy="307777"/>
            </a:xfrm>
            <a:prstGeom prst="rect">
              <a:avLst/>
            </a:prstGeom>
            <a:noFill/>
          </p:spPr>
          <p:txBody>
            <a:bodyPr wrap="square" rtlCol="0">
              <a:spAutoFit/>
            </a:bodyPr>
            <a:lstStyle/>
            <a:p>
              <a:pPr algn="r"/>
              <a:r>
                <a:rPr lang="en-US" sz="1400" dirty="0" smtClean="0">
                  <a:solidFill>
                    <a:schemeClr val="accent3">
                      <a:lumMod val="75000"/>
                    </a:schemeClr>
                  </a:solidFill>
                </a:rPr>
                <a:t>74%</a:t>
              </a:r>
              <a:endParaRPr lang="en-US" sz="1400" dirty="0">
                <a:solidFill>
                  <a:schemeClr val="accent3">
                    <a:lumMod val="75000"/>
                  </a:schemeClr>
                </a:solidFill>
              </a:endParaRPr>
            </a:p>
          </p:txBody>
        </p:sp>
      </p:grpSp>
      <p:grpSp>
        <p:nvGrpSpPr>
          <p:cNvPr id="33" name="Group 32"/>
          <p:cNvGrpSpPr/>
          <p:nvPr/>
        </p:nvGrpSpPr>
        <p:grpSpPr>
          <a:xfrm>
            <a:off x="3102427" y="1760509"/>
            <a:ext cx="3984173" cy="386088"/>
            <a:chOff x="3102427" y="1760509"/>
            <a:chExt cx="3984173" cy="386088"/>
          </a:xfrm>
        </p:grpSpPr>
        <p:sp>
          <p:nvSpPr>
            <p:cNvPr id="4" name="Left Bracket 3"/>
            <p:cNvSpPr/>
            <p:nvPr/>
          </p:nvSpPr>
          <p:spPr>
            <a:xfrm rot="5400000">
              <a:off x="5049915" y="109913"/>
              <a:ext cx="89197" cy="3984172"/>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TextBox 25"/>
            <p:cNvSpPr txBox="1"/>
            <p:nvPr/>
          </p:nvSpPr>
          <p:spPr>
            <a:xfrm>
              <a:off x="3102427" y="1760509"/>
              <a:ext cx="533400" cy="307777"/>
            </a:xfrm>
            <a:prstGeom prst="rect">
              <a:avLst/>
            </a:prstGeom>
            <a:noFill/>
          </p:spPr>
          <p:txBody>
            <a:bodyPr wrap="square" rtlCol="0">
              <a:spAutoFit/>
            </a:bodyPr>
            <a:lstStyle/>
            <a:p>
              <a:r>
                <a:rPr lang="en-US" sz="1400" dirty="0" smtClean="0">
                  <a:solidFill>
                    <a:schemeClr val="accent5">
                      <a:lumMod val="50000"/>
                    </a:schemeClr>
                  </a:solidFill>
                </a:rPr>
                <a:t>72%</a:t>
              </a:r>
              <a:endParaRPr lang="en-US" sz="1400" dirty="0">
                <a:solidFill>
                  <a:schemeClr val="accent5">
                    <a:lumMod val="50000"/>
                  </a:schemeClr>
                </a:solidFill>
              </a:endParaRPr>
            </a:p>
          </p:txBody>
        </p:sp>
      </p:grpSp>
      <p:grpSp>
        <p:nvGrpSpPr>
          <p:cNvPr id="32" name="Group 31"/>
          <p:cNvGrpSpPr/>
          <p:nvPr/>
        </p:nvGrpSpPr>
        <p:grpSpPr>
          <a:xfrm>
            <a:off x="3091542" y="2675964"/>
            <a:ext cx="3842657" cy="385035"/>
            <a:chOff x="3091542" y="2675964"/>
            <a:chExt cx="3842657" cy="385035"/>
          </a:xfrm>
        </p:grpSpPr>
        <p:sp>
          <p:nvSpPr>
            <p:cNvPr id="11" name="Left Bracket 10"/>
            <p:cNvSpPr/>
            <p:nvPr/>
          </p:nvSpPr>
          <p:spPr>
            <a:xfrm rot="5400000">
              <a:off x="4968272" y="1095071"/>
              <a:ext cx="89198" cy="3842657"/>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TextBox 26"/>
            <p:cNvSpPr txBox="1"/>
            <p:nvPr/>
          </p:nvSpPr>
          <p:spPr>
            <a:xfrm>
              <a:off x="3091542" y="2675964"/>
              <a:ext cx="533400" cy="307777"/>
            </a:xfrm>
            <a:prstGeom prst="rect">
              <a:avLst/>
            </a:prstGeom>
            <a:noFill/>
          </p:spPr>
          <p:txBody>
            <a:bodyPr wrap="square" rtlCol="0">
              <a:spAutoFit/>
            </a:bodyPr>
            <a:lstStyle/>
            <a:p>
              <a:r>
                <a:rPr lang="en-US" sz="1400" dirty="0" smtClean="0">
                  <a:solidFill>
                    <a:schemeClr val="accent5">
                      <a:lumMod val="50000"/>
                    </a:schemeClr>
                  </a:solidFill>
                </a:rPr>
                <a:t>69%</a:t>
              </a:r>
              <a:endParaRPr lang="en-US" sz="1400" dirty="0">
                <a:solidFill>
                  <a:schemeClr val="accent5">
                    <a:lumMod val="50000"/>
                  </a:schemeClr>
                </a:solidFill>
              </a:endParaRPr>
            </a:p>
          </p:txBody>
        </p:sp>
      </p:grpSp>
      <p:grpSp>
        <p:nvGrpSpPr>
          <p:cNvPr id="31" name="Group 30"/>
          <p:cNvGrpSpPr/>
          <p:nvPr/>
        </p:nvGrpSpPr>
        <p:grpSpPr>
          <a:xfrm>
            <a:off x="3091542" y="3644794"/>
            <a:ext cx="2318658" cy="406807"/>
            <a:chOff x="3091542" y="3644794"/>
            <a:chExt cx="2318658" cy="406807"/>
          </a:xfrm>
        </p:grpSpPr>
        <p:sp>
          <p:nvSpPr>
            <p:cNvPr id="12" name="Left Bracket 11"/>
            <p:cNvSpPr/>
            <p:nvPr/>
          </p:nvSpPr>
          <p:spPr>
            <a:xfrm rot="5400000">
              <a:off x="4206271" y="2847672"/>
              <a:ext cx="89200" cy="2318658"/>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TextBox 27"/>
            <p:cNvSpPr txBox="1"/>
            <p:nvPr/>
          </p:nvSpPr>
          <p:spPr>
            <a:xfrm>
              <a:off x="3091542" y="3644794"/>
              <a:ext cx="533400" cy="307777"/>
            </a:xfrm>
            <a:prstGeom prst="rect">
              <a:avLst/>
            </a:prstGeom>
            <a:noFill/>
          </p:spPr>
          <p:txBody>
            <a:bodyPr wrap="square" rtlCol="0">
              <a:spAutoFit/>
            </a:bodyPr>
            <a:lstStyle/>
            <a:p>
              <a:r>
                <a:rPr lang="en-US" sz="1400" dirty="0" smtClean="0">
                  <a:solidFill>
                    <a:schemeClr val="accent5">
                      <a:lumMod val="50000"/>
                    </a:schemeClr>
                  </a:solidFill>
                </a:rPr>
                <a:t>43%</a:t>
              </a:r>
              <a:endParaRPr lang="en-US" sz="1400" dirty="0">
                <a:solidFill>
                  <a:schemeClr val="accent5">
                    <a:lumMod val="50000"/>
                  </a:schemeClr>
                </a:solidFill>
              </a:endParaRPr>
            </a:p>
          </p:txBody>
        </p:sp>
      </p:grpSp>
      <p:grpSp>
        <p:nvGrpSpPr>
          <p:cNvPr id="30" name="Group 29"/>
          <p:cNvGrpSpPr/>
          <p:nvPr/>
        </p:nvGrpSpPr>
        <p:grpSpPr>
          <a:xfrm>
            <a:off x="3091542" y="4613624"/>
            <a:ext cx="642258" cy="385034"/>
            <a:chOff x="3091542" y="4613624"/>
            <a:chExt cx="642258" cy="385034"/>
          </a:xfrm>
        </p:grpSpPr>
        <p:sp>
          <p:nvSpPr>
            <p:cNvPr id="13" name="Left Bracket 12"/>
            <p:cNvSpPr/>
            <p:nvPr/>
          </p:nvSpPr>
          <p:spPr>
            <a:xfrm rot="5400000">
              <a:off x="3368071" y="4632929"/>
              <a:ext cx="89200" cy="642258"/>
            </a:xfrm>
            <a:prstGeom prst="leftBracket">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TextBox 28"/>
            <p:cNvSpPr txBox="1"/>
            <p:nvPr/>
          </p:nvSpPr>
          <p:spPr>
            <a:xfrm>
              <a:off x="3102427" y="4613624"/>
              <a:ext cx="533400" cy="307777"/>
            </a:xfrm>
            <a:prstGeom prst="rect">
              <a:avLst/>
            </a:prstGeom>
            <a:noFill/>
          </p:spPr>
          <p:txBody>
            <a:bodyPr wrap="square" rtlCol="0">
              <a:spAutoFit/>
            </a:bodyPr>
            <a:lstStyle/>
            <a:p>
              <a:r>
                <a:rPr lang="en-US" sz="1400" dirty="0">
                  <a:solidFill>
                    <a:schemeClr val="accent5">
                      <a:lumMod val="50000"/>
                    </a:schemeClr>
                  </a:solidFill>
                </a:rPr>
                <a:t>1</a:t>
              </a:r>
              <a:r>
                <a:rPr lang="en-US" sz="1400" dirty="0" smtClean="0">
                  <a:solidFill>
                    <a:schemeClr val="accent5">
                      <a:lumMod val="50000"/>
                    </a:schemeClr>
                  </a:solidFill>
                </a:rPr>
                <a:t>3%</a:t>
              </a:r>
              <a:endParaRPr lang="en-US" sz="1400" dirty="0">
                <a:solidFill>
                  <a:schemeClr val="accent5">
                    <a:lumMod val="50000"/>
                  </a:schemeClr>
                </a:solidFill>
              </a:endParaRPr>
            </a:p>
          </p:txBody>
        </p:sp>
      </p:grpSp>
    </p:spTree>
    <p:extLst>
      <p:ext uri="{BB962C8B-B14F-4D97-AF65-F5344CB8AC3E}">
        <p14:creationId xmlns:p14="http://schemas.microsoft.com/office/powerpoint/2010/main" val="2832829277"/>
      </p:ext>
    </p:extLst>
  </p:cSld>
  <p:clrMapOvr>
    <a:masterClrMapping/>
  </p:clrMapOvr>
  <p:transition advClick="0"/>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24</a:t>
            </a:fld>
            <a:endParaRPr lang="de-DE" dirty="0">
              <a:solidFill>
                <a:srgbClr val="1F497D"/>
              </a:solidFill>
            </a:endParaRPr>
          </a:p>
        </p:txBody>
      </p:sp>
      <p:sp>
        <p:nvSpPr>
          <p:cNvPr id="25" name="Title 1"/>
          <p:cNvSpPr>
            <a:spLocks noGrp="1"/>
          </p:cNvSpPr>
          <p:nvPr>
            <p:ph type="title"/>
          </p:nvPr>
        </p:nvSpPr>
        <p:spPr>
          <a:xfrm>
            <a:off x="783770" y="65314"/>
            <a:ext cx="8382000" cy="794656"/>
          </a:xfrm>
        </p:spPr>
        <p:txBody>
          <a:bodyPr/>
          <a:lstStyle/>
          <a:p>
            <a:r>
              <a:rPr lang="en-US" dirty="0" smtClean="0"/>
              <a:t>Among boaters, sailors and PWC riders feel the most knowledgeable and confident</a:t>
            </a:r>
            <a:r>
              <a:rPr lang="en-US" dirty="0"/>
              <a:t>.</a:t>
            </a:r>
            <a:r>
              <a:rPr lang="en-US" dirty="0" smtClean="0"/>
              <a:t> </a:t>
            </a:r>
            <a:r>
              <a:rPr lang="en-US" sz="1600" b="0" dirty="0" smtClean="0"/>
              <a:t>Sailors are most likely to want additional training; PWC riders are also the least likely to feel nervous.</a:t>
            </a:r>
          </a:p>
        </p:txBody>
      </p:sp>
      <p:grpSp>
        <p:nvGrpSpPr>
          <p:cNvPr id="22" name="Group 21"/>
          <p:cNvGrpSpPr/>
          <p:nvPr/>
        </p:nvGrpSpPr>
        <p:grpSpPr>
          <a:xfrm>
            <a:off x="4408712" y="6309459"/>
            <a:ext cx="4800600" cy="276999"/>
            <a:chOff x="6206219" y="509396"/>
            <a:chExt cx="4800600" cy="276999"/>
          </a:xfrm>
        </p:grpSpPr>
        <p:sp>
          <p:nvSpPr>
            <p:cNvPr id="27" name="Rectangle 26"/>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9" name="Rectangle 2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6836225" y="509396"/>
              <a:ext cx="4170594"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40" name="Straight Connector 3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oup 41"/>
          <p:cNvGrpSpPr/>
          <p:nvPr/>
        </p:nvGrpSpPr>
        <p:grpSpPr>
          <a:xfrm>
            <a:off x="83564" y="1474046"/>
            <a:ext cx="1293659" cy="1973942"/>
            <a:chOff x="259339" y="3119251"/>
            <a:chExt cx="1721861" cy="2627317"/>
          </a:xfrm>
        </p:grpSpPr>
        <p:grpSp>
          <p:nvGrpSpPr>
            <p:cNvPr id="44" name="Group 43"/>
            <p:cNvGrpSpPr/>
            <p:nvPr/>
          </p:nvGrpSpPr>
          <p:grpSpPr>
            <a:xfrm>
              <a:off x="275132" y="3119251"/>
              <a:ext cx="1706068" cy="2150234"/>
              <a:chOff x="221238" y="3173679"/>
              <a:chExt cx="1706068"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221241" y="3175652"/>
                <a:ext cx="1170217" cy="307776"/>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221241" y="3658689"/>
                <a:ext cx="1170217" cy="307776"/>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221238" y="4104458"/>
                <a:ext cx="1170217" cy="307776"/>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221238" y="4573088"/>
                <a:ext cx="1170217" cy="307776"/>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221239" y="5016137"/>
                <a:ext cx="1170217" cy="307776"/>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59339" y="5438792"/>
              <a:ext cx="1170217" cy="307776"/>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195942" y="947056"/>
            <a:ext cx="4321630" cy="2644829"/>
            <a:chOff x="195942" y="947056"/>
            <a:chExt cx="4321630" cy="2644829"/>
          </a:xfrm>
        </p:grpSpPr>
        <p:sp>
          <p:nvSpPr>
            <p:cNvPr id="2" name="Rectangle 1"/>
            <p:cNvSpPr/>
            <p:nvPr/>
          </p:nvSpPr>
          <p:spPr>
            <a:xfrm>
              <a:off x="195942" y="947056"/>
              <a:ext cx="4321630" cy="2644829"/>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95942" y="998509"/>
              <a:ext cx="4321630" cy="307777"/>
            </a:xfrm>
            <a:prstGeom prst="rect">
              <a:avLst/>
            </a:prstGeom>
            <a:noFill/>
          </p:spPr>
          <p:txBody>
            <a:bodyPr wrap="square" rtlCol="0">
              <a:spAutoFit/>
            </a:bodyPr>
            <a:lstStyle/>
            <a:p>
              <a:pPr algn="ctr"/>
              <a:r>
                <a:rPr lang="en-US" sz="1400" b="1" i="1" dirty="0" smtClean="0"/>
                <a:t>I </a:t>
              </a:r>
              <a:r>
                <a:rPr lang="en-US" sz="1400" b="1" i="1" dirty="0"/>
                <a:t>am very knowledgeable about boating safety</a:t>
              </a:r>
            </a:p>
          </p:txBody>
        </p:sp>
      </p:grpSp>
      <p:sp>
        <p:nvSpPr>
          <p:cNvPr id="34" name="TextBox 33"/>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grpSp>
        <p:nvGrpSpPr>
          <p:cNvPr id="4" name="Group 3"/>
          <p:cNvGrpSpPr/>
          <p:nvPr/>
        </p:nvGrpSpPr>
        <p:grpSpPr>
          <a:xfrm>
            <a:off x="4573467" y="947056"/>
            <a:ext cx="4343401" cy="2644829"/>
            <a:chOff x="4573467" y="947056"/>
            <a:chExt cx="4343401" cy="2644829"/>
          </a:xfrm>
        </p:grpSpPr>
        <p:sp>
          <p:nvSpPr>
            <p:cNvPr id="35" name="Rectangle 34"/>
            <p:cNvSpPr/>
            <p:nvPr/>
          </p:nvSpPr>
          <p:spPr>
            <a:xfrm>
              <a:off x="4595238" y="947056"/>
              <a:ext cx="4321630" cy="2644829"/>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4573467" y="1009394"/>
              <a:ext cx="4321630" cy="307777"/>
            </a:xfrm>
            <a:prstGeom prst="rect">
              <a:avLst/>
            </a:prstGeom>
            <a:noFill/>
          </p:spPr>
          <p:txBody>
            <a:bodyPr wrap="square" rtlCol="0">
              <a:spAutoFit/>
            </a:bodyPr>
            <a:lstStyle/>
            <a:p>
              <a:pPr algn="ctr"/>
              <a:r>
                <a:rPr lang="en-US" sz="1400" b="1" i="1" dirty="0"/>
                <a:t>I am very confident in my ability to operate a boat</a:t>
              </a:r>
            </a:p>
          </p:txBody>
        </p:sp>
      </p:grpSp>
      <p:grpSp>
        <p:nvGrpSpPr>
          <p:cNvPr id="6" name="Group 5"/>
          <p:cNvGrpSpPr/>
          <p:nvPr/>
        </p:nvGrpSpPr>
        <p:grpSpPr>
          <a:xfrm>
            <a:off x="195942" y="3655975"/>
            <a:ext cx="4321630" cy="2644829"/>
            <a:chOff x="195942" y="3655975"/>
            <a:chExt cx="4321630" cy="2644829"/>
          </a:xfrm>
        </p:grpSpPr>
        <p:sp>
          <p:nvSpPr>
            <p:cNvPr id="32" name="Rectangle 31"/>
            <p:cNvSpPr/>
            <p:nvPr/>
          </p:nvSpPr>
          <p:spPr>
            <a:xfrm>
              <a:off x="195942" y="3655975"/>
              <a:ext cx="4321630" cy="2644829"/>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195942" y="3712029"/>
              <a:ext cx="4321630" cy="523220"/>
            </a:xfrm>
            <a:prstGeom prst="rect">
              <a:avLst/>
            </a:prstGeom>
            <a:noFill/>
          </p:spPr>
          <p:txBody>
            <a:bodyPr wrap="square" rtlCol="0">
              <a:spAutoFit/>
            </a:bodyPr>
            <a:lstStyle/>
            <a:p>
              <a:pPr algn="ctr"/>
              <a:r>
                <a:rPr lang="en-US" sz="1400" b="1" i="1" dirty="0"/>
                <a:t>I would like to take additional boating training/education in the future</a:t>
              </a:r>
            </a:p>
          </p:txBody>
        </p:sp>
      </p:grpSp>
      <p:grpSp>
        <p:nvGrpSpPr>
          <p:cNvPr id="7" name="Group 6"/>
          <p:cNvGrpSpPr/>
          <p:nvPr/>
        </p:nvGrpSpPr>
        <p:grpSpPr>
          <a:xfrm>
            <a:off x="4573467" y="3655975"/>
            <a:ext cx="4343401" cy="2644829"/>
            <a:chOff x="4573467" y="3655975"/>
            <a:chExt cx="4343401" cy="2644829"/>
          </a:xfrm>
        </p:grpSpPr>
        <p:sp>
          <p:nvSpPr>
            <p:cNvPr id="36" name="Rectangle 35"/>
            <p:cNvSpPr/>
            <p:nvPr/>
          </p:nvSpPr>
          <p:spPr>
            <a:xfrm>
              <a:off x="4595238" y="3655975"/>
              <a:ext cx="4321630" cy="2644829"/>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4573467" y="3722914"/>
              <a:ext cx="4321630" cy="307777"/>
            </a:xfrm>
            <a:prstGeom prst="rect">
              <a:avLst/>
            </a:prstGeom>
            <a:noFill/>
          </p:spPr>
          <p:txBody>
            <a:bodyPr wrap="square" rtlCol="0">
              <a:spAutoFit/>
            </a:bodyPr>
            <a:lstStyle/>
            <a:p>
              <a:pPr algn="ctr"/>
              <a:r>
                <a:rPr lang="en-US" sz="1400" b="1" i="1" dirty="0"/>
                <a:t>I am nervous being in a boat on the water</a:t>
              </a:r>
            </a:p>
          </p:txBody>
        </p:sp>
      </p:grpSp>
      <p:grpSp>
        <p:nvGrpSpPr>
          <p:cNvPr id="47" name="Group 46"/>
          <p:cNvGrpSpPr/>
          <p:nvPr/>
        </p:nvGrpSpPr>
        <p:grpSpPr>
          <a:xfrm>
            <a:off x="4495800" y="1484932"/>
            <a:ext cx="1293659" cy="1973942"/>
            <a:chOff x="259339" y="3119251"/>
            <a:chExt cx="1721861" cy="2627317"/>
          </a:xfrm>
        </p:grpSpPr>
        <p:grpSp>
          <p:nvGrpSpPr>
            <p:cNvPr id="61" name="Group 60"/>
            <p:cNvGrpSpPr/>
            <p:nvPr/>
          </p:nvGrpSpPr>
          <p:grpSpPr>
            <a:xfrm>
              <a:off x="275132" y="3119251"/>
              <a:ext cx="1706068" cy="2150234"/>
              <a:chOff x="221238" y="3173679"/>
              <a:chExt cx="1706068" cy="2150234"/>
            </a:xfrm>
          </p:grpSpPr>
          <p:grpSp>
            <p:nvGrpSpPr>
              <p:cNvPr id="64" name="Group 63"/>
              <p:cNvGrpSpPr/>
              <p:nvPr/>
            </p:nvGrpSpPr>
            <p:grpSpPr>
              <a:xfrm>
                <a:off x="1442356" y="3173679"/>
                <a:ext cx="484950" cy="2141480"/>
                <a:chOff x="5044034" y="2286510"/>
                <a:chExt cx="484950" cy="2141480"/>
              </a:xfrm>
            </p:grpSpPr>
            <p:grpSp>
              <p:nvGrpSpPr>
                <p:cNvPr id="70" name="Group 69"/>
                <p:cNvGrpSpPr/>
                <p:nvPr/>
              </p:nvGrpSpPr>
              <p:grpSpPr>
                <a:xfrm>
                  <a:off x="5044034" y="2286510"/>
                  <a:ext cx="484950" cy="1703793"/>
                  <a:chOff x="4722634" y="3276523"/>
                  <a:chExt cx="484950" cy="1703793"/>
                </a:xfrm>
              </p:grpSpPr>
              <p:pic>
                <p:nvPicPr>
                  <p:cNvPr id="72"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71"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65" name="TextBox 64"/>
              <p:cNvSpPr txBox="1"/>
              <p:nvPr/>
            </p:nvSpPr>
            <p:spPr>
              <a:xfrm>
                <a:off x="221241" y="3175652"/>
                <a:ext cx="1170217" cy="307776"/>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66" name="TextBox 65"/>
              <p:cNvSpPr txBox="1"/>
              <p:nvPr/>
            </p:nvSpPr>
            <p:spPr>
              <a:xfrm>
                <a:off x="221241" y="3658689"/>
                <a:ext cx="1170217" cy="307776"/>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67" name="TextBox 66"/>
              <p:cNvSpPr txBox="1"/>
              <p:nvPr/>
            </p:nvSpPr>
            <p:spPr>
              <a:xfrm>
                <a:off x="221238" y="4104458"/>
                <a:ext cx="1170217" cy="307776"/>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68" name="TextBox 67"/>
              <p:cNvSpPr txBox="1"/>
              <p:nvPr/>
            </p:nvSpPr>
            <p:spPr>
              <a:xfrm>
                <a:off x="221238" y="4573088"/>
                <a:ext cx="1170217" cy="307776"/>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69" name="TextBox 68"/>
              <p:cNvSpPr txBox="1"/>
              <p:nvPr/>
            </p:nvSpPr>
            <p:spPr>
              <a:xfrm>
                <a:off x="221239" y="5016137"/>
                <a:ext cx="1170217" cy="307776"/>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62" name="TextBox 61"/>
            <p:cNvSpPr txBox="1"/>
            <p:nvPr/>
          </p:nvSpPr>
          <p:spPr>
            <a:xfrm>
              <a:off x="259339" y="5438792"/>
              <a:ext cx="1170217" cy="307776"/>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63"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aphicFrame>
        <p:nvGraphicFramePr>
          <p:cNvPr id="76" name="Chart 75"/>
          <p:cNvGraphicFramePr/>
          <p:nvPr>
            <p:extLst>
              <p:ext uri="{D42A27DB-BD31-4B8C-83A1-F6EECF244321}">
                <p14:modId xmlns:p14="http://schemas.microsoft.com/office/powerpoint/2010/main" val="1943091161"/>
              </p:ext>
            </p:extLst>
          </p:nvPr>
        </p:nvGraphicFramePr>
        <p:xfrm>
          <a:off x="4865914" y="1339312"/>
          <a:ext cx="4071258" cy="225097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77" name="Chart 76"/>
          <p:cNvGraphicFramePr/>
          <p:nvPr>
            <p:extLst>
              <p:ext uri="{D42A27DB-BD31-4B8C-83A1-F6EECF244321}">
                <p14:modId xmlns:p14="http://schemas.microsoft.com/office/powerpoint/2010/main" val="1901226127"/>
              </p:ext>
            </p:extLst>
          </p:nvPr>
        </p:nvGraphicFramePr>
        <p:xfrm>
          <a:off x="478972" y="4125687"/>
          <a:ext cx="4038600" cy="2164234"/>
        </p:xfrm>
        <a:graphic>
          <a:graphicData uri="http://schemas.openxmlformats.org/drawingml/2006/chart">
            <c:chart xmlns:c="http://schemas.openxmlformats.org/drawingml/2006/chart" xmlns:r="http://schemas.openxmlformats.org/officeDocument/2006/relationships" r:id="rId9"/>
          </a:graphicData>
        </a:graphic>
      </p:graphicFrame>
      <p:grpSp>
        <p:nvGrpSpPr>
          <p:cNvPr id="78" name="Group 77"/>
          <p:cNvGrpSpPr/>
          <p:nvPr/>
        </p:nvGrpSpPr>
        <p:grpSpPr>
          <a:xfrm>
            <a:off x="85583" y="4222739"/>
            <a:ext cx="1293659" cy="1973942"/>
            <a:chOff x="259339" y="3119251"/>
            <a:chExt cx="1721861" cy="2627317"/>
          </a:xfrm>
        </p:grpSpPr>
        <p:grpSp>
          <p:nvGrpSpPr>
            <p:cNvPr id="79" name="Group 78"/>
            <p:cNvGrpSpPr/>
            <p:nvPr/>
          </p:nvGrpSpPr>
          <p:grpSpPr>
            <a:xfrm>
              <a:off x="275132" y="3119251"/>
              <a:ext cx="1706068" cy="2150234"/>
              <a:chOff x="221238" y="3173679"/>
              <a:chExt cx="1706068" cy="2150234"/>
            </a:xfrm>
          </p:grpSpPr>
          <p:grpSp>
            <p:nvGrpSpPr>
              <p:cNvPr id="82" name="Group 81"/>
              <p:cNvGrpSpPr/>
              <p:nvPr/>
            </p:nvGrpSpPr>
            <p:grpSpPr>
              <a:xfrm>
                <a:off x="1442356" y="3173679"/>
                <a:ext cx="484950" cy="2141480"/>
                <a:chOff x="5044034" y="2286510"/>
                <a:chExt cx="484950" cy="2141480"/>
              </a:xfrm>
            </p:grpSpPr>
            <p:grpSp>
              <p:nvGrpSpPr>
                <p:cNvPr id="88" name="Group 87"/>
                <p:cNvGrpSpPr/>
                <p:nvPr/>
              </p:nvGrpSpPr>
              <p:grpSpPr>
                <a:xfrm>
                  <a:off x="5044034" y="2286510"/>
                  <a:ext cx="484950" cy="1703793"/>
                  <a:chOff x="4722634" y="3276523"/>
                  <a:chExt cx="484950" cy="1703793"/>
                </a:xfrm>
              </p:grpSpPr>
              <p:pic>
                <p:nvPicPr>
                  <p:cNvPr id="90"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89"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83" name="TextBox 82"/>
              <p:cNvSpPr txBox="1"/>
              <p:nvPr/>
            </p:nvSpPr>
            <p:spPr>
              <a:xfrm>
                <a:off x="221241" y="3175652"/>
                <a:ext cx="1170217" cy="307776"/>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84" name="TextBox 83"/>
              <p:cNvSpPr txBox="1"/>
              <p:nvPr/>
            </p:nvSpPr>
            <p:spPr>
              <a:xfrm>
                <a:off x="221241" y="3658689"/>
                <a:ext cx="1170217" cy="307776"/>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85" name="TextBox 84"/>
              <p:cNvSpPr txBox="1"/>
              <p:nvPr/>
            </p:nvSpPr>
            <p:spPr>
              <a:xfrm>
                <a:off x="221238" y="4104458"/>
                <a:ext cx="1170217" cy="307776"/>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86" name="TextBox 85"/>
              <p:cNvSpPr txBox="1"/>
              <p:nvPr/>
            </p:nvSpPr>
            <p:spPr>
              <a:xfrm>
                <a:off x="221238" y="4573088"/>
                <a:ext cx="1170217" cy="307776"/>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87" name="TextBox 86"/>
              <p:cNvSpPr txBox="1"/>
              <p:nvPr/>
            </p:nvSpPr>
            <p:spPr>
              <a:xfrm>
                <a:off x="221239" y="5016137"/>
                <a:ext cx="1170217" cy="307776"/>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80" name="TextBox 79"/>
            <p:cNvSpPr txBox="1"/>
            <p:nvPr/>
          </p:nvSpPr>
          <p:spPr>
            <a:xfrm>
              <a:off x="259339" y="5438792"/>
              <a:ext cx="1170217" cy="307776"/>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81"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4" name="Group 93"/>
          <p:cNvGrpSpPr/>
          <p:nvPr/>
        </p:nvGrpSpPr>
        <p:grpSpPr>
          <a:xfrm>
            <a:off x="4430486" y="4177199"/>
            <a:ext cx="1293659" cy="1973942"/>
            <a:chOff x="259339" y="3119251"/>
            <a:chExt cx="1721861" cy="2627317"/>
          </a:xfrm>
        </p:grpSpPr>
        <p:grpSp>
          <p:nvGrpSpPr>
            <p:cNvPr id="95" name="Group 94"/>
            <p:cNvGrpSpPr/>
            <p:nvPr/>
          </p:nvGrpSpPr>
          <p:grpSpPr>
            <a:xfrm>
              <a:off x="275132" y="3119251"/>
              <a:ext cx="1706068" cy="2150234"/>
              <a:chOff x="221238" y="3173679"/>
              <a:chExt cx="1706068" cy="2150234"/>
            </a:xfrm>
          </p:grpSpPr>
          <p:grpSp>
            <p:nvGrpSpPr>
              <p:cNvPr id="98" name="Group 97"/>
              <p:cNvGrpSpPr/>
              <p:nvPr/>
            </p:nvGrpSpPr>
            <p:grpSpPr>
              <a:xfrm>
                <a:off x="1442356" y="3173679"/>
                <a:ext cx="484950" cy="2141480"/>
                <a:chOff x="5044034" y="2286510"/>
                <a:chExt cx="484950" cy="2141480"/>
              </a:xfrm>
            </p:grpSpPr>
            <p:grpSp>
              <p:nvGrpSpPr>
                <p:cNvPr id="104" name="Group 103"/>
                <p:cNvGrpSpPr/>
                <p:nvPr/>
              </p:nvGrpSpPr>
              <p:grpSpPr>
                <a:xfrm>
                  <a:off x="5044034" y="2286510"/>
                  <a:ext cx="484950" cy="1703793"/>
                  <a:chOff x="4722634" y="3276523"/>
                  <a:chExt cx="484950" cy="1703793"/>
                </a:xfrm>
              </p:grpSpPr>
              <p:pic>
                <p:nvPicPr>
                  <p:cNvPr id="106"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105"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99" name="TextBox 98"/>
              <p:cNvSpPr txBox="1"/>
              <p:nvPr/>
            </p:nvSpPr>
            <p:spPr>
              <a:xfrm>
                <a:off x="221241" y="3175652"/>
                <a:ext cx="1170217" cy="307776"/>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100" name="TextBox 99"/>
              <p:cNvSpPr txBox="1"/>
              <p:nvPr/>
            </p:nvSpPr>
            <p:spPr>
              <a:xfrm>
                <a:off x="221241" y="3658689"/>
                <a:ext cx="1170217" cy="307776"/>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101" name="TextBox 100"/>
              <p:cNvSpPr txBox="1"/>
              <p:nvPr/>
            </p:nvSpPr>
            <p:spPr>
              <a:xfrm>
                <a:off x="221238" y="4104458"/>
                <a:ext cx="1170217" cy="307776"/>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102" name="TextBox 101"/>
              <p:cNvSpPr txBox="1"/>
              <p:nvPr/>
            </p:nvSpPr>
            <p:spPr>
              <a:xfrm>
                <a:off x="221238" y="4573088"/>
                <a:ext cx="1170217" cy="307776"/>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103" name="TextBox 102"/>
              <p:cNvSpPr txBox="1"/>
              <p:nvPr/>
            </p:nvSpPr>
            <p:spPr>
              <a:xfrm>
                <a:off x="221239" y="5016137"/>
                <a:ext cx="1170217" cy="307776"/>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96" name="TextBox 95"/>
            <p:cNvSpPr txBox="1"/>
            <p:nvPr/>
          </p:nvSpPr>
          <p:spPr>
            <a:xfrm>
              <a:off x="259339" y="5438792"/>
              <a:ext cx="1170217" cy="307776"/>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97"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aphicFrame>
        <p:nvGraphicFramePr>
          <p:cNvPr id="110" name="Chart 109"/>
          <p:cNvGraphicFramePr/>
          <p:nvPr>
            <p:extLst>
              <p:ext uri="{D42A27DB-BD31-4B8C-83A1-F6EECF244321}">
                <p14:modId xmlns:p14="http://schemas.microsoft.com/office/powerpoint/2010/main" val="4168168906"/>
              </p:ext>
            </p:extLst>
          </p:nvPr>
        </p:nvGraphicFramePr>
        <p:xfrm>
          <a:off x="4862199" y="4052462"/>
          <a:ext cx="4110318" cy="2256997"/>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3" name="Chart 22"/>
          <p:cNvGraphicFramePr/>
          <p:nvPr>
            <p:extLst>
              <p:ext uri="{D42A27DB-BD31-4B8C-83A1-F6EECF244321}">
                <p14:modId xmlns:p14="http://schemas.microsoft.com/office/powerpoint/2010/main" val="3610512723"/>
              </p:ext>
            </p:extLst>
          </p:nvPr>
        </p:nvGraphicFramePr>
        <p:xfrm>
          <a:off x="456662" y="1323947"/>
          <a:ext cx="4039137" cy="2238256"/>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51323143"/>
      </p:ext>
    </p:extLst>
  </p:cSld>
  <p:clrMapOvr>
    <a:masterClrMapping/>
  </p:clrMapOvr>
  <p:transition advClick="0"/>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25</a:t>
            </a:fld>
            <a:endParaRPr lang="de-DE"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470513835"/>
              </p:ext>
            </p:extLst>
          </p:nvPr>
        </p:nvGraphicFramePr>
        <p:xfrm>
          <a:off x="228600" y="1097800"/>
          <a:ext cx="8686800" cy="5126355"/>
        </p:xfrm>
        <a:graphic>
          <a:graphicData uri="http://schemas.openxmlformats.org/drawingml/2006/table">
            <a:tbl>
              <a:tblPr>
                <a:tableStyleId>{5C22544A-7EE6-4342-B048-85BDC9FD1C3A}</a:tableStyleId>
              </a:tblPr>
              <a:tblGrid>
                <a:gridCol w="1794749"/>
                <a:gridCol w="1570404"/>
                <a:gridCol w="261735"/>
                <a:gridCol w="1554712"/>
                <a:gridCol w="211992"/>
                <a:gridCol w="1540608"/>
                <a:gridCol w="228600"/>
                <a:gridCol w="1524000"/>
              </a:tblGrid>
              <a:tr h="841835">
                <a:tc>
                  <a:txBody>
                    <a:bodyPr/>
                    <a:lstStyle/>
                    <a:p>
                      <a:pPr algn="l" fontAlgn="b"/>
                      <a:r>
                        <a:rPr lang="en-US" sz="1400" b="1" i="0" u="none" strike="noStrike" dirty="0" smtClean="0">
                          <a:solidFill>
                            <a:schemeClr val="bg1"/>
                          </a:solidFill>
                          <a:effectLst/>
                          <a:latin typeface="+mj-lt"/>
                        </a:rPr>
                        <a:t>T2B</a:t>
                      </a:r>
                      <a:endParaRPr lang="en-US" sz="1400" b="1" i="0" u="none" strike="noStrike" dirty="0">
                        <a:solidFill>
                          <a:schemeClr val="bg1"/>
                        </a:solidFill>
                        <a:effectLst/>
                        <a:latin typeface="+mj-lt"/>
                      </a:endParaRPr>
                    </a:p>
                  </a:txBody>
                  <a:tcPr marL="9525" marR="9525" marT="9525"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US" sz="1400" b="1" i="1" dirty="0" smtClean="0">
                          <a:solidFill>
                            <a:schemeClr val="bg1"/>
                          </a:solidFill>
                        </a:rPr>
                        <a:t>I am very knowledgeable about boating safety</a:t>
                      </a:r>
                      <a:endParaRPr lang="en-US" sz="1400" b="1" i="1" dirty="0">
                        <a:solidFill>
                          <a:schemeClr val="bg1"/>
                        </a:solidFill>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i="1" dirty="0" smtClean="0">
                          <a:solidFill>
                            <a:schemeClr val="bg1"/>
                          </a:solidFill>
                        </a:rPr>
                        <a:t>I am very confident in my ability to operate a boat</a:t>
                      </a:r>
                      <a:endParaRPr lang="en-US" sz="1400" b="1" i="1" dirty="0">
                        <a:solidFill>
                          <a:schemeClr val="bg1"/>
                        </a:solidFill>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i="1" dirty="0" smtClean="0">
                          <a:solidFill>
                            <a:schemeClr val="bg1"/>
                          </a:solidFill>
                        </a:rPr>
                        <a:t>I would like to take additional boating training/education in the future</a:t>
                      </a:r>
                      <a:endParaRPr lang="en-US" sz="1400" b="1" i="1" dirty="0">
                        <a:solidFill>
                          <a:schemeClr val="bg1"/>
                        </a:solidFill>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i="1" dirty="0" smtClean="0">
                          <a:solidFill>
                            <a:schemeClr val="bg1"/>
                          </a:solidFill>
                        </a:rPr>
                        <a:t>I am nervous being in a boat on the water</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17428">
                <a:tc>
                  <a:txBody>
                    <a:bodyPr/>
                    <a:lstStyle/>
                    <a:p>
                      <a:pPr algn="r" fontAlgn="b"/>
                      <a:r>
                        <a:rPr lang="en-US" sz="1400" b="1" i="0" u="none" strike="noStrike" dirty="0" smtClean="0">
                          <a:solidFill>
                            <a:schemeClr val="tx1"/>
                          </a:solidFill>
                          <a:effectLst/>
                          <a:latin typeface="+mj-lt"/>
                        </a:rPr>
                        <a:t>Total </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dirty="0" smtClean="0">
                          <a:solidFill>
                            <a:schemeClr val="tx1"/>
                          </a:solidFill>
                          <a:effectLst/>
                          <a:latin typeface="+mj-lt"/>
                        </a:rPr>
                        <a:t>72%</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69%</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43%</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13%</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187694">
                <a:tc>
                  <a:txBody>
                    <a:bodyPr/>
                    <a:lstStyle/>
                    <a:p>
                      <a:pPr algn="r" fontAlgn="b"/>
                      <a:r>
                        <a:rPr lang="en-US" sz="1200" b="0" u="none" strike="noStrike" dirty="0" smtClean="0">
                          <a:solidFill>
                            <a:schemeClr val="tx1"/>
                          </a:solidFill>
                          <a:effectLst/>
                          <a:latin typeface="+mj-lt"/>
                        </a:rPr>
                        <a:t>Males</a:t>
                      </a:r>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dirty="0">
                          <a:solidFill>
                            <a:schemeClr val="tx1"/>
                          </a:solidFill>
                          <a:effectLst/>
                          <a:latin typeface="+mj-lt"/>
                        </a:rPr>
                        <a:t>76%</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80%</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42%</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11%</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87694">
                <a:tc>
                  <a:txBody>
                    <a:bodyPr/>
                    <a:lstStyle/>
                    <a:p>
                      <a:pPr algn="r" fontAlgn="b"/>
                      <a:r>
                        <a:rPr lang="en-US" sz="1200" b="0" u="none" strike="noStrike" dirty="0" smtClean="0">
                          <a:solidFill>
                            <a:schemeClr val="tx1"/>
                          </a:solidFill>
                          <a:effectLst/>
                          <a:latin typeface="+mj-lt"/>
                        </a:rPr>
                        <a:t>Females</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dirty="0">
                          <a:solidFill>
                            <a:schemeClr val="tx1"/>
                          </a:solidFill>
                          <a:effectLst/>
                          <a:latin typeface="+mj-lt"/>
                        </a:rPr>
                        <a:t>67%</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54%</a:t>
                      </a:r>
                    </a:p>
                  </a:txBody>
                  <a:tcPr marL="9525" marR="9525" marT="9525" marB="0" anchor="b">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45%</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15%</a:t>
                      </a:r>
                    </a:p>
                  </a:txBody>
                  <a:tcPr marL="9525" marR="9525" marT="9525" marB="0" anchor="b">
                    <a:lnB w="12700" cap="flat" cmpd="sng" algn="ctr">
                      <a:solidFill>
                        <a:schemeClr val="tx1"/>
                      </a:solidFill>
                      <a:prstDash val="solid"/>
                      <a:round/>
                      <a:headEnd type="none" w="med" len="med"/>
                      <a:tailEnd type="none" w="med" len="med"/>
                    </a:lnB>
                    <a:solidFill>
                      <a:schemeClr val="accent5">
                        <a:lumMod val="40000"/>
                        <a:lumOff val="60000"/>
                      </a:schemeClr>
                    </a:solidFill>
                  </a:tcPr>
                </a:tc>
              </a:tr>
              <a:tr h="187694">
                <a:tc>
                  <a:txBody>
                    <a:bodyPr/>
                    <a:lstStyle/>
                    <a:p>
                      <a:pPr algn="r" fontAlgn="b"/>
                      <a:r>
                        <a:rPr lang="en-US" sz="1200" b="0" u="none" strike="noStrike" dirty="0" smtClean="0">
                          <a:solidFill>
                            <a:schemeClr val="tx1"/>
                          </a:solidFill>
                          <a:effectLst/>
                          <a:latin typeface="+mj-lt"/>
                        </a:rPr>
                        <a:t>Ages 18-34</a:t>
                      </a:r>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dirty="0">
                          <a:solidFill>
                            <a:schemeClr val="tx1"/>
                          </a:solidFill>
                          <a:effectLst/>
                          <a:latin typeface="+mj-lt"/>
                        </a:rPr>
                        <a:t>66%</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65%</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47%</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17%</a:t>
                      </a:r>
                    </a:p>
                  </a:txBody>
                  <a:tcPr marL="9525" marR="9525" marT="9525" marB="0" anchor="b">
                    <a:lnT w="12700" cap="flat" cmpd="sng" algn="ctr">
                      <a:solidFill>
                        <a:schemeClr val="tx1"/>
                      </a:solidFill>
                      <a:prstDash val="solid"/>
                      <a:round/>
                      <a:headEnd type="none" w="med" len="med"/>
                      <a:tailEnd type="none" w="med" len="med"/>
                    </a:lnT>
                    <a:solidFill>
                      <a:schemeClr val="accent5">
                        <a:lumMod val="40000"/>
                        <a:lumOff val="60000"/>
                      </a:schemeClr>
                    </a:solidFill>
                  </a:tcPr>
                </a:tc>
              </a:tr>
              <a:tr h="187694">
                <a:tc>
                  <a:txBody>
                    <a:bodyPr/>
                    <a:lstStyle/>
                    <a:p>
                      <a:pPr algn="r" fontAlgn="b"/>
                      <a:r>
                        <a:rPr lang="en-US" sz="1200" b="0" u="none" strike="noStrike" dirty="0" smtClean="0">
                          <a:solidFill>
                            <a:schemeClr val="tx1"/>
                          </a:solidFill>
                          <a:effectLst/>
                          <a:latin typeface="+mj-lt"/>
                        </a:rPr>
                        <a:t>Ages 35-44</a:t>
                      </a:r>
                      <a:endParaRPr lang="en-US" sz="1200" b="0"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69%</a:t>
                      </a: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dirty="0">
                          <a:solidFill>
                            <a:schemeClr val="tx1"/>
                          </a:solidFill>
                          <a:effectLst/>
                          <a:latin typeface="+mj-lt"/>
                        </a:rPr>
                        <a:t>67%</a:t>
                      </a:r>
                    </a:p>
                  </a:txBody>
                  <a:tcPr marL="9525" marR="9525" marT="9525" marB="0" anchor="b">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noFill/>
                  </a:tcPr>
                </a:tc>
                <a:tc>
                  <a:txBody>
                    <a:bodyPr/>
                    <a:lstStyle/>
                    <a:p>
                      <a:pPr algn="ctr" fontAlgn="b"/>
                      <a:r>
                        <a:rPr lang="en-US" sz="1200" b="0" i="0" u="none" strike="noStrike">
                          <a:solidFill>
                            <a:schemeClr val="tx1"/>
                          </a:solidFill>
                          <a:effectLst/>
                          <a:latin typeface="+mj-lt"/>
                        </a:rPr>
                        <a:t>47%</a:t>
                      </a: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dirty="0">
                          <a:solidFill>
                            <a:schemeClr val="tx1"/>
                          </a:solidFill>
                          <a:effectLst/>
                          <a:latin typeface="+mj-lt"/>
                        </a:rPr>
                        <a:t>15%</a:t>
                      </a:r>
                    </a:p>
                  </a:txBody>
                  <a:tcPr marL="9525" marR="9525" marT="9525" marB="0" anchor="b">
                    <a:solidFill>
                      <a:schemeClr val="accent5">
                        <a:lumMod val="40000"/>
                        <a:lumOff val="60000"/>
                      </a:schemeClr>
                    </a:solidFill>
                  </a:tcPr>
                </a:tc>
              </a:tr>
              <a:tr h="187694">
                <a:tc>
                  <a:txBody>
                    <a:bodyPr/>
                    <a:lstStyle/>
                    <a:p>
                      <a:pPr algn="r" fontAlgn="b"/>
                      <a:r>
                        <a:rPr lang="en-US" sz="1200" b="0" u="none" strike="noStrike" dirty="0" smtClean="0">
                          <a:solidFill>
                            <a:schemeClr val="tx1"/>
                          </a:solidFill>
                          <a:effectLst/>
                          <a:latin typeface="+mj-lt"/>
                        </a:rPr>
                        <a:t>Ages 45-54</a:t>
                      </a:r>
                      <a:endParaRPr lang="en-US" sz="1200" b="0"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fontAlgn="b"/>
                      <a:r>
                        <a:rPr lang="en-US" sz="1200" b="0" i="0" u="none" strike="noStrike">
                          <a:solidFill>
                            <a:schemeClr val="tx1"/>
                          </a:solidFill>
                          <a:effectLst/>
                          <a:latin typeface="+mj-lt"/>
                        </a:rPr>
                        <a:t>77%</a:t>
                      </a: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a:solidFill>
                            <a:schemeClr val="tx1"/>
                          </a:solidFill>
                          <a:effectLst/>
                          <a:latin typeface="+mj-lt"/>
                        </a:rPr>
                        <a:t>74%</a:t>
                      </a: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a:solidFill>
                            <a:schemeClr val="tx1"/>
                          </a:solidFill>
                          <a:effectLst/>
                          <a:latin typeface="+mj-lt"/>
                        </a:rPr>
                        <a:t>43%</a:t>
                      </a: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dirty="0">
                          <a:solidFill>
                            <a:schemeClr val="tx1"/>
                          </a:solidFill>
                          <a:effectLst/>
                          <a:latin typeface="+mj-lt"/>
                        </a:rPr>
                        <a:t>10%</a:t>
                      </a:r>
                    </a:p>
                  </a:txBody>
                  <a:tcPr marL="9525" marR="9525" marT="9525" marB="0" anchor="b">
                    <a:solidFill>
                      <a:schemeClr val="bg1">
                        <a:lumMod val="95000"/>
                      </a:schemeClr>
                    </a:solidFill>
                  </a:tcPr>
                </a:tc>
              </a:tr>
              <a:tr h="187694">
                <a:tc>
                  <a:txBody>
                    <a:bodyPr/>
                    <a:lstStyle/>
                    <a:p>
                      <a:pPr algn="r" fontAlgn="b"/>
                      <a:r>
                        <a:rPr lang="en-US" sz="1200" b="0" u="none" strike="noStrike" dirty="0" smtClean="0">
                          <a:solidFill>
                            <a:schemeClr val="tx1"/>
                          </a:solidFill>
                          <a:effectLst/>
                          <a:latin typeface="+mj-lt"/>
                        </a:rPr>
                        <a:t>Ages 55-69</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a:solidFill>
                            <a:schemeClr val="tx1"/>
                          </a:solidFill>
                          <a:effectLst/>
                          <a:latin typeface="+mj-lt"/>
                        </a:rPr>
                        <a:t>77%</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71%</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36%</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8%</a:t>
                      </a:r>
                    </a:p>
                  </a:txBody>
                  <a:tcPr marL="9525" marR="9525" marT="9525" marB="0" anchor="b">
                    <a:lnB w="12700" cap="flat" cmpd="sng" algn="ctr">
                      <a:solidFill>
                        <a:schemeClr val="tx1"/>
                      </a:solidFill>
                      <a:prstDash val="solid"/>
                      <a:round/>
                      <a:headEnd type="none" w="med" len="med"/>
                      <a:tailEnd type="none" w="med" len="med"/>
                    </a:lnB>
                    <a:solidFill>
                      <a:schemeClr val="accent3">
                        <a:lumMod val="20000"/>
                        <a:lumOff val="80000"/>
                      </a:schemeClr>
                    </a:solidFill>
                  </a:tcPr>
                </a:tc>
              </a:tr>
              <a:tr h="187694">
                <a:tc>
                  <a:txBody>
                    <a:bodyPr/>
                    <a:lstStyle/>
                    <a:p>
                      <a:pPr algn="r" fontAlgn="b"/>
                      <a:r>
                        <a:rPr lang="en-US" sz="1200" b="0" i="0" u="none" strike="noStrike" dirty="0" smtClean="0">
                          <a:solidFill>
                            <a:schemeClr val="tx1"/>
                          </a:solidFill>
                          <a:effectLst/>
                          <a:latin typeface="+mj-lt"/>
                        </a:rPr>
                        <a:t>BC</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68%</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65%</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53%</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12%</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7694">
                <a:tc>
                  <a:txBody>
                    <a:bodyPr/>
                    <a:lstStyle/>
                    <a:p>
                      <a:pPr algn="r" fontAlgn="b"/>
                      <a:r>
                        <a:rPr lang="en-US" sz="1200" b="0" i="0" u="none" strike="noStrike" dirty="0" smtClean="0">
                          <a:solidFill>
                            <a:schemeClr val="tx1"/>
                          </a:solidFill>
                          <a:effectLst/>
                          <a:latin typeface="+mj-lt"/>
                        </a:rPr>
                        <a:t>Prairies</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67%</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59%</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38%</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17%</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r>
              <a:tr h="187694">
                <a:tc>
                  <a:txBody>
                    <a:bodyPr/>
                    <a:lstStyle/>
                    <a:p>
                      <a:pPr algn="r" fontAlgn="b"/>
                      <a:r>
                        <a:rPr lang="en-US" sz="1200" b="0" i="0" u="none" strike="noStrike" dirty="0" smtClean="0">
                          <a:solidFill>
                            <a:schemeClr val="tx1"/>
                          </a:solidFill>
                          <a:effectLst/>
                          <a:latin typeface="+mj-lt"/>
                        </a:rPr>
                        <a:t>Ontario</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76%</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71%</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44%</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12%</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7694">
                <a:tc>
                  <a:txBody>
                    <a:bodyPr/>
                    <a:lstStyle/>
                    <a:p>
                      <a:pPr algn="r" fontAlgn="b"/>
                      <a:r>
                        <a:rPr lang="en-US" sz="1200" b="0" i="0" u="none" strike="noStrike" dirty="0" smtClean="0">
                          <a:solidFill>
                            <a:schemeClr val="tx1"/>
                          </a:solidFill>
                          <a:effectLst/>
                          <a:latin typeface="+mj-lt"/>
                        </a:rPr>
                        <a:t>Quebec</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72%</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75%</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33%</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10%</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7694">
                <a:tc>
                  <a:txBody>
                    <a:bodyPr/>
                    <a:lstStyle/>
                    <a:p>
                      <a:pPr algn="r" fontAlgn="b"/>
                      <a:r>
                        <a:rPr lang="en-US" sz="1200" b="0" i="0" u="none" strike="noStrike" dirty="0" smtClean="0">
                          <a:solidFill>
                            <a:schemeClr val="tx1"/>
                          </a:solidFill>
                          <a:effectLst/>
                          <a:latin typeface="+mj-lt"/>
                        </a:rPr>
                        <a:t>Atlantic</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76%</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73%</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51%</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16%</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r>
              <a:tr h="187694">
                <a:tc>
                  <a:txBody>
                    <a:bodyPr/>
                    <a:lstStyle/>
                    <a:p>
                      <a:pPr algn="r" fontAlgn="b"/>
                      <a:r>
                        <a:rPr lang="en-US" sz="1200" b="0" i="0" u="none" strike="noStrike" dirty="0" smtClean="0">
                          <a:solidFill>
                            <a:schemeClr val="tx1"/>
                          </a:solidFill>
                          <a:effectLst/>
                          <a:latin typeface="+mj-lt"/>
                        </a:rPr>
                        <a:t>Northerners</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en-US" sz="1200" b="0" i="0" u="none" strike="noStrike">
                          <a:solidFill>
                            <a:schemeClr val="tx1"/>
                          </a:solidFill>
                          <a:effectLst/>
                          <a:latin typeface="+mj-lt"/>
                        </a:rPr>
                        <a:t>77%</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74%</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a:solidFill>
                            <a:schemeClr val="tx1"/>
                          </a:solidFill>
                          <a:effectLst/>
                          <a:latin typeface="+mj-lt"/>
                        </a:rPr>
                        <a:t>36%</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a:solidFill>
                            <a:schemeClr val="tx1"/>
                          </a:solidFill>
                          <a:effectLst/>
                          <a:latin typeface="+mj-lt"/>
                        </a:rPr>
                        <a:t>13%</a:t>
                      </a: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7694">
                <a:tc>
                  <a:txBody>
                    <a:bodyPr/>
                    <a:lstStyle/>
                    <a:p>
                      <a:pPr algn="r" fontAlgn="b"/>
                      <a:r>
                        <a:rPr lang="en-US" sz="1200" b="0" i="0" u="none" strike="noStrike" dirty="0" smtClean="0">
                          <a:solidFill>
                            <a:schemeClr val="tx1"/>
                          </a:solidFill>
                          <a:effectLst/>
                          <a:latin typeface="+mj-lt"/>
                        </a:rPr>
                        <a:t>New Canadians</a:t>
                      </a:r>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a:solidFill>
                            <a:schemeClr val="tx1"/>
                          </a:solidFill>
                          <a:effectLst/>
                          <a:latin typeface="+mj-lt"/>
                        </a:rPr>
                        <a:t>72%</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78%</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56%</a:t>
                      </a:r>
                    </a:p>
                  </a:txBody>
                  <a:tcPr marL="9525" marR="9525" marT="9525" marB="0" anchor="b">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22%</a:t>
                      </a:r>
                    </a:p>
                  </a:txBody>
                  <a:tcPr marL="9525" marR="9525" marT="9525" marB="0" anchor="b">
                    <a:lnT w="12700" cap="flat" cmpd="sng" algn="ctr">
                      <a:solidFill>
                        <a:schemeClr val="tx1"/>
                      </a:solidFill>
                      <a:prstDash val="solid"/>
                      <a:round/>
                      <a:headEnd type="none" w="med" len="med"/>
                      <a:tailEnd type="none" w="med" len="med"/>
                    </a:lnT>
                    <a:solidFill>
                      <a:schemeClr val="accent5">
                        <a:lumMod val="40000"/>
                        <a:lumOff val="60000"/>
                      </a:schemeClr>
                    </a:solidFill>
                  </a:tcPr>
                </a:tc>
              </a:tr>
              <a:tr h="187694">
                <a:tc>
                  <a:txBody>
                    <a:bodyPr/>
                    <a:lstStyle/>
                    <a:p>
                      <a:pPr algn="r" fontAlgn="b"/>
                      <a:r>
                        <a:rPr lang="en-US" sz="1200" b="0" i="0" u="none" strike="noStrike" dirty="0" smtClean="0">
                          <a:solidFill>
                            <a:schemeClr val="tx1"/>
                          </a:solidFill>
                          <a:effectLst/>
                          <a:latin typeface="+mj-lt"/>
                        </a:rPr>
                        <a:t>Born in Canada</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a:solidFill>
                            <a:schemeClr val="tx1"/>
                          </a:solidFill>
                          <a:effectLst/>
                          <a:latin typeface="+mj-lt"/>
                        </a:rPr>
                        <a:t>72%</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70%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41%</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12%</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r>
              <a:tr h="187694">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en-US" sz="1200" b="0" u="none" strike="noStrike" kern="1200" dirty="0" smtClean="0">
                          <a:solidFill>
                            <a:schemeClr val="tx1"/>
                          </a:solidFill>
                          <a:effectLst/>
                          <a:latin typeface="+mn-lt"/>
                          <a:ea typeface="+mn-ea"/>
                          <a:cs typeface="+mn-cs"/>
                        </a:rPr>
                        <a:t>Total Swimmers</a:t>
                      </a:r>
                      <a:endParaRPr lang="en-US" sz="1200" b="0" i="0" u="none" strike="noStrike" kern="1200" dirty="0" smtClean="0">
                        <a:solidFill>
                          <a:schemeClr val="tx1"/>
                        </a:solidFill>
                        <a:effectLst/>
                        <a:latin typeface="+mn-lt"/>
                        <a:ea typeface="+mn-ea"/>
                        <a:cs typeface="+mn-cs"/>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a:solidFill>
                            <a:schemeClr val="tx1"/>
                          </a:solidFill>
                          <a:effectLst/>
                          <a:latin typeface="+mj-lt"/>
                        </a:rPr>
                        <a:t>73%</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70%</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43%</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12%</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r>
              <a:tr h="187694">
                <a:tc>
                  <a:txBody>
                    <a:bodyPr/>
                    <a:lstStyle/>
                    <a:p>
                      <a:pPr algn="r" fontAlgn="b"/>
                      <a:r>
                        <a:rPr lang="en-US" sz="1200" b="0" u="none" strike="noStrike" dirty="0" smtClean="0">
                          <a:solidFill>
                            <a:schemeClr val="tx1"/>
                          </a:solidFill>
                          <a:effectLst/>
                          <a:latin typeface="+mj-lt"/>
                        </a:rPr>
                        <a:t>Strong </a:t>
                      </a:r>
                      <a:r>
                        <a:rPr lang="en-US" sz="1200" b="0" u="none" strike="noStrike" dirty="0">
                          <a:solidFill>
                            <a:schemeClr val="tx1"/>
                          </a:solidFill>
                          <a:effectLst/>
                          <a:latin typeface="+mj-lt"/>
                        </a:rPr>
                        <a:t>Swimmer</a:t>
                      </a:r>
                      <a:endParaRPr lang="en-US" sz="1200" b="0"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fontAlgn="b"/>
                      <a:r>
                        <a:rPr lang="en-US" sz="1200" b="0" i="0" u="none" strike="noStrike" dirty="0" smtClean="0">
                          <a:solidFill>
                            <a:schemeClr val="tx1"/>
                          </a:solidFill>
                          <a:effectLst/>
                          <a:latin typeface="+mj-lt"/>
                        </a:rPr>
                        <a:t>79%</a:t>
                      </a:r>
                      <a:endParaRPr lang="en-US" sz="1200" b="0" i="0" u="none" strike="noStrike" dirty="0">
                        <a:solidFill>
                          <a:schemeClr val="tx1"/>
                        </a:solidFill>
                        <a:effectLst/>
                        <a:latin typeface="+mj-lt"/>
                      </a:endParaRPr>
                    </a:p>
                  </a:txBody>
                  <a:tcPr marL="9525" marR="9525" marT="9525" marB="0" anchor="b">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noFill/>
                  </a:tcPr>
                </a:tc>
                <a:tc>
                  <a:txBody>
                    <a:bodyPr/>
                    <a:lstStyle/>
                    <a:p>
                      <a:pPr algn="ctr" fontAlgn="b"/>
                      <a:r>
                        <a:rPr lang="en-US" sz="1200" b="0" i="0" u="none" strike="noStrike" dirty="0" smtClean="0">
                          <a:solidFill>
                            <a:schemeClr val="tx1"/>
                          </a:solidFill>
                          <a:effectLst/>
                          <a:latin typeface="+mj-lt"/>
                        </a:rPr>
                        <a:t>76%</a:t>
                      </a:r>
                      <a:endParaRPr lang="en-US" sz="1200" b="0" i="0" u="none" strike="noStrike" dirty="0">
                        <a:solidFill>
                          <a:schemeClr val="tx1"/>
                        </a:solidFill>
                        <a:effectLst/>
                        <a:latin typeface="+mj-lt"/>
                      </a:endParaRP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dirty="0" smtClean="0">
                          <a:solidFill>
                            <a:schemeClr val="tx1"/>
                          </a:solidFill>
                          <a:effectLst/>
                          <a:latin typeface="+mj-lt"/>
                        </a:rPr>
                        <a:t>42%</a:t>
                      </a:r>
                      <a:endParaRPr lang="en-US" sz="1200" b="0" i="0" u="none" strike="noStrike" dirty="0">
                        <a:solidFill>
                          <a:schemeClr val="tx1"/>
                        </a:solidFill>
                        <a:effectLst/>
                        <a:latin typeface="+mj-lt"/>
                      </a:endParaRPr>
                    </a:p>
                  </a:txBody>
                  <a:tcPr marL="9525" marR="9525" marT="9525" marB="0" anchor="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noFill/>
                  </a:tcPr>
                </a:tc>
                <a:tc>
                  <a:txBody>
                    <a:bodyPr/>
                    <a:lstStyle/>
                    <a:p>
                      <a:pPr algn="ctr" fontAlgn="b"/>
                      <a:r>
                        <a:rPr lang="en-US" sz="1200" b="0" i="0" u="none" strike="noStrike" dirty="0">
                          <a:solidFill>
                            <a:schemeClr val="tx1"/>
                          </a:solidFill>
                          <a:effectLst/>
                          <a:latin typeface="+mj-lt"/>
                        </a:rPr>
                        <a:t>9%</a:t>
                      </a:r>
                    </a:p>
                  </a:txBody>
                  <a:tcPr marL="9525" marR="9525" marT="9525" marB="0" anchor="b">
                    <a:solidFill>
                      <a:schemeClr val="accent3">
                        <a:lumMod val="20000"/>
                        <a:lumOff val="80000"/>
                      </a:schemeClr>
                    </a:solidFill>
                  </a:tcPr>
                </a:tc>
              </a:tr>
              <a:tr h="187694">
                <a:tc>
                  <a:txBody>
                    <a:bodyPr/>
                    <a:lstStyle/>
                    <a:p>
                      <a:pPr algn="r" fontAlgn="b"/>
                      <a:r>
                        <a:rPr lang="en-US" sz="1200" b="0" u="none" strike="noStrike" dirty="0" smtClean="0">
                          <a:solidFill>
                            <a:schemeClr val="tx1"/>
                          </a:solidFill>
                          <a:effectLst/>
                          <a:latin typeface="+mj-lt"/>
                        </a:rPr>
                        <a:t>Unable to swim</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a:solidFill>
                            <a:schemeClr val="tx1"/>
                          </a:solidFill>
                          <a:effectLst/>
                          <a:latin typeface="+mj-lt"/>
                        </a:rPr>
                        <a:t>60%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60%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49%</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34%</a:t>
                      </a:r>
                    </a:p>
                  </a:txBody>
                  <a:tcPr marL="9525" marR="9525" marT="9525" marB="0" anchor="b">
                    <a:lnB w="12700" cap="flat" cmpd="sng" algn="ctr">
                      <a:solidFill>
                        <a:schemeClr val="tx1"/>
                      </a:solidFill>
                      <a:prstDash val="solid"/>
                      <a:round/>
                      <a:headEnd type="none" w="med" len="med"/>
                      <a:tailEnd type="none" w="med" len="med"/>
                    </a:lnB>
                    <a:solidFill>
                      <a:schemeClr val="accent5">
                        <a:lumMod val="40000"/>
                        <a:lumOff val="60000"/>
                      </a:schemeClr>
                    </a:solidFill>
                  </a:tcPr>
                </a:tc>
              </a:tr>
              <a:tr h="187694">
                <a:tc>
                  <a:txBody>
                    <a:bodyPr/>
                    <a:lstStyle/>
                    <a:p>
                      <a:pPr algn="r" fontAlgn="b"/>
                      <a:r>
                        <a:rPr lang="en-US" sz="1200" b="0" u="none" strike="noStrike" dirty="0" smtClean="0">
                          <a:solidFill>
                            <a:schemeClr val="tx1"/>
                          </a:solidFill>
                          <a:effectLst/>
                          <a:latin typeface="+mj-lt"/>
                        </a:rPr>
                        <a:t>Parents (of children &lt;18</a:t>
                      </a:r>
                      <a:r>
                        <a:rPr lang="en-US" sz="1200" b="0" u="none" strike="noStrike" dirty="0">
                          <a:solidFill>
                            <a:schemeClr val="tx1"/>
                          </a:solidFill>
                          <a:effectLst/>
                          <a:latin typeface="+mj-lt"/>
                        </a:rPr>
                        <a:t>)</a:t>
                      </a:r>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a:solidFill>
                            <a:schemeClr val="tx1"/>
                          </a:solidFill>
                          <a:effectLst/>
                          <a:latin typeface="+mj-lt"/>
                        </a:rPr>
                        <a:t>75%</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69%</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a:solidFill>
                            <a:schemeClr val="tx1"/>
                          </a:solidFill>
                          <a:effectLst/>
                          <a:latin typeface="+mj-lt"/>
                        </a:rPr>
                        <a:t>48%</a:t>
                      </a:r>
                    </a:p>
                  </a:txBody>
                  <a:tcPr marL="9525" marR="9525" marT="9525" marB="0" anchor="b">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18%</a:t>
                      </a:r>
                    </a:p>
                  </a:txBody>
                  <a:tcPr marL="9525" marR="9525" marT="9525" marB="0" anchor="b">
                    <a:lnT w="12700" cap="flat" cmpd="sng" algn="ctr">
                      <a:solidFill>
                        <a:schemeClr val="tx1"/>
                      </a:solidFill>
                      <a:prstDash val="solid"/>
                      <a:round/>
                      <a:headEnd type="none" w="med" len="med"/>
                      <a:tailEnd type="none" w="med" len="med"/>
                    </a:lnT>
                    <a:solidFill>
                      <a:schemeClr val="accent5">
                        <a:lumMod val="40000"/>
                        <a:lumOff val="60000"/>
                      </a:schemeClr>
                    </a:solidFill>
                  </a:tcPr>
                </a:tc>
              </a:tr>
              <a:tr h="187694">
                <a:tc>
                  <a:txBody>
                    <a:bodyPr/>
                    <a:lstStyle/>
                    <a:p>
                      <a:pPr algn="r" fontAlgn="b"/>
                      <a:r>
                        <a:rPr lang="en-US" sz="1200" b="0" u="none" strike="noStrike" dirty="0">
                          <a:solidFill>
                            <a:schemeClr val="tx1"/>
                          </a:solidFill>
                          <a:effectLst/>
                          <a:latin typeface="+mj-lt"/>
                        </a:rPr>
                        <a:t>No Children</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dirty="0">
                          <a:solidFill>
                            <a:schemeClr val="tx1"/>
                          </a:solidFill>
                          <a:effectLst/>
                          <a:latin typeface="+mj-lt"/>
                        </a:rPr>
                        <a:t>70%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70%</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41%</a:t>
                      </a:r>
                    </a:p>
                  </a:txBody>
                  <a:tcPr marL="9525" marR="9525" marT="9525" marB="0" anchor="b">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10%</a:t>
                      </a:r>
                    </a:p>
                  </a:txBody>
                  <a:tcPr marL="9525" marR="9525" marT="9525" marB="0" anchor="b">
                    <a:lnB w="12700" cap="flat" cmpd="sng" algn="ctr">
                      <a:solidFill>
                        <a:schemeClr val="tx1"/>
                      </a:solidFill>
                      <a:prstDash val="solid"/>
                      <a:round/>
                      <a:headEnd type="none" w="med" len="med"/>
                      <a:tailEnd type="none" w="med" len="med"/>
                    </a:lnB>
                    <a:solidFill>
                      <a:schemeClr val="accent3">
                        <a:lumMod val="20000"/>
                        <a:lumOff val="80000"/>
                      </a:schemeClr>
                    </a:solidFill>
                  </a:tcPr>
                </a:tc>
              </a:tr>
              <a:tr h="187694">
                <a:tc>
                  <a:txBody>
                    <a:bodyPr/>
                    <a:lstStyle/>
                    <a:p>
                      <a:pPr algn="r" fontAlgn="b"/>
                      <a:r>
                        <a:rPr lang="en-US" sz="1200" b="0" i="0" u="none" strike="noStrike" dirty="0" smtClean="0">
                          <a:solidFill>
                            <a:schemeClr val="tx1"/>
                          </a:solidFill>
                          <a:effectLst/>
                          <a:latin typeface="+mj-lt"/>
                        </a:rPr>
                        <a:t>Powerboat Drivers</a:t>
                      </a:r>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200" b="0" i="0" u="none" strike="noStrike" dirty="0">
                          <a:solidFill>
                            <a:schemeClr val="tx1"/>
                          </a:solidFill>
                          <a:effectLst/>
                          <a:latin typeface="+mj-lt"/>
                        </a:rPr>
                        <a:t>85%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86%</a:t>
                      </a:r>
                    </a:p>
                  </a:txBody>
                  <a:tcPr marL="9525" marR="9525" marT="9525" marB="0" anchor="ct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44%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200" b="0" i="0" u="none" strike="noStrike" dirty="0">
                          <a:solidFill>
                            <a:schemeClr val="tx1"/>
                          </a:solidFill>
                          <a:effectLst/>
                          <a:latin typeface="+mj-lt"/>
                        </a:rPr>
                        <a:t>12%</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187694">
                <a:tc>
                  <a:txBody>
                    <a:bodyPr/>
                    <a:lstStyle/>
                    <a:p>
                      <a:pPr algn="r" fontAlgn="b"/>
                      <a:r>
                        <a:rPr lang="en-US" sz="1200" b="0" i="0" u="none" strike="noStrike" dirty="0" smtClean="0">
                          <a:solidFill>
                            <a:schemeClr val="tx1"/>
                          </a:solidFill>
                          <a:effectLst/>
                          <a:latin typeface="+mj-lt"/>
                        </a:rPr>
                        <a:t>Powerboat Passengers</a:t>
                      </a:r>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0" u="none" strike="noStrike" dirty="0">
                          <a:solidFill>
                            <a:schemeClr val="tx1"/>
                          </a:solidFill>
                          <a:effectLst/>
                          <a:latin typeface="+mj-lt"/>
                        </a:rPr>
                        <a:t>61%</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50%</a:t>
                      </a:r>
                    </a:p>
                  </a:txBody>
                  <a:tcPr marL="9525" marR="9525" marT="9525" marB="0" anchor="ctr">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45%</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2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14%</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bl>
          </a:graphicData>
        </a:graphic>
      </p:graphicFrame>
      <p:sp>
        <p:nvSpPr>
          <p:cNvPr id="2" name="Title 1"/>
          <p:cNvSpPr>
            <a:spLocks noGrp="1"/>
          </p:cNvSpPr>
          <p:nvPr>
            <p:ph type="title"/>
          </p:nvPr>
        </p:nvSpPr>
        <p:spPr>
          <a:xfrm>
            <a:off x="838800" y="47492"/>
            <a:ext cx="8305200" cy="733188"/>
          </a:xfrm>
        </p:spPr>
        <p:txBody>
          <a:bodyPr/>
          <a:lstStyle/>
          <a:p>
            <a:r>
              <a:rPr lang="en-US" dirty="0" smtClean="0"/>
              <a:t>Powerboat drivers feel more confident in their ability to operate boats than the average boater; passengers and women feel much less confident. </a:t>
            </a:r>
            <a:r>
              <a:rPr lang="en-US" sz="1600" b="0" dirty="0" smtClean="0"/>
              <a:t>Women, younger boaters, New Canadians, non-swimmers and Prairies residents feel more nervous </a:t>
            </a:r>
            <a:r>
              <a:rPr lang="en-US" sz="1600" b="0" dirty="0"/>
              <a:t>in a </a:t>
            </a:r>
            <a:r>
              <a:rPr lang="en-US" sz="1600" b="0" dirty="0" smtClean="0"/>
              <a:t>boat.</a:t>
            </a:r>
            <a:endParaRPr lang="en-US" sz="1600" b="0" dirty="0"/>
          </a:p>
        </p:txBody>
      </p:sp>
      <p:grpSp>
        <p:nvGrpSpPr>
          <p:cNvPr id="20" name="Group 19"/>
          <p:cNvGrpSpPr/>
          <p:nvPr/>
        </p:nvGrpSpPr>
        <p:grpSpPr>
          <a:xfrm>
            <a:off x="91250" y="6397572"/>
            <a:ext cx="4785550" cy="300157"/>
            <a:chOff x="6206219" y="518294"/>
            <a:chExt cx="4785550" cy="300157"/>
          </a:xfrm>
        </p:grpSpPr>
        <p:sp>
          <p:nvSpPr>
            <p:cNvPr id="21" name="Rectangle 20"/>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Rectangle 21"/>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6836225" y="541452"/>
              <a:ext cx="4155544" cy="276999"/>
            </a:xfrm>
            <a:prstGeom prst="rect">
              <a:avLst/>
            </a:prstGeom>
            <a:noFill/>
          </p:spPr>
          <p:txBody>
            <a:bodyPr wrap="square" rtlCol="0">
              <a:spAutoFit/>
            </a:bodyPr>
            <a:lstStyle/>
            <a:p>
              <a:r>
                <a:rPr lang="en-US" sz="1200" dirty="0" smtClean="0">
                  <a:solidFill>
                    <a:srgbClr val="1F497D"/>
                  </a:solidFill>
                </a:rPr>
                <a:t>Over 120 /Under 80 index compared to total boating population</a:t>
              </a:r>
              <a:endParaRPr lang="en-US" sz="1200" dirty="0">
                <a:solidFill>
                  <a:srgbClr val="1F497D"/>
                </a:solidFill>
              </a:endParaRPr>
            </a:p>
          </p:txBody>
        </p:sp>
        <p:cxnSp>
          <p:nvCxnSpPr>
            <p:cNvPr id="24" name="Straight Connector 2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TextBox 24"/>
          <p:cNvSpPr txBox="1"/>
          <p:nvPr/>
        </p:nvSpPr>
        <p:spPr>
          <a:xfrm>
            <a:off x="0" y="6624545"/>
            <a:ext cx="6019800" cy="276999"/>
          </a:xfrm>
          <a:prstGeom prst="rect">
            <a:avLst/>
          </a:prstGeom>
          <a:noFill/>
        </p:spPr>
        <p:txBody>
          <a:bodyPr wrap="square" rtlCol="0">
            <a:spAutoFit/>
          </a:bodyPr>
          <a:lstStyle/>
          <a:p>
            <a:r>
              <a:rPr lang="en-US" sz="1200" dirty="0" smtClean="0">
                <a:solidFill>
                  <a:srgbClr val="1F497D"/>
                </a:solidFill>
              </a:rPr>
              <a:t>201. Please indicate your level of agreement with the following statements.</a:t>
            </a:r>
            <a:endParaRPr lang="en-US" sz="1200" dirty="0">
              <a:solidFill>
                <a:srgbClr val="1F497D"/>
              </a:solidFill>
            </a:endParaRPr>
          </a:p>
        </p:txBody>
      </p:sp>
      <p:sp>
        <p:nvSpPr>
          <p:cNvPr id="31" name="TextBox 30"/>
          <p:cNvSpPr txBox="1"/>
          <p:nvPr/>
        </p:nvSpPr>
        <p:spPr>
          <a:xfrm>
            <a:off x="591995" y="762784"/>
            <a:ext cx="8081274" cy="369332"/>
          </a:xfrm>
          <a:prstGeom prst="rect">
            <a:avLst/>
          </a:prstGeom>
          <a:noFill/>
        </p:spPr>
        <p:txBody>
          <a:bodyPr wrap="square" rtlCol="0">
            <a:spAutoFit/>
          </a:bodyPr>
          <a:lstStyle/>
          <a:p>
            <a:pPr algn="ctr"/>
            <a:r>
              <a:rPr lang="en-US" b="1" dirty="0" smtClean="0"/>
              <a:t>Key Subgroups: Top 2 Box Attitudes toward Boating &amp; Boating Safety</a:t>
            </a:r>
            <a:endParaRPr lang="en-US" b="1" dirty="0"/>
          </a:p>
        </p:txBody>
      </p:sp>
    </p:spTree>
    <p:extLst>
      <p:ext uri="{BB962C8B-B14F-4D97-AF65-F5344CB8AC3E}">
        <p14:creationId xmlns:p14="http://schemas.microsoft.com/office/powerpoint/2010/main" val="4029754660"/>
      </p:ext>
    </p:extLst>
  </p:cSld>
  <p:clrMapOvr>
    <a:masterClrMapping/>
  </p:clrMapOvr>
  <p:transition advClick="0"/>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26</a:t>
            </a:fld>
            <a:endParaRPr lang="de-DE" dirty="0">
              <a:solidFill>
                <a:srgbClr val="FFFFFF"/>
              </a:solidFill>
            </a:endParaRPr>
          </a:p>
        </p:txBody>
      </p:sp>
      <p:sp>
        <p:nvSpPr>
          <p:cNvPr id="4" name="Title 3"/>
          <p:cNvSpPr>
            <a:spLocks noGrp="1"/>
          </p:cNvSpPr>
          <p:nvPr>
            <p:ph type="ctrTitle"/>
          </p:nvPr>
        </p:nvSpPr>
        <p:spPr>
          <a:xfrm>
            <a:off x="141288" y="2685899"/>
            <a:ext cx="4419137" cy="1495794"/>
          </a:xfrm>
        </p:spPr>
        <p:txBody>
          <a:bodyPr/>
          <a:lstStyle/>
          <a:p>
            <a:r>
              <a:rPr lang="en-US" dirty="0" smtClean="0"/>
              <a:t>Focus on:</a:t>
            </a:r>
            <a:br>
              <a:rPr lang="en-US" dirty="0" smtClean="0"/>
            </a:br>
            <a:r>
              <a:rPr lang="en-US" dirty="0" smtClean="0"/>
              <a:t>Lifejacket use while Boating</a:t>
            </a:r>
            <a:endParaRPr lang="en-US" dirty="0"/>
          </a:p>
        </p:txBody>
      </p:sp>
    </p:spTree>
    <p:extLst>
      <p:ext uri="{BB962C8B-B14F-4D97-AF65-F5344CB8AC3E}">
        <p14:creationId xmlns:p14="http://schemas.microsoft.com/office/powerpoint/2010/main" val="26212013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27</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103a. Overall, how often do you wear a lifejacket when in a boat? (Select one)</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Half of Canadians claim to ‘always’ wear a lifejacket when in a boat.</a:t>
            </a:r>
            <a:endParaRPr lang="en-US" sz="1600" b="0" dirty="0" smtClean="0"/>
          </a:p>
        </p:txBody>
      </p:sp>
      <p:sp>
        <p:nvSpPr>
          <p:cNvPr id="8" name="TextBox 7"/>
          <p:cNvSpPr txBox="1"/>
          <p:nvPr/>
        </p:nvSpPr>
        <p:spPr>
          <a:xfrm>
            <a:off x="2286000" y="1176442"/>
            <a:ext cx="4724400" cy="369332"/>
          </a:xfrm>
          <a:prstGeom prst="rect">
            <a:avLst/>
          </a:prstGeom>
          <a:noFill/>
        </p:spPr>
        <p:txBody>
          <a:bodyPr wrap="square" rtlCol="0">
            <a:spAutoFit/>
          </a:bodyPr>
          <a:lstStyle/>
          <a:p>
            <a:pPr algn="ctr"/>
            <a:r>
              <a:rPr lang="en-US" b="1" dirty="0" smtClean="0"/>
              <a:t>Overall Frequency of </a:t>
            </a:r>
            <a:r>
              <a:rPr lang="en-US" b="1" dirty="0"/>
              <a:t>W</a:t>
            </a:r>
            <a:r>
              <a:rPr lang="en-US" b="1" dirty="0" smtClean="0"/>
              <a:t>earing Lifejacket</a:t>
            </a:r>
            <a:endParaRPr lang="en-US" b="1" dirty="0"/>
          </a:p>
        </p:txBody>
      </p:sp>
      <p:graphicFrame>
        <p:nvGraphicFramePr>
          <p:cNvPr id="16" name="Chart 15"/>
          <p:cNvGraphicFramePr/>
          <p:nvPr>
            <p:extLst>
              <p:ext uri="{D42A27DB-BD31-4B8C-83A1-F6EECF244321}">
                <p14:modId xmlns:p14="http://schemas.microsoft.com/office/powerpoint/2010/main" val="1154925188"/>
              </p:ext>
            </p:extLst>
          </p:nvPr>
        </p:nvGraphicFramePr>
        <p:xfrm>
          <a:off x="838200" y="1698174"/>
          <a:ext cx="7543800" cy="3505200"/>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p:cNvGrpSpPr/>
          <p:nvPr/>
        </p:nvGrpSpPr>
        <p:grpSpPr>
          <a:xfrm>
            <a:off x="1335062" y="1753774"/>
            <a:ext cx="6758996" cy="858800"/>
            <a:chOff x="1411262" y="1391800"/>
            <a:chExt cx="6758996" cy="858800"/>
          </a:xfrm>
        </p:grpSpPr>
        <p:grpSp>
          <p:nvGrpSpPr>
            <p:cNvPr id="3" name="Group 2"/>
            <p:cNvGrpSpPr/>
            <p:nvPr/>
          </p:nvGrpSpPr>
          <p:grpSpPr>
            <a:xfrm>
              <a:off x="1411262" y="1391800"/>
              <a:ext cx="6480880" cy="858800"/>
              <a:chOff x="2168346" y="2410987"/>
              <a:chExt cx="6480880" cy="858800"/>
            </a:xfrm>
          </p:grpSpPr>
          <p:sp>
            <p:nvSpPr>
              <p:cNvPr id="2" name="Right Brace 1"/>
              <p:cNvSpPr/>
              <p:nvPr/>
            </p:nvSpPr>
            <p:spPr>
              <a:xfrm rot="16200000">
                <a:off x="3215315" y="1918018"/>
                <a:ext cx="304800" cy="239873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TextBox 12"/>
              <p:cNvSpPr txBox="1"/>
              <p:nvPr/>
            </p:nvSpPr>
            <p:spPr>
              <a:xfrm>
                <a:off x="2299609" y="2410987"/>
                <a:ext cx="2157984" cy="553998"/>
              </a:xfrm>
              <a:prstGeom prst="rect">
                <a:avLst/>
              </a:prstGeom>
              <a:noFill/>
            </p:spPr>
            <p:txBody>
              <a:bodyPr wrap="square" rtlCol="0">
                <a:spAutoFit/>
              </a:bodyPr>
              <a:lstStyle/>
              <a:p>
                <a:pPr algn="ctr"/>
                <a:r>
                  <a:rPr lang="en-US" sz="1600" dirty="0" smtClean="0"/>
                  <a:t>Frequent Wearers</a:t>
                </a:r>
              </a:p>
              <a:p>
                <a:pPr algn="ctr"/>
                <a:r>
                  <a:rPr lang="en-US" sz="1400" dirty="0" smtClean="0"/>
                  <a:t>Top 2 Box: 76%</a:t>
                </a:r>
                <a:endParaRPr lang="en-US" sz="1400" dirty="0"/>
              </a:p>
            </p:txBody>
          </p:sp>
          <p:sp>
            <p:nvSpPr>
              <p:cNvPr id="14" name="TextBox 13"/>
              <p:cNvSpPr txBox="1"/>
              <p:nvPr/>
            </p:nvSpPr>
            <p:spPr>
              <a:xfrm>
                <a:off x="6491242" y="2410987"/>
                <a:ext cx="2157984" cy="553998"/>
              </a:xfrm>
              <a:prstGeom prst="rect">
                <a:avLst/>
              </a:prstGeom>
              <a:noFill/>
            </p:spPr>
            <p:txBody>
              <a:bodyPr wrap="square" rtlCol="0">
                <a:spAutoFit/>
              </a:bodyPr>
              <a:lstStyle/>
              <a:p>
                <a:pPr algn="ctr"/>
                <a:r>
                  <a:rPr lang="en-US" sz="1600" dirty="0" smtClean="0"/>
                  <a:t>Infrequent Wearers</a:t>
                </a:r>
              </a:p>
              <a:p>
                <a:pPr algn="ctr"/>
                <a:r>
                  <a:rPr lang="en-US" sz="1400" dirty="0" smtClean="0"/>
                  <a:t>Bottom 2 Box: 13%</a:t>
                </a:r>
                <a:endParaRPr lang="en-US" sz="1400" dirty="0"/>
              </a:p>
            </p:txBody>
          </p:sp>
        </p:grpSp>
        <p:sp>
          <p:nvSpPr>
            <p:cNvPr id="21" name="Right Brace 20"/>
            <p:cNvSpPr/>
            <p:nvPr/>
          </p:nvSpPr>
          <p:spPr>
            <a:xfrm rot="16200000">
              <a:off x="6632388" y="712730"/>
              <a:ext cx="304800" cy="277094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6" name="TextBox 35"/>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sp>
        <p:nvSpPr>
          <p:cNvPr id="5" name="Rectangle 4"/>
          <p:cNvSpPr/>
          <p:nvPr/>
        </p:nvSpPr>
        <p:spPr>
          <a:xfrm>
            <a:off x="1143000" y="2819400"/>
            <a:ext cx="1143000" cy="2667000"/>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72376190"/>
      </p:ext>
    </p:extLst>
  </p:cSld>
  <p:clrMapOvr>
    <a:masterClrMapping/>
  </p:clrMapOvr>
  <p:transition advClick="0"/>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15"/>
          <p:cNvGraphicFramePr/>
          <p:nvPr>
            <p:extLst>
              <p:ext uri="{D42A27DB-BD31-4B8C-83A1-F6EECF244321}">
                <p14:modId xmlns:p14="http://schemas.microsoft.com/office/powerpoint/2010/main" val="1334904050"/>
              </p:ext>
            </p:extLst>
          </p:nvPr>
        </p:nvGraphicFramePr>
        <p:xfrm>
          <a:off x="664762" y="1418426"/>
          <a:ext cx="7793438" cy="1988802"/>
        </p:xfrm>
        <a:graphic>
          <a:graphicData uri="http://schemas.openxmlformats.org/drawingml/2006/chart">
            <c:chart xmlns:c="http://schemas.openxmlformats.org/drawingml/2006/chart" xmlns:r="http://schemas.openxmlformats.org/officeDocument/2006/relationships" r:id="rId2"/>
          </a:graphicData>
        </a:graphic>
      </p:graphicFrame>
      <p:sp>
        <p:nvSpPr>
          <p:cNvPr id="46" name="TextBox 45"/>
          <p:cNvSpPr txBox="1"/>
          <p:nvPr/>
        </p:nvSpPr>
        <p:spPr>
          <a:xfrm>
            <a:off x="609600" y="631372"/>
            <a:ext cx="8229600" cy="584775"/>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t>Those unable to swim are more likely to ‘always’ wear a lifejacket.</a:t>
            </a:r>
          </a:p>
          <a:p>
            <a:pPr marL="285750" indent="-285750">
              <a:buFont typeface="Arial" panose="020B0604020202020204" pitchFamily="34" charset="0"/>
              <a:buChar char="•"/>
            </a:pPr>
            <a:r>
              <a:rPr lang="en-US" sz="1600" dirty="0" smtClean="0"/>
              <a:t>Ages 18-34, Ontario, Northerners, and strong swimmers are less frequent wearers of PFDs.</a:t>
            </a:r>
            <a:endParaRPr lang="en-US" sz="1600" dirty="0"/>
          </a:p>
        </p:txBody>
      </p:sp>
      <p:sp>
        <p:nvSpPr>
          <p:cNvPr id="38" name="Rectangle 37"/>
          <p:cNvSpPr/>
          <p:nvPr/>
        </p:nvSpPr>
        <p:spPr>
          <a:xfrm>
            <a:off x="97972" y="3543300"/>
            <a:ext cx="8949525" cy="2784276"/>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28</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103a. Overall, how often do you wear a lifejacket when in a boat? (Select one)</a:t>
            </a:r>
            <a:endParaRPr lang="en-US" sz="1200" dirty="0">
              <a:solidFill>
                <a:srgbClr val="1F497D"/>
              </a:solidFill>
            </a:endParaRPr>
          </a:p>
        </p:txBody>
      </p:sp>
      <p:sp>
        <p:nvSpPr>
          <p:cNvPr id="9" name="Title 1"/>
          <p:cNvSpPr>
            <a:spLocks noGrp="1"/>
          </p:cNvSpPr>
          <p:nvPr>
            <p:ph type="title"/>
          </p:nvPr>
        </p:nvSpPr>
        <p:spPr>
          <a:xfrm>
            <a:off x="838200" y="152400"/>
            <a:ext cx="8064214" cy="533400"/>
          </a:xfrm>
        </p:spPr>
        <p:txBody>
          <a:bodyPr/>
          <a:lstStyle/>
          <a:p>
            <a:r>
              <a:rPr lang="en-US" dirty="0" smtClean="0"/>
              <a:t>There is little variability </a:t>
            </a:r>
            <a:r>
              <a:rPr lang="en-US" smtClean="0"/>
              <a:t>in claimed </a:t>
            </a:r>
            <a:r>
              <a:rPr lang="en-US" dirty="0" smtClean="0"/>
              <a:t>wearing of lifejackets among key subgroups.</a:t>
            </a:r>
            <a:endParaRPr lang="en-US" sz="1600" b="0" dirty="0" smtClean="0"/>
          </a:p>
        </p:txBody>
      </p:sp>
      <p:sp>
        <p:nvSpPr>
          <p:cNvPr id="8" name="TextBox 7"/>
          <p:cNvSpPr txBox="1"/>
          <p:nvPr/>
        </p:nvSpPr>
        <p:spPr>
          <a:xfrm>
            <a:off x="2286002" y="1590096"/>
            <a:ext cx="4724400" cy="369332"/>
          </a:xfrm>
          <a:prstGeom prst="rect">
            <a:avLst/>
          </a:prstGeom>
          <a:noFill/>
        </p:spPr>
        <p:txBody>
          <a:bodyPr wrap="square" rtlCol="0">
            <a:spAutoFit/>
          </a:bodyPr>
          <a:lstStyle/>
          <a:p>
            <a:pPr algn="ctr"/>
            <a:r>
              <a:rPr lang="en-US" b="1" dirty="0" smtClean="0"/>
              <a:t>Overall Frequency of </a:t>
            </a:r>
            <a:r>
              <a:rPr lang="en-US" b="1" dirty="0"/>
              <a:t>W</a:t>
            </a:r>
            <a:r>
              <a:rPr lang="en-US" b="1" dirty="0" smtClean="0"/>
              <a:t>earing Lifejacket</a:t>
            </a:r>
            <a:endParaRPr lang="en-US" b="1" dirty="0"/>
          </a:p>
        </p:txBody>
      </p:sp>
      <p:graphicFrame>
        <p:nvGraphicFramePr>
          <p:cNvPr id="7" name="Chart 6"/>
          <p:cNvGraphicFramePr/>
          <p:nvPr>
            <p:extLst>
              <p:ext uri="{D42A27DB-BD31-4B8C-83A1-F6EECF244321}">
                <p14:modId xmlns:p14="http://schemas.microsoft.com/office/powerpoint/2010/main" val="1834172638"/>
              </p:ext>
            </p:extLst>
          </p:nvPr>
        </p:nvGraphicFramePr>
        <p:xfrm>
          <a:off x="152400" y="4332516"/>
          <a:ext cx="2109297" cy="14749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22"/>
          <p:cNvGraphicFramePr/>
          <p:nvPr>
            <p:extLst>
              <p:ext uri="{D42A27DB-BD31-4B8C-83A1-F6EECF244321}">
                <p14:modId xmlns:p14="http://schemas.microsoft.com/office/powerpoint/2010/main" val="1218899593"/>
              </p:ext>
            </p:extLst>
          </p:nvPr>
        </p:nvGraphicFramePr>
        <p:xfrm>
          <a:off x="2416628" y="4343400"/>
          <a:ext cx="2109297" cy="185660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7" name="Chart 26"/>
          <p:cNvGraphicFramePr/>
          <p:nvPr>
            <p:extLst>
              <p:ext uri="{D42A27DB-BD31-4B8C-83A1-F6EECF244321}">
                <p14:modId xmlns:p14="http://schemas.microsoft.com/office/powerpoint/2010/main" val="203176816"/>
              </p:ext>
            </p:extLst>
          </p:nvPr>
        </p:nvGraphicFramePr>
        <p:xfrm>
          <a:off x="4662073" y="4343402"/>
          <a:ext cx="2109297" cy="10668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9" name="Chart 28"/>
          <p:cNvGraphicFramePr/>
          <p:nvPr>
            <p:extLst>
              <p:ext uri="{D42A27DB-BD31-4B8C-83A1-F6EECF244321}">
                <p14:modId xmlns:p14="http://schemas.microsoft.com/office/powerpoint/2010/main" val="1645448140"/>
              </p:ext>
            </p:extLst>
          </p:nvPr>
        </p:nvGraphicFramePr>
        <p:xfrm>
          <a:off x="6850102" y="4343400"/>
          <a:ext cx="2109297" cy="1066800"/>
        </p:xfrm>
        <a:graphic>
          <a:graphicData uri="http://schemas.openxmlformats.org/drawingml/2006/chart">
            <c:chart xmlns:c="http://schemas.openxmlformats.org/drawingml/2006/chart" xmlns:r="http://schemas.openxmlformats.org/officeDocument/2006/relationships" r:id="rId6"/>
          </a:graphicData>
        </a:graphic>
      </p:graphicFrame>
      <p:grpSp>
        <p:nvGrpSpPr>
          <p:cNvPr id="31" name="Group 30"/>
          <p:cNvGrpSpPr/>
          <p:nvPr/>
        </p:nvGrpSpPr>
        <p:grpSpPr>
          <a:xfrm>
            <a:off x="5849981" y="5812972"/>
            <a:ext cx="3152505" cy="461665"/>
            <a:chOff x="6206219" y="509396"/>
            <a:chExt cx="3152505" cy="461665"/>
          </a:xfrm>
        </p:grpSpPr>
        <p:sp>
          <p:nvSpPr>
            <p:cNvPr id="32" name="Rectangle 31"/>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6836226" y="509396"/>
              <a:ext cx="2522498" cy="461665"/>
            </a:xfrm>
            <a:prstGeom prst="rect">
              <a:avLst/>
            </a:prstGeom>
            <a:noFill/>
          </p:spPr>
          <p:txBody>
            <a:bodyPr wrap="square" rtlCol="0">
              <a:spAutoFit/>
            </a:bodyPr>
            <a:lstStyle/>
            <a:p>
              <a:r>
                <a:rPr lang="en-US" sz="1200" dirty="0" smtClean="0"/>
                <a:t>Over 120 /Under 80 index compared to total boating population</a:t>
              </a:r>
              <a:endParaRPr lang="en-US" sz="1200" dirty="0"/>
            </a:p>
          </p:txBody>
        </p:sp>
        <p:cxnSp>
          <p:nvCxnSpPr>
            <p:cNvPr id="35" name="Straight Connector 34"/>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 name="Rounded Rectangle 36"/>
          <p:cNvSpPr/>
          <p:nvPr/>
        </p:nvSpPr>
        <p:spPr>
          <a:xfrm>
            <a:off x="304800" y="3352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t>Notable Differences in Frequent/Infrequent Wearers of Lifejackets</a:t>
            </a:r>
            <a:endParaRPr lang="en-US" sz="1600" b="1" dirty="0"/>
          </a:p>
        </p:txBody>
      </p:sp>
      <p:sp>
        <p:nvSpPr>
          <p:cNvPr id="39" name="TextBox 38"/>
          <p:cNvSpPr txBox="1"/>
          <p:nvPr/>
        </p:nvSpPr>
        <p:spPr>
          <a:xfrm>
            <a:off x="304800" y="3918858"/>
            <a:ext cx="1981200" cy="338554"/>
          </a:xfrm>
          <a:prstGeom prst="rect">
            <a:avLst/>
          </a:prstGeom>
          <a:noFill/>
        </p:spPr>
        <p:txBody>
          <a:bodyPr wrap="square" rtlCol="0">
            <a:spAutoFit/>
          </a:bodyPr>
          <a:lstStyle/>
          <a:p>
            <a:pPr algn="ctr"/>
            <a:r>
              <a:rPr lang="en-US" sz="1600" dirty="0" smtClean="0"/>
              <a:t>Age</a:t>
            </a:r>
            <a:endParaRPr lang="en-US" sz="1600" dirty="0"/>
          </a:p>
        </p:txBody>
      </p:sp>
      <p:sp>
        <p:nvSpPr>
          <p:cNvPr id="40" name="TextBox 39"/>
          <p:cNvSpPr txBox="1"/>
          <p:nvPr/>
        </p:nvSpPr>
        <p:spPr>
          <a:xfrm>
            <a:off x="2645228" y="3918858"/>
            <a:ext cx="1981200" cy="338554"/>
          </a:xfrm>
          <a:prstGeom prst="rect">
            <a:avLst/>
          </a:prstGeom>
          <a:noFill/>
        </p:spPr>
        <p:txBody>
          <a:bodyPr wrap="square" rtlCol="0">
            <a:spAutoFit/>
          </a:bodyPr>
          <a:lstStyle/>
          <a:p>
            <a:pPr algn="ctr"/>
            <a:r>
              <a:rPr lang="en-US" sz="1600" dirty="0" smtClean="0"/>
              <a:t>Region</a:t>
            </a:r>
            <a:endParaRPr lang="en-US" sz="1600" dirty="0"/>
          </a:p>
        </p:txBody>
      </p:sp>
      <p:sp>
        <p:nvSpPr>
          <p:cNvPr id="41" name="TextBox 40"/>
          <p:cNvSpPr txBox="1"/>
          <p:nvPr/>
        </p:nvSpPr>
        <p:spPr>
          <a:xfrm>
            <a:off x="4814473" y="3918858"/>
            <a:ext cx="1981200" cy="338554"/>
          </a:xfrm>
          <a:prstGeom prst="rect">
            <a:avLst/>
          </a:prstGeom>
          <a:noFill/>
        </p:spPr>
        <p:txBody>
          <a:bodyPr wrap="square" rtlCol="0">
            <a:spAutoFit/>
          </a:bodyPr>
          <a:lstStyle/>
          <a:p>
            <a:pPr algn="ctr"/>
            <a:r>
              <a:rPr lang="en-US" sz="1600" dirty="0" smtClean="0"/>
              <a:t>New Canadians</a:t>
            </a:r>
            <a:endParaRPr lang="en-US" sz="1600" dirty="0"/>
          </a:p>
        </p:txBody>
      </p:sp>
      <p:sp>
        <p:nvSpPr>
          <p:cNvPr id="42" name="TextBox 41"/>
          <p:cNvSpPr txBox="1"/>
          <p:nvPr/>
        </p:nvSpPr>
        <p:spPr>
          <a:xfrm>
            <a:off x="7029345" y="3918858"/>
            <a:ext cx="1981200" cy="338554"/>
          </a:xfrm>
          <a:prstGeom prst="rect">
            <a:avLst/>
          </a:prstGeom>
          <a:noFill/>
        </p:spPr>
        <p:txBody>
          <a:bodyPr wrap="square" rtlCol="0">
            <a:spAutoFit/>
          </a:bodyPr>
          <a:lstStyle/>
          <a:p>
            <a:pPr algn="ctr"/>
            <a:r>
              <a:rPr lang="en-US" sz="1600" dirty="0" smtClean="0"/>
              <a:t>Swimming Level</a:t>
            </a:r>
            <a:endParaRPr lang="en-US" sz="1600" dirty="0"/>
          </a:p>
        </p:txBody>
      </p:sp>
      <p:cxnSp>
        <p:nvCxnSpPr>
          <p:cNvPr id="44" name="Straight Connector 43"/>
          <p:cNvCxnSpPr/>
          <p:nvPr/>
        </p:nvCxnSpPr>
        <p:spPr>
          <a:xfrm>
            <a:off x="304800" y="4255532"/>
            <a:ext cx="8458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31211338"/>
      </p:ext>
    </p:extLst>
  </p:cSld>
  <p:clrMapOvr>
    <a:masterClrMapping/>
  </p:clrMapOvr>
  <p:transition advClick="0"/>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1580367503"/>
              </p:ext>
            </p:extLst>
          </p:nvPr>
        </p:nvGraphicFramePr>
        <p:xfrm>
          <a:off x="664762" y="1143000"/>
          <a:ext cx="7793438" cy="1855427"/>
        </p:xfrm>
        <a:graphic>
          <a:graphicData uri="http://schemas.openxmlformats.org/drawingml/2006/chart">
            <c:chart xmlns:c="http://schemas.openxmlformats.org/drawingml/2006/chart" xmlns:r="http://schemas.openxmlformats.org/officeDocument/2006/relationships" r:id="rId2"/>
          </a:graphicData>
        </a:graphic>
      </p:graphicFrame>
      <p:sp>
        <p:nvSpPr>
          <p:cNvPr id="38" name="Rectangle 37"/>
          <p:cNvSpPr/>
          <p:nvPr/>
        </p:nvSpPr>
        <p:spPr>
          <a:xfrm>
            <a:off x="97972" y="3162300"/>
            <a:ext cx="8949525" cy="3123399"/>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29</a:t>
            </a:fld>
            <a:endParaRPr lang="de-DE" dirty="0">
              <a:solidFill>
                <a:srgbClr val="1F497D"/>
              </a:solidFill>
            </a:endParaRPr>
          </a:p>
        </p:txBody>
      </p:sp>
      <p:sp>
        <p:nvSpPr>
          <p:cNvPr id="6" name="TextBox 5"/>
          <p:cNvSpPr txBox="1"/>
          <p:nvPr/>
        </p:nvSpPr>
        <p:spPr>
          <a:xfrm>
            <a:off x="0" y="6581001"/>
            <a:ext cx="6019800" cy="276999"/>
          </a:xfrm>
          <a:prstGeom prst="rect">
            <a:avLst/>
          </a:prstGeom>
          <a:noFill/>
        </p:spPr>
        <p:txBody>
          <a:bodyPr wrap="square" rtlCol="0">
            <a:spAutoFit/>
          </a:bodyPr>
          <a:lstStyle/>
          <a:p>
            <a:r>
              <a:rPr lang="en-US" sz="1200" dirty="0" smtClean="0">
                <a:solidFill>
                  <a:srgbClr val="1F497D"/>
                </a:solidFill>
              </a:rPr>
              <a:t>103a. Overall, how often do you wear a lifejacket when in a boat? (Select one)</a:t>
            </a:r>
            <a:endParaRPr lang="en-US" sz="1200" dirty="0">
              <a:solidFill>
                <a:srgbClr val="1F497D"/>
              </a:solidFill>
            </a:endParaRPr>
          </a:p>
        </p:txBody>
      </p:sp>
      <p:sp>
        <p:nvSpPr>
          <p:cNvPr id="8" name="TextBox 7"/>
          <p:cNvSpPr txBox="1"/>
          <p:nvPr/>
        </p:nvSpPr>
        <p:spPr>
          <a:xfrm>
            <a:off x="2231572" y="1158988"/>
            <a:ext cx="4724400" cy="369332"/>
          </a:xfrm>
          <a:prstGeom prst="rect">
            <a:avLst/>
          </a:prstGeom>
          <a:noFill/>
        </p:spPr>
        <p:txBody>
          <a:bodyPr wrap="square" rtlCol="0">
            <a:spAutoFit/>
          </a:bodyPr>
          <a:lstStyle/>
          <a:p>
            <a:pPr algn="ctr"/>
            <a:r>
              <a:rPr lang="en-US" b="1" dirty="0" smtClean="0"/>
              <a:t>Overall Frequency of </a:t>
            </a:r>
            <a:r>
              <a:rPr lang="en-US" b="1" dirty="0"/>
              <a:t>W</a:t>
            </a:r>
            <a:r>
              <a:rPr lang="en-US" b="1" dirty="0" smtClean="0"/>
              <a:t>earing Lifejacket</a:t>
            </a:r>
            <a:endParaRPr lang="en-US" b="1" dirty="0"/>
          </a:p>
        </p:txBody>
      </p:sp>
      <p:sp>
        <p:nvSpPr>
          <p:cNvPr id="37" name="Rounded Rectangle 36"/>
          <p:cNvSpPr/>
          <p:nvPr/>
        </p:nvSpPr>
        <p:spPr>
          <a:xfrm>
            <a:off x="304800" y="29718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t>Frequent/Infrequent Wearers of Lifejackets per Boating Sub-group</a:t>
            </a:r>
            <a:endParaRPr lang="en-US" sz="1600" b="1" dirty="0"/>
          </a:p>
        </p:txBody>
      </p:sp>
      <p:sp>
        <p:nvSpPr>
          <p:cNvPr id="25" name="Title 1"/>
          <p:cNvSpPr>
            <a:spLocks noGrp="1"/>
          </p:cNvSpPr>
          <p:nvPr>
            <p:ph type="title"/>
          </p:nvPr>
        </p:nvSpPr>
        <p:spPr>
          <a:xfrm>
            <a:off x="838200" y="152400"/>
            <a:ext cx="8064214" cy="838200"/>
          </a:xfrm>
        </p:spPr>
        <p:txBody>
          <a:bodyPr/>
          <a:lstStyle/>
          <a:p>
            <a:r>
              <a:rPr lang="en-US" dirty="0" smtClean="0"/>
              <a:t>Pleasure </a:t>
            </a:r>
            <a:r>
              <a:rPr lang="en-US" dirty="0" err="1" smtClean="0"/>
              <a:t>powerboaters</a:t>
            </a:r>
            <a:r>
              <a:rPr lang="en-US" dirty="0" smtClean="0"/>
              <a:t> are the group least likely to wear lifejackets.</a:t>
            </a:r>
            <a:br>
              <a:rPr lang="en-US" dirty="0" smtClean="0"/>
            </a:br>
            <a:r>
              <a:rPr lang="en-US" sz="1600" b="0" dirty="0" smtClean="0"/>
              <a:t>Half of both powerboat drivers and passengers claim to wear a PFD ‘always’ (48%) – this is on par with the national results.</a:t>
            </a:r>
          </a:p>
        </p:txBody>
      </p:sp>
      <p:grpSp>
        <p:nvGrpSpPr>
          <p:cNvPr id="22" name="Group 21"/>
          <p:cNvGrpSpPr/>
          <p:nvPr/>
        </p:nvGrpSpPr>
        <p:grpSpPr>
          <a:xfrm>
            <a:off x="4495800" y="6276801"/>
            <a:ext cx="4800600" cy="276999"/>
            <a:chOff x="6206219" y="509396"/>
            <a:chExt cx="4800600" cy="276999"/>
          </a:xfrm>
        </p:grpSpPr>
        <p:sp>
          <p:nvSpPr>
            <p:cNvPr id="27" name="Rectangle 26"/>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9" name="Rectangle 2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6836225" y="509396"/>
              <a:ext cx="4170594"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40" name="Straight Connector 3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oup 41"/>
          <p:cNvGrpSpPr/>
          <p:nvPr/>
        </p:nvGrpSpPr>
        <p:grpSpPr>
          <a:xfrm>
            <a:off x="440869" y="3555769"/>
            <a:ext cx="1779817" cy="2627317"/>
            <a:chOff x="201383" y="3119251"/>
            <a:chExt cx="1779817" cy="2627317"/>
          </a:xfrm>
        </p:grpSpPr>
        <p:grpSp>
          <p:nvGrpSpPr>
            <p:cNvPr id="44" name="Group 43"/>
            <p:cNvGrpSpPr/>
            <p:nvPr/>
          </p:nvGrpSpPr>
          <p:grpSpPr>
            <a:xfrm>
              <a:off x="217176" y="3119251"/>
              <a:ext cx="1764024" cy="2150234"/>
              <a:chOff x="163282" y="3173679"/>
              <a:chExt cx="1764024" cy="2150234"/>
            </a:xfrm>
          </p:grpSpPr>
          <p:grpSp>
            <p:nvGrpSpPr>
              <p:cNvPr id="49" name="Group 48"/>
              <p:cNvGrpSpPr/>
              <p:nvPr/>
            </p:nvGrpSpPr>
            <p:grpSpPr>
              <a:xfrm>
                <a:off x="1442356" y="3173679"/>
                <a:ext cx="484950" cy="2141480"/>
                <a:chOff x="5044034" y="2286510"/>
                <a:chExt cx="484950" cy="2141480"/>
              </a:xfrm>
            </p:grpSpPr>
            <p:grpSp>
              <p:nvGrpSpPr>
                <p:cNvPr id="55" name="Group 54"/>
                <p:cNvGrpSpPr/>
                <p:nvPr/>
              </p:nvGrpSpPr>
              <p:grpSpPr>
                <a:xfrm>
                  <a:off x="5044034" y="2286510"/>
                  <a:ext cx="484950" cy="1703793"/>
                  <a:chOff x="4722634" y="3276523"/>
                  <a:chExt cx="484950" cy="1703793"/>
                </a:xfrm>
              </p:grpSpPr>
              <p:pic>
                <p:nvPicPr>
                  <p:cNvPr id="57" name="Picture 2" descr="https://cdn3.iconfinder.com/data/icons/outdoor-and-camping/80/Camping_icons-07-512.png"/>
                  <p:cNvPicPr>
                    <a:picLocks noChangeAspect="1" noChangeArrowheads="1"/>
                  </p:cNvPicPr>
                  <p:nvPr/>
                </p:nvPicPr>
                <p:blipFill>
                  <a:blip r:embed="rId3"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6"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0" name="TextBox 49"/>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1" name="TextBox 50"/>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2" name="TextBox 51"/>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3" name="TextBox 52"/>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54" name="TextBox 53"/>
              <p:cNvSpPr txBox="1"/>
              <p:nvPr/>
            </p:nvSpPr>
            <p:spPr>
              <a:xfrm>
                <a:off x="163283" y="5016136"/>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6" name="TextBox 45"/>
            <p:cNvSpPr txBox="1"/>
            <p:nvPr/>
          </p:nvSpPr>
          <p:spPr>
            <a:xfrm>
              <a:off x="201383" y="5438791"/>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48"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aphicFrame>
        <p:nvGraphicFramePr>
          <p:cNvPr id="23" name="Chart 22"/>
          <p:cNvGraphicFramePr/>
          <p:nvPr>
            <p:extLst>
              <p:ext uri="{D42A27DB-BD31-4B8C-83A1-F6EECF244321}">
                <p14:modId xmlns:p14="http://schemas.microsoft.com/office/powerpoint/2010/main" val="3828602090"/>
              </p:ext>
            </p:extLst>
          </p:nvPr>
        </p:nvGraphicFramePr>
        <p:xfrm>
          <a:off x="457200" y="3412483"/>
          <a:ext cx="8077200" cy="2866551"/>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759284478"/>
      </p:ext>
    </p:extLst>
  </p:cSld>
  <p:clrMapOvr>
    <a:masterClrMapping/>
  </p:clrMapOvr>
  <p:transition advClick="0"/>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4" name="Picture 6" descr="http://2.bp.blogspot.com/-5oYOl7xPOx8/Ted9nKWvWZI/AAAAAAAADWk/z6IVPARl-CY/s1600/TMF_Family.jpg">
            <a:hlinkClick r:id="rId2"/>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02" r="10050"/>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Oval 5"/>
          <p:cNvSpPr/>
          <p:nvPr/>
        </p:nvSpPr>
        <p:spPr>
          <a:xfrm>
            <a:off x="5862215" y="4339739"/>
            <a:ext cx="3263485" cy="2504536"/>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en-US" sz="2400" b="1" u="sng" dirty="0" smtClean="0">
                <a:solidFill>
                  <a:schemeClr val="bg1"/>
                </a:solidFill>
              </a:rPr>
              <a:t>The Challenge</a:t>
            </a:r>
          </a:p>
          <a:p>
            <a:pPr algn="ctr"/>
            <a:r>
              <a:rPr lang="en-US" sz="2400" dirty="0" smtClean="0">
                <a:solidFill>
                  <a:schemeClr val="bg1"/>
                </a:solidFill>
              </a:rPr>
              <a:t>To improve boating safety practices in Canada.</a:t>
            </a:r>
            <a:endParaRPr lang="en-US" sz="2400" dirty="0">
              <a:solidFill>
                <a:schemeClr val="bg1"/>
              </a:solidFill>
            </a:endParaRPr>
          </a:p>
        </p:txBody>
      </p:sp>
      <p:sp>
        <p:nvSpPr>
          <p:cNvPr id="2" name="Slide Number Placeholder 1"/>
          <p:cNvSpPr>
            <a:spLocks noGrp="1"/>
          </p:cNvSpPr>
          <p:nvPr>
            <p:ph type="sldNum" sz="quarter" idx="12"/>
          </p:nvPr>
        </p:nvSpPr>
        <p:spPr/>
        <p:txBody>
          <a:bodyPr/>
          <a:lstStyle/>
          <a:p>
            <a:fld id="{99DB18A3-D21F-4BB0-9E84-DFB029941648}" type="slidenum">
              <a:rPr lang="de-DE" smtClean="0">
                <a:solidFill>
                  <a:srgbClr val="1F497D"/>
                </a:solidFill>
              </a:rPr>
              <a:pPr/>
              <a:t>3</a:t>
            </a:fld>
            <a:endParaRPr lang="de-DE" dirty="0">
              <a:solidFill>
                <a:srgbClr val="1F497D"/>
              </a:solidFill>
            </a:endParaRPr>
          </a:p>
        </p:txBody>
      </p:sp>
    </p:spTree>
    <p:extLst>
      <p:ext uri="{BB962C8B-B14F-4D97-AF65-F5344CB8AC3E}">
        <p14:creationId xmlns:p14="http://schemas.microsoft.com/office/powerpoint/2010/main" val="317142263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able 20"/>
          <p:cNvGraphicFramePr>
            <a:graphicFrameLocks noGrp="1"/>
          </p:cNvGraphicFramePr>
          <p:nvPr>
            <p:extLst>
              <p:ext uri="{D42A27DB-BD31-4B8C-83A1-F6EECF244321}">
                <p14:modId xmlns:p14="http://schemas.microsoft.com/office/powerpoint/2010/main" val="66911824"/>
              </p:ext>
            </p:extLst>
          </p:nvPr>
        </p:nvGraphicFramePr>
        <p:xfrm>
          <a:off x="304800" y="1752600"/>
          <a:ext cx="8382000" cy="1977695"/>
        </p:xfrm>
        <a:graphic>
          <a:graphicData uri="http://schemas.openxmlformats.org/drawingml/2006/table">
            <a:tbl>
              <a:tblPr>
                <a:tableStyleId>{5C22544A-7EE6-4342-B048-85BDC9FD1C3A}</a:tableStyleId>
              </a:tblPr>
              <a:tblGrid>
                <a:gridCol w="1752600"/>
                <a:gridCol w="2667000"/>
                <a:gridCol w="381000"/>
                <a:gridCol w="1193800"/>
                <a:gridCol w="1193800"/>
                <a:gridCol w="1193800"/>
              </a:tblGrid>
              <a:tr h="823809">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endParaRPr lang="en-US" sz="1200" b="1" i="0" u="none" strike="noStrike" dirty="0">
                        <a:solidFill>
                          <a:schemeClr val="bg1"/>
                        </a:solidFill>
                        <a:effectLst/>
                        <a:latin typeface="+mj-lt"/>
                      </a:endParaRPr>
                    </a:p>
                  </a:txBody>
                  <a:tcPr marL="9525" marR="9525" marT="9525" marB="0" anchor="ctr">
                    <a:lnL w="12700" cmpd="sng">
                      <a:noFill/>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endParaRPr lang="en-US" sz="1600" b="1"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r>
              <a:tr h="330077">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 (n=602)</a:t>
                      </a:r>
                      <a:endParaRPr lang="en-US" sz="1200" b="0" i="1" u="none" strike="noStrike" dirty="0">
                        <a:solidFill>
                          <a:schemeClr val="tx1"/>
                        </a:solidFill>
                        <a:effectLst/>
                        <a:latin typeface="+mj-lt"/>
                      </a:endParaRPr>
                    </a:p>
                  </a:txBody>
                  <a:tcPr marL="9525" marR="9525" marT="9525" marB="0" anchor="ctr">
                    <a:lnL w="12700" cmpd="sng">
                      <a:noFill/>
                    </a:lnL>
                    <a:lnR w="12700" cap="flat" cmpd="sng" algn="ctr">
                      <a:noFill/>
                      <a:prstDash val="solid"/>
                      <a:round/>
                      <a:headEnd type="none" w="med" len="med"/>
                      <a:tailEnd type="none" w="med" len="med"/>
                    </a:lnR>
                    <a:solidFill>
                      <a:schemeClr val="bg1">
                        <a:lumMod val="75000"/>
                      </a:schemeClr>
                    </a:solidFill>
                  </a:tcPr>
                </a:tc>
                <a:tc>
                  <a:txBody>
                    <a:bodyPr/>
                    <a:lstStyle/>
                    <a:p>
                      <a:pPr algn="ctr" fontAlgn="ct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200" b="0" i="1" u="none" strike="noStrike" dirty="0" smtClean="0">
                          <a:solidFill>
                            <a:schemeClr val="tx1"/>
                          </a:solidFill>
                          <a:effectLst/>
                          <a:latin typeface="+mj-lt"/>
                        </a:rPr>
                        <a:t>(n=371)</a:t>
                      </a:r>
                      <a:endParaRPr lang="en-US" sz="1200" b="0" i="1"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(n=306)</a:t>
                      </a:r>
                      <a:endParaRPr lang="en-US" sz="1200" b="0" i="1"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(n=265)</a:t>
                      </a:r>
                      <a:endParaRPr lang="en-US" sz="1200" b="0" i="1"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75000"/>
                      </a:schemeClr>
                    </a:solidFill>
                  </a:tcPr>
                </a:tc>
              </a:tr>
              <a:tr h="823809">
                <a:tc>
                  <a:txBody>
                    <a:bodyPr/>
                    <a:lstStyle/>
                    <a:p>
                      <a:pPr algn="r" fontAlgn="ctr"/>
                      <a:r>
                        <a:rPr lang="en-US" sz="1400" b="0" i="0" u="none" strike="noStrike" dirty="0" smtClean="0">
                          <a:solidFill>
                            <a:schemeClr val="dk1"/>
                          </a:solidFill>
                          <a:effectLst/>
                          <a:latin typeface="+mn-lt"/>
                        </a:rPr>
                        <a:t>Always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ap="flat" cmpd="sng" algn="ctr">
                      <a:solidFill>
                        <a:schemeClr val="bg1"/>
                      </a:solidFill>
                      <a:prstDash val="solid"/>
                      <a:round/>
                      <a:headEnd type="none" w="med" len="med"/>
                      <a:tailEnd type="none" w="med" len="med"/>
                    </a:lnR>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en-US" sz="1400" b="0" i="0" u="none" strike="noStrike" dirty="0" smtClean="0">
                          <a:solidFill>
                            <a:schemeClr val="tx1"/>
                          </a:solidFill>
                          <a:effectLst/>
                          <a:latin typeface="+mj-lt"/>
                        </a:rPr>
                        <a:t>75%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400" b="0" i="0" u="none" strike="noStrike" dirty="0" smtClean="0">
                          <a:solidFill>
                            <a:schemeClr val="tx1"/>
                          </a:solidFill>
                          <a:effectLst/>
                          <a:latin typeface="+mj-lt"/>
                        </a:rPr>
                        <a:t>50%</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48%</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bl>
          </a:graphicData>
        </a:graphic>
      </p:graphicFrame>
      <p:graphicFrame>
        <p:nvGraphicFramePr>
          <p:cNvPr id="22" name="Chart 21"/>
          <p:cNvGraphicFramePr/>
          <p:nvPr>
            <p:extLst>
              <p:ext uri="{D42A27DB-BD31-4B8C-83A1-F6EECF244321}">
                <p14:modId xmlns:p14="http://schemas.microsoft.com/office/powerpoint/2010/main" val="2073073407"/>
              </p:ext>
            </p:extLst>
          </p:nvPr>
        </p:nvGraphicFramePr>
        <p:xfrm>
          <a:off x="2070722" y="2875134"/>
          <a:ext cx="2705100" cy="836896"/>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30</a:t>
            </a:fld>
            <a:endParaRPr lang="de-DE" dirty="0">
              <a:solidFill>
                <a:srgbClr val="1F497D"/>
              </a:solidFill>
            </a:endParaRPr>
          </a:p>
        </p:txBody>
      </p:sp>
      <p:sp>
        <p:nvSpPr>
          <p:cNvPr id="6" name="TextBox 5"/>
          <p:cNvSpPr txBox="1"/>
          <p:nvPr/>
        </p:nvSpPr>
        <p:spPr>
          <a:xfrm>
            <a:off x="0" y="6032326"/>
            <a:ext cx="6019800" cy="830997"/>
          </a:xfrm>
          <a:prstGeom prst="rect">
            <a:avLst/>
          </a:prstGeom>
          <a:noFill/>
        </p:spPr>
        <p:txBody>
          <a:bodyPr wrap="square" rtlCol="0">
            <a:spAutoFit/>
          </a:bodyPr>
          <a:lstStyle/>
          <a:p>
            <a:r>
              <a:rPr lang="en-US" sz="1200" dirty="0" smtClean="0">
                <a:solidFill>
                  <a:srgbClr val="1F497D"/>
                </a:solidFill>
              </a:rPr>
              <a:t>104a. How often do you wear a lifejacket when you are in a canoe or kayak? (Select one)</a:t>
            </a:r>
          </a:p>
          <a:p>
            <a:r>
              <a:rPr lang="en-US" sz="1200" dirty="0">
                <a:solidFill>
                  <a:srgbClr val="1F497D"/>
                </a:solidFill>
              </a:rPr>
              <a:t>105a. How often do you wear a lifejacket when you are fishing from a boat? (Select one</a:t>
            </a:r>
            <a:r>
              <a:rPr lang="en-US" sz="1200" dirty="0" smtClean="0">
                <a:solidFill>
                  <a:srgbClr val="1F497D"/>
                </a:solidFill>
              </a:rPr>
              <a:t>)</a:t>
            </a:r>
          </a:p>
          <a:p>
            <a:r>
              <a:rPr lang="en-US" sz="1200" dirty="0">
                <a:solidFill>
                  <a:srgbClr val="1F497D"/>
                </a:solidFill>
              </a:rPr>
              <a:t>106a. How often do you wear a lifejacket when you are pleasure boating in a powerboat under 6 </a:t>
            </a:r>
            <a:r>
              <a:rPr lang="en-US" sz="1200" dirty="0" err="1" smtClean="0">
                <a:solidFill>
                  <a:srgbClr val="1F497D"/>
                </a:solidFill>
              </a:rPr>
              <a:t>metres</a:t>
            </a:r>
            <a:r>
              <a:rPr lang="en-US" sz="1200" dirty="0" smtClean="0">
                <a:solidFill>
                  <a:srgbClr val="1F497D"/>
                </a:solidFill>
              </a:rPr>
              <a:t> </a:t>
            </a:r>
            <a:r>
              <a:rPr lang="en-US" sz="1200" dirty="0">
                <a:solidFill>
                  <a:srgbClr val="1F497D"/>
                </a:solidFill>
              </a:rPr>
              <a:t>in length for reasons other than fishing? (Select one</a:t>
            </a:r>
            <a:r>
              <a:rPr lang="en-US" sz="1200" dirty="0" smtClean="0">
                <a:solidFill>
                  <a:srgbClr val="1F497D"/>
                </a:solidFill>
              </a:rPr>
              <a:t>)</a:t>
            </a:r>
            <a:endParaRPr lang="en-US" sz="1200" dirty="0">
              <a:solidFill>
                <a:srgbClr val="1F497D"/>
              </a:solidFill>
            </a:endParaRPr>
          </a:p>
        </p:txBody>
      </p:sp>
      <p:sp>
        <p:nvSpPr>
          <p:cNvPr id="9" name="Title 1"/>
          <p:cNvSpPr>
            <a:spLocks noGrp="1"/>
          </p:cNvSpPr>
          <p:nvPr>
            <p:ph type="title"/>
          </p:nvPr>
        </p:nvSpPr>
        <p:spPr>
          <a:xfrm>
            <a:off x="838200" y="152400"/>
            <a:ext cx="8064214" cy="838200"/>
          </a:xfrm>
        </p:spPr>
        <p:txBody>
          <a:bodyPr/>
          <a:lstStyle/>
          <a:p>
            <a:r>
              <a:rPr lang="en-US" dirty="0" smtClean="0"/>
              <a:t>When asked directly about lifejacket habits for specific boating activities, boaters were most likely to indicate that they ‘always’ wear a lifejacket</a:t>
            </a:r>
            <a:r>
              <a:rPr lang="en-US" dirty="0"/>
              <a:t> </a:t>
            </a:r>
            <a:r>
              <a:rPr lang="en-US" dirty="0" smtClean="0"/>
              <a:t>when paddling.</a:t>
            </a:r>
            <a:endParaRPr lang="en-US" sz="1600" b="0" dirty="0" smtClean="0"/>
          </a:p>
        </p:txBody>
      </p:sp>
      <p:sp>
        <p:nvSpPr>
          <p:cNvPr id="8" name="TextBox 7"/>
          <p:cNvSpPr txBox="1"/>
          <p:nvPr/>
        </p:nvSpPr>
        <p:spPr>
          <a:xfrm>
            <a:off x="4571999" y="1524000"/>
            <a:ext cx="4267201" cy="369332"/>
          </a:xfrm>
          <a:prstGeom prst="rect">
            <a:avLst/>
          </a:prstGeom>
          <a:noFill/>
        </p:spPr>
        <p:txBody>
          <a:bodyPr wrap="square" rtlCol="0">
            <a:spAutoFit/>
          </a:bodyPr>
          <a:lstStyle/>
          <a:p>
            <a:pPr algn="ctr"/>
            <a:r>
              <a:rPr lang="en-US" b="1" dirty="0" smtClean="0"/>
              <a:t>Frequency of </a:t>
            </a:r>
            <a:r>
              <a:rPr lang="en-US" b="1" dirty="0"/>
              <a:t>W</a:t>
            </a:r>
            <a:r>
              <a:rPr lang="en-US" b="1" dirty="0" smtClean="0"/>
              <a:t>earing Lifejacket while…</a:t>
            </a:r>
            <a:endParaRPr lang="en-US" b="1" dirty="0"/>
          </a:p>
        </p:txBody>
      </p:sp>
      <p:cxnSp>
        <p:nvCxnSpPr>
          <p:cNvPr id="26" name="Straight Connector 25"/>
          <p:cNvCxnSpPr/>
          <p:nvPr/>
        </p:nvCxnSpPr>
        <p:spPr>
          <a:xfrm>
            <a:off x="5105154" y="2536372"/>
            <a:ext cx="3581646"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42468" y="2155613"/>
            <a:ext cx="4125687" cy="338554"/>
          </a:xfrm>
          <a:prstGeom prst="rect">
            <a:avLst/>
          </a:prstGeom>
          <a:noFill/>
        </p:spPr>
        <p:txBody>
          <a:bodyPr wrap="square" rtlCol="0">
            <a:spAutoFit/>
          </a:bodyPr>
          <a:lstStyle/>
          <a:p>
            <a:pPr algn="ctr"/>
            <a:r>
              <a:rPr lang="en-US" sz="1600" b="1" dirty="0" smtClean="0"/>
              <a:t>Overall Group A (Q103a)</a:t>
            </a:r>
            <a:endParaRPr lang="en-US" sz="1600" b="1" dirty="0"/>
          </a:p>
        </p:txBody>
      </p:sp>
      <p:sp>
        <p:nvSpPr>
          <p:cNvPr id="29" name="TextBox 28"/>
          <p:cNvSpPr txBox="1"/>
          <p:nvPr/>
        </p:nvSpPr>
        <p:spPr>
          <a:xfrm>
            <a:off x="6019800" y="6210254"/>
            <a:ext cx="2667000" cy="307777"/>
          </a:xfrm>
          <a:prstGeom prst="rect">
            <a:avLst/>
          </a:prstGeom>
          <a:noFill/>
        </p:spPr>
        <p:txBody>
          <a:bodyPr wrap="square" rtlCol="0">
            <a:spAutoFit/>
          </a:bodyPr>
          <a:lstStyle/>
          <a:p>
            <a:pPr algn="r"/>
            <a:r>
              <a:rPr lang="en-US" sz="1400" dirty="0" smtClean="0"/>
              <a:t>Lifejackets: Group A only (n=602)</a:t>
            </a:r>
            <a:endParaRPr lang="en-US" sz="1400" dirty="0"/>
          </a:p>
        </p:txBody>
      </p:sp>
      <p:grpSp>
        <p:nvGrpSpPr>
          <p:cNvPr id="25" name="Group 24"/>
          <p:cNvGrpSpPr/>
          <p:nvPr/>
        </p:nvGrpSpPr>
        <p:grpSpPr>
          <a:xfrm>
            <a:off x="5849981" y="5812972"/>
            <a:ext cx="3152505" cy="461665"/>
            <a:chOff x="6206219" y="509396"/>
            <a:chExt cx="3152505" cy="461665"/>
          </a:xfrm>
        </p:grpSpPr>
        <p:sp>
          <p:nvSpPr>
            <p:cNvPr id="27" name="Rectangle 26"/>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836226" y="509396"/>
              <a:ext cx="2522498" cy="461665"/>
            </a:xfrm>
            <a:prstGeom prst="rect">
              <a:avLst/>
            </a:prstGeom>
            <a:noFill/>
          </p:spPr>
          <p:txBody>
            <a:bodyPr wrap="square" rtlCol="0">
              <a:spAutoFit/>
            </a:bodyPr>
            <a:lstStyle/>
            <a:p>
              <a:r>
                <a:rPr lang="en-US" sz="1200" dirty="0" smtClean="0"/>
                <a:t>Over 120 /Under 80 index compared to total boating population</a:t>
              </a:r>
              <a:endParaRPr lang="en-US" sz="1200" dirty="0"/>
            </a:p>
          </p:txBody>
        </p:sp>
        <p:cxnSp>
          <p:nvCxnSpPr>
            <p:cNvPr id="32" name="Straight Connector 3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464628" y="2018667"/>
            <a:ext cx="3101413" cy="508792"/>
            <a:chOff x="5890205" y="2081932"/>
            <a:chExt cx="2563152" cy="382263"/>
          </a:xfrm>
        </p:grpSpPr>
        <p:pic>
          <p:nvPicPr>
            <p:cNvPr id="17" name="Picture 2" descr="https://cdn3.iconfinder.com/data/icons/outdoor-and-camping/80/Camping_icons-07-512.png"/>
            <p:cNvPicPr>
              <a:picLocks noChangeAspect="1" noChangeArrowheads="1"/>
            </p:cNvPicPr>
            <p:nvPr/>
          </p:nvPicPr>
          <p:blipFill>
            <a:blip r:embed="rId3" cstate="print">
              <a:biLevel thresh="75000"/>
              <a:extLst>
                <a:ext uri="{28A0092B-C50C-407E-A947-70E740481C1C}">
                  <a14:useLocalDpi xmlns:a14="http://schemas.microsoft.com/office/drawing/2010/main" val="0"/>
                </a:ext>
              </a:extLst>
            </a:blip>
            <a:srcRect/>
            <a:stretch>
              <a:fillRect/>
            </a:stretch>
          </p:blipFill>
          <p:spPr bwMode="auto">
            <a:xfrm>
              <a:off x="5890205" y="2081932"/>
              <a:ext cx="359541" cy="35954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83439" t="41371" b="41703"/>
            <a:stretch/>
          </p:blipFill>
          <p:spPr bwMode="auto">
            <a:xfrm>
              <a:off x="6834833" y="2090574"/>
              <a:ext cx="524031" cy="320334"/>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7743341" y="2111828"/>
              <a:ext cx="710016" cy="352367"/>
              <a:chOff x="7743341" y="2111828"/>
              <a:chExt cx="710016" cy="352367"/>
            </a:xfrm>
          </p:grpSpPr>
          <p:pic>
            <p:nvPicPr>
              <p:cNvPr id="18"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17173" t="1313" r="62830" b="82095"/>
              <a:stretch/>
            </p:blipFill>
            <p:spPr bwMode="auto">
              <a:xfrm>
                <a:off x="7743341" y="2111828"/>
                <a:ext cx="710016" cy="35236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7868481" y="2213038"/>
                <a:ext cx="446316" cy="184990"/>
              </a:xfrm>
              <a:prstGeom prst="rect">
                <a:avLst/>
              </a:prstGeom>
              <a:noFill/>
            </p:spPr>
            <p:txBody>
              <a:bodyPr wrap="square" rtlCol="0">
                <a:spAutoFit/>
              </a:bodyPr>
              <a:lstStyle/>
              <a:p>
                <a:r>
                  <a:rPr lang="en-US" sz="1000" b="1" dirty="0" smtClean="0">
                    <a:solidFill>
                      <a:schemeClr val="bg1"/>
                    </a:solidFill>
                  </a:rPr>
                  <a:t>&lt;6m</a:t>
                </a:r>
                <a:endParaRPr lang="en-US" sz="1000" b="1" dirty="0">
                  <a:solidFill>
                    <a:schemeClr val="bg1"/>
                  </a:solidFill>
                </a:endParaRPr>
              </a:p>
            </p:txBody>
          </p:sp>
        </p:grpSp>
      </p:grpSp>
    </p:spTree>
    <p:extLst>
      <p:ext uri="{BB962C8B-B14F-4D97-AF65-F5344CB8AC3E}">
        <p14:creationId xmlns:p14="http://schemas.microsoft.com/office/powerpoint/2010/main" val="886079504"/>
      </p:ext>
    </p:extLst>
  </p:cSld>
  <p:clrMapOvr>
    <a:masterClrMapping/>
  </p:clrMapOvr>
  <p:transition advClick="0"/>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Chart 18"/>
          <p:cNvGraphicFramePr/>
          <p:nvPr>
            <p:extLst>
              <p:ext uri="{D42A27DB-BD31-4B8C-83A1-F6EECF244321}">
                <p14:modId xmlns:p14="http://schemas.microsoft.com/office/powerpoint/2010/main" val="1762276435"/>
              </p:ext>
            </p:extLst>
          </p:nvPr>
        </p:nvGraphicFramePr>
        <p:xfrm>
          <a:off x="2200651" y="2110232"/>
          <a:ext cx="6781800" cy="1803400"/>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31</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202. Which of these phrases best describes your awareness of each of the different kinds of lifejackets shown below? (Select one per row)</a:t>
            </a:r>
            <a:endParaRPr lang="en-US" sz="1200" dirty="0">
              <a:solidFill>
                <a:srgbClr val="1F497D"/>
              </a:solidFill>
            </a:endParaRPr>
          </a:p>
        </p:txBody>
      </p:sp>
      <p:sp>
        <p:nvSpPr>
          <p:cNvPr id="9" name="Title 1"/>
          <p:cNvSpPr>
            <a:spLocks noGrp="1"/>
          </p:cNvSpPr>
          <p:nvPr>
            <p:ph type="title"/>
          </p:nvPr>
        </p:nvSpPr>
        <p:spPr>
          <a:xfrm>
            <a:off x="838200" y="152400"/>
            <a:ext cx="8064214" cy="853092"/>
          </a:xfrm>
        </p:spPr>
        <p:txBody>
          <a:bodyPr/>
          <a:lstStyle/>
          <a:p>
            <a:r>
              <a:rPr lang="en-US" dirty="0" smtClean="0"/>
              <a:t>Awareness for inflatable </a:t>
            </a:r>
            <a:r>
              <a:rPr lang="en-US" dirty="0"/>
              <a:t>and paddling-style </a:t>
            </a:r>
            <a:r>
              <a:rPr lang="en-US" dirty="0" smtClean="0"/>
              <a:t>lifejackets is high, but familiarity and usage is low. </a:t>
            </a:r>
            <a:r>
              <a:rPr lang="en-US" sz="1600" b="0" dirty="0" smtClean="0"/>
              <a:t>Almost half know little or nothing about inflatables (48%) and paddling-style (41%) lifejackets.</a:t>
            </a:r>
          </a:p>
        </p:txBody>
      </p:sp>
      <p:sp>
        <p:nvSpPr>
          <p:cNvPr id="8" name="TextBox 7"/>
          <p:cNvSpPr txBox="1"/>
          <p:nvPr/>
        </p:nvSpPr>
        <p:spPr>
          <a:xfrm>
            <a:off x="2619756" y="1005492"/>
            <a:ext cx="4724400" cy="369332"/>
          </a:xfrm>
          <a:prstGeom prst="rect">
            <a:avLst/>
          </a:prstGeom>
          <a:noFill/>
        </p:spPr>
        <p:txBody>
          <a:bodyPr wrap="square" rtlCol="0">
            <a:spAutoFit/>
          </a:bodyPr>
          <a:lstStyle/>
          <a:p>
            <a:pPr algn="ctr"/>
            <a:r>
              <a:rPr lang="en-US" b="1" dirty="0" smtClean="0"/>
              <a:t>Awareness of Lifejacket Types</a:t>
            </a:r>
            <a:endParaRPr lang="en-US" b="1" dirty="0"/>
          </a:p>
        </p:txBody>
      </p:sp>
      <p:grpSp>
        <p:nvGrpSpPr>
          <p:cNvPr id="7" name="Group 6"/>
          <p:cNvGrpSpPr/>
          <p:nvPr/>
        </p:nvGrpSpPr>
        <p:grpSpPr>
          <a:xfrm>
            <a:off x="152400" y="2035627"/>
            <a:ext cx="1905000" cy="1656989"/>
            <a:chOff x="152400" y="2035627"/>
            <a:chExt cx="1905000" cy="1656989"/>
          </a:xfrm>
        </p:grpSpPr>
        <p:pic>
          <p:nvPicPr>
            <p:cNvPr id="23" name="Picture 22" descr="C:\Users\Tom\Documents\McCullough Associates\2014\CSBC\BSCPYr2QuantResearch\pic-StearnsManualInflatablePFD.jpg"/>
            <p:cNvPicPr/>
            <p:nvPr/>
          </p:nvPicPr>
          <p:blipFill>
            <a:blip r:embed="rId3">
              <a:extLst>
                <a:ext uri="{28A0092B-C50C-407E-A947-70E740481C1C}">
                  <a14:useLocalDpi xmlns:a14="http://schemas.microsoft.com/office/drawing/2010/main" val="0"/>
                </a:ext>
              </a:extLst>
            </a:blip>
            <a:srcRect/>
            <a:stretch>
              <a:fillRect/>
            </a:stretch>
          </p:blipFill>
          <p:spPr bwMode="auto">
            <a:xfrm>
              <a:off x="314324" y="2206716"/>
              <a:ext cx="1571625" cy="1485900"/>
            </a:xfrm>
            <a:prstGeom prst="rect">
              <a:avLst/>
            </a:prstGeom>
            <a:noFill/>
            <a:ln>
              <a:noFill/>
            </a:ln>
          </p:spPr>
        </p:pic>
        <p:sp>
          <p:nvSpPr>
            <p:cNvPr id="4" name="Rectangle 3"/>
            <p:cNvSpPr/>
            <p:nvPr/>
          </p:nvSpPr>
          <p:spPr>
            <a:xfrm>
              <a:off x="152400" y="2035627"/>
              <a:ext cx="1905000" cy="307777"/>
            </a:xfrm>
            <a:prstGeom prst="rect">
              <a:avLst/>
            </a:prstGeom>
          </p:spPr>
          <p:txBody>
            <a:bodyPr wrap="square">
              <a:spAutoFit/>
            </a:bodyPr>
            <a:lstStyle/>
            <a:p>
              <a:pPr algn="ctr"/>
              <a:r>
                <a:rPr lang="en-US" sz="1400" dirty="0" smtClean="0"/>
                <a:t>Inflatable lifejacket</a:t>
              </a:r>
              <a:endParaRPr lang="en-US" sz="1400" dirty="0"/>
            </a:p>
          </p:txBody>
        </p:sp>
      </p:grpSp>
      <p:sp>
        <p:nvSpPr>
          <p:cNvPr id="14" name="TextBox 13"/>
          <p:cNvSpPr txBox="1"/>
          <p:nvPr/>
        </p:nvSpPr>
        <p:spPr>
          <a:xfrm>
            <a:off x="6172200" y="6210254"/>
            <a:ext cx="2514600" cy="307777"/>
          </a:xfrm>
          <a:prstGeom prst="rect">
            <a:avLst/>
          </a:prstGeom>
          <a:noFill/>
        </p:spPr>
        <p:txBody>
          <a:bodyPr wrap="square" rtlCol="0">
            <a:spAutoFit/>
          </a:bodyPr>
          <a:lstStyle/>
          <a:p>
            <a:pPr algn="r"/>
            <a:r>
              <a:rPr lang="en-US" sz="1400" dirty="0" smtClean="0"/>
              <a:t>Total respondents (n=1204)</a:t>
            </a:r>
            <a:endParaRPr lang="en-US" sz="1400" dirty="0"/>
          </a:p>
        </p:txBody>
      </p:sp>
      <p:graphicFrame>
        <p:nvGraphicFramePr>
          <p:cNvPr id="15" name="Chart 14"/>
          <p:cNvGraphicFramePr/>
          <p:nvPr>
            <p:extLst>
              <p:ext uri="{D42A27DB-BD31-4B8C-83A1-F6EECF244321}">
                <p14:modId xmlns:p14="http://schemas.microsoft.com/office/powerpoint/2010/main" val="320818933"/>
              </p:ext>
            </p:extLst>
          </p:nvPr>
        </p:nvGraphicFramePr>
        <p:xfrm>
          <a:off x="2209800" y="4445000"/>
          <a:ext cx="6781800" cy="1803400"/>
        </p:xfrm>
        <a:graphic>
          <a:graphicData uri="http://schemas.openxmlformats.org/drawingml/2006/chart">
            <c:chart xmlns:c="http://schemas.openxmlformats.org/drawingml/2006/chart" xmlns:r="http://schemas.openxmlformats.org/officeDocument/2006/relationships" r:id="rId4"/>
          </a:graphicData>
        </a:graphic>
      </p:graphicFrame>
      <p:grpSp>
        <p:nvGrpSpPr>
          <p:cNvPr id="16" name="Group 15"/>
          <p:cNvGrpSpPr/>
          <p:nvPr/>
        </p:nvGrpSpPr>
        <p:grpSpPr>
          <a:xfrm>
            <a:off x="2310384" y="3733800"/>
            <a:ext cx="5434584" cy="709860"/>
            <a:chOff x="3842004" y="2190968"/>
            <a:chExt cx="5434584" cy="709860"/>
          </a:xfrm>
        </p:grpSpPr>
        <p:sp>
          <p:nvSpPr>
            <p:cNvPr id="17" name="Left Brace 16"/>
            <p:cNvSpPr/>
            <p:nvPr/>
          </p:nvSpPr>
          <p:spPr>
            <a:xfrm rot="5400000">
              <a:off x="6368796" y="-6964"/>
              <a:ext cx="381000" cy="543458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a:off x="4920996" y="2190968"/>
              <a:ext cx="3185160" cy="338554"/>
            </a:xfrm>
            <a:prstGeom prst="rect">
              <a:avLst/>
            </a:prstGeom>
            <a:noFill/>
          </p:spPr>
          <p:txBody>
            <a:bodyPr wrap="square" rtlCol="0">
              <a:spAutoFit/>
            </a:bodyPr>
            <a:lstStyle/>
            <a:p>
              <a:pPr algn="ctr"/>
              <a:r>
                <a:rPr lang="en-US" sz="1600" dirty="0" smtClean="0">
                  <a:solidFill>
                    <a:schemeClr val="accent1"/>
                  </a:solidFill>
                </a:rPr>
                <a:t>Aware: 83%</a:t>
              </a:r>
              <a:endParaRPr lang="en-US" sz="1600" dirty="0">
                <a:solidFill>
                  <a:schemeClr val="accent1"/>
                </a:solidFill>
              </a:endParaRPr>
            </a:p>
          </p:txBody>
        </p:sp>
      </p:grpSp>
      <p:grpSp>
        <p:nvGrpSpPr>
          <p:cNvPr id="24" name="Group 23"/>
          <p:cNvGrpSpPr/>
          <p:nvPr/>
        </p:nvGrpSpPr>
        <p:grpSpPr>
          <a:xfrm>
            <a:off x="2310384" y="1415142"/>
            <a:ext cx="5364480" cy="685800"/>
            <a:chOff x="3912108" y="2190968"/>
            <a:chExt cx="5364480" cy="685800"/>
          </a:xfrm>
        </p:grpSpPr>
        <p:sp>
          <p:nvSpPr>
            <p:cNvPr id="25" name="Left Brace 24"/>
            <p:cNvSpPr/>
            <p:nvPr/>
          </p:nvSpPr>
          <p:spPr>
            <a:xfrm rot="5400000">
              <a:off x="6403848" y="4028"/>
              <a:ext cx="381000" cy="536448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TextBox 25"/>
            <p:cNvSpPr txBox="1"/>
            <p:nvPr/>
          </p:nvSpPr>
          <p:spPr>
            <a:xfrm>
              <a:off x="4920996" y="2190968"/>
              <a:ext cx="3185160" cy="338554"/>
            </a:xfrm>
            <a:prstGeom prst="rect">
              <a:avLst/>
            </a:prstGeom>
            <a:noFill/>
          </p:spPr>
          <p:txBody>
            <a:bodyPr wrap="square" rtlCol="0">
              <a:spAutoFit/>
            </a:bodyPr>
            <a:lstStyle/>
            <a:p>
              <a:pPr algn="ctr"/>
              <a:r>
                <a:rPr lang="en-US" sz="1600" dirty="0" smtClean="0">
                  <a:solidFill>
                    <a:schemeClr val="accent1"/>
                  </a:solidFill>
                </a:rPr>
                <a:t>Aware: 82%</a:t>
              </a:r>
              <a:endParaRPr lang="en-US" sz="1600" dirty="0">
                <a:solidFill>
                  <a:schemeClr val="accent1"/>
                </a:solidFill>
              </a:endParaRPr>
            </a:p>
          </p:txBody>
        </p:sp>
      </p:grpSp>
      <p:grpSp>
        <p:nvGrpSpPr>
          <p:cNvPr id="5" name="Group 4"/>
          <p:cNvGrpSpPr/>
          <p:nvPr/>
        </p:nvGrpSpPr>
        <p:grpSpPr>
          <a:xfrm>
            <a:off x="152400" y="4253253"/>
            <a:ext cx="1905000" cy="1614147"/>
            <a:chOff x="152400" y="4132580"/>
            <a:chExt cx="1905000" cy="1614147"/>
          </a:xfrm>
        </p:grpSpPr>
        <p:pic>
          <p:nvPicPr>
            <p:cNvPr id="13" name="Picture 12" descr="Ungava_Front_Gold_NoBelt">
              <a:hlinkClick r:id="rId5"/>
            </p:cNvPr>
            <p:cNvPicPr/>
            <p:nvPr/>
          </p:nvPicPr>
          <p:blipFill>
            <a:blip r:embed="rId6">
              <a:extLst>
                <a:ext uri="{28A0092B-C50C-407E-A947-70E740481C1C}">
                  <a14:useLocalDpi xmlns:a14="http://schemas.microsoft.com/office/drawing/2010/main" val="0"/>
                </a:ext>
              </a:extLst>
            </a:blip>
            <a:srcRect/>
            <a:stretch>
              <a:fillRect/>
            </a:stretch>
          </p:blipFill>
          <p:spPr bwMode="auto">
            <a:xfrm>
              <a:off x="493804" y="4487790"/>
              <a:ext cx="1315072" cy="1258937"/>
            </a:xfrm>
            <a:prstGeom prst="rect">
              <a:avLst/>
            </a:prstGeom>
            <a:noFill/>
            <a:ln>
              <a:noFill/>
            </a:ln>
          </p:spPr>
        </p:pic>
        <p:sp>
          <p:nvSpPr>
            <p:cNvPr id="27" name="Rectangle 26"/>
            <p:cNvSpPr/>
            <p:nvPr/>
          </p:nvSpPr>
          <p:spPr>
            <a:xfrm>
              <a:off x="152400" y="4132580"/>
              <a:ext cx="1905000" cy="307777"/>
            </a:xfrm>
            <a:prstGeom prst="rect">
              <a:avLst/>
            </a:prstGeom>
          </p:spPr>
          <p:txBody>
            <a:bodyPr wrap="square">
              <a:spAutoFit/>
            </a:bodyPr>
            <a:lstStyle/>
            <a:p>
              <a:pPr algn="ctr"/>
              <a:r>
                <a:rPr lang="en-US" sz="1400" dirty="0"/>
                <a:t>Paddling-style lifejacket</a:t>
              </a:r>
            </a:p>
          </p:txBody>
        </p:sp>
      </p:grpSp>
      <p:sp>
        <p:nvSpPr>
          <p:cNvPr id="2" name="Oval 1"/>
          <p:cNvSpPr/>
          <p:nvPr/>
        </p:nvSpPr>
        <p:spPr>
          <a:xfrm rot="20619848">
            <a:off x="2854675" y="4899049"/>
            <a:ext cx="1069401" cy="550236"/>
          </a:xfrm>
          <a:prstGeom prst="ellipse">
            <a:avLst/>
          </a:pr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Left Brace 19"/>
          <p:cNvSpPr/>
          <p:nvPr/>
        </p:nvSpPr>
        <p:spPr>
          <a:xfrm rot="5400000">
            <a:off x="7239000" y="827316"/>
            <a:ext cx="381000" cy="2819400"/>
          </a:xfrm>
          <a:prstGeom prst="leftBrace">
            <a:avLst/>
          </a:prstGeom>
          <a:ln>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2"/>
              </a:solidFill>
            </a:endParaRPr>
          </a:p>
        </p:txBody>
      </p:sp>
      <p:sp>
        <p:nvSpPr>
          <p:cNvPr id="21" name="Left Brace 20"/>
          <p:cNvSpPr/>
          <p:nvPr/>
        </p:nvSpPr>
        <p:spPr>
          <a:xfrm rot="5400000">
            <a:off x="7315200" y="3243944"/>
            <a:ext cx="381000" cy="2667000"/>
          </a:xfrm>
          <a:prstGeom prst="leftBrace">
            <a:avLst/>
          </a:prstGeom>
          <a:ln>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 name="TextBox 2"/>
          <p:cNvSpPr txBox="1"/>
          <p:nvPr/>
        </p:nvSpPr>
        <p:spPr>
          <a:xfrm>
            <a:off x="6019800" y="2219591"/>
            <a:ext cx="2819399" cy="307777"/>
          </a:xfrm>
          <a:prstGeom prst="rect">
            <a:avLst/>
          </a:prstGeom>
          <a:noFill/>
        </p:spPr>
        <p:txBody>
          <a:bodyPr wrap="square" rtlCol="0">
            <a:spAutoFit/>
          </a:bodyPr>
          <a:lstStyle/>
          <a:p>
            <a:pPr algn="ctr"/>
            <a:r>
              <a:rPr lang="en-US" sz="1400" dirty="0" smtClean="0">
                <a:solidFill>
                  <a:schemeClr val="accent2"/>
                </a:solidFill>
              </a:rPr>
              <a:t>Know little to nothing: 48%</a:t>
            </a:r>
            <a:endParaRPr lang="en-US" sz="1400" dirty="0">
              <a:solidFill>
                <a:schemeClr val="accent2"/>
              </a:solidFill>
            </a:endParaRPr>
          </a:p>
        </p:txBody>
      </p:sp>
      <p:sp>
        <p:nvSpPr>
          <p:cNvPr id="28" name="TextBox 27"/>
          <p:cNvSpPr txBox="1"/>
          <p:nvPr/>
        </p:nvSpPr>
        <p:spPr>
          <a:xfrm>
            <a:off x="6172200" y="4549134"/>
            <a:ext cx="2667000" cy="307777"/>
          </a:xfrm>
          <a:prstGeom prst="rect">
            <a:avLst/>
          </a:prstGeom>
          <a:noFill/>
        </p:spPr>
        <p:txBody>
          <a:bodyPr wrap="square" rtlCol="0">
            <a:spAutoFit/>
          </a:bodyPr>
          <a:lstStyle/>
          <a:p>
            <a:pPr algn="ctr"/>
            <a:r>
              <a:rPr lang="en-US" sz="1400" dirty="0" smtClean="0">
                <a:solidFill>
                  <a:schemeClr val="accent2"/>
                </a:solidFill>
              </a:rPr>
              <a:t>Know little to nothing: 41%</a:t>
            </a:r>
            <a:endParaRPr lang="en-US" sz="1400" dirty="0">
              <a:solidFill>
                <a:schemeClr val="accent2"/>
              </a:solidFill>
            </a:endParaRPr>
          </a:p>
        </p:txBody>
      </p:sp>
    </p:spTree>
    <p:extLst>
      <p:ext uri="{BB962C8B-B14F-4D97-AF65-F5344CB8AC3E}">
        <p14:creationId xmlns:p14="http://schemas.microsoft.com/office/powerpoint/2010/main" val="3855014153"/>
      </p:ext>
    </p:extLst>
  </p:cSld>
  <p:clrMapOvr>
    <a:masterClrMapping/>
  </p:clrMapOvr>
  <p:transition advClick="0"/>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a:xfrm>
            <a:off x="293914" y="4952998"/>
            <a:ext cx="8610600" cy="119743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p>
        </p:txBody>
      </p:sp>
      <p:sp>
        <p:nvSpPr>
          <p:cNvPr id="2" name="Title 1"/>
          <p:cNvSpPr>
            <a:spLocks noGrp="1"/>
          </p:cNvSpPr>
          <p:nvPr>
            <p:ph type="title"/>
          </p:nvPr>
        </p:nvSpPr>
        <p:spPr>
          <a:xfrm>
            <a:off x="838800" y="97200"/>
            <a:ext cx="8162325" cy="664800"/>
          </a:xfrm>
        </p:spPr>
        <p:txBody>
          <a:bodyPr/>
          <a:lstStyle/>
          <a:p>
            <a:r>
              <a:rPr lang="en-US" dirty="0" smtClean="0"/>
              <a:t>As </a:t>
            </a:r>
            <a:r>
              <a:rPr lang="en-US" dirty="0"/>
              <a:t>a key part of this research, we </a:t>
            </a:r>
            <a:r>
              <a:rPr lang="en-US" dirty="0" smtClean="0"/>
              <a:t>explore what </a:t>
            </a:r>
            <a:r>
              <a:rPr lang="en-US" dirty="0"/>
              <a:t>the most important “barriers” are, and what the most important “motivators” are, for boaters. </a:t>
            </a:r>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32</a:t>
            </a:fld>
            <a:endParaRPr lang="de-DE" dirty="0">
              <a:solidFill>
                <a:srgbClr val="1F497D"/>
              </a:solidFill>
              <a:latin typeface="+mj-lt"/>
            </a:endParaRPr>
          </a:p>
        </p:txBody>
      </p:sp>
      <p:sp>
        <p:nvSpPr>
          <p:cNvPr id="4" name="Content Placeholder 3"/>
          <p:cNvSpPr>
            <a:spLocks noGrp="1"/>
          </p:cNvSpPr>
          <p:nvPr>
            <p:ph idx="1"/>
          </p:nvPr>
        </p:nvSpPr>
        <p:spPr>
          <a:xfrm>
            <a:off x="533400" y="947056"/>
            <a:ext cx="8229600" cy="5377544"/>
          </a:xfrm>
        </p:spPr>
        <p:txBody>
          <a:bodyPr/>
          <a:lstStyle/>
          <a:p>
            <a:pPr marL="0" indent="0">
              <a:buNone/>
            </a:pPr>
            <a:r>
              <a:rPr lang="en-US" sz="2000" i="1" dirty="0" smtClean="0"/>
              <a:t>Background</a:t>
            </a:r>
          </a:p>
          <a:p>
            <a:r>
              <a:rPr lang="en-US" sz="1500" dirty="0" smtClean="0"/>
              <a:t>Based </a:t>
            </a:r>
            <a:r>
              <a:rPr lang="en-US" sz="1500" dirty="0"/>
              <a:t>on earlier research and </a:t>
            </a:r>
            <a:r>
              <a:rPr lang="en-US" sz="1500" dirty="0" smtClean="0"/>
              <a:t>existing knowledge, we know there are many </a:t>
            </a:r>
            <a:r>
              <a:rPr lang="en-US" sz="1500" dirty="0"/>
              <a:t>attitudinal and behavioural </a:t>
            </a:r>
            <a:r>
              <a:rPr lang="en-US" sz="1500" b="1" dirty="0"/>
              <a:t>barriers </a:t>
            </a:r>
            <a:r>
              <a:rPr lang="en-US" sz="1500" dirty="0"/>
              <a:t>“stopping” boaters from “doing what we want them </a:t>
            </a:r>
            <a:r>
              <a:rPr lang="en-US" sz="1500" dirty="0" smtClean="0"/>
              <a:t>to” and </a:t>
            </a:r>
            <a:r>
              <a:rPr lang="en-US" sz="1500" dirty="0"/>
              <a:t>a lot of different reasons why they might “do what we want them to” </a:t>
            </a:r>
            <a:r>
              <a:rPr lang="en-US" sz="1500" dirty="0" smtClean="0"/>
              <a:t>(</a:t>
            </a:r>
            <a:r>
              <a:rPr lang="en-US" sz="1500" b="1" dirty="0" smtClean="0"/>
              <a:t>motivators</a:t>
            </a:r>
            <a:r>
              <a:rPr lang="en-US" sz="1500" dirty="0" smtClean="0"/>
              <a:t>). </a:t>
            </a:r>
          </a:p>
          <a:p>
            <a:endParaRPr lang="en-US" sz="1500" dirty="0"/>
          </a:p>
          <a:p>
            <a:r>
              <a:rPr lang="en-US" sz="1500" dirty="0" smtClean="0"/>
              <a:t>In </a:t>
            </a:r>
            <a:r>
              <a:rPr lang="en-US" sz="1500" dirty="0"/>
              <a:t>the qualitative research stage that preceded this </a:t>
            </a:r>
            <a:r>
              <a:rPr lang="en-US" sz="1500" dirty="0" smtClean="0"/>
              <a:t>quantitative </a:t>
            </a:r>
            <a:r>
              <a:rPr lang="en-US" sz="1500" dirty="0"/>
              <a:t>research, we also learned that, qualitatively, there were a number of </a:t>
            </a:r>
            <a:r>
              <a:rPr lang="en-US" sz="1500" b="1" dirty="0"/>
              <a:t>communications messaging </a:t>
            </a:r>
            <a:r>
              <a:rPr lang="en-US" sz="1500" dirty="0"/>
              <a:t>directions that seemed like they had potential to convince boaters to “do what we want them to”, </a:t>
            </a:r>
            <a:r>
              <a:rPr lang="en-US" sz="1500" dirty="0" smtClean="0"/>
              <a:t>regarding </a:t>
            </a:r>
            <a:r>
              <a:rPr lang="en-US" sz="1500" dirty="0"/>
              <a:t>wearing lifejackets, and not drinking while operating a boat.</a:t>
            </a:r>
            <a:br>
              <a:rPr lang="en-US" sz="1500" dirty="0"/>
            </a:br>
            <a:endParaRPr lang="en-US" sz="1500" dirty="0" smtClean="0"/>
          </a:p>
          <a:p>
            <a:r>
              <a:rPr lang="en-US" sz="1500" dirty="0" smtClean="0"/>
              <a:t>Thirdly</a:t>
            </a:r>
            <a:r>
              <a:rPr lang="en-US" sz="1500" dirty="0"/>
              <a:t>, in our annual CSBC tracking research in spring 2014, a preliminary pre-test of 6 </a:t>
            </a:r>
            <a:r>
              <a:rPr lang="en-US" sz="1500" b="1" dirty="0" smtClean="0"/>
              <a:t>messaging </a:t>
            </a:r>
            <a:r>
              <a:rPr lang="en-US" sz="1500" b="1" dirty="0"/>
              <a:t>statements</a:t>
            </a:r>
            <a:r>
              <a:rPr lang="en-US" sz="1500" dirty="0"/>
              <a:t> </a:t>
            </a:r>
            <a:r>
              <a:rPr lang="en-US" sz="1500" b="1" dirty="0" smtClean="0"/>
              <a:t>regarding reasons </a:t>
            </a:r>
            <a:r>
              <a:rPr lang="en-US" sz="1500" b="1" dirty="0"/>
              <a:t>to wear your lifejacket </a:t>
            </a:r>
            <a:r>
              <a:rPr lang="en-US" sz="1500" dirty="0"/>
              <a:t>and another 6 </a:t>
            </a:r>
            <a:r>
              <a:rPr lang="en-US" sz="1500" b="1" dirty="0" smtClean="0"/>
              <a:t>reasons </a:t>
            </a:r>
            <a:r>
              <a:rPr lang="en-US" sz="1500" b="1" dirty="0"/>
              <a:t>to not drink alcoholic beverages</a:t>
            </a:r>
            <a:r>
              <a:rPr lang="en-US" sz="1500" dirty="0"/>
              <a:t> when operating a boat, found that there seemed to be high potential for most of these message directions to positively influence boaters to “do what we want them to</a:t>
            </a:r>
            <a:r>
              <a:rPr lang="en-US" sz="1500" dirty="0" smtClean="0"/>
              <a:t>”.</a:t>
            </a:r>
          </a:p>
          <a:p>
            <a:endParaRPr lang="en-US" sz="1500" dirty="0"/>
          </a:p>
          <a:p>
            <a:pPr marL="0" indent="0">
              <a:buNone/>
            </a:pPr>
            <a:r>
              <a:rPr lang="en-US" sz="1500" dirty="0" smtClean="0"/>
              <a:t>Compiling </a:t>
            </a:r>
            <a:r>
              <a:rPr lang="en-US" sz="1500" dirty="0"/>
              <a:t>this past and current knowledge, we identified a long list of items to test within this research:</a:t>
            </a:r>
          </a:p>
          <a:p>
            <a:pPr lvl="1"/>
            <a:r>
              <a:rPr lang="en-US" sz="1400" b="1" dirty="0"/>
              <a:t>17 potential motivators </a:t>
            </a:r>
            <a:r>
              <a:rPr lang="en-US" sz="1400" dirty="0"/>
              <a:t>and </a:t>
            </a:r>
            <a:r>
              <a:rPr lang="en-US" sz="1400" b="1" dirty="0"/>
              <a:t>31 potential barriers </a:t>
            </a:r>
            <a:r>
              <a:rPr lang="en-US" sz="1400" dirty="0"/>
              <a:t>to “wearing your lifejacket”</a:t>
            </a:r>
          </a:p>
          <a:p>
            <a:pPr lvl="1"/>
            <a:r>
              <a:rPr lang="en-US" sz="1400" b="1" dirty="0"/>
              <a:t>14 potential motivators </a:t>
            </a:r>
            <a:r>
              <a:rPr lang="en-US" sz="1400" dirty="0"/>
              <a:t>and </a:t>
            </a:r>
            <a:r>
              <a:rPr lang="en-US" sz="1400" b="1" dirty="0"/>
              <a:t>19 potential barriers </a:t>
            </a:r>
            <a:r>
              <a:rPr lang="en-US" sz="1400" dirty="0"/>
              <a:t>to “drinking alcoholic beverages while operating a boat”</a:t>
            </a:r>
          </a:p>
          <a:p>
            <a:endParaRPr lang="en-US" sz="1400" dirty="0"/>
          </a:p>
          <a:p>
            <a:pPr marL="0" indent="0">
              <a:buNone/>
            </a:pPr>
            <a:endParaRPr lang="en-US" sz="1400" dirty="0" smtClean="0"/>
          </a:p>
        </p:txBody>
      </p:sp>
    </p:spTree>
    <p:extLst>
      <p:ext uri="{BB962C8B-B14F-4D97-AF65-F5344CB8AC3E}">
        <p14:creationId xmlns:p14="http://schemas.microsoft.com/office/powerpoint/2010/main" val="346639737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0" y="-55200"/>
            <a:ext cx="8162325" cy="1045800"/>
          </a:xfrm>
        </p:spPr>
        <p:txBody>
          <a:bodyPr/>
          <a:lstStyle/>
          <a:p>
            <a:r>
              <a:rPr lang="en-US" dirty="0" smtClean="0"/>
              <a:t>To move beyond the ‘easy’ answers, barriers, motivations and communications statements were tested using a MaxDiff exercise.</a:t>
            </a:r>
            <a:endParaRPr lang="en-US"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33</a:t>
            </a:fld>
            <a:endParaRPr lang="de-DE" dirty="0">
              <a:solidFill>
                <a:srgbClr val="1F497D"/>
              </a:solidFill>
              <a:latin typeface="Arial" pitchFamily="34" charset="0"/>
            </a:endParaRPr>
          </a:p>
        </p:txBody>
      </p:sp>
      <p:sp>
        <p:nvSpPr>
          <p:cNvPr id="4" name="Content Placeholder 3"/>
          <p:cNvSpPr>
            <a:spLocks noGrp="1"/>
          </p:cNvSpPr>
          <p:nvPr>
            <p:ph idx="1"/>
          </p:nvPr>
        </p:nvSpPr>
        <p:spPr>
          <a:xfrm>
            <a:off x="505200" y="914400"/>
            <a:ext cx="8181600" cy="3810000"/>
          </a:xfrm>
        </p:spPr>
        <p:txBody>
          <a:bodyPr/>
          <a:lstStyle/>
          <a:p>
            <a:pPr marL="0" indent="0">
              <a:buNone/>
            </a:pPr>
            <a:r>
              <a:rPr lang="en-US" sz="2000" i="1" dirty="0" smtClean="0"/>
              <a:t>What is MaxDiff?</a:t>
            </a:r>
          </a:p>
          <a:p>
            <a:r>
              <a:rPr lang="en-US" sz="1600" b="1" dirty="0"/>
              <a:t>Maximum Difference Analysis (or MaxDiff)</a:t>
            </a:r>
            <a:r>
              <a:rPr lang="en-US" sz="1600" dirty="0"/>
              <a:t> </a:t>
            </a:r>
            <a:r>
              <a:rPr lang="en-US" sz="1600" dirty="0" smtClean="0"/>
              <a:t>is an advanced research technique used to understand </a:t>
            </a:r>
            <a:r>
              <a:rPr lang="en-US" sz="1600" dirty="0"/>
              <a:t>the relative influence of various </a:t>
            </a:r>
            <a:r>
              <a:rPr lang="en-US" sz="1600" dirty="0" smtClean="0"/>
              <a:t>factors – in this case, among motivations, barriers and communications messages among boaters.</a:t>
            </a:r>
            <a:endParaRPr lang="en-US" sz="1600" dirty="0"/>
          </a:p>
          <a:p>
            <a:r>
              <a:rPr lang="en-US" sz="1600" dirty="0" smtClean="0"/>
              <a:t>MaxDiff </a:t>
            </a:r>
            <a:r>
              <a:rPr lang="en-US" sz="1600" dirty="0"/>
              <a:t>is an easy way for respondents to select </a:t>
            </a:r>
            <a:r>
              <a:rPr lang="en-US" sz="1600" b="1" dirty="0"/>
              <a:t>the most influential factor</a:t>
            </a:r>
            <a:r>
              <a:rPr lang="en-US" sz="1600" dirty="0"/>
              <a:t> without having to choose from a long list of items and it results in stronger discrimination among the </a:t>
            </a:r>
            <a:r>
              <a:rPr lang="en-US" sz="1600" dirty="0" smtClean="0"/>
              <a:t>items.</a:t>
            </a:r>
            <a:endParaRPr lang="en-US" sz="1600" dirty="0"/>
          </a:p>
          <a:p>
            <a:r>
              <a:rPr lang="en-US" sz="1600" dirty="0" smtClean="0"/>
              <a:t>This </a:t>
            </a:r>
            <a:r>
              <a:rPr lang="en-US" sz="1600" dirty="0"/>
              <a:t>analysis provides </a:t>
            </a:r>
            <a:r>
              <a:rPr lang="en-US" sz="1600" b="1" dirty="0"/>
              <a:t>stronger reliability and clearer insights</a:t>
            </a:r>
            <a:r>
              <a:rPr lang="en-US" sz="1600" dirty="0"/>
              <a:t> than more simplistic rating or ranking procedures. </a:t>
            </a:r>
          </a:p>
          <a:p>
            <a:r>
              <a:rPr lang="en-US" sz="1600" dirty="0"/>
              <a:t>I</a:t>
            </a:r>
            <a:r>
              <a:rPr lang="en-US" sz="1600" dirty="0" smtClean="0"/>
              <a:t>n </a:t>
            </a:r>
            <a:r>
              <a:rPr lang="en-US" sz="1600" dirty="0"/>
              <a:t>the MaxDiff </a:t>
            </a:r>
            <a:r>
              <a:rPr lang="en-US" sz="1600" dirty="0" smtClean="0"/>
              <a:t>exercises, </a:t>
            </a:r>
            <a:r>
              <a:rPr lang="en-US" sz="1600" dirty="0"/>
              <a:t>respondents were shown a random subset of </a:t>
            </a:r>
            <a:r>
              <a:rPr lang="en-US" sz="1600" dirty="0" smtClean="0"/>
              <a:t>items for each of the motivations, barriers and communications sections. They </a:t>
            </a:r>
            <a:r>
              <a:rPr lang="en-US" sz="1600" dirty="0"/>
              <a:t>were asked to choose, among the </a:t>
            </a:r>
            <a:r>
              <a:rPr lang="en-US" sz="1600" dirty="0" smtClean="0"/>
              <a:t>selection of items </a:t>
            </a:r>
            <a:r>
              <a:rPr lang="en-US" sz="1600" dirty="0"/>
              <a:t>being shown, which one they considered to be the </a:t>
            </a:r>
            <a:r>
              <a:rPr lang="en-US" sz="1600" i="1" dirty="0"/>
              <a:t>most</a:t>
            </a:r>
            <a:r>
              <a:rPr lang="en-US" sz="1600" dirty="0"/>
              <a:t> </a:t>
            </a:r>
            <a:r>
              <a:rPr lang="en-US" sz="1600" dirty="0" smtClean="0"/>
              <a:t>convincing statement, </a:t>
            </a:r>
            <a:r>
              <a:rPr lang="en-US" sz="1600" dirty="0"/>
              <a:t>and which one they considered to be the </a:t>
            </a:r>
            <a:r>
              <a:rPr lang="en-US" sz="1600" i="1" dirty="0"/>
              <a:t>least</a:t>
            </a:r>
            <a:r>
              <a:rPr lang="en-US" sz="1600" dirty="0"/>
              <a:t> </a:t>
            </a:r>
            <a:r>
              <a:rPr lang="en-US" sz="1600" dirty="0" smtClean="0"/>
              <a:t>convincing. </a:t>
            </a:r>
            <a:r>
              <a:rPr lang="en-US" sz="1600" dirty="0"/>
              <a:t>Each respondent performed this “choice task” </a:t>
            </a:r>
            <a:r>
              <a:rPr lang="en-US" sz="1600" dirty="0" smtClean="0"/>
              <a:t>a number of </a:t>
            </a:r>
            <a:r>
              <a:rPr lang="en-US" sz="1600" dirty="0"/>
              <a:t>times, each time with a different subset </a:t>
            </a:r>
            <a:r>
              <a:rPr lang="en-US" sz="1600" dirty="0" smtClean="0"/>
              <a:t>of statements/messages. </a:t>
            </a:r>
          </a:p>
          <a:p>
            <a:r>
              <a:rPr lang="en-US" sz="1600" dirty="0" smtClean="0"/>
              <a:t>An additional question established ‘absolute’ values for each, asking whether the both, one or neither of the statements selected was convincing.  </a:t>
            </a:r>
          </a:p>
        </p:txBody>
      </p:sp>
      <p:sp>
        <p:nvSpPr>
          <p:cNvPr id="7" name="TextBox 6"/>
          <p:cNvSpPr txBox="1"/>
          <p:nvPr/>
        </p:nvSpPr>
        <p:spPr>
          <a:xfrm>
            <a:off x="685800" y="5410201"/>
            <a:ext cx="3810000" cy="1169551"/>
          </a:xfrm>
          <a:prstGeom prst="rect">
            <a:avLst/>
          </a:prstGeom>
          <a:noFill/>
        </p:spPr>
        <p:txBody>
          <a:bodyPr wrap="square" rtlCol="0">
            <a:spAutoFit/>
          </a:bodyPr>
          <a:lstStyle/>
          <a:p>
            <a:r>
              <a:rPr lang="en-US" sz="1400" u="sng" dirty="0" smtClean="0"/>
              <a:t>Lifejacket MaxDiff Design</a:t>
            </a:r>
          </a:p>
          <a:p>
            <a:r>
              <a:rPr lang="en-US" sz="1400" dirty="0" smtClean="0"/>
              <a:t>Motivations/Barriers - </a:t>
            </a:r>
            <a:r>
              <a:rPr lang="en-US" sz="1400" dirty="0"/>
              <a:t>4 choices, 15 </a:t>
            </a:r>
            <a:r>
              <a:rPr lang="en-US" sz="1400" dirty="0" smtClean="0"/>
              <a:t>screens</a:t>
            </a:r>
          </a:p>
          <a:p>
            <a:r>
              <a:rPr lang="en-US" sz="1400" dirty="0" smtClean="0"/>
              <a:t>Communications Messages – 4 choices, 8 screens</a:t>
            </a:r>
          </a:p>
          <a:p>
            <a:r>
              <a:rPr lang="en-US" sz="1400" dirty="0" smtClean="0"/>
              <a:t>Communications Facts – 4 choices, 7 screens</a:t>
            </a:r>
          </a:p>
          <a:p>
            <a:endParaRPr lang="en-US" sz="1400" dirty="0"/>
          </a:p>
        </p:txBody>
      </p:sp>
      <p:sp>
        <p:nvSpPr>
          <p:cNvPr id="8" name="TextBox 7"/>
          <p:cNvSpPr txBox="1"/>
          <p:nvPr/>
        </p:nvSpPr>
        <p:spPr>
          <a:xfrm>
            <a:off x="4876800" y="5410200"/>
            <a:ext cx="3810000" cy="1169551"/>
          </a:xfrm>
          <a:prstGeom prst="rect">
            <a:avLst/>
          </a:prstGeom>
          <a:noFill/>
        </p:spPr>
        <p:txBody>
          <a:bodyPr wrap="square" rtlCol="0">
            <a:spAutoFit/>
          </a:bodyPr>
          <a:lstStyle/>
          <a:p>
            <a:r>
              <a:rPr lang="en-US" sz="1400" u="sng" dirty="0" smtClean="0"/>
              <a:t>Drinking Alcohol </a:t>
            </a:r>
            <a:r>
              <a:rPr lang="en-US" sz="1400" u="sng" dirty="0"/>
              <a:t>w</a:t>
            </a:r>
            <a:r>
              <a:rPr lang="en-US" sz="1400" u="sng" dirty="0" smtClean="0"/>
              <a:t>hile Boating MaxDiff Design</a:t>
            </a:r>
          </a:p>
          <a:p>
            <a:r>
              <a:rPr lang="en-US" sz="1400" dirty="0" smtClean="0"/>
              <a:t>Motivations/Barriers - </a:t>
            </a:r>
            <a:r>
              <a:rPr lang="en-US" sz="1400" dirty="0"/>
              <a:t>4 choices, </a:t>
            </a:r>
            <a:r>
              <a:rPr lang="en-US" sz="1400" dirty="0" smtClean="0"/>
              <a:t>17 screens</a:t>
            </a:r>
          </a:p>
          <a:p>
            <a:r>
              <a:rPr lang="en-US" sz="1400" dirty="0" smtClean="0"/>
              <a:t>Communications Messages – 3 choices, 7 screens</a:t>
            </a:r>
          </a:p>
          <a:p>
            <a:r>
              <a:rPr lang="en-US" sz="1400" dirty="0" smtClean="0"/>
              <a:t>Communications Facts – 3 choices, 7 screens</a:t>
            </a:r>
          </a:p>
          <a:p>
            <a:endParaRPr lang="en-US" sz="1400" dirty="0"/>
          </a:p>
        </p:txBody>
      </p:sp>
    </p:spTree>
    <p:extLst>
      <p:ext uri="{BB962C8B-B14F-4D97-AF65-F5344CB8AC3E}">
        <p14:creationId xmlns:p14="http://schemas.microsoft.com/office/powerpoint/2010/main" val="287640685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Grp="1" noChangeArrowheads="1"/>
          </p:cNvSpPr>
          <p:nvPr>
            <p:ph type="title"/>
          </p:nvPr>
        </p:nvSpPr>
        <p:spPr/>
        <p:txBody>
          <a:bodyPr/>
          <a:lstStyle/>
          <a:p>
            <a:r>
              <a:rPr lang="en-GB" dirty="0" smtClean="0"/>
              <a:t>Lifejackets: Pathway to assessing motivations, barriers and communications messages and facts.</a:t>
            </a:r>
          </a:p>
        </p:txBody>
      </p:sp>
      <p:sp>
        <p:nvSpPr>
          <p:cNvPr id="223" name="Slide Number Placeholder 4"/>
          <p:cNvSpPr>
            <a:spLocks noGrp="1"/>
          </p:cNvSpPr>
          <p:nvPr>
            <p:ph type="sldNum" sz="quarter" idx="12"/>
          </p:nvPr>
        </p:nvSpPr>
        <p:spPr/>
        <p:txBody>
          <a:bodyPr/>
          <a:lstStyle/>
          <a:p>
            <a:fld id="{99DB18A3-D21F-4BB0-9E84-DFB029941648}" type="slidenum">
              <a:rPr lang="de-DE" smtClean="0">
                <a:solidFill>
                  <a:srgbClr val="1F497D"/>
                </a:solidFill>
              </a:rPr>
              <a:pPr/>
              <a:t>34</a:t>
            </a:fld>
            <a:endParaRPr lang="de-DE" dirty="0">
              <a:solidFill>
                <a:srgbClr val="1F497D"/>
              </a:solidFill>
            </a:endParaRPr>
          </a:p>
        </p:txBody>
      </p:sp>
      <p:sp>
        <p:nvSpPr>
          <p:cNvPr id="1035" name="Freeform 11"/>
          <p:cNvSpPr>
            <a:spLocks/>
          </p:cNvSpPr>
          <p:nvPr/>
        </p:nvSpPr>
        <p:spPr bwMode="auto">
          <a:xfrm>
            <a:off x="583421" y="1739098"/>
            <a:ext cx="7276292" cy="4140707"/>
          </a:xfrm>
          <a:custGeom>
            <a:avLst/>
            <a:gdLst/>
            <a:ahLst/>
            <a:cxnLst>
              <a:cxn ang="0">
                <a:pos x="620" y="1200"/>
              </a:cxn>
              <a:cxn ang="0">
                <a:pos x="2598" y="1200"/>
              </a:cxn>
              <a:cxn ang="0">
                <a:pos x="3200" y="600"/>
              </a:cxn>
              <a:cxn ang="0">
                <a:pos x="2598" y="0"/>
              </a:cxn>
              <a:cxn ang="0">
                <a:pos x="620" y="0"/>
              </a:cxn>
              <a:cxn ang="0">
                <a:pos x="620" y="120"/>
              </a:cxn>
              <a:cxn ang="0">
                <a:pos x="2580" y="120"/>
              </a:cxn>
              <a:cxn ang="0">
                <a:pos x="3060" y="600"/>
              </a:cxn>
              <a:cxn ang="0">
                <a:pos x="2580" y="1080"/>
              </a:cxn>
              <a:cxn ang="0">
                <a:pos x="601" y="1080"/>
              </a:cxn>
              <a:cxn ang="0">
                <a:pos x="0" y="1680"/>
              </a:cxn>
              <a:cxn ang="0">
                <a:pos x="601" y="2280"/>
              </a:cxn>
              <a:cxn ang="0">
                <a:pos x="2550" y="2280"/>
              </a:cxn>
              <a:cxn ang="0">
                <a:pos x="2550" y="2394"/>
              </a:cxn>
              <a:cxn ang="0">
                <a:pos x="2858" y="2216"/>
              </a:cxn>
              <a:cxn ang="0">
                <a:pos x="2550" y="2039"/>
              </a:cxn>
              <a:cxn ang="0">
                <a:pos x="2550" y="2160"/>
              </a:cxn>
              <a:cxn ang="0">
                <a:pos x="620" y="2160"/>
              </a:cxn>
              <a:cxn ang="0">
                <a:pos x="140" y="1680"/>
              </a:cxn>
              <a:cxn ang="0">
                <a:pos x="620" y="1200"/>
              </a:cxn>
            </a:cxnLst>
            <a:rect l="0" t="0" r="r" b="b"/>
            <a:pathLst>
              <a:path w="3200" h="2394">
                <a:moveTo>
                  <a:pt x="620" y="1200"/>
                </a:moveTo>
                <a:cubicBezTo>
                  <a:pt x="2598" y="1200"/>
                  <a:pt x="2598" y="1200"/>
                  <a:pt x="2598" y="1200"/>
                </a:cubicBezTo>
                <a:cubicBezTo>
                  <a:pt x="2931" y="1200"/>
                  <a:pt x="3200" y="931"/>
                  <a:pt x="3200" y="600"/>
                </a:cubicBezTo>
                <a:cubicBezTo>
                  <a:pt x="3200" y="269"/>
                  <a:pt x="2931" y="0"/>
                  <a:pt x="2598" y="0"/>
                </a:cubicBezTo>
                <a:cubicBezTo>
                  <a:pt x="620" y="0"/>
                  <a:pt x="620" y="0"/>
                  <a:pt x="620" y="0"/>
                </a:cubicBezTo>
                <a:cubicBezTo>
                  <a:pt x="620" y="120"/>
                  <a:pt x="620" y="120"/>
                  <a:pt x="620" y="120"/>
                </a:cubicBezTo>
                <a:cubicBezTo>
                  <a:pt x="2580" y="120"/>
                  <a:pt x="2580" y="120"/>
                  <a:pt x="2580" y="120"/>
                </a:cubicBezTo>
                <a:cubicBezTo>
                  <a:pt x="2845" y="120"/>
                  <a:pt x="3060" y="335"/>
                  <a:pt x="3060" y="600"/>
                </a:cubicBezTo>
                <a:cubicBezTo>
                  <a:pt x="3060" y="865"/>
                  <a:pt x="2845" y="1080"/>
                  <a:pt x="2580" y="1080"/>
                </a:cubicBezTo>
                <a:cubicBezTo>
                  <a:pt x="601" y="1080"/>
                  <a:pt x="601" y="1080"/>
                  <a:pt x="601" y="1080"/>
                </a:cubicBezTo>
                <a:cubicBezTo>
                  <a:pt x="269" y="1080"/>
                  <a:pt x="0" y="1349"/>
                  <a:pt x="0" y="1680"/>
                </a:cubicBezTo>
                <a:cubicBezTo>
                  <a:pt x="0" y="2011"/>
                  <a:pt x="269" y="2280"/>
                  <a:pt x="601" y="2280"/>
                </a:cubicBezTo>
                <a:cubicBezTo>
                  <a:pt x="2550" y="2280"/>
                  <a:pt x="2550" y="2280"/>
                  <a:pt x="2550" y="2280"/>
                </a:cubicBezTo>
                <a:cubicBezTo>
                  <a:pt x="2550" y="2394"/>
                  <a:pt x="2550" y="2394"/>
                  <a:pt x="2550" y="2394"/>
                </a:cubicBezTo>
                <a:cubicBezTo>
                  <a:pt x="2858" y="2216"/>
                  <a:pt x="2858" y="2216"/>
                  <a:pt x="2858" y="2216"/>
                </a:cubicBezTo>
                <a:cubicBezTo>
                  <a:pt x="2550" y="2039"/>
                  <a:pt x="2550" y="2039"/>
                  <a:pt x="2550" y="2039"/>
                </a:cubicBezTo>
                <a:cubicBezTo>
                  <a:pt x="2550" y="2160"/>
                  <a:pt x="2550" y="2160"/>
                  <a:pt x="2550" y="2160"/>
                </a:cubicBezTo>
                <a:cubicBezTo>
                  <a:pt x="620" y="2160"/>
                  <a:pt x="620" y="2160"/>
                  <a:pt x="620" y="2160"/>
                </a:cubicBezTo>
                <a:cubicBezTo>
                  <a:pt x="355" y="2160"/>
                  <a:pt x="140" y="1945"/>
                  <a:pt x="140" y="1680"/>
                </a:cubicBezTo>
                <a:cubicBezTo>
                  <a:pt x="140" y="1415"/>
                  <a:pt x="355" y="1200"/>
                  <a:pt x="620" y="1200"/>
                </a:cubicBezTo>
                <a:close/>
              </a:path>
            </a:pathLst>
          </a:custGeom>
          <a:solidFill>
            <a:schemeClr val="bg1"/>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solidFill>
                <a:srgbClr val="FFFFFF"/>
              </a:solidFill>
            </a:endParaRPr>
          </a:p>
        </p:txBody>
      </p:sp>
      <p:sp>
        <p:nvSpPr>
          <p:cNvPr id="69" name="Oval 68"/>
          <p:cNvSpPr/>
          <p:nvPr/>
        </p:nvSpPr>
        <p:spPr>
          <a:xfrm>
            <a:off x="3346192" y="4834710"/>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nl-BE">
              <a:solidFill>
                <a:srgbClr val="FFFFFF"/>
              </a:solidFill>
            </a:endParaRPr>
          </a:p>
        </p:txBody>
      </p:sp>
      <p:grpSp>
        <p:nvGrpSpPr>
          <p:cNvPr id="11" name="Group 10"/>
          <p:cNvGrpSpPr/>
          <p:nvPr/>
        </p:nvGrpSpPr>
        <p:grpSpPr>
          <a:xfrm>
            <a:off x="5285718" y="2858982"/>
            <a:ext cx="1967412" cy="1975728"/>
            <a:chOff x="3883231" y="2711304"/>
            <a:chExt cx="1967412" cy="1975728"/>
          </a:xfrm>
        </p:grpSpPr>
        <p:sp>
          <p:nvSpPr>
            <p:cNvPr id="70" name="Oval 69"/>
            <p:cNvSpPr/>
            <p:nvPr/>
          </p:nvSpPr>
          <p:spPr>
            <a:xfrm>
              <a:off x="3982577" y="2818966"/>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nl-BE">
                <a:solidFill>
                  <a:srgbClr val="FFFFFF"/>
                </a:solidFill>
              </a:endParaRPr>
            </a:p>
          </p:txBody>
        </p:sp>
        <p:sp>
          <p:nvSpPr>
            <p:cNvPr id="79" name="Rectangle 78"/>
            <p:cNvSpPr/>
            <p:nvPr/>
          </p:nvSpPr>
          <p:spPr>
            <a:xfrm>
              <a:off x="4011304" y="3391408"/>
              <a:ext cx="1818485" cy="810478"/>
            </a:xfrm>
            <a:prstGeom prst="rect">
              <a:avLst/>
            </a:prstGeom>
          </p:spPr>
          <p:txBody>
            <a:bodyPr wrap="square">
              <a:spAutoFit/>
            </a:bodyPr>
            <a:lstStyle/>
            <a:p>
              <a:pPr algn="ctr">
                <a:lnSpc>
                  <a:spcPts val="1400"/>
                </a:lnSpc>
              </a:pPr>
              <a:r>
                <a:rPr lang="nl-BE" sz="1600" b="1" noProof="1" smtClean="0">
                  <a:cs typeface="Arial" pitchFamily="34" charset="0"/>
                </a:rPr>
                <a:t>Look at ranking of statements for barriers to wearing lifejackets</a:t>
              </a:r>
              <a:endParaRPr lang="nb-NO" sz="1600" b="1" dirty="0">
                <a:cs typeface="Arial" pitchFamily="34" charset="0"/>
              </a:endParaRPr>
            </a:p>
          </p:txBody>
        </p:sp>
        <p:sp>
          <p:nvSpPr>
            <p:cNvPr id="124" name="Oval 123"/>
            <p:cNvSpPr/>
            <p:nvPr/>
          </p:nvSpPr>
          <p:spPr>
            <a:xfrm>
              <a:off x="3883231" y="2711304"/>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4</a:t>
              </a:r>
            </a:p>
          </p:txBody>
        </p:sp>
      </p:grpSp>
      <p:grpSp>
        <p:nvGrpSpPr>
          <p:cNvPr id="14" name="Group 13"/>
          <p:cNvGrpSpPr/>
          <p:nvPr/>
        </p:nvGrpSpPr>
        <p:grpSpPr>
          <a:xfrm>
            <a:off x="2106158" y="2783661"/>
            <a:ext cx="1987957" cy="1975728"/>
            <a:chOff x="1349998" y="2711304"/>
            <a:chExt cx="1987957" cy="1975728"/>
          </a:xfrm>
        </p:grpSpPr>
        <p:sp>
          <p:nvSpPr>
            <p:cNvPr id="71" name="Oval 70"/>
            <p:cNvSpPr/>
            <p:nvPr/>
          </p:nvSpPr>
          <p:spPr>
            <a:xfrm>
              <a:off x="1469889" y="2818966"/>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nl-BE">
                <a:solidFill>
                  <a:srgbClr val="FFFFFF"/>
                </a:solidFill>
              </a:endParaRPr>
            </a:p>
          </p:txBody>
        </p:sp>
        <p:sp>
          <p:nvSpPr>
            <p:cNvPr id="80" name="Rectangle 79"/>
            <p:cNvSpPr/>
            <p:nvPr/>
          </p:nvSpPr>
          <p:spPr>
            <a:xfrm>
              <a:off x="1545772" y="3379543"/>
              <a:ext cx="1711334" cy="810478"/>
            </a:xfrm>
            <a:prstGeom prst="rect">
              <a:avLst/>
            </a:prstGeom>
          </p:spPr>
          <p:txBody>
            <a:bodyPr wrap="square">
              <a:spAutoFit/>
            </a:bodyPr>
            <a:lstStyle/>
            <a:p>
              <a:pPr algn="ctr">
                <a:lnSpc>
                  <a:spcPts val="1400"/>
                </a:lnSpc>
              </a:pPr>
              <a:r>
                <a:rPr lang="nl-BE" sz="1600" b="1" noProof="1" smtClean="0">
                  <a:cs typeface="Arial" pitchFamily="34" charset="0"/>
                </a:rPr>
                <a:t>Barriers are grouped into emotional themes</a:t>
              </a:r>
              <a:endParaRPr lang="nb-NO" sz="1600" b="1" dirty="0">
                <a:cs typeface="Arial" pitchFamily="34" charset="0"/>
              </a:endParaRPr>
            </a:p>
          </p:txBody>
        </p:sp>
        <p:sp>
          <p:nvSpPr>
            <p:cNvPr id="125" name="Oval 124"/>
            <p:cNvSpPr/>
            <p:nvPr/>
          </p:nvSpPr>
          <p:spPr>
            <a:xfrm>
              <a:off x="1349998" y="2711304"/>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5</a:t>
              </a:r>
            </a:p>
          </p:txBody>
        </p:sp>
      </p:grpSp>
      <p:grpSp>
        <p:nvGrpSpPr>
          <p:cNvPr id="12" name="Group 11"/>
          <p:cNvGrpSpPr/>
          <p:nvPr/>
        </p:nvGrpSpPr>
        <p:grpSpPr>
          <a:xfrm>
            <a:off x="2918151" y="902120"/>
            <a:ext cx="1891974" cy="1881541"/>
            <a:chOff x="3746826" y="861237"/>
            <a:chExt cx="1891974" cy="1881541"/>
          </a:xfrm>
        </p:grpSpPr>
        <p:sp>
          <p:nvSpPr>
            <p:cNvPr id="148" name="Oval 65"/>
            <p:cNvSpPr/>
            <p:nvPr/>
          </p:nvSpPr>
          <p:spPr>
            <a:xfrm>
              <a:off x="3864138" y="968116"/>
              <a:ext cx="1774662" cy="1774662"/>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nl-BE">
                <a:solidFill>
                  <a:srgbClr val="FFFFFF"/>
                </a:solidFill>
              </a:endParaRPr>
            </a:p>
          </p:txBody>
        </p:sp>
        <p:sp>
          <p:nvSpPr>
            <p:cNvPr id="149" name="Rectangle 66"/>
            <p:cNvSpPr/>
            <p:nvPr/>
          </p:nvSpPr>
          <p:spPr>
            <a:xfrm>
              <a:off x="3928812" y="1524000"/>
              <a:ext cx="1669196" cy="819712"/>
            </a:xfrm>
            <a:prstGeom prst="rect">
              <a:avLst/>
            </a:prstGeom>
          </p:spPr>
          <p:txBody>
            <a:bodyPr wrap="square">
              <a:spAutoFit/>
            </a:bodyPr>
            <a:lstStyle/>
            <a:p>
              <a:pPr algn="ctr">
                <a:lnSpc>
                  <a:spcPts val="1400"/>
                </a:lnSpc>
              </a:pPr>
              <a:r>
                <a:rPr lang="nl-BE" sz="1600" b="1" noProof="1" smtClean="0">
                  <a:cs typeface="Arial" pitchFamily="34" charset="0"/>
                </a:rPr>
                <a:t>Motivations are grouped into emotional themes</a:t>
              </a:r>
              <a:endParaRPr lang="nb-NO" sz="1600" b="1" dirty="0">
                <a:cs typeface="Arial" pitchFamily="34" charset="0"/>
              </a:endParaRPr>
            </a:p>
          </p:txBody>
        </p:sp>
        <p:sp>
          <p:nvSpPr>
            <p:cNvPr id="150" name="Oval 121"/>
            <p:cNvSpPr/>
            <p:nvPr/>
          </p:nvSpPr>
          <p:spPr>
            <a:xfrm>
              <a:off x="3746826" y="86123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2</a:t>
              </a:r>
              <a:endParaRPr lang="nl-BE" sz="3200" b="1" dirty="0">
                <a:solidFill>
                  <a:srgbClr val="BCBEC0">
                    <a:lumMod val="75000"/>
                  </a:srgbClr>
                </a:solidFill>
              </a:endParaRPr>
            </a:p>
          </p:txBody>
        </p:sp>
      </p:grpSp>
      <p:grpSp>
        <p:nvGrpSpPr>
          <p:cNvPr id="13" name="Group 12"/>
          <p:cNvGrpSpPr/>
          <p:nvPr/>
        </p:nvGrpSpPr>
        <p:grpSpPr>
          <a:xfrm>
            <a:off x="373798" y="853771"/>
            <a:ext cx="1759802" cy="1856676"/>
            <a:chOff x="373798" y="853771"/>
            <a:chExt cx="1759802" cy="1856676"/>
          </a:xfrm>
        </p:grpSpPr>
        <p:sp>
          <p:nvSpPr>
            <p:cNvPr id="151" name="Oval 62"/>
            <p:cNvSpPr/>
            <p:nvPr/>
          </p:nvSpPr>
          <p:spPr>
            <a:xfrm>
              <a:off x="424232" y="1001079"/>
              <a:ext cx="1709368" cy="1709368"/>
            </a:xfrm>
            <a:prstGeom prst="ellipse">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lnSpc>
                  <a:spcPts val="1600"/>
                </a:lnSpc>
              </a:pPr>
              <a:r>
                <a:rPr lang="en-GB" sz="1600" b="1" dirty="0" smtClean="0">
                  <a:solidFill>
                    <a:schemeClr val="tx1"/>
                  </a:solidFill>
                </a:rPr>
                <a:t>Look at the</a:t>
              </a:r>
            </a:p>
            <a:p>
              <a:pPr algn="ctr">
                <a:lnSpc>
                  <a:spcPts val="1600"/>
                </a:lnSpc>
              </a:pPr>
              <a:r>
                <a:rPr lang="en-GB" sz="1600" b="1" dirty="0" smtClean="0">
                  <a:solidFill>
                    <a:schemeClr val="tx1"/>
                  </a:solidFill>
                </a:rPr>
                <a:t>ranking of</a:t>
              </a:r>
            </a:p>
            <a:p>
              <a:pPr algn="ctr">
                <a:lnSpc>
                  <a:spcPts val="1600"/>
                </a:lnSpc>
              </a:pPr>
              <a:r>
                <a:rPr lang="en-GB" sz="1600" b="1" dirty="0" smtClean="0">
                  <a:solidFill>
                    <a:schemeClr val="tx1"/>
                  </a:solidFill>
                </a:rPr>
                <a:t>motivational</a:t>
              </a:r>
            </a:p>
            <a:p>
              <a:pPr algn="ctr">
                <a:lnSpc>
                  <a:spcPts val="1600"/>
                </a:lnSpc>
              </a:pPr>
              <a:r>
                <a:rPr lang="en-GB" sz="1600" b="1" dirty="0" smtClean="0">
                  <a:solidFill>
                    <a:schemeClr val="tx1"/>
                  </a:solidFill>
                </a:rPr>
                <a:t>statements</a:t>
              </a:r>
              <a:endParaRPr lang="en-GB" sz="1600" b="1" dirty="0">
                <a:solidFill>
                  <a:schemeClr val="tx1"/>
                </a:solidFill>
              </a:endParaRPr>
            </a:p>
          </p:txBody>
        </p:sp>
        <p:sp>
          <p:nvSpPr>
            <p:cNvPr id="74" name="Oval 121"/>
            <p:cNvSpPr/>
            <p:nvPr/>
          </p:nvSpPr>
          <p:spPr>
            <a:xfrm>
              <a:off x="373798" y="853771"/>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1</a:t>
              </a:r>
            </a:p>
          </p:txBody>
        </p:sp>
      </p:grpSp>
      <p:grpSp>
        <p:nvGrpSpPr>
          <p:cNvPr id="15" name="Group 14"/>
          <p:cNvGrpSpPr/>
          <p:nvPr/>
        </p:nvGrpSpPr>
        <p:grpSpPr>
          <a:xfrm>
            <a:off x="232018" y="4302919"/>
            <a:ext cx="1994031" cy="1929730"/>
            <a:chOff x="639632" y="4620468"/>
            <a:chExt cx="1994031" cy="1929730"/>
          </a:xfrm>
        </p:grpSpPr>
        <p:sp>
          <p:nvSpPr>
            <p:cNvPr id="72" name="Oval 71"/>
            <p:cNvSpPr/>
            <p:nvPr/>
          </p:nvSpPr>
          <p:spPr>
            <a:xfrm>
              <a:off x="755242" y="4682132"/>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nl-BE">
                <a:solidFill>
                  <a:srgbClr val="FFFFFF"/>
                </a:solidFill>
              </a:endParaRPr>
            </a:p>
          </p:txBody>
        </p:sp>
        <p:sp>
          <p:nvSpPr>
            <p:cNvPr id="126" name="Oval 125"/>
            <p:cNvSpPr/>
            <p:nvPr/>
          </p:nvSpPr>
          <p:spPr>
            <a:xfrm>
              <a:off x="639632" y="4620468"/>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6</a:t>
              </a:r>
            </a:p>
          </p:txBody>
        </p:sp>
        <p:sp>
          <p:nvSpPr>
            <p:cNvPr id="76" name="Rectangle 75"/>
            <p:cNvSpPr/>
            <p:nvPr/>
          </p:nvSpPr>
          <p:spPr>
            <a:xfrm>
              <a:off x="772965" y="5122395"/>
              <a:ext cx="1860698" cy="1169551"/>
            </a:xfrm>
            <a:prstGeom prst="rect">
              <a:avLst/>
            </a:prstGeom>
          </p:spPr>
          <p:txBody>
            <a:bodyPr wrap="square">
              <a:spAutoFit/>
            </a:bodyPr>
            <a:lstStyle/>
            <a:p>
              <a:pPr algn="ctr">
                <a:lnSpc>
                  <a:spcPts val="1400"/>
                </a:lnSpc>
              </a:pPr>
              <a:r>
                <a:rPr lang="nl-BE" sz="1600" b="1" noProof="1" smtClean="0">
                  <a:cs typeface="Arial" pitchFamily="34" charset="0"/>
                </a:rPr>
                <a:t>Performance of barrier themes to determine key emotions behind wearing </a:t>
              </a:r>
            </a:p>
            <a:p>
              <a:pPr algn="ctr">
                <a:lnSpc>
                  <a:spcPts val="1400"/>
                </a:lnSpc>
              </a:pPr>
              <a:r>
                <a:rPr lang="nl-BE" sz="1600" b="1" noProof="1" smtClean="0">
                  <a:cs typeface="Arial" pitchFamily="34" charset="0"/>
                </a:rPr>
                <a:t>lifejackets</a:t>
              </a:r>
              <a:endParaRPr lang="nb-NO" sz="1600" b="1" dirty="0">
                <a:cs typeface="Arial" pitchFamily="34" charset="0"/>
              </a:endParaRPr>
            </a:p>
          </p:txBody>
        </p:sp>
      </p:grpSp>
      <p:grpSp>
        <p:nvGrpSpPr>
          <p:cNvPr id="10" name="Group 9"/>
          <p:cNvGrpSpPr/>
          <p:nvPr/>
        </p:nvGrpSpPr>
        <p:grpSpPr>
          <a:xfrm>
            <a:off x="5625184" y="924325"/>
            <a:ext cx="2127821" cy="1929949"/>
            <a:chOff x="6172200" y="2062357"/>
            <a:chExt cx="2127821" cy="1929949"/>
          </a:xfrm>
        </p:grpSpPr>
        <p:grpSp>
          <p:nvGrpSpPr>
            <p:cNvPr id="9" name="Group 8"/>
            <p:cNvGrpSpPr/>
            <p:nvPr/>
          </p:nvGrpSpPr>
          <p:grpSpPr>
            <a:xfrm>
              <a:off x="6172200" y="2062357"/>
              <a:ext cx="2093223" cy="1929949"/>
              <a:chOff x="6172200" y="2062357"/>
              <a:chExt cx="2093223" cy="1929949"/>
            </a:xfrm>
          </p:grpSpPr>
          <p:sp>
            <p:nvSpPr>
              <p:cNvPr id="233" name="Oval 232"/>
              <p:cNvSpPr/>
              <p:nvPr/>
            </p:nvSpPr>
            <p:spPr>
              <a:xfrm>
                <a:off x="6397357" y="2124240"/>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BE">
                  <a:solidFill>
                    <a:srgbClr val="FFFFFF"/>
                  </a:solidFill>
                </a:endParaRPr>
              </a:p>
            </p:txBody>
          </p:sp>
          <p:sp>
            <p:nvSpPr>
              <p:cNvPr id="245" name="Oval 244"/>
              <p:cNvSpPr/>
              <p:nvPr/>
            </p:nvSpPr>
            <p:spPr>
              <a:xfrm>
                <a:off x="6172200" y="206235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3</a:t>
                </a:r>
              </a:p>
            </p:txBody>
          </p:sp>
        </p:grpSp>
        <p:sp>
          <p:nvSpPr>
            <p:cNvPr id="234" name="Rectangle 233"/>
            <p:cNvSpPr/>
            <p:nvPr/>
          </p:nvSpPr>
          <p:spPr>
            <a:xfrm>
              <a:off x="6382942" y="2444318"/>
              <a:ext cx="1917079" cy="1349087"/>
            </a:xfrm>
            <a:prstGeom prst="rect">
              <a:avLst/>
            </a:prstGeom>
          </p:spPr>
          <p:txBody>
            <a:bodyPr wrap="square">
              <a:spAutoFit/>
            </a:bodyPr>
            <a:lstStyle/>
            <a:p>
              <a:pPr algn="ctr">
                <a:lnSpc>
                  <a:spcPts val="1400"/>
                </a:lnSpc>
              </a:pPr>
              <a:r>
                <a:rPr lang="nl-BE" sz="1600" b="1" noProof="1" smtClean="0">
                  <a:cs typeface="Arial" pitchFamily="34" charset="0"/>
                </a:rPr>
                <a:t>Performance of motivational themes to determine key emotions behind wearing </a:t>
              </a:r>
            </a:p>
            <a:p>
              <a:pPr algn="ctr">
                <a:lnSpc>
                  <a:spcPts val="1400"/>
                </a:lnSpc>
              </a:pPr>
              <a:r>
                <a:rPr lang="nl-BE" sz="1600" b="1" noProof="1" smtClean="0">
                  <a:cs typeface="Arial" pitchFamily="34" charset="0"/>
                </a:rPr>
                <a:t>lifejackets</a:t>
              </a:r>
              <a:endParaRPr lang="nb-NO" sz="1600" b="1" dirty="0">
                <a:cs typeface="Arial" pitchFamily="34" charset="0"/>
              </a:endParaRPr>
            </a:p>
          </p:txBody>
        </p:sp>
      </p:grpSp>
      <p:sp>
        <p:nvSpPr>
          <p:cNvPr id="81" name="Oval 80"/>
          <p:cNvSpPr/>
          <p:nvPr/>
        </p:nvSpPr>
        <p:spPr>
          <a:xfrm>
            <a:off x="3228257" y="481207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7</a:t>
            </a:r>
            <a:endParaRPr lang="nl-BE" sz="3200" b="1" dirty="0">
              <a:solidFill>
                <a:srgbClr val="BCBEC0">
                  <a:lumMod val="75000"/>
                </a:srgbClr>
              </a:solidFill>
            </a:endParaRPr>
          </a:p>
        </p:txBody>
      </p:sp>
      <p:sp>
        <p:nvSpPr>
          <p:cNvPr id="92" name="Rectangle 91"/>
          <p:cNvSpPr/>
          <p:nvPr/>
        </p:nvSpPr>
        <p:spPr>
          <a:xfrm>
            <a:off x="3428420" y="5330469"/>
            <a:ext cx="1666092" cy="990015"/>
          </a:xfrm>
          <a:prstGeom prst="rect">
            <a:avLst/>
          </a:prstGeom>
        </p:spPr>
        <p:txBody>
          <a:bodyPr wrap="square">
            <a:spAutoFit/>
          </a:bodyPr>
          <a:lstStyle/>
          <a:p>
            <a:pPr algn="ctr">
              <a:lnSpc>
                <a:spcPts val="1400"/>
              </a:lnSpc>
            </a:pPr>
            <a:r>
              <a:rPr lang="nl-BE" sz="1600" b="1" noProof="1" smtClean="0">
                <a:cs typeface="Arial" pitchFamily="34" charset="0"/>
              </a:rPr>
              <a:t>Assess most effective lifejacket communications statements</a:t>
            </a:r>
            <a:endParaRPr lang="nb-NO" sz="1600" b="1" dirty="0">
              <a:cs typeface="Arial" pitchFamily="34" charset="0"/>
            </a:endParaRPr>
          </a:p>
        </p:txBody>
      </p:sp>
      <p:grpSp>
        <p:nvGrpSpPr>
          <p:cNvPr id="16" name="Group 15"/>
          <p:cNvGrpSpPr/>
          <p:nvPr/>
        </p:nvGrpSpPr>
        <p:grpSpPr>
          <a:xfrm>
            <a:off x="6940574" y="4653063"/>
            <a:ext cx="1880305" cy="1880305"/>
            <a:chOff x="6951460" y="4642177"/>
            <a:chExt cx="1880305" cy="1880305"/>
          </a:xfrm>
        </p:grpSpPr>
        <p:sp>
          <p:nvSpPr>
            <p:cNvPr id="188" name="Oval 64"/>
            <p:cNvSpPr/>
            <p:nvPr/>
          </p:nvSpPr>
          <p:spPr>
            <a:xfrm>
              <a:off x="6951460" y="4642177"/>
              <a:ext cx="1880305" cy="1880305"/>
            </a:xfrm>
            <a:prstGeom prst="ellipse">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lnSpc>
                  <a:spcPts val="1600"/>
                </a:lnSpc>
              </a:pPr>
              <a:endParaRPr lang="en-GB" sz="1600" b="1" dirty="0" smtClean="0">
                <a:solidFill>
                  <a:srgbClr val="BCBEC0">
                    <a:lumMod val="75000"/>
                  </a:srgbClr>
                </a:solidFill>
              </a:endParaRPr>
            </a:p>
          </p:txBody>
        </p:sp>
        <p:sp>
          <p:nvSpPr>
            <p:cNvPr id="82" name="Oval 81"/>
            <p:cNvSpPr/>
            <p:nvPr/>
          </p:nvSpPr>
          <p:spPr>
            <a:xfrm>
              <a:off x="6966849" y="4656700"/>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8</a:t>
              </a:r>
              <a:endParaRPr lang="nl-BE" sz="3200" b="1" dirty="0">
                <a:solidFill>
                  <a:srgbClr val="BCBEC0">
                    <a:lumMod val="75000"/>
                  </a:srgbClr>
                </a:solidFill>
              </a:endParaRPr>
            </a:p>
          </p:txBody>
        </p:sp>
        <p:sp>
          <p:nvSpPr>
            <p:cNvPr id="93" name="Rectangle 92"/>
            <p:cNvSpPr/>
            <p:nvPr/>
          </p:nvSpPr>
          <p:spPr>
            <a:xfrm>
              <a:off x="7092607" y="5176666"/>
              <a:ext cx="1600108" cy="990015"/>
            </a:xfrm>
            <a:prstGeom prst="rect">
              <a:avLst/>
            </a:prstGeom>
          </p:spPr>
          <p:txBody>
            <a:bodyPr wrap="square">
              <a:spAutoFit/>
            </a:bodyPr>
            <a:lstStyle/>
            <a:p>
              <a:pPr algn="ctr">
                <a:lnSpc>
                  <a:spcPts val="1400"/>
                </a:lnSpc>
              </a:pPr>
              <a:r>
                <a:rPr lang="nl-BE" sz="1600" b="1" noProof="1" smtClean="0">
                  <a:cs typeface="Arial" pitchFamily="34" charset="0"/>
                </a:rPr>
                <a:t>Assess most effective lifejacket communications facts</a:t>
              </a:r>
              <a:endParaRPr lang="nb-NO" sz="1600" b="1" dirty="0">
                <a:cs typeface="Arial" pitchFamily="34" charset="0"/>
              </a:endParaRPr>
            </a:p>
          </p:txBody>
        </p:sp>
      </p:grpSp>
    </p:spTree>
    <p:extLst>
      <p:ext uri="{BB962C8B-B14F-4D97-AF65-F5344CB8AC3E}">
        <p14:creationId xmlns:p14="http://schemas.microsoft.com/office/powerpoint/2010/main" val="3461522047"/>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722976903"/>
              </p:ext>
            </p:extLst>
          </p:nvPr>
        </p:nvGraphicFramePr>
        <p:xfrm>
          <a:off x="239489" y="454894"/>
          <a:ext cx="8858250" cy="592643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3186629652"/>
              </p:ext>
            </p:extLst>
          </p:nvPr>
        </p:nvGraphicFramePr>
        <p:xfrm>
          <a:off x="304800" y="783773"/>
          <a:ext cx="8675914" cy="5448250"/>
        </p:xfrm>
        <a:graphic>
          <a:graphicData uri="http://schemas.openxmlformats.org/drawingml/2006/table">
            <a:tbl>
              <a:tblPr>
                <a:tableStyleId>{5C22544A-7EE6-4342-B048-85BDC9FD1C3A}</a:tableStyleId>
              </a:tblPr>
              <a:tblGrid>
                <a:gridCol w="381000"/>
                <a:gridCol w="8294914"/>
              </a:tblGrid>
              <a:tr h="175750">
                <a:tc>
                  <a:txBody>
                    <a:bodyPr/>
                    <a:lstStyle/>
                    <a:p>
                      <a:pPr algn="ctr" fontAlgn="ctr"/>
                      <a:r>
                        <a:rPr lang="en-US" sz="900" b="0" i="0" u="none" strike="noStrike" dirty="0">
                          <a:solidFill>
                            <a:schemeClr val="tx1"/>
                          </a:solidFill>
                          <a:effectLst/>
                          <a:latin typeface="Calibri"/>
                        </a:rPr>
                        <a:t>4.4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feel that I am </a:t>
                      </a:r>
                      <a:r>
                        <a:rPr lang="en-US" sz="1050" b="1" u="none" strike="noStrike" dirty="0">
                          <a:effectLst/>
                        </a:rPr>
                        <a:t>prepared</a:t>
                      </a:r>
                      <a:r>
                        <a:rPr lang="en-US" sz="1050" u="none" strike="noStrike" dirty="0">
                          <a:effectLst/>
                        </a:rPr>
                        <a:t> in the event of cold water immersion</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A lifejacket is </a:t>
                      </a:r>
                      <a:r>
                        <a:rPr lang="en-US" sz="1050" b="1" u="none" strike="noStrike" dirty="0">
                          <a:effectLst/>
                        </a:rPr>
                        <a:t>uncomfortable</a:t>
                      </a:r>
                      <a:r>
                        <a:rPr lang="en-US" sz="1050" u="none" strike="noStrike" dirty="0">
                          <a:effectLst/>
                        </a:rPr>
                        <a:t> to wear</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don’t know anyone who has ever </a:t>
                      </a:r>
                      <a:r>
                        <a:rPr lang="en-US" sz="1050" b="1" u="none" strike="noStrike" dirty="0">
                          <a:effectLst/>
                        </a:rPr>
                        <a:t>drowned</a:t>
                      </a:r>
                      <a:r>
                        <a:rPr lang="en-US" sz="1050" u="none" strike="noStrike" dirty="0">
                          <a:effectLst/>
                        </a:rPr>
                        <a:t> or almost drowned</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don’t worry about the temperature of the water, as I </a:t>
                      </a:r>
                      <a:r>
                        <a:rPr lang="en-US" sz="1050" b="1" u="none" strike="noStrike" dirty="0">
                          <a:effectLst/>
                        </a:rPr>
                        <a:t>don’t boat </a:t>
                      </a:r>
                      <a:r>
                        <a:rPr lang="en-US" sz="1050" u="none" strike="noStrike" dirty="0">
                          <a:effectLst/>
                        </a:rPr>
                        <a:t>during what I consider to be the cold water season</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The lifejackets that I would like are </a:t>
                      </a:r>
                      <a:r>
                        <a:rPr lang="en-US" sz="1050" b="1" u="none" strike="noStrike" dirty="0">
                          <a:effectLst/>
                        </a:rPr>
                        <a:t>too expensive</a:t>
                      </a:r>
                      <a:endParaRPr lang="en-US" sz="1050" b="1"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only need to wear a lifejacket in </a:t>
                      </a:r>
                      <a:r>
                        <a:rPr lang="en-US" sz="1050" b="1" u="none" strike="noStrike" dirty="0">
                          <a:effectLst/>
                        </a:rPr>
                        <a:t>riskier</a:t>
                      </a:r>
                      <a:r>
                        <a:rPr lang="en-US" sz="1050" u="none" strike="noStrike" dirty="0">
                          <a:effectLst/>
                        </a:rPr>
                        <a:t> conditions (tippy boat, rough water, at high speeds)</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A lifejacket is </a:t>
                      </a:r>
                      <a:r>
                        <a:rPr lang="en-US" sz="1050" b="1" u="none" strike="noStrike" dirty="0">
                          <a:effectLst/>
                        </a:rPr>
                        <a:t>too hot </a:t>
                      </a:r>
                      <a:r>
                        <a:rPr lang="en-US" sz="1050" u="none" strike="noStrike" dirty="0">
                          <a:effectLst/>
                        </a:rPr>
                        <a:t>to wear</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Wearing a lifejacket </a:t>
                      </a:r>
                      <a:r>
                        <a:rPr lang="en-US" sz="1050" b="1" u="none" strike="noStrike" dirty="0">
                          <a:effectLst/>
                        </a:rPr>
                        <a:t>interferes</a:t>
                      </a:r>
                      <a:r>
                        <a:rPr lang="en-US" sz="1050" u="none" strike="noStrike" dirty="0">
                          <a:effectLst/>
                        </a:rPr>
                        <a:t> with my activity while boating</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only need to wear a lifejacket when involved in </a:t>
                      </a:r>
                      <a:r>
                        <a:rPr lang="en-US" sz="1050" b="1" u="none" strike="noStrike" dirty="0">
                          <a:effectLst/>
                        </a:rPr>
                        <a:t>sports</a:t>
                      </a:r>
                      <a:r>
                        <a:rPr lang="en-US" sz="1050" u="none" strike="noStrike" dirty="0">
                          <a:effectLst/>
                        </a:rPr>
                        <a:t> (e.g. waterskiing, wakeboarding)</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tend to go along with what others on the boat are doing – if they wear one, I will too</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want to feel the sun on my skin / sun tan and I can’t with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If something happens where I need a lifejacket, I can always put one on</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I prefer to use a lifejacket as a cushion / to sit on / as a pillow</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Lifejackets smell bad</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Wearing a lifejacket puts a damper on things</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It’s not cool to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need to set an example for others by wearing a lifejacket, particularly if there are no children around</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want to be the odd one by wearing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I’ve got good boating skills so I don’t need to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think there is anything people can do to improve their chances of surviving immersion in cold water</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think a PFD or lifejacket will help if someone falls into cold water</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need to worry about cold water immersion, as it is unlikely to happen to me</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Family and friends are looking out for me, so I don’t really need to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It is very unlikely that something serious is going to happen, so there’s really no need to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want others to think I’m scared of water when I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I’m better off without a lifejacket / I can swim better without one</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I’m a strong swimmer, so I don’t need to wear a lifejacket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I don’t want others to think I can’t swim</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Wearing a lifejacket does not fit with the image I want to project</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a:solidFill>
                            <a:schemeClr val="tx1"/>
                          </a:solidFill>
                          <a:effectLst/>
                          <a:latin typeface="Calibri"/>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a:effectLst/>
                        </a:rPr>
                        <a:t>My family /friends don’t need to wear lifejackets because I can look out for them</a:t>
                      </a:r>
                      <a:endParaRPr lang="en-US" sz="1050" b="0" i="0" u="none" strike="noStrike">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175750">
                <a:tc>
                  <a:txBody>
                    <a:bodyPr/>
                    <a:lstStyle/>
                    <a:p>
                      <a:pPr algn="ctr" fontAlgn="ctr"/>
                      <a:r>
                        <a:rPr lang="en-US" sz="900" b="0" i="0" u="none" strike="noStrike" dirty="0">
                          <a:solidFill>
                            <a:schemeClr val="tx1"/>
                          </a:solidFill>
                          <a:effectLst/>
                          <a:latin typeface="Calibri"/>
                        </a:rPr>
                        <a:t>0.9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050" u="none" strike="noStrike" dirty="0">
                          <a:effectLst/>
                        </a:rPr>
                        <a:t>There’s no real risk when you fall into the water, so wearing a lifejacket isn’t really needed</a:t>
                      </a:r>
                      <a:endParaRPr lang="en-US" sz="105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2" name="Title 1"/>
          <p:cNvSpPr>
            <a:spLocks noGrp="1"/>
          </p:cNvSpPr>
          <p:nvPr>
            <p:ph type="title"/>
          </p:nvPr>
        </p:nvSpPr>
        <p:spPr/>
        <p:txBody>
          <a:bodyPr/>
          <a:lstStyle/>
          <a:p>
            <a:r>
              <a:rPr lang="en-US" dirty="0" smtClean="0"/>
              <a:t>Overall Ranking of Barriers to Wearing Lifejackets</a:t>
            </a:r>
            <a:br>
              <a:rPr lang="en-US" dirty="0" smtClean="0"/>
            </a:br>
            <a:r>
              <a:rPr lang="en-US" sz="1600" b="0" dirty="0" smtClean="0"/>
              <a:t>Based on MaxDiff Scores / 10</a:t>
            </a:r>
            <a:endParaRPr lang="en-US" sz="1600" b="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35</a:t>
            </a:fld>
            <a:endParaRPr lang="de-DE" dirty="0">
              <a:solidFill>
                <a:srgbClr val="1F497D"/>
              </a:solidFill>
            </a:endParaRPr>
          </a:p>
        </p:txBody>
      </p:sp>
      <p:grpSp>
        <p:nvGrpSpPr>
          <p:cNvPr id="12" name="Group 11"/>
          <p:cNvGrpSpPr/>
          <p:nvPr/>
        </p:nvGrpSpPr>
        <p:grpSpPr>
          <a:xfrm>
            <a:off x="6934200" y="5410200"/>
            <a:ext cx="1894114" cy="489854"/>
            <a:chOff x="7630886" y="5355772"/>
            <a:chExt cx="1894114" cy="489854"/>
          </a:xfrm>
        </p:grpSpPr>
        <p:sp>
          <p:nvSpPr>
            <p:cNvPr id="8" name="Rectangle 7"/>
            <p:cNvSpPr/>
            <p:nvPr/>
          </p:nvSpPr>
          <p:spPr>
            <a:xfrm>
              <a:off x="7630886" y="5410200"/>
              <a:ext cx="228600" cy="152400"/>
            </a:xfrm>
            <a:prstGeom prst="rect">
              <a:avLst/>
            </a:prstGeom>
            <a:solidFill>
              <a:schemeClr val="accent2">
                <a:lumMod val="40000"/>
                <a:lumOff val="60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Rectangle 8"/>
            <p:cNvSpPr/>
            <p:nvPr/>
          </p:nvSpPr>
          <p:spPr>
            <a:xfrm>
              <a:off x="7630886" y="5638798"/>
              <a:ext cx="228600" cy="152400"/>
            </a:xfrm>
            <a:prstGeom prst="rect">
              <a:avLst/>
            </a:prstGeom>
            <a:solidFill>
              <a:schemeClr val="accent4">
                <a:lumMod val="60000"/>
                <a:lumOff val="40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TextBox 9"/>
            <p:cNvSpPr txBox="1"/>
            <p:nvPr/>
          </p:nvSpPr>
          <p:spPr>
            <a:xfrm>
              <a:off x="7859486" y="5355772"/>
              <a:ext cx="1284514" cy="276999"/>
            </a:xfrm>
            <a:prstGeom prst="rect">
              <a:avLst/>
            </a:prstGeom>
            <a:noFill/>
          </p:spPr>
          <p:txBody>
            <a:bodyPr wrap="square" rtlCol="0">
              <a:spAutoFit/>
            </a:bodyPr>
            <a:lstStyle/>
            <a:p>
              <a:r>
                <a:rPr lang="en-US" sz="1200" dirty="0" smtClean="0">
                  <a:solidFill>
                    <a:srgbClr val="1F497D"/>
                  </a:solidFill>
                </a:rPr>
                <a:t>Barrier</a:t>
              </a:r>
              <a:endParaRPr lang="en-US" sz="1200" dirty="0">
                <a:solidFill>
                  <a:srgbClr val="1F497D"/>
                </a:solidFill>
              </a:endParaRPr>
            </a:p>
          </p:txBody>
        </p:sp>
        <p:sp>
          <p:nvSpPr>
            <p:cNvPr id="11" name="TextBox 10"/>
            <p:cNvSpPr txBox="1"/>
            <p:nvPr/>
          </p:nvSpPr>
          <p:spPr>
            <a:xfrm>
              <a:off x="7859486" y="5568627"/>
              <a:ext cx="1665514" cy="276999"/>
            </a:xfrm>
            <a:prstGeom prst="rect">
              <a:avLst/>
            </a:prstGeom>
            <a:noFill/>
          </p:spPr>
          <p:txBody>
            <a:bodyPr wrap="square" rtlCol="0">
              <a:spAutoFit/>
            </a:bodyPr>
            <a:lstStyle/>
            <a:p>
              <a:r>
                <a:rPr lang="en-US" sz="1200" dirty="0" smtClean="0">
                  <a:solidFill>
                    <a:srgbClr val="1F497D"/>
                  </a:solidFill>
                </a:rPr>
                <a:t>Cold Water Barrier</a:t>
              </a:r>
              <a:endParaRPr lang="en-US" sz="1200" dirty="0">
                <a:solidFill>
                  <a:srgbClr val="1F497D"/>
                </a:solidFill>
              </a:endParaRPr>
            </a:p>
          </p:txBody>
        </p:sp>
      </p:grpSp>
      <p:sp>
        <p:nvSpPr>
          <p:cNvPr id="14" name="TextBox 13"/>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15" name="Rectangle 14"/>
          <p:cNvSpPr/>
          <p:nvPr/>
        </p:nvSpPr>
        <p:spPr>
          <a:xfrm>
            <a:off x="0" y="6211669"/>
            <a:ext cx="6019800" cy="646331"/>
          </a:xfrm>
          <a:prstGeom prst="rect">
            <a:avLst/>
          </a:prstGeom>
        </p:spPr>
        <p:txBody>
          <a:bodyPr wrap="square">
            <a:spAutoFit/>
          </a:bodyPr>
          <a:lstStyle/>
          <a:p>
            <a:r>
              <a:rPr lang="en-US" sz="1200" dirty="0" smtClean="0">
                <a:solidFill>
                  <a:srgbClr val="1F497D"/>
                </a:solidFill>
              </a:rPr>
              <a:t>Q301. Here </a:t>
            </a:r>
            <a:r>
              <a:rPr lang="en-US" sz="1200" dirty="0">
                <a:solidFill>
                  <a:srgbClr val="1F497D"/>
                </a:solidFill>
              </a:rPr>
              <a:t>are some statements that describe how people feel about wearing lifejackets while boating. </a:t>
            </a:r>
            <a:r>
              <a:rPr lang="en-US" sz="1200" dirty="0" smtClean="0">
                <a:solidFill>
                  <a:srgbClr val="1F497D"/>
                </a:solidFill>
              </a:rPr>
              <a:t>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sp>
        <p:nvSpPr>
          <p:cNvPr id="16" name="Rounded Rectangle 15"/>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Barriers</a:t>
            </a:r>
            <a:r>
              <a:rPr lang="en-US" sz="1400" dirty="0" smtClean="0">
                <a:solidFill>
                  <a:srgbClr val="1F497D"/>
                </a:solidFill>
              </a:rPr>
              <a:t> to wearing a lifejacket</a:t>
            </a:r>
            <a:endParaRPr lang="en-US" sz="1400" dirty="0">
              <a:solidFill>
                <a:srgbClr val="1F497D"/>
              </a:solidFill>
            </a:endParaRPr>
          </a:p>
        </p:txBody>
      </p:sp>
      <p:cxnSp>
        <p:nvCxnSpPr>
          <p:cNvPr id="17" name="Straight Connector 16"/>
          <p:cNvCxnSpPr/>
          <p:nvPr/>
        </p:nvCxnSpPr>
        <p:spPr>
          <a:xfrm>
            <a:off x="206830" y="2362200"/>
            <a:ext cx="8686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5366658" y="1981200"/>
            <a:ext cx="3559630" cy="369332"/>
          </a:xfrm>
          <a:prstGeom prst="rect">
            <a:avLst/>
          </a:prstGeom>
          <a:noFill/>
        </p:spPr>
        <p:txBody>
          <a:bodyPr wrap="square" rtlCol="0">
            <a:spAutoFit/>
          </a:bodyPr>
          <a:lstStyle/>
          <a:p>
            <a:pPr algn="r"/>
            <a:r>
              <a:rPr lang="en-US" b="1" dirty="0" smtClean="0">
                <a:solidFill>
                  <a:srgbClr val="FFFFFF">
                    <a:lumMod val="50000"/>
                  </a:srgbClr>
                </a:solidFill>
              </a:rPr>
              <a:t>Top 9 resonate most with boaters</a:t>
            </a:r>
            <a:endParaRPr lang="en-US" b="1" dirty="0">
              <a:solidFill>
                <a:srgbClr val="FFFFFF">
                  <a:lumMod val="50000"/>
                </a:srgbClr>
              </a:solidFill>
            </a:endParaRPr>
          </a:p>
        </p:txBody>
      </p:sp>
    </p:spTree>
    <p:extLst>
      <p:ext uri="{BB962C8B-B14F-4D97-AF65-F5344CB8AC3E}">
        <p14:creationId xmlns:p14="http://schemas.microsoft.com/office/powerpoint/2010/main" val="136488916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0" y="118411"/>
            <a:ext cx="8162325" cy="744235"/>
          </a:xfrm>
        </p:spPr>
        <p:txBody>
          <a:bodyPr/>
          <a:lstStyle/>
          <a:p>
            <a:r>
              <a:rPr lang="en-US" dirty="0" smtClean="0"/>
              <a:t>There are several “reasons why </a:t>
            </a:r>
            <a:r>
              <a:rPr lang="en-US" u="sng" dirty="0" smtClean="0"/>
              <a:t>not</a:t>
            </a:r>
            <a:r>
              <a:rPr lang="en-US" dirty="0" smtClean="0"/>
              <a:t>” themes evident in the</a:t>
            </a:r>
            <a:br>
              <a:rPr lang="en-US" dirty="0" smtClean="0"/>
            </a:br>
            <a:r>
              <a:rPr lang="en-US" dirty="0" smtClean="0"/>
              <a:t>top 9 barriers. </a:t>
            </a:r>
            <a:br>
              <a:rPr lang="en-US" dirty="0" smtClean="0"/>
            </a:br>
            <a:r>
              <a:rPr lang="en-US" sz="1200" b="0" dirty="0" smtClean="0"/>
              <a:t>Based on MaxDiff Scores / 10</a:t>
            </a:r>
            <a:endParaRPr lang="en-US" sz="1200" b="0"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36</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822386850"/>
              </p:ext>
            </p:extLst>
          </p:nvPr>
        </p:nvGraphicFramePr>
        <p:xfrm>
          <a:off x="257175" y="1234111"/>
          <a:ext cx="7886700" cy="460062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059201070"/>
              </p:ext>
            </p:extLst>
          </p:nvPr>
        </p:nvGraphicFramePr>
        <p:xfrm>
          <a:off x="307519" y="1504520"/>
          <a:ext cx="8675914" cy="4205205"/>
        </p:xfrm>
        <a:graphic>
          <a:graphicData uri="http://schemas.openxmlformats.org/drawingml/2006/table">
            <a:tbl>
              <a:tblPr>
                <a:tableStyleId>{5C22544A-7EE6-4342-B048-85BDC9FD1C3A}</a:tableStyleId>
              </a:tblPr>
              <a:tblGrid>
                <a:gridCol w="381000"/>
                <a:gridCol w="8294914"/>
              </a:tblGrid>
              <a:tr h="467245">
                <a:tc>
                  <a:txBody>
                    <a:bodyPr/>
                    <a:lstStyle/>
                    <a:p>
                      <a:pPr algn="ctr" fontAlgn="ctr"/>
                      <a:r>
                        <a:rPr lang="en-US" sz="1300" b="0" i="0" u="none" strike="noStrike" dirty="0">
                          <a:solidFill>
                            <a:schemeClr val="tx1"/>
                          </a:solidFill>
                          <a:effectLst/>
                          <a:latin typeface="Calibri"/>
                        </a:rPr>
                        <a:t>4.4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feel that I am </a:t>
                      </a:r>
                      <a:r>
                        <a:rPr lang="en-US" sz="1300" b="1" u="none" strike="noStrike" dirty="0">
                          <a:solidFill>
                            <a:srgbClr val="000000"/>
                          </a:solidFill>
                          <a:effectLst/>
                        </a:rPr>
                        <a:t>prepared</a:t>
                      </a:r>
                      <a:r>
                        <a:rPr lang="en-US" sz="1300" u="none" strike="noStrike" dirty="0">
                          <a:solidFill>
                            <a:srgbClr val="000000"/>
                          </a:solidFill>
                          <a:effectLst/>
                        </a:rPr>
                        <a:t> in the event of cold water immersion</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A lifejacket is </a:t>
                      </a:r>
                      <a:r>
                        <a:rPr lang="en-US" sz="1300" b="1" u="none" strike="noStrike" dirty="0">
                          <a:solidFill>
                            <a:srgbClr val="000000"/>
                          </a:solidFill>
                          <a:effectLst/>
                        </a:rPr>
                        <a:t>uncomfortable</a:t>
                      </a:r>
                      <a:r>
                        <a:rPr lang="en-US" sz="1300" u="none" strike="noStrike" dirty="0">
                          <a:solidFill>
                            <a:srgbClr val="000000"/>
                          </a:solidFill>
                          <a:effectLst/>
                        </a:rPr>
                        <a:t> to wear</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don’t know anyone who has ever </a:t>
                      </a:r>
                      <a:r>
                        <a:rPr lang="en-US" sz="1300" b="1" u="none" strike="noStrike" dirty="0">
                          <a:solidFill>
                            <a:srgbClr val="000000"/>
                          </a:solidFill>
                          <a:effectLst/>
                        </a:rPr>
                        <a:t>drowned</a:t>
                      </a:r>
                      <a:r>
                        <a:rPr lang="en-US" sz="1300" u="none" strike="noStrike" dirty="0">
                          <a:solidFill>
                            <a:srgbClr val="000000"/>
                          </a:solidFill>
                          <a:effectLst/>
                        </a:rPr>
                        <a:t> or almost drowned</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don’t worry about the temperature of the water, as I </a:t>
                      </a:r>
                      <a:r>
                        <a:rPr lang="en-US" sz="1300" b="1" u="none" strike="noStrike" dirty="0">
                          <a:solidFill>
                            <a:srgbClr val="000000"/>
                          </a:solidFill>
                          <a:effectLst/>
                        </a:rPr>
                        <a:t>don’t boat </a:t>
                      </a:r>
                      <a:r>
                        <a:rPr lang="en-US" sz="1300" u="none" strike="noStrike" dirty="0">
                          <a:solidFill>
                            <a:srgbClr val="000000"/>
                          </a:solidFill>
                          <a:effectLst/>
                        </a:rPr>
                        <a:t>during what I consider to be the cold water season</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The lifejackets that I would like are </a:t>
                      </a:r>
                      <a:r>
                        <a:rPr lang="en-US" sz="1300" b="1" u="none" strike="noStrike" dirty="0">
                          <a:solidFill>
                            <a:srgbClr val="000000"/>
                          </a:solidFill>
                          <a:effectLst/>
                        </a:rPr>
                        <a:t>too expensive</a:t>
                      </a:r>
                      <a:endParaRPr lang="en-US" sz="1300" b="1"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2.9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only need to wear a lifejacket in </a:t>
                      </a:r>
                      <a:r>
                        <a:rPr lang="en-US" sz="1300" b="1" u="none" strike="noStrike" dirty="0">
                          <a:solidFill>
                            <a:srgbClr val="000000"/>
                          </a:solidFill>
                          <a:effectLst/>
                        </a:rPr>
                        <a:t>riskier</a:t>
                      </a:r>
                      <a:r>
                        <a:rPr lang="en-US" sz="1300" u="none" strike="noStrike" dirty="0">
                          <a:solidFill>
                            <a:srgbClr val="000000"/>
                          </a:solidFill>
                          <a:effectLst/>
                        </a:rPr>
                        <a:t> conditions (tippy boat, rough water, at high speeds)</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2.7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A lifejacket is </a:t>
                      </a:r>
                      <a:r>
                        <a:rPr lang="en-US" sz="1300" b="1" u="none" strike="noStrike" dirty="0">
                          <a:solidFill>
                            <a:srgbClr val="000000"/>
                          </a:solidFill>
                          <a:effectLst/>
                        </a:rPr>
                        <a:t>too hot </a:t>
                      </a:r>
                      <a:r>
                        <a:rPr lang="en-US" sz="1300" u="none" strike="noStrike" dirty="0">
                          <a:solidFill>
                            <a:srgbClr val="000000"/>
                          </a:solidFill>
                          <a:effectLst/>
                        </a:rPr>
                        <a:t>to wear</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2.7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Wearing a lifejacket </a:t>
                      </a:r>
                      <a:r>
                        <a:rPr lang="en-US" sz="1300" b="1" u="none" strike="noStrike" dirty="0">
                          <a:solidFill>
                            <a:srgbClr val="000000"/>
                          </a:solidFill>
                          <a:effectLst/>
                        </a:rPr>
                        <a:t>interferes</a:t>
                      </a:r>
                      <a:r>
                        <a:rPr lang="en-US" sz="1300" u="none" strike="noStrike" dirty="0">
                          <a:solidFill>
                            <a:srgbClr val="000000"/>
                          </a:solidFill>
                          <a:effectLst/>
                        </a:rPr>
                        <a:t> with my activity while boating</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467245">
                <a:tc>
                  <a:txBody>
                    <a:bodyPr/>
                    <a:lstStyle/>
                    <a:p>
                      <a:pPr algn="ctr" fontAlgn="ctr"/>
                      <a:r>
                        <a:rPr lang="en-US" sz="1300" b="0" i="0" u="none" strike="noStrike">
                          <a:solidFill>
                            <a:schemeClr val="tx1"/>
                          </a:solidFill>
                          <a:effectLst/>
                          <a:latin typeface="Calibri"/>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only need to wear a lifejacket when involved in </a:t>
                      </a:r>
                      <a:r>
                        <a:rPr lang="en-US" sz="1300" b="1" u="none" strike="noStrike" dirty="0">
                          <a:solidFill>
                            <a:srgbClr val="000000"/>
                          </a:solidFill>
                          <a:effectLst/>
                        </a:rPr>
                        <a:t>sports</a:t>
                      </a:r>
                      <a:r>
                        <a:rPr lang="en-US" sz="1300" u="none" strike="noStrike" dirty="0">
                          <a:solidFill>
                            <a:srgbClr val="000000"/>
                          </a:solidFill>
                          <a:effectLst/>
                        </a:rPr>
                        <a:t> (e.g. waterskiing, </a:t>
                      </a:r>
                      <a:r>
                        <a:rPr lang="en-US" sz="1300" u="none" strike="noStrike" dirty="0" smtClean="0">
                          <a:solidFill>
                            <a:srgbClr val="000000"/>
                          </a:solidFill>
                          <a:effectLst/>
                        </a:rPr>
                        <a:t>etc.)</a:t>
                      </a:r>
                      <a:endParaRPr lang="en-US" sz="1300" b="0" i="0" u="none" strike="noStrike" dirty="0">
                        <a:solidFill>
                          <a:srgbClr val="000000"/>
                        </a:solidFill>
                        <a:effectLst/>
                        <a:latin typeface="Calibri"/>
                      </a:endParaRPr>
                    </a:p>
                  </a:txBody>
                  <a:tcPr marL="3621" marR="3621" marT="3621"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4" name="TextBox 13"/>
          <p:cNvSpPr txBox="1"/>
          <p:nvPr/>
        </p:nvSpPr>
        <p:spPr>
          <a:xfrm>
            <a:off x="6019800" y="6241665"/>
            <a:ext cx="2667000" cy="246221"/>
          </a:xfrm>
          <a:prstGeom prst="rect">
            <a:avLst/>
          </a:prstGeom>
          <a:noFill/>
        </p:spPr>
        <p:txBody>
          <a:bodyPr wrap="square" rtlCol="0">
            <a:spAutoFit/>
          </a:bodyPr>
          <a:lstStyle/>
          <a:p>
            <a:pPr algn="r"/>
            <a:r>
              <a:rPr lang="en-US" sz="1000" dirty="0">
                <a:solidFill>
                  <a:srgbClr val="1F497D"/>
                </a:solidFill>
              </a:rPr>
              <a:t>Lifejackets: Group A only (n=602)</a:t>
            </a:r>
          </a:p>
        </p:txBody>
      </p:sp>
      <p:sp>
        <p:nvSpPr>
          <p:cNvPr id="15" name="Rectangle 14"/>
          <p:cNvSpPr/>
          <p:nvPr/>
        </p:nvSpPr>
        <p:spPr>
          <a:xfrm>
            <a:off x="0" y="6211669"/>
            <a:ext cx="6019800" cy="646331"/>
          </a:xfrm>
          <a:prstGeom prst="rect">
            <a:avLst/>
          </a:prstGeom>
        </p:spPr>
        <p:txBody>
          <a:bodyPr wrap="square">
            <a:spAutoFit/>
          </a:bodyPr>
          <a:lstStyle/>
          <a:p>
            <a:r>
              <a:rPr lang="en-US" sz="1200" dirty="0">
                <a:solidFill>
                  <a:srgbClr val="1F497D"/>
                </a:solidFill>
              </a:rPr>
              <a:t>Q301. Here are some statements that describe how people feel about wearing lifejackets while boating. Which one do you agree with the most and which one do you agree with the least?   (Select one )  </a:t>
            </a:r>
          </a:p>
        </p:txBody>
      </p:sp>
      <p:sp>
        <p:nvSpPr>
          <p:cNvPr id="16" name="Rounded Rectangle 15"/>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Barriers</a:t>
            </a:r>
            <a:r>
              <a:rPr lang="en-US" sz="1400" dirty="0">
                <a:solidFill>
                  <a:srgbClr val="1F497D"/>
                </a:solidFill>
              </a:rPr>
              <a:t> to wearing a lifejacket</a:t>
            </a:r>
          </a:p>
        </p:txBody>
      </p:sp>
      <p:sp>
        <p:nvSpPr>
          <p:cNvPr id="18" name="TextBox 17"/>
          <p:cNvSpPr txBox="1"/>
          <p:nvPr/>
        </p:nvSpPr>
        <p:spPr>
          <a:xfrm>
            <a:off x="2046512" y="1045028"/>
            <a:ext cx="4887688" cy="369332"/>
          </a:xfrm>
          <a:prstGeom prst="rect">
            <a:avLst/>
          </a:prstGeom>
          <a:noFill/>
        </p:spPr>
        <p:txBody>
          <a:bodyPr wrap="square" rtlCol="0">
            <a:spAutoFit/>
          </a:bodyPr>
          <a:lstStyle/>
          <a:p>
            <a:pPr algn="ctr"/>
            <a:r>
              <a:rPr lang="en-US" b="1" dirty="0">
                <a:solidFill>
                  <a:srgbClr val="1F497D"/>
                </a:solidFill>
              </a:rPr>
              <a:t>Top 9 barriers </a:t>
            </a:r>
            <a:r>
              <a:rPr lang="en-US" b="1" dirty="0" smtClean="0">
                <a:solidFill>
                  <a:srgbClr val="1F497D"/>
                </a:solidFill>
              </a:rPr>
              <a:t>that resonate </a:t>
            </a:r>
            <a:r>
              <a:rPr lang="en-US" b="1" dirty="0">
                <a:solidFill>
                  <a:srgbClr val="1F497D"/>
                </a:solidFill>
              </a:rPr>
              <a:t>most with boaters</a:t>
            </a:r>
          </a:p>
        </p:txBody>
      </p:sp>
      <p:grpSp>
        <p:nvGrpSpPr>
          <p:cNvPr id="13" name="Group 12"/>
          <p:cNvGrpSpPr/>
          <p:nvPr/>
        </p:nvGrpSpPr>
        <p:grpSpPr>
          <a:xfrm>
            <a:off x="6248400" y="4853783"/>
            <a:ext cx="2743200" cy="1398768"/>
            <a:chOff x="6248400" y="4811486"/>
            <a:chExt cx="2743200" cy="1398768"/>
          </a:xfrm>
        </p:grpSpPr>
        <p:grpSp>
          <p:nvGrpSpPr>
            <p:cNvPr id="6" name="Group 5"/>
            <p:cNvGrpSpPr/>
            <p:nvPr/>
          </p:nvGrpSpPr>
          <p:grpSpPr>
            <a:xfrm>
              <a:off x="6400800" y="5219113"/>
              <a:ext cx="2590800" cy="877237"/>
              <a:chOff x="6934200" y="5007428"/>
              <a:chExt cx="2590800" cy="877237"/>
            </a:xfrm>
          </p:grpSpPr>
          <p:grpSp>
            <p:nvGrpSpPr>
              <p:cNvPr id="12" name="Group 11"/>
              <p:cNvGrpSpPr/>
              <p:nvPr/>
            </p:nvGrpSpPr>
            <p:grpSpPr>
              <a:xfrm>
                <a:off x="6934200" y="5410200"/>
                <a:ext cx="2590800" cy="474465"/>
                <a:chOff x="7630886" y="5355772"/>
                <a:chExt cx="2590800" cy="474465"/>
              </a:xfrm>
            </p:grpSpPr>
            <p:sp>
              <p:nvSpPr>
                <p:cNvPr id="8" name="Rectangle 7"/>
                <p:cNvSpPr/>
                <p:nvPr/>
              </p:nvSpPr>
              <p:spPr>
                <a:xfrm>
                  <a:off x="7630886" y="5410200"/>
                  <a:ext cx="228600" cy="152400"/>
                </a:xfrm>
                <a:prstGeom prst="rect">
                  <a:avLst/>
                </a:prstGeom>
                <a:solidFill>
                  <a:srgbClr val="92D050"/>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rgbClr val="FFFFFF"/>
                    </a:solidFill>
                  </a:endParaRPr>
                </a:p>
              </p:txBody>
            </p:sp>
            <p:sp>
              <p:nvSpPr>
                <p:cNvPr id="9" name="Rectangle 8"/>
                <p:cNvSpPr/>
                <p:nvPr/>
              </p:nvSpPr>
              <p:spPr>
                <a:xfrm>
                  <a:off x="7630886" y="5638798"/>
                  <a:ext cx="228600" cy="152400"/>
                </a:xfrm>
                <a:prstGeom prst="rect">
                  <a:avLst/>
                </a:prstGeom>
                <a:solidFill>
                  <a:srgbClr val="99CCFF"/>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rgbClr val="FFFFFF"/>
                    </a:solidFill>
                  </a:endParaRPr>
                </a:p>
              </p:txBody>
            </p:sp>
            <p:sp>
              <p:nvSpPr>
                <p:cNvPr id="10" name="TextBox 9"/>
                <p:cNvSpPr txBox="1"/>
                <p:nvPr/>
              </p:nvSpPr>
              <p:spPr>
                <a:xfrm>
                  <a:off x="7859486" y="5355772"/>
                  <a:ext cx="1284514" cy="261610"/>
                </a:xfrm>
                <a:prstGeom prst="rect">
                  <a:avLst/>
                </a:prstGeom>
                <a:noFill/>
              </p:spPr>
              <p:txBody>
                <a:bodyPr wrap="square" rtlCol="0">
                  <a:spAutoFit/>
                </a:bodyPr>
                <a:lstStyle/>
                <a:p>
                  <a:r>
                    <a:rPr lang="en-US" sz="1100" dirty="0">
                      <a:solidFill>
                        <a:srgbClr val="1F497D"/>
                      </a:solidFill>
                    </a:rPr>
                    <a:t>Too expensive</a:t>
                  </a:r>
                </a:p>
              </p:txBody>
            </p:sp>
            <p:sp>
              <p:nvSpPr>
                <p:cNvPr id="11" name="TextBox 10"/>
                <p:cNvSpPr txBox="1"/>
                <p:nvPr/>
              </p:nvSpPr>
              <p:spPr>
                <a:xfrm>
                  <a:off x="7859486" y="5568627"/>
                  <a:ext cx="2362200" cy="261610"/>
                </a:xfrm>
                <a:prstGeom prst="rect">
                  <a:avLst/>
                </a:prstGeom>
                <a:noFill/>
              </p:spPr>
              <p:txBody>
                <a:bodyPr wrap="square" rtlCol="0">
                  <a:spAutoFit/>
                </a:bodyPr>
                <a:lstStyle/>
                <a:p>
                  <a:r>
                    <a:rPr lang="en-US" sz="1100" dirty="0">
                      <a:solidFill>
                        <a:srgbClr val="1F497D"/>
                      </a:solidFill>
                    </a:rPr>
                    <a:t>Not concerned about Cold Water</a:t>
                  </a:r>
                </a:p>
              </p:txBody>
            </p:sp>
          </p:grpSp>
          <p:sp>
            <p:nvSpPr>
              <p:cNvPr id="19" name="Rectangle 18"/>
              <p:cNvSpPr/>
              <p:nvPr/>
            </p:nvSpPr>
            <p:spPr>
              <a:xfrm>
                <a:off x="6934200" y="5257800"/>
                <a:ext cx="228600" cy="152400"/>
              </a:xfrm>
              <a:prstGeom prst="rect">
                <a:avLst/>
              </a:prstGeom>
              <a:solidFill>
                <a:srgbClr val="FFFF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rgbClr val="FFFFFF"/>
                  </a:solidFill>
                </a:endParaRPr>
              </a:p>
            </p:txBody>
          </p:sp>
          <p:sp>
            <p:nvSpPr>
              <p:cNvPr id="20" name="Rectangle 19"/>
              <p:cNvSpPr/>
              <p:nvPr/>
            </p:nvSpPr>
            <p:spPr>
              <a:xfrm>
                <a:off x="6934200" y="5050972"/>
                <a:ext cx="228600" cy="152400"/>
              </a:xfrm>
              <a:prstGeom prst="rect">
                <a:avLst/>
              </a:prstGeom>
              <a:solidFill>
                <a:srgbClr val="FFCC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rgbClr val="FFFFFF"/>
                  </a:solidFill>
                </a:endParaRPr>
              </a:p>
            </p:txBody>
          </p:sp>
          <p:sp>
            <p:nvSpPr>
              <p:cNvPr id="22" name="TextBox 21"/>
              <p:cNvSpPr txBox="1"/>
              <p:nvPr/>
            </p:nvSpPr>
            <p:spPr>
              <a:xfrm>
                <a:off x="7162800" y="5203372"/>
                <a:ext cx="2286000" cy="261610"/>
              </a:xfrm>
              <a:prstGeom prst="rect">
                <a:avLst/>
              </a:prstGeom>
              <a:noFill/>
            </p:spPr>
            <p:txBody>
              <a:bodyPr wrap="square" rtlCol="0">
                <a:spAutoFit/>
              </a:bodyPr>
              <a:lstStyle/>
              <a:p>
                <a:r>
                  <a:rPr lang="en-US" sz="1100" dirty="0" smtClean="0">
                    <a:solidFill>
                      <a:srgbClr val="1F497D"/>
                    </a:solidFill>
                  </a:rPr>
                  <a:t>Uncomfortable/Reduces Enjoyment</a:t>
                </a:r>
                <a:endParaRPr lang="en-US" sz="1100" dirty="0">
                  <a:solidFill>
                    <a:srgbClr val="1F497D"/>
                  </a:solidFill>
                </a:endParaRPr>
              </a:p>
            </p:txBody>
          </p:sp>
          <p:sp>
            <p:nvSpPr>
              <p:cNvPr id="23" name="TextBox 22"/>
              <p:cNvSpPr txBox="1"/>
              <p:nvPr/>
            </p:nvSpPr>
            <p:spPr>
              <a:xfrm>
                <a:off x="7162800" y="5007428"/>
                <a:ext cx="2133600" cy="261610"/>
              </a:xfrm>
              <a:prstGeom prst="rect">
                <a:avLst/>
              </a:prstGeom>
              <a:noFill/>
            </p:spPr>
            <p:txBody>
              <a:bodyPr wrap="square" rtlCol="0">
                <a:spAutoFit/>
              </a:bodyPr>
              <a:lstStyle/>
              <a:p>
                <a:r>
                  <a:rPr lang="en-US" sz="1100" dirty="0">
                    <a:solidFill>
                      <a:srgbClr val="1F497D"/>
                    </a:solidFill>
                  </a:rPr>
                  <a:t>Risk is low/unlikely to need it</a:t>
                </a:r>
              </a:p>
            </p:txBody>
          </p:sp>
        </p:grpSp>
        <p:sp>
          <p:nvSpPr>
            <p:cNvPr id="7" name="TextBox 6"/>
            <p:cNvSpPr txBox="1"/>
            <p:nvPr/>
          </p:nvSpPr>
          <p:spPr>
            <a:xfrm>
              <a:off x="6512924" y="4811486"/>
              <a:ext cx="2141220" cy="307777"/>
            </a:xfrm>
            <a:prstGeom prst="rect">
              <a:avLst/>
            </a:prstGeom>
            <a:noFill/>
          </p:spPr>
          <p:txBody>
            <a:bodyPr wrap="square" rtlCol="0">
              <a:spAutoFit/>
            </a:bodyPr>
            <a:lstStyle/>
            <a:p>
              <a:r>
                <a:rPr lang="en-US" sz="1400" b="1" dirty="0" smtClean="0">
                  <a:solidFill>
                    <a:srgbClr val="1F497D"/>
                  </a:solidFill>
                </a:rPr>
                <a:t>‘Reason why </a:t>
              </a:r>
              <a:r>
                <a:rPr lang="en-US" sz="1400" b="1" dirty="0">
                  <a:solidFill>
                    <a:srgbClr val="1F497D"/>
                  </a:solidFill>
                </a:rPr>
                <a:t>not’ themes</a:t>
              </a:r>
            </a:p>
          </p:txBody>
        </p:sp>
        <p:sp>
          <p:nvSpPr>
            <p:cNvPr id="25" name="Rectangle 24"/>
            <p:cNvSpPr/>
            <p:nvPr/>
          </p:nvSpPr>
          <p:spPr>
            <a:xfrm>
              <a:off x="6248400" y="5108377"/>
              <a:ext cx="2667000" cy="110187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spTree>
    <p:extLst>
      <p:ext uri="{BB962C8B-B14F-4D97-AF65-F5344CB8AC3E}">
        <p14:creationId xmlns:p14="http://schemas.microsoft.com/office/powerpoint/2010/main" val="4216894145"/>
      </p:ext>
    </p:extLst>
  </p:cSld>
  <p:clrMapOvr>
    <a:masterClrMapping/>
  </p:clrMapOvr>
  <p:transition spd="slow" advClick="0">
    <p:fade thruBlk="1"/>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500" cy="612000"/>
          </a:xfrm>
        </p:spPr>
        <p:txBody>
          <a:bodyPr/>
          <a:lstStyle/>
          <a:p>
            <a:r>
              <a:rPr lang="en-US" dirty="0" smtClean="0"/>
              <a:t>Each of the </a:t>
            </a:r>
            <a:r>
              <a:rPr lang="en-US" u="sng" dirty="0" smtClean="0"/>
              <a:t>Lifejacket Barriers</a:t>
            </a:r>
            <a:r>
              <a:rPr lang="en-US" dirty="0" smtClean="0"/>
              <a:t> belongs to an emotional theme</a:t>
            </a:r>
            <a:r>
              <a:rPr lang="en-US" dirty="0"/>
              <a:t>.</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37</a:t>
            </a:fld>
            <a:endParaRPr lang="de-DE" dirty="0">
              <a:solidFill>
                <a:srgbClr val="1F497D"/>
              </a:solidFill>
              <a:latin typeface="+mj-lt"/>
            </a:endParaRPr>
          </a:p>
        </p:txBody>
      </p:sp>
      <p:sp>
        <p:nvSpPr>
          <p:cNvPr id="14" name="TextBox 13"/>
          <p:cNvSpPr txBox="1"/>
          <p:nvPr/>
        </p:nvSpPr>
        <p:spPr>
          <a:xfrm>
            <a:off x="3788228" y="6597916"/>
            <a:ext cx="2667000" cy="276999"/>
          </a:xfrm>
          <a:prstGeom prst="rect">
            <a:avLst/>
          </a:prstGeom>
          <a:noFill/>
        </p:spPr>
        <p:txBody>
          <a:bodyPr wrap="square" rtlCol="0">
            <a:spAutoFit/>
          </a:bodyPr>
          <a:lstStyle/>
          <a:p>
            <a:r>
              <a:rPr lang="en-US" sz="1200" dirty="0" smtClean="0"/>
              <a:t>Lifejackets: Group A only (n=602)</a:t>
            </a:r>
            <a:endParaRPr lang="en-US" sz="1200" dirty="0"/>
          </a:p>
        </p:txBody>
      </p:sp>
      <p:graphicFrame>
        <p:nvGraphicFramePr>
          <p:cNvPr id="5" name="Table 4"/>
          <p:cNvGraphicFramePr>
            <a:graphicFrameLocks noGrp="1"/>
          </p:cNvGraphicFramePr>
          <p:nvPr>
            <p:extLst>
              <p:ext uri="{D42A27DB-BD31-4B8C-83A1-F6EECF244321}">
                <p14:modId xmlns:p14="http://schemas.microsoft.com/office/powerpoint/2010/main" val="1918377778"/>
              </p:ext>
            </p:extLst>
          </p:nvPr>
        </p:nvGraphicFramePr>
        <p:xfrm>
          <a:off x="413656" y="772748"/>
          <a:ext cx="4114800" cy="5957638"/>
        </p:xfrm>
        <a:graphic>
          <a:graphicData uri="http://schemas.openxmlformats.org/drawingml/2006/table">
            <a:tbl>
              <a:tblPr/>
              <a:tblGrid>
                <a:gridCol w="4114800"/>
              </a:tblGrid>
              <a:tr h="128157">
                <a:tc>
                  <a:txBody>
                    <a:bodyPr/>
                    <a:lstStyle/>
                    <a:p>
                      <a:pPr algn="l" fontAlgn="ctr"/>
                      <a:r>
                        <a:rPr lang="en-US" sz="1200" b="1" i="0" u="sng" strike="noStrike" dirty="0">
                          <a:solidFill>
                            <a:srgbClr val="00B0F0"/>
                          </a:solidFill>
                          <a:effectLst/>
                          <a:latin typeface="Calibri"/>
                          <a:cs typeface="Calibri"/>
                        </a:rPr>
                        <a:t>Enjoyment</a:t>
                      </a:r>
                      <a:endParaRPr lang="en-US" sz="1200" b="1" i="0" u="sng" strike="noStrike" dirty="0">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Wearing a lifejacket puts a damper on things</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A lifejacket is uncomfortable to wear</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A lifejacket is too hot to wear</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Lifejackets smell bad</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 want to feel the sun on my skin / sun tan and I can’t with a lifejacket</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 prefer to use a lifejacket as a cushion / to sit on / as a pillow</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a:solidFill>
                            <a:srgbClr val="00B0F0"/>
                          </a:solidFill>
                          <a:effectLst/>
                          <a:latin typeface="Calibri"/>
                          <a:cs typeface="Calibri"/>
                        </a:rPr>
                        <a:t>Conviviality</a:t>
                      </a:r>
                      <a:endParaRPr lang="en-US" sz="1200" b="1" i="0" u="sng" strike="noStrike">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I don’t want to be the odd one by wearing a lifejacket</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It’s not cool to wear a lifejacket</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a:solidFill>
                            <a:srgbClr val="00B0F0"/>
                          </a:solidFill>
                          <a:effectLst/>
                          <a:latin typeface="Calibri"/>
                          <a:cs typeface="Calibri"/>
                        </a:rPr>
                        <a:t>Belonging</a:t>
                      </a:r>
                      <a:endParaRPr lang="en-US" sz="1200" b="1" i="0" u="sng" strike="noStrike">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Family and friends are looking out for me, so I don’t really need to wear a lifejacket</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My family /friends don’t need to wear lifejackets because I can look out for them</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 don’t need to set an example for others by wearing a lifejacket, particularly if there are no children around</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 tend to go along with what others on the boat are doing – if they wear one, I will too</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dirty="0">
                          <a:solidFill>
                            <a:srgbClr val="00B0F0"/>
                          </a:solidFill>
                          <a:effectLst/>
                          <a:latin typeface="Calibri"/>
                          <a:cs typeface="Calibri"/>
                        </a:rPr>
                        <a:t>Security</a:t>
                      </a:r>
                      <a:endParaRPr lang="en-US" sz="1200" b="1" i="0" u="sng" strike="noStrike" dirty="0">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It is very unlikely that something serious is going to happen, so there’s really no need to wear a lifejacket</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There’s no real risk when you fall into the water, so wearing a lifejacket isn’t really needed</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If something happens where I need a lifejacket, I can always put one on</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dirty="0">
                          <a:solidFill>
                            <a:srgbClr val="000000"/>
                          </a:solidFill>
                          <a:effectLst/>
                          <a:latin typeface="Calibri"/>
                          <a:cs typeface="Calibri"/>
                        </a:rPr>
                        <a:t>I only need to wear a lifejacket in riskier conditions (tippy boat, rough water, at high speeds)</a:t>
                      </a:r>
                      <a:endParaRPr lang="en-US" sz="1200" b="0" i="0" u="none" strike="noStrike" dirty="0">
                        <a:solidFill>
                          <a:srgbClr val="000000"/>
                        </a:solidFill>
                        <a:effectLst/>
                        <a:latin typeface="Calibri"/>
                      </a:endParaRPr>
                    </a:p>
                  </a:txBody>
                  <a:tcPr marL="4586" marR="4586" marT="4586" marB="0" anchor="ctr">
                    <a:lnL>
                      <a:noFill/>
                    </a:lnL>
                    <a:lnR>
                      <a:noFill/>
                    </a:lnR>
                    <a:lnT>
                      <a:noFill/>
                    </a:lnT>
                    <a:lnB>
                      <a:noFill/>
                    </a:lnB>
                  </a:tcPr>
                </a:tc>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927434610"/>
              </p:ext>
            </p:extLst>
          </p:nvPr>
        </p:nvGraphicFramePr>
        <p:xfrm>
          <a:off x="4833256" y="783772"/>
          <a:ext cx="4114800" cy="5597806"/>
        </p:xfrm>
        <a:graphic>
          <a:graphicData uri="http://schemas.openxmlformats.org/drawingml/2006/table">
            <a:tbl>
              <a:tblPr/>
              <a:tblGrid>
                <a:gridCol w="4114800"/>
              </a:tblGrid>
              <a:tr h="128157">
                <a:tc>
                  <a:txBody>
                    <a:bodyPr/>
                    <a:lstStyle/>
                    <a:p>
                      <a:pPr algn="l" fontAlgn="ctr"/>
                      <a:r>
                        <a:rPr lang="en-US" sz="1200" b="1" i="0" u="sng" strike="noStrike" dirty="0">
                          <a:solidFill>
                            <a:srgbClr val="00B0F0"/>
                          </a:solidFill>
                          <a:effectLst/>
                          <a:latin typeface="Calibri"/>
                          <a:cs typeface="Calibri"/>
                        </a:rPr>
                        <a:t>Control</a:t>
                      </a:r>
                      <a:endParaRPr lang="en-US" sz="1200" b="1" i="0" u="sng" strike="noStrike" dirty="0">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dirty="0">
                          <a:solidFill>
                            <a:srgbClr val="000000"/>
                          </a:solidFill>
                          <a:effectLst/>
                          <a:latin typeface="Calibri"/>
                          <a:cs typeface="Calibri"/>
                        </a:rPr>
                        <a:t>I’ve got good boating skills so I don’t need to wear a lifejacket</a:t>
                      </a:r>
                      <a:endParaRPr lang="en-US" sz="1200" b="0" i="0" u="none" strike="noStrike" dirty="0">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dirty="0">
                          <a:solidFill>
                            <a:srgbClr val="000000"/>
                          </a:solidFill>
                          <a:effectLst/>
                          <a:latin typeface="Calibri"/>
                          <a:cs typeface="Calibri"/>
                        </a:rPr>
                        <a:t>I’m a strong swimmer, so I don’t need to wear a lifejacket</a:t>
                      </a:r>
                      <a:endParaRPr lang="en-US" sz="1200" b="0" i="0" u="none" strike="noStrike" dirty="0">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The lifejackets that I would like are too expensive</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a:solidFill>
                            <a:srgbClr val="00B0F0"/>
                          </a:solidFill>
                          <a:effectLst/>
                          <a:latin typeface="Calibri"/>
                          <a:cs typeface="Calibri"/>
                        </a:rPr>
                        <a:t>Recognition</a:t>
                      </a:r>
                      <a:endParaRPr lang="en-US" sz="1200" b="1" i="0" u="sng" strike="noStrike">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I’m better off without a lifejacket / I can swim better without one</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I don’t know anyone who has ever drowned or almost drowned</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a:solidFill>
                            <a:srgbClr val="00B0F0"/>
                          </a:solidFill>
                          <a:effectLst/>
                          <a:latin typeface="Calibri"/>
                          <a:cs typeface="Calibri"/>
                        </a:rPr>
                        <a:t>Power</a:t>
                      </a:r>
                      <a:endParaRPr lang="en-US" sz="1200" b="1" i="0" u="sng" strike="noStrike">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I don’t want others to think I’m scared of water when I wear a lifejacket</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cs typeface="Calibri"/>
                        </a:rPr>
                        <a:t>Wearing a lifejacket does not fit with the image I want to project</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0" i="0" u="none" strike="noStrike">
                          <a:solidFill>
                            <a:srgbClr val="000000"/>
                          </a:solidFill>
                          <a:effectLst/>
                          <a:latin typeface="Calibri"/>
                          <a:cs typeface="Calibri"/>
                        </a:rPr>
                        <a:t>I don’t want others to think I can’t swim</a:t>
                      </a: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dirty="0">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a:solidFill>
                            <a:srgbClr val="00B0F0"/>
                          </a:solidFill>
                          <a:effectLst/>
                          <a:latin typeface="Calibri"/>
                          <a:cs typeface="Calibri"/>
                        </a:rPr>
                        <a:t>Vitality</a:t>
                      </a:r>
                      <a:endParaRPr lang="en-US" sz="1200" b="1" i="0" u="sng" strike="noStrike">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cs typeface="Calibri"/>
                        </a:rPr>
                        <a:t>Wearing a lifejacket interferes with my activity while boating</a:t>
                      </a:r>
                      <a:endParaRPr lang="en-US" sz="1200" b="0" i="0" u="none" strike="noStrike">
                        <a:solidFill>
                          <a:srgbClr val="000000"/>
                        </a:solidFill>
                        <a:effectLst/>
                        <a:latin typeface="Calibri"/>
                      </a:endParaRP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dirty="0">
                          <a:solidFill>
                            <a:srgbClr val="000000"/>
                          </a:solidFill>
                          <a:effectLst/>
                          <a:latin typeface="Calibri"/>
                          <a:cs typeface="Calibri"/>
                        </a:rPr>
                        <a:t>I only need to wear a lifejacket when involved in sports (e.g. waterskiing, wakeboarding)</a:t>
                      </a:r>
                      <a:endParaRPr lang="en-US" sz="1200" b="0" i="0" u="none" strike="noStrike" dirty="0">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endParaRPr lang="en-US" sz="1200" b="0" i="0" u="none" strike="noStrike">
                        <a:solidFill>
                          <a:srgbClr val="000000"/>
                        </a:solidFill>
                        <a:effectLst/>
                        <a:latin typeface="Calibri"/>
                      </a:endParaRPr>
                    </a:p>
                  </a:txBody>
                  <a:tcPr marL="4586" marR="4586" marT="4586" marB="0" anchor="ctr">
                    <a:lnL>
                      <a:noFill/>
                    </a:lnL>
                    <a:lnR>
                      <a:noFill/>
                    </a:lnR>
                    <a:lnT>
                      <a:noFill/>
                    </a:lnT>
                    <a:lnB>
                      <a:noFill/>
                    </a:lnB>
                  </a:tcPr>
                </a:tc>
              </a:tr>
              <a:tr h="128157">
                <a:tc>
                  <a:txBody>
                    <a:bodyPr/>
                    <a:lstStyle/>
                    <a:p>
                      <a:pPr algn="l" fontAlgn="ctr"/>
                      <a:r>
                        <a:rPr lang="en-US" sz="1200" b="1" i="0" u="sng" strike="noStrike" dirty="0" smtClean="0">
                          <a:solidFill>
                            <a:srgbClr val="00B0F0"/>
                          </a:solidFill>
                          <a:effectLst/>
                          <a:latin typeface="Calibri"/>
                          <a:cs typeface="Calibri"/>
                        </a:rPr>
                        <a:t>Cold </a:t>
                      </a:r>
                      <a:r>
                        <a:rPr lang="en-US" sz="1200" b="1" i="0" u="sng" strike="noStrike" dirty="0">
                          <a:solidFill>
                            <a:srgbClr val="00B0F0"/>
                          </a:solidFill>
                          <a:effectLst/>
                          <a:latin typeface="Calibri"/>
                          <a:cs typeface="Calibri"/>
                        </a:rPr>
                        <a:t>Water </a:t>
                      </a:r>
                      <a:r>
                        <a:rPr lang="en-US" sz="1200" b="1" i="0" u="sng" strike="noStrike" dirty="0" smtClean="0">
                          <a:solidFill>
                            <a:srgbClr val="00B0F0"/>
                          </a:solidFill>
                          <a:effectLst/>
                          <a:latin typeface="Calibri"/>
                          <a:cs typeface="Calibri"/>
                        </a:rPr>
                        <a:t>Barriers</a:t>
                      </a:r>
                      <a:endParaRPr lang="en-US" sz="1200" b="1" i="0" u="sng" strike="noStrike" dirty="0">
                        <a:solidFill>
                          <a:srgbClr val="00B0F0"/>
                        </a:solidFill>
                        <a:effectLst/>
                        <a:latin typeface="Calibri"/>
                      </a:endParaRPr>
                    </a:p>
                  </a:txBody>
                  <a:tcPr marL="4586" marR="4586" marT="4586" marB="0" anchor="ctr">
                    <a:lnL>
                      <a:noFill/>
                    </a:lnL>
                    <a:lnR>
                      <a:noFill/>
                    </a:lnR>
                    <a:lnT>
                      <a:noFill/>
                    </a:lnT>
                    <a:lnB w="6350" cap="flat" cmpd="sng" algn="ctr">
                      <a:solidFill>
                        <a:srgbClr val="000000"/>
                      </a:solidFill>
                      <a:prstDash val="solid"/>
                      <a:round/>
                      <a:headEnd type="none" w="med" len="med"/>
                      <a:tailEnd type="none" w="med" len="med"/>
                    </a:lnB>
                  </a:tcPr>
                </a:tc>
              </a:tr>
              <a:tr h="128157">
                <a:tc>
                  <a:txBody>
                    <a:bodyPr/>
                    <a:lstStyle/>
                    <a:p>
                      <a:pPr algn="l" fontAlgn="ctr"/>
                      <a:r>
                        <a:rPr lang="en-US" sz="1200" b="0" i="0" u="none" strike="noStrike">
                          <a:solidFill>
                            <a:srgbClr val="000000"/>
                          </a:solidFill>
                          <a:effectLst/>
                          <a:latin typeface="Calibri"/>
                        </a:rPr>
                        <a:t>I don’t think there is anything people can do to improve their chances of surviving immersion in cold water</a:t>
                      </a:r>
                    </a:p>
                  </a:txBody>
                  <a:tcPr marL="4586" marR="4586" marT="4586" marB="0" anchor="ctr">
                    <a:lnL>
                      <a:noFill/>
                    </a:lnL>
                    <a:lnR>
                      <a:noFill/>
                    </a:lnR>
                    <a:lnT w="6350" cap="flat" cmpd="sng" algn="ctr">
                      <a:solidFill>
                        <a:srgbClr val="000000"/>
                      </a:solidFill>
                      <a:prstDash val="solid"/>
                      <a:round/>
                      <a:headEnd type="none" w="med" len="med"/>
                      <a:tailEnd type="none" w="med" len="med"/>
                    </a:lnT>
                    <a:lnB>
                      <a:noFill/>
                    </a:lnB>
                  </a:tcPr>
                </a:tc>
              </a:tr>
              <a:tr h="128157">
                <a:tc>
                  <a:txBody>
                    <a:bodyPr/>
                    <a:lstStyle/>
                    <a:p>
                      <a:pPr algn="l" fontAlgn="ctr"/>
                      <a:r>
                        <a:rPr lang="en-US" sz="1200" b="0" i="0" u="none" strike="noStrike">
                          <a:solidFill>
                            <a:srgbClr val="000000"/>
                          </a:solidFill>
                          <a:effectLst/>
                          <a:latin typeface="Calibri"/>
                        </a:rPr>
                        <a:t>I don’t need to worry about cold water immersion, as it is unlikely to happen to me</a:t>
                      </a:r>
                    </a:p>
                  </a:txBody>
                  <a:tcPr marL="4586" marR="4586" marT="4586" marB="0" anchor="ctr">
                    <a:lnL>
                      <a:noFill/>
                    </a:lnL>
                    <a:lnR>
                      <a:noFill/>
                    </a:lnR>
                    <a:lnT>
                      <a:noFill/>
                    </a:lnT>
                    <a:lnB>
                      <a:noFill/>
                    </a:lnB>
                  </a:tcPr>
                </a:tc>
              </a:tr>
              <a:tr h="128157">
                <a:tc>
                  <a:txBody>
                    <a:bodyPr/>
                    <a:lstStyle/>
                    <a:p>
                      <a:pPr algn="l" fontAlgn="ctr"/>
                      <a:r>
                        <a:rPr lang="en-US" sz="1200" b="0" i="0" u="none" strike="noStrike" dirty="0">
                          <a:solidFill>
                            <a:srgbClr val="000000"/>
                          </a:solidFill>
                          <a:effectLst/>
                          <a:latin typeface="Calibri"/>
                        </a:rPr>
                        <a:t>I don’t worry about the temperature of the water, as I don’t boat during what I consider to be the cold water season</a:t>
                      </a:r>
                    </a:p>
                  </a:txBody>
                  <a:tcPr marL="4586" marR="4586" marT="4586" marB="0" anchor="ctr">
                    <a:lnL>
                      <a:noFill/>
                    </a:lnL>
                    <a:lnR>
                      <a:noFill/>
                    </a:lnR>
                    <a:lnT>
                      <a:noFill/>
                    </a:lnT>
                    <a:lnB>
                      <a:noFill/>
                    </a:lnB>
                  </a:tcPr>
                </a:tc>
              </a:tr>
              <a:tr h="128157">
                <a:tc>
                  <a:txBody>
                    <a:bodyPr/>
                    <a:lstStyle/>
                    <a:p>
                      <a:pPr algn="l" fontAlgn="ctr"/>
                      <a:r>
                        <a:rPr lang="en-US" sz="1200" b="0" i="0" u="none" strike="noStrike" dirty="0">
                          <a:solidFill>
                            <a:srgbClr val="000000"/>
                          </a:solidFill>
                          <a:effectLst/>
                          <a:latin typeface="Calibri"/>
                        </a:rPr>
                        <a:t>I don’t think a PFD or lifejacket will help if someone falls into cold water</a:t>
                      </a:r>
                    </a:p>
                  </a:txBody>
                  <a:tcPr marL="5257" marR="5257" marT="5257" marB="0" anchor="ctr">
                    <a:lnL>
                      <a:noFill/>
                    </a:lnL>
                    <a:lnR>
                      <a:noFill/>
                    </a:lnR>
                    <a:lnT>
                      <a:noFill/>
                    </a:lnT>
                    <a:lnB>
                      <a:noFill/>
                    </a:lnB>
                  </a:tcPr>
                </a:tc>
              </a:tr>
              <a:tr h="128157">
                <a:tc>
                  <a:txBody>
                    <a:bodyPr/>
                    <a:lstStyle/>
                    <a:p>
                      <a:pPr algn="l" fontAlgn="ctr"/>
                      <a:r>
                        <a:rPr lang="en-US" sz="1200" b="0" i="0" u="none" strike="noStrike" dirty="0">
                          <a:solidFill>
                            <a:srgbClr val="000000"/>
                          </a:solidFill>
                          <a:effectLst/>
                          <a:latin typeface="Calibri"/>
                        </a:rPr>
                        <a:t>I feel that I am prepared in the event of cold water immersion</a:t>
                      </a:r>
                    </a:p>
                  </a:txBody>
                  <a:tcPr marL="5257" marR="5257" marT="5257" marB="0" anchor="ctr">
                    <a:lnL>
                      <a:noFill/>
                    </a:lnL>
                    <a:lnR>
                      <a:noFill/>
                    </a:lnR>
                    <a:lnT>
                      <a:noFill/>
                    </a:lnT>
                    <a:lnB>
                      <a:noFill/>
                    </a:lnB>
                  </a:tcPr>
                </a:tc>
              </a:tr>
            </a:tbl>
          </a:graphicData>
        </a:graphic>
      </p:graphicFrame>
      <p:sp>
        <p:nvSpPr>
          <p:cNvPr id="7" name="Rounded Rectangle 6"/>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Barriers</a:t>
            </a:r>
            <a:r>
              <a:rPr lang="en-US" sz="1400" dirty="0" smtClean="0"/>
              <a:t> to wearing a lifejacket</a:t>
            </a:r>
            <a:endParaRPr lang="en-US" sz="1400" dirty="0"/>
          </a:p>
        </p:txBody>
      </p:sp>
    </p:spTree>
    <p:extLst>
      <p:ext uri="{BB962C8B-B14F-4D97-AF65-F5344CB8AC3E}">
        <p14:creationId xmlns:p14="http://schemas.microsoft.com/office/powerpoint/2010/main" val="168679069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500" cy="612000"/>
          </a:xfrm>
        </p:spPr>
        <p:txBody>
          <a:bodyPr/>
          <a:lstStyle/>
          <a:p>
            <a:r>
              <a:rPr lang="en-US" dirty="0" smtClean="0"/>
              <a:t>Vitality and Enjoyment reasons resonate most with boaters regarding why they might not wear a lifejacket.</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38</a:t>
            </a:fld>
            <a:endParaRPr lang="de-DE" dirty="0">
              <a:solidFill>
                <a:srgbClr val="1F497D"/>
              </a:solidFill>
              <a:latin typeface="+mj-lt"/>
            </a:endParaRPr>
          </a:p>
        </p:txBody>
      </p:sp>
      <p:graphicFrame>
        <p:nvGraphicFramePr>
          <p:cNvPr id="5" name="Chart 4"/>
          <p:cNvGraphicFramePr/>
          <p:nvPr>
            <p:extLst>
              <p:ext uri="{D42A27DB-BD31-4B8C-83A1-F6EECF244321}">
                <p14:modId xmlns:p14="http://schemas.microsoft.com/office/powerpoint/2010/main" val="3449417682"/>
              </p:ext>
            </p:extLst>
          </p:nvPr>
        </p:nvGraphicFramePr>
        <p:xfrm>
          <a:off x="457200" y="1143000"/>
          <a:ext cx="4419600" cy="51054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6335485" y="6341513"/>
            <a:ext cx="2667000" cy="276999"/>
          </a:xfrm>
          <a:prstGeom prst="rect">
            <a:avLst/>
          </a:prstGeom>
          <a:noFill/>
        </p:spPr>
        <p:txBody>
          <a:bodyPr wrap="square" rtlCol="0">
            <a:spAutoFit/>
          </a:bodyPr>
          <a:lstStyle/>
          <a:p>
            <a:r>
              <a:rPr lang="en-US" sz="1200" dirty="0" smtClean="0"/>
              <a:t>Lifejackets: Group A only (n=602)</a:t>
            </a:r>
            <a:endParaRPr lang="en-US" sz="1200" dirty="0"/>
          </a:p>
        </p:txBody>
      </p:sp>
      <p:sp>
        <p:nvSpPr>
          <p:cNvPr id="8" name="Rectangle 7"/>
          <p:cNvSpPr/>
          <p:nvPr/>
        </p:nvSpPr>
        <p:spPr>
          <a:xfrm>
            <a:off x="0" y="6211669"/>
            <a:ext cx="6019800" cy="646331"/>
          </a:xfrm>
          <a:prstGeom prst="rect">
            <a:avLst/>
          </a:prstGeom>
        </p:spPr>
        <p:txBody>
          <a:bodyPr wrap="square">
            <a:spAutoFit/>
          </a:bodyPr>
          <a:lstStyle/>
          <a:p>
            <a:r>
              <a:rPr lang="en-US" sz="1200" dirty="0" smtClean="0"/>
              <a:t>Q301. Here </a:t>
            </a:r>
            <a:r>
              <a:rPr lang="en-US" sz="1200" dirty="0"/>
              <a:t>are some statements that describe how people feel about wearing lifejackets while boating. </a:t>
            </a:r>
            <a:r>
              <a:rPr lang="en-US" sz="1200" dirty="0" smtClean="0"/>
              <a:t>Which </a:t>
            </a:r>
            <a:r>
              <a:rPr lang="en-US" sz="1200" dirty="0"/>
              <a:t>one do you agree with the most and which one do you agree with the least?   (Select one </a:t>
            </a:r>
            <a:r>
              <a:rPr lang="en-US" sz="1200" dirty="0" smtClean="0"/>
              <a:t>)  </a:t>
            </a:r>
            <a:endParaRPr lang="en-US" sz="1200" dirty="0"/>
          </a:p>
        </p:txBody>
      </p:sp>
      <p:grpSp>
        <p:nvGrpSpPr>
          <p:cNvPr id="19" name="Group 18"/>
          <p:cNvGrpSpPr/>
          <p:nvPr/>
        </p:nvGrpSpPr>
        <p:grpSpPr>
          <a:xfrm>
            <a:off x="1066800" y="1765019"/>
            <a:ext cx="3200400" cy="4186430"/>
            <a:chOff x="1066800" y="1368563"/>
            <a:chExt cx="3200400" cy="4413570"/>
          </a:xfrm>
        </p:grpSpPr>
        <p:grpSp>
          <p:nvGrpSpPr>
            <p:cNvPr id="7" name="Group 6"/>
            <p:cNvGrpSpPr/>
            <p:nvPr/>
          </p:nvGrpSpPr>
          <p:grpSpPr>
            <a:xfrm>
              <a:off x="1066800" y="1368563"/>
              <a:ext cx="3200400" cy="3900123"/>
              <a:chOff x="1066800" y="1368563"/>
              <a:chExt cx="3200400" cy="3900123"/>
            </a:xfrm>
          </p:grpSpPr>
          <p:sp>
            <p:nvSpPr>
              <p:cNvPr id="9" name="TextBox 1"/>
              <p:cNvSpPr txBox="1"/>
              <p:nvPr/>
            </p:nvSpPr>
            <p:spPr>
              <a:xfrm>
                <a:off x="1066800" y="136856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Vitality</a:t>
                </a:r>
                <a:endParaRPr lang="en-US" sz="1400" b="1" dirty="0">
                  <a:solidFill>
                    <a:schemeClr val="tx1"/>
                  </a:solidFill>
                </a:endParaRPr>
              </a:p>
            </p:txBody>
          </p:sp>
          <p:sp>
            <p:nvSpPr>
              <p:cNvPr id="10" name="TextBox 1"/>
              <p:cNvSpPr txBox="1"/>
              <p:nvPr/>
            </p:nvSpPr>
            <p:spPr>
              <a:xfrm>
                <a:off x="2667000" y="45339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Conviviality</a:t>
                </a:r>
                <a:endParaRPr lang="en-US" sz="1400" b="1" dirty="0">
                  <a:solidFill>
                    <a:schemeClr val="tx1"/>
                  </a:solidFill>
                </a:endParaRPr>
              </a:p>
            </p:txBody>
          </p:sp>
          <p:sp>
            <p:nvSpPr>
              <p:cNvPr id="11"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Belonging</a:t>
                </a:r>
                <a:endParaRPr lang="en-US" sz="1400" b="1" dirty="0">
                  <a:solidFill>
                    <a:schemeClr val="tx1"/>
                  </a:solidFill>
                </a:endParaRPr>
              </a:p>
            </p:txBody>
          </p:sp>
        </p:grpSp>
        <p:grpSp>
          <p:nvGrpSpPr>
            <p:cNvPr id="12" name="Group 11"/>
            <p:cNvGrpSpPr/>
            <p:nvPr/>
          </p:nvGrpSpPr>
          <p:grpSpPr>
            <a:xfrm>
              <a:off x="1066800" y="1877786"/>
              <a:ext cx="3200400" cy="3904347"/>
              <a:chOff x="2667000" y="5040086"/>
              <a:chExt cx="3200400" cy="3904347"/>
            </a:xfrm>
          </p:grpSpPr>
          <p:sp>
            <p:nvSpPr>
              <p:cNvPr id="13" name="TextBox 1"/>
              <p:cNvSpPr txBox="1"/>
              <p:nvPr/>
            </p:nvSpPr>
            <p:spPr>
              <a:xfrm>
                <a:off x="2667000" y="55626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t>Enjoyment</a:t>
                </a:r>
                <a:endParaRPr lang="en-US" sz="1400" b="1" dirty="0">
                  <a:solidFill>
                    <a:schemeClr val="tx1"/>
                  </a:solidFill>
                </a:endParaRPr>
              </a:p>
            </p:txBody>
          </p:sp>
          <p:sp>
            <p:nvSpPr>
              <p:cNvPr id="14" name="TextBox 1"/>
              <p:cNvSpPr txBox="1"/>
              <p:nvPr/>
            </p:nvSpPr>
            <p:spPr>
              <a:xfrm>
                <a:off x="4267200" y="871583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Power</a:t>
                </a:r>
                <a:endParaRPr lang="en-US" sz="1400" b="1" dirty="0">
                  <a:solidFill>
                    <a:schemeClr val="tx1"/>
                  </a:solidFill>
                </a:endParaRPr>
              </a:p>
            </p:txBody>
          </p:sp>
          <p:sp>
            <p:nvSpPr>
              <p:cNvPr id="15"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Cold Water</a:t>
                </a:r>
                <a:endParaRPr lang="en-US" sz="1400" b="1" dirty="0">
                  <a:solidFill>
                    <a:schemeClr val="tx1"/>
                  </a:solidFill>
                </a:endParaRPr>
              </a:p>
            </p:txBody>
          </p:sp>
        </p:grpSp>
        <p:sp>
          <p:nvSpPr>
            <p:cNvPr id="16" name="TextBox 1"/>
            <p:cNvSpPr txBox="1"/>
            <p:nvPr/>
          </p:nvSpPr>
          <p:spPr>
            <a:xfrm>
              <a:off x="1066800" y="2950028"/>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Recognition</a:t>
              </a:r>
              <a:endParaRPr lang="en-US" sz="1400" b="1" dirty="0">
                <a:solidFill>
                  <a:schemeClr val="tx1"/>
                </a:solidFill>
              </a:endParaRPr>
            </a:p>
          </p:txBody>
        </p:sp>
        <p:sp>
          <p:nvSpPr>
            <p:cNvPr id="17" name="TextBox 1"/>
            <p:cNvSpPr txBox="1"/>
            <p:nvPr/>
          </p:nvSpPr>
          <p:spPr>
            <a:xfrm>
              <a:off x="1066800" y="3450772"/>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Control</a:t>
              </a:r>
              <a:endParaRPr lang="en-US" sz="1400" b="1" dirty="0">
                <a:solidFill>
                  <a:schemeClr val="tx1"/>
                </a:solidFill>
              </a:endParaRPr>
            </a:p>
          </p:txBody>
        </p:sp>
        <p:sp>
          <p:nvSpPr>
            <p:cNvPr id="18" name="TextBox 1"/>
            <p:cNvSpPr txBox="1"/>
            <p:nvPr/>
          </p:nvSpPr>
          <p:spPr>
            <a:xfrm>
              <a:off x="2667000" y="4001089"/>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Security / Comfort</a:t>
              </a:r>
              <a:endParaRPr lang="en-US" sz="1400" b="1" dirty="0">
                <a:solidFill>
                  <a:schemeClr val="tx1"/>
                </a:solidFill>
              </a:endParaRPr>
            </a:p>
          </p:txBody>
        </p:sp>
      </p:grpSp>
      <p:grpSp>
        <p:nvGrpSpPr>
          <p:cNvPr id="20" name="Group 19"/>
          <p:cNvGrpSpPr/>
          <p:nvPr/>
        </p:nvGrpSpPr>
        <p:grpSpPr>
          <a:xfrm>
            <a:off x="5715000" y="5964366"/>
            <a:ext cx="3581400" cy="474539"/>
            <a:chOff x="6206219" y="518294"/>
            <a:chExt cx="3581400" cy="474539"/>
          </a:xfrm>
        </p:grpSpPr>
        <p:sp>
          <p:nvSpPr>
            <p:cNvPr id="21" name="Rectangle 20"/>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Rectangle 21"/>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6836225" y="531168"/>
              <a:ext cx="2951394" cy="461665"/>
            </a:xfrm>
            <a:prstGeom prst="rect">
              <a:avLst/>
            </a:prstGeom>
            <a:noFill/>
          </p:spPr>
          <p:txBody>
            <a:bodyPr wrap="square" rtlCol="0">
              <a:spAutoFit/>
            </a:bodyPr>
            <a:lstStyle/>
            <a:p>
              <a:r>
                <a:rPr lang="en-US" sz="1200" dirty="0" smtClean="0">
                  <a:solidFill>
                    <a:srgbClr val="1F497D"/>
                  </a:solidFill>
                </a:rPr>
                <a:t>Over 120/Under 80 index compared to Average Barrier rating among Group A</a:t>
              </a:r>
              <a:endParaRPr lang="en-US" sz="1200" dirty="0">
                <a:solidFill>
                  <a:srgbClr val="1F497D"/>
                </a:solidFill>
              </a:endParaRPr>
            </a:p>
          </p:txBody>
        </p:sp>
        <p:cxnSp>
          <p:nvCxnSpPr>
            <p:cNvPr id="24" name="Straight Connector 2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TextBox 26"/>
          <p:cNvSpPr txBox="1"/>
          <p:nvPr/>
        </p:nvSpPr>
        <p:spPr>
          <a:xfrm>
            <a:off x="5181600" y="1143000"/>
            <a:ext cx="3733800" cy="584775"/>
          </a:xfrm>
          <a:prstGeom prst="rect">
            <a:avLst/>
          </a:prstGeom>
          <a:noFill/>
        </p:spPr>
        <p:txBody>
          <a:bodyPr wrap="square" rtlCol="0">
            <a:spAutoFit/>
          </a:bodyPr>
          <a:lstStyle/>
          <a:p>
            <a:pPr algn="ctr"/>
            <a:r>
              <a:rPr lang="en-US" sz="1600" dirty="0" smtClean="0"/>
              <a:t>These are the statements within themes that boaters found most applicable:</a:t>
            </a:r>
            <a:endParaRPr lang="en-US" sz="1600" dirty="0"/>
          </a:p>
        </p:txBody>
      </p:sp>
      <p:graphicFrame>
        <p:nvGraphicFramePr>
          <p:cNvPr id="28" name="Table 27"/>
          <p:cNvGraphicFramePr>
            <a:graphicFrameLocks noGrp="1"/>
          </p:cNvGraphicFramePr>
          <p:nvPr>
            <p:extLst>
              <p:ext uri="{D42A27DB-BD31-4B8C-83A1-F6EECF244321}">
                <p14:modId xmlns:p14="http://schemas.microsoft.com/office/powerpoint/2010/main" val="1483101740"/>
              </p:ext>
            </p:extLst>
          </p:nvPr>
        </p:nvGraphicFramePr>
        <p:xfrm>
          <a:off x="5029201" y="1632856"/>
          <a:ext cx="3886202" cy="4129224"/>
        </p:xfrm>
        <a:graphic>
          <a:graphicData uri="http://schemas.openxmlformats.org/drawingml/2006/table">
            <a:tbl>
              <a:tblPr firstRow="1" bandRow="1">
                <a:tableStyleId>{5C22544A-7EE6-4342-B048-85BDC9FD1C3A}</a:tableStyleId>
              </a:tblPr>
              <a:tblGrid>
                <a:gridCol w="2590802"/>
                <a:gridCol w="647700"/>
                <a:gridCol w="647700"/>
              </a:tblGrid>
              <a:tr h="454793">
                <a:tc>
                  <a:txBody>
                    <a:bodyPr/>
                    <a:lstStyle/>
                    <a:p>
                      <a:r>
                        <a:rPr lang="en-US" sz="1400" dirty="0" smtClean="0">
                          <a:solidFill>
                            <a:schemeClr val="tx1"/>
                          </a:solidFill>
                        </a:rPr>
                        <a:t>Theme &amp; Statement</a:t>
                      </a:r>
                      <a:endParaRPr lang="en-US" sz="1400" dirty="0">
                        <a:solidFill>
                          <a:schemeClr val="tx1"/>
                        </a:solidFill>
                      </a:endParaRPr>
                    </a:p>
                  </a:txBody>
                  <a:tcPr anchor="b">
                    <a:noFill/>
                  </a:tcPr>
                </a:tc>
                <a:tc>
                  <a:txBody>
                    <a:bodyPr/>
                    <a:lstStyle/>
                    <a:p>
                      <a:pPr algn="ctr"/>
                      <a:r>
                        <a:rPr lang="en-US" sz="1100" dirty="0" smtClean="0">
                          <a:solidFill>
                            <a:schemeClr val="tx1"/>
                          </a:solidFill>
                        </a:rPr>
                        <a:t>Index to</a:t>
                      </a:r>
                      <a:r>
                        <a:rPr lang="en-US" sz="1100" baseline="0" dirty="0" smtClean="0">
                          <a:solidFill>
                            <a:schemeClr val="tx1"/>
                          </a:solidFill>
                        </a:rPr>
                        <a:t> </a:t>
                      </a:r>
                      <a:r>
                        <a:rPr lang="en-US" sz="1100" baseline="0" dirty="0" err="1" smtClean="0">
                          <a:solidFill>
                            <a:schemeClr val="tx1"/>
                          </a:solidFill>
                        </a:rPr>
                        <a:t>Avg</a:t>
                      </a:r>
                      <a:endParaRPr lang="en-US" sz="1100" dirty="0">
                        <a:solidFill>
                          <a:schemeClr val="tx1"/>
                        </a:solidFill>
                      </a:endParaRPr>
                    </a:p>
                  </a:txBody>
                  <a:tcPr anchor="b">
                    <a:noFill/>
                  </a:tcPr>
                </a:tc>
                <a:tc>
                  <a:txBody>
                    <a:bodyPr/>
                    <a:lstStyle/>
                    <a:p>
                      <a:pPr algn="ctr"/>
                      <a:r>
                        <a:rPr lang="en-US" sz="1100" dirty="0" smtClean="0">
                          <a:solidFill>
                            <a:schemeClr val="tx1"/>
                          </a:solidFill>
                        </a:rPr>
                        <a:t>Barrier</a:t>
                      </a:r>
                      <a:r>
                        <a:rPr lang="en-US" sz="1100" baseline="0" dirty="0" smtClean="0">
                          <a:solidFill>
                            <a:schemeClr val="tx1"/>
                          </a:solidFill>
                        </a:rPr>
                        <a:t> </a:t>
                      </a:r>
                      <a:r>
                        <a:rPr lang="en-US" sz="1100" dirty="0" smtClean="0">
                          <a:solidFill>
                            <a:schemeClr val="tx1"/>
                          </a:solidFill>
                        </a:rPr>
                        <a:t>Rank</a:t>
                      </a:r>
                      <a:endParaRPr lang="en-US" sz="1100" dirty="0">
                        <a:solidFill>
                          <a:schemeClr val="tx1"/>
                        </a:solidFill>
                      </a:endParaRPr>
                    </a:p>
                  </a:txBody>
                  <a:tcPr anchor="b">
                    <a:noFill/>
                  </a:tcPr>
                </a:tc>
              </a:tr>
              <a:tr h="213441">
                <a:tc>
                  <a:txBody>
                    <a:bodyPr/>
                    <a:lstStyle/>
                    <a:p>
                      <a:pPr algn="l" fontAlgn="ctr"/>
                      <a:r>
                        <a:rPr lang="en-US" sz="1200" b="1" u="none" strike="noStrike" dirty="0" smtClean="0">
                          <a:effectLst/>
                        </a:rPr>
                        <a:t>Vitality</a:t>
                      </a:r>
                      <a:endParaRPr lang="en-US" sz="1200" b="1" i="0" u="none" strike="noStrike" dirty="0">
                        <a:solidFill>
                          <a:srgbClr val="00B0F0"/>
                        </a:solidFill>
                        <a:effectLst/>
                        <a:latin typeface="Calibri"/>
                      </a:endParaRPr>
                    </a:p>
                  </a:txBody>
                  <a:tcPr marL="7463" marR="7463" marT="7463" marB="0" anchor="ctr">
                    <a:solidFill>
                      <a:schemeClr val="accent4">
                        <a:lumMod val="40000"/>
                        <a:lumOff val="60000"/>
                      </a:schemeClr>
                    </a:solidFill>
                  </a:tcPr>
                </a:tc>
                <a:tc>
                  <a:txBody>
                    <a:bodyPr/>
                    <a:lstStyle/>
                    <a:p>
                      <a:pPr algn="ctr" fontAlgn="b"/>
                      <a:r>
                        <a:rPr lang="en-US" sz="1200" b="1" u="none" strike="noStrike" dirty="0" smtClean="0">
                          <a:effectLst/>
                        </a:rPr>
                        <a:t>+31</a:t>
                      </a:r>
                      <a:endParaRPr lang="en-US" sz="1200" b="1" i="0" u="none" strike="noStrike" dirty="0">
                        <a:solidFill>
                          <a:srgbClr val="006100"/>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200" dirty="0"/>
                    </a:p>
                  </a:txBody>
                  <a:tcPr anchor="ctr">
                    <a:solidFill>
                      <a:schemeClr val="accent4">
                        <a:lumMod val="40000"/>
                        <a:lumOff val="60000"/>
                      </a:schemeClr>
                    </a:solidFill>
                  </a:tcPr>
                </a:tc>
              </a:tr>
              <a:tr h="269870">
                <a:tc>
                  <a:txBody>
                    <a:bodyPr/>
                    <a:lstStyle/>
                    <a:p>
                      <a:pPr algn="l" fontAlgn="ctr"/>
                      <a:r>
                        <a:rPr lang="en-US" sz="1100" u="none" strike="noStrike" dirty="0">
                          <a:solidFill>
                            <a:schemeClr val="tx1"/>
                          </a:solidFill>
                          <a:effectLst/>
                        </a:rPr>
                        <a:t>Wearing a lifejacket </a:t>
                      </a:r>
                      <a:r>
                        <a:rPr lang="en-US" sz="1100" b="1" u="sng" strike="noStrike" dirty="0">
                          <a:solidFill>
                            <a:schemeClr val="tx1"/>
                          </a:solidFill>
                          <a:effectLst/>
                        </a:rPr>
                        <a:t>interferes with my activity</a:t>
                      </a:r>
                      <a:r>
                        <a:rPr lang="en-US" sz="1100" u="sng" strike="noStrike" dirty="0">
                          <a:solidFill>
                            <a:schemeClr val="tx1"/>
                          </a:solidFill>
                          <a:effectLst/>
                        </a:rPr>
                        <a:t> </a:t>
                      </a:r>
                      <a:r>
                        <a:rPr lang="en-US" sz="1100" u="none" strike="noStrike" dirty="0">
                          <a:solidFill>
                            <a:schemeClr val="tx1"/>
                          </a:solidFill>
                          <a:effectLst/>
                        </a:rPr>
                        <a:t>while boating</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100" b="0" i="0" u="none" strike="noStrike" dirty="0" smtClean="0">
                          <a:solidFill>
                            <a:schemeClr val="tx1"/>
                          </a:solidFill>
                          <a:effectLst/>
                          <a:latin typeface="Calibri"/>
                        </a:rPr>
                        <a:t>+34</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100" b="0" i="0" u="none" strike="noStrike" dirty="0" smtClean="0">
                          <a:solidFill>
                            <a:schemeClr val="tx1"/>
                          </a:solidFill>
                          <a:effectLst/>
                          <a:latin typeface="Calibri"/>
                        </a:rPr>
                        <a:t>7</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r>
              <a:tr h="401768">
                <a:tc>
                  <a:txBody>
                    <a:bodyPr/>
                    <a:lstStyle/>
                    <a:p>
                      <a:pPr algn="l" fontAlgn="ctr"/>
                      <a:r>
                        <a:rPr lang="en-US" sz="1100" u="none" strike="noStrike" dirty="0">
                          <a:solidFill>
                            <a:schemeClr val="tx1"/>
                          </a:solidFill>
                          <a:effectLst/>
                        </a:rPr>
                        <a:t>I only need to wear a lifejacket when </a:t>
                      </a:r>
                      <a:r>
                        <a:rPr lang="en-US" sz="1100" b="1" u="sng" strike="noStrike" dirty="0">
                          <a:solidFill>
                            <a:schemeClr val="tx1"/>
                          </a:solidFill>
                          <a:effectLst/>
                        </a:rPr>
                        <a:t>involved in sports </a:t>
                      </a:r>
                      <a:r>
                        <a:rPr lang="en-US" sz="1100" u="none" strike="noStrike" dirty="0">
                          <a:solidFill>
                            <a:schemeClr val="tx1"/>
                          </a:solidFill>
                          <a:effectLst/>
                        </a:rPr>
                        <a:t>(e.g. waterskiing, wakeboarding)</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100" u="none" strike="noStrike" dirty="0" smtClean="0">
                          <a:solidFill>
                            <a:schemeClr val="tx1"/>
                          </a:solidFill>
                          <a:effectLst/>
                        </a:rPr>
                        <a:t>+29</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100" b="0" i="0" u="none" strike="noStrike" dirty="0">
                          <a:solidFill>
                            <a:schemeClr val="tx1"/>
                          </a:solidFill>
                          <a:effectLst/>
                          <a:latin typeface="+mn-lt"/>
                        </a:rPr>
                        <a:t>8</a:t>
                      </a:r>
                      <a:endParaRPr lang="en-US" sz="1100" b="0" i="0" u="none" strike="noStrike" dirty="0">
                        <a:solidFill>
                          <a:schemeClr val="tx1"/>
                        </a:solidFill>
                        <a:effectLst/>
                        <a:latin typeface="Calibri"/>
                      </a:endParaRPr>
                    </a:p>
                  </a:txBody>
                  <a:tcPr marL="7463" marR="7463" marT="7463" marB="0" anchor="ctr">
                    <a:solidFill>
                      <a:schemeClr val="bg1">
                        <a:lumMod val="95000"/>
                      </a:schemeClr>
                    </a:solidFill>
                  </a:tcPr>
                </a:tc>
              </a:tr>
              <a:tr h="159475">
                <a:tc>
                  <a:txBody>
                    <a:bodyPr/>
                    <a:lstStyle/>
                    <a:p>
                      <a:endParaRPr lang="en-US" sz="800" dirty="0"/>
                    </a:p>
                  </a:txBody>
                  <a:tcPr>
                    <a:noFill/>
                  </a:tcPr>
                </a:tc>
                <a:tc>
                  <a:txBody>
                    <a:bodyPr/>
                    <a:lstStyle/>
                    <a:p>
                      <a:pPr algn="ctr"/>
                      <a:endParaRPr lang="en-US" sz="800" dirty="0"/>
                    </a:p>
                  </a:txBody>
                  <a:tcPr anchor="ctr">
                    <a:noFill/>
                  </a:tcPr>
                </a:tc>
                <a:tc>
                  <a:txBody>
                    <a:bodyPr/>
                    <a:lstStyle/>
                    <a:p>
                      <a:pPr algn="ctr"/>
                      <a:endParaRPr lang="en-US" sz="800" dirty="0"/>
                    </a:p>
                  </a:txBody>
                  <a:tcPr anchor="ctr">
                    <a:noFill/>
                  </a:tcPr>
                </a:tc>
              </a:tr>
              <a:tr h="213441">
                <a:tc>
                  <a:txBody>
                    <a:bodyPr/>
                    <a:lstStyle/>
                    <a:p>
                      <a:pPr algn="l" fontAlgn="ctr"/>
                      <a:r>
                        <a:rPr lang="en-US" sz="1200" b="1" u="none" strike="noStrike" dirty="0" smtClean="0">
                          <a:effectLst/>
                        </a:rPr>
                        <a:t>Cold</a:t>
                      </a:r>
                      <a:r>
                        <a:rPr lang="en-US" sz="1200" b="1" u="none" strike="noStrike" baseline="0" dirty="0" smtClean="0">
                          <a:effectLst/>
                        </a:rPr>
                        <a:t> Water</a:t>
                      </a:r>
                      <a:endParaRPr lang="en-US" sz="1200" b="1" i="0" u="none" strike="noStrike" dirty="0">
                        <a:solidFill>
                          <a:srgbClr val="00B0F0"/>
                        </a:solidFill>
                        <a:effectLst/>
                        <a:latin typeface="Calibri"/>
                      </a:endParaRPr>
                    </a:p>
                  </a:txBody>
                  <a:tcPr marL="7463" marR="7463" marT="7463" marB="0" anchor="ctr">
                    <a:solidFill>
                      <a:schemeClr val="accent4">
                        <a:lumMod val="40000"/>
                        <a:lumOff val="60000"/>
                      </a:schemeClr>
                    </a:solidFill>
                  </a:tcPr>
                </a:tc>
                <a:tc>
                  <a:txBody>
                    <a:bodyPr/>
                    <a:lstStyle/>
                    <a:p>
                      <a:pPr algn="ctr" fontAlgn="b"/>
                      <a:r>
                        <a:rPr lang="en-US" sz="1200" b="1" u="none" strike="noStrike" dirty="0" smtClean="0">
                          <a:effectLst/>
                        </a:rPr>
                        <a:t>+18</a:t>
                      </a:r>
                      <a:endParaRPr lang="en-US" sz="1200" b="1" i="0" u="none" strike="noStrike" dirty="0">
                        <a:solidFill>
                          <a:srgbClr val="006100"/>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200" u="none" dirty="0"/>
                    </a:p>
                  </a:txBody>
                  <a:tcPr anchor="ctr">
                    <a:solidFill>
                      <a:schemeClr val="accent4">
                        <a:lumMod val="40000"/>
                        <a:lumOff val="60000"/>
                      </a:schemeClr>
                    </a:solidFill>
                  </a:tcPr>
                </a:tc>
              </a:tr>
              <a:tr h="213441">
                <a:tc>
                  <a:txBody>
                    <a:bodyPr/>
                    <a:lstStyle/>
                    <a:p>
                      <a:pPr algn="l" fontAlgn="b"/>
                      <a:r>
                        <a:rPr lang="en-US" sz="1100" b="0" i="0" u="none" strike="noStrike" dirty="0">
                          <a:solidFill>
                            <a:schemeClr val="tx1"/>
                          </a:solidFill>
                          <a:effectLst/>
                          <a:latin typeface="Calibri" panose="020F0502020204030204" pitchFamily="34" charset="0"/>
                          <a:cs typeface="Calibri" panose="020F0502020204030204" pitchFamily="34" charset="0"/>
                        </a:rPr>
                        <a:t>I feel that </a:t>
                      </a:r>
                      <a:r>
                        <a:rPr lang="en-US" sz="1100" b="1" i="0" u="sng" strike="noStrike" dirty="0">
                          <a:solidFill>
                            <a:schemeClr val="tx1"/>
                          </a:solidFill>
                          <a:effectLst/>
                          <a:latin typeface="Calibri" panose="020F0502020204030204" pitchFamily="34" charset="0"/>
                          <a:cs typeface="Calibri" panose="020F0502020204030204" pitchFamily="34" charset="0"/>
                        </a:rPr>
                        <a:t>I am prepared </a:t>
                      </a:r>
                      <a:r>
                        <a:rPr lang="en-US" sz="1100" b="0" i="0" u="none" strike="noStrike" dirty="0">
                          <a:solidFill>
                            <a:schemeClr val="tx1"/>
                          </a:solidFill>
                          <a:effectLst/>
                          <a:latin typeface="Calibri" panose="020F0502020204030204" pitchFamily="34" charset="0"/>
                          <a:cs typeface="Calibri" panose="020F0502020204030204" pitchFamily="34" charset="0"/>
                        </a:rPr>
                        <a:t>in the event of cold water immersion</a:t>
                      </a:r>
                    </a:p>
                  </a:txBody>
                  <a:tcPr marL="9525" marR="9525" marT="9525" marB="0" anchor="ctr">
                    <a:solidFill>
                      <a:schemeClr val="bg1">
                        <a:lumMod val="95000"/>
                      </a:schemeClr>
                    </a:solidFill>
                  </a:tcPr>
                </a:tc>
                <a:tc>
                  <a:txBody>
                    <a:bodyPr/>
                    <a:lstStyle/>
                    <a:p>
                      <a:pPr algn="ctr" fontAlgn="b"/>
                      <a:r>
                        <a:rPr lang="en-US" sz="1100" b="0" i="0" u="none" strike="noStrike" dirty="0" smtClean="0">
                          <a:solidFill>
                            <a:schemeClr val="tx1"/>
                          </a:solidFill>
                          <a:effectLst/>
                          <a:latin typeface="Calibri" panose="020F0502020204030204" pitchFamily="34" charset="0"/>
                          <a:cs typeface="Calibri" panose="020F0502020204030204" pitchFamily="34" charset="0"/>
                        </a:rPr>
                        <a:t>+113</a:t>
                      </a:r>
                      <a:endParaRPr lang="en-US" sz="11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solidFill>
                      <a:schemeClr val="bg1">
                        <a:lumMod val="95000"/>
                      </a:schemeClr>
                    </a:solidFill>
                  </a:tcPr>
                </a:tc>
                <a:tc>
                  <a:txBody>
                    <a:bodyPr/>
                    <a:lstStyle/>
                    <a:p>
                      <a:pPr algn="ctr" fontAlgn="b"/>
                      <a:r>
                        <a:rPr lang="en-US" sz="1100" b="0" i="0" u="none" strike="noStrike">
                          <a:solidFill>
                            <a:schemeClr val="tx1"/>
                          </a:solidFill>
                          <a:effectLst/>
                          <a:latin typeface="Calibri" panose="020F0502020204030204" pitchFamily="34" charset="0"/>
                          <a:cs typeface="Calibri" panose="020F0502020204030204" pitchFamily="34" charset="0"/>
                        </a:rPr>
                        <a:t>1</a:t>
                      </a:r>
                    </a:p>
                  </a:txBody>
                  <a:tcPr marL="9525" marR="9525" marT="9525" marB="0" anchor="ctr">
                    <a:solidFill>
                      <a:schemeClr val="bg1">
                        <a:lumMod val="95000"/>
                      </a:schemeClr>
                    </a:solidFill>
                  </a:tcPr>
                </a:tc>
              </a:tr>
              <a:tr h="213441">
                <a:tc>
                  <a:txBody>
                    <a:bodyPr/>
                    <a:lstStyle/>
                    <a:p>
                      <a:pPr algn="l" fontAlgn="b"/>
                      <a:r>
                        <a:rPr lang="en-US" sz="1100" b="0" i="0" u="none" strike="noStrike" dirty="0">
                          <a:solidFill>
                            <a:schemeClr val="tx1"/>
                          </a:solidFill>
                          <a:effectLst/>
                          <a:latin typeface="Calibri" panose="020F0502020204030204" pitchFamily="34" charset="0"/>
                          <a:cs typeface="Calibri" panose="020F0502020204030204" pitchFamily="34" charset="0"/>
                        </a:rPr>
                        <a:t>I </a:t>
                      </a:r>
                      <a:r>
                        <a:rPr lang="en-US" sz="1100" b="1" i="0" u="sng" strike="noStrike" dirty="0">
                          <a:solidFill>
                            <a:schemeClr val="tx1"/>
                          </a:solidFill>
                          <a:effectLst/>
                          <a:latin typeface="Calibri" panose="020F0502020204030204" pitchFamily="34" charset="0"/>
                          <a:cs typeface="Calibri" panose="020F0502020204030204" pitchFamily="34" charset="0"/>
                        </a:rPr>
                        <a:t>don’t worry about the temperature </a:t>
                      </a:r>
                      <a:r>
                        <a:rPr lang="en-US" sz="1100" b="0" i="0" u="none" strike="noStrike" dirty="0">
                          <a:solidFill>
                            <a:schemeClr val="tx1"/>
                          </a:solidFill>
                          <a:effectLst/>
                          <a:latin typeface="Calibri" panose="020F0502020204030204" pitchFamily="34" charset="0"/>
                          <a:cs typeface="Calibri" panose="020F0502020204030204" pitchFamily="34" charset="0"/>
                        </a:rPr>
                        <a:t>of the water, as I don’t boat during what I consider to be the cold water season</a:t>
                      </a:r>
                    </a:p>
                  </a:txBody>
                  <a:tcPr marL="9525" marR="9525" marT="9525" marB="0" anchor="ctr">
                    <a:solidFill>
                      <a:schemeClr val="bg1">
                        <a:lumMod val="95000"/>
                      </a:schemeClr>
                    </a:solidFill>
                  </a:tcPr>
                </a:tc>
                <a:tc>
                  <a:txBody>
                    <a:bodyPr/>
                    <a:lstStyle/>
                    <a:p>
                      <a:pPr algn="ctr" fontAlgn="b"/>
                      <a:r>
                        <a:rPr lang="en-US" sz="1100" b="0" i="0" u="none" strike="noStrike" dirty="0" smtClean="0">
                          <a:solidFill>
                            <a:schemeClr val="tx1"/>
                          </a:solidFill>
                          <a:effectLst/>
                          <a:latin typeface="Calibri" panose="020F0502020204030204" pitchFamily="34" charset="0"/>
                          <a:cs typeface="Calibri" panose="020F0502020204030204" pitchFamily="34" charset="0"/>
                        </a:rPr>
                        <a:t>+53</a:t>
                      </a:r>
                      <a:endParaRPr lang="en-US" sz="11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4</a:t>
                      </a:r>
                    </a:p>
                  </a:txBody>
                  <a:tcPr marL="9525" marR="9525" marT="9525" marB="0" anchor="ctr">
                    <a:solidFill>
                      <a:schemeClr val="bg1">
                        <a:lumMod val="95000"/>
                      </a:schemeClr>
                    </a:solidFill>
                  </a:tcPr>
                </a:tc>
              </a:tr>
              <a:tr h="213441">
                <a:tc>
                  <a:txBody>
                    <a:bodyPr/>
                    <a:lstStyle/>
                    <a:p>
                      <a:pPr algn="l" fontAlgn="b"/>
                      <a:r>
                        <a:rPr lang="en-US" sz="1100" b="0" i="0" u="none" strike="noStrike" dirty="0">
                          <a:solidFill>
                            <a:schemeClr val="tx1"/>
                          </a:solidFill>
                          <a:effectLst/>
                          <a:latin typeface="Calibri" panose="020F0502020204030204" pitchFamily="34" charset="0"/>
                          <a:cs typeface="Calibri" panose="020F0502020204030204" pitchFamily="34" charset="0"/>
                        </a:rPr>
                        <a:t>I </a:t>
                      </a:r>
                      <a:r>
                        <a:rPr lang="en-US" sz="1100" b="1" i="0" u="sng" strike="noStrike" dirty="0">
                          <a:solidFill>
                            <a:schemeClr val="tx1"/>
                          </a:solidFill>
                          <a:effectLst/>
                          <a:latin typeface="Calibri" panose="020F0502020204030204" pitchFamily="34" charset="0"/>
                          <a:cs typeface="Calibri" panose="020F0502020204030204" pitchFamily="34" charset="0"/>
                        </a:rPr>
                        <a:t>don’t think there is anything people can do to improve their chances </a:t>
                      </a:r>
                      <a:r>
                        <a:rPr lang="en-US" sz="1100" b="0" i="0" u="none" strike="noStrike" dirty="0">
                          <a:solidFill>
                            <a:schemeClr val="tx1"/>
                          </a:solidFill>
                          <a:effectLst/>
                          <a:latin typeface="Calibri" panose="020F0502020204030204" pitchFamily="34" charset="0"/>
                          <a:cs typeface="Calibri" panose="020F0502020204030204" pitchFamily="34" charset="0"/>
                        </a:rPr>
                        <a:t>of surviving immersion in cold water</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-24</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20</a:t>
                      </a:r>
                    </a:p>
                  </a:txBody>
                  <a:tcPr marL="9525" marR="9525" marT="9525" marB="0" anchor="ctr">
                    <a:solidFill>
                      <a:schemeClr val="bg1">
                        <a:lumMod val="95000"/>
                      </a:schemeClr>
                    </a:solidFill>
                  </a:tcPr>
                </a:tc>
              </a:tr>
              <a:tr h="213441">
                <a:tc>
                  <a:txBody>
                    <a:bodyPr/>
                    <a:lstStyle/>
                    <a:p>
                      <a:pPr algn="l" fontAlgn="b"/>
                      <a:r>
                        <a:rPr lang="en-US" sz="1100" b="0" i="0" u="none" strike="noStrike" dirty="0">
                          <a:solidFill>
                            <a:schemeClr val="tx1"/>
                          </a:solidFill>
                          <a:effectLst/>
                          <a:latin typeface="Calibri" panose="020F0502020204030204" pitchFamily="34" charset="0"/>
                          <a:cs typeface="Calibri" panose="020F0502020204030204" pitchFamily="34" charset="0"/>
                        </a:rPr>
                        <a:t>I </a:t>
                      </a:r>
                      <a:r>
                        <a:rPr lang="en-US" sz="1100" b="1" i="0" u="sng" strike="noStrike" dirty="0">
                          <a:solidFill>
                            <a:schemeClr val="tx1"/>
                          </a:solidFill>
                          <a:effectLst/>
                          <a:latin typeface="Calibri" panose="020F0502020204030204" pitchFamily="34" charset="0"/>
                          <a:cs typeface="Calibri" panose="020F0502020204030204" pitchFamily="34" charset="0"/>
                        </a:rPr>
                        <a:t>don’t think a PFD or lifejacket will help</a:t>
                      </a:r>
                      <a:r>
                        <a:rPr lang="en-US" sz="1100" b="0" i="0" u="none" strike="noStrike" dirty="0">
                          <a:solidFill>
                            <a:schemeClr val="tx1"/>
                          </a:solidFill>
                          <a:effectLst/>
                          <a:latin typeface="Calibri" panose="020F0502020204030204" pitchFamily="34" charset="0"/>
                          <a:cs typeface="Calibri" panose="020F0502020204030204" pitchFamily="34" charset="0"/>
                        </a:rPr>
                        <a:t> if someone falls into cold water</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-24</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21</a:t>
                      </a:r>
                    </a:p>
                  </a:txBody>
                  <a:tcPr marL="9525" marR="9525" marT="9525" marB="0" anchor="ctr">
                    <a:solidFill>
                      <a:schemeClr val="bg1">
                        <a:lumMod val="95000"/>
                      </a:schemeClr>
                    </a:solidFill>
                  </a:tcPr>
                </a:tc>
              </a:tr>
              <a:tr h="213441">
                <a:tc>
                  <a:txBody>
                    <a:bodyPr/>
                    <a:lstStyle/>
                    <a:p>
                      <a:pPr algn="l" fontAlgn="b"/>
                      <a:r>
                        <a:rPr lang="en-US" sz="1100" b="0" i="0" u="none" strike="noStrike" dirty="0">
                          <a:solidFill>
                            <a:schemeClr val="tx1"/>
                          </a:solidFill>
                          <a:effectLst/>
                          <a:latin typeface="Calibri" panose="020F0502020204030204" pitchFamily="34" charset="0"/>
                          <a:cs typeface="Calibri" panose="020F0502020204030204" pitchFamily="34" charset="0"/>
                        </a:rPr>
                        <a:t>I </a:t>
                      </a:r>
                      <a:r>
                        <a:rPr lang="en-US" sz="1100" b="1" i="0" u="sng" strike="noStrike" dirty="0">
                          <a:solidFill>
                            <a:schemeClr val="tx1"/>
                          </a:solidFill>
                          <a:effectLst/>
                          <a:latin typeface="Calibri" panose="020F0502020204030204" pitchFamily="34" charset="0"/>
                          <a:cs typeface="Calibri" panose="020F0502020204030204" pitchFamily="34" charset="0"/>
                        </a:rPr>
                        <a:t>don’t need to worry about cold water immersion</a:t>
                      </a:r>
                      <a:r>
                        <a:rPr lang="en-US" sz="1100" b="0" i="0" u="none" strike="noStrike" dirty="0">
                          <a:solidFill>
                            <a:schemeClr val="tx1"/>
                          </a:solidFill>
                          <a:effectLst/>
                          <a:latin typeface="Calibri" panose="020F0502020204030204" pitchFamily="34" charset="0"/>
                          <a:cs typeface="Calibri" panose="020F0502020204030204" pitchFamily="34" charset="0"/>
                        </a:rPr>
                        <a:t>, as it is unlikely to happen to me</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-25</a:t>
                      </a:r>
                    </a:p>
                  </a:txBody>
                  <a:tcPr marL="9525" marR="9525" marT="9525" marB="0" anchor="ctr">
                    <a:solidFill>
                      <a:schemeClr val="bg1">
                        <a:lumMod val="95000"/>
                      </a:schemeClr>
                    </a:solidFill>
                  </a:tcPr>
                </a:tc>
                <a:tc>
                  <a:txBody>
                    <a:bodyPr/>
                    <a:lstStyle/>
                    <a:p>
                      <a:pPr algn="ctr" fontAlgn="b"/>
                      <a:r>
                        <a:rPr lang="en-US" sz="1100" b="0" i="0" u="none" strike="noStrike" dirty="0">
                          <a:solidFill>
                            <a:schemeClr val="tx1"/>
                          </a:solidFill>
                          <a:effectLst/>
                          <a:latin typeface="Calibri" panose="020F0502020204030204" pitchFamily="34" charset="0"/>
                          <a:cs typeface="Calibri" panose="020F0502020204030204" pitchFamily="34" charset="0"/>
                        </a:rPr>
                        <a:t>22</a:t>
                      </a:r>
                    </a:p>
                  </a:txBody>
                  <a:tcPr marL="9525" marR="9525" marT="9525" marB="0" anchor="ctr">
                    <a:solidFill>
                      <a:schemeClr val="bg1">
                        <a:lumMod val="95000"/>
                      </a:schemeClr>
                    </a:solidFill>
                  </a:tcPr>
                </a:tc>
              </a:tr>
            </a:tbl>
          </a:graphicData>
        </a:graphic>
      </p:graphicFrame>
      <p:sp>
        <p:nvSpPr>
          <p:cNvPr id="29" name="TextBox 28"/>
          <p:cNvSpPr txBox="1"/>
          <p:nvPr/>
        </p:nvSpPr>
        <p:spPr>
          <a:xfrm>
            <a:off x="489856" y="729344"/>
            <a:ext cx="4419600" cy="523220"/>
          </a:xfrm>
          <a:prstGeom prst="rect">
            <a:avLst/>
          </a:prstGeom>
          <a:noFill/>
        </p:spPr>
        <p:txBody>
          <a:bodyPr wrap="square" rtlCol="0">
            <a:spAutoFit/>
          </a:bodyPr>
          <a:lstStyle/>
          <a:p>
            <a:pPr algn="ctr"/>
            <a:r>
              <a:rPr lang="en-US" sz="1400" b="1" dirty="0" smtClean="0"/>
              <a:t>Themes by Index: </a:t>
            </a:r>
          </a:p>
          <a:p>
            <a:pPr algn="ctr"/>
            <a:r>
              <a:rPr lang="en-US" sz="1400" dirty="0" smtClean="0"/>
              <a:t>Difference from the Average Barrier Rating</a:t>
            </a:r>
            <a:endParaRPr lang="en-US" sz="1400" dirty="0"/>
          </a:p>
        </p:txBody>
      </p:sp>
      <p:sp>
        <p:nvSpPr>
          <p:cNvPr id="31" name="Rounded Rectangle 30"/>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Barriers</a:t>
            </a:r>
            <a:r>
              <a:rPr lang="en-US" sz="1400" dirty="0" smtClean="0"/>
              <a:t> to wearing a lifejacket</a:t>
            </a:r>
            <a:endParaRPr lang="en-US" sz="1400" dirty="0"/>
          </a:p>
        </p:txBody>
      </p:sp>
    </p:spTree>
    <p:extLst>
      <p:ext uri="{BB962C8B-B14F-4D97-AF65-F5344CB8AC3E}">
        <p14:creationId xmlns:p14="http://schemas.microsoft.com/office/powerpoint/2010/main" val="391330123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34517998"/>
              </p:ext>
            </p:extLst>
          </p:nvPr>
        </p:nvGraphicFramePr>
        <p:xfrm>
          <a:off x="228603" y="576942"/>
          <a:ext cx="8858250" cy="56387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997622230"/>
              </p:ext>
            </p:extLst>
          </p:nvPr>
        </p:nvGraphicFramePr>
        <p:xfrm>
          <a:off x="228600" y="870856"/>
          <a:ext cx="8730346" cy="5225137"/>
        </p:xfrm>
        <a:graphic>
          <a:graphicData uri="http://schemas.openxmlformats.org/drawingml/2006/table">
            <a:tbl>
              <a:tblPr>
                <a:tableStyleId>{5C22544A-7EE6-4342-B048-85BDC9FD1C3A}</a:tableStyleId>
              </a:tblPr>
              <a:tblGrid>
                <a:gridCol w="457200"/>
                <a:gridCol w="8273146"/>
              </a:tblGrid>
              <a:tr h="307361">
                <a:tc>
                  <a:txBody>
                    <a:bodyPr/>
                    <a:lstStyle/>
                    <a:p>
                      <a:pPr algn="ctr" fontAlgn="ctr"/>
                      <a:r>
                        <a:rPr lang="en-US" sz="1000" b="0" i="0" u="none" strike="noStrike" dirty="0">
                          <a:solidFill>
                            <a:schemeClr val="tx1"/>
                          </a:solidFill>
                          <a:effectLst/>
                          <a:latin typeface="Calibri"/>
                        </a:rPr>
                        <a:t>9.3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know that wearing a lifejacket is the </a:t>
                      </a:r>
                      <a:r>
                        <a:rPr lang="en-US" sz="1300" b="1" u="none" strike="noStrike" dirty="0">
                          <a:effectLst/>
                        </a:rPr>
                        <a:t>smart thing </a:t>
                      </a:r>
                      <a:r>
                        <a:rPr lang="en-US" sz="1300" u="none" strike="noStrike" dirty="0">
                          <a:effectLst/>
                        </a:rPr>
                        <a:t>to do</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9.1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wear a lifejacket to be </a:t>
                      </a:r>
                      <a:r>
                        <a:rPr lang="en-US" sz="1300" b="1" u="none" strike="noStrike" dirty="0">
                          <a:effectLst/>
                        </a:rPr>
                        <a:t>safe</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9.1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If you pick the right lifejacket, you can be </a:t>
                      </a:r>
                      <a:r>
                        <a:rPr lang="en-US" sz="1300" b="1" u="none" strike="noStrike" dirty="0">
                          <a:effectLst/>
                        </a:rPr>
                        <a:t>comfortable and safer </a:t>
                      </a:r>
                      <a:r>
                        <a:rPr lang="en-US" sz="1300" u="none" strike="noStrike" dirty="0">
                          <a:effectLst/>
                        </a:rPr>
                        <a:t>at the same time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wear a lifejacket to ensure I will </a:t>
                      </a:r>
                      <a:r>
                        <a:rPr lang="en-US" sz="1300" b="1" u="none" strike="noStrike" dirty="0">
                          <a:effectLst/>
                        </a:rPr>
                        <a:t>be there for my family </a:t>
                      </a:r>
                      <a:r>
                        <a:rPr lang="en-US" sz="1300" u="none" strike="noStrike" dirty="0">
                          <a:effectLst/>
                        </a:rPr>
                        <a:t>when they need 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want to set a </a:t>
                      </a:r>
                      <a:r>
                        <a:rPr lang="en-US" sz="1300" b="1" u="none" strike="noStrike" dirty="0">
                          <a:effectLst/>
                        </a:rPr>
                        <a:t>good example </a:t>
                      </a:r>
                      <a:r>
                        <a:rPr lang="en-US" sz="1300" u="none" strike="noStrike" dirty="0">
                          <a:effectLst/>
                        </a:rPr>
                        <a:t>for others by wearing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make a point of being </a:t>
                      </a:r>
                      <a:r>
                        <a:rPr lang="en-US" sz="1300" b="1" u="none" strike="noStrike" dirty="0">
                          <a:effectLst/>
                        </a:rPr>
                        <a:t>prepared for the possibility of falling into cold water</a:t>
                      </a:r>
                      <a:r>
                        <a:rPr lang="en-US" sz="1300" u="none" strike="noStrike" dirty="0">
                          <a:effectLst/>
                        </a:rPr>
                        <a:t>, by wearing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Wearing a lifejacket shows I’m strong enough to </a:t>
                      </a:r>
                      <a:r>
                        <a:rPr lang="en-US" sz="1300" b="1" u="none" strike="noStrike" dirty="0">
                          <a:effectLst/>
                        </a:rPr>
                        <a:t>do the right thing</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Wearing a lifejacket lets me focus on having </a:t>
                      </a:r>
                      <a:r>
                        <a:rPr lang="en-US" sz="1300" b="1" u="none" strike="noStrike" dirty="0">
                          <a:effectLst/>
                        </a:rPr>
                        <a:t>good times </a:t>
                      </a:r>
                      <a:r>
                        <a:rPr lang="en-US" sz="1300" u="none" strike="noStrike" dirty="0">
                          <a:effectLst/>
                        </a:rPr>
                        <a:t>with others</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If I wear a lifejacket, I can be more confident that </a:t>
                      </a:r>
                      <a:r>
                        <a:rPr lang="en-US" sz="1300" b="1" u="none" strike="noStrike" dirty="0">
                          <a:effectLst/>
                        </a:rPr>
                        <a:t>nothing will go wrong</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If someone close to me </a:t>
                      </a:r>
                      <a:r>
                        <a:rPr lang="en-US" sz="1300" b="1" u="none" strike="noStrike" dirty="0">
                          <a:effectLst/>
                        </a:rPr>
                        <a:t>drowned</a:t>
                      </a:r>
                      <a:r>
                        <a:rPr lang="en-US" sz="1300" u="none" strike="noStrike" dirty="0">
                          <a:effectLst/>
                        </a:rPr>
                        <a:t> because he/she was not wearing a lifejacket, boating </a:t>
                      </a:r>
                      <a:r>
                        <a:rPr lang="en-US" sz="1300" b="1" u="none" strike="noStrike" dirty="0">
                          <a:effectLst/>
                        </a:rPr>
                        <a:t>would never be the same </a:t>
                      </a:r>
                      <a:r>
                        <a:rPr lang="en-US" sz="1300" u="none" strike="noStrike" dirty="0">
                          <a:effectLst/>
                        </a:rPr>
                        <a:t>for 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Wearing a lifejacket </a:t>
                      </a:r>
                      <a:r>
                        <a:rPr lang="en-US" sz="1300" b="1" u="none" strike="noStrike" dirty="0">
                          <a:effectLst/>
                        </a:rPr>
                        <a:t>lets me relax</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A lifejacket gives me </a:t>
                      </a:r>
                      <a:r>
                        <a:rPr lang="en-US" sz="1300" b="1" u="none" strike="noStrike" dirty="0">
                          <a:effectLst/>
                        </a:rPr>
                        <a:t>better control</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feel that those </a:t>
                      </a:r>
                      <a:r>
                        <a:rPr lang="en-US" sz="1300" b="1" u="none" strike="noStrike" dirty="0">
                          <a:effectLst/>
                        </a:rPr>
                        <a:t>who are close to me want me to wear </a:t>
                      </a:r>
                      <a:r>
                        <a:rPr lang="en-US" sz="1300" u="none" strike="noStrike" dirty="0">
                          <a:effectLst/>
                        </a:rPr>
                        <a:t>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4.9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Others will </a:t>
                      </a:r>
                      <a:r>
                        <a:rPr lang="en-US" sz="1300" b="1" u="none" strike="noStrike" dirty="0">
                          <a:effectLst/>
                        </a:rPr>
                        <a:t>look up to me </a:t>
                      </a:r>
                      <a:r>
                        <a:rPr lang="en-US" sz="1300" u="none" strike="noStrike" dirty="0">
                          <a:effectLst/>
                        </a:rPr>
                        <a:t>for wearing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3.7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When I wear a lifejacket, I </a:t>
                      </a:r>
                      <a:r>
                        <a:rPr lang="en-US" sz="1300" b="1" u="none" strike="noStrike" dirty="0">
                          <a:effectLst/>
                        </a:rPr>
                        <a:t>don’t need to worry </a:t>
                      </a:r>
                      <a:r>
                        <a:rPr lang="en-US" sz="1300" u="none" strike="noStrike" dirty="0">
                          <a:effectLst/>
                        </a:rPr>
                        <a:t>about anything</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a:solidFill>
                            <a:schemeClr val="tx1"/>
                          </a:solidFill>
                          <a:effectLst/>
                          <a:latin typeface="Calibri"/>
                        </a:rPr>
                        <a:t>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Wearing a lifejacket lets me </a:t>
                      </a:r>
                      <a:r>
                        <a:rPr lang="en-US" sz="1300" b="1" u="none" strike="noStrike" dirty="0">
                          <a:effectLst/>
                        </a:rPr>
                        <a:t>push my limits</a:t>
                      </a:r>
                      <a:endParaRPr lang="en-US" sz="1300" b="1"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07361">
                <a:tc>
                  <a:txBody>
                    <a:bodyPr/>
                    <a:lstStyle/>
                    <a:p>
                      <a:pPr algn="ctr" fontAlgn="ctr"/>
                      <a:r>
                        <a:rPr lang="en-US" sz="1000" b="0" i="0" u="none" strike="noStrike" dirty="0">
                          <a:solidFill>
                            <a:schemeClr val="tx1"/>
                          </a:solidFill>
                          <a:effectLst/>
                          <a:latin typeface="Calibri"/>
                        </a:rPr>
                        <a:t>2.8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effectLst/>
                        </a:rPr>
                        <a:t>I feel I can </a:t>
                      </a:r>
                      <a:r>
                        <a:rPr lang="en-US" sz="1300" b="1" u="none" strike="noStrike" dirty="0">
                          <a:effectLst/>
                        </a:rPr>
                        <a:t>take more chances </a:t>
                      </a:r>
                      <a:r>
                        <a:rPr lang="en-US" sz="1300" u="none" strike="noStrike" dirty="0">
                          <a:effectLst/>
                        </a:rPr>
                        <a:t>when I wear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2" name="Title 1"/>
          <p:cNvSpPr>
            <a:spLocks noGrp="1"/>
          </p:cNvSpPr>
          <p:nvPr>
            <p:ph type="title"/>
          </p:nvPr>
        </p:nvSpPr>
        <p:spPr>
          <a:xfrm>
            <a:off x="838800" y="97200"/>
            <a:ext cx="6514499" cy="612000"/>
          </a:xfrm>
        </p:spPr>
        <p:txBody>
          <a:bodyPr/>
          <a:lstStyle/>
          <a:p>
            <a:r>
              <a:rPr lang="en-US" dirty="0" smtClean="0"/>
              <a:t>Overall Ranking of Motivations for wearing a Lifejacket</a:t>
            </a:r>
            <a:br>
              <a:rPr lang="en-US" dirty="0" smtClean="0"/>
            </a:br>
            <a:r>
              <a:rPr lang="en-US" sz="1600" b="0" dirty="0"/>
              <a:t>Based on </a:t>
            </a:r>
            <a:r>
              <a:rPr lang="en-US" sz="1600" b="0" dirty="0" smtClean="0"/>
              <a:t>MaxDiff</a:t>
            </a:r>
            <a:r>
              <a:rPr lang="en-US" sz="1600" b="0" dirty="0"/>
              <a:t> Scores / 10</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39</a:t>
            </a:fld>
            <a:endParaRPr lang="de-DE" dirty="0">
              <a:solidFill>
                <a:srgbClr val="1F497D"/>
              </a:solidFill>
            </a:endParaRPr>
          </a:p>
        </p:txBody>
      </p:sp>
      <p:grpSp>
        <p:nvGrpSpPr>
          <p:cNvPr id="12" name="Group 11"/>
          <p:cNvGrpSpPr/>
          <p:nvPr/>
        </p:nvGrpSpPr>
        <p:grpSpPr>
          <a:xfrm>
            <a:off x="6934200" y="5410200"/>
            <a:ext cx="1894114" cy="489854"/>
            <a:chOff x="7630886" y="5355772"/>
            <a:chExt cx="1894114" cy="489854"/>
          </a:xfrm>
        </p:grpSpPr>
        <p:sp>
          <p:nvSpPr>
            <p:cNvPr id="8" name="Rectangle 7"/>
            <p:cNvSpPr/>
            <p:nvPr/>
          </p:nvSpPr>
          <p:spPr>
            <a:xfrm>
              <a:off x="7630886" y="5410200"/>
              <a:ext cx="228600" cy="152400"/>
            </a:xfrm>
            <a:prstGeom prst="rect">
              <a:avLst/>
            </a:prstGeom>
            <a:solidFill>
              <a:schemeClr val="accent5">
                <a:lumMod val="20000"/>
                <a:lumOff val="80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Rectangle 8"/>
            <p:cNvSpPr/>
            <p:nvPr/>
          </p:nvSpPr>
          <p:spPr>
            <a:xfrm>
              <a:off x="7630886" y="5638798"/>
              <a:ext cx="228600" cy="152400"/>
            </a:xfrm>
            <a:prstGeom prst="rect">
              <a:avLst/>
            </a:prstGeom>
            <a:solidFill>
              <a:schemeClr val="accent4">
                <a:lumMod val="60000"/>
                <a:lumOff val="40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0" name="TextBox 9"/>
            <p:cNvSpPr txBox="1"/>
            <p:nvPr/>
          </p:nvSpPr>
          <p:spPr>
            <a:xfrm>
              <a:off x="7859486" y="5355772"/>
              <a:ext cx="1284514" cy="276999"/>
            </a:xfrm>
            <a:prstGeom prst="rect">
              <a:avLst/>
            </a:prstGeom>
            <a:noFill/>
          </p:spPr>
          <p:txBody>
            <a:bodyPr wrap="square" rtlCol="0">
              <a:spAutoFit/>
            </a:bodyPr>
            <a:lstStyle/>
            <a:p>
              <a:r>
                <a:rPr lang="en-US" sz="1200" dirty="0" smtClean="0">
                  <a:solidFill>
                    <a:srgbClr val="1F497D"/>
                  </a:solidFill>
                </a:rPr>
                <a:t>Motivation</a:t>
              </a:r>
              <a:endParaRPr lang="en-US" sz="1200" dirty="0">
                <a:solidFill>
                  <a:srgbClr val="1F497D"/>
                </a:solidFill>
              </a:endParaRPr>
            </a:p>
          </p:txBody>
        </p:sp>
        <p:sp>
          <p:nvSpPr>
            <p:cNvPr id="11" name="TextBox 10"/>
            <p:cNvSpPr txBox="1"/>
            <p:nvPr/>
          </p:nvSpPr>
          <p:spPr>
            <a:xfrm>
              <a:off x="7859486" y="5568627"/>
              <a:ext cx="1665514" cy="276999"/>
            </a:xfrm>
            <a:prstGeom prst="rect">
              <a:avLst/>
            </a:prstGeom>
            <a:noFill/>
          </p:spPr>
          <p:txBody>
            <a:bodyPr wrap="square" rtlCol="0">
              <a:spAutoFit/>
            </a:bodyPr>
            <a:lstStyle/>
            <a:p>
              <a:r>
                <a:rPr lang="en-US" sz="1200" dirty="0" smtClean="0">
                  <a:solidFill>
                    <a:srgbClr val="1F497D"/>
                  </a:solidFill>
                </a:rPr>
                <a:t>Cold Water Motivation</a:t>
              </a:r>
              <a:endParaRPr lang="en-US" sz="1200" dirty="0">
                <a:solidFill>
                  <a:srgbClr val="1F497D"/>
                </a:solidFill>
              </a:endParaRPr>
            </a:p>
          </p:txBody>
        </p:sp>
      </p:grpSp>
      <p:sp>
        <p:nvSpPr>
          <p:cNvPr id="14" name="TextBox 13"/>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Lifejackets: Group A only (n=602)</a:t>
            </a:r>
            <a:endParaRPr lang="en-US" sz="1400" dirty="0">
              <a:solidFill>
                <a:srgbClr val="1F497D"/>
              </a:solidFill>
            </a:endParaRPr>
          </a:p>
        </p:txBody>
      </p:sp>
      <p:sp>
        <p:nvSpPr>
          <p:cNvPr id="15" name="Rectangle 14"/>
          <p:cNvSpPr/>
          <p:nvPr/>
        </p:nvSpPr>
        <p:spPr>
          <a:xfrm>
            <a:off x="0" y="6211669"/>
            <a:ext cx="6019800" cy="646331"/>
          </a:xfrm>
          <a:prstGeom prst="rect">
            <a:avLst/>
          </a:prstGeom>
        </p:spPr>
        <p:txBody>
          <a:bodyPr wrap="square">
            <a:spAutoFit/>
          </a:bodyPr>
          <a:lstStyle/>
          <a:p>
            <a:r>
              <a:rPr lang="en-US" sz="1200" dirty="0" smtClean="0">
                <a:solidFill>
                  <a:srgbClr val="1F497D"/>
                </a:solidFill>
              </a:rPr>
              <a:t>Q301. Here </a:t>
            </a:r>
            <a:r>
              <a:rPr lang="en-US" sz="1200" dirty="0">
                <a:solidFill>
                  <a:srgbClr val="1F497D"/>
                </a:solidFill>
              </a:rPr>
              <a:t>are some statements that describe how people feel about wearing lifejackets while boating. </a:t>
            </a:r>
            <a:r>
              <a:rPr lang="en-US" sz="1200" dirty="0" smtClean="0">
                <a:solidFill>
                  <a:srgbClr val="1F497D"/>
                </a:solidFill>
              </a:rPr>
              <a:t>Which </a:t>
            </a:r>
            <a:r>
              <a:rPr lang="en-US" sz="1200" dirty="0">
                <a:solidFill>
                  <a:srgbClr val="1F497D"/>
                </a:solidFill>
              </a:rPr>
              <a:t>one do you agree with the most and which one do you agree with the least?   (Select one </a:t>
            </a:r>
            <a:r>
              <a:rPr lang="en-US" sz="1200" dirty="0" smtClean="0">
                <a:solidFill>
                  <a:srgbClr val="1F497D"/>
                </a:solidFill>
              </a:rPr>
              <a:t>)  </a:t>
            </a:r>
            <a:endParaRPr lang="en-US" sz="1200" dirty="0">
              <a:solidFill>
                <a:srgbClr val="1F497D"/>
              </a:solidFill>
            </a:endParaRPr>
          </a:p>
        </p:txBody>
      </p:sp>
      <p:sp>
        <p:nvSpPr>
          <p:cNvPr id="17" name="Rounded Rectangle 16"/>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Motivations</a:t>
            </a:r>
            <a:r>
              <a:rPr lang="en-US" sz="1400" dirty="0" smtClean="0">
                <a:solidFill>
                  <a:srgbClr val="1F497D"/>
                </a:solidFill>
              </a:rPr>
              <a:t> for wearing a lifejacket</a:t>
            </a:r>
            <a:endParaRPr lang="en-US" sz="1400" dirty="0">
              <a:solidFill>
                <a:srgbClr val="1F497D"/>
              </a:solidFill>
            </a:endParaRPr>
          </a:p>
        </p:txBody>
      </p:sp>
      <p:cxnSp>
        <p:nvCxnSpPr>
          <p:cNvPr id="18" name="Straight Connector 17"/>
          <p:cNvCxnSpPr/>
          <p:nvPr/>
        </p:nvCxnSpPr>
        <p:spPr>
          <a:xfrm>
            <a:off x="206830" y="3940630"/>
            <a:ext cx="8686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96002" y="3886980"/>
            <a:ext cx="3124200" cy="369332"/>
          </a:xfrm>
          <a:prstGeom prst="rect">
            <a:avLst/>
          </a:prstGeom>
          <a:noFill/>
        </p:spPr>
        <p:txBody>
          <a:bodyPr wrap="square" rtlCol="0">
            <a:spAutoFit/>
          </a:bodyPr>
          <a:lstStyle/>
          <a:p>
            <a:pPr algn="r"/>
            <a:r>
              <a:rPr lang="en-US" b="1" dirty="0" smtClean="0">
                <a:solidFill>
                  <a:srgbClr val="FFFFFF">
                    <a:lumMod val="50000"/>
                  </a:srgbClr>
                </a:solidFill>
              </a:rPr>
              <a:t>Top 10 compete within 2.2 pts</a:t>
            </a:r>
            <a:endParaRPr lang="en-US" b="1" dirty="0">
              <a:solidFill>
                <a:srgbClr val="FFFFFF">
                  <a:lumMod val="50000"/>
                </a:srgbClr>
              </a:solidFill>
            </a:endParaRPr>
          </a:p>
        </p:txBody>
      </p:sp>
    </p:spTree>
    <p:extLst>
      <p:ext uri="{BB962C8B-B14F-4D97-AF65-F5344CB8AC3E}">
        <p14:creationId xmlns:p14="http://schemas.microsoft.com/office/powerpoint/2010/main" val="35095327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smtClean="0"/>
              <a:t>Background</a:t>
            </a:r>
            <a:endParaRPr lang="en-US" dirty="0"/>
          </a:p>
        </p:txBody>
      </p:sp>
      <p:sp>
        <p:nvSpPr>
          <p:cNvPr id="5124" name="Rectangle 3"/>
          <p:cNvSpPr>
            <a:spLocks noGrp="1" noChangeArrowheads="1"/>
          </p:cNvSpPr>
          <p:nvPr>
            <p:ph idx="1"/>
          </p:nvPr>
        </p:nvSpPr>
        <p:spPr/>
        <p:txBody>
          <a:bodyPr/>
          <a:lstStyle/>
          <a:p>
            <a:pPr marL="0" indent="0">
              <a:lnSpc>
                <a:spcPct val="90000"/>
              </a:lnSpc>
              <a:buNone/>
            </a:pPr>
            <a:r>
              <a:rPr lang="en-US" sz="1600" dirty="0" smtClean="0">
                <a:cs typeface="Arial" charset="0"/>
              </a:rPr>
              <a:t>Boating is a quintessential part of Canadian summer across this country.  The canoe and kayak are cultural icons; fishing is one of the country’s most popular outdoor activities.  Diehard aficionados sail, SUP, wakeboard, wind/kite surf and waterski. </a:t>
            </a:r>
          </a:p>
          <a:p>
            <a:pPr marL="0" indent="0">
              <a:lnSpc>
                <a:spcPct val="90000"/>
              </a:lnSpc>
              <a:buNone/>
            </a:pPr>
            <a:r>
              <a:rPr lang="en-US" sz="1600" dirty="0" smtClean="0">
                <a:cs typeface="Arial" charset="0"/>
              </a:rPr>
              <a:t>Many Canadians have easy access to boats and water but not all are fully informed of the risks involved, and even fewer routinely follow safe boating practices. </a:t>
            </a:r>
          </a:p>
          <a:p>
            <a:pPr marL="0" indent="0">
              <a:lnSpc>
                <a:spcPct val="90000"/>
              </a:lnSpc>
              <a:buNone/>
            </a:pPr>
            <a:r>
              <a:rPr lang="en-US" sz="1600" dirty="0" smtClean="0">
                <a:cs typeface="Arial" charset="0"/>
              </a:rPr>
              <a:t>The Canadian Safe Boating Council (CSBC) is leading a 3 year, multi-faceted initiative that is focused on raising knowledge and awareness of safe boating practices among Canadians, particularly boaters. </a:t>
            </a:r>
          </a:p>
          <a:p>
            <a:pPr eaLnBrk="1" hangingPunct="1">
              <a:lnSpc>
                <a:spcPct val="90000"/>
              </a:lnSpc>
              <a:buFont typeface="Wingdings" pitchFamily="2" charset="2"/>
              <a:buNone/>
            </a:pPr>
            <a:endParaRPr lang="en-US" sz="1600" dirty="0" smtClean="0">
              <a:cs typeface="Arial" charset="0"/>
            </a:endParaRPr>
          </a:p>
        </p:txBody>
      </p:sp>
      <p:sp>
        <p:nvSpPr>
          <p:cNvPr id="5" name="Rectangle 3"/>
          <p:cNvSpPr txBox="1">
            <a:spLocks noChangeArrowheads="1"/>
          </p:cNvSpPr>
          <p:nvPr/>
        </p:nvSpPr>
        <p:spPr>
          <a:xfrm>
            <a:off x="3565663" y="2998258"/>
            <a:ext cx="5009071" cy="1758800"/>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buFont typeface="Arial" pitchFamily="34" charset="0"/>
              <a:buNone/>
            </a:pPr>
            <a:r>
              <a:rPr lang="en-US" sz="1600" dirty="0" smtClean="0">
                <a:cs typeface="Arial" charset="0"/>
              </a:rPr>
              <a:t>The ultimate goal is to increase the number of pleasure craft operators following safe boating practices; and to reduce the loss of life, injuries and property damage due to boating incidents. </a:t>
            </a:r>
          </a:p>
          <a:p>
            <a:pPr marL="0" indent="0">
              <a:lnSpc>
                <a:spcPct val="90000"/>
              </a:lnSpc>
              <a:buNone/>
            </a:pPr>
            <a:r>
              <a:rPr lang="en-US" sz="1600" dirty="0">
                <a:cs typeface="Arial" charset="0"/>
              </a:rPr>
              <a:t>Three </a:t>
            </a:r>
            <a:r>
              <a:rPr lang="en-US" sz="1600" dirty="0" smtClean="0">
                <a:cs typeface="Arial" charset="0"/>
              </a:rPr>
              <a:t>principal target </a:t>
            </a:r>
            <a:r>
              <a:rPr lang="en-US" sz="1600" dirty="0">
                <a:cs typeface="Arial" charset="0"/>
              </a:rPr>
              <a:t>groups have been identified: pleasure </a:t>
            </a:r>
            <a:r>
              <a:rPr lang="en-US" sz="1600" dirty="0" smtClean="0">
                <a:cs typeface="Arial" charset="0"/>
              </a:rPr>
              <a:t>power boaters</a:t>
            </a:r>
            <a:r>
              <a:rPr lang="en-US" sz="1600" dirty="0">
                <a:cs typeface="Arial" charset="0"/>
              </a:rPr>
              <a:t>, </a:t>
            </a:r>
            <a:r>
              <a:rPr lang="en-US" sz="1600" dirty="0" smtClean="0">
                <a:cs typeface="Arial" charset="0"/>
              </a:rPr>
              <a:t>fishers </a:t>
            </a:r>
            <a:r>
              <a:rPr lang="en-US" sz="1600" dirty="0">
                <a:cs typeface="Arial" charset="0"/>
              </a:rPr>
              <a:t>and </a:t>
            </a:r>
            <a:r>
              <a:rPr lang="en-US" sz="1600" dirty="0" smtClean="0">
                <a:cs typeface="Arial" charset="0"/>
              </a:rPr>
              <a:t>paddlers (canoe and kayak).</a:t>
            </a:r>
            <a:endParaRPr lang="en-US" sz="1600" dirty="0">
              <a:cs typeface="Arial" charset="0"/>
            </a:endParaRPr>
          </a:p>
          <a:p>
            <a:pPr marL="0" indent="0">
              <a:lnSpc>
                <a:spcPct val="90000"/>
              </a:lnSpc>
              <a:buNone/>
            </a:pPr>
            <a:r>
              <a:rPr lang="en-US" sz="1600" dirty="0" smtClean="0">
                <a:cs typeface="Arial" charset="0"/>
              </a:rPr>
              <a:t>Of the five </a:t>
            </a:r>
            <a:r>
              <a:rPr lang="en-US" sz="1600" dirty="0">
                <a:cs typeface="Arial" charset="0"/>
              </a:rPr>
              <a:t>specific problem areas: </a:t>
            </a:r>
            <a:endParaRPr lang="en-US" sz="1600" dirty="0" smtClean="0">
              <a:cs typeface="Arial" charset="0"/>
            </a:endParaRPr>
          </a:p>
          <a:p>
            <a:pPr marL="0" indent="0">
              <a:lnSpc>
                <a:spcPct val="90000"/>
              </a:lnSpc>
              <a:buNone/>
            </a:pPr>
            <a:endParaRPr lang="en-US" sz="1600" dirty="0">
              <a:cs typeface="Arial" charset="0"/>
            </a:endParaRPr>
          </a:p>
          <a:p>
            <a:pPr marL="0" indent="0">
              <a:lnSpc>
                <a:spcPct val="90000"/>
              </a:lnSpc>
              <a:buNone/>
            </a:pPr>
            <a:endParaRPr lang="en-US" sz="1600" dirty="0" smtClean="0">
              <a:cs typeface="Arial" charset="0"/>
            </a:endParaRPr>
          </a:p>
          <a:p>
            <a:pPr marL="0" indent="0">
              <a:lnSpc>
                <a:spcPct val="90000"/>
              </a:lnSpc>
              <a:buNone/>
            </a:pPr>
            <a:endParaRPr lang="en-US" sz="1600" dirty="0">
              <a:cs typeface="Arial" charset="0"/>
            </a:endParaRPr>
          </a:p>
          <a:p>
            <a:pPr marL="0" indent="0">
              <a:lnSpc>
                <a:spcPct val="90000"/>
              </a:lnSpc>
              <a:buNone/>
            </a:pPr>
            <a:endParaRPr lang="en-US" sz="1000" dirty="0" smtClean="0">
              <a:cs typeface="Arial" charset="0"/>
            </a:endParaRPr>
          </a:p>
          <a:p>
            <a:pPr marL="0" indent="0">
              <a:lnSpc>
                <a:spcPct val="90000"/>
              </a:lnSpc>
              <a:buNone/>
            </a:pPr>
            <a:r>
              <a:rPr lang="en-US" sz="1600" dirty="0" smtClean="0">
                <a:cs typeface="Arial" charset="0"/>
              </a:rPr>
              <a:t>this research focuses on the first two.   </a:t>
            </a:r>
            <a:endParaRPr lang="en-US" sz="1600" dirty="0">
              <a:cs typeface="Arial" charset="0"/>
            </a:endParaRPr>
          </a:p>
          <a:p>
            <a:pPr>
              <a:lnSpc>
                <a:spcPct val="90000"/>
              </a:lnSpc>
              <a:buFont typeface="Wingdings" pitchFamily="2" charset="2"/>
              <a:buNone/>
            </a:pPr>
            <a:endParaRPr lang="en-US" sz="1600" dirty="0" smtClean="0">
              <a:cs typeface="Arial" charset="0"/>
            </a:endParaRPr>
          </a:p>
        </p:txBody>
      </p:sp>
      <p:pic>
        <p:nvPicPr>
          <p:cNvPr id="7" name="Picture 4" descr="http://marineinsight.com/wp-content/uploads/2011/04/boat-safety.jp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801" y="3135721"/>
            <a:ext cx="2852999" cy="25792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
        <p:nvSpPr>
          <p:cNvPr id="8" name="Rectangle 3"/>
          <p:cNvSpPr txBox="1">
            <a:spLocks noChangeArrowheads="1"/>
          </p:cNvSpPr>
          <p:nvPr/>
        </p:nvSpPr>
        <p:spPr>
          <a:xfrm>
            <a:off x="3357677" y="3162374"/>
            <a:ext cx="5540338" cy="852752"/>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buFont typeface="Wingdings" pitchFamily="2" charset="2"/>
              <a:buNone/>
            </a:pPr>
            <a:endParaRPr lang="en-US" sz="1600" dirty="0" smtClean="0">
              <a:cs typeface="Arial" charset="0"/>
            </a:endParaRPr>
          </a:p>
        </p:txBody>
      </p:sp>
      <p:sp>
        <p:nvSpPr>
          <p:cNvPr id="9" name="Rectangle 3"/>
          <p:cNvSpPr txBox="1">
            <a:spLocks noChangeArrowheads="1"/>
          </p:cNvSpPr>
          <p:nvPr/>
        </p:nvSpPr>
        <p:spPr>
          <a:xfrm>
            <a:off x="3387969" y="4822370"/>
            <a:ext cx="5631052" cy="1159459"/>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01675" lvl="2" indent="-342900">
              <a:spcBef>
                <a:spcPts val="0"/>
              </a:spcBef>
              <a:buFont typeface="+mj-lt"/>
              <a:buAutoNum type="arabicPeriod"/>
            </a:pPr>
            <a:r>
              <a:rPr lang="en-US" dirty="0" smtClean="0">
                <a:cs typeface="Arial" charset="0"/>
              </a:rPr>
              <a:t>Not wearing lifejackets and PFDs</a:t>
            </a:r>
          </a:p>
          <a:p>
            <a:pPr marL="701675" lvl="2" indent="-342900">
              <a:spcBef>
                <a:spcPts val="0"/>
              </a:spcBef>
              <a:buFont typeface="+mj-lt"/>
              <a:buAutoNum type="arabicPeriod"/>
            </a:pPr>
            <a:r>
              <a:rPr lang="en-US" dirty="0" smtClean="0">
                <a:cs typeface="Arial" charset="0"/>
              </a:rPr>
              <a:t>Drinking and operating a boat</a:t>
            </a:r>
          </a:p>
          <a:p>
            <a:pPr marL="701675" lvl="2" indent="-342900">
              <a:spcBef>
                <a:spcPts val="0"/>
              </a:spcBef>
              <a:buFont typeface="+mj-lt"/>
              <a:buAutoNum type="arabicPeriod"/>
            </a:pPr>
            <a:r>
              <a:rPr lang="en-US" dirty="0" smtClean="0">
                <a:cs typeface="Arial" charset="0"/>
              </a:rPr>
              <a:t>Insufficient boating education and knowledge</a:t>
            </a:r>
          </a:p>
          <a:p>
            <a:pPr marL="701675" lvl="2" indent="-342900">
              <a:spcBef>
                <a:spcPts val="0"/>
              </a:spcBef>
              <a:buFont typeface="+mj-lt"/>
              <a:buAutoNum type="arabicPeriod"/>
            </a:pPr>
            <a:r>
              <a:rPr lang="en-US" dirty="0" smtClean="0">
                <a:cs typeface="Arial" charset="0"/>
              </a:rPr>
              <a:t>Lack of preparedness when a boating emergency occurs</a:t>
            </a:r>
          </a:p>
          <a:p>
            <a:pPr marL="701675" lvl="2" indent="-342900">
              <a:spcBef>
                <a:spcPts val="0"/>
              </a:spcBef>
              <a:buFont typeface="+mj-lt"/>
              <a:buAutoNum type="arabicPeriod"/>
            </a:pPr>
            <a:r>
              <a:rPr lang="en-US" dirty="0" smtClean="0">
                <a:cs typeface="Arial" charset="0"/>
              </a:rPr>
              <a:t>Lack of understanding and preparedness for cold water immersion</a:t>
            </a:r>
            <a:endParaRPr lang="en-US" sz="1000" dirty="0" smtClean="0">
              <a:cs typeface="Arial" charset="0"/>
            </a:endParaRPr>
          </a:p>
        </p:txBody>
      </p:sp>
      <p:sp>
        <p:nvSpPr>
          <p:cNvPr id="11" name="Slide Number Placeholder 1"/>
          <p:cNvSpPr>
            <a:spLocks noGrp="1"/>
          </p:cNvSpPr>
          <p:nvPr>
            <p:ph type="sldNum" sz="quarter" idx="12"/>
          </p:nvPr>
        </p:nvSpPr>
        <p:spPr>
          <a:xfrm>
            <a:off x="8704800" y="6566400"/>
            <a:ext cx="289438" cy="184666"/>
          </a:xfrm>
        </p:spPr>
        <p:txBody>
          <a:bodyPr/>
          <a:lstStyle/>
          <a:p>
            <a:fld id="{99DB18A3-D21F-4BB0-9E84-DFB029941648}" type="slidenum">
              <a:rPr lang="de-DE" smtClean="0">
                <a:solidFill>
                  <a:srgbClr val="1F497D"/>
                </a:solidFill>
              </a:rPr>
              <a:pPr/>
              <a:t>4</a:t>
            </a:fld>
            <a:endParaRPr lang="de-DE" dirty="0">
              <a:solidFill>
                <a:srgbClr val="1F497D"/>
              </a:solidFill>
            </a:endParaRPr>
          </a:p>
        </p:txBody>
      </p:sp>
    </p:spTree>
    <p:extLst>
      <p:ext uri="{BB962C8B-B14F-4D97-AF65-F5344CB8AC3E}">
        <p14:creationId xmlns:p14="http://schemas.microsoft.com/office/powerpoint/2010/main" val="4203914111"/>
      </p:ext>
    </p:extLst>
  </p:cSld>
  <p:clrMapOvr>
    <a:masterClrMapping/>
  </p:clrMapOvr>
  <p:transition advClick="0"/>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263620"/>
            <a:ext cx="6514500" cy="612000"/>
          </a:xfrm>
        </p:spPr>
        <p:txBody>
          <a:bodyPr/>
          <a:lstStyle/>
          <a:p>
            <a:r>
              <a:rPr lang="en-US" dirty="0" smtClean="0"/>
              <a:t>There are several ‘</a:t>
            </a:r>
            <a:r>
              <a:rPr lang="en-US" u="sng" dirty="0" smtClean="0"/>
              <a:t>reasons why to wear</a:t>
            </a:r>
            <a:r>
              <a:rPr lang="en-US" dirty="0" smtClean="0"/>
              <a:t> a lifejacket’ themes evident in the top 10 motivators.</a:t>
            </a:r>
            <a:br>
              <a:rPr lang="en-US" dirty="0" smtClean="0"/>
            </a:br>
            <a:r>
              <a:rPr lang="en-US" sz="1400" dirty="0" smtClean="0"/>
              <a:t/>
            </a:r>
            <a:br>
              <a:rPr lang="en-US" sz="1400" dirty="0" smtClean="0"/>
            </a:br>
            <a:r>
              <a:rPr lang="en-US" sz="1400" b="0" dirty="0" smtClean="0"/>
              <a:t>Based </a:t>
            </a:r>
            <a:r>
              <a:rPr lang="en-US" sz="1400" b="0" dirty="0"/>
              <a:t>on </a:t>
            </a:r>
            <a:r>
              <a:rPr lang="en-US" sz="1400" b="0" dirty="0" smtClean="0"/>
              <a:t>MaxDiff</a:t>
            </a:r>
            <a:r>
              <a:rPr lang="en-US" sz="1400" b="0" dirty="0"/>
              <a:t> Scores / 10</a:t>
            </a:r>
            <a:endParaRPr lang="en-US" sz="1400"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40</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867896272"/>
              </p:ext>
            </p:extLst>
          </p:nvPr>
        </p:nvGraphicFramePr>
        <p:xfrm>
          <a:off x="247650" y="1240003"/>
          <a:ext cx="7753350" cy="379872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909508288"/>
              </p:ext>
            </p:extLst>
          </p:nvPr>
        </p:nvGraphicFramePr>
        <p:xfrm>
          <a:off x="225877" y="1411519"/>
          <a:ext cx="8730346" cy="3506680"/>
        </p:xfrm>
        <a:graphic>
          <a:graphicData uri="http://schemas.openxmlformats.org/drawingml/2006/table">
            <a:tbl>
              <a:tblPr>
                <a:tableStyleId>{5C22544A-7EE6-4342-B048-85BDC9FD1C3A}</a:tableStyleId>
              </a:tblPr>
              <a:tblGrid>
                <a:gridCol w="457200"/>
                <a:gridCol w="8273146"/>
              </a:tblGrid>
              <a:tr h="350668">
                <a:tc>
                  <a:txBody>
                    <a:bodyPr/>
                    <a:lstStyle/>
                    <a:p>
                      <a:pPr algn="ctr" fontAlgn="ctr"/>
                      <a:r>
                        <a:rPr lang="en-US" sz="1000" b="0" i="0" u="none" strike="noStrike" dirty="0">
                          <a:solidFill>
                            <a:schemeClr val="tx1"/>
                          </a:solidFill>
                          <a:effectLst/>
                          <a:latin typeface="Calibri"/>
                        </a:rPr>
                        <a:t>9.3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know that wearing a lifejacket is the smart thing to do</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9.1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wear a lifejacket to be safe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9.1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If you pick the right lifejacket, you can be comfortable and safer at the same time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wear a lifejacket to ensure I will be there for my family when they need 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want to set a good example for others by wearing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make a point of being prepared for the possibility of falling into cold water, by wearing a lifejacket</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Wearing a lifejacket shows I’m strong enough to do the right thing</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Wearing a lifejacket lets me focus on having good times with others</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If I wear a lifejacket, I can be more confident that nothing will go wrong</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50668">
                <a:tc>
                  <a:txBody>
                    <a:bodyPr/>
                    <a:lstStyle/>
                    <a:p>
                      <a:pPr algn="ctr" fontAlgn="ctr"/>
                      <a:r>
                        <a:rPr lang="en-US" sz="1000" b="0" i="0" u="none" strike="noStrike">
                          <a:solidFill>
                            <a:schemeClr val="tx1"/>
                          </a:solidFill>
                          <a:effectLst/>
                          <a:latin typeface="Calibri"/>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If someone close to me drowned because he/she was not wearing a lifejacket, boating would never be the same for me</a:t>
                      </a:r>
                      <a:endParaRPr lang="en-US" sz="1300" b="0" i="0" u="none" strike="noStrike" dirty="0">
                        <a:solidFill>
                          <a:srgbClr val="000000"/>
                        </a:solidFill>
                        <a:effectLst/>
                        <a:latin typeface="Calibri"/>
                      </a:endParaRPr>
                    </a:p>
                  </a:txBody>
                  <a:tcPr marL="6116" marR="6116" marT="6116"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4" name="TextBox 13"/>
          <p:cNvSpPr txBox="1"/>
          <p:nvPr/>
        </p:nvSpPr>
        <p:spPr>
          <a:xfrm>
            <a:off x="6019800" y="6232026"/>
            <a:ext cx="2667000" cy="246221"/>
          </a:xfrm>
          <a:prstGeom prst="rect">
            <a:avLst/>
          </a:prstGeom>
          <a:noFill/>
        </p:spPr>
        <p:txBody>
          <a:bodyPr wrap="square" rtlCol="0">
            <a:spAutoFit/>
          </a:bodyPr>
          <a:lstStyle/>
          <a:p>
            <a:pPr algn="r"/>
            <a:r>
              <a:rPr lang="en-US" sz="1000" dirty="0">
                <a:solidFill>
                  <a:srgbClr val="1F497D"/>
                </a:solidFill>
              </a:rPr>
              <a:t>Lifejackets: Group A only (n=602)</a:t>
            </a:r>
          </a:p>
        </p:txBody>
      </p:sp>
      <p:sp>
        <p:nvSpPr>
          <p:cNvPr id="15" name="Rectangle 14"/>
          <p:cNvSpPr/>
          <p:nvPr/>
        </p:nvSpPr>
        <p:spPr>
          <a:xfrm>
            <a:off x="0" y="6211669"/>
            <a:ext cx="6019800" cy="646331"/>
          </a:xfrm>
          <a:prstGeom prst="rect">
            <a:avLst/>
          </a:prstGeom>
        </p:spPr>
        <p:txBody>
          <a:bodyPr wrap="square">
            <a:spAutoFit/>
          </a:bodyPr>
          <a:lstStyle/>
          <a:p>
            <a:r>
              <a:rPr lang="en-US" sz="1200" dirty="0">
                <a:solidFill>
                  <a:srgbClr val="1F497D"/>
                </a:solidFill>
              </a:rPr>
              <a:t>Q301. Here are some statements that describe how people feel about wearing lifejackets while boating. Which one do you agree with the most and which one do you agree with the least?   (Select one )  </a:t>
            </a:r>
          </a:p>
        </p:txBody>
      </p:sp>
      <p:sp>
        <p:nvSpPr>
          <p:cNvPr id="17" name="Rounded Rectangle 16"/>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Motivations</a:t>
            </a:r>
            <a:r>
              <a:rPr lang="en-US" sz="1400" dirty="0">
                <a:solidFill>
                  <a:srgbClr val="1F497D"/>
                </a:solidFill>
              </a:rPr>
              <a:t> for wearing a lifejacket</a:t>
            </a:r>
          </a:p>
        </p:txBody>
      </p:sp>
      <p:grpSp>
        <p:nvGrpSpPr>
          <p:cNvPr id="6" name="Group 5"/>
          <p:cNvGrpSpPr/>
          <p:nvPr/>
        </p:nvGrpSpPr>
        <p:grpSpPr>
          <a:xfrm>
            <a:off x="6248400" y="4844144"/>
            <a:ext cx="2775858" cy="1398768"/>
            <a:chOff x="6248400" y="4811486"/>
            <a:chExt cx="2775858" cy="1398768"/>
          </a:xfrm>
        </p:grpSpPr>
        <p:grpSp>
          <p:nvGrpSpPr>
            <p:cNvPr id="29" name="Group 28"/>
            <p:cNvGrpSpPr/>
            <p:nvPr/>
          </p:nvGrpSpPr>
          <p:grpSpPr>
            <a:xfrm>
              <a:off x="6433458" y="5203372"/>
              <a:ext cx="2590800" cy="892626"/>
              <a:chOff x="6934200" y="5007428"/>
              <a:chExt cx="2590800" cy="892626"/>
            </a:xfrm>
          </p:grpSpPr>
          <p:grpSp>
            <p:nvGrpSpPr>
              <p:cNvPr id="30" name="Group 29"/>
              <p:cNvGrpSpPr/>
              <p:nvPr/>
            </p:nvGrpSpPr>
            <p:grpSpPr>
              <a:xfrm>
                <a:off x="6934200" y="5410200"/>
                <a:ext cx="2590800" cy="489854"/>
                <a:chOff x="7630886" y="5355772"/>
                <a:chExt cx="2590800" cy="489854"/>
              </a:xfrm>
            </p:grpSpPr>
            <p:sp>
              <p:nvSpPr>
                <p:cNvPr id="35" name="Rectangle 34"/>
                <p:cNvSpPr/>
                <p:nvPr/>
              </p:nvSpPr>
              <p:spPr>
                <a:xfrm>
                  <a:off x="7630886" y="5410200"/>
                  <a:ext cx="228600" cy="152400"/>
                </a:xfrm>
                <a:prstGeom prst="rect">
                  <a:avLst/>
                </a:prstGeom>
                <a:solidFill>
                  <a:srgbClr val="92D050"/>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6" name="Rectangle 35"/>
                <p:cNvSpPr/>
                <p:nvPr/>
              </p:nvSpPr>
              <p:spPr>
                <a:xfrm>
                  <a:off x="7630886" y="5638798"/>
                  <a:ext cx="228600" cy="152400"/>
                </a:xfrm>
                <a:prstGeom prst="rect">
                  <a:avLst/>
                </a:prstGeom>
                <a:solidFill>
                  <a:srgbClr val="99CCFF"/>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7" name="TextBox 36"/>
                <p:cNvSpPr txBox="1"/>
                <p:nvPr/>
              </p:nvSpPr>
              <p:spPr>
                <a:xfrm>
                  <a:off x="7859486" y="5355772"/>
                  <a:ext cx="2264230" cy="276999"/>
                </a:xfrm>
                <a:prstGeom prst="rect">
                  <a:avLst/>
                </a:prstGeom>
                <a:noFill/>
              </p:spPr>
              <p:txBody>
                <a:bodyPr wrap="square" rtlCol="0">
                  <a:spAutoFit/>
                </a:bodyPr>
                <a:lstStyle/>
                <a:p>
                  <a:r>
                    <a:rPr lang="en-US" sz="1200" dirty="0">
                      <a:solidFill>
                        <a:srgbClr val="1F497D"/>
                      </a:solidFill>
                    </a:rPr>
                    <a:t>Avoid emotional pain</a:t>
                  </a:r>
                </a:p>
              </p:txBody>
            </p:sp>
            <p:sp>
              <p:nvSpPr>
                <p:cNvPr id="38" name="TextBox 37"/>
                <p:cNvSpPr txBox="1"/>
                <p:nvPr/>
              </p:nvSpPr>
              <p:spPr>
                <a:xfrm>
                  <a:off x="7859486" y="5568627"/>
                  <a:ext cx="2362200" cy="276999"/>
                </a:xfrm>
                <a:prstGeom prst="rect">
                  <a:avLst/>
                </a:prstGeom>
                <a:noFill/>
              </p:spPr>
              <p:txBody>
                <a:bodyPr wrap="square" rtlCol="0">
                  <a:spAutoFit/>
                </a:bodyPr>
                <a:lstStyle/>
                <a:p>
                  <a:r>
                    <a:rPr lang="en-US" sz="1200" dirty="0">
                      <a:solidFill>
                        <a:srgbClr val="1F497D"/>
                      </a:solidFill>
                    </a:rPr>
                    <a:t>Cold Water motivation</a:t>
                  </a:r>
                </a:p>
              </p:txBody>
            </p:sp>
          </p:grpSp>
          <p:sp>
            <p:nvSpPr>
              <p:cNvPr id="31" name="Rectangle 30"/>
              <p:cNvSpPr/>
              <p:nvPr/>
            </p:nvSpPr>
            <p:spPr>
              <a:xfrm>
                <a:off x="6934200" y="5257800"/>
                <a:ext cx="228600" cy="152400"/>
              </a:xfrm>
              <a:prstGeom prst="rect">
                <a:avLst/>
              </a:prstGeom>
              <a:solidFill>
                <a:srgbClr val="FFFF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2" name="Rectangle 31"/>
              <p:cNvSpPr/>
              <p:nvPr/>
            </p:nvSpPr>
            <p:spPr>
              <a:xfrm>
                <a:off x="6934200" y="5050972"/>
                <a:ext cx="228600" cy="152400"/>
              </a:xfrm>
              <a:prstGeom prst="rect">
                <a:avLst/>
              </a:prstGeom>
              <a:solidFill>
                <a:srgbClr val="FFCC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TextBox 32"/>
              <p:cNvSpPr txBox="1"/>
              <p:nvPr/>
            </p:nvSpPr>
            <p:spPr>
              <a:xfrm>
                <a:off x="7162800" y="5203372"/>
                <a:ext cx="1981200" cy="276999"/>
              </a:xfrm>
              <a:prstGeom prst="rect">
                <a:avLst/>
              </a:prstGeom>
              <a:noFill/>
            </p:spPr>
            <p:txBody>
              <a:bodyPr wrap="square" rtlCol="0">
                <a:spAutoFit/>
              </a:bodyPr>
              <a:lstStyle/>
              <a:p>
                <a:r>
                  <a:rPr lang="en-US" sz="1200" dirty="0">
                    <a:solidFill>
                      <a:srgbClr val="1F497D"/>
                    </a:solidFill>
                  </a:rPr>
                  <a:t>Safety net/security</a:t>
                </a:r>
              </a:p>
            </p:txBody>
          </p:sp>
          <p:sp>
            <p:nvSpPr>
              <p:cNvPr id="34" name="TextBox 33"/>
              <p:cNvSpPr txBox="1"/>
              <p:nvPr/>
            </p:nvSpPr>
            <p:spPr>
              <a:xfrm>
                <a:off x="7162800" y="5007428"/>
                <a:ext cx="2133600" cy="276999"/>
              </a:xfrm>
              <a:prstGeom prst="rect">
                <a:avLst/>
              </a:prstGeom>
              <a:noFill/>
            </p:spPr>
            <p:txBody>
              <a:bodyPr wrap="square" rtlCol="0">
                <a:spAutoFit/>
              </a:bodyPr>
              <a:lstStyle/>
              <a:p>
                <a:r>
                  <a:rPr lang="en-US" sz="1200" dirty="0">
                    <a:solidFill>
                      <a:srgbClr val="1F497D"/>
                    </a:solidFill>
                  </a:rPr>
                  <a:t>Right thing to do</a:t>
                </a:r>
              </a:p>
            </p:txBody>
          </p:sp>
        </p:grpSp>
        <p:sp>
          <p:nvSpPr>
            <p:cNvPr id="39" name="TextBox 38"/>
            <p:cNvSpPr txBox="1"/>
            <p:nvPr/>
          </p:nvSpPr>
          <p:spPr>
            <a:xfrm>
              <a:off x="6433458" y="4811486"/>
              <a:ext cx="2362200" cy="307777"/>
            </a:xfrm>
            <a:prstGeom prst="rect">
              <a:avLst/>
            </a:prstGeom>
            <a:noFill/>
          </p:spPr>
          <p:txBody>
            <a:bodyPr wrap="square" rtlCol="0">
              <a:spAutoFit/>
            </a:bodyPr>
            <a:lstStyle/>
            <a:p>
              <a:pPr algn="ctr"/>
              <a:r>
                <a:rPr lang="en-US" sz="1400" b="1" dirty="0">
                  <a:solidFill>
                    <a:srgbClr val="1F497D"/>
                  </a:solidFill>
                </a:rPr>
                <a:t>‘Motivating reasons’ themes</a:t>
              </a:r>
            </a:p>
          </p:txBody>
        </p:sp>
        <p:sp>
          <p:nvSpPr>
            <p:cNvPr id="40" name="Rectangle 39"/>
            <p:cNvSpPr/>
            <p:nvPr/>
          </p:nvSpPr>
          <p:spPr>
            <a:xfrm>
              <a:off x="6248400" y="5108377"/>
              <a:ext cx="2667000" cy="110187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sp>
        <p:nvSpPr>
          <p:cNvPr id="41" name="TextBox 40"/>
          <p:cNvSpPr txBox="1"/>
          <p:nvPr/>
        </p:nvSpPr>
        <p:spPr>
          <a:xfrm>
            <a:off x="1763486" y="1023256"/>
            <a:ext cx="5600700" cy="369332"/>
          </a:xfrm>
          <a:prstGeom prst="rect">
            <a:avLst/>
          </a:prstGeom>
          <a:noFill/>
        </p:spPr>
        <p:txBody>
          <a:bodyPr wrap="square" rtlCol="0">
            <a:spAutoFit/>
          </a:bodyPr>
          <a:lstStyle/>
          <a:p>
            <a:pPr algn="ctr"/>
            <a:r>
              <a:rPr lang="en-US" b="1" dirty="0" smtClean="0">
                <a:solidFill>
                  <a:srgbClr val="1F497D"/>
                </a:solidFill>
              </a:rPr>
              <a:t>“Top 10” </a:t>
            </a:r>
            <a:r>
              <a:rPr lang="en-US" b="1" dirty="0">
                <a:solidFill>
                  <a:srgbClr val="1F497D"/>
                </a:solidFill>
              </a:rPr>
              <a:t>motivators that resonate most with boaters</a:t>
            </a:r>
          </a:p>
        </p:txBody>
      </p:sp>
    </p:spTree>
    <p:extLst>
      <p:ext uri="{BB962C8B-B14F-4D97-AF65-F5344CB8AC3E}">
        <p14:creationId xmlns:p14="http://schemas.microsoft.com/office/powerpoint/2010/main" val="1124864317"/>
      </p:ext>
    </p:extLst>
  </p:cSld>
  <p:clrMapOvr>
    <a:masterClrMapping/>
  </p:clrMapOvr>
  <p:transition spd="slow" advClick="0">
    <p:fade thruBlk="1"/>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p:cNvGraphicFramePr>
            <a:graphicFrameLocks noGrp="1"/>
          </p:cNvGraphicFramePr>
          <p:nvPr>
            <p:extLst>
              <p:ext uri="{D42A27DB-BD31-4B8C-83A1-F6EECF244321}">
                <p14:modId xmlns:p14="http://schemas.microsoft.com/office/powerpoint/2010/main" val="1326387331"/>
              </p:ext>
            </p:extLst>
          </p:nvPr>
        </p:nvGraphicFramePr>
        <p:xfrm>
          <a:off x="468084" y="1114060"/>
          <a:ext cx="3962400" cy="4489003"/>
        </p:xfrm>
        <a:graphic>
          <a:graphicData uri="http://schemas.openxmlformats.org/drawingml/2006/table">
            <a:tbl>
              <a:tblPr/>
              <a:tblGrid>
                <a:gridCol w="3962400"/>
              </a:tblGrid>
              <a:tr h="124522">
                <a:tc>
                  <a:txBody>
                    <a:bodyPr/>
                    <a:lstStyle/>
                    <a:p>
                      <a:pPr algn="l" fontAlgn="ctr"/>
                      <a:r>
                        <a:rPr lang="en-US" sz="1200" b="1" i="0" u="sng" strike="noStrike" dirty="0">
                          <a:solidFill>
                            <a:srgbClr val="00B0F0"/>
                          </a:solidFill>
                          <a:effectLst/>
                          <a:latin typeface="Calibri"/>
                          <a:cs typeface="Calibri"/>
                        </a:rPr>
                        <a:t>Enjoyment</a:t>
                      </a:r>
                      <a:endParaRPr lang="en-US" sz="1200" b="1" i="0" u="sng" strike="noStrike" dirty="0">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When I wear a lifejacket, I don’t need to worry about anything</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a:solidFill>
                            <a:srgbClr val="00B0F0"/>
                          </a:solidFill>
                          <a:effectLst/>
                          <a:latin typeface="Calibri"/>
                          <a:cs typeface="Calibri"/>
                        </a:rPr>
                        <a:t>Conviviality</a:t>
                      </a:r>
                      <a:endParaRPr lang="en-US" sz="1200" b="1" i="0" u="sng" strike="noStrike">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dirty="0">
                          <a:solidFill>
                            <a:srgbClr val="000000"/>
                          </a:solidFill>
                          <a:effectLst/>
                          <a:latin typeface="Calibri"/>
                          <a:cs typeface="Calibri"/>
                        </a:rPr>
                        <a:t>Wearing a lifejacket lets me focus on having good times with others</a:t>
                      </a:r>
                      <a:endParaRPr lang="en-US" sz="1200" b="0" i="0" u="none" strike="noStrike" dirty="0">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a:solidFill>
                            <a:srgbClr val="00B0F0"/>
                          </a:solidFill>
                          <a:effectLst/>
                          <a:latin typeface="Calibri"/>
                          <a:cs typeface="Calibri"/>
                        </a:rPr>
                        <a:t>Belonging</a:t>
                      </a:r>
                      <a:endParaRPr lang="en-US" sz="1200" b="1" i="0" u="sng" strike="noStrike">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I feel that those who are close to me want me to wear a lifejacket</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a:solidFill>
                            <a:srgbClr val="000000"/>
                          </a:solidFill>
                          <a:effectLst/>
                          <a:latin typeface="Calibri"/>
                          <a:cs typeface="Calibri"/>
                        </a:rPr>
                        <a:t>I wear a lifejacket to ensure I will be there for my family when they need me</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0" i="0" u="none" strike="noStrike">
                          <a:solidFill>
                            <a:srgbClr val="000000"/>
                          </a:solidFill>
                          <a:effectLst/>
                          <a:latin typeface="Calibri"/>
                          <a:cs typeface="Calibri"/>
                        </a:rPr>
                        <a:t>I want to set a good example for others by wearing a lifejacket</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0" i="0" u="none" strike="noStrike">
                          <a:solidFill>
                            <a:srgbClr val="000000"/>
                          </a:solidFill>
                          <a:effectLst/>
                          <a:latin typeface="Calibri"/>
                          <a:cs typeface="Calibri"/>
                        </a:rPr>
                        <a:t>If someone close to me drowned because he/she was not wearing a lifejacket, boating would never be the same for me</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0">
                <a:tc>
                  <a:txBody>
                    <a:bodyPr/>
                    <a:lstStyle/>
                    <a:p>
                      <a:pPr algn="l" fontAlgn="ctr"/>
                      <a:endParaRPr lang="en-US" sz="1200" b="0" i="0" u="none" strike="noStrike" dirty="0">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dirty="0">
                          <a:solidFill>
                            <a:srgbClr val="00B0F0"/>
                          </a:solidFill>
                          <a:effectLst/>
                          <a:latin typeface="Calibri"/>
                          <a:cs typeface="Calibri"/>
                        </a:rPr>
                        <a:t>Security/Comfort</a:t>
                      </a:r>
                      <a:endParaRPr lang="en-US" sz="1200" b="1" i="0" u="sng" strike="noStrike" dirty="0">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Wearing a lifejacket lets me relax</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a:solidFill>
                            <a:srgbClr val="000000"/>
                          </a:solidFill>
                          <a:effectLst/>
                          <a:latin typeface="Calibri"/>
                          <a:cs typeface="Calibri"/>
                        </a:rPr>
                        <a:t>I wear a lifejacket to be safe</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dirty="0">
                          <a:solidFill>
                            <a:srgbClr val="00B0F0"/>
                          </a:solidFill>
                          <a:effectLst/>
                          <a:latin typeface="Calibri"/>
                          <a:cs typeface="Calibri"/>
                        </a:rPr>
                        <a:t>Control</a:t>
                      </a:r>
                      <a:endParaRPr lang="en-US" sz="1200" b="1" i="0" u="sng" strike="noStrike" dirty="0">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If I wear a lifejacket, I can be more confident that nothing will go wrong</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dirty="0">
                          <a:solidFill>
                            <a:srgbClr val="000000"/>
                          </a:solidFill>
                          <a:effectLst/>
                          <a:latin typeface="Calibri"/>
                          <a:cs typeface="Calibri"/>
                        </a:rPr>
                        <a:t>A lifejacket gives me better control</a:t>
                      </a:r>
                      <a:endParaRPr lang="en-US" sz="1200" b="0" i="0" u="none" strike="noStrike" dirty="0">
                        <a:solidFill>
                          <a:srgbClr val="000000"/>
                        </a:solidFill>
                        <a:effectLst/>
                        <a:latin typeface="Calibri"/>
                      </a:endParaRPr>
                    </a:p>
                  </a:txBody>
                  <a:tcPr marL="5257" marR="5257" marT="5257" marB="0" anchor="ctr">
                    <a:lnL>
                      <a:noFill/>
                    </a:lnL>
                    <a:lnR>
                      <a:noFill/>
                    </a:lnR>
                    <a:lnT>
                      <a:noFill/>
                    </a:lnT>
                    <a:lnB>
                      <a:noFill/>
                    </a:lnB>
                  </a:tcPr>
                </a:tc>
              </a:tr>
            </a:tbl>
          </a:graphicData>
        </a:graphic>
      </p:graphicFrame>
      <p:sp>
        <p:nvSpPr>
          <p:cNvPr id="2" name="Title 1"/>
          <p:cNvSpPr>
            <a:spLocks noGrp="1"/>
          </p:cNvSpPr>
          <p:nvPr>
            <p:ph type="title"/>
          </p:nvPr>
        </p:nvSpPr>
        <p:spPr>
          <a:xfrm>
            <a:off x="838801" y="97200"/>
            <a:ext cx="6514500" cy="612000"/>
          </a:xfrm>
        </p:spPr>
        <p:txBody>
          <a:bodyPr/>
          <a:lstStyle/>
          <a:p>
            <a:r>
              <a:rPr lang="en-US" dirty="0"/>
              <a:t>Each of the </a:t>
            </a:r>
            <a:r>
              <a:rPr lang="en-US" u="sng" dirty="0"/>
              <a:t>Lifejacket </a:t>
            </a:r>
            <a:r>
              <a:rPr lang="en-US" u="sng" dirty="0" smtClean="0"/>
              <a:t>Motivations</a:t>
            </a:r>
            <a:r>
              <a:rPr lang="en-US" dirty="0" smtClean="0"/>
              <a:t> </a:t>
            </a:r>
            <a:r>
              <a:rPr lang="en-US" dirty="0"/>
              <a:t>belongs to an emotional theme.</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41</a:t>
            </a:fld>
            <a:endParaRPr lang="de-DE" dirty="0">
              <a:solidFill>
                <a:srgbClr val="1F497D"/>
              </a:solidFill>
              <a:latin typeface="+mj-lt"/>
            </a:endParaRPr>
          </a:p>
        </p:txBody>
      </p:sp>
      <p:sp>
        <p:nvSpPr>
          <p:cNvPr id="14" name="TextBox 13"/>
          <p:cNvSpPr txBox="1"/>
          <p:nvPr/>
        </p:nvSpPr>
        <p:spPr>
          <a:xfrm>
            <a:off x="0" y="6581001"/>
            <a:ext cx="2667000" cy="276999"/>
          </a:xfrm>
          <a:prstGeom prst="rect">
            <a:avLst/>
          </a:prstGeom>
          <a:noFill/>
        </p:spPr>
        <p:txBody>
          <a:bodyPr wrap="square" rtlCol="0">
            <a:spAutoFit/>
          </a:bodyPr>
          <a:lstStyle/>
          <a:p>
            <a:r>
              <a:rPr lang="en-US" sz="1200" dirty="0" smtClean="0"/>
              <a:t>Lifejackets: Group A only (n=602)</a:t>
            </a:r>
            <a:endParaRPr lang="en-US" sz="1200" dirty="0"/>
          </a:p>
        </p:txBody>
      </p:sp>
      <p:graphicFrame>
        <p:nvGraphicFramePr>
          <p:cNvPr id="16" name="Table 15"/>
          <p:cNvGraphicFramePr>
            <a:graphicFrameLocks noGrp="1"/>
          </p:cNvGraphicFramePr>
          <p:nvPr>
            <p:extLst>
              <p:ext uri="{D42A27DB-BD31-4B8C-83A1-F6EECF244321}">
                <p14:modId xmlns:p14="http://schemas.microsoft.com/office/powerpoint/2010/main" val="1528317440"/>
              </p:ext>
            </p:extLst>
          </p:nvPr>
        </p:nvGraphicFramePr>
        <p:xfrm>
          <a:off x="4800600" y="1132114"/>
          <a:ext cx="3962400" cy="3182558"/>
        </p:xfrm>
        <a:graphic>
          <a:graphicData uri="http://schemas.openxmlformats.org/drawingml/2006/table">
            <a:tbl>
              <a:tblPr/>
              <a:tblGrid>
                <a:gridCol w="3962400"/>
              </a:tblGrid>
              <a:tr h="124522">
                <a:tc>
                  <a:txBody>
                    <a:bodyPr/>
                    <a:lstStyle/>
                    <a:p>
                      <a:pPr algn="l" fontAlgn="ctr"/>
                      <a:r>
                        <a:rPr lang="en-US" sz="1200" b="1" i="0" u="sng" strike="noStrike" dirty="0">
                          <a:solidFill>
                            <a:srgbClr val="00B0F0"/>
                          </a:solidFill>
                          <a:effectLst/>
                          <a:latin typeface="Calibri"/>
                          <a:cs typeface="Calibri"/>
                        </a:rPr>
                        <a:t>Recognition</a:t>
                      </a:r>
                      <a:endParaRPr lang="en-US" sz="1200" b="1" i="0" u="sng" strike="noStrike" dirty="0">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I know that wearing a lifejacket is the smart thing to do</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dirty="0">
                          <a:solidFill>
                            <a:srgbClr val="000000"/>
                          </a:solidFill>
                          <a:effectLst/>
                          <a:latin typeface="Calibri"/>
                          <a:cs typeface="Calibri"/>
                        </a:rPr>
                        <a:t>If you pick the right lifejacket, you can be comfortable and safer at the same time</a:t>
                      </a:r>
                      <a:endParaRPr lang="en-US" sz="1200" b="0" i="0" u="none" strike="noStrike" dirty="0">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endParaRPr lang="en-US" sz="1200" b="0" i="0" u="none" strike="noStrike" dirty="0">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a:solidFill>
                            <a:srgbClr val="00B0F0"/>
                          </a:solidFill>
                          <a:effectLst/>
                          <a:latin typeface="Calibri"/>
                          <a:cs typeface="Calibri"/>
                        </a:rPr>
                        <a:t>Power</a:t>
                      </a:r>
                      <a:endParaRPr lang="en-US" sz="1200" b="1" i="0" u="sng" strike="noStrike">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Others will look up to me for wearing a lifejacket</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a:solidFill>
                            <a:srgbClr val="000000"/>
                          </a:solidFill>
                          <a:effectLst/>
                          <a:latin typeface="Calibri"/>
                          <a:cs typeface="Calibri"/>
                        </a:rPr>
                        <a:t>Wearing a lifejacket shows I’m strong enough to do the right thing</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a:solidFill>
                            <a:srgbClr val="00B0F0"/>
                          </a:solidFill>
                          <a:effectLst/>
                          <a:latin typeface="Calibri"/>
                          <a:cs typeface="Calibri"/>
                        </a:rPr>
                        <a:t>Vitality</a:t>
                      </a:r>
                      <a:endParaRPr lang="en-US" sz="1200" b="1" i="0" u="sng" strike="noStrike">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a:solidFill>
                            <a:srgbClr val="000000"/>
                          </a:solidFill>
                          <a:effectLst/>
                          <a:latin typeface="Calibri"/>
                          <a:cs typeface="Calibri"/>
                        </a:rPr>
                        <a:t>Wearing a lifejacket lets me push my limits</a:t>
                      </a:r>
                      <a:endParaRPr lang="en-US" sz="1200" b="0" i="0" u="none" strike="noStrike">
                        <a:solidFill>
                          <a:srgbClr val="000000"/>
                        </a:solidFill>
                        <a:effectLst/>
                        <a:latin typeface="Calibri"/>
                      </a:endParaRP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r h="124522">
                <a:tc>
                  <a:txBody>
                    <a:bodyPr/>
                    <a:lstStyle/>
                    <a:p>
                      <a:pPr algn="l" fontAlgn="ctr"/>
                      <a:r>
                        <a:rPr lang="en-US" sz="1200" b="0" i="0" u="none" strike="noStrike">
                          <a:solidFill>
                            <a:srgbClr val="000000"/>
                          </a:solidFill>
                          <a:effectLst/>
                          <a:latin typeface="Calibri"/>
                          <a:cs typeface="Calibri"/>
                        </a:rPr>
                        <a:t>I feel I can take more chances when I wear a lifejacket</a:t>
                      </a:r>
                      <a:endParaRPr lang="en-US" sz="1200" b="0" i="0" u="none" strike="noStrike">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endParaRPr lang="en-US" sz="1200" b="0" i="0" u="none" strike="noStrike" dirty="0">
                        <a:solidFill>
                          <a:srgbClr val="000000"/>
                        </a:solidFill>
                        <a:effectLst/>
                        <a:latin typeface="Calibri"/>
                      </a:endParaRPr>
                    </a:p>
                  </a:txBody>
                  <a:tcPr marL="5257" marR="5257" marT="5257" marB="0" anchor="ctr">
                    <a:lnL>
                      <a:noFill/>
                    </a:lnL>
                    <a:lnR>
                      <a:noFill/>
                    </a:lnR>
                    <a:lnT>
                      <a:noFill/>
                    </a:lnT>
                    <a:lnB>
                      <a:noFill/>
                    </a:lnB>
                  </a:tcPr>
                </a:tc>
              </a:tr>
              <a:tr h="124522">
                <a:tc>
                  <a:txBody>
                    <a:bodyPr/>
                    <a:lstStyle/>
                    <a:p>
                      <a:pPr algn="l" fontAlgn="ctr"/>
                      <a:r>
                        <a:rPr lang="en-US" sz="1200" b="1" i="0" u="sng" strike="noStrike" dirty="0" smtClean="0">
                          <a:solidFill>
                            <a:srgbClr val="00B0F0"/>
                          </a:solidFill>
                          <a:effectLst/>
                          <a:latin typeface="Calibri"/>
                          <a:cs typeface="Calibri"/>
                        </a:rPr>
                        <a:t>Cold </a:t>
                      </a:r>
                      <a:r>
                        <a:rPr lang="en-US" sz="1200" b="1" i="0" u="sng" strike="noStrike" dirty="0">
                          <a:solidFill>
                            <a:srgbClr val="00B0F0"/>
                          </a:solidFill>
                          <a:effectLst/>
                          <a:latin typeface="Calibri"/>
                          <a:cs typeface="Calibri"/>
                        </a:rPr>
                        <a:t>Water </a:t>
                      </a:r>
                      <a:r>
                        <a:rPr lang="en-US" sz="1200" b="1" i="0" u="sng" strike="noStrike" dirty="0" smtClean="0">
                          <a:solidFill>
                            <a:srgbClr val="00B0F0"/>
                          </a:solidFill>
                          <a:effectLst/>
                          <a:latin typeface="Calibri"/>
                          <a:cs typeface="Calibri"/>
                        </a:rPr>
                        <a:t>Motivations</a:t>
                      </a:r>
                      <a:endParaRPr lang="en-US" sz="1200" b="1" i="0" u="sng" strike="noStrike" dirty="0">
                        <a:solidFill>
                          <a:srgbClr val="00B0F0"/>
                        </a:solidFill>
                        <a:effectLst/>
                        <a:latin typeface="Calibri"/>
                      </a:endParaRPr>
                    </a:p>
                  </a:txBody>
                  <a:tcPr marL="5257" marR="5257" marT="5257" marB="0" anchor="ctr">
                    <a:lnL>
                      <a:noFill/>
                    </a:lnL>
                    <a:lnR>
                      <a:noFill/>
                    </a:lnR>
                    <a:lnT>
                      <a:noFill/>
                    </a:lnT>
                    <a:lnB w="6350" cap="flat" cmpd="sng" algn="ctr">
                      <a:solidFill>
                        <a:srgbClr val="000000"/>
                      </a:solidFill>
                      <a:prstDash val="solid"/>
                      <a:round/>
                      <a:headEnd type="none" w="med" len="med"/>
                      <a:tailEnd type="none" w="med" len="med"/>
                    </a:lnB>
                  </a:tcPr>
                </a:tc>
              </a:tr>
              <a:tr h="124522">
                <a:tc>
                  <a:txBody>
                    <a:bodyPr/>
                    <a:lstStyle/>
                    <a:p>
                      <a:pPr algn="l" fontAlgn="ctr"/>
                      <a:r>
                        <a:rPr lang="en-US" sz="1200" b="0" i="0" u="none" strike="noStrike" dirty="0">
                          <a:solidFill>
                            <a:srgbClr val="000000"/>
                          </a:solidFill>
                          <a:effectLst/>
                          <a:latin typeface="Calibri"/>
                        </a:rPr>
                        <a:t>I make a point of being prepared for the possibility of falling into cold water, by wearing a lifejacket</a:t>
                      </a:r>
                    </a:p>
                  </a:txBody>
                  <a:tcPr marL="5257" marR="5257" marT="5257"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sp>
        <p:nvSpPr>
          <p:cNvPr id="7" name="Rounded Rectangle 6"/>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Motivations</a:t>
            </a:r>
            <a:r>
              <a:rPr lang="en-US" sz="1400" dirty="0" smtClean="0"/>
              <a:t> for wearing a lifejacket</a:t>
            </a:r>
            <a:endParaRPr lang="en-US" sz="1400" dirty="0"/>
          </a:p>
        </p:txBody>
      </p:sp>
    </p:spTree>
    <p:extLst>
      <p:ext uri="{BB962C8B-B14F-4D97-AF65-F5344CB8AC3E}">
        <p14:creationId xmlns:p14="http://schemas.microsoft.com/office/powerpoint/2010/main" val="216666341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500" cy="612000"/>
          </a:xfrm>
        </p:spPr>
        <p:txBody>
          <a:bodyPr/>
          <a:lstStyle/>
          <a:p>
            <a:r>
              <a:rPr lang="en-US" dirty="0" smtClean="0"/>
              <a:t>Recognition and Security rise to the top as the motivational themes that resonate most with boaters.</a:t>
            </a:r>
            <a:endParaRPr lang="en-US" sz="1600" b="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42</a:t>
            </a:fld>
            <a:endParaRPr lang="de-DE" dirty="0">
              <a:solidFill>
                <a:srgbClr val="1F497D"/>
              </a:solidFill>
              <a:latin typeface="+mj-lt"/>
            </a:endParaRPr>
          </a:p>
        </p:txBody>
      </p:sp>
      <p:graphicFrame>
        <p:nvGraphicFramePr>
          <p:cNvPr id="5" name="Chart 4"/>
          <p:cNvGraphicFramePr/>
          <p:nvPr>
            <p:extLst>
              <p:ext uri="{D42A27DB-BD31-4B8C-83A1-F6EECF244321}">
                <p14:modId xmlns:p14="http://schemas.microsoft.com/office/powerpoint/2010/main" val="225893056"/>
              </p:ext>
            </p:extLst>
          </p:nvPr>
        </p:nvGraphicFramePr>
        <p:xfrm>
          <a:off x="457200" y="1143000"/>
          <a:ext cx="4419600" cy="51054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6368143" y="6211891"/>
            <a:ext cx="2667000" cy="276999"/>
          </a:xfrm>
          <a:prstGeom prst="rect">
            <a:avLst/>
          </a:prstGeom>
          <a:noFill/>
        </p:spPr>
        <p:txBody>
          <a:bodyPr wrap="square" rtlCol="0">
            <a:spAutoFit/>
          </a:bodyPr>
          <a:lstStyle/>
          <a:p>
            <a:r>
              <a:rPr lang="en-US" sz="1200" dirty="0" smtClean="0"/>
              <a:t>Lifejackets: Group A only (n=602)</a:t>
            </a:r>
            <a:endParaRPr lang="en-US" sz="1200" dirty="0"/>
          </a:p>
        </p:txBody>
      </p:sp>
      <p:sp>
        <p:nvSpPr>
          <p:cNvPr id="8" name="Rectangle 7"/>
          <p:cNvSpPr/>
          <p:nvPr/>
        </p:nvSpPr>
        <p:spPr>
          <a:xfrm>
            <a:off x="0" y="6211669"/>
            <a:ext cx="6019800" cy="646331"/>
          </a:xfrm>
          <a:prstGeom prst="rect">
            <a:avLst/>
          </a:prstGeom>
        </p:spPr>
        <p:txBody>
          <a:bodyPr wrap="square">
            <a:spAutoFit/>
          </a:bodyPr>
          <a:lstStyle/>
          <a:p>
            <a:r>
              <a:rPr lang="en-US" sz="1200" dirty="0" smtClean="0"/>
              <a:t>Q301. Here </a:t>
            </a:r>
            <a:r>
              <a:rPr lang="en-US" sz="1200" dirty="0"/>
              <a:t>are some statements that describe how people feel about wearing lifejackets while boating. </a:t>
            </a:r>
            <a:r>
              <a:rPr lang="en-US" sz="1200" dirty="0" smtClean="0"/>
              <a:t>Which </a:t>
            </a:r>
            <a:r>
              <a:rPr lang="en-US" sz="1200" dirty="0"/>
              <a:t>one do you agree with the most and which one do you agree with the least?   (Select one </a:t>
            </a:r>
            <a:r>
              <a:rPr lang="en-US" sz="1200" dirty="0" smtClean="0"/>
              <a:t>)  </a:t>
            </a:r>
            <a:endParaRPr lang="en-US" sz="1200" dirty="0"/>
          </a:p>
        </p:txBody>
      </p:sp>
      <p:grpSp>
        <p:nvGrpSpPr>
          <p:cNvPr id="19" name="Group 18"/>
          <p:cNvGrpSpPr/>
          <p:nvPr/>
        </p:nvGrpSpPr>
        <p:grpSpPr>
          <a:xfrm>
            <a:off x="1066800" y="1768366"/>
            <a:ext cx="3200400" cy="4192150"/>
            <a:chOff x="1066800" y="1371600"/>
            <a:chExt cx="3200400" cy="4419600"/>
          </a:xfrm>
        </p:grpSpPr>
        <p:grpSp>
          <p:nvGrpSpPr>
            <p:cNvPr id="7" name="Group 6"/>
            <p:cNvGrpSpPr/>
            <p:nvPr/>
          </p:nvGrpSpPr>
          <p:grpSpPr>
            <a:xfrm>
              <a:off x="2667000" y="4533900"/>
              <a:ext cx="1600200" cy="1257300"/>
              <a:chOff x="2667000" y="4533900"/>
              <a:chExt cx="1600200" cy="1257300"/>
            </a:xfrm>
          </p:grpSpPr>
          <p:sp>
            <p:nvSpPr>
              <p:cNvPr id="9" name="TextBox 1"/>
              <p:cNvSpPr txBox="1"/>
              <p:nvPr/>
            </p:nvSpPr>
            <p:spPr>
              <a:xfrm>
                <a:off x="2667000" y="55626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Vitality</a:t>
                </a:r>
                <a:endParaRPr lang="en-US" sz="1400" b="1" dirty="0">
                  <a:solidFill>
                    <a:schemeClr val="tx1"/>
                  </a:solidFill>
                </a:endParaRPr>
              </a:p>
            </p:txBody>
          </p:sp>
          <p:sp>
            <p:nvSpPr>
              <p:cNvPr id="10" name="TextBox 1"/>
              <p:cNvSpPr txBox="1"/>
              <p:nvPr/>
            </p:nvSpPr>
            <p:spPr>
              <a:xfrm>
                <a:off x="2667000" y="45339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Power</a:t>
                </a:r>
                <a:endParaRPr lang="en-US" sz="1400" b="1" dirty="0">
                  <a:solidFill>
                    <a:schemeClr val="tx1"/>
                  </a:solidFill>
                </a:endParaRPr>
              </a:p>
            </p:txBody>
          </p:sp>
          <p:sp>
            <p:nvSpPr>
              <p:cNvPr id="11"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Enjoyment</a:t>
                </a:r>
                <a:endParaRPr lang="en-US" sz="1400" b="1" dirty="0">
                  <a:solidFill>
                    <a:schemeClr val="tx1"/>
                  </a:solidFill>
                </a:endParaRPr>
              </a:p>
            </p:txBody>
          </p:sp>
        </p:grpSp>
        <p:grpSp>
          <p:nvGrpSpPr>
            <p:cNvPr id="12" name="Group 11"/>
            <p:cNvGrpSpPr/>
            <p:nvPr/>
          </p:nvGrpSpPr>
          <p:grpSpPr>
            <a:xfrm>
              <a:off x="1066800" y="1371600"/>
              <a:ext cx="1600200" cy="1280254"/>
              <a:chOff x="2667000" y="4533900"/>
              <a:chExt cx="1600200" cy="1280254"/>
            </a:xfrm>
          </p:grpSpPr>
          <p:sp>
            <p:nvSpPr>
              <p:cNvPr id="13" name="TextBox 1"/>
              <p:cNvSpPr txBox="1"/>
              <p:nvPr/>
            </p:nvSpPr>
            <p:spPr>
              <a:xfrm>
                <a:off x="2667000" y="5585554"/>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Cold Water</a:t>
                </a:r>
                <a:endParaRPr lang="en-US" sz="1400" b="1" dirty="0">
                  <a:solidFill>
                    <a:schemeClr val="tx1"/>
                  </a:solidFill>
                </a:endParaRPr>
              </a:p>
            </p:txBody>
          </p:sp>
          <p:sp>
            <p:nvSpPr>
              <p:cNvPr id="14" name="TextBox 1"/>
              <p:cNvSpPr txBox="1"/>
              <p:nvPr/>
            </p:nvSpPr>
            <p:spPr>
              <a:xfrm>
                <a:off x="2667000" y="45339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Recognition</a:t>
                </a:r>
                <a:endParaRPr lang="en-US" sz="1400" b="1" dirty="0">
                  <a:solidFill>
                    <a:schemeClr val="tx1"/>
                  </a:solidFill>
                </a:endParaRPr>
              </a:p>
            </p:txBody>
          </p:sp>
          <p:sp>
            <p:nvSpPr>
              <p:cNvPr id="15"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Security / Comfort</a:t>
                </a:r>
                <a:endParaRPr lang="en-US" sz="1400" b="1" dirty="0">
                  <a:solidFill>
                    <a:schemeClr val="tx1"/>
                  </a:solidFill>
                </a:endParaRPr>
              </a:p>
            </p:txBody>
          </p:sp>
        </p:grpSp>
        <p:sp>
          <p:nvSpPr>
            <p:cNvPr id="16" name="TextBox 1"/>
            <p:cNvSpPr txBox="1"/>
            <p:nvPr/>
          </p:nvSpPr>
          <p:spPr>
            <a:xfrm>
              <a:off x="1066800" y="2950028"/>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Belonging</a:t>
              </a:r>
              <a:endParaRPr lang="en-US" sz="1400" b="1" dirty="0">
                <a:solidFill>
                  <a:schemeClr val="tx1"/>
                </a:solidFill>
              </a:endParaRPr>
            </a:p>
          </p:txBody>
        </p:sp>
        <p:sp>
          <p:nvSpPr>
            <p:cNvPr id="17" name="TextBox 1"/>
            <p:cNvSpPr txBox="1"/>
            <p:nvPr/>
          </p:nvSpPr>
          <p:spPr>
            <a:xfrm>
              <a:off x="1066800" y="3450772"/>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chemeClr val="tx1"/>
                  </a:solidFill>
                </a:rPr>
                <a:t>Conviviality</a:t>
              </a:r>
              <a:endParaRPr lang="en-US" sz="1400" b="1" dirty="0">
                <a:solidFill>
                  <a:schemeClr val="tx1"/>
                </a:solidFill>
              </a:endParaRPr>
            </a:p>
          </p:txBody>
        </p:sp>
        <p:sp>
          <p:nvSpPr>
            <p:cNvPr id="18" name="TextBox 1"/>
            <p:cNvSpPr txBox="1"/>
            <p:nvPr/>
          </p:nvSpPr>
          <p:spPr>
            <a:xfrm>
              <a:off x="2667000" y="4007311"/>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chemeClr val="tx1"/>
                  </a:solidFill>
                </a:rPr>
                <a:t>Control</a:t>
              </a:r>
              <a:endParaRPr lang="en-US" sz="1400" b="1" dirty="0">
                <a:solidFill>
                  <a:schemeClr val="tx1"/>
                </a:solidFill>
              </a:endParaRPr>
            </a:p>
          </p:txBody>
        </p:sp>
      </p:grpSp>
      <p:grpSp>
        <p:nvGrpSpPr>
          <p:cNvPr id="20" name="Group 19"/>
          <p:cNvGrpSpPr/>
          <p:nvPr/>
        </p:nvGrpSpPr>
        <p:grpSpPr>
          <a:xfrm>
            <a:off x="5715000" y="5791200"/>
            <a:ext cx="3581400" cy="474539"/>
            <a:chOff x="6206219" y="518294"/>
            <a:chExt cx="3581400" cy="474539"/>
          </a:xfrm>
        </p:grpSpPr>
        <p:sp>
          <p:nvSpPr>
            <p:cNvPr id="21" name="Rectangle 20"/>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Rectangle 21"/>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6836225" y="531168"/>
              <a:ext cx="2951394" cy="461665"/>
            </a:xfrm>
            <a:prstGeom prst="rect">
              <a:avLst/>
            </a:prstGeom>
            <a:noFill/>
          </p:spPr>
          <p:txBody>
            <a:bodyPr wrap="square" rtlCol="0">
              <a:spAutoFit/>
            </a:bodyPr>
            <a:lstStyle/>
            <a:p>
              <a:r>
                <a:rPr lang="en-US" sz="1200" dirty="0" smtClean="0">
                  <a:solidFill>
                    <a:srgbClr val="1F497D"/>
                  </a:solidFill>
                </a:rPr>
                <a:t>Over 120 /Under 80 index compared to Average Motivation rating among Group A</a:t>
              </a:r>
              <a:endParaRPr lang="en-US" sz="1200" dirty="0">
                <a:solidFill>
                  <a:srgbClr val="1F497D"/>
                </a:solidFill>
              </a:endParaRPr>
            </a:p>
          </p:txBody>
        </p:sp>
        <p:cxnSp>
          <p:nvCxnSpPr>
            <p:cNvPr id="24" name="Straight Connector 2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5181600" y="1238072"/>
            <a:ext cx="3733800" cy="584775"/>
          </a:xfrm>
          <a:prstGeom prst="rect">
            <a:avLst/>
          </a:prstGeom>
          <a:noFill/>
        </p:spPr>
        <p:txBody>
          <a:bodyPr wrap="square" rtlCol="0">
            <a:spAutoFit/>
          </a:bodyPr>
          <a:lstStyle/>
          <a:p>
            <a:pPr algn="ctr"/>
            <a:r>
              <a:rPr lang="en-US" sz="1600" dirty="0" smtClean="0"/>
              <a:t>These are the statements within themes that boaters found most applicable:</a:t>
            </a:r>
            <a:endParaRPr lang="en-US" sz="1600" dirty="0"/>
          </a:p>
        </p:txBody>
      </p:sp>
      <p:graphicFrame>
        <p:nvGraphicFramePr>
          <p:cNvPr id="29" name="Table 28"/>
          <p:cNvGraphicFramePr>
            <a:graphicFrameLocks noGrp="1"/>
          </p:cNvGraphicFramePr>
          <p:nvPr>
            <p:extLst>
              <p:ext uri="{D42A27DB-BD31-4B8C-83A1-F6EECF244321}">
                <p14:modId xmlns:p14="http://schemas.microsoft.com/office/powerpoint/2010/main" val="2490937546"/>
              </p:ext>
            </p:extLst>
          </p:nvPr>
        </p:nvGraphicFramePr>
        <p:xfrm>
          <a:off x="5181600" y="1905000"/>
          <a:ext cx="3733802" cy="3075802"/>
        </p:xfrm>
        <a:graphic>
          <a:graphicData uri="http://schemas.openxmlformats.org/drawingml/2006/table">
            <a:tbl>
              <a:tblPr firstRow="1" bandRow="1">
                <a:tableStyleId>{5C22544A-7EE6-4342-B048-85BDC9FD1C3A}</a:tableStyleId>
              </a:tblPr>
              <a:tblGrid>
                <a:gridCol w="2438402"/>
                <a:gridCol w="647700"/>
                <a:gridCol w="647700"/>
              </a:tblGrid>
              <a:tr h="493938">
                <a:tc>
                  <a:txBody>
                    <a:bodyPr/>
                    <a:lstStyle/>
                    <a:p>
                      <a:r>
                        <a:rPr lang="en-US" sz="1400" dirty="0" smtClean="0">
                          <a:solidFill>
                            <a:schemeClr val="tx1"/>
                          </a:solidFill>
                        </a:rPr>
                        <a:t>Theme &amp; Statement</a:t>
                      </a:r>
                      <a:endParaRPr lang="en-US" sz="1400" dirty="0">
                        <a:solidFill>
                          <a:schemeClr val="tx1"/>
                        </a:solidFill>
                      </a:endParaRPr>
                    </a:p>
                  </a:txBody>
                  <a:tcPr anchor="b">
                    <a:noFill/>
                  </a:tcPr>
                </a:tc>
                <a:tc>
                  <a:txBody>
                    <a:bodyPr/>
                    <a:lstStyle/>
                    <a:p>
                      <a:pPr algn="ctr"/>
                      <a:r>
                        <a:rPr lang="en-US" sz="1100" dirty="0" smtClean="0">
                          <a:solidFill>
                            <a:schemeClr val="tx1"/>
                          </a:solidFill>
                        </a:rPr>
                        <a:t>Index to</a:t>
                      </a:r>
                      <a:r>
                        <a:rPr lang="en-US" sz="1100" baseline="0" dirty="0" smtClean="0">
                          <a:solidFill>
                            <a:schemeClr val="tx1"/>
                          </a:solidFill>
                        </a:rPr>
                        <a:t> </a:t>
                      </a:r>
                      <a:r>
                        <a:rPr lang="en-US" sz="1100" baseline="0" dirty="0" err="1" smtClean="0">
                          <a:solidFill>
                            <a:schemeClr val="tx1"/>
                          </a:solidFill>
                        </a:rPr>
                        <a:t>Avg</a:t>
                      </a:r>
                      <a:endParaRPr lang="en-US" sz="1100" dirty="0">
                        <a:solidFill>
                          <a:schemeClr val="tx1"/>
                        </a:solidFill>
                      </a:endParaRPr>
                    </a:p>
                  </a:txBody>
                  <a:tcPr anchor="b">
                    <a:noFill/>
                  </a:tcPr>
                </a:tc>
                <a:tc>
                  <a:txBody>
                    <a:bodyPr/>
                    <a:lstStyle/>
                    <a:p>
                      <a:pPr algn="ctr"/>
                      <a:r>
                        <a:rPr lang="en-US" sz="1100" dirty="0" err="1" smtClean="0">
                          <a:solidFill>
                            <a:schemeClr val="tx1"/>
                          </a:solidFill>
                        </a:rPr>
                        <a:t>Motiv</a:t>
                      </a:r>
                      <a:r>
                        <a:rPr lang="en-US" sz="1100" dirty="0" smtClean="0">
                          <a:solidFill>
                            <a:schemeClr val="tx1"/>
                          </a:solidFill>
                        </a:rPr>
                        <a:t>.</a:t>
                      </a:r>
                    </a:p>
                    <a:p>
                      <a:pPr algn="ctr"/>
                      <a:r>
                        <a:rPr lang="en-US" sz="1100" dirty="0" smtClean="0">
                          <a:solidFill>
                            <a:schemeClr val="tx1"/>
                          </a:solidFill>
                        </a:rPr>
                        <a:t>Rank</a:t>
                      </a:r>
                      <a:endParaRPr lang="en-US" sz="1100" dirty="0">
                        <a:solidFill>
                          <a:schemeClr val="tx1"/>
                        </a:solidFill>
                      </a:endParaRPr>
                    </a:p>
                  </a:txBody>
                  <a:tcPr anchor="b">
                    <a:noFill/>
                  </a:tcPr>
                </a:tc>
              </a:tr>
              <a:tr h="325587">
                <a:tc>
                  <a:txBody>
                    <a:bodyPr/>
                    <a:lstStyle/>
                    <a:p>
                      <a:pPr algn="l" fontAlgn="ctr"/>
                      <a:r>
                        <a:rPr lang="en-US" sz="1300" b="1" u="none" strike="noStrike" dirty="0">
                          <a:solidFill>
                            <a:schemeClr val="tx1"/>
                          </a:solidFill>
                          <a:effectLst/>
                        </a:rPr>
                        <a:t>Recognition</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fontAlgn="b"/>
                      <a:r>
                        <a:rPr lang="en-US" sz="1300" b="1" u="none" strike="noStrike" dirty="0">
                          <a:solidFill>
                            <a:schemeClr val="tx1"/>
                          </a:solidFill>
                          <a:effectLst/>
                        </a:rPr>
                        <a:t>+</a:t>
                      </a:r>
                      <a:r>
                        <a:rPr lang="en-US" sz="1300" b="1" u="none" strike="noStrike" dirty="0" smtClean="0">
                          <a:solidFill>
                            <a:schemeClr val="tx1"/>
                          </a:solidFill>
                          <a:effectLst/>
                        </a:rPr>
                        <a:t>45</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dirty="0">
                        <a:solidFill>
                          <a:schemeClr val="tx1"/>
                        </a:solidFill>
                      </a:endParaRPr>
                    </a:p>
                  </a:txBody>
                  <a:tcPr anchor="ctr">
                    <a:solidFill>
                      <a:schemeClr val="accent4">
                        <a:lumMod val="40000"/>
                        <a:lumOff val="60000"/>
                      </a:schemeClr>
                    </a:solidFill>
                  </a:tcPr>
                </a:tc>
              </a:tr>
              <a:tr h="425974">
                <a:tc>
                  <a:txBody>
                    <a:bodyPr/>
                    <a:lstStyle/>
                    <a:p>
                      <a:pPr algn="l" fontAlgn="ctr"/>
                      <a:r>
                        <a:rPr lang="en-US" sz="1300" u="none" strike="noStrike" dirty="0">
                          <a:solidFill>
                            <a:schemeClr val="tx1"/>
                          </a:solidFill>
                          <a:effectLst/>
                        </a:rPr>
                        <a:t>I know that wearing a lifejacket is the </a:t>
                      </a:r>
                      <a:r>
                        <a:rPr lang="en-US" sz="1300" b="1" u="sng" strike="noStrike" dirty="0">
                          <a:solidFill>
                            <a:schemeClr val="tx1"/>
                          </a:solidFill>
                          <a:effectLst/>
                        </a:rPr>
                        <a:t>smart thing to do</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smtClean="0">
                          <a:solidFill>
                            <a:schemeClr val="tx1"/>
                          </a:solidFill>
                          <a:effectLst/>
                        </a:rPr>
                        <a:t>+47</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a:solidFill>
                            <a:schemeClr val="tx1"/>
                          </a:solidFill>
                          <a:effectLst/>
                        </a:rPr>
                        <a:t>1</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635300">
                <a:tc>
                  <a:txBody>
                    <a:bodyPr/>
                    <a:lstStyle/>
                    <a:p>
                      <a:pPr algn="l" fontAlgn="ctr"/>
                      <a:r>
                        <a:rPr lang="en-US" sz="1300" u="none" strike="noStrike" dirty="0">
                          <a:solidFill>
                            <a:schemeClr val="tx1"/>
                          </a:solidFill>
                          <a:effectLst/>
                        </a:rPr>
                        <a:t>If you pick the right lifejacket, you </a:t>
                      </a:r>
                      <a:r>
                        <a:rPr lang="en-US" sz="1300" b="1" u="sng" strike="noStrike" dirty="0">
                          <a:solidFill>
                            <a:schemeClr val="tx1"/>
                          </a:solidFill>
                          <a:effectLst/>
                        </a:rPr>
                        <a:t>can be comfortable and safer </a:t>
                      </a:r>
                      <a:r>
                        <a:rPr lang="en-US" sz="1300" u="none" strike="noStrike" dirty="0">
                          <a:solidFill>
                            <a:schemeClr val="tx1"/>
                          </a:solidFill>
                          <a:effectLst/>
                        </a:rPr>
                        <a:t>at the same time</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smtClean="0">
                          <a:solidFill>
                            <a:schemeClr val="tx1"/>
                          </a:solidFill>
                          <a:effectLst/>
                        </a:rPr>
                        <a:t>+44</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a:solidFill>
                            <a:schemeClr val="tx1"/>
                          </a:solidFill>
                          <a:effectLst/>
                        </a:rPr>
                        <a:t>3</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18242">
                <a:tc>
                  <a:txBody>
                    <a:bodyPr/>
                    <a:lstStyle/>
                    <a:p>
                      <a:endParaRPr lang="en-US" sz="800" dirty="0">
                        <a:solidFill>
                          <a:schemeClr val="tx1"/>
                        </a:solidFill>
                      </a:endParaRPr>
                    </a:p>
                  </a:txBody>
                  <a:tcPr>
                    <a:noFill/>
                  </a:tcPr>
                </a:tc>
                <a:tc>
                  <a:txBody>
                    <a:bodyPr/>
                    <a:lstStyle/>
                    <a:p>
                      <a:pPr algn="ctr"/>
                      <a:endParaRPr lang="en-US" sz="800" dirty="0">
                        <a:solidFill>
                          <a:schemeClr val="tx1"/>
                        </a:solidFill>
                      </a:endParaRPr>
                    </a:p>
                  </a:txBody>
                  <a:tcPr anchor="ctr">
                    <a:noFill/>
                  </a:tcPr>
                </a:tc>
                <a:tc>
                  <a:txBody>
                    <a:bodyPr/>
                    <a:lstStyle/>
                    <a:p>
                      <a:pPr algn="ctr"/>
                      <a:endParaRPr lang="en-US" sz="800" dirty="0">
                        <a:solidFill>
                          <a:schemeClr val="tx1"/>
                        </a:solidFill>
                      </a:endParaRPr>
                    </a:p>
                  </a:txBody>
                  <a:tcPr anchor="ctr">
                    <a:noFill/>
                  </a:tcPr>
                </a:tc>
              </a:tr>
              <a:tr h="325587">
                <a:tc>
                  <a:txBody>
                    <a:bodyPr/>
                    <a:lstStyle/>
                    <a:p>
                      <a:pPr algn="l" fontAlgn="ctr"/>
                      <a:r>
                        <a:rPr lang="en-US" sz="1300" b="1" u="none" strike="noStrike" dirty="0">
                          <a:solidFill>
                            <a:schemeClr val="tx1"/>
                          </a:solidFill>
                          <a:effectLst/>
                        </a:rPr>
                        <a:t>Security/Comfort</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fontAlgn="b"/>
                      <a:r>
                        <a:rPr lang="en-US" sz="1300" b="1" u="none" strike="noStrike" dirty="0" smtClean="0">
                          <a:solidFill>
                            <a:schemeClr val="tx1"/>
                          </a:solidFill>
                          <a:effectLst/>
                        </a:rPr>
                        <a:t>+26</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u="none" dirty="0">
                        <a:solidFill>
                          <a:schemeClr val="tx1"/>
                        </a:solidFill>
                      </a:endParaRPr>
                    </a:p>
                  </a:txBody>
                  <a:tcPr anchor="ctr">
                    <a:solidFill>
                      <a:schemeClr val="accent4">
                        <a:lumMod val="40000"/>
                        <a:lumOff val="60000"/>
                      </a:schemeClr>
                    </a:solidFill>
                  </a:tcPr>
                </a:tc>
              </a:tr>
              <a:tr h="325587">
                <a:tc>
                  <a:txBody>
                    <a:bodyPr/>
                    <a:lstStyle/>
                    <a:p>
                      <a:pPr algn="l" fontAlgn="ctr"/>
                      <a:r>
                        <a:rPr lang="en-US" sz="1300" u="none" strike="noStrike" dirty="0">
                          <a:solidFill>
                            <a:schemeClr val="tx1"/>
                          </a:solidFill>
                          <a:effectLst/>
                        </a:rPr>
                        <a:t>I wear a lifejacket to be </a:t>
                      </a:r>
                      <a:r>
                        <a:rPr lang="en-US" sz="1300" b="1" u="sng" strike="noStrike" dirty="0">
                          <a:solidFill>
                            <a:schemeClr val="tx1"/>
                          </a:solidFill>
                          <a:effectLst/>
                        </a:rPr>
                        <a:t>safe</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a:solidFill>
                            <a:schemeClr val="tx1"/>
                          </a:solidFill>
                          <a:effectLst/>
                        </a:rPr>
                        <a:t>+</a:t>
                      </a:r>
                      <a:r>
                        <a:rPr lang="en-US" sz="1300" u="none" strike="noStrike" dirty="0" smtClean="0">
                          <a:solidFill>
                            <a:schemeClr val="tx1"/>
                          </a:solidFill>
                          <a:effectLst/>
                        </a:rPr>
                        <a:t>44</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a:solidFill>
                            <a:schemeClr val="tx1"/>
                          </a:solidFill>
                          <a:effectLst/>
                        </a:rPr>
                        <a:t>2</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325587">
                <a:tc>
                  <a:txBody>
                    <a:bodyPr/>
                    <a:lstStyle/>
                    <a:p>
                      <a:pPr algn="l" fontAlgn="ctr"/>
                      <a:r>
                        <a:rPr lang="en-US" sz="1300" u="none" strike="noStrike" dirty="0">
                          <a:solidFill>
                            <a:schemeClr val="tx1"/>
                          </a:solidFill>
                          <a:effectLst/>
                        </a:rPr>
                        <a:t>Wearing a lifejacket </a:t>
                      </a:r>
                      <a:r>
                        <a:rPr lang="en-US" sz="1300" b="1" u="sng" strike="noStrike" dirty="0">
                          <a:solidFill>
                            <a:schemeClr val="tx1"/>
                          </a:solidFill>
                          <a:effectLst/>
                        </a:rPr>
                        <a:t>lets me relax</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smtClean="0">
                          <a:solidFill>
                            <a:schemeClr val="tx1"/>
                          </a:solidFill>
                          <a:effectLst/>
                        </a:rPr>
                        <a:t>+8</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u="none" strike="noStrike" dirty="0">
                          <a:solidFill>
                            <a:schemeClr val="tx1"/>
                          </a:solidFill>
                          <a:effectLst/>
                        </a:rPr>
                        <a:t>11</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bl>
          </a:graphicData>
        </a:graphic>
      </p:graphicFrame>
      <p:sp>
        <p:nvSpPr>
          <p:cNvPr id="30" name="TextBox 29"/>
          <p:cNvSpPr txBox="1"/>
          <p:nvPr/>
        </p:nvSpPr>
        <p:spPr>
          <a:xfrm>
            <a:off x="489856" y="729344"/>
            <a:ext cx="4419600" cy="523220"/>
          </a:xfrm>
          <a:prstGeom prst="rect">
            <a:avLst/>
          </a:prstGeom>
          <a:noFill/>
        </p:spPr>
        <p:txBody>
          <a:bodyPr wrap="square" rtlCol="0">
            <a:spAutoFit/>
          </a:bodyPr>
          <a:lstStyle/>
          <a:p>
            <a:pPr algn="ctr"/>
            <a:r>
              <a:rPr lang="en-US" sz="1400" b="1" dirty="0" smtClean="0"/>
              <a:t>Themes by Index: </a:t>
            </a:r>
          </a:p>
          <a:p>
            <a:pPr algn="ctr"/>
            <a:r>
              <a:rPr lang="en-US" sz="1400" dirty="0" smtClean="0"/>
              <a:t>Difference from the Average Motivation Rating</a:t>
            </a:r>
            <a:endParaRPr lang="en-US" sz="1400" dirty="0"/>
          </a:p>
        </p:txBody>
      </p:sp>
      <p:sp>
        <p:nvSpPr>
          <p:cNvPr id="31" name="Rounded Rectangle 30"/>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Motivations</a:t>
            </a:r>
            <a:r>
              <a:rPr lang="en-US" sz="1400" dirty="0" smtClean="0"/>
              <a:t> for wearing a lifejacket</a:t>
            </a:r>
            <a:endParaRPr lang="en-US" sz="1400" dirty="0"/>
          </a:p>
        </p:txBody>
      </p:sp>
    </p:spTree>
    <p:extLst>
      <p:ext uri="{BB962C8B-B14F-4D97-AF65-F5344CB8AC3E}">
        <p14:creationId xmlns:p14="http://schemas.microsoft.com/office/powerpoint/2010/main" val="182142399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43</a:t>
            </a:fld>
            <a:endParaRPr lang="de-DE" dirty="0">
              <a:solidFill>
                <a:srgbClr val="1F497D"/>
              </a:solidFill>
            </a:endParaRPr>
          </a:p>
        </p:txBody>
      </p:sp>
      <p:sp>
        <p:nvSpPr>
          <p:cNvPr id="9" name="Title 1"/>
          <p:cNvSpPr>
            <a:spLocks noGrp="1"/>
          </p:cNvSpPr>
          <p:nvPr>
            <p:ph type="title"/>
          </p:nvPr>
        </p:nvSpPr>
        <p:spPr>
          <a:xfrm>
            <a:off x="838200" y="152400"/>
            <a:ext cx="6515100" cy="609600"/>
          </a:xfrm>
        </p:spPr>
        <p:txBody>
          <a:bodyPr/>
          <a:lstStyle/>
          <a:p>
            <a:r>
              <a:rPr lang="en-US" dirty="0" smtClean="0"/>
              <a:t>There is stronger agreement among boaters as to what the ‘top motivators’ are, than what the ‘top barriers’ are.</a:t>
            </a:r>
            <a:endParaRPr lang="en-US" sz="1600" b="0" dirty="0" smtClean="0"/>
          </a:p>
        </p:txBody>
      </p:sp>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t>Lifejackets: Group A only (n=602)</a:t>
            </a:r>
            <a:endParaRPr lang="en-US" sz="1400" dirty="0"/>
          </a:p>
        </p:txBody>
      </p:sp>
      <p:sp>
        <p:nvSpPr>
          <p:cNvPr id="22" name="Rectangle 21"/>
          <p:cNvSpPr/>
          <p:nvPr/>
        </p:nvSpPr>
        <p:spPr>
          <a:xfrm>
            <a:off x="0" y="6211669"/>
            <a:ext cx="6019800" cy="646331"/>
          </a:xfrm>
          <a:prstGeom prst="rect">
            <a:avLst/>
          </a:prstGeom>
        </p:spPr>
        <p:txBody>
          <a:bodyPr wrap="square">
            <a:spAutoFit/>
          </a:bodyPr>
          <a:lstStyle/>
          <a:p>
            <a:r>
              <a:rPr lang="en-US" sz="1200" dirty="0" smtClean="0"/>
              <a:t>Q301. Here </a:t>
            </a:r>
            <a:r>
              <a:rPr lang="en-US" sz="1200" dirty="0"/>
              <a:t>are some statements that describe how people feel about wearing lifejackets while boating. </a:t>
            </a:r>
            <a:r>
              <a:rPr lang="en-US" sz="1200" dirty="0" smtClean="0"/>
              <a:t>Which </a:t>
            </a:r>
            <a:r>
              <a:rPr lang="en-US" sz="1200" dirty="0"/>
              <a:t>one do you agree with the most and which one do you agree with the least?   (Select one </a:t>
            </a:r>
            <a:r>
              <a:rPr lang="en-US" sz="1200" dirty="0" smtClean="0"/>
              <a:t>)  </a:t>
            </a:r>
            <a:endParaRPr lang="en-US" sz="1200" dirty="0"/>
          </a:p>
        </p:txBody>
      </p:sp>
      <p:sp>
        <p:nvSpPr>
          <p:cNvPr id="23" name="Rectangle 22"/>
          <p:cNvSpPr/>
          <p:nvPr/>
        </p:nvSpPr>
        <p:spPr>
          <a:xfrm>
            <a:off x="1447802" y="5326258"/>
            <a:ext cx="6172200" cy="584775"/>
          </a:xfrm>
          <a:prstGeom prst="rect">
            <a:avLst/>
          </a:prstGeom>
        </p:spPr>
        <p:txBody>
          <a:bodyPr wrap="square">
            <a:spAutoFit/>
          </a:bodyPr>
          <a:lstStyle/>
          <a:p>
            <a:pPr algn="ctr"/>
            <a:r>
              <a:rPr lang="en-US" sz="1600" i="1" dirty="0" smtClean="0"/>
              <a:t>There is a range of index </a:t>
            </a:r>
            <a:r>
              <a:rPr lang="en-US" sz="1600" i="1" dirty="0"/>
              <a:t>scores of 7.1 to 9.3 for top </a:t>
            </a:r>
            <a:r>
              <a:rPr lang="en-US" sz="1600" i="1" dirty="0" smtClean="0"/>
              <a:t>motivators vs. index </a:t>
            </a:r>
            <a:r>
              <a:rPr lang="en-US" sz="1600" i="1" dirty="0"/>
              <a:t>scores of 2.3 to 4.4 for top barriers.  </a:t>
            </a:r>
          </a:p>
        </p:txBody>
      </p:sp>
      <p:sp>
        <p:nvSpPr>
          <p:cNvPr id="2" name="Rectangle 1"/>
          <p:cNvSpPr/>
          <p:nvPr/>
        </p:nvSpPr>
        <p:spPr>
          <a:xfrm>
            <a:off x="381000" y="1143000"/>
            <a:ext cx="8153400" cy="830997"/>
          </a:xfrm>
          <a:prstGeom prst="rect">
            <a:avLst/>
          </a:prstGeom>
        </p:spPr>
        <p:txBody>
          <a:bodyPr wrap="square">
            <a:spAutoFit/>
          </a:bodyPr>
          <a:lstStyle/>
          <a:p>
            <a:pPr algn="ctr"/>
            <a:r>
              <a:rPr lang="en-US" sz="1600" dirty="0"/>
              <a:t>Overall, </a:t>
            </a:r>
            <a:r>
              <a:rPr lang="en-US" sz="1600" dirty="0" smtClean="0"/>
              <a:t>motivational statements received more ‘agreement’ among boaters compared to the barrier statements. This implies that </a:t>
            </a:r>
            <a:r>
              <a:rPr lang="en-US" sz="1600" b="1" dirty="0" smtClean="0"/>
              <a:t>motivators </a:t>
            </a:r>
            <a:r>
              <a:rPr lang="en-US" sz="1600" b="1" dirty="0"/>
              <a:t>may have more influence in changing boater behaviour</a:t>
            </a:r>
            <a:r>
              <a:rPr lang="en-US" sz="1600" dirty="0"/>
              <a:t>, than top </a:t>
            </a:r>
            <a:r>
              <a:rPr lang="en-US" sz="1600" dirty="0" smtClean="0"/>
              <a:t>barriers.</a:t>
            </a:r>
            <a:endParaRPr lang="en-US" sz="1600" dirty="0"/>
          </a:p>
        </p:txBody>
      </p:sp>
      <p:sp>
        <p:nvSpPr>
          <p:cNvPr id="36" name="Rounded Rectangle 35"/>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dirty="0" smtClean="0"/>
              <a:t>Wearing a lifejacket</a:t>
            </a:r>
            <a:endParaRPr lang="en-US" sz="1400" dirty="0"/>
          </a:p>
        </p:txBody>
      </p:sp>
      <p:grpSp>
        <p:nvGrpSpPr>
          <p:cNvPr id="13" name="Group 12"/>
          <p:cNvGrpSpPr/>
          <p:nvPr/>
        </p:nvGrpSpPr>
        <p:grpSpPr>
          <a:xfrm>
            <a:off x="207268" y="2209800"/>
            <a:ext cx="4145368" cy="3048987"/>
            <a:chOff x="207268" y="2209800"/>
            <a:chExt cx="4145368" cy="3048987"/>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7268" y="2591986"/>
              <a:ext cx="4145368" cy="26668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a:xfrm>
              <a:off x="304800" y="2546284"/>
              <a:ext cx="37338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762000" y="2209800"/>
              <a:ext cx="2819400" cy="338554"/>
            </a:xfrm>
            <a:prstGeom prst="rect">
              <a:avLst/>
            </a:prstGeom>
            <a:noFill/>
          </p:spPr>
          <p:txBody>
            <a:bodyPr wrap="square" rtlCol="0">
              <a:spAutoFit/>
            </a:bodyPr>
            <a:lstStyle/>
            <a:p>
              <a:pPr algn="ctr"/>
              <a:r>
                <a:rPr lang="en-US" sz="1600" b="1" dirty="0" smtClean="0"/>
                <a:t>Motivations</a:t>
              </a:r>
              <a:endParaRPr lang="en-US" sz="1600" b="1" dirty="0"/>
            </a:p>
          </p:txBody>
        </p:sp>
      </p:grpSp>
      <p:grpSp>
        <p:nvGrpSpPr>
          <p:cNvPr id="11" name="Group 10"/>
          <p:cNvGrpSpPr/>
          <p:nvPr/>
        </p:nvGrpSpPr>
        <p:grpSpPr>
          <a:xfrm>
            <a:off x="4765581" y="2188029"/>
            <a:ext cx="4226019" cy="3116458"/>
            <a:chOff x="4765581" y="2188029"/>
            <a:chExt cx="4226019" cy="3116458"/>
          </a:xfrm>
        </p:grpSpPr>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5581" y="2546284"/>
              <a:ext cx="4226019" cy="27582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20" name="Straight Arrow Connector 19"/>
            <p:cNvCxnSpPr>
              <a:endCxn id="5123" idx="0"/>
            </p:cNvCxnSpPr>
            <p:nvPr/>
          </p:nvCxnSpPr>
          <p:spPr>
            <a:xfrm>
              <a:off x="4800600" y="2534425"/>
              <a:ext cx="2077991" cy="11859"/>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5486400" y="2188029"/>
              <a:ext cx="2819400" cy="338554"/>
            </a:xfrm>
            <a:prstGeom prst="rect">
              <a:avLst/>
            </a:prstGeom>
            <a:noFill/>
          </p:spPr>
          <p:txBody>
            <a:bodyPr wrap="square" rtlCol="0">
              <a:spAutoFit/>
            </a:bodyPr>
            <a:lstStyle/>
            <a:p>
              <a:pPr algn="ctr"/>
              <a:r>
                <a:rPr lang="en-US" sz="1600" b="1" dirty="0" smtClean="0"/>
                <a:t>Barriers</a:t>
              </a:r>
              <a:endParaRPr lang="en-US" sz="1600" b="1" dirty="0"/>
            </a:p>
          </p:txBody>
        </p:sp>
      </p:grpSp>
      <p:sp>
        <p:nvSpPr>
          <p:cNvPr id="14" name="Rectangle 13"/>
          <p:cNvSpPr/>
          <p:nvPr/>
        </p:nvSpPr>
        <p:spPr>
          <a:xfrm>
            <a:off x="207268" y="2188029"/>
            <a:ext cx="4250432" cy="311645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4610100" y="2209800"/>
            <a:ext cx="4250432" cy="311645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70216029"/>
      </p:ext>
    </p:extLst>
  </p:cSld>
  <p:clrMapOvr>
    <a:masterClrMapping/>
  </p:clrMapOvr>
  <p:transition advClick="0"/>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838800" y="344850"/>
            <a:ext cx="8162325" cy="612000"/>
          </a:xfrm>
        </p:spPr>
        <p:txBody>
          <a:bodyPr/>
          <a:lstStyle/>
          <a:p>
            <a:r>
              <a:rPr lang="en-US" dirty="0" smtClean="0"/>
              <a:t>The most convincing Communications Message speaks to a </a:t>
            </a:r>
            <a:br>
              <a:rPr lang="en-US" dirty="0" smtClean="0"/>
            </a:br>
            <a:r>
              <a:rPr lang="en-US" dirty="0" smtClean="0"/>
              <a:t>lifejacket </a:t>
            </a:r>
            <a:r>
              <a:rPr lang="en-US" sz="2400" u="sng" dirty="0" smtClean="0">
                <a:solidFill>
                  <a:srgbClr val="00C800"/>
                </a:solidFill>
              </a:rPr>
              <a:t>buying you time </a:t>
            </a:r>
            <a:r>
              <a:rPr lang="en-US" dirty="0" smtClean="0"/>
              <a:t>if you fall out of your boat. </a:t>
            </a:r>
            <a:br>
              <a:rPr lang="en-US" dirty="0" smtClean="0"/>
            </a:br>
            <a:r>
              <a:rPr lang="en-US" sz="1600" dirty="0" smtClean="0"/>
              <a:t>3 of 5 second-tier messages are about the benefits of lifejackets in </a:t>
            </a:r>
            <a:r>
              <a:rPr lang="en-US" sz="2400" dirty="0" smtClean="0">
                <a:solidFill>
                  <a:srgbClr val="0099FF"/>
                </a:solidFill>
              </a:rPr>
              <a:t>cold water</a:t>
            </a:r>
            <a:r>
              <a:rPr lang="en-US" sz="1600" dirty="0" smtClean="0"/>
              <a:t>.</a:t>
            </a:r>
            <a:br>
              <a:rPr lang="en-US" sz="1600" dirty="0" smtClean="0"/>
            </a:br>
            <a:r>
              <a:rPr lang="en-US" sz="1200" b="0" dirty="0"/>
              <a:t>All demographic breaks and </a:t>
            </a:r>
            <a:r>
              <a:rPr lang="en-US" sz="1200" b="0" dirty="0" smtClean="0"/>
              <a:t>boating sub-groups select </a:t>
            </a:r>
            <a:r>
              <a:rPr lang="en-US" sz="1200" b="0" dirty="0"/>
              <a:t>the same </a:t>
            </a:r>
            <a:r>
              <a:rPr lang="en-US" sz="1200" b="0" dirty="0" smtClean="0"/>
              <a:t>top-ranked statement.</a:t>
            </a: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44</a:t>
            </a:fld>
            <a:endParaRPr lang="de-DE" dirty="0">
              <a:solidFill>
                <a:srgbClr val="1F497D"/>
              </a:solidFill>
            </a:endParaRPr>
          </a:p>
        </p:txBody>
      </p:sp>
      <p:sp>
        <p:nvSpPr>
          <p:cNvPr id="40" name="Rectangle 39"/>
          <p:cNvSpPr/>
          <p:nvPr/>
        </p:nvSpPr>
        <p:spPr>
          <a:xfrm>
            <a:off x="0" y="1295400"/>
            <a:ext cx="9144000" cy="4613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rgbClr val="1F497D"/>
                </a:solidFill>
              </a:rPr>
              <a:t>Top Communications Messages (6 of 10) for wearing lifejackets</a:t>
            </a:r>
            <a:endParaRPr lang="en-US" sz="1600" dirty="0">
              <a:solidFill>
                <a:srgbClr val="1F497D"/>
              </a:solidFill>
            </a:endParaRPr>
          </a:p>
        </p:txBody>
      </p:sp>
      <p:sp>
        <p:nvSpPr>
          <p:cNvPr id="23" name="TextBox 22"/>
          <p:cNvSpPr txBox="1"/>
          <p:nvPr/>
        </p:nvSpPr>
        <p:spPr>
          <a:xfrm>
            <a:off x="6019800" y="6210254"/>
            <a:ext cx="2667000" cy="246221"/>
          </a:xfrm>
          <a:prstGeom prst="rect">
            <a:avLst/>
          </a:prstGeom>
          <a:noFill/>
        </p:spPr>
        <p:txBody>
          <a:bodyPr wrap="square" rtlCol="0">
            <a:spAutoFit/>
          </a:bodyPr>
          <a:lstStyle/>
          <a:p>
            <a:pPr algn="r"/>
            <a:r>
              <a:rPr lang="en-US" sz="1000" dirty="0" smtClean="0">
                <a:solidFill>
                  <a:srgbClr val="1F497D"/>
                </a:solidFill>
              </a:rPr>
              <a:t>Lifejackets: Group A only (n=602)</a:t>
            </a:r>
            <a:endParaRPr lang="en-US" sz="1000" dirty="0">
              <a:solidFill>
                <a:srgbClr val="1F497D"/>
              </a:solidFill>
            </a:endParaRPr>
          </a:p>
        </p:txBody>
      </p:sp>
      <p:sp>
        <p:nvSpPr>
          <p:cNvPr id="24" name="Rectangle 23"/>
          <p:cNvSpPr/>
          <p:nvPr/>
        </p:nvSpPr>
        <p:spPr>
          <a:xfrm>
            <a:off x="0" y="6211669"/>
            <a:ext cx="6019800" cy="646331"/>
          </a:xfrm>
          <a:prstGeom prst="rect">
            <a:avLst/>
          </a:prstGeom>
        </p:spPr>
        <p:txBody>
          <a:bodyPr wrap="square">
            <a:spAutoFit/>
          </a:bodyPr>
          <a:lstStyle/>
          <a:p>
            <a:r>
              <a:rPr lang="en-US" sz="1200" dirty="0" smtClean="0">
                <a:solidFill>
                  <a:srgbClr val="1F497D"/>
                </a:solidFill>
              </a:rPr>
              <a:t>Q302. </a:t>
            </a:r>
            <a:r>
              <a:rPr lang="en-US" sz="1200" dirty="0">
                <a:solidFill>
                  <a:srgbClr val="1F497D"/>
                </a:solidFill>
              </a:rPr>
              <a:t>Here are some statements about wearing lifejackets while boating.  Which one do you feel convinces you the most to wear a lifejacket more often and which one applies the least?   (Select </a:t>
            </a:r>
            <a:r>
              <a:rPr lang="en-US" sz="1200" dirty="0" smtClean="0">
                <a:solidFill>
                  <a:srgbClr val="1F497D"/>
                </a:solidFill>
              </a:rPr>
              <a:t>one)  </a:t>
            </a:r>
            <a:endParaRPr lang="en-US" sz="1200"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3074538261"/>
              </p:ext>
            </p:extLst>
          </p:nvPr>
        </p:nvGraphicFramePr>
        <p:xfrm>
          <a:off x="381000" y="1745827"/>
          <a:ext cx="7543800" cy="4265179"/>
        </p:xfrm>
        <a:graphic>
          <a:graphicData uri="http://schemas.openxmlformats.org/drawingml/2006/table">
            <a:tbl>
              <a:tblPr>
                <a:tableStyleId>{5C22544A-7EE6-4342-B048-85BDC9FD1C3A}</a:tableStyleId>
              </a:tblPr>
              <a:tblGrid>
                <a:gridCol w="439615"/>
                <a:gridCol w="6520962"/>
                <a:gridCol w="583223"/>
              </a:tblGrid>
              <a:tr h="381000">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Communications Messages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 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647723">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A lifejacket </a:t>
                      </a:r>
                      <a:r>
                        <a:rPr lang="en-US" sz="1600" b="1" kern="1200" dirty="0" smtClean="0">
                          <a:solidFill>
                            <a:srgbClr val="000000"/>
                          </a:solidFill>
                          <a:effectLst/>
                          <a:latin typeface="+mn-lt"/>
                          <a:ea typeface="+mn-ea"/>
                          <a:cs typeface="+mn-cs"/>
                        </a:rPr>
                        <a:t>buys you time </a:t>
                      </a:r>
                      <a:r>
                        <a:rPr lang="en-US" sz="1200" b="1" kern="1200" dirty="0" smtClean="0">
                          <a:solidFill>
                            <a:srgbClr val="000000"/>
                          </a:solidFill>
                          <a:effectLst/>
                          <a:latin typeface="+mn-lt"/>
                          <a:ea typeface="+mn-ea"/>
                          <a:cs typeface="+mn-cs"/>
                        </a:rPr>
                        <a:t>to be rescued if you fall out of your boat.</a:t>
                      </a:r>
                      <a:r>
                        <a:rPr lang="en-US" sz="1200" kern="1200" dirty="0" smtClean="0">
                          <a:solidFill>
                            <a:srgbClr val="000000"/>
                          </a:solidFill>
                          <a:effectLst/>
                          <a:latin typeface="+mn-lt"/>
                          <a:ea typeface="+mn-ea"/>
                          <a:cs typeface="+mn-cs"/>
                        </a:rPr>
                        <a:t> It may be impossible to get back into your boat if it has swamped or capsized, and it may be too far to successfully swim to shore. Wearing a lifejacket will keep your head above water to survive until you are rescued.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a:rPr>
                        <a:t>8.8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47723">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Being a good swimmer will not save you from the effects of cold water.</a:t>
                      </a:r>
                      <a:r>
                        <a:rPr lang="en-US" sz="1200" kern="1200" dirty="0" smtClean="0">
                          <a:solidFill>
                            <a:srgbClr val="000000"/>
                          </a:solidFill>
                          <a:effectLst/>
                          <a:latin typeface="+mn-lt"/>
                          <a:ea typeface="+mn-ea"/>
                          <a:cs typeface="+mn-cs"/>
                        </a:rPr>
                        <a:t> Your muscles will begin to lose the capability for meaningful movement in approximately 10 minutes. Then you will gradually lose your ability to swim, your head will begin to slip under the water, and if you are not wearing a lifejacket you will drown</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8.1</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35499">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You can’t control the “shock effect” of falling unexpectedly into cold water.</a:t>
                      </a:r>
                      <a:r>
                        <a:rPr lang="en-US" sz="1200" kern="1200" dirty="0" smtClean="0">
                          <a:solidFill>
                            <a:srgbClr val="000000"/>
                          </a:solidFill>
                          <a:effectLst/>
                          <a:latin typeface="+mn-lt"/>
                          <a:ea typeface="+mn-ea"/>
                          <a:cs typeface="+mn-cs"/>
                        </a:rPr>
                        <a:t>  It causes a gasping reflex you can’t control. You may inhale water and drown within 1 minute if you are not wearing a lifejacket.</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7.9</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47723">
                <a:tc>
                  <a:txBody>
                    <a:bodyPr/>
                    <a:lstStyle/>
                    <a:p>
                      <a:pPr algn="ctr" fontAlgn="b"/>
                      <a:r>
                        <a:rPr lang="en-US" sz="3200" b="1" i="0" u="none" strike="noStrike" dirty="0" smtClean="0">
                          <a:solidFill>
                            <a:schemeClr val="bg1"/>
                          </a:solidFill>
                          <a:effectLst/>
                          <a:latin typeface="Calibri"/>
                        </a:rPr>
                        <a:t>4</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It is a lot harder and more dangerous to try to swim to shore without a lifejacket than you think,</a:t>
                      </a:r>
                      <a:r>
                        <a:rPr lang="en-US" sz="1200" kern="1200" dirty="0" smtClean="0">
                          <a:solidFill>
                            <a:srgbClr val="000000"/>
                          </a:solidFill>
                          <a:effectLst/>
                          <a:latin typeface="+mn-lt"/>
                          <a:ea typeface="+mn-ea"/>
                          <a:cs typeface="+mn-cs"/>
                        </a:rPr>
                        <a:t> if you fall out of a boat or it capsizes/swamps,. The distance is often further than you think; it is hard to swim with clothes on or in rough water; and as fatigue sets in your swimming effectiveness is reduced.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7.9</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47723">
                <a:tc>
                  <a:txBody>
                    <a:bodyPr/>
                    <a:lstStyle/>
                    <a:p>
                      <a:pPr lvl="0" algn="ctr"/>
                      <a:r>
                        <a:rPr lang="en-US" sz="3200" b="1" kern="1200" dirty="0" smtClean="0">
                          <a:solidFill>
                            <a:schemeClr val="bg1"/>
                          </a:solidFill>
                          <a:effectLst/>
                          <a:latin typeface="+mn-lt"/>
                          <a:ea typeface="+mn-ea"/>
                          <a:cs typeface="+mn-cs"/>
                        </a:rPr>
                        <a:t>5</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Even in really cold water, you will remain conscious for 1 hour or so, even if you can no longer move your muscles to swim.</a:t>
                      </a:r>
                      <a:r>
                        <a:rPr lang="en-US" sz="1200" kern="1200" dirty="0" smtClean="0">
                          <a:solidFill>
                            <a:srgbClr val="000000"/>
                          </a:solidFill>
                          <a:effectLst/>
                          <a:latin typeface="+mn-lt"/>
                          <a:ea typeface="+mn-ea"/>
                          <a:cs typeface="+mn-cs"/>
                        </a:rPr>
                        <a:t>  Wearing a lifejacket will keep your head above water so you can survive without swimming until you are rescued.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7.8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07410">
                <a:tc>
                  <a:txBody>
                    <a:bodyPr/>
                    <a:lstStyle/>
                    <a:p>
                      <a:pPr algn="ctr" fontAlgn="b"/>
                      <a:r>
                        <a:rPr lang="en-US" sz="3200" b="1" i="0" u="none" strike="noStrike" dirty="0" smtClean="0">
                          <a:solidFill>
                            <a:schemeClr val="bg1"/>
                          </a:solidFill>
                          <a:effectLst/>
                          <a:latin typeface="Calibri"/>
                        </a:rPr>
                        <a:t>6</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You may not be able to control the “shock effect” of unexpectedly falling into deep water, even on a warm or hot summer day.</a:t>
                      </a:r>
                      <a:r>
                        <a:rPr lang="en-US" sz="1200" kern="1200" dirty="0" smtClean="0">
                          <a:solidFill>
                            <a:srgbClr val="000000"/>
                          </a:solidFill>
                          <a:effectLst/>
                          <a:latin typeface="+mn-lt"/>
                          <a:ea typeface="+mn-ea"/>
                          <a:cs typeface="+mn-cs"/>
                        </a:rPr>
                        <a:t> The surprise may cause you to gasp, inhale water and drown within 1 minute if you are not wearing a lifejacket.</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7.7</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8" name="Right Bracket 7"/>
          <p:cNvSpPr/>
          <p:nvPr/>
        </p:nvSpPr>
        <p:spPr>
          <a:xfrm>
            <a:off x="7848600" y="2971800"/>
            <a:ext cx="228600" cy="2895600"/>
          </a:xfrm>
          <a:prstGeom prst="rightBracket">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1" name="TextBox 10"/>
          <p:cNvSpPr txBox="1"/>
          <p:nvPr/>
        </p:nvSpPr>
        <p:spPr>
          <a:xfrm>
            <a:off x="8047608" y="2209800"/>
            <a:ext cx="1154361" cy="2677656"/>
          </a:xfrm>
          <a:prstGeom prst="rect">
            <a:avLst/>
          </a:prstGeom>
          <a:noFill/>
        </p:spPr>
        <p:txBody>
          <a:bodyPr wrap="square" rtlCol="0">
            <a:spAutoFit/>
          </a:bodyPr>
          <a:lstStyle/>
          <a:p>
            <a:pPr algn="ctr"/>
            <a:endParaRPr lang="en-US" sz="1400" b="1" dirty="0" smtClean="0">
              <a:solidFill>
                <a:srgbClr val="FBB040">
                  <a:lumMod val="75000"/>
                </a:srgbClr>
              </a:solidFill>
            </a:endParaRPr>
          </a:p>
          <a:p>
            <a:pPr algn="ctr"/>
            <a:endParaRPr lang="en-US" sz="1400" dirty="0" smtClean="0">
              <a:solidFill>
                <a:srgbClr val="FBB040">
                  <a:lumMod val="75000"/>
                </a:srgbClr>
              </a:solidFill>
            </a:endParaRPr>
          </a:p>
          <a:p>
            <a:pPr algn="ctr"/>
            <a:endParaRPr lang="en-US" sz="1400" dirty="0">
              <a:solidFill>
                <a:srgbClr val="FBB040">
                  <a:lumMod val="75000"/>
                </a:srgbClr>
              </a:solidFill>
            </a:endParaRPr>
          </a:p>
          <a:p>
            <a:pPr algn="ctr"/>
            <a:endParaRPr lang="en-US" sz="1400" dirty="0">
              <a:solidFill>
                <a:srgbClr val="FBB040">
                  <a:lumMod val="75000"/>
                </a:srgbClr>
              </a:solidFill>
            </a:endParaRPr>
          </a:p>
          <a:p>
            <a:pPr algn="ctr"/>
            <a:r>
              <a:rPr lang="en-US" sz="1400" dirty="0" smtClean="0">
                <a:solidFill>
                  <a:srgbClr val="FBB040">
                    <a:lumMod val="75000"/>
                  </a:srgbClr>
                </a:solidFill>
              </a:rPr>
              <a:t>Little separation between the 5 2</a:t>
            </a:r>
            <a:r>
              <a:rPr lang="en-US" sz="1400" baseline="30000" dirty="0" smtClean="0">
                <a:solidFill>
                  <a:srgbClr val="FBB040">
                    <a:lumMod val="75000"/>
                  </a:srgbClr>
                </a:solidFill>
              </a:rPr>
              <a:t>nd</a:t>
            </a:r>
            <a:r>
              <a:rPr lang="en-US" sz="1400" dirty="0" smtClean="0">
                <a:solidFill>
                  <a:srgbClr val="FBB040">
                    <a:lumMod val="75000"/>
                  </a:srgbClr>
                </a:solidFill>
              </a:rPr>
              <a:t> tier messages – </a:t>
            </a:r>
          </a:p>
          <a:p>
            <a:pPr algn="ctr"/>
            <a:r>
              <a:rPr lang="en-US" sz="1400" b="1" dirty="0" smtClean="0">
                <a:solidFill>
                  <a:srgbClr val="FBB040">
                    <a:lumMod val="75000"/>
                  </a:srgbClr>
                </a:solidFill>
              </a:rPr>
              <a:t>all are highly convincing</a:t>
            </a:r>
            <a:r>
              <a:rPr lang="en-US" sz="1400" dirty="0" smtClean="0">
                <a:solidFill>
                  <a:srgbClr val="FBB040">
                    <a:lumMod val="75000"/>
                  </a:srgbClr>
                </a:solidFill>
              </a:rPr>
              <a:t> to boaters</a:t>
            </a:r>
            <a:endParaRPr lang="en-US" sz="1400" dirty="0">
              <a:solidFill>
                <a:srgbClr val="FBB040">
                  <a:lumMod val="75000"/>
                </a:srgbClr>
              </a:solidFill>
            </a:endParaRPr>
          </a:p>
        </p:txBody>
      </p:sp>
      <p:sp>
        <p:nvSpPr>
          <p:cNvPr id="36" name="Rounded Rectangle 35"/>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Messages</a:t>
            </a:r>
            <a:r>
              <a:rPr lang="en-US" sz="1400" dirty="0" smtClean="0">
                <a:solidFill>
                  <a:srgbClr val="1F497D"/>
                </a:solidFill>
              </a:rPr>
              <a:t> about wearing a lifejacket</a:t>
            </a:r>
            <a:endParaRPr lang="en-US" sz="1400" dirty="0">
              <a:solidFill>
                <a:srgbClr val="1F497D"/>
              </a:solidFill>
            </a:endParaRPr>
          </a:p>
        </p:txBody>
      </p:sp>
    </p:spTree>
    <p:extLst>
      <p:ext uri="{BB962C8B-B14F-4D97-AF65-F5344CB8AC3E}">
        <p14:creationId xmlns:p14="http://schemas.microsoft.com/office/powerpoint/2010/main" val="196987986"/>
      </p:ext>
    </p:extLst>
  </p:cSld>
  <p:clrMapOvr>
    <a:masterClrMapping/>
  </p:clrMapOvr>
  <p:transition spd="slow" advClick="0">
    <p:fade thruBlk="1"/>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838801" y="163875"/>
            <a:ext cx="6514500" cy="612000"/>
          </a:xfrm>
        </p:spPr>
        <p:txBody>
          <a:bodyPr/>
          <a:lstStyle/>
          <a:p>
            <a:r>
              <a:rPr lang="en-US" dirty="0" smtClean="0"/>
              <a:t>The #1 message addresses </a:t>
            </a:r>
            <a:r>
              <a:rPr lang="en-US" dirty="0" smtClean="0">
                <a:solidFill>
                  <a:srgbClr val="00C800"/>
                </a:solidFill>
              </a:rPr>
              <a:t>‘Safety Net/Security’ </a:t>
            </a:r>
            <a:r>
              <a:rPr lang="en-US" dirty="0" smtClean="0"/>
              <a:t>top motivators.  And confronts </a:t>
            </a:r>
            <a:r>
              <a:rPr lang="en-US" dirty="0" smtClean="0">
                <a:solidFill>
                  <a:srgbClr val="FF0000"/>
                </a:solidFill>
              </a:rPr>
              <a:t>‘Risk is low’ </a:t>
            </a:r>
            <a:r>
              <a:rPr lang="en-US" dirty="0" smtClean="0"/>
              <a:t>perception barriers.</a:t>
            </a:r>
            <a:endParaRPr lang="en-US" sz="16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45</a:t>
            </a:fld>
            <a:endParaRPr lang="de-DE" dirty="0">
              <a:solidFill>
                <a:srgbClr val="1F497D"/>
              </a:solidFill>
            </a:endParaRPr>
          </a:p>
        </p:txBody>
      </p:sp>
      <p:sp>
        <p:nvSpPr>
          <p:cNvPr id="40" name="Rectangle 39"/>
          <p:cNvSpPr/>
          <p:nvPr/>
        </p:nvSpPr>
        <p:spPr>
          <a:xfrm>
            <a:off x="-121920" y="1215087"/>
            <a:ext cx="9144000" cy="4613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rgbClr val="1F497D"/>
                </a:solidFill>
              </a:rPr>
              <a:t>Top Communications Messages for wearing lifejackets</a:t>
            </a:r>
            <a:endParaRPr lang="en-US" sz="1600" dirty="0">
              <a:solidFill>
                <a:srgbClr val="1F497D"/>
              </a:solidFill>
            </a:endParaRPr>
          </a:p>
        </p:txBody>
      </p:sp>
      <p:sp>
        <p:nvSpPr>
          <p:cNvPr id="23" name="TextBox 22"/>
          <p:cNvSpPr txBox="1"/>
          <p:nvPr/>
        </p:nvSpPr>
        <p:spPr>
          <a:xfrm>
            <a:off x="6019800" y="6210254"/>
            <a:ext cx="2667000" cy="246221"/>
          </a:xfrm>
          <a:prstGeom prst="rect">
            <a:avLst/>
          </a:prstGeom>
          <a:noFill/>
        </p:spPr>
        <p:txBody>
          <a:bodyPr wrap="square" rtlCol="0">
            <a:spAutoFit/>
          </a:bodyPr>
          <a:lstStyle/>
          <a:p>
            <a:pPr algn="r"/>
            <a:r>
              <a:rPr lang="en-US" sz="1000" dirty="0">
                <a:solidFill>
                  <a:srgbClr val="1F497D"/>
                </a:solidFill>
              </a:rPr>
              <a:t>Lifejackets: Group A only (n=602)</a:t>
            </a:r>
          </a:p>
        </p:txBody>
      </p:sp>
      <p:sp>
        <p:nvSpPr>
          <p:cNvPr id="24" name="Rectangle 23"/>
          <p:cNvSpPr/>
          <p:nvPr/>
        </p:nvSpPr>
        <p:spPr>
          <a:xfrm>
            <a:off x="0" y="6211669"/>
            <a:ext cx="6019800" cy="646331"/>
          </a:xfrm>
          <a:prstGeom prst="rect">
            <a:avLst/>
          </a:prstGeom>
        </p:spPr>
        <p:txBody>
          <a:bodyPr wrap="square">
            <a:spAutoFit/>
          </a:bodyPr>
          <a:lstStyle/>
          <a:p>
            <a:r>
              <a:rPr lang="en-US" sz="1200" dirty="0">
                <a:solidFill>
                  <a:srgbClr val="1F497D"/>
                </a:solidFill>
              </a:rPr>
              <a:t>Q302. Here are some statements about wearing lifejackets while boating.  Which one do you feel convinces you the most to wear a lifejacket more often and which one applies the least?   (Select one)  </a:t>
            </a:r>
          </a:p>
        </p:txBody>
      </p:sp>
      <p:graphicFrame>
        <p:nvGraphicFramePr>
          <p:cNvPr id="7" name="Table 6"/>
          <p:cNvGraphicFramePr>
            <a:graphicFrameLocks noGrp="1"/>
          </p:cNvGraphicFramePr>
          <p:nvPr>
            <p:extLst>
              <p:ext uri="{D42A27DB-BD31-4B8C-83A1-F6EECF244321}">
                <p14:modId xmlns:p14="http://schemas.microsoft.com/office/powerpoint/2010/main" val="1300995990"/>
              </p:ext>
            </p:extLst>
          </p:nvPr>
        </p:nvGraphicFramePr>
        <p:xfrm>
          <a:off x="259080" y="1669627"/>
          <a:ext cx="7437120" cy="4265179"/>
        </p:xfrm>
        <a:graphic>
          <a:graphicData uri="http://schemas.openxmlformats.org/drawingml/2006/table">
            <a:tbl>
              <a:tblPr>
                <a:tableStyleId>{5C22544A-7EE6-4342-B048-85BDC9FD1C3A}</a:tableStyleId>
              </a:tblPr>
              <a:tblGrid>
                <a:gridCol w="439615"/>
                <a:gridCol w="6387905"/>
                <a:gridCol w="609600"/>
              </a:tblGrid>
              <a:tr h="381000">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Communications Messages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 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647723">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92D050"/>
                    </a:solidFill>
                  </a:tcPr>
                </a:tc>
                <a:tc>
                  <a:txBody>
                    <a:bodyPr/>
                    <a:lstStyle/>
                    <a:p>
                      <a:pPr algn="l" fontAlgn="b"/>
                      <a:r>
                        <a:rPr lang="en-US" sz="1200" b="1" kern="1200" dirty="0" smtClean="0">
                          <a:solidFill>
                            <a:srgbClr val="000000"/>
                          </a:solidFill>
                          <a:effectLst/>
                          <a:latin typeface="+mn-lt"/>
                          <a:ea typeface="+mn-ea"/>
                          <a:cs typeface="+mn-cs"/>
                        </a:rPr>
                        <a:t>A lifejacket </a:t>
                      </a:r>
                      <a:r>
                        <a:rPr lang="en-US" sz="1600" b="1" kern="1200" dirty="0" smtClean="0">
                          <a:solidFill>
                            <a:srgbClr val="000000"/>
                          </a:solidFill>
                          <a:effectLst/>
                          <a:latin typeface="+mn-lt"/>
                          <a:ea typeface="+mn-ea"/>
                          <a:cs typeface="+mn-cs"/>
                        </a:rPr>
                        <a:t>buys you time </a:t>
                      </a:r>
                      <a:r>
                        <a:rPr lang="en-US" sz="1200" b="1" kern="1200" dirty="0" smtClean="0">
                          <a:solidFill>
                            <a:srgbClr val="000000"/>
                          </a:solidFill>
                          <a:effectLst/>
                          <a:latin typeface="+mn-lt"/>
                          <a:ea typeface="+mn-ea"/>
                          <a:cs typeface="+mn-cs"/>
                        </a:rPr>
                        <a:t>to be rescued if you fall out of your boat.</a:t>
                      </a:r>
                      <a:r>
                        <a:rPr lang="en-US" sz="1200" kern="1200" dirty="0" smtClean="0">
                          <a:solidFill>
                            <a:srgbClr val="000000"/>
                          </a:solidFill>
                          <a:effectLst/>
                          <a:latin typeface="+mn-lt"/>
                          <a:ea typeface="+mn-ea"/>
                          <a:cs typeface="+mn-cs"/>
                        </a:rPr>
                        <a:t> It may be impossible to get back into your boat if it has swamped or capsized, and it may be too far to successfully swim to shore. Wearing a lifejacket will keep your head above water to survive until you are rescued.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a:rPr>
                        <a:t>8.8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647723">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Being a good swimmer will not save you from the effects of cold water.</a:t>
                      </a:r>
                      <a:r>
                        <a:rPr lang="en-US" sz="1200" kern="1200" dirty="0" smtClean="0">
                          <a:solidFill>
                            <a:srgbClr val="000000"/>
                          </a:solidFill>
                          <a:effectLst/>
                          <a:latin typeface="+mn-lt"/>
                          <a:ea typeface="+mn-ea"/>
                          <a:cs typeface="+mn-cs"/>
                        </a:rPr>
                        <a:t> Your muscles will begin to lose the capability for meaningful movement in approximately 10 minutes. Then you will gradually lose your ability to swim, your head will begin to slip under the water, and if you are not wearing a lifejacket you will drown</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8.1</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435499">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You can’t control the “shock effect” of falling unexpectedly into cold water.</a:t>
                      </a:r>
                      <a:r>
                        <a:rPr lang="en-US" sz="1200" kern="1200" dirty="0" smtClean="0">
                          <a:solidFill>
                            <a:srgbClr val="000000"/>
                          </a:solidFill>
                          <a:effectLst/>
                          <a:latin typeface="+mn-lt"/>
                          <a:ea typeface="+mn-ea"/>
                          <a:cs typeface="+mn-cs"/>
                        </a:rPr>
                        <a:t>  It causes a gasping reflex you can’t control. You may inhale water and drown within 1 minute if you are not wearing a lifejacket.</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7.9</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47723">
                <a:tc>
                  <a:txBody>
                    <a:bodyPr/>
                    <a:lstStyle/>
                    <a:p>
                      <a:pPr algn="ctr" fontAlgn="b"/>
                      <a:r>
                        <a:rPr lang="en-US" sz="3200" b="1" i="0" u="none" strike="noStrike" dirty="0" smtClean="0">
                          <a:solidFill>
                            <a:schemeClr val="bg1"/>
                          </a:solidFill>
                          <a:effectLst/>
                          <a:latin typeface="Calibri"/>
                        </a:rPr>
                        <a:t>4</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It is a lot harder and more dangerous to try to swim to shore without a lifejacket than you think,</a:t>
                      </a:r>
                      <a:r>
                        <a:rPr lang="en-US" sz="1200" kern="1200" dirty="0" smtClean="0">
                          <a:solidFill>
                            <a:srgbClr val="000000"/>
                          </a:solidFill>
                          <a:effectLst/>
                          <a:latin typeface="+mn-lt"/>
                          <a:ea typeface="+mn-ea"/>
                          <a:cs typeface="+mn-cs"/>
                        </a:rPr>
                        <a:t> if you fall out of a boat or it capsizes/swamps,. The distance is often further than you think; it is hard to swim with clothes on or in rough water; and as fatigue sets in your swimming effectiveness is reduced.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7.9</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47723">
                <a:tc>
                  <a:txBody>
                    <a:bodyPr/>
                    <a:lstStyle/>
                    <a:p>
                      <a:pPr lvl="0" algn="ctr"/>
                      <a:r>
                        <a:rPr lang="en-US" sz="3200" b="1" kern="1200" dirty="0" smtClean="0">
                          <a:solidFill>
                            <a:schemeClr val="bg1"/>
                          </a:solidFill>
                          <a:effectLst/>
                          <a:latin typeface="+mn-lt"/>
                          <a:ea typeface="+mn-ea"/>
                          <a:cs typeface="+mn-cs"/>
                        </a:rPr>
                        <a:t>5</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Even in really cold water, you will remain conscious for 1 hour or so, even if you can no longer move your muscles to swim.</a:t>
                      </a:r>
                      <a:r>
                        <a:rPr lang="en-US" sz="1200" kern="1200" dirty="0" smtClean="0">
                          <a:solidFill>
                            <a:srgbClr val="000000"/>
                          </a:solidFill>
                          <a:effectLst/>
                          <a:latin typeface="+mn-lt"/>
                          <a:ea typeface="+mn-ea"/>
                          <a:cs typeface="+mn-cs"/>
                        </a:rPr>
                        <a:t>  Wearing a lifejacket will keep your head above water so you can survive without swimming until you are rescued.</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33CCFF"/>
                    </a:solidFill>
                  </a:tcPr>
                </a:tc>
                <a:tc>
                  <a:txBody>
                    <a:bodyPr/>
                    <a:lstStyle/>
                    <a:p>
                      <a:pPr algn="ctr" fontAlgn="b"/>
                      <a:r>
                        <a:rPr lang="en-US" sz="1400" b="0" i="0" u="none" strike="noStrike" dirty="0" smtClean="0">
                          <a:solidFill>
                            <a:schemeClr val="tx1"/>
                          </a:solidFill>
                          <a:effectLst/>
                          <a:latin typeface="Calibri"/>
                        </a:rPr>
                        <a:t>7.8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707410">
                <a:tc>
                  <a:txBody>
                    <a:bodyPr/>
                    <a:lstStyle/>
                    <a:p>
                      <a:pPr algn="ctr" fontAlgn="b"/>
                      <a:r>
                        <a:rPr lang="en-US" sz="3200" b="1" i="0" u="none" strike="noStrike" dirty="0" smtClean="0">
                          <a:solidFill>
                            <a:schemeClr val="bg1"/>
                          </a:solidFill>
                          <a:effectLst/>
                          <a:latin typeface="Calibri"/>
                        </a:rPr>
                        <a:t>6</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rgbClr val="000000"/>
                          </a:solidFill>
                          <a:effectLst/>
                          <a:latin typeface="+mn-lt"/>
                          <a:ea typeface="+mn-ea"/>
                          <a:cs typeface="+mn-cs"/>
                        </a:rPr>
                        <a:t>You may not be able to control the “shock effect” of unexpectedly falling into deep water, even on a warm or hot summer day.</a:t>
                      </a:r>
                      <a:r>
                        <a:rPr lang="en-US" sz="1200" kern="1200" dirty="0" smtClean="0">
                          <a:solidFill>
                            <a:srgbClr val="000000"/>
                          </a:solidFill>
                          <a:effectLst/>
                          <a:latin typeface="+mn-lt"/>
                          <a:ea typeface="+mn-ea"/>
                          <a:cs typeface="+mn-cs"/>
                        </a:rPr>
                        <a:t> The surprise may cause you to gasp, inhale water and drown within 1 minute if you are not wearing a lifejacket.</a:t>
                      </a:r>
                      <a:endParaRPr lang="en-US" sz="1200" b="0" i="0" u="none" strike="noStrike" dirty="0">
                        <a:solidFill>
                          <a:srgbClr val="000000"/>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7.7</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36" name="Rounded Rectangle 35"/>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Messages</a:t>
            </a:r>
            <a:r>
              <a:rPr lang="en-US" sz="1400" dirty="0">
                <a:solidFill>
                  <a:srgbClr val="1F497D"/>
                </a:solidFill>
              </a:rPr>
              <a:t> about wearing a lifejacket</a:t>
            </a:r>
          </a:p>
        </p:txBody>
      </p:sp>
      <p:sp>
        <p:nvSpPr>
          <p:cNvPr id="2" name="TextBox 1"/>
          <p:cNvSpPr txBox="1"/>
          <p:nvPr/>
        </p:nvSpPr>
        <p:spPr>
          <a:xfrm>
            <a:off x="7620000" y="1436578"/>
            <a:ext cx="1600199" cy="276999"/>
          </a:xfrm>
          <a:prstGeom prst="rect">
            <a:avLst/>
          </a:prstGeom>
          <a:noFill/>
        </p:spPr>
        <p:txBody>
          <a:bodyPr wrap="square" rtlCol="0">
            <a:spAutoFit/>
          </a:bodyPr>
          <a:lstStyle/>
          <a:p>
            <a:pPr algn="ctr"/>
            <a:r>
              <a:rPr lang="en-US" sz="1200" b="1" dirty="0" smtClean="0">
                <a:solidFill>
                  <a:srgbClr val="1F497D"/>
                </a:solidFill>
              </a:rPr>
              <a:t>Theme Connections</a:t>
            </a:r>
            <a:endParaRPr lang="en-US" sz="1200" b="1" dirty="0">
              <a:solidFill>
                <a:srgbClr val="1F497D"/>
              </a:solidFill>
            </a:endParaRPr>
          </a:p>
        </p:txBody>
      </p:sp>
      <p:sp>
        <p:nvSpPr>
          <p:cNvPr id="12" name="TextBox 11"/>
          <p:cNvSpPr txBox="1"/>
          <p:nvPr/>
        </p:nvSpPr>
        <p:spPr>
          <a:xfrm>
            <a:off x="7620001" y="1728608"/>
            <a:ext cx="800099" cy="276999"/>
          </a:xfrm>
          <a:prstGeom prst="rect">
            <a:avLst/>
          </a:prstGeom>
          <a:noFill/>
        </p:spPr>
        <p:txBody>
          <a:bodyPr wrap="square" rtlCol="0">
            <a:spAutoFit/>
          </a:bodyPr>
          <a:lstStyle/>
          <a:p>
            <a:pPr algn="ctr"/>
            <a:r>
              <a:rPr lang="en-US" sz="1200" u="sng" dirty="0" smtClean="0">
                <a:solidFill>
                  <a:srgbClr val="1F497D"/>
                </a:solidFill>
              </a:rPr>
              <a:t>Barriers</a:t>
            </a:r>
            <a:endParaRPr lang="en-US" sz="1200" u="sng" dirty="0">
              <a:solidFill>
                <a:srgbClr val="1F497D"/>
              </a:solidFill>
            </a:endParaRPr>
          </a:p>
        </p:txBody>
      </p:sp>
      <p:sp>
        <p:nvSpPr>
          <p:cNvPr id="13" name="TextBox 12"/>
          <p:cNvSpPr txBox="1"/>
          <p:nvPr/>
        </p:nvSpPr>
        <p:spPr>
          <a:xfrm>
            <a:off x="8305800" y="1728608"/>
            <a:ext cx="914401" cy="276999"/>
          </a:xfrm>
          <a:prstGeom prst="rect">
            <a:avLst/>
          </a:prstGeom>
          <a:noFill/>
        </p:spPr>
        <p:txBody>
          <a:bodyPr wrap="square" rtlCol="0">
            <a:spAutoFit/>
          </a:bodyPr>
          <a:lstStyle/>
          <a:p>
            <a:pPr algn="ctr"/>
            <a:r>
              <a:rPr lang="en-US" sz="1200" u="sng" dirty="0" smtClean="0">
                <a:solidFill>
                  <a:srgbClr val="1F497D"/>
                </a:solidFill>
              </a:rPr>
              <a:t>Motivators</a:t>
            </a:r>
            <a:endParaRPr lang="en-US" sz="1200" u="sng" dirty="0">
              <a:solidFill>
                <a:srgbClr val="1F497D"/>
              </a:solidFill>
            </a:endParaRPr>
          </a:p>
        </p:txBody>
      </p:sp>
      <p:sp>
        <p:nvSpPr>
          <p:cNvPr id="4" name="Rectangle 3"/>
          <p:cNvSpPr/>
          <p:nvPr/>
        </p:nvSpPr>
        <p:spPr>
          <a:xfrm>
            <a:off x="7696200" y="2133600"/>
            <a:ext cx="629512" cy="430887"/>
          </a:xfrm>
          <a:prstGeom prst="rect">
            <a:avLst/>
          </a:prstGeom>
          <a:solidFill>
            <a:srgbClr val="FF0000"/>
          </a:solidFill>
        </p:spPr>
        <p:txBody>
          <a:bodyPr wrap="square">
            <a:spAutoFit/>
          </a:bodyPr>
          <a:lstStyle/>
          <a:p>
            <a:pPr algn="ctr"/>
            <a:r>
              <a:rPr lang="en-US" sz="1100" dirty="0" smtClean="0">
                <a:solidFill>
                  <a:srgbClr val="000000"/>
                </a:solidFill>
              </a:rPr>
              <a:t>Risk is low </a:t>
            </a:r>
            <a:endParaRPr lang="en-US" sz="1100" dirty="0">
              <a:solidFill>
                <a:srgbClr val="000000"/>
              </a:solidFill>
            </a:endParaRPr>
          </a:p>
        </p:txBody>
      </p:sp>
      <p:sp>
        <p:nvSpPr>
          <p:cNvPr id="16" name="Rectangle 15"/>
          <p:cNvSpPr/>
          <p:nvPr/>
        </p:nvSpPr>
        <p:spPr>
          <a:xfrm>
            <a:off x="7696200" y="5334000"/>
            <a:ext cx="629512" cy="430887"/>
          </a:xfrm>
          <a:prstGeom prst="rect">
            <a:avLst/>
          </a:prstGeom>
          <a:solidFill>
            <a:srgbClr val="FF0000"/>
          </a:solidFill>
        </p:spPr>
        <p:txBody>
          <a:bodyPr wrap="square">
            <a:spAutoFit/>
          </a:bodyPr>
          <a:lstStyle/>
          <a:p>
            <a:pPr algn="ctr"/>
            <a:r>
              <a:rPr lang="en-US" sz="1100" dirty="0" smtClean="0">
                <a:solidFill>
                  <a:srgbClr val="000000"/>
                </a:solidFill>
              </a:rPr>
              <a:t>Risk is low </a:t>
            </a:r>
            <a:endParaRPr lang="en-US" sz="1100" dirty="0">
              <a:solidFill>
                <a:srgbClr val="000000"/>
              </a:solidFill>
            </a:endParaRPr>
          </a:p>
        </p:txBody>
      </p:sp>
      <p:sp>
        <p:nvSpPr>
          <p:cNvPr id="17" name="Rectangle 16"/>
          <p:cNvSpPr/>
          <p:nvPr/>
        </p:nvSpPr>
        <p:spPr>
          <a:xfrm>
            <a:off x="7705294" y="4038600"/>
            <a:ext cx="629512" cy="430887"/>
          </a:xfrm>
          <a:prstGeom prst="rect">
            <a:avLst/>
          </a:prstGeom>
          <a:solidFill>
            <a:srgbClr val="FF0000"/>
          </a:solidFill>
        </p:spPr>
        <p:txBody>
          <a:bodyPr wrap="square">
            <a:spAutoFit/>
          </a:bodyPr>
          <a:lstStyle/>
          <a:p>
            <a:pPr algn="ctr"/>
            <a:r>
              <a:rPr lang="en-US" sz="1100" dirty="0" smtClean="0">
                <a:solidFill>
                  <a:srgbClr val="000000"/>
                </a:solidFill>
              </a:rPr>
              <a:t>Risk is low </a:t>
            </a:r>
            <a:endParaRPr lang="en-US" sz="1100" dirty="0">
              <a:solidFill>
                <a:srgbClr val="000000"/>
              </a:solidFill>
            </a:endParaRPr>
          </a:p>
        </p:txBody>
      </p:sp>
      <p:sp>
        <p:nvSpPr>
          <p:cNvPr id="18" name="Rectangle 17"/>
          <p:cNvSpPr/>
          <p:nvPr/>
        </p:nvSpPr>
        <p:spPr>
          <a:xfrm>
            <a:off x="7690054" y="4572000"/>
            <a:ext cx="707186" cy="600164"/>
          </a:xfrm>
          <a:prstGeom prst="rect">
            <a:avLst/>
          </a:prstGeom>
          <a:solidFill>
            <a:srgbClr val="00CCFF"/>
          </a:solidFill>
        </p:spPr>
        <p:txBody>
          <a:bodyPr wrap="square">
            <a:spAutoFit/>
          </a:bodyPr>
          <a:lstStyle/>
          <a:p>
            <a:pPr algn="ctr"/>
            <a:r>
              <a:rPr lang="en-US" sz="1100" dirty="0" smtClean="0">
                <a:solidFill>
                  <a:srgbClr val="000000"/>
                </a:solidFill>
              </a:rPr>
              <a:t>No cold water concern</a:t>
            </a:r>
            <a:endParaRPr lang="en-US" sz="1100" dirty="0">
              <a:solidFill>
                <a:srgbClr val="000000"/>
              </a:solidFill>
            </a:endParaRPr>
          </a:p>
        </p:txBody>
      </p:sp>
      <p:sp>
        <p:nvSpPr>
          <p:cNvPr id="19" name="Rectangle 18"/>
          <p:cNvSpPr/>
          <p:nvPr/>
        </p:nvSpPr>
        <p:spPr>
          <a:xfrm>
            <a:off x="7608570" y="2663190"/>
            <a:ext cx="867943" cy="769441"/>
          </a:xfrm>
          <a:prstGeom prst="rect">
            <a:avLst/>
          </a:prstGeom>
          <a:solidFill>
            <a:srgbClr val="00CCFF"/>
          </a:solidFill>
        </p:spPr>
        <p:txBody>
          <a:bodyPr wrap="square">
            <a:spAutoFit/>
          </a:bodyPr>
          <a:lstStyle/>
          <a:p>
            <a:pPr algn="ctr"/>
            <a:r>
              <a:rPr lang="en-US" sz="1100" dirty="0" smtClean="0">
                <a:solidFill>
                  <a:srgbClr val="000000"/>
                </a:solidFill>
              </a:rPr>
              <a:t>No cold water concern (+low risk)</a:t>
            </a:r>
            <a:endParaRPr lang="en-US" sz="1100" dirty="0">
              <a:solidFill>
                <a:srgbClr val="000000"/>
              </a:solidFill>
            </a:endParaRPr>
          </a:p>
        </p:txBody>
      </p:sp>
      <p:sp>
        <p:nvSpPr>
          <p:cNvPr id="20" name="Rectangle 19"/>
          <p:cNvSpPr/>
          <p:nvPr/>
        </p:nvSpPr>
        <p:spPr>
          <a:xfrm>
            <a:off x="7696936" y="3381464"/>
            <a:ext cx="707186" cy="600164"/>
          </a:xfrm>
          <a:prstGeom prst="rect">
            <a:avLst/>
          </a:prstGeom>
          <a:solidFill>
            <a:srgbClr val="00CCFF"/>
          </a:solidFill>
        </p:spPr>
        <p:txBody>
          <a:bodyPr wrap="square">
            <a:spAutoFit/>
          </a:bodyPr>
          <a:lstStyle/>
          <a:p>
            <a:pPr algn="ctr"/>
            <a:r>
              <a:rPr lang="en-US" sz="1100" dirty="0" smtClean="0">
                <a:solidFill>
                  <a:srgbClr val="000000"/>
                </a:solidFill>
              </a:rPr>
              <a:t>No cold water concern</a:t>
            </a:r>
            <a:endParaRPr lang="en-US" sz="1100" dirty="0">
              <a:solidFill>
                <a:srgbClr val="000000"/>
              </a:solidFill>
            </a:endParaRPr>
          </a:p>
        </p:txBody>
      </p:sp>
      <p:sp>
        <p:nvSpPr>
          <p:cNvPr id="21" name="Rectangle 20"/>
          <p:cNvSpPr/>
          <p:nvPr/>
        </p:nvSpPr>
        <p:spPr>
          <a:xfrm>
            <a:off x="8478112" y="2118717"/>
            <a:ext cx="629512" cy="430887"/>
          </a:xfrm>
          <a:prstGeom prst="rect">
            <a:avLst/>
          </a:prstGeom>
          <a:solidFill>
            <a:srgbClr val="00FF00"/>
          </a:solidFill>
        </p:spPr>
        <p:txBody>
          <a:bodyPr wrap="square">
            <a:spAutoFit/>
          </a:bodyPr>
          <a:lstStyle/>
          <a:p>
            <a:pPr algn="ctr"/>
            <a:r>
              <a:rPr lang="en-US" sz="1100" dirty="0" smtClean="0">
                <a:solidFill>
                  <a:srgbClr val="000000"/>
                </a:solidFill>
              </a:rPr>
              <a:t>Safety net</a:t>
            </a:r>
            <a:endParaRPr lang="en-US" sz="1100" dirty="0">
              <a:solidFill>
                <a:srgbClr val="000000"/>
              </a:solidFill>
            </a:endParaRPr>
          </a:p>
        </p:txBody>
      </p:sp>
      <p:sp>
        <p:nvSpPr>
          <p:cNvPr id="22" name="Rectangle 21"/>
          <p:cNvSpPr/>
          <p:nvPr/>
        </p:nvSpPr>
        <p:spPr>
          <a:xfrm>
            <a:off x="8514488" y="5334000"/>
            <a:ext cx="629512" cy="430887"/>
          </a:xfrm>
          <a:prstGeom prst="rect">
            <a:avLst/>
          </a:prstGeom>
          <a:solidFill>
            <a:srgbClr val="00FF00"/>
          </a:solidFill>
        </p:spPr>
        <p:txBody>
          <a:bodyPr wrap="square">
            <a:spAutoFit/>
          </a:bodyPr>
          <a:lstStyle/>
          <a:p>
            <a:pPr algn="ctr"/>
            <a:r>
              <a:rPr lang="en-US" sz="1100" dirty="0" smtClean="0">
                <a:solidFill>
                  <a:srgbClr val="000000"/>
                </a:solidFill>
              </a:rPr>
              <a:t>Safety net</a:t>
            </a:r>
            <a:endParaRPr lang="en-US" sz="1100" dirty="0">
              <a:solidFill>
                <a:srgbClr val="000000"/>
              </a:solidFill>
            </a:endParaRPr>
          </a:p>
        </p:txBody>
      </p:sp>
      <p:sp>
        <p:nvSpPr>
          <p:cNvPr id="25" name="Rectangle 24"/>
          <p:cNvSpPr/>
          <p:nvPr/>
        </p:nvSpPr>
        <p:spPr>
          <a:xfrm>
            <a:off x="8514488" y="4043124"/>
            <a:ext cx="629512" cy="430887"/>
          </a:xfrm>
          <a:prstGeom prst="rect">
            <a:avLst/>
          </a:prstGeom>
          <a:solidFill>
            <a:srgbClr val="00FF00"/>
          </a:solidFill>
        </p:spPr>
        <p:txBody>
          <a:bodyPr wrap="square">
            <a:spAutoFit/>
          </a:bodyPr>
          <a:lstStyle/>
          <a:p>
            <a:pPr algn="ctr"/>
            <a:r>
              <a:rPr lang="en-US" sz="1100" dirty="0" smtClean="0">
                <a:solidFill>
                  <a:srgbClr val="000000"/>
                </a:solidFill>
              </a:rPr>
              <a:t>Safety net</a:t>
            </a:r>
            <a:endParaRPr lang="en-US" sz="1100" dirty="0">
              <a:solidFill>
                <a:srgbClr val="000000"/>
              </a:solidFill>
            </a:endParaRPr>
          </a:p>
        </p:txBody>
      </p:sp>
      <p:sp>
        <p:nvSpPr>
          <p:cNvPr id="26" name="Rectangle 25"/>
          <p:cNvSpPr/>
          <p:nvPr/>
        </p:nvSpPr>
        <p:spPr>
          <a:xfrm>
            <a:off x="8359140" y="2752636"/>
            <a:ext cx="858113" cy="600164"/>
          </a:xfrm>
          <a:prstGeom prst="rect">
            <a:avLst/>
          </a:prstGeom>
          <a:solidFill>
            <a:srgbClr val="00CCFF"/>
          </a:solidFill>
        </p:spPr>
        <p:txBody>
          <a:bodyPr wrap="square">
            <a:spAutoFit/>
          </a:bodyPr>
          <a:lstStyle/>
          <a:p>
            <a:pPr algn="ctr"/>
            <a:r>
              <a:rPr lang="en-US" sz="1100" dirty="0" smtClean="0">
                <a:solidFill>
                  <a:srgbClr val="000000"/>
                </a:solidFill>
              </a:rPr>
              <a:t>Cold </a:t>
            </a:r>
          </a:p>
          <a:p>
            <a:pPr algn="ctr"/>
            <a:r>
              <a:rPr lang="en-US" sz="1100" dirty="0" smtClean="0">
                <a:solidFill>
                  <a:srgbClr val="000000"/>
                </a:solidFill>
              </a:rPr>
              <a:t>water motivation</a:t>
            </a:r>
            <a:endParaRPr lang="en-US" sz="1100" dirty="0">
              <a:solidFill>
                <a:srgbClr val="000000"/>
              </a:solidFill>
            </a:endParaRPr>
          </a:p>
        </p:txBody>
      </p:sp>
      <p:sp>
        <p:nvSpPr>
          <p:cNvPr id="28" name="Rectangle 27"/>
          <p:cNvSpPr/>
          <p:nvPr/>
        </p:nvSpPr>
        <p:spPr>
          <a:xfrm>
            <a:off x="8346972" y="3377654"/>
            <a:ext cx="858113" cy="600164"/>
          </a:xfrm>
          <a:prstGeom prst="rect">
            <a:avLst/>
          </a:prstGeom>
          <a:solidFill>
            <a:srgbClr val="00CCFF"/>
          </a:solidFill>
          <a:ln>
            <a:solidFill>
              <a:srgbClr val="0099FF"/>
            </a:solidFill>
          </a:ln>
        </p:spPr>
        <p:txBody>
          <a:bodyPr wrap="square">
            <a:spAutoFit/>
          </a:bodyPr>
          <a:lstStyle/>
          <a:p>
            <a:pPr algn="ctr"/>
            <a:r>
              <a:rPr lang="en-US" sz="1100" dirty="0" smtClean="0">
                <a:solidFill>
                  <a:srgbClr val="000000"/>
                </a:solidFill>
              </a:rPr>
              <a:t>Cold </a:t>
            </a:r>
          </a:p>
          <a:p>
            <a:pPr algn="ctr"/>
            <a:r>
              <a:rPr lang="en-US" sz="1100" dirty="0" smtClean="0">
                <a:solidFill>
                  <a:srgbClr val="000000"/>
                </a:solidFill>
              </a:rPr>
              <a:t>water motivation</a:t>
            </a:r>
            <a:endParaRPr lang="en-US" sz="1100" dirty="0">
              <a:solidFill>
                <a:srgbClr val="000000"/>
              </a:solidFill>
            </a:endParaRPr>
          </a:p>
        </p:txBody>
      </p:sp>
      <p:sp>
        <p:nvSpPr>
          <p:cNvPr id="29" name="Rectangle 28"/>
          <p:cNvSpPr/>
          <p:nvPr/>
        </p:nvSpPr>
        <p:spPr>
          <a:xfrm>
            <a:off x="8346849" y="4579620"/>
            <a:ext cx="858113" cy="600164"/>
          </a:xfrm>
          <a:prstGeom prst="rect">
            <a:avLst/>
          </a:prstGeom>
          <a:solidFill>
            <a:srgbClr val="00CCFF"/>
          </a:solidFill>
        </p:spPr>
        <p:txBody>
          <a:bodyPr wrap="square">
            <a:spAutoFit/>
          </a:bodyPr>
          <a:lstStyle/>
          <a:p>
            <a:pPr algn="ctr"/>
            <a:r>
              <a:rPr lang="en-US" sz="1100" dirty="0" smtClean="0">
                <a:solidFill>
                  <a:srgbClr val="000000"/>
                </a:solidFill>
              </a:rPr>
              <a:t>Cold </a:t>
            </a:r>
          </a:p>
          <a:p>
            <a:pPr algn="ctr"/>
            <a:r>
              <a:rPr lang="en-US" sz="1100" dirty="0" smtClean="0">
                <a:solidFill>
                  <a:srgbClr val="000000"/>
                </a:solidFill>
              </a:rPr>
              <a:t>water motivation</a:t>
            </a:r>
            <a:endParaRPr lang="en-US" sz="1100" dirty="0">
              <a:solidFill>
                <a:srgbClr val="000000"/>
              </a:solidFill>
            </a:endParaRPr>
          </a:p>
        </p:txBody>
      </p:sp>
      <p:cxnSp>
        <p:nvCxnSpPr>
          <p:cNvPr id="5" name="Straight Arrow Connector 4"/>
          <p:cNvCxnSpPr/>
          <p:nvPr/>
        </p:nvCxnSpPr>
        <p:spPr>
          <a:xfrm>
            <a:off x="7086600" y="685800"/>
            <a:ext cx="990600" cy="750778"/>
          </a:xfrm>
          <a:prstGeom prst="straightConnector1">
            <a:avLst/>
          </a:prstGeom>
          <a:ln w="28575">
            <a:solidFill>
              <a:srgbClr val="00206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2093324"/>
      </p:ext>
    </p:extLst>
  </p:cSld>
  <p:clrMapOvr>
    <a:masterClrMapping/>
  </p:clrMapOvr>
  <p:transition spd="slow" advClick="0">
    <p:fade thruBlk="1"/>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a:spLocks noGrp="1"/>
          </p:cNvSpPr>
          <p:nvPr>
            <p:ph type="title"/>
          </p:nvPr>
        </p:nvSpPr>
        <p:spPr>
          <a:xfrm>
            <a:off x="838800" y="152399"/>
            <a:ext cx="8162325" cy="1106229"/>
          </a:xfrm>
        </p:spPr>
        <p:txBody>
          <a:bodyPr/>
          <a:lstStyle/>
          <a:p>
            <a:r>
              <a:rPr lang="en-US" dirty="0" smtClean="0"/>
              <a:t>The most effective Fact informs boaters via past drowning </a:t>
            </a:r>
            <a:br>
              <a:rPr lang="en-US" dirty="0" smtClean="0"/>
            </a:br>
            <a:r>
              <a:rPr lang="en-US" dirty="0" smtClean="0"/>
              <a:t>statistics about the possibly fatal consequences of not </a:t>
            </a:r>
            <a:br>
              <a:rPr lang="en-US" dirty="0" smtClean="0"/>
            </a:br>
            <a:r>
              <a:rPr lang="en-US" dirty="0" smtClean="0"/>
              <a:t>wearing a lifejacket.</a:t>
            </a:r>
            <a:br>
              <a:rPr lang="en-US" dirty="0" smtClean="0"/>
            </a:br>
            <a:r>
              <a:rPr lang="en-US" sz="1200" b="0" dirty="0" smtClean="0"/>
              <a:t>All </a:t>
            </a:r>
            <a:r>
              <a:rPr lang="en-US" sz="1200" b="0" dirty="0"/>
              <a:t>demographic breaks and boater subgroups choose the same fact as the most effective communications statement</a:t>
            </a:r>
            <a:r>
              <a:rPr lang="en-US" sz="1200" b="0" dirty="0" smtClean="0"/>
              <a:t>. </a:t>
            </a:r>
            <a:br>
              <a:rPr lang="en-US" sz="1200" b="0" dirty="0" smtClean="0"/>
            </a:br>
            <a:r>
              <a:rPr lang="en-US" sz="1200" b="0" dirty="0" smtClean="0"/>
              <a:t>More broadly, there is little difference across subgroups.</a:t>
            </a:r>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46</a:t>
            </a:fld>
            <a:endParaRPr lang="de-DE" dirty="0">
              <a:solidFill>
                <a:srgbClr val="1F497D"/>
              </a:solidFill>
            </a:endParaRPr>
          </a:p>
        </p:txBody>
      </p:sp>
      <p:sp>
        <p:nvSpPr>
          <p:cNvPr id="40" name="Rectangle 39"/>
          <p:cNvSpPr/>
          <p:nvPr/>
        </p:nvSpPr>
        <p:spPr>
          <a:xfrm>
            <a:off x="0" y="1258629"/>
            <a:ext cx="9144000" cy="4613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rgbClr val="1F497D"/>
                </a:solidFill>
              </a:rPr>
              <a:t>Top Supporting Facts (6 of 9) for wearing lifejackets</a:t>
            </a:r>
            <a:endParaRPr lang="en-US" sz="1600" dirty="0">
              <a:solidFill>
                <a:srgbClr val="1F497D"/>
              </a:solidFill>
            </a:endParaRPr>
          </a:p>
        </p:txBody>
      </p:sp>
      <p:sp>
        <p:nvSpPr>
          <p:cNvPr id="23" name="TextBox 22"/>
          <p:cNvSpPr txBox="1"/>
          <p:nvPr/>
        </p:nvSpPr>
        <p:spPr>
          <a:xfrm>
            <a:off x="6019800" y="6210254"/>
            <a:ext cx="2667000" cy="246221"/>
          </a:xfrm>
          <a:prstGeom prst="rect">
            <a:avLst/>
          </a:prstGeom>
          <a:noFill/>
        </p:spPr>
        <p:txBody>
          <a:bodyPr wrap="square" rtlCol="0">
            <a:spAutoFit/>
          </a:bodyPr>
          <a:lstStyle/>
          <a:p>
            <a:pPr algn="r"/>
            <a:r>
              <a:rPr lang="en-US" sz="1000" dirty="0" smtClean="0">
                <a:solidFill>
                  <a:srgbClr val="1F497D"/>
                </a:solidFill>
              </a:rPr>
              <a:t>Lifejackets: Group A only (n=602)</a:t>
            </a:r>
            <a:endParaRPr lang="en-US" sz="1000"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2933460085"/>
              </p:ext>
            </p:extLst>
          </p:nvPr>
        </p:nvGraphicFramePr>
        <p:xfrm>
          <a:off x="381000" y="1669625"/>
          <a:ext cx="7543800" cy="4216228"/>
        </p:xfrm>
        <a:graphic>
          <a:graphicData uri="http://schemas.openxmlformats.org/drawingml/2006/table">
            <a:tbl>
              <a:tblPr>
                <a:tableStyleId>{5C22544A-7EE6-4342-B048-85BDC9FD1C3A}</a:tableStyleId>
              </a:tblPr>
              <a:tblGrid>
                <a:gridCol w="439615"/>
                <a:gridCol w="6520962"/>
                <a:gridCol w="583223"/>
              </a:tblGrid>
              <a:tr h="364799">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Supporting Facts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 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509766">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a:rPr>
                        <a:t>80% of people who drown while boating were not wearing a lifejacket and they could have survived if they were.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a:rPr>
                        <a:t>8.8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04165">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b="1" kern="1200" dirty="0" smtClean="0">
                          <a:solidFill>
                            <a:srgbClr val="000000"/>
                          </a:solidFill>
                          <a:effectLst/>
                          <a:latin typeface="+mn-lt"/>
                          <a:ea typeface="+mn-ea"/>
                          <a:cs typeface="+mn-cs"/>
                        </a:rPr>
                        <a:t>70% of boating fatality victims were with other people</a:t>
                      </a:r>
                      <a:r>
                        <a:rPr lang="en-US" sz="1200" kern="1200" dirty="0" smtClean="0">
                          <a:solidFill>
                            <a:srgbClr val="000000"/>
                          </a:solidFill>
                          <a:effectLst/>
                          <a:latin typeface="+mn-lt"/>
                          <a:ea typeface="+mn-ea"/>
                          <a:cs typeface="+mn-cs"/>
                        </a:rPr>
                        <a:t> (</a:t>
                      </a:r>
                      <a:r>
                        <a:rPr lang="en-US" sz="1200" kern="1200" dirty="0" err="1" smtClean="0">
                          <a:solidFill>
                            <a:srgbClr val="000000"/>
                          </a:solidFill>
                          <a:effectLst/>
                          <a:latin typeface="+mn-lt"/>
                          <a:ea typeface="+mn-ea"/>
                          <a:cs typeface="+mn-cs"/>
                        </a:rPr>
                        <a:t>ie</a:t>
                      </a:r>
                      <a:r>
                        <a:rPr lang="en-US" sz="1200" kern="1200" dirty="0" smtClean="0">
                          <a:solidFill>
                            <a:srgbClr val="000000"/>
                          </a:solidFill>
                          <a:effectLst/>
                          <a:latin typeface="+mn-lt"/>
                          <a:ea typeface="+mn-ea"/>
                          <a:cs typeface="+mn-cs"/>
                        </a:rPr>
                        <a:t>. not alone), who were NOT able to rescue them.</a:t>
                      </a:r>
                      <a:endParaRPr lang="en-US" sz="1200" kern="1200" dirty="0">
                        <a:solidFill>
                          <a:srgbClr val="000000"/>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8.1</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8759">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b="1" kern="1200" dirty="0" smtClean="0">
                          <a:solidFill>
                            <a:srgbClr val="000000"/>
                          </a:solidFill>
                          <a:effectLst/>
                          <a:latin typeface="+mn-lt"/>
                          <a:ea typeface="+mn-ea"/>
                          <a:cs typeface="+mn-cs"/>
                        </a:rPr>
                        <a:t>In a controlled “test” of fishermen who fell out of their small powerboat,</a:t>
                      </a:r>
                      <a:r>
                        <a:rPr lang="en-US" sz="1200" kern="1200" dirty="0" smtClean="0">
                          <a:solidFill>
                            <a:srgbClr val="000000"/>
                          </a:solidFill>
                          <a:effectLst/>
                          <a:latin typeface="+mn-lt"/>
                          <a:ea typeface="+mn-ea"/>
                          <a:cs typeface="+mn-cs"/>
                        </a:rPr>
                        <a:t> 1000 </a:t>
                      </a:r>
                      <a:r>
                        <a:rPr lang="en-US" sz="1200" kern="1200" dirty="0" err="1" smtClean="0">
                          <a:solidFill>
                            <a:srgbClr val="000000"/>
                          </a:solidFill>
                          <a:effectLst/>
                          <a:latin typeface="+mn-lt"/>
                          <a:ea typeface="+mn-ea"/>
                          <a:cs typeface="+mn-cs"/>
                        </a:rPr>
                        <a:t>metres</a:t>
                      </a:r>
                      <a:r>
                        <a:rPr lang="en-US" sz="1200" kern="1200" dirty="0" smtClean="0">
                          <a:solidFill>
                            <a:srgbClr val="000000"/>
                          </a:solidFill>
                          <a:effectLst/>
                          <a:latin typeface="+mn-lt"/>
                          <a:ea typeface="+mn-ea"/>
                          <a:cs typeface="+mn-cs"/>
                        </a:rPr>
                        <a:t> from shore, fully clothed, not wearing a lifejacket, </a:t>
                      </a:r>
                      <a:r>
                        <a:rPr lang="en-US" sz="1200" b="1" kern="1200" dirty="0" smtClean="0">
                          <a:solidFill>
                            <a:srgbClr val="000000"/>
                          </a:solidFill>
                          <a:effectLst/>
                          <a:latin typeface="+mn-lt"/>
                          <a:ea typeface="+mn-ea"/>
                          <a:cs typeface="+mn-cs"/>
                        </a:rPr>
                        <a:t>and tried to swim to shore, 7 out of 10 did not make it.</a:t>
                      </a:r>
                      <a:endParaRPr lang="en-US" sz="1200" kern="1200" dirty="0">
                        <a:solidFill>
                          <a:srgbClr val="000000"/>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7.9</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360279">
                <a:tc gridSpan="2">
                  <a:txBody>
                    <a:bodyPr/>
                    <a:lstStyle/>
                    <a:p>
                      <a:pPr algn="l" fontAlgn="b"/>
                      <a:r>
                        <a:rPr lang="en-US" sz="1200" kern="1200" dirty="0" smtClean="0">
                          <a:solidFill>
                            <a:srgbClr val="000000"/>
                          </a:solidFill>
                          <a:effectLst/>
                          <a:latin typeface="+mn-lt"/>
                          <a:ea typeface="+mn-ea"/>
                          <a:cs typeface="+mn-cs"/>
                        </a:rPr>
                        <a:t>You may unexpectedly and suddenly, end up in the water due to swamping, capsizing or falling overboard, because of </a:t>
                      </a:r>
                      <a:r>
                        <a:rPr lang="en-US" sz="1200" b="1" kern="1200" dirty="0" smtClean="0">
                          <a:solidFill>
                            <a:srgbClr val="000000"/>
                          </a:solidFill>
                          <a:effectLst/>
                          <a:latin typeface="+mn-lt"/>
                          <a:ea typeface="+mn-ea"/>
                          <a:cs typeface="+mn-cs"/>
                        </a:rPr>
                        <a:t>external factors beyond your control such as… </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85000"/>
                      </a:schemeClr>
                    </a:solidFill>
                  </a:tcPr>
                </a:tc>
                <a:tc hMerge="1">
                  <a:txBody>
                    <a:bodyPr/>
                    <a:lstStyle/>
                    <a:p>
                      <a:pPr lvl="0"/>
                      <a:endParaRPr lang="en-US" sz="1200" kern="1200" dirty="0">
                        <a:solidFill>
                          <a:schemeClr val="dk1"/>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52176">
                <a:tc>
                  <a:txBody>
                    <a:bodyPr/>
                    <a:lstStyle/>
                    <a:p>
                      <a:pPr algn="ctr" fontAlgn="b"/>
                      <a:r>
                        <a:rPr lang="en-US" sz="3200" b="1" i="0" u="none" strike="noStrike" dirty="0" smtClean="0">
                          <a:solidFill>
                            <a:schemeClr val="bg1"/>
                          </a:solidFill>
                          <a:effectLst/>
                          <a:latin typeface="Calibri"/>
                        </a:rPr>
                        <a:t>4</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b="1" kern="1200" dirty="0" smtClean="0">
                          <a:solidFill>
                            <a:srgbClr val="000000"/>
                          </a:solidFill>
                          <a:effectLst/>
                          <a:latin typeface="+mn-lt"/>
                          <a:ea typeface="+mn-ea"/>
                          <a:cs typeface="+mn-cs"/>
                        </a:rPr>
                        <a:t>… Careless / inattentive / distracted driving of a boat by “the other guy”</a:t>
                      </a:r>
                      <a:r>
                        <a:rPr lang="en-US" sz="1200" kern="1200" dirty="0" smtClean="0">
                          <a:solidFill>
                            <a:srgbClr val="000000"/>
                          </a:solidFill>
                          <a:effectLst/>
                          <a:latin typeface="+mn-lt"/>
                          <a:ea typeface="+mn-ea"/>
                          <a:cs typeface="+mn-cs"/>
                        </a:rPr>
                        <a:t>; e.g. your boat has to suddenly swerve, or another powerboat or personal watercraft runs over/collides with your canoe/kayak, pedal boat or powerboat.</a:t>
                      </a:r>
                      <a:endParaRPr lang="en-US" sz="1200" kern="1200" dirty="0">
                        <a:solidFill>
                          <a:srgbClr val="000000"/>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2567">
                <a:tc>
                  <a:txBody>
                    <a:bodyPr/>
                    <a:lstStyle/>
                    <a:p>
                      <a:pPr lvl="0" algn="ctr"/>
                      <a:r>
                        <a:rPr lang="en-US" sz="3200" b="1" kern="1200" dirty="0" smtClean="0">
                          <a:solidFill>
                            <a:schemeClr val="bg1"/>
                          </a:solidFill>
                          <a:effectLst/>
                          <a:latin typeface="+mn-lt"/>
                          <a:ea typeface="+mn-ea"/>
                          <a:cs typeface="+mn-cs"/>
                        </a:rPr>
                        <a:t>5</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kern="1200" dirty="0" smtClean="0">
                          <a:solidFill>
                            <a:srgbClr val="000000"/>
                          </a:solidFill>
                          <a:effectLst/>
                          <a:latin typeface="+mn-lt"/>
                          <a:ea typeface="+mn-ea"/>
                          <a:cs typeface="+mn-cs"/>
                        </a:rPr>
                        <a:t>… Unknown or unexpected rocks, submerged/partially floating logs, tree stumps or other </a:t>
                      </a:r>
                      <a:r>
                        <a:rPr lang="en-US" sz="1200" b="1" kern="1200" dirty="0" smtClean="0">
                          <a:solidFill>
                            <a:srgbClr val="000000"/>
                          </a:solidFill>
                          <a:effectLst/>
                          <a:latin typeface="+mn-lt"/>
                          <a:ea typeface="+mn-ea"/>
                          <a:cs typeface="+mn-cs"/>
                        </a:rPr>
                        <a:t>obstacles in the water</a:t>
                      </a:r>
                      <a:r>
                        <a:rPr lang="en-US" sz="1200" kern="1200" dirty="0" smtClean="0">
                          <a:solidFill>
                            <a:srgbClr val="000000"/>
                          </a:solidFill>
                          <a:effectLst/>
                          <a:latin typeface="+mn-lt"/>
                          <a:ea typeface="+mn-ea"/>
                          <a:cs typeface="+mn-cs"/>
                        </a:rPr>
                        <a:t> that you do not see.</a:t>
                      </a:r>
                      <a:endParaRPr lang="en-US" sz="1200" kern="1200" dirty="0">
                        <a:solidFill>
                          <a:srgbClr val="000000"/>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612875">
                <a:tc>
                  <a:txBody>
                    <a:bodyPr/>
                    <a:lstStyle/>
                    <a:p>
                      <a:pPr algn="ctr" fontAlgn="b"/>
                      <a:r>
                        <a:rPr lang="en-US" sz="3200" b="1" i="0" u="none" strike="noStrike" dirty="0" smtClean="0">
                          <a:solidFill>
                            <a:schemeClr val="bg1"/>
                          </a:solidFill>
                          <a:effectLst/>
                          <a:latin typeface="Calibri"/>
                        </a:rPr>
                        <a:t>6</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kern="1200" dirty="0" smtClean="0">
                          <a:solidFill>
                            <a:srgbClr val="000000"/>
                          </a:solidFill>
                          <a:effectLst/>
                          <a:latin typeface="+mn-lt"/>
                          <a:ea typeface="+mn-ea"/>
                          <a:cs typeface="+mn-cs"/>
                        </a:rPr>
                        <a:t>…</a:t>
                      </a:r>
                      <a:r>
                        <a:rPr lang="en-US" sz="1200" b="1" kern="1200" dirty="0" smtClean="0">
                          <a:solidFill>
                            <a:srgbClr val="000000"/>
                          </a:solidFill>
                          <a:effectLst/>
                          <a:latin typeface="+mn-lt"/>
                          <a:ea typeface="+mn-ea"/>
                          <a:cs typeface="+mn-cs"/>
                        </a:rPr>
                        <a:t>Rough water,</a:t>
                      </a:r>
                      <a:r>
                        <a:rPr lang="en-US" sz="1200" kern="1200" dirty="0" smtClean="0">
                          <a:solidFill>
                            <a:srgbClr val="000000"/>
                          </a:solidFill>
                          <a:effectLst/>
                          <a:latin typeface="+mn-lt"/>
                          <a:ea typeface="+mn-ea"/>
                          <a:cs typeface="+mn-cs"/>
                        </a:rPr>
                        <a:t> due to rapid changes in weather or unexpected effects of waves from other boats.</a:t>
                      </a:r>
                      <a:endParaRPr lang="en-US" sz="1200" kern="1200" dirty="0">
                        <a:solidFill>
                          <a:srgbClr val="000000"/>
                        </a:solidFill>
                        <a:effectLst/>
                        <a:latin typeface="+mn-lt"/>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a:rPr>
                        <a:t>7.8</a:t>
                      </a:r>
                      <a:endParaRPr lang="en-US" sz="14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8" name="Right Bracket 7"/>
          <p:cNvSpPr/>
          <p:nvPr/>
        </p:nvSpPr>
        <p:spPr>
          <a:xfrm>
            <a:off x="7848600" y="2819400"/>
            <a:ext cx="228600" cy="2951018"/>
          </a:xfrm>
          <a:prstGeom prst="rightBracket">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1" name="TextBox 10"/>
          <p:cNvSpPr txBox="1"/>
          <p:nvPr/>
        </p:nvSpPr>
        <p:spPr>
          <a:xfrm>
            <a:off x="8033420" y="1763486"/>
            <a:ext cx="1154361" cy="3108543"/>
          </a:xfrm>
          <a:prstGeom prst="rect">
            <a:avLst/>
          </a:prstGeom>
          <a:noFill/>
        </p:spPr>
        <p:txBody>
          <a:bodyPr wrap="square" rtlCol="0">
            <a:spAutoFit/>
          </a:bodyPr>
          <a:lstStyle/>
          <a:p>
            <a:pPr algn="ctr"/>
            <a:endParaRPr lang="en-US" sz="1400" b="1" dirty="0" smtClean="0">
              <a:solidFill>
                <a:srgbClr val="FBB040">
                  <a:lumMod val="75000"/>
                </a:srgbClr>
              </a:solidFill>
            </a:endParaRPr>
          </a:p>
          <a:p>
            <a:pPr algn="ctr"/>
            <a:endParaRPr lang="en-US" sz="1400" b="1" dirty="0" smtClean="0">
              <a:solidFill>
                <a:srgbClr val="FBB040">
                  <a:lumMod val="75000"/>
                </a:srgbClr>
              </a:solidFill>
            </a:endParaRPr>
          </a:p>
          <a:p>
            <a:pPr algn="ctr"/>
            <a:endParaRPr lang="en-US" sz="1400" dirty="0" smtClean="0">
              <a:solidFill>
                <a:srgbClr val="FBB040">
                  <a:lumMod val="75000"/>
                </a:srgbClr>
              </a:solidFill>
            </a:endParaRPr>
          </a:p>
          <a:p>
            <a:pPr algn="ctr"/>
            <a:endParaRPr lang="en-US" sz="1400" dirty="0">
              <a:solidFill>
                <a:srgbClr val="FBB040">
                  <a:lumMod val="75000"/>
                </a:srgbClr>
              </a:solidFill>
            </a:endParaRPr>
          </a:p>
          <a:p>
            <a:pPr algn="ctr"/>
            <a:endParaRPr lang="en-US" sz="1400" dirty="0" smtClean="0">
              <a:solidFill>
                <a:srgbClr val="FBB040">
                  <a:lumMod val="75000"/>
                </a:srgbClr>
              </a:solidFill>
            </a:endParaRPr>
          </a:p>
          <a:p>
            <a:pPr algn="ctr"/>
            <a:endParaRPr lang="en-US" sz="1400" dirty="0">
              <a:solidFill>
                <a:srgbClr val="FBB040">
                  <a:lumMod val="75000"/>
                </a:srgbClr>
              </a:solidFill>
            </a:endParaRPr>
          </a:p>
          <a:p>
            <a:pPr algn="ctr"/>
            <a:r>
              <a:rPr lang="en-US" sz="1400" dirty="0" smtClean="0">
                <a:solidFill>
                  <a:srgbClr val="FBB040">
                    <a:lumMod val="75000"/>
                  </a:srgbClr>
                </a:solidFill>
              </a:rPr>
              <a:t>Little separation between the 5 2</a:t>
            </a:r>
            <a:r>
              <a:rPr lang="en-US" sz="1400" baseline="30000" dirty="0" smtClean="0">
                <a:solidFill>
                  <a:srgbClr val="FBB040">
                    <a:lumMod val="75000"/>
                  </a:srgbClr>
                </a:solidFill>
              </a:rPr>
              <a:t>nd</a:t>
            </a:r>
            <a:r>
              <a:rPr lang="en-US" sz="1400" dirty="0" smtClean="0">
                <a:solidFill>
                  <a:srgbClr val="FBB040">
                    <a:lumMod val="75000"/>
                  </a:srgbClr>
                </a:solidFill>
              </a:rPr>
              <a:t> tier facts – </a:t>
            </a:r>
          </a:p>
          <a:p>
            <a:pPr algn="ctr"/>
            <a:r>
              <a:rPr lang="en-US" sz="1400" b="1" dirty="0" smtClean="0">
                <a:solidFill>
                  <a:srgbClr val="FBB040">
                    <a:lumMod val="75000"/>
                  </a:srgbClr>
                </a:solidFill>
              </a:rPr>
              <a:t>all are highly convincing</a:t>
            </a:r>
            <a:r>
              <a:rPr lang="en-US" sz="1400" dirty="0" smtClean="0">
                <a:solidFill>
                  <a:srgbClr val="FBB040">
                    <a:lumMod val="75000"/>
                  </a:srgbClr>
                </a:solidFill>
              </a:rPr>
              <a:t> to boaters</a:t>
            </a:r>
            <a:endParaRPr lang="en-US" sz="1400" dirty="0">
              <a:solidFill>
                <a:srgbClr val="FBB040">
                  <a:lumMod val="75000"/>
                </a:srgbClr>
              </a:solidFill>
            </a:endParaRPr>
          </a:p>
        </p:txBody>
      </p:sp>
      <p:sp>
        <p:nvSpPr>
          <p:cNvPr id="13" name="Rectangle 12"/>
          <p:cNvSpPr/>
          <p:nvPr/>
        </p:nvSpPr>
        <p:spPr>
          <a:xfrm>
            <a:off x="0" y="6211669"/>
            <a:ext cx="6019800" cy="646331"/>
          </a:xfrm>
          <a:prstGeom prst="rect">
            <a:avLst/>
          </a:prstGeom>
        </p:spPr>
        <p:txBody>
          <a:bodyPr wrap="square">
            <a:spAutoFit/>
          </a:bodyPr>
          <a:lstStyle/>
          <a:p>
            <a:r>
              <a:rPr lang="en-US" sz="1200" dirty="0" smtClean="0">
                <a:solidFill>
                  <a:srgbClr val="1F497D"/>
                </a:solidFill>
              </a:rPr>
              <a:t>Q303. </a:t>
            </a:r>
            <a:r>
              <a:rPr lang="en-US" sz="1200" dirty="0">
                <a:solidFill>
                  <a:srgbClr val="1F497D"/>
                </a:solidFill>
              </a:rPr>
              <a:t>Here are some facts about wearing lifejackets while boating.  Which one do you feel convinces you the </a:t>
            </a:r>
            <a:r>
              <a:rPr lang="en-US" sz="1200" dirty="0" smtClean="0">
                <a:solidFill>
                  <a:srgbClr val="1F497D"/>
                </a:solidFill>
              </a:rPr>
              <a:t>most to wear a lifejacket more often and which one convinces you the least?   (Select one)  </a:t>
            </a:r>
            <a:endParaRPr lang="en-US" sz="1200" dirty="0">
              <a:solidFill>
                <a:srgbClr val="1F497D"/>
              </a:solidFill>
            </a:endParaRPr>
          </a:p>
        </p:txBody>
      </p:sp>
      <p:sp>
        <p:nvSpPr>
          <p:cNvPr id="14" name="Rounded Rectangle 13"/>
          <p:cNvSpPr/>
          <p:nvPr/>
        </p:nvSpPr>
        <p:spPr>
          <a:xfrm>
            <a:off x="7353300" y="152400"/>
            <a:ext cx="16383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Facts</a:t>
            </a:r>
            <a:r>
              <a:rPr lang="en-US" sz="1400" dirty="0" smtClean="0">
                <a:solidFill>
                  <a:srgbClr val="1F497D"/>
                </a:solidFill>
              </a:rPr>
              <a:t> about wearing a lifejacket</a:t>
            </a:r>
            <a:endParaRPr lang="en-US" sz="1400" dirty="0">
              <a:solidFill>
                <a:srgbClr val="1F497D"/>
              </a:solidFill>
            </a:endParaRPr>
          </a:p>
        </p:txBody>
      </p:sp>
    </p:spTree>
    <p:extLst>
      <p:ext uri="{BB962C8B-B14F-4D97-AF65-F5344CB8AC3E}">
        <p14:creationId xmlns:p14="http://schemas.microsoft.com/office/powerpoint/2010/main" val="1153400754"/>
      </p:ext>
    </p:extLst>
  </p:cSld>
  <p:clrMapOvr>
    <a:masterClrMapping/>
  </p:clrMapOvr>
  <p:transition spd="slow" advClick="0">
    <p:fade thruBlk="1"/>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47</a:t>
            </a:fld>
            <a:endParaRPr lang="de-DE" dirty="0">
              <a:solidFill>
                <a:srgbClr val="1F497D"/>
              </a:solidFill>
            </a:endParaRPr>
          </a:p>
        </p:txBody>
      </p:sp>
      <p:sp>
        <p:nvSpPr>
          <p:cNvPr id="6" name="TextBox 5"/>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sp>
        <p:nvSpPr>
          <p:cNvPr id="9" name="Title 1"/>
          <p:cNvSpPr>
            <a:spLocks noGrp="1"/>
          </p:cNvSpPr>
          <p:nvPr>
            <p:ph type="title"/>
          </p:nvPr>
        </p:nvSpPr>
        <p:spPr>
          <a:xfrm>
            <a:off x="838200" y="152400"/>
            <a:ext cx="8064214" cy="762000"/>
          </a:xfrm>
        </p:spPr>
        <p:txBody>
          <a:bodyPr/>
          <a:lstStyle/>
          <a:p>
            <a:r>
              <a:rPr lang="en-US" dirty="0" smtClean="0"/>
              <a:t>Significantly more boaters are likely to say they would always wear a lifejacket after having seen the motivations, barriers, and communications statements.</a:t>
            </a:r>
            <a:endParaRPr lang="en-US" sz="1600" b="0" dirty="0" smtClean="0"/>
          </a:p>
        </p:txBody>
      </p:sp>
      <p:sp>
        <p:nvSpPr>
          <p:cNvPr id="8" name="TextBox 7"/>
          <p:cNvSpPr txBox="1"/>
          <p:nvPr/>
        </p:nvSpPr>
        <p:spPr>
          <a:xfrm>
            <a:off x="1981200" y="1371600"/>
            <a:ext cx="5791200" cy="369332"/>
          </a:xfrm>
          <a:prstGeom prst="rect">
            <a:avLst/>
          </a:prstGeom>
          <a:noFill/>
        </p:spPr>
        <p:txBody>
          <a:bodyPr wrap="square" rtlCol="0">
            <a:spAutoFit/>
          </a:bodyPr>
          <a:lstStyle/>
          <a:p>
            <a:pPr algn="ctr"/>
            <a:r>
              <a:rPr lang="en-US" b="1" dirty="0" smtClean="0"/>
              <a:t>Current Behaviour &amp; Future Intent to Wear a Lifejacket</a:t>
            </a:r>
            <a:endParaRPr lang="en-US" b="1" dirty="0"/>
          </a:p>
        </p:txBody>
      </p:sp>
      <p:graphicFrame>
        <p:nvGraphicFramePr>
          <p:cNvPr id="11" name="Table 10"/>
          <p:cNvGraphicFramePr>
            <a:graphicFrameLocks noGrp="1"/>
          </p:cNvGraphicFramePr>
          <p:nvPr>
            <p:extLst>
              <p:ext uri="{D42A27DB-BD31-4B8C-83A1-F6EECF244321}">
                <p14:modId xmlns:p14="http://schemas.microsoft.com/office/powerpoint/2010/main" val="4249576867"/>
              </p:ext>
            </p:extLst>
          </p:nvPr>
        </p:nvGraphicFramePr>
        <p:xfrm>
          <a:off x="457202" y="1905000"/>
          <a:ext cx="7326294" cy="3886200"/>
        </p:xfrm>
        <a:graphic>
          <a:graphicData uri="http://schemas.openxmlformats.org/drawingml/2006/table">
            <a:tbl>
              <a:tblPr>
                <a:tableStyleId>{5C22544A-7EE6-4342-B048-85BDC9FD1C3A}</a:tableStyleId>
              </a:tblPr>
              <a:tblGrid>
                <a:gridCol w="1496770"/>
                <a:gridCol w="2914762"/>
                <a:gridCol w="2914762"/>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600" b="1" i="0" u="none" strike="noStrike" dirty="0" smtClean="0">
                          <a:solidFill>
                            <a:schemeClr val="bg1"/>
                          </a:solidFill>
                          <a:effectLst/>
                          <a:latin typeface="+mj-lt"/>
                        </a:rPr>
                        <a:t>Current Behaviour (Q103a)</a:t>
                      </a:r>
                      <a:endParaRPr lang="en-US" sz="1200" b="1" i="0" u="none" strike="noStrike" dirty="0">
                        <a:solidFill>
                          <a:schemeClr val="bg1"/>
                        </a:solidFill>
                        <a:effectLst/>
                        <a:latin typeface="+mj-lt"/>
                      </a:endParaRPr>
                    </a:p>
                  </a:txBody>
                  <a:tcPr marL="9525" marR="9525" marT="9525" marB="0" anchor="ctr">
                    <a:lnL w="12700" cmpd="sng">
                      <a:noFill/>
                    </a:lnL>
                    <a:lnR w="12700" cmpd="sng">
                      <a:noFill/>
                    </a:lnR>
                    <a:solidFill>
                      <a:schemeClr val="accent1"/>
                    </a:solidFill>
                  </a:tcPr>
                </a:tc>
                <a:tc>
                  <a:txBody>
                    <a:bodyPr/>
                    <a:lstStyle/>
                    <a:p>
                      <a:pPr algn="ctr" fontAlgn="ctr"/>
                      <a:r>
                        <a:rPr lang="en-US" sz="1600" b="1" i="0" u="none" strike="noStrike" dirty="0" smtClean="0">
                          <a:solidFill>
                            <a:schemeClr val="bg1"/>
                          </a:solidFill>
                          <a:effectLst/>
                          <a:latin typeface="+mj-lt"/>
                        </a:rPr>
                        <a:t>Future</a:t>
                      </a:r>
                      <a:r>
                        <a:rPr lang="en-US" sz="1600" b="1" i="0" u="none" strike="noStrike" baseline="0" dirty="0" smtClean="0">
                          <a:solidFill>
                            <a:schemeClr val="bg1"/>
                          </a:solidFill>
                          <a:effectLst/>
                          <a:latin typeface="+mj-lt"/>
                        </a:rPr>
                        <a:t> Intent (Q304)</a:t>
                      </a:r>
                      <a:endParaRPr lang="en-US" sz="1600" b="1" i="0" u="none" strike="noStrike" dirty="0">
                        <a:solidFill>
                          <a:schemeClr val="bg1"/>
                        </a:solidFill>
                        <a:effectLst/>
                        <a:latin typeface="+mj-lt"/>
                      </a:endParaRPr>
                    </a:p>
                  </a:txBody>
                  <a:tcPr marL="9525" marR="9525" marT="9525" marB="0" anchor="ctr">
                    <a:lnL w="12700" cmpd="sng">
                      <a:noFill/>
                    </a:lnL>
                    <a:solidFill>
                      <a:schemeClr val="accent1"/>
                    </a:solid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0" u="none" strike="noStrike" dirty="0" smtClean="0">
                          <a:solidFill>
                            <a:schemeClr val="tx1"/>
                          </a:solidFill>
                          <a:effectLst/>
                          <a:latin typeface="+mj-lt"/>
                        </a:rPr>
                        <a:t> </a:t>
                      </a:r>
                      <a:r>
                        <a:rPr lang="en-US" sz="1200" b="0" i="1" u="none" strike="noStrike" dirty="0" smtClean="0">
                          <a:solidFill>
                            <a:schemeClr val="tx1"/>
                          </a:solidFill>
                          <a:effectLst/>
                          <a:latin typeface="+mj-lt"/>
                        </a:rPr>
                        <a:t>(n=602)</a:t>
                      </a:r>
                      <a:endParaRPr lang="en-US" sz="1200" b="0" i="1" u="none" strike="noStrike" dirty="0">
                        <a:solidFill>
                          <a:schemeClr val="tx1"/>
                        </a:solidFill>
                        <a:effectLst/>
                        <a:latin typeface="+mj-lt"/>
                      </a:endParaRPr>
                    </a:p>
                  </a:txBody>
                  <a:tcPr marL="9525" marR="9525" marT="9525" marB="0" anchor="ctr">
                    <a:lnL w="12700" cmpd="sng">
                      <a:noFill/>
                    </a:lnL>
                    <a:lnR w="12700" cmpd="sng">
                      <a:noFill/>
                    </a:lnR>
                    <a:solidFill>
                      <a:schemeClr val="bg1">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200" b="0" i="0" u="none" strike="noStrike" kern="1200" dirty="0" smtClean="0">
                          <a:solidFill>
                            <a:schemeClr val="tx1"/>
                          </a:solidFill>
                          <a:effectLst/>
                          <a:latin typeface="+mn-lt"/>
                          <a:ea typeface="+mn-ea"/>
                          <a:cs typeface="+mn-cs"/>
                        </a:rPr>
                        <a:t> </a:t>
                      </a:r>
                      <a:r>
                        <a:rPr lang="en-US" sz="1200" b="0" i="1" u="none" strike="noStrike" kern="1200" dirty="0" smtClean="0">
                          <a:solidFill>
                            <a:schemeClr val="tx1"/>
                          </a:solidFill>
                          <a:effectLst/>
                          <a:latin typeface="+mn-lt"/>
                          <a:ea typeface="+mn-ea"/>
                          <a:cs typeface="+mn-cs"/>
                        </a:rPr>
                        <a:t>(n=602)</a:t>
                      </a:r>
                    </a:p>
                  </a:txBody>
                  <a:tcPr marL="9525" marR="9525" marT="9525" marB="0" anchor="ctr">
                    <a:lnL w="12700" cmpd="sng">
                      <a:noFill/>
                    </a:lnL>
                    <a:solidFill>
                      <a:schemeClr val="bg1">
                        <a:lumMod val="75000"/>
                      </a:schemeClr>
                    </a:solidFill>
                  </a:tcPr>
                </a:tc>
              </a:tr>
              <a:tr h="596900">
                <a:tc>
                  <a:txBody>
                    <a:bodyPr/>
                    <a:lstStyle/>
                    <a:p>
                      <a:pPr algn="r" fontAlgn="ctr"/>
                      <a:r>
                        <a:rPr lang="en-US" sz="1400" b="0" i="0" u="none" strike="noStrike" dirty="0" smtClean="0">
                          <a:solidFill>
                            <a:schemeClr val="dk1"/>
                          </a:solidFill>
                          <a:effectLst/>
                          <a:latin typeface="+mn-lt"/>
                        </a:rPr>
                        <a:t>Always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r>
              <a:tr h="596900">
                <a:tc>
                  <a:txBody>
                    <a:bodyPr/>
                    <a:lstStyle/>
                    <a:p>
                      <a:pPr algn="r" fontAlgn="ctr"/>
                      <a:r>
                        <a:rPr lang="en-US" sz="1400" b="0" i="0" u="none" strike="noStrike" dirty="0" smtClean="0">
                          <a:solidFill>
                            <a:schemeClr val="dk1"/>
                          </a:solidFill>
                          <a:effectLst/>
                          <a:latin typeface="+mn-lt"/>
                        </a:rPr>
                        <a:t>Most</a:t>
                      </a:r>
                      <a:r>
                        <a:rPr lang="en-US" sz="1400" b="0" i="0" u="none" strike="noStrike" baseline="0" dirty="0" smtClean="0">
                          <a:solidFill>
                            <a:schemeClr val="dk1"/>
                          </a:solidFill>
                          <a:effectLst/>
                          <a:latin typeface="+mn-lt"/>
                        </a:rPr>
                        <a:t> of the time</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Sometimes</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r>
              <a:tr h="596900">
                <a:tc>
                  <a:txBody>
                    <a:bodyPr/>
                    <a:lstStyle/>
                    <a:p>
                      <a:pPr algn="r" fontAlgn="ctr"/>
                      <a:r>
                        <a:rPr lang="en-US" sz="1400" u="none" strike="noStrike" dirty="0" smtClean="0">
                          <a:effectLst/>
                        </a:rPr>
                        <a:t>Rarely</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Never</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r>
            </a:tbl>
          </a:graphicData>
        </a:graphic>
      </p:graphicFrame>
      <p:graphicFrame>
        <p:nvGraphicFramePr>
          <p:cNvPr id="12" name="Chart 11"/>
          <p:cNvGraphicFramePr/>
          <p:nvPr>
            <p:extLst>
              <p:ext uri="{D42A27DB-BD31-4B8C-83A1-F6EECF244321}">
                <p14:modId xmlns:p14="http://schemas.microsoft.com/office/powerpoint/2010/main" val="741934372"/>
              </p:ext>
            </p:extLst>
          </p:nvPr>
        </p:nvGraphicFramePr>
        <p:xfrm>
          <a:off x="2220684" y="2654476"/>
          <a:ext cx="2540000" cy="32674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14"/>
          <p:cNvGraphicFramePr/>
          <p:nvPr>
            <p:extLst>
              <p:ext uri="{D42A27DB-BD31-4B8C-83A1-F6EECF244321}">
                <p14:modId xmlns:p14="http://schemas.microsoft.com/office/powerpoint/2010/main" val="778119578"/>
              </p:ext>
            </p:extLst>
          </p:nvPr>
        </p:nvGraphicFramePr>
        <p:xfrm>
          <a:off x="5054879" y="2643973"/>
          <a:ext cx="2540000" cy="3267456"/>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20"/>
          <p:cNvSpPr txBox="1"/>
          <p:nvPr/>
        </p:nvSpPr>
        <p:spPr>
          <a:xfrm>
            <a:off x="6019800" y="6210254"/>
            <a:ext cx="2667000" cy="307777"/>
          </a:xfrm>
          <a:prstGeom prst="rect">
            <a:avLst/>
          </a:prstGeom>
          <a:noFill/>
        </p:spPr>
        <p:txBody>
          <a:bodyPr wrap="square" rtlCol="0">
            <a:spAutoFit/>
          </a:bodyPr>
          <a:lstStyle/>
          <a:p>
            <a:pPr algn="r"/>
            <a:r>
              <a:rPr lang="en-US" sz="1400" dirty="0" smtClean="0"/>
              <a:t>Lifejackets: Group A only (n=602)</a:t>
            </a:r>
            <a:endParaRPr lang="en-US" sz="1400" dirty="0"/>
          </a:p>
        </p:txBody>
      </p:sp>
      <p:graphicFrame>
        <p:nvGraphicFramePr>
          <p:cNvPr id="19" name="Chart 18"/>
          <p:cNvGraphicFramePr/>
          <p:nvPr>
            <p:extLst>
              <p:ext uri="{D42A27DB-BD31-4B8C-83A1-F6EECF244321}">
                <p14:modId xmlns:p14="http://schemas.microsoft.com/office/powerpoint/2010/main" val="981184462"/>
              </p:ext>
            </p:extLst>
          </p:nvPr>
        </p:nvGraphicFramePr>
        <p:xfrm>
          <a:off x="7667172" y="2687515"/>
          <a:ext cx="1346479" cy="3267456"/>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angle 12"/>
          <p:cNvSpPr/>
          <p:nvPr/>
        </p:nvSpPr>
        <p:spPr>
          <a:xfrm>
            <a:off x="7923166" y="2028372"/>
            <a:ext cx="1068434" cy="584775"/>
          </a:xfrm>
          <a:prstGeom prst="rect">
            <a:avLst/>
          </a:prstGeom>
        </p:spPr>
        <p:txBody>
          <a:bodyPr wrap="none">
            <a:spAutoFit/>
          </a:bodyPr>
          <a:lstStyle/>
          <a:p>
            <a:pPr algn="ctr"/>
            <a:r>
              <a:rPr lang="en-US" sz="1600" b="1" dirty="0" smtClean="0"/>
              <a:t>Difference</a:t>
            </a:r>
          </a:p>
          <a:p>
            <a:pPr algn="ctr"/>
            <a:r>
              <a:rPr lang="en-US" sz="1600" dirty="0" smtClean="0"/>
              <a:t>∆ pts </a:t>
            </a:r>
            <a:endParaRPr lang="en-US" sz="1600" dirty="0"/>
          </a:p>
        </p:txBody>
      </p:sp>
      <p:grpSp>
        <p:nvGrpSpPr>
          <p:cNvPr id="5" name="Group 4"/>
          <p:cNvGrpSpPr/>
          <p:nvPr/>
        </p:nvGrpSpPr>
        <p:grpSpPr>
          <a:xfrm>
            <a:off x="7402495" y="2895600"/>
            <a:ext cx="239042" cy="2810283"/>
            <a:chOff x="7402495" y="2895600"/>
            <a:chExt cx="239042" cy="2810283"/>
          </a:xfrm>
        </p:grpSpPr>
        <p:sp>
          <p:nvSpPr>
            <p:cNvPr id="2" name="Down Arrow 1"/>
            <p:cNvSpPr/>
            <p:nvPr/>
          </p:nvSpPr>
          <p:spPr>
            <a:xfrm>
              <a:off x="7410333" y="3529914"/>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Down Arrow 19"/>
            <p:cNvSpPr/>
            <p:nvPr/>
          </p:nvSpPr>
          <p:spPr>
            <a:xfrm>
              <a:off x="7412937" y="4704491"/>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Down Arrow 21"/>
            <p:cNvSpPr/>
            <p:nvPr/>
          </p:nvSpPr>
          <p:spPr>
            <a:xfrm>
              <a:off x="7410333" y="5336551"/>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7402495" y="4318686"/>
              <a:ext cx="217505" cy="0"/>
            </a:xfrm>
            <a:prstGeom prst="line">
              <a:avLst/>
            </a:prstGeom>
          </p:spPr>
          <p:style>
            <a:lnRef idx="1">
              <a:schemeClr val="accent1"/>
            </a:lnRef>
            <a:fillRef idx="0">
              <a:schemeClr val="accent1"/>
            </a:fillRef>
            <a:effectRef idx="0">
              <a:schemeClr val="accent1"/>
            </a:effectRef>
            <a:fontRef idx="minor">
              <a:schemeClr val="tx1"/>
            </a:fontRef>
          </p:style>
        </p:cxnSp>
        <p:sp>
          <p:nvSpPr>
            <p:cNvPr id="23" name="Down Arrow 22"/>
            <p:cNvSpPr/>
            <p:nvPr/>
          </p:nvSpPr>
          <p:spPr>
            <a:xfrm rot="10800000">
              <a:off x="7402495" y="2895600"/>
              <a:ext cx="228600" cy="369332"/>
            </a:xfrm>
            <a:prstGeom prst="downArrow">
              <a:avLst/>
            </a:prstGeom>
            <a:solidFill>
              <a:schemeClr val="accent5">
                <a:lumMod val="60000"/>
                <a:lumOff val="4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36151904"/>
      </p:ext>
    </p:extLst>
  </p:cSld>
  <p:clrMapOvr>
    <a:masterClrMapping/>
  </p:clrMapOvr>
  <p:transition advClick="0"/>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48</a:t>
            </a:fld>
            <a:endParaRPr lang="de-DE"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511477422"/>
              </p:ext>
            </p:extLst>
          </p:nvPr>
        </p:nvGraphicFramePr>
        <p:xfrm>
          <a:off x="892630" y="1774380"/>
          <a:ext cx="7500259" cy="4093020"/>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A</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1" i="0" u="none" strike="noStrike" dirty="0" smtClean="0">
                          <a:solidFill>
                            <a:schemeClr val="tx1"/>
                          </a:solidFill>
                          <a:effectLst/>
                          <a:latin typeface="+mj-lt"/>
                        </a:rPr>
                        <a:t>54%</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66%</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+12</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a:solidFill>
                            <a:srgbClr val="1F497D"/>
                          </a:solidFill>
                          <a:effectLst/>
                          <a:latin typeface="Calibri"/>
                        </a:rPr>
                        <a:t>59%</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a:solidFill>
                            <a:srgbClr val="1F497D"/>
                          </a:solidFill>
                          <a:effectLst/>
                          <a:latin typeface="Calibri"/>
                        </a:rPr>
                        <a:t>69%</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+10</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52%</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a:solidFill>
                            <a:srgbClr val="1F497D"/>
                          </a:solidFill>
                          <a:effectLst/>
                          <a:latin typeface="Calibri"/>
                        </a:rPr>
                        <a:t>66%</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14</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42%</a:t>
                      </a:r>
                    </a:p>
                  </a:txBody>
                  <a:tcPr marL="9525" marR="9525" marT="9525" marB="0" anchor="ctr">
                    <a:solidFill>
                      <a:schemeClr val="accent3">
                        <a:lumMod val="20000"/>
                        <a:lumOff val="8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58%</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16</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a:solidFill>
                            <a:srgbClr val="1F497D"/>
                          </a:solidFill>
                          <a:effectLst/>
                          <a:latin typeface="Calibri"/>
                        </a:rPr>
                        <a:t>47%</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62%</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15</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a:solidFill>
                            <a:srgbClr val="1F497D"/>
                          </a:solidFill>
                          <a:effectLst/>
                          <a:latin typeface="Calibri"/>
                        </a:rPr>
                        <a:t>52%</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70%</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56%</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a:solidFill>
                            <a:srgbClr val="1F497D"/>
                          </a:solidFill>
                          <a:effectLst/>
                          <a:latin typeface="Calibri"/>
                        </a:rPr>
                        <a:t>67%</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bl>
          </a:graphicData>
        </a:graphic>
      </p:graphicFrame>
      <p:sp>
        <p:nvSpPr>
          <p:cNvPr id="24" name="Title 1"/>
          <p:cNvSpPr>
            <a:spLocks noGrp="1"/>
          </p:cNvSpPr>
          <p:nvPr>
            <p:ph type="title"/>
          </p:nvPr>
        </p:nvSpPr>
        <p:spPr>
          <a:xfrm>
            <a:off x="838200" y="92703"/>
            <a:ext cx="8153400" cy="911984"/>
          </a:xfrm>
        </p:spPr>
        <p:txBody>
          <a:bodyPr/>
          <a:lstStyle/>
          <a:p>
            <a:r>
              <a:rPr lang="en-US" dirty="0" smtClean="0"/>
              <a:t>There is a broad-based positive impact of exposure to motivations, barriers and communications statements across all boater groups. </a:t>
            </a:r>
            <a:br>
              <a:rPr lang="en-US" dirty="0" smtClean="0"/>
            </a:br>
            <a:r>
              <a:rPr lang="en-US" sz="1600" b="0" dirty="0" smtClean="0"/>
              <a:t>Powerboat passengers also express a high level of intent to wear a lifejacket in the future as compared to overall national results (from 48% to 63%, a different of +15) </a:t>
            </a:r>
          </a:p>
        </p:txBody>
      </p:sp>
      <p:sp>
        <p:nvSpPr>
          <p:cNvPr id="25" name="TextBox 24"/>
          <p:cNvSpPr txBox="1"/>
          <p:nvPr/>
        </p:nvSpPr>
        <p:spPr>
          <a:xfrm>
            <a:off x="1143001" y="1383270"/>
            <a:ext cx="7696199" cy="369332"/>
          </a:xfrm>
          <a:prstGeom prst="rect">
            <a:avLst/>
          </a:prstGeom>
          <a:noFill/>
        </p:spPr>
        <p:txBody>
          <a:bodyPr wrap="square" rtlCol="0">
            <a:spAutoFit/>
          </a:bodyPr>
          <a:lstStyle/>
          <a:p>
            <a:pPr algn="ctr"/>
            <a:r>
              <a:rPr lang="en-US" b="1" dirty="0" smtClean="0"/>
              <a:t>Boating Subgroups: Current Behaviour &amp; Future Intent to Wear a Lifejacket</a:t>
            </a:r>
            <a:endParaRPr lang="en-US" b="1" dirty="0"/>
          </a:p>
        </p:txBody>
      </p:sp>
      <p:sp>
        <p:nvSpPr>
          <p:cNvPr id="26" name="TextBox 25"/>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grpSp>
        <p:nvGrpSpPr>
          <p:cNvPr id="27" name="Group 26"/>
          <p:cNvGrpSpPr/>
          <p:nvPr/>
        </p:nvGrpSpPr>
        <p:grpSpPr>
          <a:xfrm>
            <a:off x="5029200" y="6198013"/>
            <a:ext cx="4114800" cy="289873"/>
            <a:chOff x="6206219" y="518294"/>
            <a:chExt cx="4114800" cy="289873"/>
          </a:xfrm>
        </p:grpSpPr>
        <p:sp>
          <p:nvSpPr>
            <p:cNvPr id="28" name="Rectangle 27"/>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9" name="Rectangle 2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0" name="TextBox 29"/>
            <p:cNvSpPr txBox="1"/>
            <p:nvPr/>
          </p:nvSpPr>
          <p:spPr>
            <a:xfrm>
              <a:off x="6836225" y="531168"/>
              <a:ext cx="3484794" cy="276999"/>
            </a:xfrm>
            <a:prstGeom prst="rect">
              <a:avLst/>
            </a:prstGeom>
            <a:noFill/>
          </p:spPr>
          <p:txBody>
            <a:bodyPr wrap="square" rtlCol="0">
              <a:spAutoFit/>
            </a:bodyPr>
            <a:lstStyle/>
            <a:p>
              <a:r>
                <a:rPr lang="en-US" sz="1200" dirty="0" smtClean="0">
                  <a:solidFill>
                    <a:srgbClr val="1F497D"/>
                  </a:solidFill>
                </a:rPr>
                <a:t>Over 120/Under 80 index compared to total Group A</a:t>
              </a:r>
              <a:endParaRPr lang="en-US" sz="1200" dirty="0">
                <a:solidFill>
                  <a:srgbClr val="1F497D"/>
                </a:solidFill>
              </a:endParaRPr>
            </a:p>
          </p:txBody>
        </p:sp>
        <p:cxnSp>
          <p:nvCxnSpPr>
            <p:cNvPr id="31" name="Straight Connector 3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870861" y="2950032"/>
            <a:ext cx="1894047" cy="2876817"/>
            <a:chOff x="259339" y="3119251"/>
            <a:chExt cx="1721861" cy="2615288"/>
          </a:xfrm>
        </p:grpSpPr>
        <p:grpSp>
          <p:nvGrpSpPr>
            <p:cNvPr id="42" name="Group 41"/>
            <p:cNvGrpSpPr/>
            <p:nvPr/>
          </p:nvGrpSpPr>
          <p:grpSpPr>
            <a:xfrm>
              <a:off x="275132" y="3119251"/>
              <a:ext cx="1706068" cy="2141480"/>
              <a:chOff x="221238" y="3173679"/>
              <a:chExt cx="1706068" cy="2141480"/>
            </a:xfrm>
          </p:grpSpPr>
          <p:grpSp>
            <p:nvGrpSpPr>
              <p:cNvPr id="45" name="Group 44"/>
              <p:cNvGrpSpPr/>
              <p:nvPr/>
            </p:nvGrpSpPr>
            <p:grpSpPr>
              <a:xfrm>
                <a:off x="1442356" y="3173679"/>
                <a:ext cx="484950" cy="2141480"/>
                <a:chOff x="5044034" y="2286510"/>
                <a:chExt cx="484950" cy="2141480"/>
              </a:xfrm>
            </p:grpSpPr>
            <p:grpSp>
              <p:nvGrpSpPr>
                <p:cNvPr id="51" name="Group 50"/>
                <p:cNvGrpSpPr/>
                <p:nvPr/>
              </p:nvGrpSpPr>
              <p:grpSpPr>
                <a:xfrm>
                  <a:off x="5044034" y="2286510"/>
                  <a:ext cx="484950" cy="1703793"/>
                  <a:chOff x="4722634" y="3276523"/>
                  <a:chExt cx="484950" cy="1703793"/>
                </a:xfrm>
              </p:grpSpPr>
              <p:pic>
                <p:nvPicPr>
                  <p:cNvPr id="53"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2"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46" name="TextBox 45"/>
              <p:cNvSpPr txBox="1"/>
              <p:nvPr/>
            </p:nvSpPr>
            <p:spPr>
              <a:xfrm>
                <a:off x="221241" y="3175652"/>
                <a:ext cx="1170217" cy="279797"/>
              </a:xfrm>
              <a:prstGeom prst="rect">
                <a:avLst/>
              </a:prstGeom>
              <a:noFill/>
            </p:spPr>
            <p:txBody>
              <a:bodyPr wrap="square" rtlCol="0">
                <a:spAutoFit/>
              </a:bodyPr>
              <a:lstStyle/>
              <a:p>
                <a:pPr algn="r"/>
                <a:r>
                  <a:rPr lang="en-US" sz="1400" i="1" dirty="0" smtClean="0">
                    <a:solidFill>
                      <a:srgbClr val="1F497D"/>
                    </a:solidFill>
                  </a:rPr>
                  <a:t>(n=371)</a:t>
                </a:r>
                <a:endParaRPr lang="en-US" sz="1400" i="1" dirty="0">
                  <a:solidFill>
                    <a:srgbClr val="1F497D"/>
                  </a:solidFill>
                </a:endParaRPr>
              </a:p>
            </p:txBody>
          </p:sp>
          <p:sp>
            <p:nvSpPr>
              <p:cNvPr id="47" name="TextBox 46"/>
              <p:cNvSpPr txBox="1"/>
              <p:nvPr/>
            </p:nvSpPr>
            <p:spPr>
              <a:xfrm>
                <a:off x="221241" y="3658689"/>
                <a:ext cx="1170217" cy="279797"/>
              </a:xfrm>
              <a:prstGeom prst="rect">
                <a:avLst/>
              </a:prstGeom>
              <a:noFill/>
            </p:spPr>
            <p:txBody>
              <a:bodyPr wrap="square" rtlCol="0">
                <a:spAutoFit/>
              </a:bodyPr>
              <a:lstStyle/>
              <a:p>
                <a:pPr algn="r"/>
                <a:r>
                  <a:rPr lang="en-US" sz="1400" i="1" dirty="0" smtClean="0">
                    <a:solidFill>
                      <a:srgbClr val="1F497D"/>
                    </a:solidFill>
                  </a:rPr>
                  <a:t>(n=347)</a:t>
                </a:r>
                <a:endParaRPr lang="en-US" sz="1400" i="1" dirty="0">
                  <a:solidFill>
                    <a:srgbClr val="1F497D"/>
                  </a:solidFill>
                </a:endParaRPr>
              </a:p>
            </p:txBody>
          </p:sp>
          <p:sp>
            <p:nvSpPr>
              <p:cNvPr id="48" name="TextBox 47"/>
              <p:cNvSpPr txBox="1"/>
              <p:nvPr/>
            </p:nvSpPr>
            <p:spPr>
              <a:xfrm>
                <a:off x="221238" y="4104458"/>
                <a:ext cx="1170217" cy="279797"/>
              </a:xfrm>
              <a:prstGeom prst="rect">
                <a:avLst/>
              </a:prstGeom>
              <a:noFill/>
            </p:spPr>
            <p:txBody>
              <a:bodyPr wrap="square" rtlCol="0">
                <a:spAutoFit/>
              </a:bodyPr>
              <a:lstStyle/>
              <a:p>
                <a:pPr algn="r"/>
                <a:r>
                  <a:rPr lang="en-US" sz="1400" i="1" dirty="0" smtClean="0">
                    <a:solidFill>
                      <a:srgbClr val="1F497D"/>
                    </a:solidFill>
                  </a:rPr>
                  <a:t>(n=280)</a:t>
                </a:r>
                <a:endParaRPr lang="en-US" sz="1400" i="1" dirty="0">
                  <a:solidFill>
                    <a:srgbClr val="1F497D"/>
                  </a:solidFill>
                </a:endParaRPr>
              </a:p>
            </p:txBody>
          </p:sp>
          <p:sp>
            <p:nvSpPr>
              <p:cNvPr id="49" name="TextBox 48"/>
              <p:cNvSpPr txBox="1"/>
              <p:nvPr/>
            </p:nvSpPr>
            <p:spPr>
              <a:xfrm>
                <a:off x="221238" y="4573088"/>
                <a:ext cx="1170217" cy="279797"/>
              </a:xfrm>
              <a:prstGeom prst="rect">
                <a:avLst/>
              </a:prstGeom>
              <a:noFill/>
            </p:spPr>
            <p:txBody>
              <a:bodyPr wrap="square" rtlCol="0">
                <a:spAutoFit/>
              </a:bodyPr>
              <a:lstStyle/>
              <a:p>
                <a:pPr algn="r"/>
                <a:r>
                  <a:rPr lang="en-US" sz="1400" i="1" dirty="0" smtClean="0">
                    <a:solidFill>
                      <a:srgbClr val="1F497D"/>
                    </a:solidFill>
                  </a:rPr>
                  <a:t>(n=89)</a:t>
                </a:r>
                <a:endParaRPr lang="en-US" sz="1400" i="1" dirty="0">
                  <a:solidFill>
                    <a:srgbClr val="1F497D"/>
                  </a:solidFill>
                </a:endParaRPr>
              </a:p>
            </p:txBody>
          </p:sp>
          <p:sp>
            <p:nvSpPr>
              <p:cNvPr id="50" name="TextBox 49"/>
              <p:cNvSpPr txBox="1"/>
              <p:nvPr/>
            </p:nvSpPr>
            <p:spPr>
              <a:xfrm>
                <a:off x="221239" y="5016137"/>
                <a:ext cx="1170217" cy="279797"/>
              </a:xfrm>
              <a:prstGeom prst="rect">
                <a:avLst/>
              </a:prstGeom>
              <a:noFill/>
            </p:spPr>
            <p:txBody>
              <a:bodyPr wrap="square" rtlCol="0">
                <a:spAutoFit/>
              </a:bodyPr>
              <a:lstStyle/>
              <a:p>
                <a:pPr algn="r"/>
                <a:r>
                  <a:rPr lang="en-US" sz="1400" i="1" dirty="0" smtClean="0">
                    <a:solidFill>
                      <a:srgbClr val="1F497D"/>
                    </a:solidFill>
                  </a:rPr>
                  <a:t>(n=69)</a:t>
                </a:r>
                <a:endParaRPr lang="en-US" sz="1400" i="1" dirty="0">
                  <a:solidFill>
                    <a:srgbClr val="1F497D"/>
                  </a:solidFill>
                </a:endParaRPr>
              </a:p>
            </p:txBody>
          </p:sp>
        </p:grpSp>
        <p:sp>
          <p:nvSpPr>
            <p:cNvPr id="43" name="TextBox 42"/>
            <p:cNvSpPr txBox="1"/>
            <p:nvPr/>
          </p:nvSpPr>
          <p:spPr>
            <a:xfrm>
              <a:off x="259339" y="5438792"/>
              <a:ext cx="1170217" cy="279797"/>
            </a:xfrm>
            <a:prstGeom prst="rect">
              <a:avLst/>
            </a:prstGeom>
            <a:noFill/>
          </p:spPr>
          <p:txBody>
            <a:bodyPr wrap="square" rtlCol="0">
              <a:spAutoFit/>
            </a:bodyPr>
            <a:lstStyle/>
            <a:p>
              <a:pPr algn="r"/>
              <a:r>
                <a:rPr lang="en-US" sz="1400" i="1" dirty="0" smtClean="0">
                  <a:solidFill>
                    <a:srgbClr val="1F497D"/>
                  </a:solidFill>
                </a:rPr>
                <a:t>(n=472)</a:t>
              </a:r>
              <a:endParaRPr lang="en-US" sz="1400" i="1" dirty="0">
                <a:solidFill>
                  <a:srgbClr val="1F497D"/>
                </a:solidFill>
              </a:endParaRPr>
            </a:p>
          </p:txBody>
        </p:sp>
        <p:pic>
          <p:nvPicPr>
            <p:cNvPr id="44"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2" name="Group 31"/>
          <p:cNvGrpSpPr/>
          <p:nvPr/>
        </p:nvGrpSpPr>
        <p:grpSpPr>
          <a:xfrm>
            <a:off x="5359522" y="5941529"/>
            <a:ext cx="3840272" cy="276999"/>
            <a:chOff x="5359522" y="5941529"/>
            <a:chExt cx="3840272" cy="276999"/>
          </a:xfrm>
        </p:grpSpPr>
        <p:sp>
          <p:nvSpPr>
            <p:cNvPr id="33" name="Oval 32"/>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
        <p:nvSpPr>
          <p:cNvPr id="38" name="Oval 37"/>
          <p:cNvSpPr/>
          <p:nvPr/>
        </p:nvSpPr>
        <p:spPr>
          <a:xfrm>
            <a:off x="7336972" y="2536371"/>
            <a:ext cx="922020" cy="3352799"/>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5727563"/>
      </p:ext>
    </p:extLst>
  </p:cSld>
  <p:clrMapOvr>
    <a:masterClrMapping/>
  </p:clrMapOvr>
  <p:transition advClick="0"/>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49</a:t>
            </a:fld>
            <a:endParaRPr lang="de-DE"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170335905"/>
              </p:ext>
            </p:extLst>
          </p:nvPr>
        </p:nvGraphicFramePr>
        <p:xfrm>
          <a:off x="892630" y="1598384"/>
          <a:ext cx="7500259" cy="4093020"/>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A</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dirty="0" smtClean="0">
                          <a:solidFill>
                            <a:schemeClr val="tx1"/>
                          </a:solidFill>
                          <a:effectLst/>
                          <a:latin typeface="+mj-lt"/>
                        </a:rPr>
                        <a:t>54%</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66%</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+12</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BC</a:t>
                      </a:r>
                      <a:r>
                        <a:rPr lang="en-US" sz="1400" b="0" i="0" u="none" strike="noStrike" dirty="0" smtClean="0">
                          <a:solidFill>
                            <a:schemeClr val="tx1"/>
                          </a:solidFill>
                          <a:effectLst/>
                          <a:latin typeface="+mj-lt"/>
                        </a:rPr>
                        <a:t> </a:t>
                      </a:r>
                      <a:r>
                        <a:rPr lang="en-US" sz="1400" b="0" i="1" u="none" strike="noStrike" dirty="0" smtClean="0">
                          <a:solidFill>
                            <a:schemeClr val="tx1"/>
                          </a:solidFill>
                          <a:effectLst/>
                          <a:latin typeface="+mj-lt"/>
                        </a:rPr>
                        <a:t>(n=130)</a:t>
                      </a:r>
                      <a:endParaRPr lang="en-US" sz="1400" b="0" i="1"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51%</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65%</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+14</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Prairies </a:t>
                      </a:r>
                      <a:r>
                        <a:rPr lang="en-US" sz="1400" b="0" i="1" u="none" strike="noStrike" kern="1200" dirty="0" smtClean="0">
                          <a:solidFill>
                            <a:schemeClr val="tx1"/>
                          </a:solidFill>
                          <a:effectLst/>
                          <a:latin typeface="+mn-lt"/>
                          <a:ea typeface="+mn-ea"/>
                          <a:cs typeface="+mn-cs"/>
                        </a:rPr>
                        <a:t>(n=82)</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61%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Ontario </a:t>
                      </a:r>
                      <a:r>
                        <a:rPr lang="en-US" sz="1400" b="0" i="1" u="none" strike="noStrike" kern="1200" dirty="0" smtClean="0">
                          <a:solidFill>
                            <a:schemeClr val="tx1"/>
                          </a:solidFill>
                          <a:effectLst/>
                          <a:latin typeface="+mn-lt"/>
                          <a:ea typeface="+mn-ea"/>
                          <a:cs typeface="+mn-cs"/>
                        </a:rPr>
                        <a:t>(n=164)</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46%</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15</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Quebec </a:t>
                      </a:r>
                      <a:r>
                        <a:rPr lang="en-US" sz="1400" b="0" i="1" u="none" strike="noStrike" kern="1200" dirty="0" smtClean="0">
                          <a:solidFill>
                            <a:schemeClr val="tx1"/>
                          </a:solidFill>
                          <a:effectLst/>
                          <a:latin typeface="+mn-lt"/>
                          <a:ea typeface="+mn-ea"/>
                          <a:cs typeface="+mn-cs"/>
                        </a:rPr>
                        <a:t>(n=149)</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58%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Atlantic </a:t>
                      </a:r>
                      <a:r>
                        <a:rPr lang="en-US" sz="1400" b="0" i="1" u="none" strike="noStrike" kern="1200" dirty="0" smtClean="0">
                          <a:solidFill>
                            <a:schemeClr val="tx1"/>
                          </a:solidFill>
                          <a:effectLst/>
                          <a:latin typeface="+mn-lt"/>
                          <a:ea typeface="+mn-ea"/>
                          <a:cs typeface="+mn-cs"/>
                        </a:rPr>
                        <a:t>(n=76)</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59%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North </a:t>
                      </a:r>
                      <a:r>
                        <a:rPr lang="en-US" sz="1400" b="0" i="1" u="none" strike="noStrike" kern="1200" dirty="0" smtClean="0">
                          <a:solidFill>
                            <a:schemeClr val="tx1"/>
                          </a:solidFill>
                          <a:effectLst/>
                          <a:latin typeface="+mn-lt"/>
                          <a:ea typeface="+mn-ea"/>
                          <a:cs typeface="+mn-cs"/>
                        </a:rPr>
                        <a:t>(n=55)</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47%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58%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bl>
          </a:graphicData>
        </a:graphic>
      </p:graphicFrame>
      <p:sp>
        <p:nvSpPr>
          <p:cNvPr id="33" name="Title 1"/>
          <p:cNvSpPr>
            <a:spLocks noGrp="1"/>
          </p:cNvSpPr>
          <p:nvPr>
            <p:ph type="title"/>
          </p:nvPr>
        </p:nvSpPr>
        <p:spPr>
          <a:xfrm>
            <a:off x="838200" y="117675"/>
            <a:ext cx="8064214" cy="796725"/>
          </a:xfrm>
        </p:spPr>
        <p:txBody>
          <a:bodyPr/>
          <a:lstStyle/>
          <a:p>
            <a:r>
              <a:rPr lang="en-US" dirty="0" smtClean="0"/>
              <a:t>The strongest regional intent to improve lifejacket compliance is in BC, Ontario and Quebec.</a:t>
            </a:r>
            <a:endParaRPr lang="en-US" sz="1600" b="0" dirty="0" smtClean="0"/>
          </a:p>
        </p:txBody>
      </p:sp>
      <p:sp>
        <p:nvSpPr>
          <p:cNvPr id="34" name="TextBox 33"/>
          <p:cNvSpPr txBox="1"/>
          <p:nvPr/>
        </p:nvSpPr>
        <p:spPr>
          <a:xfrm>
            <a:off x="1761506" y="1143000"/>
            <a:ext cx="6535387" cy="369332"/>
          </a:xfrm>
          <a:prstGeom prst="rect">
            <a:avLst/>
          </a:prstGeom>
          <a:noFill/>
        </p:spPr>
        <p:txBody>
          <a:bodyPr wrap="square" rtlCol="0">
            <a:spAutoFit/>
          </a:bodyPr>
          <a:lstStyle/>
          <a:p>
            <a:pPr algn="ctr"/>
            <a:r>
              <a:rPr lang="en-US" b="1" dirty="0" smtClean="0"/>
              <a:t>Regions: Current Behaviour &amp; Future Intent to Wear a Lifejacket</a:t>
            </a:r>
            <a:endParaRPr lang="en-US" b="1" dirty="0"/>
          </a:p>
        </p:txBody>
      </p:sp>
      <p:sp>
        <p:nvSpPr>
          <p:cNvPr id="35" name="TextBox 34"/>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grpSp>
        <p:nvGrpSpPr>
          <p:cNvPr id="36" name="Group 35"/>
          <p:cNvGrpSpPr/>
          <p:nvPr/>
        </p:nvGrpSpPr>
        <p:grpSpPr>
          <a:xfrm>
            <a:off x="5029200" y="6198013"/>
            <a:ext cx="4114800" cy="289873"/>
            <a:chOff x="6206219" y="518294"/>
            <a:chExt cx="4114800" cy="289873"/>
          </a:xfrm>
        </p:grpSpPr>
        <p:sp>
          <p:nvSpPr>
            <p:cNvPr id="37" name="Rectangle 36"/>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8" name="Rectangle 37"/>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6836225" y="531168"/>
              <a:ext cx="3484794" cy="276999"/>
            </a:xfrm>
            <a:prstGeom prst="rect">
              <a:avLst/>
            </a:prstGeom>
            <a:noFill/>
          </p:spPr>
          <p:txBody>
            <a:bodyPr wrap="square" rtlCol="0">
              <a:spAutoFit/>
            </a:bodyPr>
            <a:lstStyle/>
            <a:p>
              <a:r>
                <a:rPr lang="en-US" sz="1200" dirty="0" smtClean="0">
                  <a:solidFill>
                    <a:srgbClr val="1F497D"/>
                  </a:solidFill>
                </a:rPr>
                <a:t>Over 120/Under 80 index compared to total Group A</a:t>
              </a:r>
              <a:endParaRPr lang="en-US" sz="1200" dirty="0">
                <a:solidFill>
                  <a:srgbClr val="1F497D"/>
                </a:solidFill>
              </a:endParaRPr>
            </a:p>
          </p:txBody>
        </p:sp>
        <p:cxnSp>
          <p:nvCxnSpPr>
            <p:cNvPr id="40" name="Straight Connector 3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Oval 17"/>
          <p:cNvSpPr/>
          <p:nvPr/>
        </p:nvSpPr>
        <p:spPr>
          <a:xfrm>
            <a:off x="7451619" y="2721430"/>
            <a:ext cx="692727" cy="3810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460673" y="3786404"/>
            <a:ext cx="692727" cy="32657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5359522" y="5941529"/>
            <a:ext cx="3840272" cy="276999"/>
            <a:chOff x="5359522" y="5941529"/>
            <a:chExt cx="3840272" cy="276999"/>
          </a:xfrm>
        </p:grpSpPr>
        <p:sp>
          <p:nvSpPr>
            <p:cNvPr id="22" name="Oval 21"/>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Tree>
    <p:extLst>
      <p:ext uri="{BB962C8B-B14F-4D97-AF65-F5344CB8AC3E}">
        <p14:creationId xmlns:p14="http://schemas.microsoft.com/office/powerpoint/2010/main" val="847059267"/>
      </p:ext>
    </p:extLst>
  </p:cSld>
  <p:clrMapOvr>
    <a:masterClrMapping/>
  </p:clrMapOvr>
  <p:transition advClick="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Research Objectives</a:t>
            </a:r>
            <a:endParaRPr lang="en-US" dirty="0"/>
          </a:p>
        </p:txBody>
      </p:sp>
      <p:sp>
        <p:nvSpPr>
          <p:cNvPr id="5" name="Slide Number Placeholder 4"/>
          <p:cNvSpPr>
            <a:spLocks noGrp="1"/>
          </p:cNvSpPr>
          <p:nvPr>
            <p:ph type="sldNum" sz="quarter" idx="12"/>
          </p:nvPr>
        </p:nvSpPr>
        <p:spPr/>
        <p:txBody>
          <a:bodyPr/>
          <a:lstStyle/>
          <a:p>
            <a:fld id="{99DB18A3-D21F-4BB0-9E84-DFB029941648}" type="slidenum">
              <a:rPr lang="de-DE" smtClean="0">
                <a:solidFill>
                  <a:srgbClr val="1F497D"/>
                </a:solidFill>
              </a:rPr>
              <a:pPr/>
              <a:t>5</a:t>
            </a:fld>
            <a:endParaRPr lang="de-DE" dirty="0">
              <a:solidFill>
                <a:srgbClr val="1F497D"/>
              </a:solidFill>
            </a:endParaRPr>
          </a:p>
        </p:txBody>
      </p:sp>
      <p:sp>
        <p:nvSpPr>
          <p:cNvPr id="4" name="Content Placeholder 3"/>
          <p:cNvSpPr>
            <a:spLocks noGrp="1"/>
          </p:cNvSpPr>
          <p:nvPr>
            <p:ph idx="1"/>
          </p:nvPr>
        </p:nvSpPr>
        <p:spPr>
          <a:xfrm>
            <a:off x="849297" y="1033709"/>
            <a:ext cx="7239000" cy="4472684"/>
          </a:xfrm>
        </p:spPr>
        <p:txBody>
          <a:bodyPr/>
          <a:lstStyle/>
          <a:p>
            <a:pPr marL="461962" lvl="1" indent="-285750">
              <a:buFont typeface="Wingdings" panose="05000000000000000000" pitchFamily="2" charset="2"/>
              <a:buChar char="§"/>
            </a:pPr>
            <a:r>
              <a:rPr lang="en-US" dirty="0">
                <a:latin typeface="+mj-lt"/>
                <a:cs typeface="Arial" panose="020B0604020202020204" pitchFamily="34" charset="0"/>
              </a:rPr>
              <a:t>Better understand current boating safety </a:t>
            </a:r>
            <a:r>
              <a:rPr lang="en-US" b="1" dirty="0">
                <a:latin typeface="+mj-lt"/>
                <a:cs typeface="Arial" panose="020B0604020202020204" pitchFamily="34" charset="0"/>
              </a:rPr>
              <a:t>awareness, attitudes </a:t>
            </a:r>
            <a:r>
              <a:rPr lang="en-US" dirty="0">
                <a:latin typeface="+mj-lt"/>
                <a:cs typeface="Arial" panose="020B0604020202020204" pitchFamily="34" charset="0"/>
              </a:rPr>
              <a:t>and </a:t>
            </a:r>
            <a:r>
              <a:rPr lang="en-US" b="1" dirty="0">
                <a:latin typeface="+mj-lt"/>
                <a:cs typeface="Arial" panose="020B0604020202020204" pitchFamily="34" charset="0"/>
              </a:rPr>
              <a:t>behaviours</a:t>
            </a:r>
            <a:endParaRPr lang="en-US" dirty="0">
              <a:latin typeface="+mj-lt"/>
              <a:cs typeface="Arial" panose="020B0604020202020204" pitchFamily="34" charset="0"/>
            </a:endParaRPr>
          </a:p>
          <a:p>
            <a:pPr marL="461962" lvl="1" indent="-285750">
              <a:buFont typeface="Wingdings" panose="05000000000000000000" pitchFamily="2" charset="2"/>
              <a:buChar char="§"/>
            </a:pPr>
            <a:endParaRPr lang="en-US" sz="1100" dirty="0" smtClean="0">
              <a:latin typeface="+mj-lt"/>
              <a:cs typeface="Arial" panose="020B0604020202020204" pitchFamily="34" charset="0"/>
            </a:endParaRPr>
          </a:p>
          <a:p>
            <a:pPr marL="461962" lvl="1" indent="-285750">
              <a:buFont typeface="Wingdings" panose="05000000000000000000" pitchFamily="2" charset="2"/>
              <a:buChar char="§"/>
            </a:pPr>
            <a:r>
              <a:rPr lang="en-US" dirty="0" smtClean="0">
                <a:latin typeface="+mj-lt"/>
                <a:cs typeface="Arial" panose="020B0604020202020204" pitchFamily="34" charset="0"/>
              </a:rPr>
              <a:t>Measure </a:t>
            </a:r>
            <a:r>
              <a:rPr lang="en-US" dirty="0">
                <a:latin typeface="+mj-lt"/>
                <a:cs typeface="Arial" panose="020B0604020202020204" pitchFamily="34" charset="0"/>
              </a:rPr>
              <a:t>the importance of </a:t>
            </a:r>
            <a:r>
              <a:rPr lang="en-US" b="1" dirty="0">
                <a:latin typeface="+mj-lt"/>
                <a:cs typeface="Arial" panose="020B0604020202020204" pitchFamily="34" charset="0"/>
              </a:rPr>
              <a:t>barriers</a:t>
            </a:r>
            <a:r>
              <a:rPr lang="en-US" dirty="0">
                <a:latin typeface="+mj-lt"/>
                <a:cs typeface="Arial" panose="020B0604020202020204" pitchFamily="34" charset="0"/>
              </a:rPr>
              <a:t> to safe boating practices</a:t>
            </a:r>
          </a:p>
          <a:p>
            <a:pPr marL="804863" lvl="2" indent="-285750">
              <a:buFont typeface="Arial" panose="020B0604020202020204" pitchFamily="34" charset="0"/>
              <a:buChar char="•"/>
            </a:pPr>
            <a:r>
              <a:rPr lang="en-US" sz="1600" dirty="0">
                <a:latin typeface="+mj-lt"/>
                <a:cs typeface="Arial" panose="020B0604020202020204" pitchFamily="34" charset="0"/>
              </a:rPr>
              <a:t>Wearing lifejackets; not drinking and operating boats</a:t>
            </a:r>
          </a:p>
          <a:p>
            <a:pPr marL="461962" lvl="1" indent="-285750">
              <a:buFont typeface="Wingdings" panose="05000000000000000000" pitchFamily="2" charset="2"/>
              <a:buChar char="§"/>
            </a:pPr>
            <a:endParaRPr lang="en-US" sz="1100" dirty="0" smtClean="0">
              <a:latin typeface="+mj-lt"/>
              <a:cs typeface="Arial" panose="020B0604020202020204" pitchFamily="34" charset="0"/>
            </a:endParaRPr>
          </a:p>
          <a:p>
            <a:pPr marL="461962" lvl="1" indent="-285750">
              <a:buFont typeface="Wingdings" panose="05000000000000000000" pitchFamily="2" charset="2"/>
              <a:buChar char="§"/>
            </a:pPr>
            <a:r>
              <a:rPr lang="en-US" dirty="0" smtClean="0">
                <a:latin typeface="+mj-lt"/>
                <a:cs typeface="Arial" panose="020B0604020202020204" pitchFamily="34" charset="0"/>
              </a:rPr>
              <a:t>Identify </a:t>
            </a:r>
            <a:r>
              <a:rPr lang="en-US" dirty="0">
                <a:latin typeface="+mj-lt"/>
                <a:cs typeface="Arial" panose="020B0604020202020204" pitchFamily="34" charset="0"/>
              </a:rPr>
              <a:t>the most impactful </a:t>
            </a:r>
            <a:r>
              <a:rPr lang="en-US" b="1" dirty="0">
                <a:latin typeface="+mj-lt"/>
                <a:cs typeface="Arial" panose="020B0604020202020204" pitchFamily="34" charset="0"/>
              </a:rPr>
              <a:t>motivators/triggers</a:t>
            </a:r>
            <a:r>
              <a:rPr lang="en-US" dirty="0">
                <a:latin typeface="+mj-lt"/>
                <a:cs typeface="Arial" panose="020B0604020202020204" pitchFamily="34" charset="0"/>
              </a:rPr>
              <a:t> to improved behaviour</a:t>
            </a:r>
          </a:p>
          <a:p>
            <a:pPr marL="804863" lvl="2" indent="-285750"/>
            <a:r>
              <a:rPr lang="en-US" sz="1600" dirty="0">
                <a:latin typeface="+mj-lt"/>
                <a:cs typeface="Arial" panose="020B0604020202020204" pitchFamily="34" charset="0"/>
              </a:rPr>
              <a:t>Wearing lifejackets; not drinking and operating boats</a:t>
            </a:r>
          </a:p>
          <a:p>
            <a:pPr marL="461962" lvl="1" indent="-285750">
              <a:buFont typeface="Wingdings" panose="05000000000000000000" pitchFamily="2" charset="2"/>
              <a:buChar char="§"/>
            </a:pPr>
            <a:endParaRPr lang="en-US" sz="1100" dirty="0" smtClean="0">
              <a:latin typeface="+mj-lt"/>
              <a:cs typeface="Arial" panose="020B0604020202020204" pitchFamily="34" charset="0"/>
            </a:endParaRPr>
          </a:p>
          <a:p>
            <a:pPr marL="461962" lvl="1" indent="-285750">
              <a:buFont typeface="Wingdings" panose="05000000000000000000" pitchFamily="2" charset="2"/>
              <a:buChar char="§"/>
            </a:pPr>
            <a:r>
              <a:rPr lang="en-US" dirty="0" smtClean="0">
                <a:latin typeface="+mj-lt"/>
                <a:cs typeface="Arial" panose="020B0604020202020204" pitchFamily="34" charset="0"/>
              </a:rPr>
              <a:t>Assess </a:t>
            </a:r>
            <a:r>
              <a:rPr lang="en-US" dirty="0">
                <a:latin typeface="+mj-lt"/>
                <a:cs typeface="Arial" panose="020B0604020202020204" pitchFamily="34" charset="0"/>
              </a:rPr>
              <a:t>the impact of </a:t>
            </a:r>
            <a:r>
              <a:rPr lang="en-US" b="1" dirty="0">
                <a:latin typeface="+mj-lt"/>
                <a:cs typeface="Arial" panose="020B0604020202020204" pitchFamily="34" charset="0"/>
              </a:rPr>
              <a:t>communications messaging </a:t>
            </a:r>
            <a:r>
              <a:rPr lang="en-US" dirty="0">
                <a:latin typeface="+mj-lt"/>
                <a:cs typeface="Arial" panose="020B0604020202020204" pitchFamily="34" charset="0"/>
              </a:rPr>
              <a:t>options</a:t>
            </a:r>
          </a:p>
          <a:p>
            <a:pPr marL="461962" lvl="1" indent="-285750">
              <a:buFont typeface="Wingdings" panose="05000000000000000000" pitchFamily="2" charset="2"/>
              <a:buChar char="§"/>
            </a:pPr>
            <a:endParaRPr lang="en-US" sz="1100" dirty="0" smtClean="0">
              <a:latin typeface="+mj-lt"/>
              <a:cs typeface="Arial" panose="020B0604020202020204" pitchFamily="34" charset="0"/>
            </a:endParaRPr>
          </a:p>
          <a:p>
            <a:pPr marL="461962" lvl="1" indent="-285750">
              <a:buFont typeface="Wingdings" panose="05000000000000000000" pitchFamily="2" charset="2"/>
              <a:buChar char="§"/>
            </a:pPr>
            <a:r>
              <a:rPr lang="en-US" dirty="0" smtClean="0">
                <a:latin typeface="+mj-lt"/>
                <a:cs typeface="Arial" panose="020B0604020202020204" pitchFamily="34" charset="0"/>
              </a:rPr>
              <a:t>Record </a:t>
            </a:r>
            <a:r>
              <a:rPr lang="en-US" dirty="0">
                <a:latin typeface="+mj-lt"/>
                <a:cs typeface="Arial" panose="020B0604020202020204" pitchFamily="34" charset="0"/>
              </a:rPr>
              <a:t>levels of </a:t>
            </a:r>
            <a:r>
              <a:rPr lang="en-US" b="1" dirty="0">
                <a:latin typeface="+mj-lt"/>
                <a:cs typeface="Arial" panose="020B0604020202020204" pitchFamily="34" charset="0"/>
              </a:rPr>
              <a:t>public support </a:t>
            </a:r>
            <a:r>
              <a:rPr lang="en-US" dirty="0">
                <a:latin typeface="+mj-lt"/>
                <a:cs typeface="Arial" panose="020B0604020202020204" pitchFamily="34" charset="0"/>
              </a:rPr>
              <a:t>for legislative initiatives, safety education</a:t>
            </a:r>
          </a:p>
          <a:p>
            <a:pPr marL="461962" lvl="1" indent="-285750">
              <a:buFont typeface="Wingdings" panose="05000000000000000000" pitchFamily="2" charset="2"/>
              <a:buChar char="§"/>
            </a:pPr>
            <a:endParaRPr lang="en-US" sz="1100" dirty="0" smtClean="0">
              <a:latin typeface="+mj-lt"/>
              <a:cs typeface="Arial" panose="020B0604020202020204" pitchFamily="34" charset="0"/>
            </a:endParaRPr>
          </a:p>
          <a:p>
            <a:pPr marL="461962" lvl="1" indent="-285750">
              <a:buFont typeface="Wingdings" panose="05000000000000000000" pitchFamily="2" charset="2"/>
              <a:buChar char="§"/>
            </a:pPr>
            <a:r>
              <a:rPr lang="en-US" dirty="0" smtClean="0">
                <a:latin typeface="+mj-lt"/>
                <a:cs typeface="Arial" panose="020B0604020202020204" pitchFamily="34" charset="0"/>
              </a:rPr>
              <a:t>Compare </a:t>
            </a:r>
            <a:r>
              <a:rPr lang="en-US" dirty="0">
                <a:latin typeface="+mj-lt"/>
                <a:cs typeface="Arial" panose="020B0604020202020204" pitchFamily="34" charset="0"/>
              </a:rPr>
              <a:t>results across </a:t>
            </a:r>
            <a:r>
              <a:rPr lang="en-US" b="1" dirty="0">
                <a:latin typeface="+mj-lt"/>
                <a:cs typeface="Arial" panose="020B0604020202020204" pitchFamily="34" charset="0"/>
              </a:rPr>
              <a:t>target groups </a:t>
            </a:r>
            <a:r>
              <a:rPr lang="en-US" b="1" dirty="0" smtClean="0">
                <a:latin typeface="+mj-lt"/>
                <a:cs typeface="Arial" panose="020B0604020202020204" pitchFamily="34" charset="0"/>
              </a:rPr>
              <a:t/>
            </a:r>
            <a:br>
              <a:rPr lang="en-US" b="1" dirty="0" smtClean="0">
                <a:latin typeface="+mj-lt"/>
                <a:cs typeface="Arial" panose="020B0604020202020204" pitchFamily="34" charset="0"/>
              </a:rPr>
            </a:br>
            <a:r>
              <a:rPr lang="en-US" dirty="0" smtClean="0">
                <a:latin typeface="+mj-lt"/>
                <a:cs typeface="Arial" panose="020B0604020202020204" pitchFamily="34" charset="0"/>
              </a:rPr>
              <a:t>(</a:t>
            </a:r>
            <a:r>
              <a:rPr lang="en-US" dirty="0">
                <a:latin typeface="+mj-lt"/>
                <a:cs typeface="Arial" panose="020B0604020202020204" pitchFamily="34" charset="0"/>
              </a:rPr>
              <a:t>e.g. boating activities, type of craft, age, gender, </a:t>
            </a:r>
            <a:r>
              <a:rPr lang="en-US" dirty="0" smtClean="0">
                <a:latin typeface="+mj-lt"/>
                <a:cs typeface="Arial" panose="020B0604020202020204" pitchFamily="34" charset="0"/>
              </a:rPr>
              <a:t/>
            </a:r>
            <a:br>
              <a:rPr lang="en-US" dirty="0" smtClean="0">
                <a:latin typeface="+mj-lt"/>
                <a:cs typeface="Arial" panose="020B0604020202020204" pitchFamily="34" charset="0"/>
              </a:rPr>
            </a:br>
            <a:r>
              <a:rPr lang="en-US" dirty="0" smtClean="0">
                <a:latin typeface="+mj-lt"/>
                <a:cs typeface="Arial" panose="020B0604020202020204" pitchFamily="34" charset="0"/>
              </a:rPr>
              <a:t>regions</a:t>
            </a:r>
            <a:r>
              <a:rPr lang="en-US" dirty="0">
                <a:latin typeface="+mj-lt"/>
                <a:cs typeface="Arial" panose="020B0604020202020204" pitchFamily="34" charset="0"/>
              </a:rPr>
              <a:t>, Northerners) </a:t>
            </a:r>
          </a:p>
        </p:txBody>
      </p:sp>
      <p:sp>
        <p:nvSpPr>
          <p:cNvPr id="7" name="Content Placeholder 3"/>
          <p:cNvSpPr txBox="1">
            <a:spLocks/>
          </p:cNvSpPr>
          <p:nvPr/>
        </p:nvSpPr>
        <p:spPr>
          <a:xfrm>
            <a:off x="544497" y="609600"/>
            <a:ext cx="8370903" cy="663078"/>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j-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j-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j-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j-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j-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base">
              <a:spcAft>
                <a:spcPct val="0"/>
              </a:spcAft>
              <a:buFont typeface="Arial" pitchFamily="34" charset="0"/>
              <a:buNone/>
            </a:pPr>
            <a:r>
              <a:rPr lang="en-US" dirty="0" smtClean="0">
                <a:solidFill>
                  <a:srgbClr val="1F497D"/>
                </a:solidFill>
              </a:rPr>
              <a:t>The objectives of the study are summarized as follows: </a:t>
            </a:r>
            <a:endParaRPr lang="en-US" dirty="0">
              <a:solidFill>
                <a:srgbClr val="1F497D"/>
              </a:solidFill>
            </a:endParaRPr>
          </a:p>
        </p:txBody>
      </p:sp>
      <p:pic>
        <p:nvPicPr>
          <p:cNvPr id="6" name="Picture 4" descr="http://www.cdc.gov/Features/BoatingSafety/BoatingSafety_355px.jpg">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4876800"/>
            <a:ext cx="2994261" cy="1138664"/>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a:xfrm>
            <a:off x="392097" y="914400"/>
            <a:ext cx="76962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607206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50</a:t>
            </a:fld>
            <a:endParaRPr lang="de-DE" dirty="0">
              <a:solidFill>
                <a:srgbClr val="1F497D"/>
              </a:solidFill>
            </a:endParaRPr>
          </a:p>
        </p:txBody>
      </p:sp>
      <p:sp>
        <p:nvSpPr>
          <p:cNvPr id="9" name="Title 1"/>
          <p:cNvSpPr>
            <a:spLocks noGrp="1"/>
          </p:cNvSpPr>
          <p:nvPr>
            <p:ph type="title"/>
          </p:nvPr>
        </p:nvSpPr>
        <p:spPr>
          <a:xfrm>
            <a:off x="838200" y="117675"/>
            <a:ext cx="8064214" cy="949125"/>
          </a:xfrm>
        </p:spPr>
        <p:txBody>
          <a:bodyPr/>
          <a:lstStyle/>
          <a:p>
            <a:r>
              <a:rPr lang="en-US" dirty="0" smtClean="0"/>
              <a:t>There is a broad-based positive impact on intent to ‘always’ wear lifejackets across demographic subgroups.</a:t>
            </a:r>
            <a:r>
              <a:rPr lang="en-US" sz="1600" b="0" dirty="0" smtClean="0"/>
              <a:t> Boaters who are unable to swim are more apt to wear a lifejacket currently, and in the future.</a:t>
            </a:r>
          </a:p>
        </p:txBody>
      </p:sp>
      <p:sp>
        <p:nvSpPr>
          <p:cNvPr id="88" name="TextBox 87"/>
          <p:cNvSpPr txBox="1"/>
          <p:nvPr/>
        </p:nvSpPr>
        <p:spPr>
          <a:xfrm>
            <a:off x="10886" y="1296192"/>
            <a:ext cx="9144000" cy="369332"/>
          </a:xfrm>
          <a:prstGeom prst="rect">
            <a:avLst/>
          </a:prstGeom>
          <a:noFill/>
        </p:spPr>
        <p:txBody>
          <a:bodyPr wrap="square" rtlCol="0">
            <a:spAutoFit/>
          </a:bodyPr>
          <a:lstStyle/>
          <a:p>
            <a:pPr algn="ctr"/>
            <a:r>
              <a:rPr lang="en-US" b="1" dirty="0" smtClean="0"/>
              <a:t>Key Subgroups: Top Box Current Behaviour &amp; Future Intent to Wear a Lifejacket</a:t>
            </a:r>
            <a:endParaRPr lang="en-US" b="1" dirty="0"/>
          </a:p>
        </p:txBody>
      </p:sp>
      <p:sp>
        <p:nvSpPr>
          <p:cNvPr id="94" name="TextBox 93"/>
          <p:cNvSpPr txBox="1"/>
          <p:nvPr/>
        </p:nvSpPr>
        <p:spPr>
          <a:xfrm>
            <a:off x="-1" y="6396335"/>
            <a:ext cx="6139881" cy="461665"/>
          </a:xfrm>
          <a:prstGeom prst="rect">
            <a:avLst/>
          </a:prstGeom>
          <a:noFill/>
        </p:spPr>
        <p:txBody>
          <a:bodyPr wrap="square" rtlCol="0">
            <a:spAutoFit/>
          </a:bodyPr>
          <a:lstStyle/>
          <a:p>
            <a:r>
              <a:rPr lang="en-US" sz="1200" dirty="0">
                <a:solidFill>
                  <a:srgbClr val="1F497D"/>
                </a:solidFill>
              </a:rPr>
              <a:t>103a. Overall, how often do you wear a lifejacket when in a boat? (Select one </a:t>
            </a:r>
            <a:r>
              <a:rPr lang="en-US" sz="1200" dirty="0" smtClean="0">
                <a:solidFill>
                  <a:srgbClr val="1F497D"/>
                </a:solidFill>
              </a:rPr>
              <a:t>)</a:t>
            </a:r>
          </a:p>
          <a:p>
            <a:r>
              <a:rPr lang="en-US" sz="1200" dirty="0" smtClean="0">
                <a:solidFill>
                  <a:srgbClr val="1F497D"/>
                </a:solidFill>
              </a:rPr>
              <a:t>304. How often do you think you will wear a lifejacket when in a boat in the future? (Select one)</a:t>
            </a:r>
            <a:endParaRPr lang="en-US" sz="1200"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138521617"/>
              </p:ext>
            </p:extLst>
          </p:nvPr>
        </p:nvGraphicFramePr>
        <p:xfrm>
          <a:off x="827315" y="1698178"/>
          <a:ext cx="7500259" cy="4419594"/>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“Always” wear a lifejacket</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A</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dirty="0" smtClean="0">
                          <a:solidFill>
                            <a:schemeClr val="tx1"/>
                          </a:solidFill>
                          <a:effectLst/>
                          <a:latin typeface="+mj-lt"/>
                        </a:rPr>
                        <a:t>54%</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66%</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+12</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Males</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55%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65%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Females</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dirty="0">
                          <a:solidFill>
                            <a:schemeClr val="tx1"/>
                          </a:solidFill>
                          <a:effectLst/>
                          <a:latin typeface="+mj-lt"/>
                        </a:rPr>
                        <a:t>53%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67%</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14</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Ages 18-34</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45%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58%</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13</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Ages 35-44</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56%</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a:solidFill>
                            <a:schemeClr val="tx1"/>
                          </a:solidFill>
                          <a:effectLst/>
                          <a:latin typeface="+mj-lt"/>
                        </a:rPr>
                        <a:t>66%</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10</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Ages 45-54</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58%</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a:solidFill>
                            <a:schemeClr val="tx1"/>
                          </a:solidFill>
                          <a:effectLst/>
                          <a:latin typeface="+mj-lt"/>
                        </a:rPr>
                        <a:t>73%</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15</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Ages 55-69</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a:solidFill>
                            <a:schemeClr val="tx1"/>
                          </a:solidFill>
                          <a:effectLst/>
                          <a:latin typeface="+mj-lt"/>
                        </a:rPr>
                        <a:t>59%</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67%</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8</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a:effectLst/>
                        </a:rPr>
                        <a:t>Total Swimmers</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53%</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65%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Weak </a:t>
                      </a:r>
                      <a:r>
                        <a:rPr lang="en-US" sz="1400" u="none" strike="noStrike" dirty="0">
                          <a:effectLst/>
                        </a:rPr>
                        <a:t>Swimmers</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59%</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dirty="0">
                          <a:solidFill>
                            <a:schemeClr val="tx1"/>
                          </a:solidFill>
                          <a:effectLst/>
                          <a:latin typeface="+mj-lt"/>
                        </a:rPr>
                        <a:t>72%</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Strong </a:t>
                      </a:r>
                      <a:r>
                        <a:rPr lang="en-US" sz="1400" u="none" strike="noStrike" dirty="0">
                          <a:effectLst/>
                        </a:rPr>
                        <a:t>Swimmer</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46%</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a:solidFill>
                            <a:schemeClr val="tx1"/>
                          </a:solidFill>
                          <a:effectLst/>
                          <a:latin typeface="+mj-lt"/>
                        </a:rPr>
                        <a:t>56%</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11</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Unable to swim</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dirty="0">
                          <a:solidFill>
                            <a:schemeClr val="tx1"/>
                          </a:solidFill>
                          <a:effectLst/>
                          <a:latin typeface="+mj-lt"/>
                        </a:rPr>
                        <a:t>74%</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dirty="0">
                          <a:solidFill>
                            <a:schemeClr val="tx1"/>
                          </a:solidFill>
                          <a:effectLst/>
                          <a:latin typeface="+mj-lt"/>
                        </a:rPr>
                        <a:t>87%</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13</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Parents (of children &lt;18</a:t>
                      </a:r>
                      <a:r>
                        <a:rPr lang="en-US" sz="1400" u="none" strike="noStrike" dirty="0">
                          <a:effectLst/>
                        </a:rPr>
                        <a:t>)</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54%</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65%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a:effectLst/>
                        </a:rPr>
                        <a:t>No Children</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dirty="0">
                          <a:solidFill>
                            <a:schemeClr val="tx1"/>
                          </a:solidFill>
                          <a:effectLst/>
                          <a:latin typeface="+mj-lt"/>
                        </a:rPr>
                        <a:t>53%</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dirty="0">
                          <a:solidFill>
                            <a:schemeClr val="tx1"/>
                          </a:solidFill>
                          <a:effectLst/>
                          <a:latin typeface="+mj-lt"/>
                        </a:rPr>
                        <a:t>65%</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bl>
          </a:graphicData>
        </a:graphic>
      </p:graphicFrame>
      <p:grpSp>
        <p:nvGrpSpPr>
          <p:cNvPr id="18" name="Group 17"/>
          <p:cNvGrpSpPr/>
          <p:nvPr/>
        </p:nvGrpSpPr>
        <p:grpSpPr>
          <a:xfrm>
            <a:off x="5061858" y="6328641"/>
            <a:ext cx="4114800" cy="289873"/>
            <a:chOff x="6206219" y="518294"/>
            <a:chExt cx="4114800" cy="289873"/>
          </a:xfrm>
        </p:grpSpPr>
        <p:sp>
          <p:nvSpPr>
            <p:cNvPr id="20" name="Rectangle 19"/>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1" name="Rectangle 20"/>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TextBox 21"/>
            <p:cNvSpPr txBox="1"/>
            <p:nvPr/>
          </p:nvSpPr>
          <p:spPr>
            <a:xfrm>
              <a:off x="6836225" y="531168"/>
              <a:ext cx="3484794" cy="276999"/>
            </a:xfrm>
            <a:prstGeom prst="rect">
              <a:avLst/>
            </a:prstGeom>
            <a:noFill/>
          </p:spPr>
          <p:txBody>
            <a:bodyPr wrap="square" rtlCol="0">
              <a:spAutoFit/>
            </a:bodyPr>
            <a:lstStyle/>
            <a:p>
              <a:r>
                <a:rPr lang="en-US" sz="1200" dirty="0" smtClean="0">
                  <a:solidFill>
                    <a:srgbClr val="1F497D"/>
                  </a:solidFill>
                </a:rPr>
                <a:t>Over 120/Under 80 index compared to total Group A</a:t>
              </a:r>
              <a:endParaRPr lang="en-US" sz="1200" dirty="0">
                <a:solidFill>
                  <a:srgbClr val="1F497D"/>
                </a:solidFill>
              </a:endParaRPr>
            </a:p>
          </p:txBody>
        </p:sp>
        <p:cxnSp>
          <p:nvCxnSpPr>
            <p:cNvPr id="23" name="Straight Connector 22"/>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p:cNvGrpSpPr/>
          <p:nvPr/>
        </p:nvGrpSpPr>
        <p:grpSpPr>
          <a:xfrm>
            <a:off x="5392180" y="6112915"/>
            <a:ext cx="3840272" cy="276999"/>
            <a:chOff x="5359522" y="5941529"/>
            <a:chExt cx="3840272" cy="276999"/>
          </a:xfrm>
        </p:grpSpPr>
        <p:sp>
          <p:nvSpPr>
            <p:cNvPr id="25" name="Oval 24"/>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
        <p:nvSpPr>
          <p:cNvPr id="27" name="Oval 26"/>
          <p:cNvSpPr/>
          <p:nvPr/>
        </p:nvSpPr>
        <p:spPr>
          <a:xfrm>
            <a:off x="7282542" y="2514600"/>
            <a:ext cx="922020" cy="2819400"/>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347858" y="5562601"/>
            <a:ext cx="762000" cy="550314"/>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66525259"/>
      </p:ext>
    </p:extLst>
  </p:cSld>
  <p:clrMapOvr>
    <a:masterClrMapping/>
  </p:clrMapOvr>
  <p:transition advClick="0"/>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51</a:t>
            </a:fld>
            <a:endParaRPr lang="de-DE" dirty="0">
              <a:solidFill>
                <a:srgbClr val="FFFFFF"/>
              </a:solidFill>
            </a:endParaRPr>
          </a:p>
        </p:txBody>
      </p:sp>
      <p:sp>
        <p:nvSpPr>
          <p:cNvPr id="4" name="Title 3"/>
          <p:cNvSpPr>
            <a:spLocks noGrp="1"/>
          </p:cNvSpPr>
          <p:nvPr>
            <p:ph type="ctrTitle"/>
          </p:nvPr>
        </p:nvSpPr>
        <p:spPr>
          <a:xfrm>
            <a:off x="141288" y="2935198"/>
            <a:ext cx="4419137" cy="997196"/>
          </a:xfrm>
        </p:spPr>
        <p:txBody>
          <a:bodyPr/>
          <a:lstStyle/>
          <a:p>
            <a:r>
              <a:rPr lang="en-US" dirty="0" smtClean="0"/>
              <a:t>Exploring interest in lifejacket legislation</a:t>
            </a:r>
            <a:endParaRPr lang="en-US" dirty="0"/>
          </a:p>
        </p:txBody>
      </p:sp>
    </p:spTree>
    <p:extLst>
      <p:ext uri="{BB962C8B-B14F-4D97-AF65-F5344CB8AC3E}">
        <p14:creationId xmlns:p14="http://schemas.microsoft.com/office/powerpoint/2010/main" val="316563797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52</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38200" y="152400"/>
            <a:ext cx="8064214" cy="609600"/>
          </a:xfrm>
        </p:spPr>
        <p:txBody>
          <a:bodyPr/>
          <a:lstStyle/>
          <a:p>
            <a:r>
              <a:rPr lang="en-US" dirty="0" smtClean="0"/>
              <a:t>Respondents were shown the following text and asked to indicate their level of agreement with proposed legislation:</a:t>
            </a:r>
            <a:endParaRPr lang="en-US" sz="1600" b="0" dirty="0" smtClean="0"/>
          </a:p>
        </p:txBody>
      </p:sp>
      <p:sp>
        <p:nvSpPr>
          <p:cNvPr id="2" name="Rectangle 1"/>
          <p:cNvSpPr/>
          <p:nvPr/>
        </p:nvSpPr>
        <p:spPr>
          <a:xfrm>
            <a:off x="764713" y="1752600"/>
            <a:ext cx="7614575" cy="3139321"/>
          </a:xfrm>
          <a:prstGeom prst="rect">
            <a:avLst/>
          </a:prstGeom>
        </p:spPr>
        <p:txBody>
          <a:bodyPr wrap="square">
            <a:spAutoFit/>
          </a:bodyPr>
          <a:lstStyle/>
          <a:p>
            <a:pPr algn="ctr"/>
            <a:r>
              <a:rPr lang="en-US" sz="2200" dirty="0" smtClean="0">
                <a:solidFill>
                  <a:srgbClr val="1F497D"/>
                </a:solidFill>
              </a:rPr>
              <a:t>Every </a:t>
            </a:r>
            <a:r>
              <a:rPr lang="en-US" sz="2200" dirty="0">
                <a:solidFill>
                  <a:srgbClr val="1F497D"/>
                </a:solidFill>
              </a:rPr>
              <a:t>year, on average, over 100 Canadians drown while participating in boating, and about 80% of these drowning victims are not wearing a lifejacket or personal flotation device. </a:t>
            </a:r>
            <a:endParaRPr lang="en-US" sz="2200" dirty="0" smtClean="0">
              <a:solidFill>
                <a:srgbClr val="1F497D"/>
              </a:solidFill>
            </a:endParaRPr>
          </a:p>
          <a:p>
            <a:pPr algn="ctr"/>
            <a:endParaRPr lang="en-US" sz="2200" dirty="0">
              <a:solidFill>
                <a:srgbClr val="1F497D"/>
              </a:solidFill>
            </a:endParaRPr>
          </a:p>
          <a:p>
            <a:pPr algn="ctr"/>
            <a:r>
              <a:rPr lang="en-US" sz="2200" dirty="0" smtClean="0">
                <a:solidFill>
                  <a:srgbClr val="1F497D"/>
                </a:solidFill>
              </a:rPr>
              <a:t>One </a:t>
            </a:r>
            <a:r>
              <a:rPr lang="en-US" sz="2200" dirty="0">
                <a:solidFill>
                  <a:srgbClr val="1F497D"/>
                </a:solidFill>
              </a:rPr>
              <a:t>possible solution that may help to prevent drowning deaths is the government could create legislation that would make it mandatory for all boaters to wear a lifejacket or personal flotation device at all times while underway on the water in a small boat, or at least for certain people or types of boats</a:t>
            </a:r>
            <a:r>
              <a:rPr lang="en-US" sz="2200" dirty="0" smtClean="0">
                <a:solidFill>
                  <a:srgbClr val="1F497D"/>
                </a:solidFill>
              </a:rPr>
              <a:t>.</a:t>
            </a:r>
            <a:endParaRPr lang="en-US" sz="2200" dirty="0">
              <a:solidFill>
                <a:srgbClr val="1F497D"/>
              </a:solidFill>
            </a:endParaRPr>
          </a:p>
        </p:txBody>
      </p:sp>
    </p:spTree>
    <p:extLst>
      <p:ext uri="{BB962C8B-B14F-4D97-AF65-F5344CB8AC3E}">
        <p14:creationId xmlns:p14="http://schemas.microsoft.com/office/powerpoint/2010/main" val="841672586"/>
      </p:ext>
    </p:extLst>
  </p:cSld>
  <p:clrMapOvr>
    <a:masterClrMapping/>
  </p:clrMapOvr>
  <p:transition advClick="0"/>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033768" y="2948650"/>
            <a:ext cx="533882" cy="2380762"/>
            <a:chOff x="2033768" y="3323463"/>
            <a:chExt cx="533882" cy="2380762"/>
          </a:xfrm>
        </p:grpSpPr>
        <p:sp>
          <p:nvSpPr>
            <p:cNvPr id="5" name="Rounded Rectangle 4"/>
            <p:cNvSpPr/>
            <p:nvPr/>
          </p:nvSpPr>
          <p:spPr>
            <a:xfrm>
              <a:off x="2034250" y="33234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3" name="Rounded Rectangle 12"/>
            <p:cNvSpPr/>
            <p:nvPr/>
          </p:nvSpPr>
          <p:spPr>
            <a:xfrm>
              <a:off x="2034250" y="3827763"/>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4" name="Rounded Rectangle 13"/>
            <p:cNvSpPr/>
            <p:nvPr/>
          </p:nvSpPr>
          <p:spPr>
            <a:xfrm>
              <a:off x="2034250" y="434340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5" name="Rounded Rectangle 14"/>
            <p:cNvSpPr/>
            <p:nvPr/>
          </p:nvSpPr>
          <p:spPr>
            <a:xfrm>
              <a:off x="2034250" y="48708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sp>
          <p:nvSpPr>
            <p:cNvPr id="16" name="Rounded Rectangle 15"/>
            <p:cNvSpPr/>
            <p:nvPr/>
          </p:nvSpPr>
          <p:spPr>
            <a:xfrm>
              <a:off x="2033768" y="5387050"/>
              <a:ext cx="533400" cy="31717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srgbClr val="1F497D"/>
                </a:solidFill>
              </a:endParaRPr>
            </a:p>
          </p:txBody>
        </p:sp>
      </p:grpSp>
      <p:grpSp>
        <p:nvGrpSpPr>
          <p:cNvPr id="37" name="Group 36"/>
          <p:cNvGrpSpPr/>
          <p:nvPr/>
        </p:nvGrpSpPr>
        <p:grpSpPr>
          <a:xfrm>
            <a:off x="7924559" y="2949570"/>
            <a:ext cx="533882" cy="2380762"/>
            <a:chOff x="2033768" y="3323463"/>
            <a:chExt cx="533882" cy="2380762"/>
          </a:xfrm>
        </p:grpSpPr>
        <p:sp>
          <p:nvSpPr>
            <p:cNvPr id="38" name="Rounded Rectangle 37"/>
            <p:cNvSpPr/>
            <p:nvPr/>
          </p:nvSpPr>
          <p:spPr>
            <a:xfrm>
              <a:off x="2034250" y="33234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39" name="Rounded Rectangle 38"/>
            <p:cNvSpPr/>
            <p:nvPr/>
          </p:nvSpPr>
          <p:spPr>
            <a:xfrm>
              <a:off x="2034250" y="3827763"/>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0" name="Rounded Rectangle 39"/>
            <p:cNvSpPr/>
            <p:nvPr/>
          </p:nvSpPr>
          <p:spPr>
            <a:xfrm>
              <a:off x="2034250" y="434340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1" name="Rounded Rectangle 40"/>
            <p:cNvSpPr/>
            <p:nvPr/>
          </p:nvSpPr>
          <p:spPr>
            <a:xfrm>
              <a:off x="2034250" y="48708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sp>
          <p:nvSpPr>
            <p:cNvPr id="42" name="Rounded Rectangle 41"/>
            <p:cNvSpPr/>
            <p:nvPr/>
          </p:nvSpPr>
          <p:spPr>
            <a:xfrm>
              <a:off x="2033768" y="5387050"/>
              <a:ext cx="533400" cy="317175"/>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rgbClr val="1F497D"/>
                </a:solidFill>
              </a:endParaRPr>
            </a:p>
          </p:txBody>
        </p:sp>
      </p:grpSp>
      <p:grpSp>
        <p:nvGrpSpPr>
          <p:cNvPr id="31" name="Group 30"/>
          <p:cNvGrpSpPr/>
          <p:nvPr/>
        </p:nvGrpSpPr>
        <p:grpSpPr>
          <a:xfrm>
            <a:off x="6734296" y="2949852"/>
            <a:ext cx="533882" cy="2380762"/>
            <a:chOff x="2033768" y="3323463"/>
            <a:chExt cx="533882" cy="2380762"/>
          </a:xfrm>
        </p:grpSpPr>
        <p:sp>
          <p:nvSpPr>
            <p:cNvPr id="32" name="Rounded Rectangle 31"/>
            <p:cNvSpPr/>
            <p:nvPr/>
          </p:nvSpPr>
          <p:spPr>
            <a:xfrm>
              <a:off x="2034250" y="33234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3" name="Rounded Rectangle 32"/>
            <p:cNvSpPr/>
            <p:nvPr/>
          </p:nvSpPr>
          <p:spPr>
            <a:xfrm>
              <a:off x="2034250" y="3827763"/>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4" name="Rounded Rectangle 33"/>
            <p:cNvSpPr/>
            <p:nvPr/>
          </p:nvSpPr>
          <p:spPr>
            <a:xfrm>
              <a:off x="2034250" y="434340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5" name="Rounded Rectangle 34"/>
            <p:cNvSpPr/>
            <p:nvPr/>
          </p:nvSpPr>
          <p:spPr>
            <a:xfrm>
              <a:off x="2034250" y="48708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sp>
          <p:nvSpPr>
            <p:cNvPr id="36" name="Rounded Rectangle 35"/>
            <p:cNvSpPr/>
            <p:nvPr/>
          </p:nvSpPr>
          <p:spPr>
            <a:xfrm>
              <a:off x="2033768" y="5387050"/>
              <a:ext cx="533400" cy="317175"/>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solidFill>
                  <a:srgbClr val="1F497D"/>
                </a:solidFill>
              </a:endParaRPr>
            </a:p>
          </p:txBody>
        </p:sp>
      </p:grpSp>
      <p:graphicFrame>
        <p:nvGraphicFramePr>
          <p:cNvPr id="4" name="Table 3"/>
          <p:cNvGraphicFramePr>
            <a:graphicFrameLocks noGrp="1"/>
          </p:cNvGraphicFramePr>
          <p:nvPr>
            <p:extLst>
              <p:ext uri="{D42A27DB-BD31-4B8C-83A1-F6EECF244321}">
                <p14:modId xmlns:p14="http://schemas.microsoft.com/office/powerpoint/2010/main" val="9491815"/>
              </p:ext>
            </p:extLst>
          </p:nvPr>
        </p:nvGraphicFramePr>
        <p:xfrm>
          <a:off x="316375" y="2320725"/>
          <a:ext cx="8370425" cy="3108960"/>
        </p:xfrm>
        <a:graphic>
          <a:graphicData uri="http://schemas.openxmlformats.org/drawingml/2006/table">
            <a:tbl>
              <a:tblPr firstRow="1" bandRow="1">
                <a:tableStyleId>{5C22544A-7EE6-4342-B048-85BDC9FD1C3A}</a:tableStyleId>
              </a:tblPr>
              <a:tblGrid>
                <a:gridCol w="1568862"/>
                <a:gridCol w="874948"/>
                <a:gridCol w="874948"/>
                <a:gridCol w="874948"/>
                <a:gridCol w="874948"/>
                <a:gridCol w="874948"/>
                <a:gridCol w="228598"/>
                <a:gridCol w="1066802"/>
                <a:gridCol w="228600"/>
                <a:gridCol w="902823"/>
              </a:tblGrid>
              <a:tr h="518160">
                <a:tc>
                  <a:txBody>
                    <a:bodyPr/>
                    <a:lstStyle/>
                    <a:p>
                      <a:endParaRPr lang="en-US" sz="1400" dirty="0"/>
                    </a:p>
                  </a:txBody>
                  <a:tcPr>
                    <a:noFill/>
                  </a:tcPr>
                </a:tc>
                <a:tc>
                  <a:txBody>
                    <a:bodyPr/>
                    <a:lstStyle/>
                    <a:p>
                      <a:pPr algn="ctr"/>
                      <a:endParaRPr lang="en-US" sz="1400" b="1" dirty="0">
                        <a:solidFill>
                          <a:schemeClr val="tx1"/>
                        </a:solidFill>
                      </a:endParaRPr>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c>
                  <a:txBody>
                    <a:bodyPr/>
                    <a:lstStyle/>
                    <a:p>
                      <a:endParaRPr lang="en-US" sz="1400" dirty="0"/>
                    </a:p>
                  </a:txBody>
                  <a:tcPr anchor="ctr">
                    <a:noFill/>
                  </a:tcPr>
                </a:tc>
                <a:tc>
                  <a:txBody>
                    <a:bodyPr/>
                    <a:lstStyle/>
                    <a:p>
                      <a:pPr algn="ctr"/>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noFill/>
                  </a:tcPr>
                </a:tc>
                <a:tc>
                  <a:txBody>
                    <a:bodyPr/>
                    <a:lstStyle/>
                    <a:p>
                      <a:pPr algn="ctr"/>
                      <a:r>
                        <a:rPr lang="en-US" sz="1400" dirty="0" smtClean="0">
                          <a:solidFill>
                            <a:schemeClr val="tx1"/>
                          </a:solidFill>
                        </a:rPr>
                        <a:t>65%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r>
              <a:tr h="518160">
                <a:tc>
                  <a:txBody>
                    <a:bodyPr/>
                    <a:lstStyle/>
                    <a:p>
                      <a:pPr algn="r"/>
                      <a:r>
                        <a:rPr lang="en-US" sz="1400" dirty="0" smtClean="0"/>
                        <a:t>Sailboat</a:t>
                      </a:r>
                      <a:r>
                        <a:rPr lang="en-US" sz="1400" baseline="0" dirty="0" smtClean="0"/>
                        <a:t> under 6m</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a:p>
                  </a:txBody>
                  <a:tcPr anchor="ctr">
                    <a:noFill/>
                  </a:tcPr>
                </a:tc>
                <a:tc>
                  <a:txBody>
                    <a:bodyPr/>
                    <a:lstStyle/>
                    <a:p>
                      <a:pPr algn="ctr"/>
                      <a:r>
                        <a:rPr lang="en-US" sz="1400" dirty="0" smtClean="0"/>
                        <a:t>8%</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Canoe or Kayak</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9%</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9%</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Rowboat/dinghy</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noFill/>
                  </a:tcPr>
                </a:tc>
                <a:tc>
                  <a:txBody>
                    <a:bodyPr/>
                    <a:lstStyle/>
                    <a:p>
                      <a:pPr algn="ctr"/>
                      <a:r>
                        <a:rPr lang="en-US" sz="1400" dirty="0" smtClean="0">
                          <a:solidFill>
                            <a:schemeClr val="tx1"/>
                          </a:solidFill>
                        </a:rPr>
                        <a:t>64%</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10%</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8%</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10%</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6%</a:t>
                      </a:r>
                      <a:endParaRPr lang="en-US" sz="1400" dirty="0"/>
                    </a:p>
                  </a:txBody>
                  <a:tcPr anchor="ctr">
                    <a:noFill/>
                  </a:tcPr>
                </a:tc>
              </a:tr>
              <a:tr h="518160">
                <a:tc>
                  <a:txBody>
                    <a:bodyPr/>
                    <a:lstStyle/>
                    <a:p>
                      <a:pPr algn="r"/>
                      <a:r>
                        <a:rPr lang="en-US" sz="1400" dirty="0" smtClean="0"/>
                        <a:t>Personal Watercraft</a:t>
                      </a:r>
                      <a:endParaRPr lang="en-US" sz="1400" dirty="0"/>
                    </a:p>
                  </a:txBody>
                  <a:tcPr anchor="ctr">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noFill/>
                  </a:tcPr>
                </a:tc>
                <a:tc>
                  <a:txBody>
                    <a:bodyPr/>
                    <a:lstStyle/>
                    <a:p>
                      <a:pPr algn="ctr"/>
                      <a:r>
                        <a:rPr lang="en-US" sz="1400" dirty="0" smtClean="0">
                          <a:solidFill>
                            <a:schemeClr val="tx1"/>
                          </a:solidFill>
                        </a:rPr>
                        <a:t>77%</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5%</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3%</a:t>
                      </a:r>
                      <a:endParaRPr lang="en-US" sz="1400" dirty="0">
                        <a:solidFill>
                          <a:schemeClr val="tx1"/>
                        </a:solidFill>
                      </a:endParaRPr>
                    </a:p>
                  </a:txBody>
                  <a:tcPr anchor="ctr">
                    <a:solidFill>
                      <a:schemeClr val="bg1">
                        <a:lumMod val="95000"/>
                      </a:schemeClr>
                    </a:solidFill>
                  </a:tcPr>
                </a:tc>
                <a:tc>
                  <a:txBody>
                    <a:bodyPr/>
                    <a:lstStyle/>
                    <a:p>
                      <a:pPr algn="ctr"/>
                      <a:r>
                        <a:rPr lang="en-US" sz="1400" dirty="0" smtClean="0">
                          <a:solidFill>
                            <a:schemeClr val="tx1"/>
                          </a:solidFill>
                        </a:rPr>
                        <a:t>4%</a:t>
                      </a:r>
                      <a:endParaRPr lang="en-US" sz="1400" dirty="0">
                        <a:solidFill>
                          <a:schemeClr val="tx1"/>
                        </a:solidFill>
                      </a:endParaRPr>
                    </a:p>
                  </a:txBody>
                  <a:tcPr anchor="ctr">
                    <a:solidFill>
                      <a:schemeClr val="bg1">
                        <a:lumMod val="95000"/>
                      </a:schemeClr>
                    </a:solidFill>
                  </a:tcPr>
                </a:tc>
                <a:tc>
                  <a:txBody>
                    <a:bodyPr/>
                    <a:lstStyle/>
                    <a:p>
                      <a:endParaRPr lang="en-US" sz="1400" dirty="0"/>
                    </a:p>
                  </a:txBody>
                  <a:tcPr anchor="ctr">
                    <a:noFill/>
                  </a:tcPr>
                </a:tc>
                <a:tc>
                  <a:txBody>
                    <a:bodyPr/>
                    <a:lstStyle/>
                    <a:p>
                      <a:pPr algn="ctr"/>
                      <a:r>
                        <a:rPr lang="en-US" sz="1400" dirty="0" smtClean="0"/>
                        <a:t>7%</a:t>
                      </a:r>
                      <a:endParaRPr lang="en-US" sz="1400" dirty="0"/>
                    </a:p>
                  </a:txBody>
                  <a:tcPr anchor="ctr">
                    <a:noFill/>
                  </a:tcPr>
                </a:tc>
                <a:tc>
                  <a:txBody>
                    <a:bodyPr/>
                    <a:lstStyle/>
                    <a:p>
                      <a:endParaRPr lang="en-US" sz="1400" dirty="0"/>
                    </a:p>
                  </a:txBody>
                  <a:tcPr anchor="ctr">
                    <a:noFill/>
                  </a:tcPr>
                </a:tc>
                <a:tc>
                  <a:txBody>
                    <a:bodyPr/>
                    <a:lstStyle/>
                    <a:p>
                      <a:pPr algn="ctr"/>
                      <a:r>
                        <a:rPr lang="en-US" sz="1400" dirty="0" smtClean="0"/>
                        <a:t>5%</a:t>
                      </a:r>
                      <a:endParaRPr lang="en-US" sz="1400" dirty="0"/>
                    </a:p>
                  </a:txBody>
                  <a:tcPr anchor="c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53</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38200" y="117675"/>
            <a:ext cx="8064214" cy="872925"/>
          </a:xfrm>
        </p:spPr>
        <p:txBody>
          <a:bodyPr/>
          <a:lstStyle/>
          <a:p>
            <a:r>
              <a:rPr lang="en-US" dirty="0" smtClean="0"/>
              <a:t>A strong majority of boaters support legislation for all of the identified boat-types, with at least two thirds supporting legislation for all people on-board.</a:t>
            </a:r>
            <a:br>
              <a:rPr lang="en-US" dirty="0" smtClean="0"/>
            </a:br>
            <a:r>
              <a:rPr lang="en-US" sz="1600" b="0" dirty="0" smtClean="0"/>
              <a:t>Less than 10% of boaters are opposed to legislation.</a:t>
            </a:r>
          </a:p>
        </p:txBody>
      </p:sp>
      <p:sp>
        <p:nvSpPr>
          <p:cNvPr id="8" name="TextBox 7"/>
          <p:cNvSpPr txBox="1"/>
          <p:nvPr/>
        </p:nvSpPr>
        <p:spPr>
          <a:xfrm>
            <a:off x="1524000" y="1393372"/>
            <a:ext cx="6362700" cy="369332"/>
          </a:xfrm>
          <a:prstGeom prst="rect">
            <a:avLst/>
          </a:prstGeom>
          <a:noFill/>
        </p:spPr>
        <p:txBody>
          <a:bodyPr wrap="square" rtlCol="0">
            <a:spAutoFit/>
          </a:bodyPr>
          <a:lstStyle/>
          <a:p>
            <a:pPr algn="ctr"/>
            <a:r>
              <a:rPr lang="en-US" b="1" dirty="0" smtClean="0">
                <a:solidFill>
                  <a:srgbClr val="1F497D"/>
                </a:solidFill>
              </a:rPr>
              <a:t>Overall Agreement with Legislation</a:t>
            </a:r>
            <a:endParaRPr lang="en-US" b="1" dirty="0">
              <a:solidFill>
                <a:srgbClr val="1F497D"/>
              </a:solidFill>
            </a:endParaRPr>
          </a:p>
        </p:txBody>
      </p:sp>
      <p:graphicFrame>
        <p:nvGraphicFramePr>
          <p:cNvPr id="17" name="Table 16"/>
          <p:cNvGraphicFramePr>
            <a:graphicFrameLocks noGrp="1"/>
          </p:cNvGraphicFramePr>
          <p:nvPr>
            <p:extLst>
              <p:ext uri="{D42A27DB-BD31-4B8C-83A1-F6EECF244321}">
                <p14:modId xmlns:p14="http://schemas.microsoft.com/office/powerpoint/2010/main" val="2579561535"/>
              </p:ext>
            </p:extLst>
          </p:nvPr>
        </p:nvGraphicFramePr>
        <p:xfrm>
          <a:off x="304800" y="1981200"/>
          <a:ext cx="8458200" cy="666535"/>
        </p:xfrm>
        <a:graphic>
          <a:graphicData uri="http://schemas.openxmlformats.org/drawingml/2006/table">
            <a:tbl>
              <a:tblPr firstRow="1" bandRow="1">
                <a:tableStyleId>{5C22544A-7EE6-4342-B048-85BDC9FD1C3A}</a:tableStyleId>
              </a:tblPr>
              <a:tblGrid>
                <a:gridCol w="2438400"/>
                <a:gridCol w="914400"/>
                <a:gridCol w="838200"/>
                <a:gridCol w="914400"/>
                <a:gridCol w="838200"/>
                <a:gridCol w="304800"/>
                <a:gridCol w="914400"/>
                <a:gridCol w="228600"/>
                <a:gridCol w="1066800"/>
              </a:tblGrid>
              <a:tr h="666535">
                <a:tc>
                  <a:txBody>
                    <a:bodyPr/>
                    <a:lstStyle/>
                    <a:p>
                      <a:pPr algn="r"/>
                      <a:r>
                        <a:rPr lang="en-US" sz="1800" dirty="0" smtClean="0">
                          <a:solidFill>
                            <a:schemeClr val="accent5">
                              <a:lumMod val="50000"/>
                            </a:schemeClr>
                          </a:solidFill>
                        </a:rPr>
                        <a:t>Total</a:t>
                      </a:r>
                      <a:r>
                        <a:rPr lang="en-US" sz="1400" dirty="0" smtClean="0">
                          <a:solidFill>
                            <a:schemeClr val="accent5">
                              <a:lumMod val="50000"/>
                            </a:schemeClr>
                          </a:solidFill>
                        </a:rPr>
                        <a:t> </a:t>
                      </a:r>
                    </a:p>
                    <a:p>
                      <a:pPr algn="r"/>
                      <a:r>
                        <a:rPr lang="en-US" sz="1400" dirty="0" smtClean="0">
                          <a:solidFill>
                            <a:schemeClr val="accent5">
                              <a:lumMod val="50000"/>
                            </a:schemeClr>
                          </a:solidFill>
                        </a:rPr>
                        <a:t>In favour of some legislation</a:t>
                      </a:r>
                      <a:endParaRPr lang="en-US" sz="1400" dirty="0">
                        <a:solidFill>
                          <a:schemeClr val="accent5">
                            <a:lumMod val="50000"/>
                          </a:schemeClr>
                        </a:solidFill>
                      </a:endParaRPr>
                    </a:p>
                  </a:txBody>
                  <a:tcPr anchor="b">
                    <a:noFill/>
                  </a:tcPr>
                </a:tc>
                <a:tc>
                  <a:txBody>
                    <a:bodyPr/>
                    <a:lstStyle/>
                    <a:p>
                      <a:pPr algn="ctr" fontAlgn="ctr"/>
                      <a:r>
                        <a:rPr lang="en-US" sz="1200" b="0" i="0" u="none" strike="noStrike" dirty="0">
                          <a:solidFill>
                            <a:schemeClr val="tx1"/>
                          </a:solidFill>
                          <a:effectLst/>
                          <a:latin typeface="+mj-lt"/>
                        </a:rPr>
                        <a:t>All People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Minors </a:t>
                      </a:r>
                      <a:r>
                        <a:rPr lang="en-US" sz="1200" b="0" i="0" u="none" strike="noStrike" dirty="0" smtClean="0">
                          <a:solidFill>
                            <a:schemeClr val="tx1"/>
                          </a:solidFill>
                          <a:effectLst/>
                          <a:latin typeface="+mj-lt"/>
                        </a:rPr>
                        <a:t>(&lt;18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Just Children </a:t>
                      </a:r>
                      <a:r>
                        <a:rPr lang="en-US" sz="1200" b="0" i="0" u="none" strike="noStrike" dirty="0" smtClean="0">
                          <a:solidFill>
                            <a:schemeClr val="tx1"/>
                          </a:solidFill>
                          <a:effectLst/>
                          <a:latin typeface="+mj-lt"/>
                        </a:rPr>
                        <a:t>(&lt;13 years)</a:t>
                      </a:r>
                      <a:endParaRPr lang="en-US" sz="1200" b="0" i="0" u="none" strike="noStrike" dirty="0">
                        <a:solidFill>
                          <a:schemeClr val="tx1"/>
                        </a:solidFill>
                        <a:effectLst/>
                        <a:latin typeface="+mj-lt"/>
                      </a:endParaRPr>
                    </a:p>
                  </a:txBody>
                  <a:tcPr marL="9525" marR="9525" marT="9525" marB="0" anchor="b">
                    <a:noFill/>
                  </a:tcPr>
                </a:tc>
                <a:tc>
                  <a:txBody>
                    <a:bodyPr/>
                    <a:lstStyle/>
                    <a:p>
                      <a:pPr algn="ctr" fontAlgn="ctr"/>
                      <a:r>
                        <a:rPr lang="en-US" sz="1200" b="0" i="0" u="none" strike="noStrike" dirty="0">
                          <a:solidFill>
                            <a:schemeClr val="tx1"/>
                          </a:solidFill>
                          <a:effectLst/>
                          <a:latin typeface="+mj-lt"/>
                        </a:rPr>
                        <a:t>At Least One Person </a:t>
                      </a:r>
                      <a:endParaRPr lang="en-US" sz="1200" b="0" i="0" u="none" strike="noStrike" dirty="0" smtClean="0">
                        <a:solidFill>
                          <a:schemeClr val="tx1"/>
                        </a:solidFill>
                        <a:effectLst/>
                        <a:latin typeface="+mj-lt"/>
                      </a:endParaRPr>
                    </a:p>
                    <a:p>
                      <a:pPr algn="ctr" fontAlgn="ctr"/>
                      <a:r>
                        <a:rPr lang="en-US" sz="1200" b="0" i="0" u="none" strike="noStrike" dirty="0" smtClean="0">
                          <a:solidFill>
                            <a:schemeClr val="tx1"/>
                          </a:solidFill>
                          <a:effectLst/>
                          <a:latin typeface="+mj-lt"/>
                        </a:rPr>
                        <a:t>On-Board</a:t>
                      </a:r>
                      <a:endParaRPr lang="en-US" sz="1200" b="0" i="0" u="none" strike="noStrike" dirty="0">
                        <a:solidFill>
                          <a:schemeClr val="tx1"/>
                        </a:solidFill>
                        <a:effectLst/>
                        <a:latin typeface="+mj-lt"/>
                      </a:endParaRPr>
                    </a:p>
                  </a:txBody>
                  <a:tcPr marL="9525" marR="9525" marT="9525" marB="0" anchor="b">
                    <a:noFill/>
                  </a:tcPr>
                </a:tc>
                <a:tc>
                  <a:txBody>
                    <a:bodyPr/>
                    <a:lstStyle/>
                    <a:p>
                      <a:endParaRPr lang="en-US" sz="1400">
                        <a:solidFill>
                          <a:schemeClr val="tx1"/>
                        </a:solidFill>
                      </a:endParaRPr>
                    </a:p>
                  </a:txBody>
                  <a:tcPr anchor="b">
                    <a:noFill/>
                  </a:tcPr>
                </a:tc>
                <a:tc>
                  <a:txBody>
                    <a:bodyPr/>
                    <a:lstStyle/>
                    <a:p>
                      <a:pPr algn="r"/>
                      <a:r>
                        <a:rPr lang="en-US" sz="1400" dirty="0" smtClean="0">
                          <a:solidFill>
                            <a:schemeClr val="accent3">
                              <a:lumMod val="75000"/>
                            </a:schemeClr>
                          </a:solidFill>
                        </a:rPr>
                        <a:t>Not</a:t>
                      </a:r>
                      <a:r>
                        <a:rPr lang="en-US" sz="1400" baseline="0" dirty="0" smtClean="0">
                          <a:solidFill>
                            <a:schemeClr val="accent3">
                              <a:lumMod val="75000"/>
                            </a:schemeClr>
                          </a:solidFill>
                        </a:rPr>
                        <a:t> in Favour</a:t>
                      </a:r>
                      <a:endParaRPr lang="en-US" sz="1400" dirty="0">
                        <a:solidFill>
                          <a:schemeClr val="accent3">
                            <a:lumMod val="75000"/>
                          </a:schemeClr>
                        </a:solidFill>
                      </a:endParaRPr>
                    </a:p>
                  </a:txBody>
                  <a:tcPr anchor="b">
                    <a:noFill/>
                  </a:tcPr>
                </a:tc>
                <a:tc>
                  <a:txBody>
                    <a:bodyPr/>
                    <a:lstStyle/>
                    <a:p>
                      <a:endParaRPr lang="en-US" sz="1400" dirty="0">
                        <a:solidFill>
                          <a:schemeClr val="tx1"/>
                        </a:solidFill>
                      </a:endParaRPr>
                    </a:p>
                  </a:txBody>
                  <a:tcPr anchor="ctr">
                    <a:noFill/>
                  </a:tcPr>
                </a:tc>
                <a:tc>
                  <a:txBody>
                    <a:bodyPr/>
                    <a:lstStyle/>
                    <a:p>
                      <a:pPr algn="r"/>
                      <a:r>
                        <a:rPr lang="en-US" sz="1400" dirty="0" smtClean="0">
                          <a:solidFill>
                            <a:schemeClr val="tx1"/>
                          </a:solidFill>
                        </a:rPr>
                        <a:t>Undecided</a:t>
                      </a:r>
                      <a:endParaRPr lang="en-US" sz="1400" dirty="0">
                        <a:solidFill>
                          <a:schemeClr val="tx1"/>
                        </a:solidFill>
                      </a:endParaRPr>
                    </a:p>
                  </a:txBody>
                  <a:tcPr anchor="b">
                    <a:noFill/>
                  </a:tcPr>
                </a:tc>
              </a:tr>
            </a:tbl>
          </a:graphicData>
        </a:graphic>
      </p:graphicFrame>
      <p:cxnSp>
        <p:nvCxnSpPr>
          <p:cNvPr id="19" name="Straight Connector 18"/>
          <p:cNvCxnSpPr/>
          <p:nvPr/>
        </p:nvCxnSpPr>
        <p:spPr>
          <a:xfrm>
            <a:off x="228600" y="2724875"/>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6925" y="1981200"/>
            <a:ext cx="6019800"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477000" y="1981200"/>
            <a:ext cx="9906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6511725" y="2720050"/>
            <a:ext cx="955875"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696200" y="1986025"/>
            <a:ext cx="9906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30925" y="2724875"/>
            <a:ext cx="955875"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sp>
        <p:nvSpPr>
          <p:cNvPr id="49" name="Rectangle 48"/>
          <p:cNvSpPr/>
          <p:nvPr/>
        </p:nvSpPr>
        <p:spPr>
          <a:xfrm>
            <a:off x="1741714" y="1996911"/>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50" name="Rectangle 49"/>
          <p:cNvSpPr/>
          <p:nvPr/>
        </p:nvSpPr>
        <p:spPr>
          <a:xfrm>
            <a:off x="6466114" y="2119660"/>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sp>
        <p:nvSpPr>
          <p:cNvPr id="46" name="TextBox 45"/>
          <p:cNvSpPr txBox="1"/>
          <p:nvPr/>
        </p:nvSpPr>
        <p:spPr>
          <a:xfrm>
            <a:off x="7565813" y="2190769"/>
            <a:ext cx="381000" cy="523220"/>
          </a:xfrm>
          <a:prstGeom prst="rect">
            <a:avLst/>
          </a:prstGeom>
          <a:noFill/>
        </p:spPr>
        <p:txBody>
          <a:bodyPr wrap="square" rtlCol="0">
            <a:spAutoFit/>
          </a:bodyPr>
          <a:lstStyle/>
          <a:p>
            <a:r>
              <a:rPr lang="en-US" sz="2800" b="1" dirty="0" smtClean="0">
                <a:solidFill>
                  <a:srgbClr val="000000"/>
                </a:solidFill>
              </a:rPr>
              <a:t>?</a:t>
            </a:r>
            <a:endParaRPr lang="en-US" sz="2800" b="1" dirty="0">
              <a:solidFill>
                <a:srgbClr val="000000"/>
              </a:solidFill>
            </a:endParaRPr>
          </a:p>
        </p:txBody>
      </p:sp>
    </p:spTree>
    <p:extLst>
      <p:ext uri="{BB962C8B-B14F-4D97-AF65-F5344CB8AC3E}">
        <p14:creationId xmlns:p14="http://schemas.microsoft.com/office/powerpoint/2010/main" val="25854028"/>
      </p:ext>
    </p:extLst>
  </p:cSld>
  <p:clrMapOvr>
    <a:masterClrMapping/>
  </p:clrMapOvr>
  <p:transition advClick="0"/>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633855208"/>
              </p:ext>
            </p:extLst>
          </p:nvPr>
        </p:nvGraphicFramePr>
        <p:xfrm>
          <a:off x="152401" y="2399212"/>
          <a:ext cx="8654147" cy="3468188"/>
        </p:xfrm>
        <a:graphic>
          <a:graphicData uri="http://schemas.openxmlformats.org/drawingml/2006/table">
            <a:tbl>
              <a:tblPr firstRow="1" bandRow="1">
                <a:tableStyleId>{5C22544A-7EE6-4342-B048-85BDC9FD1C3A}</a:tableStyleId>
              </a:tblPr>
              <a:tblGrid>
                <a:gridCol w="1224305"/>
                <a:gridCol w="530703"/>
                <a:gridCol w="530703"/>
                <a:gridCol w="530703"/>
                <a:gridCol w="530703"/>
                <a:gridCol w="530703"/>
                <a:gridCol w="530703"/>
                <a:gridCol w="530703"/>
                <a:gridCol w="530703"/>
                <a:gridCol w="530703"/>
                <a:gridCol w="530703"/>
                <a:gridCol w="530703"/>
                <a:gridCol w="530703"/>
                <a:gridCol w="530703"/>
                <a:gridCol w="530703"/>
              </a:tblGrid>
              <a:tr h="518160">
                <a:tc>
                  <a:txBody>
                    <a:bodyPr/>
                    <a:lstStyle/>
                    <a:p>
                      <a:endParaRPr lang="en-US" sz="1400" dirty="0"/>
                    </a:p>
                  </a:txBody>
                  <a:tcP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10%</a:t>
                      </a:r>
                      <a:endParaRPr lang="en-US" sz="1400" b="0" dirty="0"/>
                    </a:p>
                  </a:txBody>
                  <a:tcPr anchor="ctr">
                    <a:lnR w="12700" cap="flat" cmpd="sng" algn="ctr">
                      <a:solidFill>
                        <a:schemeClr val="tx1"/>
                      </a:solidFill>
                      <a:prstDash val="solid"/>
                      <a:round/>
                      <a:headEnd type="none" w="med" len="med"/>
                      <a:tailEnd type="none" w="med" len="med"/>
                    </a:lnR>
                    <a:solidFill>
                      <a:schemeClr val="accent5">
                        <a:lumMod val="40000"/>
                        <a:lumOff val="60000"/>
                      </a:schemeClr>
                    </a:solidFill>
                  </a:tcPr>
                </a:tc>
                <a:tc>
                  <a:txBody>
                    <a:bodyPr/>
                    <a:lstStyle/>
                    <a:p>
                      <a:pPr algn="ctr"/>
                      <a:r>
                        <a:rPr lang="en-US" sz="1400" b="1" dirty="0" smtClean="0">
                          <a:solidFill>
                            <a:schemeClr val="tx1"/>
                          </a:solidFill>
                        </a:rPr>
                        <a:t>84%</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9%</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8%</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6%</a:t>
                      </a:r>
                      <a:endParaRPr lang="en-US" sz="1400" dirty="0"/>
                    </a:p>
                  </a:txBody>
                  <a:tcPr anchor="ctr">
                    <a:lnR w="12700" cap="flat" cmpd="sng" algn="ctr">
                      <a:solidFill>
                        <a:schemeClr val="tx1"/>
                      </a:solidFill>
                      <a:prstDash val="solid"/>
                      <a:round/>
                      <a:headEnd type="none" w="med" len="med"/>
                      <a:tailEnd type="none" w="med" len="med"/>
                    </a:lnR>
                    <a:solidFill>
                      <a:schemeClr val="accent3">
                        <a:lumMod val="20000"/>
                        <a:lumOff val="80000"/>
                      </a:schemeClr>
                    </a:solidFill>
                  </a:tcPr>
                </a:tc>
              </a:tr>
              <a:tr h="518160">
                <a:tc>
                  <a:txBody>
                    <a:bodyPr/>
                    <a:lstStyle/>
                    <a:p>
                      <a:pPr algn="r"/>
                      <a:r>
                        <a:rPr lang="en-US" sz="1400" dirty="0" smtClean="0"/>
                        <a:t>Sailboat</a:t>
                      </a:r>
                      <a:r>
                        <a:rPr lang="en-US" sz="1400" baseline="0" dirty="0" smtClean="0"/>
                        <a:t> under 6m</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8%</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10%</a:t>
                      </a:r>
                      <a:endParaRPr lang="en-US" sz="1400" b="0" dirty="0"/>
                    </a:p>
                  </a:txBody>
                  <a:tcPr anchor="ctr">
                    <a:lnR w="12700" cap="flat" cmpd="sng" algn="ctr">
                      <a:solidFill>
                        <a:schemeClr val="tx1"/>
                      </a:solidFill>
                      <a:prstDash val="solid"/>
                      <a:round/>
                      <a:headEnd type="none" w="med" len="med"/>
                      <a:tailEnd type="none" w="med" len="med"/>
                    </a:lnR>
                    <a:solidFill>
                      <a:schemeClr val="accent5">
                        <a:lumMod val="40000"/>
                        <a:lumOff val="60000"/>
                      </a:schemeClr>
                    </a:solidFill>
                  </a:tcPr>
                </a:tc>
                <a:tc>
                  <a:txBody>
                    <a:bodyPr/>
                    <a:lstStyle/>
                    <a:p>
                      <a:pPr algn="ctr"/>
                      <a:r>
                        <a:rPr lang="en-US" sz="1400" b="1" dirty="0" smtClean="0">
                          <a:solidFill>
                            <a:schemeClr val="tx1"/>
                          </a:solidFill>
                        </a:rPr>
                        <a:t>83%</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10%</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8%</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7%</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Canoe or Kayak</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8%</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8%</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10%</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80%</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11%</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83%</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10%</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9%</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84%</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9%</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Rowboat/</a:t>
                      </a:r>
                    </a:p>
                    <a:p>
                      <a:pPr algn="r"/>
                      <a:r>
                        <a:rPr lang="en-US" sz="1400" dirty="0" smtClean="0"/>
                        <a:t>dinghy</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9%</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9%</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11%</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80%</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11%</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9%</a:t>
                      </a:r>
                      <a:endParaRPr lang="en-US" sz="1400" b="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9%</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9%</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Personal Watercraft</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a:r>
                        <a:rPr lang="en-US" sz="1400" b="1" dirty="0" smtClean="0">
                          <a:solidFill>
                            <a:schemeClr val="tx1"/>
                          </a:solidFill>
                        </a:rPr>
                        <a:t>90%</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5%</a:t>
                      </a:r>
                      <a:endParaRPr lang="en-US" sz="1400" b="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6%</a:t>
                      </a:r>
                      <a:endParaRPr lang="en-US" sz="1400" b="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8%</a:t>
                      </a:r>
                      <a:endParaRPr lang="en-US" sz="1400" b="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r>
                        <a:rPr lang="en-US" sz="1400" b="1" dirty="0" smtClean="0">
                          <a:solidFill>
                            <a:schemeClr val="tx1"/>
                          </a:solidFill>
                        </a:rPr>
                        <a:t>82%</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9%</a:t>
                      </a:r>
                      <a:endParaRPr lang="en-US" sz="1400" b="0" dirty="0"/>
                    </a:p>
                  </a:txBody>
                  <a:tcPr anchor="ctr">
                    <a:lnR w="12700" cap="flat" cmpd="sng" algn="ctr">
                      <a:solidFill>
                        <a:schemeClr val="tx1"/>
                      </a:solidFill>
                      <a:prstDash val="solid"/>
                      <a:round/>
                      <a:headEnd type="none" w="med" len="med"/>
                      <a:tailEnd type="none" w="med" len="med"/>
                    </a:lnR>
                    <a:lnB w="12700" cmpd="sng">
                      <a:noFill/>
                    </a:lnB>
                    <a:solidFill>
                      <a:schemeClr val="accent5">
                        <a:lumMod val="40000"/>
                        <a:lumOff val="60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6%</a:t>
                      </a:r>
                      <a:endParaRPr lang="en-US" sz="1400" b="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a:r>
                        <a:rPr lang="en-US" sz="1400" dirty="0" smtClean="0"/>
                        <a:t>6%</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dirty="0" smtClean="0"/>
                        <a:t>6%</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r>
              <a:tr h="359228">
                <a:tc>
                  <a:txBody>
                    <a:bodyPr/>
                    <a:lstStyle/>
                    <a:p>
                      <a:pPr algn="r"/>
                      <a:endParaRPr lang="en-US" sz="140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(n=746)</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(n=704)</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(n=574)</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(n=173)</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(n=137)</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(n=944)</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r>
                        <a:rPr lang="en-US" sz="1200" b="0" i="1" dirty="0" smtClean="0">
                          <a:solidFill>
                            <a:schemeClr val="tx1"/>
                          </a:solidFill>
                        </a:rPr>
                        <a:t>(n=419)</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54</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38200" y="117675"/>
            <a:ext cx="8064214" cy="796725"/>
          </a:xfrm>
        </p:spPr>
        <p:txBody>
          <a:bodyPr/>
          <a:lstStyle/>
          <a:p>
            <a:r>
              <a:rPr lang="en-US" dirty="0" smtClean="0"/>
              <a:t>There is strong support for legislation among all boating activity groups, as well as parents (of children under 18).</a:t>
            </a:r>
            <a:r>
              <a:rPr lang="en-US" b="0" dirty="0" smtClean="0"/>
              <a:t> </a:t>
            </a:r>
            <a:r>
              <a:rPr lang="en-US" sz="1600" b="0" dirty="0" smtClean="0"/>
              <a:t>Powerboat passengers index higher on ‘not in favour of any legislation’ for personal watercrafts (8%).</a:t>
            </a:r>
          </a:p>
        </p:txBody>
      </p:sp>
      <p:sp>
        <p:nvSpPr>
          <p:cNvPr id="8" name="TextBox 7"/>
          <p:cNvSpPr txBox="1"/>
          <p:nvPr/>
        </p:nvSpPr>
        <p:spPr>
          <a:xfrm>
            <a:off x="1799316" y="1091703"/>
            <a:ext cx="6362700" cy="369332"/>
          </a:xfrm>
          <a:prstGeom prst="rect">
            <a:avLst/>
          </a:prstGeom>
          <a:noFill/>
        </p:spPr>
        <p:txBody>
          <a:bodyPr wrap="square" rtlCol="0">
            <a:spAutoFit/>
          </a:bodyPr>
          <a:lstStyle/>
          <a:p>
            <a:pPr algn="ctr"/>
            <a:r>
              <a:rPr lang="en-US" b="1" dirty="0" smtClean="0">
                <a:solidFill>
                  <a:srgbClr val="1F497D"/>
                </a:solidFill>
              </a:rPr>
              <a:t>Agreement with Legislation among Subgroups </a:t>
            </a:r>
            <a:endParaRPr lang="en-US" b="1" dirty="0">
              <a:solidFill>
                <a:srgbClr val="1F497D"/>
              </a:solidFill>
            </a:endParaRPr>
          </a:p>
        </p:txBody>
      </p:sp>
      <p:grpSp>
        <p:nvGrpSpPr>
          <p:cNvPr id="44" name="Group 43"/>
          <p:cNvGrpSpPr/>
          <p:nvPr/>
        </p:nvGrpSpPr>
        <p:grpSpPr>
          <a:xfrm>
            <a:off x="6019800" y="6080649"/>
            <a:ext cx="3144607" cy="461665"/>
            <a:chOff x="6206219" y="509396"/>
            <a:chExt cx="3144607" cy="461665"/>
          </a:xfrm>
        </p:grpSpPr>
        <p:sp>
          <p:nvSpPr>
            <p:cNvPr id="45" name="Rectangle 44"/>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6596742" y="598714"/>
              <a:ext cx="243650" cy="1524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6836226" y="509396"/>
              <a:ext cx="2514600" cy="461665"/>
            </a:xfrm>
            <a:prstGeom prst="rect">
              <a:avLst/>
            </a:prstGeom>
            <a:noFill/>
          </p:spPr>
          <p:txBody>
            <a:bodyPr wrap="square" rtlCol="0">
              <a:spAutoFit/>
            </a:bodyPr>
            <a:lstStyle/>
            <a:p>
              <a:r>
                <a:rPr lang="en-US" sz="1200" dirty="0" smtClean="0"/>
                <a:t>Over 120 /Under 80 index compared to total boating population</a:t>
              </a:r>
              <a:endParaRPr lang="en-US" sz="1200" dirty="0"/>
            </a:p>
          </p:txBody>
        </p:sp>
        <p:cxnSp>
          <p:nvCxnSpPr>
            <p:cNvPr id="49" name="Straight Connector 48"/>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7713046" y="2434774"/>
            <a:ext cx="1105180" cy="595661"/>
            <a:chOff x="7517099" y="2356287"/>
            <a:chExt cx="1105180" cy="595661"/>
          </a:xfrm>
        </p:grpSpPr>
        <p:cxnSp>
          <p:nvCxnSpPr>
            <p:cNvPr id="29" name="Straight Connector 28"/>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52" name="Rectangle 51"/>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18" name="Group 17"/>
          <p:cNvGrpSpPr/>
          <p:nvPr/>
        </p:nvGrpSpPr>
        <p:grpSpPr>
          <a:xfrm>
            <a:off x="3579153" y="1404583"/>
            <a:ext cx="2626762" cy="620163"/>
            <a:chOff x="6178650" y="5443179"/>
            <a:chExt cx="2626762" cy="620163"/>
          </a:xfrm>
        </p:grpSpPr>
        <p:sp>
          <p:nvSpPr>
            <p:cNvPr id="2" name="Rectangle 1"/>
            <p:cNvSpPr/>
            <p:nvPr/>
          </p:nvSpPr>
          <p:spPr>
            <a:xfrm>
              <a:off x="6519412" y="5486400"/>
              <a:ext cx="2286000" cy="461665"/>
            </a:xfrm>
            <a:prstGeom prst="rect">
              <a:avLst/>
            </a:prstGeom>
          </p:spPr>
          <p:txBody>
            <a:bodyPr wrap="square">
              <a:spAutoFit/>
            </a:bodyPr>
            <a:lstStyle/>
            <a:p>
              <a:r>
                <a:rPr lang="en-US" sz="1200" dirty="0" smtClean="0">
                  <a:solidFill>
                    <a:schemeClr val="accent5">
                      <a:lumMod val="50000"/>
                    </a:schemeClr>
                  </a:solidFill>
                  <a:sym typeface="Wingdings"/>
                </a:rPr>
                <a:t>Total i</a:t>
              </a:r>
              <a:r>
                <a:rPr lang="en-US" sz="1200" dirty="0" smtClean="0">
                  <a:solidFill>
                    <a:schemeClr val="accent5">
                      <a:lumMod val="50000"/>
                    </a:schemeClr>
                  </a:solidFill>
                </a:rPr>
                <a:t>n </a:t>
              </a:r>
              <a:r>
                <a:rPr lang="en-US" sz="1200" dirty="0">
                  <a:solidFill>
                    <a:schemeClr val="accent5">
                      <a:lumMod val="50000"/>
                    </a:schemeClr>
                  </a:solidFill>
                </a:rPr>
                <a:t>favour of some </a:t>
              </a:r>
              <a:r>
                <a:rPr lang="en-US" sz="1200" dirty="0" smtClean="0">
                  <a:solidFill>
                    <a:schemeClr val="accent5">
                      <a:lumMod val="50000"/>
                    </a:schemeClr>
                  </a:solidFill>
                </a:rPr>
                <a:t>legislation</a:t>
              </a:r>
            </a:p>
            <a:p>
              <a:r>
                <a:rPr lang="en-US" sz="1200" dirty="0" smtClean="0">
                  <a:solidFill>
                    <a:schemeClr val="accent3">
                      <a:lumMod val="75000"/>
                    </a:schemeClr>
                  </a:solidFill>
                </a:rPr>
                <a:t>Not </a:t>
              </a:r>
              <a:r>
                <a:rPr lang="en-US" sz="1200" dirty="0">
                  <a:solidFill>
                    <a:schemeClr val="accent3">
                      <a:lumMod val="75000"/>
                    </a:schemeClr>
                  </a:solidFill>
                </a:rPr>
                <a:t>in </a:t>
              </a:r>
              <a:r>
                <a:rPr lang="en-US" sz="1200" dirty="0" smtClean="0">
                  <a:solidFill>
                    <a:schemeClr val="accent3">
                      <a:lumMod val="75000"/>
                    </a:schemeClr>
                  </a:solidFill>
                </a:rPr>
                <a:t>favour of any legislation</a:t>
              </a:r>
              <a:endParaRPr lang="en-US" sz="1200" dirty="0">
                <a:solidFill>
                  <a:schemeClr val="accent3">
                    <a:lumMod val="75000"/>
                  </a:schemeClr>
                </a:solidFill>
              </a:endParaRPr>
            </a:p>
          </p:txBody>
        </p:sp>
        <p:sp>
          <p:nvSpPr>
            <p:cNvPr id="53" name="Rectangle 52"/>
            <p:cNvSpPr/>
            <p:nvPr/>
          </p:nvSpPr>
          <p:spPr>
            <a:xfrm>
              <a:off x="6178650" y="5443179"/>
              <a:ext cx="405880" cy="430887"/>
            </a:xfrm>
            <a:prstGeom prst="rect">
              <a:avLst/>
            </a:prstGeom>
          </p:spPr>
          <p:txBody>
            <a:bodyPr wrap="none">
              <a:spAutoFit/>
            </a:bodyPr>
            <a:lstStyle/>
            <a:p>
              <a:r>
                <a:rPr lang="en-US" sz="2200" b="1" dirty="0" smtClean="0">
                  <a:solidFill>
                    <a:schemeClr val="accent5">
                      <a:lumMod val="50000"/>
                    </a:schemeClr>
                  </a:solidFill>
                  <a:sym typeface="Wingdings"/>
                </a:rPr>
                <a:t></a:t>
              </a:r>
              <a:endParaRPr lang="en-US" sz="2200" b="1" dirty="0"/>
            </a:p>
          </p:txBody>
        </p:sp>
        <p:sp>
          <p:nvSpPr>
            <p:cNvPr id="54" name="Rectangle 53"/>
            <p:cNvSpPr/>
            <p:nvPr/>
          </p:nvSpPr>
          <p:spPr>
            <a:xfrm>
              <a:off x="6189536" y="5632455"/>
              <a:ext cx="364202" cy="430887"/>
            </a:xfrm>
            <a:prstGeom prst="rect">
              <a:avLst/>
            </a:prstGeom>
          </p:spPr>
          <p:txBody>
            <a:bodyPr wrap="none">
              <a:spAutoFit/>
            </a:bodyPr>
            <a:lstStyle/>
            <a:p>
              <a:r>
                <a:rPr lang="en-US" sz="2200" b="1" dirty="0" smtClean="0">
                  <a:solidFill>
                    <a:schemeClr val="accent3">
                      <a:lumMod val="75000"/>
                    </a:schemeClr>
                  </a:solidFill>
                  <a:sym typeface="Wingdings"/>
                </a:rPr>
                <a:t></a:t>
              </a:r>
              <a:endParaRPr lang="en-US" sz="2200" b="1" dirty="0">
                <a:solidFill>
                  <a:schemeClr val="accent3">
                    <a:lumMod val="75000"/>
                  </a:schemeClr>
                </a:solidFill>
              </a:endParaRPr>
            </a:p>
          </p:txBody>
        </p:sp>
      </p:grpSp>
      <p:grpSp>
        <p:nvGrpSpPr>
          <p:cNvPr id="55" name="Group 54"/>
          <p:cNvGrpSpPr/>
          <p:nvPr/>
        </p:nvGrpSpPr>
        <p:grpSpPr>
          <a:xfrm>
            <a:off x="5573486" y="2429801"/>
            <a:ext cx="1105180" cy="595661"/>
            <a:chOff x="7517099" y="2356287"/>
            <a:chExt cx="1105180" cy="595661"/>
          </a:xfrm>
        </p:grpSpPr>
        <p:cxnSp>
          <p:nvCxnSpPr>
            <p:cNvPr id="56" name="Straight Connector 55"/>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58" name="Rectangle 57"/>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59" name="Rectangle 58"/>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60" name="Group 59"/>
          <p:cNvGrpSpPr/>
          <p:nvPr/>
        </p:nvGrpSpPr>
        <p:grpSpPr>
          <a:xfrm>
            <a:off x="4550228" y="2434774"/>
            <a:ext cx="1105180" cy="595661"/>
            <a:chOff x="7517099" y="2356287"/>
            <a:chExt cx="1105180" cy="595661"/>
          </a:xfrm>
        </p:grpSpPr>
        <p:cxnSp>
          <p:nvCxnSpPr>
            <p:cNvPr id="61" name="Straight Connector 60"/>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63" name="Rectangle 62"/>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64" name="Rectangle 63"/>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65" name="Group 64"/>
          <p:cNvGrpSpPr/>
          <p:nvPr/>
        </p:nvGrpSpPr>
        <p:grpSpPr>
          <a:xfrm>
            <a:off x="3494314" y="2429801"/>
            <a:ext cx="1105180" cy="595661"/>
            <a:chOff x="7517099" y="2356287"/>
            <a:chExt cx="1105180" cy="595661"/>
          </a:xfrm>
        </p:grpSpPr>
        <p:cxnSp>
          <p:nvCxnSpPr>
            <p:cNvPr id="66" name="Straight Connector 65"/>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68" name="Rectangle 67"/>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69" name="Rectangle 68"/>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70" name="Group 69"/>
          <p:cNvGrpSpPr/>
          <p:nvPr/>
        </p:nvGrpSpPr>
        <p:grpSpPr>
          <a:xfrm>
            <a:off x="2427514" y="2434774"/>
            <a:ext cx="1105180" cy="595661"/>
            <a:chOff x="7517099" y="2356287"/>
            <a:chExt cx="1105180" cy="595661"/>
          </a:xfrm>
        </p:grpSpPr>
        <p:cxnSp>
          <p:nvCxnSpPr>
            <p:cNvPr id="71" name="Straight Connector 70"/>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73" name="Rectangle 72"/>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74" name="Rectangle 73"/>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75" name="Group 74"/>
          <p:cNvGrpSpPr/>
          <p:nvPr/>
        </p:nvGrpSpPr>
        <p:grpSpPr>
          <a:xfrm>
            <a:off x="1349828" y="2429801"/>
            <a:ext cx="1105180" cy="595661"/>
            <a:chOff x="7517099" y="2356287"/>
            <a:chExt cx="1105180" cy="595661"/>
          </a:xfrm>
        </p:grpSpPr>
        <p:cxnSp>
          <p:nvCxnSpPr>
            <p:cNvPr id="76" name="Straight Connector 75"/>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79" name="Rectangle 78"/>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87" name="Group 86"/>
          <p:cNvGrpSpPr/>
          <p:nvPr/>
        </p:nvGrpSpPr>
        <p:grpSpPr>
          <a:xfrm>
            <a:off x="6640286" y="2430569"/>
            <a:ext cx="1105180" cy="595661"/>
            <a:chOff x="7517099" y="2356287"/>
            <a:chExt cx="1105180" cy="595661"/>
          </a:xfrm>
        </p:grpSpPr>
        <p:cxnSp>
          <p:nvCxnSpPr>
            <p:cNvPr id="88" name="Straight Connector 87"/>
            <p:cNvCxnSpPr/>
            <p:nvPr/>
          </p:nvCxnSpPr>
          <p:spPr>
            <a:xfrm>
              <a:off x="7517099" y="2437312"/>
              <a:ext cx="11051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7542946" y="2808514"/>
              <a:ext cx="1066439" cy="0"/>
            </a:xfrm>
            <a:prstGeom prst="line">
              <a:avLst/>
            </a:prstGeom>
          </p:spPr>
          <p:style>
            <a:lnRef idx="1">
              <a:schemeClr val="accent1"/>
            </a:lnRef>
            <a:fillRef idx="0">
              <a:schemeClr val="accent1"/>
            </a:fillRef>
            <a:effectRef idx="0">
              <a:schemeClr val="accent1"/>
            </a:effectRef>
            <a:fontRef idx="minor">
              <a:schemeClr val="tx1"/>
            </a:fontRef>
          </p:style>
        </p:cxnSp>
        <p:sp>
          <p:nvSpPr>
            <p:cNvPr id="90" name="Rectangle 89"/>
            <p:cNvSpPr/>
            <p:nvPr/>
          </p:nvSpPr>
          <p:spPr>
            <a:xfrm>
              <a:off x="75628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91" name="Rectangle 90"/>
            <p:cNvSpPr/>
            <p:nvPr/>
          </p:nvSpPr>
          <p:spPr>
            <a:xfrm>
              <a:off x="816766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grpSp>
        <p:nvGrpSpPr>
          <p:cNvPr id="7" name="Group 6"/>
          <p:cNvGrpSpPr/>
          <p:nvPr/>
        </p:nvGrpSpPr>
        <p:grpSpPr>
          <a:xfrm>
            <a:off x="1676399" y="1850005"/>
            <a:ext cx="7052731" cy="590682"/>
            <a:chOff x="1676399" y="1850005"/>
            <a:chExt cx="7052731" cy="590682"/>
          </a:xfrm>
        </p:grpSpPr>
        <p:grpSp>
          <p:nvGrpSpPr>
            <p:cNvPr id="27" name="Group 26"/>
            <p:cNvGrpSpPr/>
            <p:nvPr/>
          </p:nvGrpSpPr>
          <p:grpSpPr>
            <a:xfrm>
              <a:off x="1676399" y="1850005"/>
              <a:ext cx="7052731" cy="590682"/>
              <a:chOff x="1556654" y="1771518"/>
              <a:chExt cx="7052731" cy="590682"/>
            </a:xfrm>
          </p:grpSpPr>
          <p:grpSp>
            <p:nvGrpSpPr>
              <p:cNvPr id="80" name="Group 79"/>
              <p:cNvGrpSpPr/>
              <p:nvPr/>
            </p:nvGrpSpPr>
            <p:grpSpPr>
              <a:xfrm>
                <a:off x="1556654" y="1771518"/>
                <a:ext cx="4662229" cy="590682"/>
                <a:chOff x="1238891" y="1635556"/>
                <a:chExt cx="4662229" cy="590682"/>
              </a:xfrm>
            </p:grpSpPr>
            <p:grpSp>
              <p:nvGrpSpPr>
                <p:cNvPr id="81" name="Group 80"/>
                <p:cNvGrpSpPr/>
                <p:nvPr/>
              </p:nvGrpSpPr>
              <p:grpSpPr>
                <a:xfrm>
                  <a:off x="1238891" y="1635556"/>
                  <a:ext cx="3690264" cy="590682"/>
                  <a:chOff x="4653232" y="2772571"/>
                  <a:chExt cx="2520500" cy="403444"/>
                </a:xfrm>
              </p:grpSpPr>
              <p:pic>
                <p:nvPicPr>
                  <p:cNvPr id="83"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653232" y="2854160"/>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83"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006418" y="2910629"/>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5329825" y="288656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0288" y="2772571"/>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82"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62552" y="1742363"/>
                  <a:ext cx="438568" cy="438568"/>
                </a:xfrm>
                <a:prstGeom prst="rect">
                  <a:avLst/>
                </a:prstGeom>
                <a:noFill/>
                <a:extLst>
                  <a:ext uri="{909E8E84-426E-40DD-AFC4-6F175D3DCCD1}">
                    <a14:hiddenFill xmlns:a14="http://schemas.microsoft.com/office/drawing/2010/main">
                      <a:solidFill>
                        <a:srgbClr val="FFFFFF"/>
                      </a:solidFill>
                    </a14:hiddenFill>
                  </a:ext>
                </a:extLst>
              </p:spPr>
            </p:pic>
          </p:grpSp>
          <p:sp>
            <p:nvSpPr>
              <p:cNvPr id="26" name="TextBox 25"/>
              <p:cNvSpPr txBox="1"/>
              <p:nvPr/>
            </p:nvSpPr>
            <p:spPr>
              <a:xfrm>
                <a:off x="7562819" y="1937658"/>
                <a:ext cx="1046566" cy="369332"/>
              </a:xfrm>
              <a:prstGeom prst="rect">
                <a:avLst/>
              </a:prstGeom>
              <a:noFill/>
            </p:spPr>
            <p:txBody>
              <a:bodyPr wrap="square" rtlCol="0">
                <a:spAutoFit/>
              </a:bodyPr>
              <a:lstStyle/>
              <a:p>
                <a:pPr algn="ctr"/>
                <a:r>
                  <a:rPr lang="en-US" b="1" dirty="0" smtClean="0">
                    <a:solidFill>
                      <a:srgbClr val="000000"/>
                    </a:solidFill>
                  </a:rPr>
                  <a:t>Parents</a:t>
                </a:r>
                <a:endParaRPr lang="en-US" b="1" dirty="0">
                  <a:solidFill>
                    <a:srgbClr val="000000"/>
                  </a:solidFill>
                </a:endParaRPr>
              </a:p>
            </p:txBody>
          </p:sp>
        </p:grpSp>
        <p:pic>
          <p:nvPicPr>
            <p:cNvPr id="92"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6911792" y="1962074"/>
              <a:ext cx="464026" cy="44403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453678377"/>
      </p:ext>
    </p:extLst>
  </p:cSld>
  <p:clrMapOvr>
    <a:masterClrMapping/>
  </p:clrMapOvr>
  <p:transition advClick="0"/>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1457143380"/>
              </p:ext>
            </p:extLst>
          </p:nvPr>
        </p:nvGraphicFramePr>
        <p:xfrm>
          <a:off x="239484" y="2475412"/>
          <a:ext cx="7151915" cy="3468188"/>
        </p:xfrm>
        <a:graphic>
          <a:graphicData uri="http://schemas.openxmlformats.org/drawingml/2006/table">
            <a:tbl>
              <a:tblPr firstRow="1" bandRow="1">
                <a:tableStyleId>{5C22544A-7EE6-4342-B048-85BDC9FD1C3A}</a:tableStyleId>
              </a:tblPr>
              <a:tblGrid>
                <a:gridCol w="1635712"/>
                <a:gridCol w="788029"/>
                <a:gridCol w="788029"/>
                <a:gridCol w="788029"/>
                <a:gridCol w="788029"/>
                <a:gridCol w="788029"/>
                <a:gridCol w="788029"/>
                <a:gridCol w="788029"/>
              </a:tblGrid>
              <a:tr h="518160">
                <a:tc>
                  <a:txBody>
                    <a:bodyPr/>
                    <a:lstStyle/>
                    <a:p>
                      <a:endParaRPr lang="en-US" sz="1400" dirty="0"/>
                    </a:p>
                  </a:txBody>
                  <a:tcP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c>
                  <a:txBody>
                    <a:bodyPr/>
                    <a:lstStyle/>
                    <a:p>
                      <a:endParaRPr lang="en-US" sz="1400" dirty="0"/>
                    </a:p>
                  </a:txBody>
                  <a:tcPr anchor="ctr">
                    <a:noFill/>
                  </a:tcPr>
                </a:tc>
              </a:tr>
              <a:tr h="518160">
                <a:tc>
                  <a:txBody>
                    <a:bodyPr/>
                    <a:lstStyle/>
                    <a:p>
                      <a:pPr algn="r"/>
                      <a:r>
                        <a:rPr lang="en-US" sz="1400" dirty="0" smtClean="0"/>
                        <a:t>Powerboats </a:t>
                      </a:r>
                    </a:p>
                    <a:p>
                      <a:pPr algn="r"/>
                      <a:r>
                        <a:rPr lang="en-US" sz="1400" dirty="0" smtClean="0"/>
                        <a:t>under 6m</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11%</a:t>
                      </a:r>
                      <a:endParaRPr lang="en-US" sz="1400" dirty="0"/>
                    </a:p>
                  </a:txBody>
                  <a:tcPr anchor="ctr">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3%</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lang="en-US" sz="1400" b="1" dirty="0" smtClean="0">
                          <a:solidFill>
                            <a:schemeClr val="tx1"/>
                          </a:solidFill>
                        </a:rPr>
                        <a:t>87%</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solidFill>
                      <a:schemeClr val="bg1">
                        <a:lumMod val="95000"/>
                      </a:schemeClr>
                    </a:solidFill>
                  </a:tcPr>
                </a:tc>
                <a:tc>
                  <a:txBody>
                    <a:bodyPr/>
                    <a:lstStyle/>
                    <a:p>
                      <a:pPr algn="ctr"/>
                      <a:r>
                        <a:rPr lang="en-US" sz="1400" dirty="0" smtClean="0"/>
                        <a:t>7%</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Sailboat</a:t>
                      </a:r>
                      <a:r>
                        <a:rPr lang="en-US" sz="1400" baseline="0" dirty="0" smtClean="0"/>
                        <a:t> under 6m</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88%</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10%</a:t>
                      </a:r>
                      <a:endParaRPr lang="en-US" sz="1400" dirty="0"/>
                    </a:p>
                  </a:txBody>
                  <a:tcPr anchor="ctr">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2%</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7%</a:t>
                      </a:r>
                      <a:endParaRPr lang="en-US" sz="1400" b="0" dirty="0"/>
                    </a:p>
                  </a:txBody>
                  <a:tcPr anchor="ctr">
                    <a:solidFill>
                      <a:schemeClr val="bg1">
                        <a:lumMod val="95000"/>
                      </a:schemeClr>
                    </a:solidFill>
                  </a:tcPr>
                </a:tc>
                <a:tc>
                  <a:txBody>
                    <a:bodyPr/>
                    <a:lstStyle/>
                    <a:p>
                      <a:pPr algn="ctr"/>
                      <a:r>
                        <a:rPr lang="en-US" sz="1400" dirty="0" smtClean="0"/>
                        <a:t>7%</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Canoe or Kayak</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10%</a:t>
                      </a:r>
                      <a:endParaRPr lang="en-US" sz="1400" dirty="0"/>
                    </a:p>
                  </a:txBody>
                  <a:tcPr anchor="ctr">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1%</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8%</a:t>
                      </a:r>
                      <a:endParaRPr lang="en-US" sz="1400" b="0" dirty="0"/>
                    </a:p>
                  </a:txBody>
                  <a:tcPr anchor="ctr">
                    <a:solidFill>
                      <a:schemeClr val="bg1">
                        <a:lumMod val="95000"/>
                      </a:schemeClr>
                    </a:solidFill>
                  </a:tcPr>
                </a:tc>
                <a:tc>
                  <a:txBody>
                    <a:bodyPr/>
                    <a:lstStyle/>
                    <a:p>
                      <a:pPr algn="ctr"/>
                      <a:r>
                        <a:rPr lang="en-US" sz="1400" dirty="0" smtClean="0"/>
                        <a:t>6%</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Rowboat/</a:t>
                      </a:r>
                    </a:p>
                    <a:p>
                      <a:pPr algn="r"/>
                      <a:r>
                        <a:rPr lang="en-US" sz="1400" dirty="0" smtClean="0"/>
                        <a:t>dinghy</a:t>
                      </a:r>
                      <a:endParaRPr lang="en-US" sz="1400" dirty="0"/>
                    </a:p>
                  </a:txBody>
                  <a:tcPr anchor="ctr">
                    <a:lnR w="12700" cap="flat" cmpd="sng" algn="ctr">
                      <a:solidFill>
                        <a:schemeClr val="tx1"/>
                      </a:solidFill>
                      <a:prstDash val="solid"/>
                      <a:round/>
                      <a:headEnd type="none" w="med" len="med"/>
                      <a:tailEnd type="none" w="med" len="med"/>
                    </a:lnR>
                    <a:solidFill>
                      <a:schemeClr val="bg1">
                        <a:lumMod val="75000"/>
                      </a:schemeClr>
                    </a:solidFill>
                  </a:tcPr>
                </a:tc>
                <a:tc>
                  <a:txBody>
                    <a:bodyPr/>
                    <a:lstStyle/>
                    <a:p>
                      <a:pPr algn="ctr"/>
                      <a:r>
                        <a:rPr lang="en-US" sz="1400" b="1" dirty="0" smtClean="0">
                          <a:solidFill>
                            <a:schemeClr val="tx1"/>
                          </a:solidFill>
                        </a:rPr>
                        <a:t>86%</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dirty="0" smtClean="0"/>
                        <a:t>12%</a:t>
                      </a:r>
                      <a:endParaRPr lang="en-US" sz="1400" dirty="0"/>
                    </a:p>
                  </a:txBody>
                  <a:tcPr anchor="ctr">
                    <a:lnR w="12700" cap="flat" cmpd="sng" algn="ctr">
                      <a:noFill/>
                      <a:prstDash val="solid"/>
                      <a:round/>
                      <a:headEnd type="none" w="med" len="med"/>
                      <a:tailEnd type="none" w="med" len="med"/>
                    </a:lnR>
                    <a:solidFill>
                      <a:schemeClr val="bg1">
                        <a:lumMod val="95000"/>
                      </a:schemeClr>
                    </a:solidFill>
                  </a:tcPr>
                </a:tc>
                <a:tc>
                  <a:txBody>
                    <a:bodyPr/>
                    <a:lstStyle/>
                    <a:p>
                      <a:pPr algn="ctr"/>
                      <a:r>
                        <a:rPr lang="en-US" sz="1400" dirty="0" smtClean="0"/>
                        <a:t>2%</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algn="ct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lang="en-US" sz="1400" b="1" dirty="0" smtClean="0">
                          <a:solidFill>
                            <a:schemeClr val="tx1"/>
                          </a:solidFill>
                        </a:rPr>
                        <a:t>85%</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solidFill>
                      <a:schemeClr val="bg1">
                        <a:lumMod val="95000"/>
                      </a:schemeClr>
                    </a:solidFill>
                  </a:tcPr>
                </a:tc>
                <a:tc>
                  <a:txBody>
                    <a:bodyPr/>
                    <a:lstStyle/>
                    <a:p>
                      <a:pPr algn="ctr"/>
                      <a:r>
                        <a:rPr lang="en-US" sz="1400" b="0" dirty="0" smtClean="0"/>
                        <a:t>9%</a:t>
                      </a:r>
                      <a:endParaRPr lang="en-US" sz="1400" b="0" dirty="0"/>
                    </a:p>
                  </a:txBody>
                  <a:tcPr anchor="ctr">
                    <a:solidFill>
                      <a:schemeClr val="bg1">
                        <a:lumMod val="95000"/>
                      </a:schemeClr>
                    </a:solidFill>
                  </a:tcPr>
                </a:tc>
                <a:tc>
                  <a:txBody>
                    <a:bodyPr/>
                    <a:lstStyle/>
                    <a:p>
                      <a:pPr algn="ctr"/>
                      <a:r>
                        <a:rPr lang="en-US" sz="1400" dirty="0" smtClean="0"/>
                        <a:t>6%</a:t>
                      </a:r>
                      <a:endParaRPr lang="en-US" sz="1400" dirty="0"/>
                    </a:p>
                  </a:txBody>
                  <a:tcPr anchor="ctr">
                    <a:lnR w="12700" cap="flat" cmpd="sng" algn="ctr">
                      <a:solidFill>
                        <a:schemeClr val="tx1"/>
                      </a:solidFill>
                      <a:prstDash val="solid"/>
                      <a:round/>
                      <a:headEnd type="none" w="med" len="med"/>
                      <a:tailEnd type="none" w="med" len="med"/>
                    </a:lnR>
                    <a:solidFill>
                      <a:schemeClr val="bg1">
                        <a:lumMod val="95000"/>
                      </a:schemeClr>
                    </a:solidFill>
                  </a:tcPr>
                </a:tc>
              </a:tr>
              <a:tr h="518160">
                <a:tc>
                  <a:txBody>
                    <a:bodyPr/>
                    <a:lstStyle/>
                    <a:p>
                      <a:pPr algn="r"/>
                      <a:r>
                        <a:rPr lang="en-US" sz="1400" dirty="0" smtClean="0"/>
                        <a:t>Personal Watercraft</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75000"/>
                      </a:schemeClr>
                    </a:solidFill>
                  </a:tcPr>
                </a:tc>
                <a:tc>
                  <a:txBody>
                    <a:bodyPr/>
                    <a:lstStyle/>
                    <a:p>
                      <a:pPr algn="ctr"/>
                      <a:r>
                        <a:rPr lang="en-US" sz="1400" b="1" dirty="0" smtClean="0">
                          <a:solidFill>
                            <a:schemeClr val="tx1"/>
                          </a:solidFill>
                        </a:rPr>
                        <a:t>89%</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dirty="0" smtClean="0"/>
                        <a:t>9%</a:t>
                      </a:r>
                      <a:endParaRPr lang="en-US" sz="1400" dirty="0"/>
                    </a:p>
                  </a:txBody>
                  <a:tcPr anchor="ctr">
                    <a:lnR w="12700" cap="flat" cmpd="sng" algn="ctr">
                      <a:noFill/>
                      <a:prstDash val="solid"/>
                      <a:round/>
                      <a:headEnd type="none" w="med" len="med"/>
                      <a:tailEnd type="none" w="med" len="med"/>
                    </a:lnR>
                    <a:lnB w="12700" cmpd="sng">
                      <a:noFill/>
                    </a:lnB>
                    <a:solidFill>
                      <a:schemeClr val="bg1">
                        <a:lumMod val="95000"/>
                      </a:schemeClr>
                    </a:solidFill>
                  </a:tcPr>
                </a:tc>
                <a:tc>
                  <a:txBody>
                    <a:bodyPr/>
                    <a:lstStyle/>
                    <a:p>
                      <a:pPr algn="ctr"/>
                      <a:r>
                        <a:rPr lang="en-US" sz="1400" dirty="0" smtClean="0"/>
                        <a:t>2%</a:t>
                      </a:r>
                      <a:endParaRPr lang="en-US" sz="14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c>
                  <a:txBody>
                    <a:bodyPr/>
                    <a:lstStyle/>
                    <a:p>
                      <a:pPr algn="ct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noFill/>
                  </a:tcPr>
                </a:tc>
                <a:tc>
                  <a:txBody>
                    <a:bodyPr/>
                    <a:lstStyle/>
                    <a:p>
                      <a:pPr algn="ctr"/>
                      <a:r>
                        <a:rPr lang="en-US" sz="1400" b="1" dirty="0" smtClean="0">
                          <a:solidFill>
                            <a:schemeClr val="tx1"/>
                          </a:solidFill>
                        </a:rPr>
                        <a:t>88%</a:t>
                      </a:r>
                      <a:endParaRPr lang="en-US" sz="1400" b="1" dirty="0">
                        <a:solidFill>
                          <a:schemeClr val="tx1"/>
                        </a:solidFill>
                      </a:endParaRPr>
                    </a:p>
                  </a:txBody>
                  <a:tcPr anchor="ctr">
                    <a:lnL w="12700" cap="flat" cmpd="sng" algn="ctr">
                      <a:solidFill>
                        <a:schemeClr val="tx1"/>
                      </a:solidFill>
                      <a:prstDash val="solid"/>
                      <a:round/>
                      <a:headEnd type="none" w="med" len="med"/>
                      <a:tailEnd type="none" w="med" len="med"/>
                    </a:lnL>
                    <a:lnB w="12700" cmpd="sng">
                      <a:noFill/>
                    </a:lnB>
                    <a:solidFill>
                      <a:schemeClr val="bg1">
                        <a:lumMod val="95000"/>
                      </a:schemeClr>
                    </a:solidFill>
                  </a:tcPr>
                </a:tc>
                <a:tc>
                  <a:txBody>
                    <a:bodyPr/>
                    <a:lstStyle/>
                    <a:p>
                      <a:pPr algn="ctr"/>
                      <a:r>
                        <a:rPr lang="en-US" sz="1400" b="0" dirty="0" smtClean="0"/>
                        <a:t>6%</a:t>
                      </a:r>
                      <a:endParaRPr lang="en-US" sz="1400" b="0" dirty="0"/>
                    </a:p>
                  </a:txBody>
                  <a:tcPr anchor="ctr">
                    <a:lnB w="12700" cmpd="sng">
                      <a:noFill/>
                    </a:lnB>
                    <a:solidFill>
                      <a:schemeClr val="bg1">
                        <a:lumMod val="95000"/>
                      </a:schemeClr>
                    </a:solidFill>
                  </a:tcPr>
                </a:tc>
                <a:tc>
                  <a:txBody>
                    <a:bodyPr/>
                    <a:lstStyle/>
                    <a:p>
                      <a:pPr algn="ctr"/>
                      <a:r>
                        <a:rPr lang="en-US" sz="1400" dirty="0" smtClean="0"/>
                        <a:t>5%</a:t>
                      </a:r>
                      <a:endParaRPr lang="en-US" sz="1400" dirty="0"/>
                    </a:p>
                  </a:txBody>
                  <a:tcPr anchor="ctr">
                    <a:lnR w="12700" cap="flat" cmpd="sng" algn="ctr">
                      <a:solidFill>
                        <a:schemeClr val="tx1"/>
                      </a:solidFill>
                      <a:prstDash val="solid"/>
                      <a:round/>
                      <a:headEnd type="none" w="med" len="med"/>
                      <a:tailEnd type="none" w="med" len="med"/>
                    </a:lnR>
                    <a:lnB w="12700" cmpd="sng">
                      <a:noFill/>
                    </a:lnB>
                    <a:solidFill>
                      <a:schemeClr val="bg1">
                        <a:lumMod val="95000"/>
                      </a:schemeClr>
                    </a:solidFill>
                  </a:tcPr>
                </a:tc>
              </a:tr>
              <a:tr h="359228">
                <a:tc>
                  <a:txBody>
                    <a:bodyPr/>
                    <a:lstStyle/>
                    <a:p>
                      <a:pPr algn="r"/>
                      <a:endParaRPr lang="en-US" sz="140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gridSpan="3">
                  <a:txBody>
                    <a:bodyPr/>
                    <a:lstStyle/>
                    <a:p>
                      <a:pPr algn="ctr"/>
                      <a:r>
                        <a:rPr lang="en-US" sz="1200" b="0" i="1" dirty="0" smtClean="0">
                          <a:solidFill>
                            <a:schemeClr val="tx1"/>
                          </a:solidFill>
                        </a:rPr>
                        <a:t>(n=390)</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200" b="0" i="1" dirty="0">
                        <a:solidFill>
                          <a:srgbClr val="FF0000"/>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3">
                  <a:txBody>
                    <a:bodyPr/>
                    <a:lstStyle/>
                    <a:p>
                      <a:pPr algn="ctr"/>
                      <a:r>
                        <a:rPr lang="en-US" sz="1200" b="0" i="1" dirty="0" smtClean="0">
                          <a:solidFill>
                            <a:schemeClr val="tx1"/>
                          </a:solidFill>
                        </a:rPr>
                        <a:t>(n=944)</a:t>
                      </a: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400" b="0" i="1"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1200" b="0" i="1" dirty="0">
                        <a:solidFill>
                          <a:schemeClr val="tx1"/>
                        </a:solidFil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55</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502. … Here </a:t>
            </a:r>
            <a:r>
              <a:rPr lang="en-US" sz="1200" dirty="0">
                <a:solidFill>
                  <a:srgbClr val="1F497D"/>
                </a:solidFill>
              </a:rPr>
              <a:t>is a list of different types of small boats under six </a:t>
            </a:r>
            <a:r>
              <a:rPr lang="en-US" sz="1200" dirty="0" err="1">
                <a:solidFill>
                  <a:srgbClr val="1F497D"/>
                </a:solidFill>
              </a:rPr>
              <a:t>metres</a:t>
            </a:r>
            <a:r>
              <a:rPr lang="en-US" sz="1200" dirty="0">
                <a:solidFill>
                  <a:srgbClr val="1F497D"/>
                </a:solidFill>
              </a:rPr>
              <a:t> (20 feet) in length that legislation could apply to as well as different groups the legislation could apply to. Please indicate which of these you would favour, if any. (Select one </a:t>
            </a:r>
            <a:r>
              <a:rPr lang="en-US" sz="1200" dirty="0" smtClean="0">
                <a:solidFill>
                  <a:srgbClr val="1F497D"/>
                </a:solidFill>
              </a:rPr>
              <a:t>per row)</a:t>
            </a:r>
            <a:endParaRPr lang="en-US" sz="1200" dirty="0">
              <a:solidFill>
                <a:srgbClr val="1F497D"/>
              </a:solidFill>
            </a:endParaRPr>
          </a:p>
        </p:txBody>
      </p:sp>
      <p:sp>
        <p:nvSpPr>
          <p:cNvPr id="9" name="Title 1"/>
          <p:cNvSpPr>
            <a:spLocks noGrp="1"/>
          </p:cNvSpPr>
          <p:nvPr>
            <p:ph type="title"/>
          </p:nvPr>
        </p:nvSpPr>
        <p:spPr>
          <a:xfrm>
            <a:off x="816428" y="76201"/>
            <a:ext cx="8305800" cy="761999"/>
          </a:xfrm>
        </p:spPr>
        <p:txBody>
          <a:bodyPr/>
          <a:lstStyle/>
          <a:p>
            <a:r>
              <a:rPr lang="en-US" dirty="0" smtClean="0"/>
              <a:t>Just as many small craft boaters are in favour of legislation now as in 2003 “Will It Float” poll. </a:t>
            </a:r>
            <a:r>
              <a:rPr lang="en-US" sz="1600" b="0" dirty="0" smtClean="0"/>
              <a:t>There are more ‘undecided’ and slightly fewer opposed in 2014 than in 2003.</a:t>
            </a:r>
          </a:p>
        </p:txBody>
      </p:sp>
      <p:sp>
        <p:nvSpPr>
          <p:cNvPr id="8" name="TextBox 7"/>
          <p:cNvSpPr txBox="1"/>
          <p:nvPr/>
        </p:nvSpPr>
        <p:spPr>
          <a:xfrm>
            <a:off x="1447800" y="1026387"/>
            <a:ext cx="7010400" cy="369332"/>
          </a:xfrm>
          <a:prstGeom prst="rect">
            <a:avLst/>
          </a:prstGeom>
          <a:noFill/>
        </p:spPr>
        <p:txBody>
          <a:bodyPr wrap="square" rtlCol="0">
            <a:spAutoFit/>
          </a:bodyPr>
          <a:lstStyle/>
          <a:p>
            <a:pPr algn="ctr"/>
            <a:r>
              <a:rPr lang="en-US" b="1" dirty="0" smtClean="0">
                <a:solidFill>
                  <a:srgbClr val="1F497D"/>
                </a:solidFill>
              </a:rPr>
              <a:t>Comparison of Agreement with Legislation among Small Craft boaters</a:t>
            </a:r>
            <a:endParaRPr lang="en-US" b="1" dirty="0">
              <a:solidFill>
                <a:srgbClr val="1F497D"/>
              </a:solidFill>
            </a:endParaRPr>
          </a:p>
        </p:txBody>
      </p:sp>
      <p:sp>
        <p:nvSpPr>
          <p:cNvPr id="3" name="TextBox 2"/>
          <p:cNvSpPr txBox="1"/>
          <p:nvPr/>
        </p:nvSpPr>
        <p:spPr>
          <a:xfrm>
            <a:off x="2569028" y="2144096"/>
            <a:ext cx="1025457" cy="369332"/>
          </a:xfrm>
          <a:prstGeom prst="rect">
            <a:avLst/>
          </a:prstGeom>
          <a:noFill/>
        </p:spPr>
        <p:txBody>
          <a:bodyPr wrap="square" rtlCol="0">
            <a:spAutoFit/>
          </a:bodyPr>
          <a:lstStyle/>
          <a:p>
            <a:pPr algn="ctr"/>
            <a:r>
              <a:rPr lang="en-US" b="1" dirty="0" smtClean="0"/>
              <a:t>2003</a:t>
            </a:r>
            <a:endParaRPr lang="en-US" b="1" dirty="0"/>
          </a:p>
        </p:txBody>
      </p:sp>
      <p:sp>
        <p:nvSpPr>
          <p:cNvPr id="92" name="TextBox 91"/>
          <p:cNvSpPr txBox="1"/>
          <p:nvPr/>
        </p:nvSpPr>
        <p:spPr>
          <a:xfrm>
            <a:off x="5715361" y="2153810"/>
            <a:ext cx="1025457" cy="369332"/>
          </a:xfrm>
          <a:prstGeom prst="rect">
            <a:avLst/>
          </a:prstGeom>
          <a:noFill/>
        </p:spPr>
        <p:txBody>
          <a:bodyPr wrap="square" rtlCol="0">
            <a:spAutoFit/>
          </a:bodyPr>
          <a:lstStyle/>
          <a:p>
            <a:pPr algn="ctr"/>
            <a:r>
              <a:rPr lang="en-US" b="1" dirty="0" smtClean="0"/>
              <a:t>2014</a:t>
            </a:r>
            <a:endParaRPr lang="en-US" b="1" dirty="0"/>
          </a:p>
        </p:txBody>
      </p:sp>
      <p:sp>
        <p:nvSpPr>
          <p:cNvPr id="5" name="Right Arrow 4"/>
          <p:cNvSpPr/>
          <p:nvPr/>
        </p:nvSpPr>
        <p:spPr>
          <a:xfrm>
            <a:off x="4357679" y="2284643"/>
            <a:ext cx="636049" cy="561221"/>
          </a:xfrm>
          <a:prstGeom prst="rightArrow">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p>
        </p:txBody>
      </p:sp>
      <p:sp>
        <p:nvSpPr>
          <p:cNvPr id="100" name="Rectangle 99"/>
          <p:cNvSpPr/>
          <p:nvPr/>
        </p:nvSpPr>
        <p:spPr>
          <a:xfrm>
            <a:off x="7857850" y="2028372"/>
            <a:ext cx="1068434" cy="584775"/>
          </a:xfrm>
          <a:prstGeom prst="rect">
            <a:avLst/>
          </a:prstGeom>
        </p:spPr>
        <p:txBody>
          <a:bodyPr wrap="none">
            <a:spAutoFit/>
          </a:bodyPr>
          <a:lstStyle/>
          <a:p>
            <a:pPr algn="ctr"/>
            <a:r>
              <a:rPr lang="en-US" sz="1600" b="1" dirty="0" smtClean="0"/>
              <a:t>Difference</a:t>
            </a:r>
          </a:p>
          <a:p>
            <a:pPr algn="ctr"/>
            <a:r>
              <a:rPr lang="en-US" sz="1600" dirty="0" smtClean="0"/>
              <a:t>∆ pts </a:t>
            </a:r>
            <a:endParaRPr lang="en-US" sz="1600" dirty="0"/>
          </a:p>
        </p:txBody>
      </p:sp>
      <p:pic>
        <p:nvPicPr>
          <p:cNvPr id="101" name="Picture 2" descr="http://www.clker.com/cliparts/d/a/d/1/12074319602022192317rowboating%20row%20boating%20white.svg.med.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a:stretch/>
        </p:blipFill>
        <p:spPr bwMode="auto">
          <a:xfrm>
            <a:off x="1371600" y="2489570"/>
            <a:ext cx="452273" cy="43279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4" name="Table 13"/>
          <p:cNvGraphicFramePr>
            <a:graphicFrameLocks noGrp="1"/>
          </p:cNvGraphicFramePr>
          <p:nvPr>
            <p:extLst>
              <p:ext uri="{D42A27DB-BD31-4B8C-83A1-F6EECF244321}">
                <p14:modId xmlns:p14="http://schemas.microsoft.com/office/powerpoint/2010/main" val="3315465664"/>
              </p:ext>
            </p:extLst>
          </p:nvPr>
        </p:nvGraphicFramePr>
        <p:xfrm>
          <a:off x="7658578" y="2988603"/>
          <a:ext cx="1322028" cy="2606655"/>
        </p:xfrm>
        <a:graphic>
          <a:graphicData uri="http://schemas.openxmlformats.org/drawingml/2006/table">
            <a:tbl>
              <a:tblPr firstRow="1" bandRow="1">
                <a:tableStyleId>{5C22544A-7EE6-4342-B048-85BDC9FD1C3A}</a:tableStyleId>
              </a:tblPr>
              <a:tblGrid>
                <a:gridCol w="440676"/>
                <a:gridCol w="440676"/>
                <a:gridCol w="440676"/>
              </a:tblGrid>
              <a:tr h="521331">
                <a:tc>
                  <a:txBody>
                    <a:bodyPr/>
                    <a:lstStyle/>
                    <a:p>
                      <a:pPr algn="ctr"/>
                      <a:r>
                        <a:rPr lang="en-US" sz="1400" b="0" dirty="0" smtClean="0">
                          <a:solidFill>
                            <a:schemeClr val="accent3">
                              <a:lumMod val="75000"/>
                            </a:schemeClr>
                          </a:solidFill>
                        </a:rPr>
                        <a:t>-</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3">
                              <a:lumMod val="75000"/>
                            </a:schemeClr>
                          </a:solidFill>
                        </a:rPr>
                        <a:t>-4</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5">
                              <a:lumMod val="75000"/>
                            </a:schemeClr>
                          </a:solidFill>
                        </a:rPr>
                        <a:t>+4</a:t>
                      </a:r>
                      <a:endParaRPr lang="en-US" sz="1400" b="0" dirty="0">
                        <a:solidFill>
                          <a:schemeClr val="accent5">
                            <a:lumMod val="75000"/>
                          </a:schemeClr>
                        </a:solidFill>
                      </a:endParaRPr>
                    </a:p>
                  </a:txBody>
                  <a:tcPr anchor="ctr">
                    <a:noFill/>
                  </a:tcPr>
                </a:tc>
              </a:tr>
              <a:tr h="521331">
                <a:tc>
                  <a:txBody>
                    <a:bodyPr/>
                    <a:lstStyle/>
                    <a:p>
                      <a:pPr algn="ctr"/>
                      <a:r>
                        <a:rPr lang="en-US" sz="1400" b="0" dirty="0" smtClean="0">
                          <a:solidFill>
                            <a:schemeClr val="accent3">
                              <a:lumMod val="75000"/>
                            </a:schemeClr>
                          </a:solidFill>
                        </a:rPr>
                        <a:t>-2</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3">
                              <a:lumMod val="75000"/>
                            </a:schemeClr>
                          </a:solidFill>
                        </a:rPr>
                        <a:t>-3</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5">
                              <a:lumMod val="75000"/>
                            </a:schemeClr>
                          </a:solidFill>
                        </a:rPr>
                        <a:t>+5</a:t>
                      </a:r>
                      <a:endParaRPr lang="en-US" sz="1400" b="0" dirty="0">
                        <a:solidFill>
                          <a:schemeClr val="accent5">
                            <a:lumMod val="75000"/>
                          </a:schemeClr>
                        </a:solidFill>
                      </a:endParaRPr>
                    </a:p>
                  </a:txBody>
                  <a:tcPr anchor="ctr">
                    <a:noFill/>
                  </a:tcPr>
                </a:tc>
              </a:tr>
              <a:tr h="521331">
                <a:tc>
                  <a:txBody>
                    <a:bodyPr/>
                    <a:lstStyle/>
                    <a:p>
                      <a:pPr algn="ctr"/>
                      <a:r>
                        <a:rPr lang="en-US" sz="1400" b="0" dirty="0" smtClean="0">
                          <a:solidFill>
                            <a:schemeClr val="accent3">
                              <a:lumMod val="75000"/>
                            </a:schemeClr>
                          </a:solidFill>
                        </a:rPr>
                        <a:t>-4</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3">
                              <a:lumMod val="75000"/>
                            </a:schemeClr>
                          </a:solidFill>
                        </a:rPr>
                        <a:t>-2</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5">
                              <a:lumMod val="75000"/>
                            </a:schemeClr>
                          </a:solidFill>
                        </a:rPr>
                        <a:t>+5</a:t>
                      </a:r>
                      <a:endParaRPr lang="en-US" sz="1400" b="0" dirty="0">
                        <a:solidFill>
                          <a:schemeClr val="accent5">
                            <a:lumMod val="75000"/>
                          </a:schemeClr>
                        </a:solidFill>
                      </a:endParaRPr>
                    </a:p>
                  </a:txBody>
                  <a:tcPr anchor="ctr">
                    <a:noFill/>
                  </a:tcPr>
                </a:tc>
              </a:tr>
              <a:tr h="521331">
                <a:tc>
                  <a:txBody>
                    <a:bodyPr/>
                    <a:lstStyle/>
                    <a:p>
                      <a:pPr algn="ctr"/>
                      <a:r>
                        <a:rPr lang="en-US" sz="1400" b="0" dirty="0" smtClean="0">
                          <a:solidFill>
                            <a:schemeClr val="accent3">
                              <a:lumMod val="75000"/>
                            </a:schemeClr>
                          </a:solidFill>
                        </a:rPr>
                        <a:t>-1</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3">
                              <a:lumMod val="75000"/>
                            </a:schemeClr>
                          </a:solidFill>
                        </a:rPr>
                        <a:t>-3</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5">
                              <a:lumMod val="75000"/>
                            </a:schemeClr>
                          </a:solidFill>
                        </a:rPr>
                        <a:t>+4</a:t>
                      </a:r>
                      <a:endParaRPr lang="en-US" sz="1400" b="0" dirty="0">
                        <a:solidFill>
                          <a:schemeClr val="accent5">
                            <a:lumMod val="75000"/>
                          </a:schemeClr>
                        </a:solidFill>
                      </a:endParaRPr>
                    </a:p>
                  </a:txBody>
                  <a:tcPr anchor="ctr">
                    <a:noFill/>
                  </a:tcPr>
                </a:tc>
              </a:tr>
              <a:tr h="521331">
                <a:tc>
                  <a:txBody>
                    <a:bodyPr/>
                    <a:lstStyle/>
                    <a:p>
                      <a:pPr algn="ctr"/>
                      <a:r>
                        <a:rPr lang="en-US" sz="1400" b="0" dirty="0" smtClean="0">
                          <a:solidFill>
                            <a:schemeClr val="accent3">
                              <a:lumMod val="75000"/>
                            </a:schemeClr>
                          </a:solidFill>
                        </a:rPr>
                        <a:t>-1</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3">
                              <a:lumMod val="75000"/>
                            </a:schemeClr>
                          </a:solidFill>
                        </a:rPr>
                        <a:t>-3</a:t>
                      </a:r>
                      <a:endParaRPr lang="en-US" sz="1400" b="0" dirty="0">
                        <a:solidFill>
                          <a:schemeClr val="accent3">
                            <a:lumMod val="75000"/>
                          </a:schemeClr>
                        </a:solidFill>
                      </a:endParaRPr>
                    </a:p>
                  </a:txBody>
                  <a:tcPr anchor="ctr">
                    <a:noFill/>
                  </a:tcPr>
                </a:tc>
                <a:tc>
                  <a:txBody>
                    <a:bodyPr/>
                    <a:lstStyle/>
                    <a:p>
                      <a:pPr algn="ctr"/>
                      <a:r>
                        <a:rPr lang="en-US" sz="1400" b="0" dirty="0" smtClean="0">
                          <a:solidFill>
                            <a:schemeClr val="accent5">
                              <a:lumMod val="75000"/>
                            </a:schemeClr>
                          </a:solidFill>
                        </a:rPr>
                        <a:t>+3</a:t>
                      </a:r>
                      <a:endParaRPr lang="en-US" sz="1400" b="0" dirty="0">
                        <a:solidFill>
                          <a:schemeClr val="accent5">
                            <a:lumMod val="75000"/>
                          </a:schemeClr>
                        </a:solidFill>
                      </a:endParaRPr>
                    </a:p>
                  </a:txBody>
                  <a:tcPr anchor="ctr">
                    <a:noFill/>
                  </a:tcPr>
                </a:tc>
              </a:tr>
            </a:tbl>
          </a:graphicData>
        </a:graphic>
      </p:graphicFrame>
      <p:grpSp>
        <p:nvGrpSpPr>
          <p:cNvPr id="19" name="Group 18"/>
          <p:cNvGrpSpPr/>
          <p:nvPr/>
        </p:nvGrpSpPr>
        <p:grpSpPr>
          <a:xfrm>
            <a:off x="1926772" y="2484229"/>
            <a:ext cx="2299382" cy="595661"/>
            <a:chOff x="1926772" y="2484229"/>
            <a:chExt cx="2299382" cy="595661"/>
          </a:xfrm>
        </p:grpSpPr>
        <p:grpSp>
          <p:nvGrpSpPr>
            <p:cNvPr id="75" name="Group 74"/>
            <p:cNvGrpSpPr/>
            <p:nvPr/>
          </p:nvGrpSpPr>
          <p:grpSpPr>
            <a:xfrm>
              <a:off x="1926772" y="2484229"/>
              <a:ext cx="2299382" cy="595661"/>
              <a:chOff x="6807491" y="2356287"/>
              <a:chExt cx="2299382" cy="595661"/>
            </a:xfrm>
          </p:grpSpPr>
          <p:cxnSp>
            <p:nvCxnSpPr>
              <p:cNvPr id="76" name="Straight Connector 75"/>
              <p:cNvCxnSpPr/>
              <p:nvPr/>
            </p:nvCxnSpPr>
            <p:spPr>
              <a:xfrm>
                <a:off x="6807491" y="2437312"/>
                <a:ext cx="229938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807491" y="2808514"/>
                <a:ext cx="2286006" cy="0"/>
              </a:xfrm>
              <a:prstGeom prst="line">
                <a:avLst/>
              </a:prstGeom>
            </p:spPr>
            <p:style>
              <a:lnRef idx="1">
                <a:schemeClr val="accent1"/>
              </a:lnRef>
              <a:fillRef idx="0">
                <a:schemeClr val="accent1"/>
              </a:fillRef>
              <a:effectRef idx="0">
                <a:schemeClr val="accent1"/>
              </a:effectRef>
              <a:fontRef idx="minor">
                <a:schemeClr val="tx1"/>
              </a:fontRef>
            </p:style>
          </p:cxnSp>
          <p:sp>
            <p:nvSpPr>
              <p:cNvPr id="78" name="Rectangle 77"/>
              <p:cNvSpPr/>
              <p:nvPr/>
            </p:nvSpPr>
            <p:spPr>
              <a:xfrm>
                <a:off x="69381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79" name="Rectangle 78"/>
              <p:cNvSpPr/>
              <p:nvPr/>
            </p:nvSpPr>
            <p:spPr>
              <a:xfrm>
                <a:off x="7700119"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sp>
          <p:nvSpPr>
            <p:cNvPr id="16" name="TextBox 15"/>
            <p:cNvSpPr txBox="1"/>
            <p:nvPr/>
          </p:nvSpPr>
          <p:spPr>
            <a:xfrm>
              <a:off x="3664099" y="2495506"/>
              <a:ext cx="381000" cy="523220"/>
            </a:xfrm>
            <a:prstGeom prst="rect">
              <a:avLst/>
            </a:prstGeom>
            <a:noFill/>
          </p:spPr>
          <p:txBody>
            <a:bodyPr wrap="square" rtlCol="0">
              <a:spAutoFit/>
            </a:bodyPr>
            <a:lstStyle/>
            <a:p>
              <a:r>
                <a:rPr lang="en-US" sz="2800" b="1" dirty="0" smtClean="0">
                  <a:solidFill>
                    <a:srgbClr val="000000"/>
                  </a:solidFill>
                </a:rPr>
                <a:t>?</a:t>
              </a:r>
              <a:endParaRPr lang="en-US" sz="2800" b="1" dirty="0">
                <a:solidFill>
                  <a:srgbClr val="000000"/>
                </a:solidFill>
              </a:endParaRPr>
            </a:p>
          </p:txBody>
        </p:sp>
      </p:grpSp>
      <p:grpSp>
        <p:nvGrpSpPr>
          <p:cNvPr id="17" name="Group 16"/>
          <p:cNvGrpSpPr/>
          <p:nvPr/>
        </p:nvGrpSpPr>
        <p:grpSpPr>
          <a:xfrm>
            <a:off x="7641772" y="2492830"/>
            <a:ext cx="1311932" cy="595661"/>
            <a:chOff x="7641772" y="2492830"/>
            <a:chExt cx="1311932" cy="595661"/>
          </a:xfrm>
        </p:grpSpPr>
        <p:grpSp>
          <p:nvGrpSpPr>
            <p:cNvPr id="95" name="Group 94"/>
            <p:cNvGrpSpPr/>
            <p:nvPr/>
          </p:nvGrpSpPr>
          <p:grpSpPr>
            <a:xfrm>
              <a:off x="7641772" y="2492830"/>
              <a:ext cx="1311932" cy="595661"/>
              <a:chOff x="7868643" y="2356287"/>
              <a:chExt cx="1311932" cy="595661"/>
            </a:xfrm>
          </p:grpSpPr>
          <p:cxnSp>
            <p:nvCxnSpPr>
              <p:cNvPr id="96" name="Straight Connector 95"/>
              <p:cNvCxnSpPr/>
              <p:nvPr/>
            </p:nvCxnSpPr>
            <p:spPr>
              <a:xfrm>
                <a:off x="7885450" y="2437312"/>
                <a:ext cx="129472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885450" y="2805254"/>
                <a:ext cx="1295125" cy="3260"/>
              </a:xfrm>
              <a:prstGeom prst="line">
                <a:avLst/>
              </a:prstGeom>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7868643"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99" name="Rectangle 98"/>
              <p:cNvSpPr/>
              <p:nvPr/>
            </p:nvSpPr>
            <p:spPr>
              <a:xfrm>
                <a:off x="8304071"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sp>
          <p:nvSpPr>
            <p:cNvPr id="103" name="TextBox 102"/>
            <p:cNvSpPr txBox="1"/>
            <p:nvPr/>
          </p:nvSpPr>
          <p:spPr>
            <a:xfrm>
              <a:off x="8529655" y="2494348"/>
              <a:ext cx="381000" cy="523220"/>
            </a:xfrm>
            <a:prstGeom prst="rect">
              <a:avLst/>
            </a:prstGeom>
            <a:noFill/>
          </p:spPr>
          <p:txBody>
            <a:bodyPr wrap="square" rtlCol="0">
              <a:spAutoFit/>
            </a:bodyPr>
            <a:lstStyle/>
            <a:p>
              <a:r>
                <a:rPr lang="en-US" sz="2800" b="1" dirty="0" smtClean="0">
                  <a:solidFill>
                    <a:srgbClr val="000000"/>
                  </a:solidFill>
                </a:rPr>
                <a:t>?</a:t>
              </a:r>
              <a:endParaRPr lang="en-US" sz="2800" b="1" dirty="0">
                <a:solidFill>
                  <a:srgbClr val="000000"/>
                </a:solidFill>
              </a:endParaRPr>
            </a:p>
          </p:txBody>
        </p:sp>
      </p:grpSp>
      <p:grpSp>
        <p:nvGrpSpPr>
          <p:cNvPr id="104" name="Group 103"/>
          <p:cNvGrpSpPr/>
          <p:nvPr/>
        </p:nvGrpSpPr>
        <p:grpSpPr>
          <a:xfrm>
            <a:off x="5059362" y="2484995"/>
            <a:ext cx="2299382" cy="595661"/>
            <a:chOff x="1926772" y="2484229"/>
            <a:chExt cx="2299382" cy="595661"/>
          </a:xfrm>
        </p:grpSpPr>
        <p:grpSp>
          <p:nvGrpSpPr>
            <p:cNvPr id="105" name="Group 104"/>
            <p:cNvGrpSpPr/>
            <p:nvPr/>
          </p:nvGrpSpPr>
          <p:grpSpPr>
            <a:xfrm>
              <a:off x="1926772" y="2484229"/>
              <a:ext cx="2299382" cy="595661"/>
              <a:chOff x="6807491" y="2356287"/>
              <a:chExt cx="2299382" cy="595661"/>
            </a:xfrm>
          </p:grpSpPr>
          <p:cxnSp>
            <p:nvCxnSpPr>
              <p:cNvPr id="107" name="Straight Connector 106"/>
              <p:cNvCxnSpPr/>
              <p:nvPr/>
            </p:nvCxnSpPr>
            <p:spPr>
              <a:xfrm>
                <a:off x="6807491" y="2437312"/>
                <a:ext cx="229938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807491" y="2808514"/>
                <a:ext cx="2286006" cy="0"/>
              </a:xfrm>
              <a:prstGeom prst="line">
                <a:avLst/>
              </a:prstGeom>
            </p:spPr>
            <p:style>
              <a:lnRef idx="1">
                <a:schemeClr val="accent1"/>
              </a:lnRef>
              <a:fillRef idx="0">
                <a:schemeClr val="accent1"/>
              </a:fillRef>
              <a:effectRef idx="0">
                <a:schemeClr val="accent1"/>
              </a:effectRef>
              <a:fontRef idx="minor">
                <a:schemeClr val="tx1"/>
              </a:fontRef>
            </p:style>
          </p:cxnSp>
          <p:sp>
            <p:nvSpPr>
              <p:cNvPr id="109" name="Rectangle 108"/>
              <p:cNvSpPr/>
              <p:nvPr/>
            </p:nvSpPr>
            <p:spPr>
              <a:xfrm>
                <a:off x="6938119" y="2367173"/>
                <a:ext cx="506870" cy="584775"/>
              </a:xfrm>
              <a:prstGeom prst="rect">
                <a:avLst/>
              </a:prstGeom>
            </p:spPr>
            <p:txBody>
              <a:bodyPr wrap="none">
                <a:spAutoFit/>
              </a:bodyPr>
              <a:lstStyle/>
              <a:p>
                <a:r>
                  <a:rPr lang="en-US" sz="3200" b="1" dirty="0" smtClean="0">
                    <a:solidFill>
                      <a:schemeClr val="accent5">
                        <a:lumMod val="50000"/>
                      </a:schemeClr>
                    </a:solidFill>
                    <a:sym typeface="Wingdings"/>
                  </a:rPr>
                  <a:t></a:t>
                </a:r>
                <a:endParaRPr lang="en-US" sz="3200" b="1" dirty="0"/>
              </a:p>
            </p:txBody>
          </p:sp>
          <p:sp>
            <p:nvSpPr>
              <p:cNvPr id="110" name="Rectangle 109"/>
              <p:cNvSpPr/>
              <p:nvPr/>
            </p:nvSpPr>
            <p:spPr>
              <a:xfrm>
                <a:off x="7700119" y="2356287"/>
                <a:ext cx="445956" cy="584775"/>
              </a:xfrm>
              <a:prstGeom prst="rect">
                <a:avLst/>
              </a:prstGeom>
            </p:spPr>
            <p:txBody>
              <a:bodyPr wrap="none">
                <a:spAutoFit/>
              </a:bodyPr>
              <a:lstStyle/>
              <a:p>
                <a:r>
                  <a:rPr lang="en-US" sz="3200" b="1" dirty="0" smtClean="0">
                    <a:solidFill>
                      <a:schemeClr val="accent3">
                        <a:lumMod val="75000"/>
                      </a:schemeClr>
                    </a:solidFill>
                    <a:sym typeface="Wingdings"/>
                  </a:rPr>
                  <a:t></a:t>
                </a:r>
                <a:endParaRPr lang="en-US" sz="3200" b="1" dirty="0">
                  <a:solidFill>
                    <a:schemeClr val="accent3">
                      <a:lumMod val="75000"/>
                    </a:schemeClr>
                  </a:solidFill>
                </a:endParaRPr>
              </a:p>
            </p:txBody>
          </p:sp>
        </p:grpSp>
        <p:sp>
          <p:nvSpPr>
            <p:cNvPr id="106" name="TextBox 105"/>
            <p:cNvSpPr txBox="1"/>
            <p:nvPr/>
          </p:nvSpPr>
          <p:spPr>
            <a:xfrm>
              <a:off x="3664099" y="2495506"/>
              <a:ext cx="381000" cy="523220"/>
            </a:xfrm>
            <a:prstGeom prst="rect">
              <a:avLst/>
            </a:prstGeom>
            <a:noFill/>
          </p:spPr>
          <p:txBody>
            <a:bodyPr wrap="square" rtlCol="0">
              <a:spAutoFit/>
            </a:bodyPr>
            <a:lstStyle/>
            <a:p>
              <a:r>
                <a:rPr lang="en-US" sz="2800" b="1" dirty="0" smtClean="0">
                  <a:solidFill>
                    <a:srgbClr val="000000"/>
                  </a:solidFill>
                </a:rPr>
                <a:t>?</a:t>
              </a:r>
              <a:endParaRPr lang="en-US" sz="2800" b="1" dirty="0">
                <a:solidFill>
                  <a:srgbClr val="000000"/>
                </a:solidFill>
              </a:endParaRPr>
            </a:p>
          </p:txBody>
        </p:sp>
      </p:grpSp>
      <p:grpSp>
        <p:nvGrpSpPr>
          <p:cNvPr id="20" name="Group 19"/>
          <p:cNvGrpSpPr/>
          <p:nvPr/>
        </p:nvGrpSpPr>
        <p:grpSpPr>
          <a:xfrm>
            <a:off x="3535609" y="1306609"/>
            <a:ext cx="2626762" cy="785217"/>
            <a:chOff x="3535609" y="1306609"/>
            <a:chExt cx="2626762" cy="785217"/>
          </a:xfrm>
        </p:grpSpPr>
        <p:grpSp>
          <p:nvGrpSpPr>
            <p:cNvPr id="18" name="Group 17"/>
            <p:cNvGrpSpPr/>
            <p:nvPr/>
          </p:nvGrpSpPr>
          <p:grpSpPr>
            <a:xfrm>
              <a:off x="3535609" y="1306609"/>
              <a:ext cx="2626762" cy="722210"/>
              <a:chOff x="6178650" y="5410521"/>
              <a:chExt cx="2626762" cy="722210"/>
            </a:xfrm>
          </p:grpSpPr>
          <p:sp>
            <p:nvSpPr>
              <p:cNvPr id="2" name="Rectangle 1"/>
              <p:cNvSpPr/>
              <p:nvPr/>
            </p:nvSpPr>
            <p:spPr>
              <a:xfrm>
                <a:off x="6519412" y="5486400"/>
                <a:ext cx="2286000" cy="646331"/>
              </a:xfrm>
              <a:prstGeom prst="rect">
                <a:avLst/>
              </a:prstGeom>
            </p:spPr>
            <p:txBody>
              <a:bodyPr wrap="square">
                <a:spAutoFit/>
              </a:bodyPr>
              <a:lstStyle/>
              <a:p>
                <a:r>
                  <a:rPr lang="en-US" sz="1200" dirty="0" smtClean="0">
                    <a:solidFill>
                      <a:schemeClr val="accent5">
                        <a:lumMod val="50000"/>
                      </a:schemeClr>
                    </a:solidFill>
                    <a:sym typeface="Wingdings"/>
                  </a:rPr>
                  <a:t>Total i</a:t>
                </a:r>
                <a:r>
                  <a:rPr lang="en-US" sz="1200" dirty="0" smtClean="0">
                    <a:solidFill>
                      <a:schemeClr val="accent5">
                        <a:lumMod val="50000"/>
                      </a:schemeClr>
                    </a:solidFill>
                  </a:rPr>
                  <a:t>n </a:t>
                </a:r>
                <a:r>
                  <a:rPr lang="en-US" sz="1200" dirty="0">
                    <a:solidFill>
                      <a:schemeClr val="accent5">
                        <a:lumMod val="50000"/>
                      </a:schemeClr>
                    </a:solidFill>
                  </a:rPr>
                  <a:t>favour of some </a:t>
                </a:r>
                <a:r>
                  <a:rPr lang="en-US" sz="1200" dirty="0" smtClean="0">
                    <a:solidFill>
                      <a:schemeClr val="accent5">
                        <a:lumMod val="50000"/>
                      </a:schemeClr>
                    </a:solidFill>
                  </a:rPr>
                  <a:t>legislation</a:t>
                </a:r>
              </a:p>
              <a:p>
                <a:r>
                  <a:rPr lang="en-US" sz="1200" dirty="0" smtClean="0">
                    <a:solidFill>
                      <a:schemeClr val="accent3">
                        <a:lumMod val="75000"/>
                      </a:schemeClr>
                    </a:solidFill>
                  </a:rPr>
                  <a:t>Not </a:t>
                </a:r>
                <a:r>
                  <a:rPr lang="en-US" sz="1200" dirty="0">
                    <a:solidFill>
                      <a:schemeClr val="accent3">
                        <a:lumMod val="75000"/>
                      </a:schemeClr>
                    </a:solidFill>
                  </a:rPr>
                  <a:t>in </a:t>
                </a:r>
                <a:r>
                  <a:rPr lang="en-US" sz="1200" dirty="0" smtClean="0">
                    <a:solidFill>
                      <a:schemeClr val="accent3">
                        <a:lumMod val="75000"/>
                      </a:schemeClr>
                    </a:solidFill>
                  </a:rPr>
                  <a:t>favour of any legislation</a:t>
                </a:r>
              </a:p>
              <a:p>
                <a:r>
                  <a:rPr lang="en-US" sz="1200" dirty="0" smtClean="0">
                    <a:solidFill>
                      <a:srgbClr val="000000"/>
                    </a:solidFill>
                  </a:rPr>
                  <a:t>Undecided</a:t>
                </a:r>
                <a:endParaRPr lang="en-US" sz="1200" dirty="0">
                  <a:solidFill>
                    <a:srgbClr val="000000"/>
                  </a:solidFill>
                </a:endParaRPr>
              </a:p>
            </p:txBody>
          </p:sp>
          <p:sp>
            <p:nvSpPr>
              <p:cNvPr id="53" name="Rectangle 52"/>
              <p:cNvSpPr/>
              <p:nvPr/>
            </p:nvSpPr>
            <p:spPr>
              <a:xfrm>
                <a:off x="6178650" y="5410521"/>
                <a:ext cx="405880" cy="430887"/>
              </a:xfrm>
              <a:prstGeom prst="rect">
                <a:avLst/>
              </a:prstGeom>
            </p:spPr>
            <p:txBody>
              <a:bodyPr wrap="none">
                <a:spAutoFit/>
              </a:bodyPr>
              <a:lstStyle/>
              <a:p>
                <a:r>
                  <a:rPr lang="en-US" sz="2200" b="1" dirty="0" smtClean="0">
                    <a:solidFill>
                      <a:schemeClr val="accent5">
                        <a:lumMod val="50000"/>
                      </a:schemeClr>
                    </a:solidFill>
                    <a:sym typeface="Wingdings"/>
                  </a:rPr>
                  <a:t></a:t>
                </a:r>
                <a:endParaRPr lang="en-US" sz="2200" b="1" dirty="0"/>
              </a:p>
            </p:txBody>
          </p:sp>
          <p:sp>
            <p:nvSpPr>
              <p:cNvPr id="54" name="Rectangle 53"/>
              <p:cNvSpPr/>
              <p:nvPr/>
            </p:nvSpPr>
            <p:spPr>
              <a:xfrm>
                <a:off x="6189536" y="5606142"/>
                <a:ext cx="364202" cy="430887"/>
              </a:xfrm>
              <a:prstGeom prst="rect">
                <a:avLst/>
              </a:prstGeom>
            </p:spPr>
            <p:txBody>
              <a:bodyPr wrap="none">
                <a:spAutoFit/>
              </a:bodyPr>
              <a:lstStyle/>
              <a:p>
                <a:r>
                  <a:rPr lang="en-US" sz="2200" b="1" dirty="0" smtClean="0">
                    <a:solidFill>
                      <a:schemeClr val="accent3">
                        <a:lumMod val="75000"/>
                      </a:schemeClr>
                    </a:solidFill>
                    <a:sym typeface="Wingdings"/>
                  </a:rPr>
                  <a:t></a:t>
                </a:r>
                <a:endParaRPr lang="en-US" sz="2200" b="1" dirty="0">
                  <a:solidFill>
                    <a:schemeClr val="accent3">
                      <a:lumMod val="75000"/>
                    </a:schemeClr>
                  </a:solidFill>
                </a:endParaRPr>
              </a:p>
            </p:txBody>
          </p:sp>
        </p:grpSp>
        <p:sp>
          <p:nvSpPr>
            <p:cNvPr id="112" name="TextBox 111"/>
            <p:cNvSpPr txBox="1"/>
            <p:nvPr/>
          </p:nvSpPr>
          <p:spPr>
            <a:xfrm>
              <a:off x="3584127" y="1691716"/>
              <a:ext cx="381000" cy="400110"/>
            </a:xfrm>
            <a:prstGeom prst="rect">
              <a:avLst/>
            </a:prstGeom>
            <a:noFill/>
          </p:spPr>
          <p:txBody>
            <a:bodyPr wrap="square" rtlCol="0">
              <a:spAutoFit/>
            </a:bodyPr>
            <a:lstStyle/>
            <a:p>
              <a:r>
                <a:rPr lang="en-US" sz="2000" b="1" dirty="0" smtClean="0">
                  <a:solidFill>
                    <a:srgbClr val="000000"/>
                  </a:solidFill>
                </a:rPr>
                <a:t>?</a:t>
              </a:r>
              <a:endParaRPr lang="en-US" sz="2000" b="1" dirty="0">
                <a:solidFill>
                  <a:srgbClr val="000000"/>
                </a:solidFill>
              </a:endParaRPr>
            </a:p>
          </p:txBody>
        </p:sp>
      </p:grpSp>
      <p:sp>
        <p:nvSpPr>
          <p:cNvPr id="21" name="Rectangle 20"/>
          <p:cNvSpPr/>
          <p:nvPr/>
        </p:nvSpPr>
        <p:spPr>
          <a:xfrm>
            <a:off x="8526682" y="3017568"/>
            <a:ext cx="522319" cy="2621232"/>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5127172" y="4100862"/>
            <a:ext cx="522319" cy="376221"/>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620002" y="4100862"/>
            <a:ext cx="522319" cy="376221"/>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7675668"/>
      </p:ext>
    </p:extLst>
  </p:cSld>
  <p:clrMapOvr>
    <a:masterClrMapping/>
  </p:clrMapOvr>
  <p:transition advClick="0"/>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56</a:t>
            </a:fld>
            <a:endParaRPr lang="de-DE" dirty="0">
              <a:solidFill>
                <a:srgbClr val="FFFFFF"/>
              </a:solidFill>
            </a:endParaRPr>
          </a:p>
        </p:txBody>
      </p:sp>
      <p:sp>
        <p:nvSpPr>
          <p:cNvPr id="4" name="Title 3"/>
          <p:cNvSpPr>
            <a:spLocks noGrp="1"/>
          </p:cNvSpPr>
          <p:nvPr>
            <p:ph type="ctrTitle"/>
          </p:nvPr>
        </p:nvSpPr>
        <p:spPr>
          <a:xfrm>
            <a:off x="141288" y="2436600"/>
            <a:ext cx="4419137" cy="1994392"/>
          </a:xfrm>
        </p:spPr>
        <p:txBody>
          <a:bodyPr/>
          <a:lstStyle/>
          <a:p>
            <a:r>
              <a:rPr lang="en-US" dirty="0" smtClean="0"/>
              <a:t>Focus on:</a:t>
            </a:r>
            <a:br>
              <a:rPr lang="en-US" dirty="0" smtClean="0"/>
            </a:br>
            <a:r>
              <a:rPr lang="en-US" dirty="0" smtClean="0"/>
              <a:t>Drinking Alcoholic Beverages while Boating</a:t>
            </a:r>
            <a:endParaRPr lang="en-US" dirty="0"/>
          </a:p>
        </p:txBody>
      </p:sp>
    </p:spTree>
    <p:extLst>
      <p:ext uri="{BB962C8B-B14F-4D97-AF65-F5344CB8AC3E}">
        <p14:creationId xmlns:p14="http://schemas.microsoft.com/office/powerpoint/2010/main" val="1142154723"/>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57</a:t>
            </a:fld>
            <a:endParaRPr lang="de-DE" dirty="0">
              <a:solidFill>
                <a:srgbClr val="1F497D"/>
              </a:solidFill>
            </a:endParaRPr>
          </a:p>
        </p:txBody>
      </p:sp>
      <p:graphicFrame>
        <p:nvGraphicFramePr>
          <p:cNvPr id="4" name="Chart 3"/>
          <p:cNvGraphicFramePr/>
          <p:nvPr>
            <p:extLst>
              <p:ext uri="{D42A27DB-BD31-4B8C-83A1-F6EECF244321}">
                <p14:modId xmlns:p14="http://schemas.microsoft.com/office/powerpoint/2010/main" val="236991870"/>
              </p:ext>
            </p:extLst>
          </p:nvPr>
        </p:nvGraphicFramePr>
        <p:xfrm>
          <a:off x="239487" y="1502230"/>
          <a:ext cx="8610600" cy="2819400"/>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103b. Overall, which of the following applies to you personally when you are in a boat? </a:t>
            </a:r>
          </a:p>
          <a:p>
            <a:r>
              <a:rPr lang="en-US" sz="1200" dirty="0" smtClean="0">
                <a:solidFill>
                  <a:srgbClr val="1F497D"/>
                </a:solidFill>
              </a:rPr>
              <a:t>(Select one)</a:t>
            </a:r>
            <a:endParaRPr lang="en-US" sz="1200" dirty="0">
              <a:solidFill>
                <a:srgbClr val="1F497D"/>
              </a:solidFill>
            </a:endParaRPr>
          </a:p>
        </p:txBody>
      </p:sp>
      <p:sp>
        <p:nvSpPr>
          <p:cNvPr id="12" name="Title 1"/>
          <p:cNvSpPr>
            <a:spLocks noGrp="1"/>
          </p:cNvSpPr>
          <p:nvPr>
            <p:ph type="title"/>
          </p:nvPr>
        </p:nvSpPr>
        <p:spPr>
          <a:xfrm>
            <a:off x="838200" y="152400"/>
            <a:ext cx="8064214" cy="609600"/>
          </a:xfrm>
        </p:spPr>
        <p:txBody>
          <a:bodyPr/>
          <a:lstStyle/>
          <a:p>
            <a:r>
              <a:rPr lang="en-US" dirty="0" smtClean="0"/>
              <a:t>Half claim to ‘never’ drink alcoholic beverages while boating. One-quarter (23%) admit to drinking at least ‘sometimes’.</a:t>
            </a:r>
            <a:endParaRPr lang="en-US" sz="1600" b="0" dirty="0" smtClean="0"/>
          </a:p>
        </p:txBody>
      </p:sp>
      <p:sp>
        <p:nvSpPr>
          <p:cNvPr id="13" name="TextBox 12"/>
          <p:cNvSpPr txBox="1"/>
          <p:nvPr/>
        </p:nvSpPr>
        <p:spPr>
          <a:xfrm>
            <a:off x="1153886" y="1491734"/>
            <a:ext cx="7162800" cy="369332"/>
          </a:xfrm>
          <a:prstGeom prst="rect">
            <a:avLst/>
          </a:prstGeom>
          <a:noFill/>
        </p:spPr>
        <p:txBody>
          <a:bodyPr wrap="square" rtlCol="0">
            <a:spAutoFit/>
          </a:bodyPr>
          <a:lstStyle/>
          <a:p>
            <a:pPr algn="ctr"/>
            <a:r>
              <a:rPr lang="en-US" b="1" dirty="0" smtClean="0"/>
              <a:t>Overall Frequency of Drinking Alcohol while Boating</a:t>
            </a:r>
            <a:endParaRPr lang="en-US" b="1" dirty="0"/>
          </a:p>
        </p:txBody>
      </p:sp>
      <p:pic>
        <p:nvPicPr>
          <p:cNvPr id="15" name="Picture 6" descr="http://d6.boatingmag.com/boatingsafety/files/imagecache/article_main_photo/_images/201204/drink.jp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53400" y="1000888"/>
            <a:ext cx="778795" cy="98169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
        <p:nvSpPr>
          <p:cNvPr id="16" name="TextBox 15"/>
          <p:cNvSpPr txBox="1"/>
          <p:nvPr/>
        </p:nvSpPr>
        <p:spPr>
          <a:xfrm>
            <a:off x="6172200" y="6210254"/>
            <a:ext cx="2514600" cy="307777"/>
          </a:xfrm>
          <a:prstGeom prst="rect">
            <a:avLst/>
          </a:prstGeom>
          <a:noFill/>
        </p:spPr>
        <p:txBody>
          <a:bodyPr wrap="square" rtlCol="0">
            <a:spAutoFit/>
          </a:bodyPr>
          <a:lstStyle/>
          <a:p>
            <a:pPr algn="r"/>
            <a:r>
              <a:rPr lang="en-US" sz="1400" dirty="0" smtClean="0">
                <a:solidFill>
                  <a:srgbClr val="1F497D"/>
                </a:solidFill>
              </a:rPr>
              <a:t>Total respondents (n=1204)</a:t>
            </a:r>
            <a:endParaRPr lang="en-US" sz="1400"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533297198"/>
              </p:ext>
            </p:extLst>
          </p:nvPr>
        </p:nvGraphicFramePr>
        <p:xfrm>
          <a:off x="304800" y="4343400"/>
          <a:ext cx="8458200" cy="1249680"/>
        </p:xfrm>
        <a:graphic>
          <a:graphicData uri="http://schemas.openxmlformats.org/drawingml/2006/table">
            <a:tbl>
              <a:tblPr firstRow="1" bandRow="1">
                <a:tableStyleId>{5C22544A-7EE6-4342-B048-85BDC9FD1C3A}</a:tableStyleId>
              </a:tblPr>
              <a:tblGrid>
                <a:gridCol w="1409700"/>
                <a:gridCol w="1409700"/>
                <a:gridCol w="1409700"/>
                <a:gridCol w="1409700"/>
                <a:gridCol w="1409700"/>
                <a:gridCol w="1409700"/>
              </a:tblGrid>
              <a:tr h="762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drink alcoholic beverages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all the time </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while boating</a:t>
                      </a:r>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a:txBody>
                  <a:tcP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drink alcoholic beverages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often</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 while boating</a:t>
                      </a:r>
                      <a:endParaRPr kumimoji="0" lang="en-US" sz="1400" b="0" i="0" u="none" strike="noStrike" kern="1200" cap="none" spc="0" normalizeH="0" baseline="0" noProof="0" dirty="0" smtClean="0">
                        <a:ln>
                          <a:noFill/>
                        </a:ln>
                        <a:solidFill>
                          <a:srgbClr val="000000"/>
                        </a:solidFill>
                        <a:effectLst/>
                        <a:uLnTx/>
                        <a:uFillTx/>
                        <a:latin typeface="Arial"/>
                        <a:ea typeface="+mn-ea"/>
                        <a:cs typeface="+mn-cs"/>
                      </a:endParaRPr>
                    </a:p>
                  </a:txBody>
                  <a:tcP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drink alcoholic beverages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sometimes</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 while boating</a:t>
                      </a:r>
                      <a:endParaRPr kumimoji="0" lang="en-US" sz="1400" b="0" i="0" u="none" strike="noStrike" kern="1200" cap="none" spc="0" normalizeH="0" baseline="0" noProof="0" dirty="0" smtClean="0">
                        <a:ln>
                          <a:noFill/>
                        </a:ln>
                        <a:solidFill>
                          <a:srgbClr val="000000"/>
                        </a:solidFill>
                        <a:effectLst/>
                        <a:uLnTx/>
                        <a:uFillTx/>
                        <a:latin typeface="Arial"/>
                        <a:ea typeface="+mn-ea"/>
                        <a:cs typeface="+mn-cs"/>
                      </a:endParaRPr>
                    </a:p>
                  </a:txBody>
                  <a:tcP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drink alcoholic beverages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the odd time </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while boating</a:t>
                      </a:r>
                      <a:endParaRPr kumimoji="0" lang="en-US" sz="1400" b="0" i="0" u="none" strike="noStrike" kern="1200" cap="none" spc="0" normalizeH="0" baseline="0" noProof="0" dirty="0" smtClean="0">
                        <a:ln>
                          <a:noFill/>
                        </a:ln>
                        <a:solidFill>
                          <a:srgbClr val="000000"/>
                        </a:solidFill>
                        <a:effectLst/>
                        <a:uLnTx/>
                        <a:uFillTx/>
                        <a:latin typeface="Arial"/>
                        <a:ea typeface="+mn-ea"/>
                        <a:cs typeface="+mn-cs"/>
                      </a:endParaRPr>
                    </a:p>
                  </a:txBody>
                  <a:tcP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drink alcoholic beverages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shortly before but never while</a:t>
                      </a:r>
                      <a:r>
                        <a:rPr kumimoji="0" lang="en-US" sz="1600" b="0" i="0" u="none" strike="noStrike" kern="1200" cap="none" spc="0" normalizeH="0" baseline="0" noProof="0" dirty="0" smtClean="0">
                          <a:ln>
                            <a:noFill/>
                          </a:ln>
                          <a:solidFill>
                            <a:srgbClr val="1F497D"/>
                          </a:solidFill>
                          <a:effectLst/>
                          <a:uLnTx/>
                          <a:uFillTx/>
                          <a:latin typeface="+mn-lt"/>
                          <a:ea typeface="+mn-ea"/>
                          <a:cs typeface="+mn-cs"/>
                        </a:rPr>
                        <a:t> </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boating</a:t>
                      </a:r>
                      <a:endParaRPr kumimoji="0" lang="en-US" sz="1400" b="0" i="0" u="none" strike="noStrike" kern="1200" cap="none" spc="0" normalizeH="0" baseline="0" noProof="0" dirty="0" smtClean="0">
                        <a:ln>
                          <a:noFill/>
                        </a:ln>
                        <a:solidFill>
                          <a:srgbClr val="000000"/>
                        </a:solidFill>
                        <a:effectLst/>
                        <a:uLnTx/>
                        <a:uFillTx/>
                        <a:latin typeface="Arial"/>
                        <a:ea typeface="+mn-ea"/>
                        <a:cs typeface="+mn-cs"/>
                      </a:endParaRPr>
                    </a:p>
                  </a:txBody>
                  <a:tcPr>
                    <a:noFill/>
                  </a:tcPr>
                </a:tc>
                <a:tc>
                  <a:txBody>
                    <a:bodyPr/>
                    <a:lstStyle/>
                    <a:p>
                      <a:pPr algn="ctr"/>
                      <a:r>
                        <a:rPr kumimoji="0" lang="en-US" sz="1400" b="0" i="0" u="none" strike="noStrike" kern="1200" cap="none" spc="0" normalizeH="0" baseline="0" noProof="0" dirty="0" smtClean="0">
                          <a:ln>
                            <a:noFill/>
                          </a:ln>
                          <a:solidFill>
                            <a:srgbClr val="1F497D"/>
                          </a:solidFill>
                          <a:effectLst/>
                          <a:uLnTx/>
                          <a:uFillTx/>
                          <a:latin typeface="+mn-lt"/>
                          <a:ea typeface="+mn-ea"/>
                          <a:cs typeface="+mn-cs"/>
                        </a:rPr>
                        <a:t>I </a:t>
                      </a:r>
                      <a:r>
                        <a:rPr kumimoji="0" lang="en-US" sz="1600" b="1" i="0" u="none" strike="noStrike" kern="1200" cap="none" spc="0" normalizeH="0" baseline="0" noProof="0" dirty="0" smtClean="0">
                          <a:ln>
                            <a:noFill/>
                          </a:ln>
                          <a:solidFill>
                            <a:srgbClr val="1F497D"/>
                          </a:solidFill>
                          <a:effectLst/>
                          <a:uLnTx/>
                          <a:uFillTx/>
                          <a:latin typeface="+mn-lt"/>
                          <a:ea typeface="+mn-ea"/>
                          <a:cs typeface="+mn-cs"/>
                        </a:rPr>
                        <a:t>never</a:t>
                      </a:r>
                      <a:r>
                        <a:rPr kumimoji="0" lang="en-US" sz="1600" b="0" i="0" u="none" strike="noStrike" kern="1200" cap="none" spc="0" normalizeH="0" baseline="0" noProof="0" dirty="0" smtClean="0">
                          <a:ln>
                            <a:noFill/>
                          </a:ln>
                          <a:solidFill>
                            <a:srgbClr val="1F497D"/>
                          </a:solidFill>
                          <a:effectLst/>
                          <a:uLnTx/>
                          <a:uFillTx/>
                          <a:latin typeface="+mn-lt"/>
                          <a:ea typeface="+mn-ea"/>
                          <a:cs typeface="+mn-cs"/>
                        </a:rPr>
                        <a:t> </a:t>
                      </a:r>
                      <a:r>
                        <a:rPr kumimoji="0" lang="en-US" sz="1400" b="0" i="0" u="none" strike="noStrike" kern="1200" cap="none" spc="0" normalizeH="0" baseline="0" noProof="0" dirty="0" smtClean="0">
                          <a:ln>
                            <a:noFill/>
                          </a:ln>
                          <a:solidFill>
                            <a:srgbClr val="1F497D"/>
                          </a:solidFill>
                          <a:effectLst/>
                          <a:uLnTx/>
                          <a:uFillTx/>
                          <a:latin typeface="+mn-lt"/>
                          <a:ea typeface="+mn-ea"/>
                          <a:cs typeface="+mn-cs"/>
                        </a:rPr>
                        <a:t>drink alcoholic beverages before or while</a:t>
                      </a:r>
                      <a:endParaRPr lang="en-US" dirty="0">
                        <a:solidFill>
                          <a:schemeClr val="tx1"/>
                        </a:solidFill>
                      </a:endParaRPr>
                    </a:p>
                  </a:txBody>
                  <a:tcPr>
                    <a:noFill/>
                  </a:tcPr>
                </a:tc>
              </a:tr>
            </a:tbl>
          </a:graphicData>
        </a:graphic>
      </p:graphicFrame>
      <p:grpSp>
        <p:nvGrpSpPr>
          <p:cNvPr id="14" name="Group 13"/>
          <p:cNvGrpSpPr/>
          <p:nvPr/>
        </p:nvGrpSpPr>
        <p:grpSpPr>
          <a:xfrm>
            <a:off x="457200" y="2590800"/>
            <a:ext cx="3810000" cy="780832"/>
            <a:chOff x="3912108" y="2190968"/>
            <a:chExt cx="3810000" cy="780832"/>
          </a:xfrm>
        </p:grpSpPr>
        <p:sp>
          <p:nvSpPr>
            <p:cNvPr id="17" name="Left Brace 16"/>
            <p:cNvSpPr/>
            <p:nvPr/>
          </p:nvSpPr>
          <p:spPr>
            <a:xfrm rot="5400000">
              <a:off x="5626607" y="876300"/>
              <a:ext cx="381001" cy="38100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a:off x="4837469" y="2190968"/>
              <a:ext cx="1977734" cy="338554"/>
            </a:xfrm>
            <a:prstGeom prst="rect">
              <a:avLst/>
            </a:prstGeom>
            <a:noFill/>
          </p:spPr>
          <p:txBody>
            <a:bodyPr wrap="square" rtlCol="0">
              <a:spAutoFit/>
            </a:bodyPr>
            <a:lstStyle/>
            <a:p>
              <a:pPr algn="ctr"/>
              <a:r>
                <a:rPr lang="en-US" sz="1600" dirty="0" smtClean="0"/>
                <a:t>Frequent: 23%</a:t>
              </a:r>
              <a:endParaRPr lang="en-US" sz="1600" dirty="0"/>
            </a:p>
          </p:txBody>
        </p:sp>
      </p:grpSp>
    </p:spTree>
    <p:extLst>
      <p:ext uri="{BB962C8B-B14F-4D97-AF65-F5344CB8AC3E}">
        <p14:creationId xmlns:p14="http://schemas.microsoft.com/office/powerpoint/2010/main" val="3653915665"/>
      </p:ext>
    </p:extLst>
  </p:cSld>
  <p:clrMapOvr>
    <a:masterClrMapping/>
  </p:clrMapOvr>
  <p:transition advClick="0"/>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91253128"/>
              </p:ext>
            </p:extLst>
          </p:nvPr>
        </p:nvGraphicFramePr>
        <p:xfrm>
          <a:off x="6594581" y="3690258"/>
          <a:ext cx="2429006" cy="1141630"/>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58</a:t>
            </a:fld>
            <a:endParaRPr lang="de-DE" dirty="0">
              <a:solidFill>
                <a:srgbClr val="1F497D"/>
              </a:solidFill>
            </a:endParaRPr>
          </a:p>
        </p:txBody>
      </p:sp>
      <p:sp>
        <p:nvSpPr>
          <p:cNvPr id="42" name="TextBox 41"/>
          <p:cNvSpPr txBox="1"/>
          <p:nvPr/>
        </p:nvSpPr>
        <p:spPr>
          <a:xfrm>
            <a:off x="609600" y="946390"/>
            <a:ext cx="8305800" cy="369332"/>
          </a:xfrm>
          <a:prstGeom prst="rect">
            <a:avLst/>
          </a:prstGeom>
          <a:noFill/>
        </p:spPr>
        <p:txBody>
          <a:bodyPr wrap="square" rtlCol="0">
            <a:spAutoFit/>
          </a:bodyPr>
          <a:lstStyle/>
          <a:p>
            <a:pPr algn="ctr"/>
            <a:r>
              <a:rPr lang="en-US" b="1" dirty="0" smtClean="0">
                <a:solidFill>
                  <a:srgbClr val="1F497D"/>
                </a:solidFill>
              </a:rPr>
              <a:t>Overall Frequency of Drinking Alcohol while Boating</a:t>
            </a:r>
            <a:endParaRPr lang="en-US" b="1" dirty="0">
              <a:solidFill>
                <a:srgbClr val="1F497D"/>
              </a:solidFill>
            </a:endParaRPr>
          </a:p>
        </p:txBody>
      </p:sp>
      <p:grpSp>
        <p:nvGrpSpPr>
          <p:cNvPr id="43" name="Group 42"/>
          <p:cNvGrpSpPr/>
          <p:nvPr/>
        </p:nvGrpSpPr>
        <p:grpSpPr>
          <a:xfrm>
            <a:off x="4222845" y="5927046"/>
            <a:ext cx="4921154" cy="289873"/>
            <a:chOff x="6206219" y="518294"/>
            <a:chExt cx="4921154" cy="289873"/>
          </a:xfrm>
        </p:grpSpPr>
        <p:sp>
          <p:nvSpPr>
            <p:cNvPr id="55" name="Rectangle 54"/>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1" name="Rectangle 60"/>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62" name="TextBox 61"/>
            <p:cNvSpPr txBox="1"/>
            <p:nvPr/>
          </p:nvSpPr>
          <p:spPr>
            <a:xfrm>
              <a:off x="6836224" y="531168"/>
              <a:ext cx="4291149"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63" name="Straight Connector 62"/>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103b. Overall, which of the following applies to you personally when you are in a boat? </a:t>
            </a:r>
          </a:p>
          <a:p>
            <a:r>
              <a:rPr lang="en-US" sz="1200" dirty="0" smtClean="0">
                <a:solidFill>
                  <a:srgbClr val="1F497D"/>
                </a:solidFill>
              </a:rPr>
              <a:t>(Select one)</a:t>
            </a:r>
            <a:endParaRPr lang="en-US" sz="1200" dirty="0">
              <a:solidFill>
                <a:srgbClr val="1F497D"/>
              </a:solidFill>
            </a:endParaRPr>
          </a:p>
        </p:txBody>
      </p:sp>
      <p:sp>
        <p:nvSpPr>
          <p:cNvPr id="31" name="Title 1"/>
          <p:cNvSpPr>
            <a:spLocks noGrp="1"/>
          </p:cNvSpPr>
          <p:nvPr>
            <p:ph type="title"/>
          </p:nvPr>
        </p:nvSpPr>
        <p:spPr>
          <a:xfrm>
            <a:off x="838200" y="130628"/>
            <a:ext cx="8064214" cy="793990"/>
          </a:xfrm>
        </p:spPr>
        <p:txBody>
          <a:bodyPr/>
          <a:lstStyle/>
          <a:p>
            <a:r>
              <a:rPr lang="en-US" dirty="0" smtClean="0"/>
              <a:t>Powerboat drivers and younger boaters admit to drinking alcohol more often while boating; those unable to swim appear cautious and are more likely to ‘never’ drink.</a:t>
            </a:r>
            <a:endParaRPr lang="en-US" sz="1600" b="0" dirty="0" smtClean="0"/>
          </a:p>
        </p:txBody>
      </p:sp>
      <p:sp>
        <p:nvSpPr>
          <p:cNvPr id="32" name="Rectangle 31"/>
          <p:cNvSpPr/>
          <p:nvPr/>
        </p:nvSpPr>
        <p:spPr>
          <a:xfrm>
            <a:off x="97972" y="2748642"/>
            <a:ext cx="8949525" cy="3578934"/>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304800" y="2558142"/>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a:t>Notable Differences in </a:t>
            </a:r>
            <a:r>
              <a:rPr lang="en-US" sz="1600" b="1" dirty="0" smtClean="0"/>
              <a:t>Frequency of Drinking Alcohol while Boating</a:t>
            </a:r>
            <a:endParaRPr lang="en-US" sz="1600" b="1" dirty="0"/>
          </a:p>
        </p:txBody>
      </p:sp>
      <p:graphicFrame>
        <p:nvGraphicFramePr>
          <p:cNvPr id="15" name="Chart 14"/>
          <p:cNvGraphicFramePr/>
          <p:nvPr>
            <p:extLst>
              <p:ext uri="{D42A27DB-BD31-4B8C-83A1-F6EECF244321}">
                <p14:modId xmlns:p14="http://schemas.microsoft.com/office/powerpoint/2010/main" val="3045889257"/>
              </p:ext>
            </p:extLst>
          </p:nvPr>
        </p:nvGraphicFramePr>
        <p:xfrm>
          <a:off x="119445" y="3679374"/>
          <a:ext cx="2240065" cy="15784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p:cNvGraphicFramePr/>
          <p:nvPr>
            <p:extLst>
              <p:ext uri="{D42A27DB-BD31-4B8C-83A1-F6EECF244321}">
                <p14:modId xmlns:p14="http://schemas.microsoft.com/office/powerpoint/2010/main" val="3436607940"/>
              </p:ext>
            </p:extLst>
          </p:nvPr>
        </p:nvGraphicFramePr>
        <p:xfrm>
          <a:off x="2340431" y="3690258"/>
          <a:ext cx="2283308" cy="218803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17"/>
          <p:cNvGraphicFramePr/>
          <p:nvPr>
            <p:extLst>
              <p:ext uri="{D42A27DB-BD31-4B8C-83A1-F6EECF244321}">
                <p14:modId xmlns:p14="http://schemas.microsoft.com/office/powerpoint/2010/main" val="238457270"/>
              </p:ext>
            </p:extLst>
          </p:nvPr>
        </p:nvGraphicFramePr>
        <p:xfrm>
          <a:off x="4506684" y="3679372"/>
          <a:ext cx="2240065" cy="1121228"/>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Box 18"/>
          <p:cNvSpPr txBox="1"/>
          <p:nvPr/>
        </p:nvSpPr>
        <p:spPr>
          <a:xfrm>
            <a:off x="359230" y="3243944"/>
            <a:ext cx="1981200" cy="338554"/>
          </a:xfrm>
          <a:prstGeom prst="rect">
            <a:avLst/>
          </a:prstGeom>
          <a:noFill/>
        </p:spPr>
        <p:txBody>
          <a:bodyPr wrap="square" rtlCol="0">
            <a:spAutoFit/>
          </a:bodyPr>
          <a:lstStyle/>
          <a:p>
            <a:pPr algn="ctr"/>
            <a:r>
              <a:rPr lang="en-US" sz="1600" dirty="0" smtClean="0"/>
              <a:t>Age</a:t>
            </a:r>
            <a:endParaRPr lang="en-US" sz="1600" dirty="0"/>
          </a:p>
        </p:txBody>
      </p:sp>
      <p:sp>
        <p:nvSpPr>
          <p:cNvPr id="20" name="TextBox 19"/>
          <p:cNvSpPr txBox="1"/>
          <p:nvPr/>
        </p:nvSpPr>
        <p:spPr>
          <a:xfrm>
            <a:off x="2732314" y="3243944"/>
            <a:ext cx="1981200" cy="338554"/>
          </a:xfrm>
          <a:prstGeom prst="rect">
            <a:avLst/>
          </a:prstGeom>
          <a:noFill/>
        </p:spPr>
        <p:txBody>
          <a:bodyPr wrap="square" rtlCol="0">
            <a:spAutoFit/>
          </a:bodyPr>
          <a:lstStyle/>
          <a:p>
            <a:pPr algn="ctr"/>
            <a:r>
              <a:rPr lang="en-US" sz="1600" dirty="0" smtClean="0"/>
              <a:t>Region</a:t>
            </a:r>
            <a:endParaRPr lang="en-US" sz="1600" dirty="0"/>
          </a:p>
        </p:txBody>
      </p:sp>
      <p:sp>
        <p:nvSpPr>
          <p:cNvPr id="21" name="TextBox 20"/>
          <p:cNvSpPr txBox="1"/>
          <p:nvPr/>
        </p:nvSpPr>
        <p:spPr>
          <a:xfrm>
            <a:off x="7086600" y="3037118"/>
            <a:ext cx="1981200" cy="584775"/>
          </a:xfrm>
          <a:prstGeom prst="rect">
            <a:avLst/>
          </a:prstGeom>
          <a:noFill/>
        </p:spPr>
        <p:txBody>
          <a:bodyPr wrap="square" rtlCol="0">
            <a:spAutoFit/>
          </a:bodyPr>
          <a:lstStyle/>
          <a:p>
            <a:pPr algn="ctr"/>
            <a:r>
              <a:rPr lang="en-US" sz="1600" dirty="0" smtClean="0"/>
              <a:t>Powerboat Drivers/Passengers</a:t>
            </a:r>
            <a:endParaRPr lang="en-US" sz="1600" dirty="0"/>
          </a:p>
        </p:txBody>
      </p:sp>
      <p:sp>
        <p:nvSpPr>
          <p:cNvPr id="22" name="TextBox 21"/>
          <p:cNvSpPr txBox="1"/>
          <p:nvPr/>
        </p:nvSpPr>
        <p:spPr>
          <a:xfrm>
            <a:off x="4751540" y="3243944"/>
            <a:ext cx="1981200" cy="338554"/>
          </a:xfrm>
          <a:prstGeom prst="rect">
            <a:avLst/>
          </a:prstGeom>
          <a:noFill/>
        </p:spPr>
        <p:txBody>
          <a:bodyPr wrap="square" rtlCol="0">
            <a:spAutoFit/>
          </a:bodyPr>
          <a:lstStyle/>
          <a:p>
            <a:pPr algn="ctr"/>
            <a:r>
              <a:rPr lang="en-US" sz="1600" dirty="0" smtClean="0"/>
              <a:t>Swimming Level</a:t>
            </a:r>
            <a:endParaRPr lang="en-US" sz="1600" dirty="0"/>
          </a:p>
        </p:txBody>
      </p:sp>
      <p:cxnSp>
        <p:nvCxnSpPr>
          <p:cNvPr id="23" name="Straight Connector 22"/>
          <p:cNvCxnSpPr/>
          <p:nvPr/>
        </p:nvCxnSpPr>
        <p:spPr>
          <a:xfrm>
            <a:off x="217714" y="3582498"/>
            <a:ext cx="8686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5" name="Chart 34"/>
          <p:cNvGraphicFramePr/>
          <p:nvPr>
            <p:extLst>
              <p:ext uri="{D42A27DB-BD31-4B8C-83A1-F6EECF244321}">
                <p14:modId xmlns:p14="http://schemas.microsoft.com/office/powerpoint/2010/main" val="2324226818"/>
              </p:ext>
            </p:extLst>
          </p:nvPr>
        </p:nvGraphicFramePr>
        <p:xfrm>
          <a:off x="685800" y="1070644"/>
          <a:ext cx="8001000" cy="136775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58629243"/>
      </p:ext>
    </p:extLst>
  </p:cSld>
  <p:clrMapOvr>
    <a:masterClrMapping/>
  </p:clrMapOvr>
  <p:transition advClick="0"/>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59</a:t>
            </a:fld>
            <a:endParaRPr lang="de-DE" dirty="0">
              <a:solidFill>
                <a:srgbClr val="1F497D"/>
              </a:solidFill>
            </a:endParaRPr>
          </a:p>
        </p:txBody>
      </p:sp>
      <p:graphicFrame>
        <p:nvGraphicFramePr>
          <p:cNvPr id="3" name="Chart 2"/>
          <p:cNvGraphicFramePr/>
          <p:nvPr>
            <p:extLst>
              <p:ext uri="{D42A27DB-BD31-4B8C-83A1-F6EECF244321}">
                <p14:modId xmlns:p14="http://schemas.microsoft.com/office/powerpoint/2010/main" val="655457988"/>
              </p:ext>
            </p:extLst>
          </p:nvPr>
        </p:nvGraphicFramePr>
        <p:xfrm>
          <a:off x="293913" y="2598490"/>
          <a:ext cx="8753583" cy="3665653"/>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Group 4"/>
          <p:cNvGrpSpPr/>
          <p:nvPr/>
        </p:nvGrpSpPr>
        <p:grpSpPr>
          <a:xfrm>
            <a:off x="217176" y="3119251"/>
            <a:ext cx="1764024" cy="2172006"/>
            <a:chOff x="163282" y="3173679"/>
            <a:chExt cx="1764024" cy="2172006"/>
          </a:xfrm>
        </p:grpSpPr>
        <p:grpSp>
          <p:nvGrpSpPr>
            <p:cNvPr id="29" name="Group 28"/>
            <p:cNvGrpSpPr/>
            <p:nvPr/>
          </p:nvGrpSpPr>
          <p:grpSpPr>
            <a:xfrm>
              <a:off x="1442356" y="3173679"/>
              <a:ext cx="484950" cy="2163252"/>
              <a:chOff x="5044034" y="2286510"/>
              <a:chExt cx="484950" cy="2163252"/>
            </a:xfrm>
          </p:grpSpPr>
          <p:grpSp>
            <p:nvGrpSpPr>
              <p:cNvPr id="30" name="Group 29"/>
              <p:cNvGrpSpPr/>
              <p:nvPr/>
            </p:nvGrpSpPr>
            <p:grpSpPr>
              <a:xfrm>
                <a:off x="5044034" y="2286510"/>
                <a:ext cx="484950" cy="1703793"/>
                <a:chOff x="4722634" y="3276523"/>
                <a:chExt cx="484950" cy="1703793"/>
              </a:xfrm>
            </p:grpSpPr>
            <p:pic>
              <p:nvPicPr>
                <p:cNvPr id="51" name="Picture 2" descr="https://cdn3.iconfinder.com/data/icons/outdoor-and-camping/80/Camping_icons-07-512.png"/>
                <p:cNvPicPr>
                  <a:picLocks noChangeAspect="1" noChangeArrowheads="1"/>
                </p:cNvPicPr>
                <p:nvPr/>
              </p:nvPicPr>
              <p:blipFill>
                <a:blip r:embed="rId3" cstate="print">
                  <a:biLevel thresh="75000"/>
                  <a:extLst>
                    <a:ext uri="{28A0092B-C50C-407E-A947-70E740481C1C}">
                      <a14:useLocalDpi xmlns:a14="http://schemas.microsoft.com/office/drawing/2010/main" val="0"/>
                    </a:ext>
                  </a:extLst>
                </a:blip>
                <a:srcRect/>
                <a:stretch>
                  <a:fillRect/>
                </a:stretch>
              </p:blipFill>
              <p:spPr bwMode="auto">
                <a:xfrm>
                  <a:off x="4822179"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http://cache4.asset-cache.net/gc/165954230-boat-icon-set-gettyimages.jpg?v=1&amp;c=IWSAsset&amp;k=2&amp;d=QsGG4%2BaYIoRXYiX0dm6M7JLUWzK9VstOKNGPBhm8C%2B4%3D"/>
                <p:cNvPicPr>
                  <a:picLocks noChangeAspect="1" noChangeArrowheads="1"/>
                </p:cNvPicPr>
                <p:nvPr/>
              </p:nvPicPr>
              <p:blipFill rotWithShape="1">
                <a:blip r:embed="rId4">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0"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120259"/>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6" name="TextBox 55"/>
            <p:cNvSpPr txBox="1"/>
            <p:nvPr/>
          </p:nvSpPr>
          <p:spPr>
            <a:xfrm>
              <a:off x="163283" y="3175651"/>
              <a:ext cx="1170217" cy="307777"/>
            </a:xfrm>
            <a:prstGeom prst="rect">
              <a:avLst/>
            </a:prstGeom>
            <a:noFill/>
          </p:spPr>
          <p:txBody>
            <a:bodyPr wrap="square" rtlCol="0">
              <a:spAutoFit/>
            </a:bodyPr>
            <a:lstStyle/>
            <a:p>
              <a:pPr algn="r"/>
              <a:r>
                <a:rPr lang="en-US" sz="1400" i="1" dirty="0" smtClean="0">
                  <a:solidFill>
                    <a:srgbClr val="1F497D"/>
                  </a:solidFill>
                </a:rPr>
                <a:t>(n=746)</a:t>
              </a:r>
              <a:endParaRPr lang="en-US" sz="1400" i="1" dirty="0">
                <a:solidFill>
                  <a:srgbClr val="1F497D"/>
                </a:solidFill>
              </a:endParaRPr>
            </a:p>
          </p:txBody>
        </p:sp>
        <p:sp>
          <p:nvSpPr>
            <p:cNvPr id="57" name="TextBox 56"/>
            <p:cNvSpPr txBox="1"/>
            <p:nvPr/>
          </p:nvSpPr>
          <p:spPr>
            <a:xfrm>
              <a:off x="163283" y="3658688"/>
              <a:ext cx="1170217" cy="307777"/>
            </a:xfrm>
            <a:prstGeom prst="rect">
              <a:avLst/>
            </a:prstGeom>
            <a:noFill/>
          </p:spPr>
          <p:txBody>
            <a:bodyPr wrap="square" rtlCol="0">
              <a:spAutoFit/>
            </a:bodyPr>
            <a:lstStyle/>
            <a:p>
              <a:pPr algn="r"/>
              <a:r>
                <a:rPr lang="en-US" sz="1400" i="1" dirty="0" smtClean="0">
                  <a:solidFill>
                    <a:srgbClr val="1F497D"/>
                  </a:solidFill>
                </a:rPr>
                <a:t>(n=704)</a:t>
              </a:r>
              <a:endParaRPr lang="en-US" sz="1400" i="1" dirty="0">
                <a:solidFill>
                  <a:srgbClr val="1F497D"/>
                </a:solidFill>
              </a:endParaRPr>
            </a:p>
          </p:txBody>
        </p:sp>
        <p:sp>
          <p:nvSpPr>
            <p:cNvPr id="58" name="TextBox 57"/>
            <p:cNvSpPr txBox="1"/>
            <p:nvPr/>
          </p:nvSpPr>
          <p:spPr>
            <a:xfrm>
              <a:off x="163282" y="4104458"/>
              <a:ext cx="1170217" cy="307777"/>
            </a:xfrm>
            <a:prstGeom prst="rect">
              <a:avLst/>
            </a:prstGeom>
            <a:noFill/>
          </p:spPr>
          <p:txBody>
            <a:bodyPr wrap="square" rtlCol="0">
              <a:spAutoFit/>
            </a:bodyPr>
            <a:lstStyle/>
            <a:p>
              <a:pPr algn="r"/>
              <a:r>
                <a:rPr lang="en-US" sz="1400" i="1" dirty="0" smtClean="0">
                  <a:solidFill>
                    <a:srgbClr val="1F497D"/>
                  </a:solidFill>
                </a:rPr>
                <a:t>(n=574)</a:t>
              </a:r>
              <a:endParaRPr lang="en-US" sz="1400" i="1" dirty="0">
                <a:solidFill>
                  <a:srgbClr val="1F497D"/>
                </a:solidFill>
              </a:endParaRPr>
            </a:p>
          </p:txBody>
        </p:sp>
        <p:sp>
          <p:nvSpPr>
            <p:cNvPr id="59" name="TextBox 58"/>
            <p:cNvSpPr txBox="1"/>
            <p:nvPr/>
          </p:nvSpPr>
          <p:spPr>
            <a:xfrm>
              <a:off x="163282" y="4573088"/>
              <a:ext cx="1170217" cy="307777"/>
            </a:xfrm>
            <a:prstGeom prst="rect">
              <a:avLst/>
            </a:prstGeom>
            <a:noFill/>
          </p:spPr>
          <p:txBody>
            <a:bodyPr wrap="square" rtlCol="0">
              <a:spAutoFit/>
            </a:bodyPr>
            <a:lstStyle/>
            <a:p>
              <a:pPr algn="r"/>
              <a:r>
                <a:rPr lang="en-US" sz="1400" i="1" dirty="0" smtClean="0">
                  <a:solidFill>
                    <a:srgbClr val="1F497D"/>
                  </a:solidFill>
                </a:rPr>
                <a:t>(n=173)</a:t>
              </a:r>
              <a:endParaRPr lang="en-US" sz="1400" i="1" dirty="0">
                <a:solidFill>
                  <a:srgbClr val="1F497D"/>
                </a:solidFill>
              </a:endParaRPr>
            </a:p>
          </p:txBody>
        </p:sp>
        <p:sp>
          <p:nvSpPr>
            <p:cNvPr id="60" name="TextBox 59"/>
            <p:cNvSpPr txBox="1"/>
            <p:nvPr/>
          </p:nvSpPr>
          <p:spPr>
            <a:xfrm>
              <a:off x="163283" y="5037908"/>
              <a:ext cx="1170217" cy="307777"/>
            </a:xfrm>
            <a:prstGeom prst="rect">
              <a:avLst/>
            </a:prstGeom>
            <a:noFill/>
          </p:spPr>
          <p:txBody>
            <a:bodyPr wrap="square" rtlCol="0">
              <a:spAutoFit/>
            </a:bodyPr>
            <a:lstStyle/>
            <a:p>
              <a:pPr algn="r"/>
              <a:r>
                <a:rPr lang="en-US" sz="1400" i="1" dirty="0" smtClean="0">
                  <a:solidFill>
                    <a:srgbClr val="1F497D"/>
                  </a:solidFill>
                </a:rPr>
                <a:t>(n=137)</a:t>
              </a:r>
              <a:endParaRPr lang="en-US" sz="1400" i="1" dirty="0">
                <a:solidFill>
                  <a:srgbClr val="1F497D"/>
                </a:solidFill>
              </a:endParaRPr>
            </a:p>
          </p:txBody>
        </p:sp>
      </p:grpSp>
      <p:sp>
        <p:nvSpPr>
          <p:cNvPr id="42" name="TextBox 41"/>
          <p:cNvSpPr txBox="1"/>
          <p:nvPr/>
        </p:nvSpPr>
        <p:spPr>
          <a:xfrm>
            <a:off x="609600" y="946390"/>
            <a:ext cx="8305800" cy="369332"/>
          </a:xfrm>
          <a:prstGeom prst="rect">
            <a:avLst/>
          </a:prstGeom>
          <a:noFill/>
        </p:spPr>
        <p:txBody>
          <a:bodyPr wrap="square" rtlCol="0">
            <a:spAutoFit/>
          </a:bodyPr>
          <a:lstStyle/>
          <a:p>
            <a:pPr algn="ctr"/>
            <a:r>
              <a:rPr lang="en-US" b="1" dirty="0" smtClean="0">
                <a:solidFill>
                  <a:srgbClr val="1F497D"/>
                </a:solidFill>
              </a:rPr>
              <a:t>Overall Frequency of Drinking Alcohol while Boating</a:t>
            </a:r>
            <a:endParaRPr lang="en-US" b="1" dirty="0">
              <a:solidFill>
                <a:srgbClr val="1F497D"/>
              </a:solidFill>
            </a:endParaRPr>
          </a:p>
        </p:txBody>
      </p:sp>
      <p:sp>
        <p:nvSpPr>
          <p:cNvPr id="28" name="TextBox 27"/>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103b. Overall, which of the following applies to you personally when you are in a boat? </a:t>
            </a:r>
          </a:p>
          <a:p>
            <a:r>
              <a:rPr lang="en-US" sz="1200" dirty="0" smtClean="0">
                <a:solidFill>
                  <a:srgbClr val="1F497D"/>
                </a:solidFill>
              </a:rPr>
              <a:t>(Select one)</a:t>
            </a:r>
            <a:endParaRPr lang="en-US" sz="1200" dirty="0">
              <a:solidFill>
                <a:srgbClr val="1F497D"/>
              </a:solidFill>
            </a:endParaRPr>
          </a:p>
        </p:txBody>
      </p:sp>
      <p:sp>
        <p:nvSpPr>
          <p:cNvPr id="31" name="Title 1"/>
          <p:cNvSpPr>
            <a:spLocks noGrp="1"/>
          </p:cNvSpPr>
          <p:nvPr>
            <p:ph type="title"/>
          </p:nvPr>
        </p:nvSpPr>
        <p:spPr>
          <a:xfrm>
            <a:off x="838200" y="152400"/>
            <a:ext cx="8064214" cy="685800"/>
          </a:xfrm>
        </p:spPr>
        <p:txBody>
          <a:bodyPr/>
          <a:lstStyle/>
          <a:p>
            <a:r>
              <a:rPr lang="en-US" dirty="0" smtClean="0"/>
              <a:t>Sailors, PWC riders and pleasure </a:t>
            </a:r>
            <a:r>
              <a:rPr lang="en-US" dirty="0" err="1" smtClean="0"/>
              <a:t>powerboaters</a:t>
            </a:r>
            <a:r>
              <a:rPr lang="en-US" dirty="0" smtClean="0"/>
              <a:t> consume alcohol while boating more than fishers, paddlers or small craft boaters do.</a:t>
            </a:r>
            <a:r>
              <a:rPr lang="en-US" b="0" dirty="0" smtClean="0"/>
              <a:t> </a:t>
            </a:r>
            <a:r>
              <a:rPr lang="en-US" sz="1600" b="0" dirty="0" smtClean="0"/>
              <a:t>However, even among paddlers, one-quarter (22%) drink alcoholic beverages at least sometimes.</a:t>
            </a:r>
          </a:p>
        </p:txBody>
      </p:sp>
      <p:sp>
        <p:nvSpPr>
          <p:cNvPr id="32" name="Rectangle 31"/>
          <p:cNvSpPr/>
          <p:nvPr/>
        </p:nvSpPr>
        <p:spPr>
          <a:xfrm>
            <a:off x="97972" y="2628900"/>
            <a:ext cx="8949525" cy="3698676"/>
          </a:xfrm>
          <a:prstGeom prst="rect">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304800" y="2438400"/>
            <a:ext cx="8534400" cy="3810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smtClean="0"/>
              <a:t>Frequency of Drinking Alcohol while Boating among Sub-groups</a:t>
            </a:r>
            <a:endParaRPr lang="en-US" sz="1600" b="1" dirty="0"/>
          </a:p>
        </p:txBody>
      </p:sp>
      <p:graphicFrame>
        <p:nvGraphicFramePr>
          <p:cNvPr id="35" name="Chart 34"/>
          <p:cNvGraphicFramePr/>
          <p:nvPr>
            <p:extLst>
              <p:ext uri="{D42A27DB-BD31-4B8C-83A1-F6EECF244321}">
                <p14:modId xmlns:p14="http://schemas.microsoft.com/office/powerpoint/2010/main" val="4221935191"/>
              </p:ext>
            </p:extLst>
          </p:nvPr>
        </p:nvGraphicFramePr>
        <p:xfrm>
          <a:off x="685800" y="1070644"/>
          <a:ext cx="8001000" cy="1367756"/>
        </p:xfrm>
        <a:graphic>
          <a:graphicData uri="http://schemas.openxmlformats.org/drawingml/2006/chart">
            <c:chart xmlns:c="http://schemas.openxmlformats.org/drawingml/2006/chart" xmlns:r="http://schemas.openxmlformats.org/officeDocument/2006/relationships" r:id="rId7"/>
          </a:graphicData>
        </a:graphic>
      </p:graphicFrame>
      <p:sp>
        <p:nvSpPr>
          <p:cNvPr id="36" name="TextBox 35"/>
          <p:cNvSpPr txBox="1"/>
          <p:nvPr/>
        </p:nvSpPr>
        <p:spPr>
          <a:xfrm>
            <a:off x="201383" y="5460563"/>
            <a:ext cx="1170217" cy="307777"/>
          </a:xfrm>
          <a:prstGeom prst="rect">
            <a:avLst/>
          </a:prstGeom>
          <a:noFill/>
        </p:spPr>
        <p:txBody>
          <a:bodyPr wrap="square" rtlCol="0">
            <a:spAutoFit/>
          </a:bodyPr>
          <a:lstStyle/>
          <a:p>
            <a:pPr algn="r"/>
            <a:r>
              <a:rPr lang="en-US" sz="1400" i="1" dirty="0" smtClean="0">
                <a:solidFill>
                  <a:srgbClr val="1F497D"/>
                </a:solidFill>
              </a:rPr>
              <a:t>(n=944)</a:t>
            </a:r>
            <a:endParaRPr lang="en-US" sz="1400" i="1" dirty="0">
              <a:solidFill>
                <a:srgbClr val="1F497D"/>
              </a:solidFill>
            </a:endParaRPr>
          </a:p>
        </p:txBody>
      </p:sp>
      <p:pic>
        <p:nvPicPr>
          <p:cNvPr id="37"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1506206" y="5431149"/>
            <a:ext cx="339799" cy="325162"/>
          </a:xfrm>
          <a:prstGeom prst="rect">
            <a:avLst/>
          </a:prstGeom>
          <a:noFill/>
          <a:extLst>
            <a:ext uri="{909E8E84-426E-40DD-AFC4-6F175D3DCCD1}">
              <a14:hiddenFill xmlns:a14="http://schemas.microsoft.com/office/drawing/2010/main">
                <a:solidFill>
                  <a:srgbClr val="FFFFFF"/>
                </a:solidFill>
              </a14:hiddenFill>
            </a:ext>
          </a:extLst>
        </p:spPr>
      </p:pic>
      <p:grpSp>
        <p:nvGrpSpPr>
          <p:cNvPr id="34" name="Group 33"/>
          <p:cNvGrpSpPr/>
          <p:nvPr/>
        </p:nvGrpSpPr>
        <p:grpSpPr>
          <a:xfrm>
            <a:off x="4222845" y="6002071"/>
            <a:ext cx="4921154" cy="289873"/>
            <a:chOff x="6206219" y="518294"/>
            <a:chExt cx="4921154" cy="289873"/>
          </a:xfrm>
        </p:grpSpPr>
        <p:sp>
          <p:nvSpPr>
            <p:cNvPr id="38" name="Rectangle 37"/>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9" name="Rectangle 3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0" name="TextBox 39"/>
            <p:cNvSpPr txBox="1"/>
            <p:nvPr/>
          </p:nvSpPr>
          <p:spPr>
            <a:xfrm>
              <a:off x="6836224" y="531168"/>
              <a:ext cx="4291149"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41" name="Straight Connector 4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79073131"/>
      </p:ext>
    </p:extLst>
  </p:cSld>
  <p:clrMapOvr>
    <a:masterClrMapping/>
  </p:clrMapOvr>
  <p:transition advClick="0"/>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5" name="Rectangle 2"/>
          <p:cNvSpPr>
            <a:spLocks noChangeArrowheads="1"/>
          </p:cNvSpPr>
          <p:nvPr/>
        </p:nvSpPr>
        <p:spPr bwMode="auto">
          <a:xfrm>
            <a:off x="863601" y="171450"/>
            <a:ext cx="8280400" cy="550863"/>
          </a:xfrm>
          <a:prstGeom prst="rect">
            <a:avLst/>
          </a:prstGeom>
          <a:noFill/>
          <a:ln w="9525">
            <a:noFill/>
            <a:miter lim="800000"/>
            <a:headEnd/>
            <a:tailEnd/>
          </a:ln>
        </p:spPr>
        <p:txBody>
          <a:bodyPr anchor="ctr"/>
          <a:lstStyle/>
          <a:p>
            <a:pPr fontAlgn="base">
              <a:spcBef>
                <a:spcPct val="0"/>
              </a:spcBef>
              <a:spcAft>
                <a:spcPct val="0"/>
              </a:spcAft>
            </a:pPr>
            <a:r>
              <a:rPr lang="en-GB" sz="2000" b="1" dirty="0">
                <a:solidFill>
                  <a:srgbClr val="1F497D"/>
                </a:solidFill>
              </a:rPr>
              <a:t>Research Design</a:t>
            </a:r>
          </a:p>
        </p:txBody>
      </p:sp>
      <p:sp>
        <p:nvSpPr>
          <p:cNvPr id="10" name="Slide Number Placeholder 5"/>
          <p:cNvSpPr>
            <a:spLocks noGrp="1"/>
          </p:cNvSpPr>
          <p:nvPr>
            <p:ph type="sldNum" sz="quarter" idx="12"/>
          </p:nvPr>
        </p:nvSpPr>
        <p:spPr>
          <a:xfrm>
            <a:off x="8704800" y="6566400"/>
            <a:ext cx="289438" cy="184666"/>
          </a:xfrm>
        </p:spPr>
        <p:txBody>
          <a:bodyPr/>
          <a:lstStyle/>
          <a:p>
            <a:fld id="{99DB18A3-D21F-4BB0-9E84-DFB029941648}" type="slidenum">
              <a:rPr lang="de-DE" smtClean="0">
                <a:solidFill>
                  <a:srgbClr val="1F497D"/>
                </a:solidFill>
              </a:rPr>
              <a:pPr/>
              <a:t>6</a:t>
            </a:fld>
            <a:endParaRPr lang="de-DE" dirty="0">
              <a:solidFill>
                <a:srgbClr val="1F497D"/>
              </a:solidFill>
            </a:endParaRPr>
          </a:p>
        </p:txBody>
      </p:sp>
      <p:grpSp>
        <p:nvGrpSpPr>
          <p:cNvPr id="4" name="Group 3"/>
          <p:cNvGrpSpPr/>
          <p:nvPr/>
        </p:nvGrpSpPr>
        <p:grpSpPr>
          <a:xfrm>
            <a:off x="414450" y="825962"/>
            <a:ext cx="4094877" cy="5267457"/>
            <a:chOff x="484779" y="835267"/>
            <a:chExt cx="3598016" cy="2792613"/>
          </a:xfrm>
        </p:grpSpPr>
        <p:sp>
          <p:nvSpPr>
            <p:cNvPr id="5" name="Round Same Side Corner Rectangle 34"/>
            <p:cNvSpPr>
              <a:spLocks/>
            </p:cNvSpPr>
            <p:nvPr/>
          </p:nvSpPr>
          <p:spPr bwMode="auto">
            <a:xfrm>
              <a:off x="495546" y="835267"/>
              <a:ext cx="3486521" cy="2511192"/>
            </a:xfrm>
            <a:custGeom>
              <a:avLst/>
              <a:gdLst>
                <a:gd name="T0" fmla="*/ 3638257 w 2017712"/>
                <a:gd name="T1" fmla="*/ 3125803 h 1506537"/>
                <a:gd name="T2" fmla="*/ 1819130 w 2017712"/>
                <a:gd name="T3" fmla="*/ 6251603 h 1506537"/>
                <a:gd name="T4" fmla="*/ 0 w 2017712"/>
                <a:gd name="T5" fmla="*/ 3125803 h 1506537"/>
                <a:gd name="T6" fmla="*/ 1819130 w 2017712"/>
                <a:gd name="T7" fmla="*/ 0 h 1506537"/>
                <a:gd name="T8" fmla="*/ 0 60000 65536"/>
                <a:gd name="T9" fmla="*/ 5898240 60000 65536"/>
                <a:gd name="T10" fmla="*/ 11796480 60000 65536"/>
                <a:gd name="T11" fmla="*/ 17694720 60000 65536"/>
                <a:gd name="T12" fmla="*/ 35300 w 2017712"/>
                <a:gd name="T13" fmla="*/ 35300 h 1506537"/>
                <a:gd name="T14" fmla="*/ 1982412 w 2017712"/>
                <a:gd name="T15" fmla="*/ 1506537 h 1506537"/>
              </a:gdLst>
              <a:ahLst/>
              <a:cxnLst>
                <a:cxn ang="T8">
                  <a:pos x="T0" y="T1"/>
                </a:cxn>
                <a:cxn ang="T9">
                  <a:pos x="T2" y="T3"/>
                </a:cxn>
                <a:cxn ang="T10">
                  <a:pos x="T4" y="T5"/>
                </a:cxn>
                <a:cxn ang="T11">
                  <a:pos x="T6" y="T7"/>
                </a:cxn>
              </a:cxnLst>
              <a:rect l="T12" t="T13" r="T14" b="T15"/>
              <a:pathLst>
                <a:path w="2017712" h="1506537">
                  <a:moveTo>
                    <a:pt x="120523" y="0"/>
                  </a:moveTo>
                  <a:lnTo>
                    <a:pt x="1897189" y="0"/>
                  </a:lnTo>
                  <a:lnTo>
                    <a:pt x="1897188" y="0"/>
                  </a:lnTo>
                  <a:cubicBezTo>
                    <a:pt x="1963752" y="0"/>
                    <a:pt x="2017712" y="53959"/>
                    <a:pt x="2017712" y="120523"/>
                  </a:cubicBezTo>
                  <a:lnTo>
                    <a:pt x="2017712" y="1506537"/>
                  </a:lnTo>
                  <a:lnTo>
                    <a:pt x="0" y="1506537"/>
                  </a:lnTo>
                  <a:lnTo>
                    <a:pt x="0" y="120523"/>
                  </a:lnTo>
                  <a:cubicBezTo>
                    <a:pt x="0" y="53959"/>
                    <a:pt x="53959" y="0"/>
                    <a:pt x="120522" y="0"/>
                  </a:cubicBezTo>
                  <a:lnTo>
                    <a:pt x="120523" y="0"/>
                  </a:lnTo>
                  <a:close/>
                </a:path>
              </a:pathLst>
            </a:custGeom>
            <a:solidFill>
              <a:srgbClr val="FFFFFF">
                <a:alpha val="89803"/>
              </a:srgbClr>
            </a:solidFill>
            <a:ln w="25400" cap="flat" cmpd="sng" algn="ctr">
              <a:solidFill>
                <a:srgbClr val="FFC000"/>
              </a:solidFill>
              <a:prstDash val="solid"/>
              <a:round/>
              <a:headEnd/>
              <a:tailEnd/>
            </a:ln>
          </p:spPr>
          <p:txBody>
            <a:bodyPr/>
            <a:lstStyle/>
            <a:p>
              <a:pPr fontAlgn="base">
                <a:spcBef>
                  <a:spcPct val="0"/>
                </a:spcBef>
                <a:spcAft>
                  <a:spcPct val="0"/>
                </a:spcAft>
              </a:pPr>
              <a:endParaRPr lang="en-US">
                <a:solidFill>
                  <a:prstClr val="black"/>
                </a:solidFill>
                <a:latin typeface="Arial" pitchFamily="34" charset="0"/>
              </a:endParaRPr>
            </a:p>
          </p:txBody>
        </p:sp>
        <p:sp>
          <p:nvSpPr>
            <p:cNvPr id="6" name="Rectangle 37"/>
            <p:cNvSpPr>
              <a:spLocks noChangeArrowheads="1"/>
            </p:cNvSpPr>
            <p:nvPr/>
          </p:nvSpPr>
          <p:spPr bwMode="auto">
            <a:xfrm>
              <a:off x="484779" y="3221192"/>
              <a:ext cx="3497287" cy="402303"/>
            </a:xfrm>
            <a:prstGeom prst="rect">
              <a:avLst/>
            </a:prstGeom>
            <a:solidFill>
              <a:srgbClr val="FFC000"/>
            </a:solidFill>
            <a:ln w="9525">
              <a:noFill/>
              <a:miter lim="800000"/>
              <a:headEnd/>
              <a:tailEnd/>
            </a:ln>
          </p:spPr>
          <p:txBody>
            <a:bodyPr lIns="60960" tIns="0" rIns="20320" bIns="0" anchor="ctr"/>
            <a:lstStyle/>
            <a:p>
              <a:pPr defTabSz="711200" fontAlgn="base">
                <a:lnSpc>
                  <a:spcPct val="90000"/>
                </a:lnSpc>
                <a:spcBef>
                  <a:spcPct val="0"/>
                </a:spcBef>
                <a:spcAft>
                  <a:spcPct val="35000"/>
                </a:spcAft>
              </a:pPr>
              <a:r>
                <a:rPr lang="en-US" sz="1600" b="1" dirty="0">
                  <a:solidFill>
                    <a:prstClr val="black"/>
                  </a:solidFill>
                  <a:latin typeface="Arial" pitchFamily="34" charset="0"/>
                </a:rPr>
                <a:t>Fieldwork</a:t>
              </a:r>
            </a:p>
          </p:txBody>
        </p:sp>
        <p:sp>
          <p:nvSpPr>
            <p:cNvPr id="7" name="Round Same Side Corner Rectangle 9"/>
            <p:cNvSpPr/>
            <p:nvPr/>
          </p:nvSpPr>
          <p:spPr>
            <a:xfrm>
              <a:off x="651756" y="860748"/>
              <a:ext cx="3223433" cy="1817020"/>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20320" tIns="60960" rIns="20320" bIns="20320"/>
            <a:lstStyle/>
            <a:p>
              <a:pPr marL="0" lvl="1" defTabSz="711200" fontAlgn="base">
                <a:lnSpc>
                  <a:spcPct val="90000"/>
                </a:lnSpc>
                <a:spcBef>
                  <a:spcPct val="0"/>
                </a:spcBef>
                <a:spcAft>
                  <a:spcPct val="15000"/>
                </a:spcAft>
                <a:defRPr/>
              </a:pPr>
              <a:endParaRPr lang="en-US" sz="600" dirty="0">
                <a:solidFill>
                  <a:prstClr val="black"/>
                </a:solidFill>
              </a:endParaRPr>
            </a:p>
            <a:p>
              <a:pPr marL="0" lvl="1" defTabSz="711200" fontAlgn="base">
                <a:lnSpc>
                  <a:spcPct val="90000"/>
                </a:lnSpc>
                <a:spcBef>
                  <a:spcPct val="0"/>
                </a:spcBef>
                <a:spcAft>
                  <a:spcPct val="15000"/>
                </a:spcAft>
                <a:defRPr/>
              </a:pPr>
              <a:r>
                <a:rPr lang="en-US" sz="1500" dirty="0">
                  <a:solidFill>
                    <a:prstClr val="black"/>
                  </a:solidFill>
                </a:rPr>
                <a:t>A </a:t>
              </a:r>
              <a:r>
                <a:rPr lang="en-US" sz="1500" dirty="0" smtClean="0">
                  <a:solidFill>
                    <a:prstClr val="black"/>
                  </a:solidFill>
                </a:rPr>
                <a:t>quantitative online </a:t>
              </a:r>
              <a:r>
                <a:rPr lang="en-US" sz="1500" dirty="0">
                  <a:solidFill>
                    <a:prstClr val="black"/>
                  </a:solidFill>
                </a:rPr>
                <a:t>survey was conducted via Ipsos Reid’s online </a:t>
              </a:r>
              <a:r>
                <a:rPr lang="en-US" sz="1500" dirty="0" smtClean="0">
                  <a:solidFill>
                    <a:prstClr val="black"/>
                  </a:solidFill>
                </a:rPr>
                <a:t>panel.</a:t>
              </a:r>
              <a:endParaRPr lang="en-US" sz="1500" dirty="0">
                <a:solidFill>
                  <a:prstClr val="black"/>
                </a:solidFill>
              </a:endParaRPr>
            </a:p>
            <a:p>
              <a:pPr marL="0" lvl="1" defTabSz="711200" fontAlgn="base">
                <a:lnSpc>
                  <a:spcPct val="90000"/>
                </a:lnSpc>
                <a:spcBef>
                  <a:spcPct val="0"/>
                </a:spcBef>
                <a:spcAft>
                  <a:spcPct val="15000"/>
                </a:spcAft>
                <a:defRPr/>
              </a:pPr>
              <a:endParaRPr lang="en-US" sz="1500" dirty="0">
                <a:solidFill>
                  <a:prstClr val="black"/>
                </a:solidFill>
              </a:endParaRPr>
            </a:p>
            <a:p>
              <a:pPr marL="0" lvl="1" defTabSz="711200" fontAlgn="base">
                <a:lnSpc>
                  <a:spcPct val="90000"/>
                </a:lnSpc>
                <a:spcBef>
                  <a:spcPct val="0"/>
                </a:spcBef>
                <a:spcAft>
                  <a:spcPct val="15000"/>
                </a:spcAft>
                <a:defRPr/>
              </a:pPr>
              <a:r>
                <a:rPr lang="en-US" sz="1500" dirty="0">
                  <a:solidFill>
                    <a:prstClr val="black"/>
                  </a:solidFill>
                </a:rPr>
                <a:t>Respondents were asked </a:t>
              </a:r>
              <a:r>
                <a:rPr lang="en-US" sz="1500" dirty="0" smtClean="0">
                  <a:solidFill>
                    <a:prstClr val="black"/>
                  </a:solidFill>
                </a:rPr>
                <a:t>about their current boating behaviour, especially pertaining to wearing lifejackets and consuming alcoholic beverages while boating.</a:t>
              </a:r>
              <a:endParaRPr lang="en-US" sz="1500" dirty="0">
                <a:solidFill>
                  <a:prstClr val="black"/>
                </a:solidFill>
              </a:endParaRPr>
            </a:p>
            <a:p>
              <a:pPr marL="0" lvl="1" defTabSz="711200" fontAlgn="base">
                <a:lnSpc>
                  <a:spcPct val="90000"/>
                </a:lnSpc>
                <a:spcBef>
                  <a:spcPct val="0"/>
                </a:spcBef>
                <a:spcAft>
                  <a:spcPct val="15000"/>
                </a:spcAft>
                <a:defRPr/>
              </a:pPr>
              <a:endParaRPr lang="en-US" sz="1500" dirty="0">
                <a:solidFill>
                  <a:prstClr val="black"/>
                </a:solidFill>
              </a:endParaRPr>
            </a:p>
            <a:p>
              <a:pPr marL="506413" lvl="2" indent="-285750" defTabSz="711200" fontAlgn="base">
                <a:lnSpc>
                  <a:spcPct val="90000"/>
                </a:lnSpc>
                <a:spcBef>
                  <a:spcPct val="0"/>
                </a:spcBef>
                <a:spcAft>
                  <a:spcPct val="15000"/>
                </a:spcAft>
                <a:buFont typeface="Wingdings" pitchFamily="2" charset="2"/>
                <a:buChar char="Ø"/>
                <a:defRPr/>
              </a:pPr>
              <a:r>
                <a:rPr lang="en-US" sz="1500" dirty="0" smtClean="0">
                  <a:solidFill>
                    <a:srgbClr val="000000"/>
                  </a:solidFill>
                </a:rPr>
                <a:t>Fieldwork was </a:t>
              </a:r>
              <a:r>
                <a:rPr lang="en-US" sz="1500" dirty="0">
                  <a:solidFill>
                    <a:srgbClr val="000000"/>
                  </a:solidFill>
                </a:rPr>
                <a:t>conducted </a:t>
              </a:r>
              <a:r>
                <a:rPr lang="en-US" sz="1500" dirty="0" smtClean="0">
                  <a:solidFill>
                    <a:srgbClr val="000000"/>
                  </a:solidFill>
                </a:rPr>
                <a:t>from </a:t>
              </a:r>
              <a:br>
                <a:rPr lang="en-US" sz="1500" dirty="0" smtClean="0">
                  <a:solidFill>
                    <a:srgbClr val="000000"/>
                  </a:solidFill>
                </a:rPr>
              </a:br>
              <a:r>
                <a:rPr lang="en-US" sz="1500" dirty="0" smtClean="0">
                  <a:solidFill>
                    <a:srgbClr val="000000"/>
                  </a:solidFill>
                </a:rPr>
                <a:t>August 21-29, 2014</a:t>
              </a:r>
            </a:p>
            <a:p>
              <a:pPr marL="506413" lvl="2" indent="-285750" defTabSz="711200" fontAlgn="base">
                <a:lnSpc>
                  <a:spcPct val="90000"/>
                </a:lnSpc>
                <a:spcBef>
                  <a:spcPct val="0"/>
                </a:spcBef>
                <a:spcAft>
                  <a:spcPct val="15000"/>
                </a:spcAft>
                <a:buFont typeface="Wingdings" pitchFamily="2" charset="2"/>
                <a:buChar char="Ø"/>
                <a:defRPr/>
              </a:pPr>
              <a:r>
                <a:rPr lang="en-US" sz="1500" dirty="0" smtClean="0">
                  <a:solidFill>
                    <a:srgbClr val="000000"/>
                  </a:solidFill>
                </a:rPr>
                <a:t>1204 </a:t>
              </a:r>
              <a:r>
                <a:rPr lang="en-US" sz="1500" dirty="0">
                  <a:solidFill>
                    <a:srgbClr val="000000"/>
                  </a:solidFill>
                </a:rPr>
                <a:t>completed </a:t>
              </a:r>
              <a:r>
                <a:rPr lang="en-US" sz="1500" dirty="0" smtClean="0">
                  <a:solidFill>
                    <a:srgbClr val="000000"/>
                  </a:solidFill>
                </a:rPr>
                <a:t>interviews, nationally</a:t>
              </a:r>
            </a:p>
            <a:p>
              <a:pPr marL="506413" lvl="2" indent="-285750" defTabSz="711200" fontAlgn="base">
                <a:lnSpc>
                  <a:spcPct val="90000"/>
                </a:lnSpc>
                <a:spcBef>
                  <a:spcPct val="0"/>
                </a:spcBef>
                <a:spcAft>
                  <a:spcPct val="15000"/>
                </a:spcAft>
                <a:buFont typeface="Wingdings" pitchFamily="2" charset="2"/>
                <a:buChar char="Ø"/>
                <a:defRPr/>
              </a:pPr>
              <a:r>
                <a:rPr lang="en-US" sz="1500" dirty="0">
                  <a:solidFill>
                    <a:srgbClr val="000000"/>
                  </a:solidFill>
                </a:rPr>
                <a:t>Survey </a:t>
              </a:r>
              <a:r>
                <a:rPr lang="en-US" sz="1500" dirty="0" smtClean="0">
                  <a:solidFill>
                    <a:srgbClr val="000000"/>
                  </a:solidFill>
                </a:rPr>
                <a:t>completed in English and in French</a:t>
              </a:r>
              <a:endParaRPr lang="en-US" sz="1500" dirty="0">
                <a:solidFill>
                  <a:srgbClr val="000000"/>
                </a:solidFill>
              </a:endParaRPr>
            </a:p>
            <a:p>
              <a:pPr marL="220663" lvl="2" defTabSz="711200" fontAlgn="base">
                <a:lnSpc>
                  <a:spcPct val="90000"/>
                </a:lnSpc>
                <a:spcBef>
                  <a:spcPct val="0"/>
                </a:spcBef>
                <a:spcAft>
                  <a:spcPct val="15000"/>
                </a:spcAft>
                <a:defRPr/>
              </a:pPr>
              <a:endParaRPr lang="en-US" sz="1500" dirty="0">
                <a:solidFill>
                  <a:prstClr val="black"/>
                </a:solidFill>
              </a:endParaRPr>
            </a:p>
          </p:txBody>
        </p:sp>
        <p:sp>
          <p:nvSpPr>
            <p:cNvPr id="8" name="Oval 7"/>
            <p:cNvSpPr/>
            <p:nvPr/>
          </p:nvSpPr>
          <p:spPr>
            <a:xfrm>
              <a:off x="3442715" y="3266572"/>
              <a:ext cx="640080" cy="361308"/>
            </a:xfrm>
            <a:prstGeom prst="ellipse">
              <a:avLst/>
            </a:prstGeom>
            <a:blipFill rotWithShape="0">
              <a:blip r:embed="rId2" cstate="print"/>
              <a:stretch>
                <a:fillRect/>
              </a:stretch>
            </a:blipFill>
            <a:effectLst>
              <a:innerShdw blurRad="63500" dist="50800" dir="13500000">
                <a:prstClr val="black">
                  <a:alpha val="50000"/>
                </a:prstClr>
              </a:innerShdw>
            </a:effectLst>
          </p:spPr>
          <p:style>
            <a:lnRef idx="2">
              <a:schemeClr val="accent5">
                <a:tint val="40000"/>
                <a:alpha val="90000"/>
                <a:hueOff val="0"/>
                <a:satOff val="0"/>
                <a:lumOff val="0"/>
                <a:alphaOff val="0"/>
              </a:schemeClr>
            </a:lnRef>
            <a:fillRef idx="1">
              <a:scrgbClr r="0" g="0" b="0"/>
            </a:fillRef>
            <a:effectRef idx="0">
              <a:schemeClr val="accent5">
                <a:tint val="40000"/>
                <a:alpha val="90000"/>
                <a:hueOff val="-9630245"/>
                <a:satOff val="25607"/>
                <a:lumOff val="-2787"/>
                <a:alphaOff val="0"/>
              </a:schemeClr>
            </a:effectRef>
            <a:fontRef idx="minor">
              <a:schemeClr val="dk1">
                <a:hueOff val="0"/>
                <a:satOff val="0"/>
                <a:lumOff val="0"/>
                <a:alphaOff val="0"/>
              </a:schemeClr>
            </a:fontRef>
          </p:style>
        </p:sp>
      </p:grpSp>
      <p:grpSp>
        <p:nvGrpSpPr>
          <p:cNvPr id="9" name="Group 8"/>
          <p:cNvGrpSpPr/>
          <p:nvPr/>
        </p:nvGrpSpPr>
        <p:grpSpPr>
          <a:xfrm>
            <a:off x="4675268" y="827069"/>
            <a:ext cx="4265830" cy="5260957"/>
            <a:chOff x="4731648" y="903967"/>
            <a:chExt cx="3711114" cy="2769167"/>
          </a:xfrm>
        </p:grpSpPr>
        <p:sp>
          <p:nvSpPr>
            <p:cNvPr id="11" name="Round Same Side Corner Rectangle 34"/>
            <p:cNvSpPr>
              <a:spLocks/>
            </p:cNvSpPr>
            <p:nvPr/>
          </p:nvSpPr>
          <p:spPr bwMode="auto">
            <a:xfrm>
              <a:off x="4743080" y="903967"/>
              <a:ext cx="3486520" cy="2492603"/>
            </a:xfrm>
            <a:custGeom>
              <a:avLst/>
              <a:gdLst>
                <a:gd name="T0" fmla="*/ 3638257 w 2017712"/>
                <a:gd name="T1" fmla="*/ 3125803 h 1506537"/>
                <a:gd name="T2" fmla="*/ 1819130 w 2017712"/>
                <a:gd name="T3" fmla="*/ 6251603 h 1506537"/>
                <a:gd name="T4" fmla="*/ 0 w 2017712"/>
                <a:gd name="T5" fmla="*/ 3125803 h 1506537"/>
                <a:gd name="T6" fmla="*/ 1819130 w 2017712"/>
                <a:gd name="T7" fmla="*/ 0 h 1506537"/>
                <a:gd name="T8" fmla="*/ 0 60000 65536"/>
                <a:gd name="T9" fmla="*/ 5898240 60000 65536"/>
                <a:gd name="T10" fmla="*/ 11796480 60000 65536"/>
                <a:gd name="T11" fmla="*/ 17694720 60000 65536"/>
                <a:gd name="T12" fmla="*/ 35300 w 2017712"/>
                <a:gd name="T13" fmla="*/ 35300 h 1506537"/>
                <a:gd name="T14" fmla="*/ 1982412 w 2017712"/>
                <a:gd name="T15" fmla="*/ 1506537 h 1506537"/>
              </a:gdLst>
              <a:ahLst/>
              <a:cxnLst>
                <a:cxn ang="T8">
                  <a:pos x="T0" y="T1"/>
                </a:cxn>
                <a:cxn ang="T9">
                  <a:pos x="T2" y="T3"/>
                </a:cxn>
                <a:cxn ang="T10">
                  <a:pos x="T4" y="T5"/>
                </a:cxn>
                <a:cxn ang="T11">
                  <a:pos x="T6" y="T7"/>
                </a:cxn>
              </a:cxnLst>
              <a:rect l="T12" t="T13" r="T14" b="T15"/>
              <a:pathLst>
                <a:path w="2017712" h="1506537">
                  <a:moveTo>
                    <a:pt x="120523" y="0"/>
                  </a:moveTo>
                  <a:lnTo>
                    <a:pt x="1897189" y="0"/>
                  </a:lnTo>
                  <a:lnTo>
                    <a:pt x="1897188" y="0"/>
                  </a:lnTo>
                  <a:cubicBezTo>
                    <a:pt x="1963752" y="0"/>
                    <a:pt x="2017712" y="53959"/>
                    <a:pt x="2017712" y="120523"/>
                  </a:cubicBezTo>
                  <a:lnTo>
                    <a:pt x="2017712" y="1506537"/>
                  </a:lnTo>
                  <a:lnTo>
                    <a:pt x="0" y="1506537"/>
                  </a:lnTo>
                  <a:lnTo>
                    <a:pt x="0" y="120523"/>
                  </a:lnTo>
                  <a:cubicBezTo>
                    <a:pt x="0" y="53959"/>
                    <a:pt x="53959" y="0"/>
                    <a:pt x="120522" y="0"/>
                  </a:cubicBezTo>
                  <a:lnTo>
                    <a:pt x="120523" y="0"/>
                  </a:lnTo>
                  <a:close/>
                </a:path>
              </a:pathLst>
            </a:custGeom>
            <a:solidFill>
              <a:srgbClr val="FFFFFF">
                <a:alpha val="89803"/>
              </a:srgbClr>
            </a:solidFill>
            <a:ln w="25400" cap="flat" cmpd="sng" algn="ctr">
              <a:solidFill>
                <a:schemeClr val="accent3"/>
              </a:solidFill>
              <a:prstDash val="solid"/>
              <a:round/>
              <a:headEnd/>
              <a:tailEnd/>
            </a:ln>
          </p:spPr>
          <p:txBody>
            <a:bodyPr/>
            <a:lstStyle/>
            <a:p>
              <a:pPr fontAlgn="base">
                <a:spcBef>
                  <a:spcPct val="0"/>
                </a:spcBef>
                <a:spcAft>
                  <a:spcPct val="0"/>
                </a:spcAft>
              </a:pPr>
              <a:endParaRPr lang="en-US" sz="1500" dirty="0">
                <a:solidFill>
                  <a:prstClr val="black"/>
                </a:solidFill>
                <a:latin typeface="Arial" pitchFamily="34" charset="0"/>
              </a:endParaRPr>
            </a:p>
          </p:txBody>
        </p:sp>
        <p:sp>
          <p:nvSpPr>
            <p:cNvPr id="12" name="Rectangle 37"/>
            <p:cNvSpPr>
              <a:spLocks noChangeArrowheads="1"/>
            </p:cNvSpPr>
            <p:nvPr/>
          </p:nvSpPr>
          <p:spPr bwMode="auto">
            <a:xfrm>
              <a:off x="4731648" y="3284045"/>
              <a:ext cx="3497952" cy="389089"/>
            </a:xfrm>
            <a:prstGeom prst="rect">
              <a:avLst/>
            </a:prstGeom>
            <a:solidFill>
              <a:schemeClr val="accent3"/>
            </a:solidFill>
            <a:ln w="9525">
              <a:noFill/>
              <a:miter lim="800000"/>
              <a:headEnd/>
              <a:tailEnd/>
            </a:ln>
          </p:spPr>
          <p:txBody>
            <a:bodyPr lIns="60960" tIns="0" rIns="20320" bIns="0" anchor="ctr"/>
            <a:lstStyle/>
            <a:p>
              <a:pPr defTabSz="711200" fontAlgn="base">
                <a:lnSpc>
                  <a:spcPct val="90000"/>
                </a:lnSpc>
                <a:spcBef>
                  <a:spcPct val="0"/>
                </a:spcBef>
                <a:spcAft>
                  <a:spcPct val="35000"/>
                </a:spcAft>
              </a:pPr>
              <a:r>
                <a:rPr lang="en-US" sz="1600" b="1" dirty="0">
                  <a:solidFill>
                    <a:prstClr val="black"/>
                  </a:solidFill>
                  <a:latin typeface="Arial" pitchFamily="34" charset="0"/>
                </a:rPr>
                <a:t>Sample</a:t>
              </a:r>
            </a:p>
          </p:txBody>
        </p:sp>
        <p:sp>
          <p:nvSpPr>
            <p:cNvPr id="13" name="Oval 12"/>
            <p:cNvSpPr/>
            <p:nvPr/>
          </p:nvSpPr>
          <p:spPr>
            <a:xfrm>
              <a:off x="7802682" y="3266977"/>
              <a:ext cx="640080" cy="389608"/>
            </a:xfrm>
            <a:prstGeom prst="ellipse">
              <a:avLst/>
            </a:prstGeom>
            <a:blipFill dpi="0" rotWithShape="0">
              <a:blip r:embed="rId3" cstate="print"/>
              <a:srcRect/>
              <a:stretch>
                <a:fillRect l="3000" r="3000"/>
              </a:stretch>
            </a:blipFill>
            <a:effectLst>
              <a:innerShdw blurRad="63500" dist="50800" dir="13500000">
                <a:prstClr val="black">
                  <a:alpha val="50000"/>
                </a:prstClr>
              </a:innerShdw>
            </a:effectLst>
          </p:spPr>
          <p:style>
            <a:lnRef idx="2">
              <a:schemeClr val="accent5">
                <a:tint val="40000"/>
                <a:alpha val="90000"/>
                <a:hueOff val="0"/>
                <a:satOff val="0"/>
                <a:lumOff val="0"/>
                <a:alphaOff val="0"/>
              </a:schemeClr>
            </a:lnRef>
            <a:fillRef idx="1">
              <a:scrgbClr r="0" g="0" b="0"/>
            </a:fillRef>
            <a:effectRef idx="0">
              <a:schemeClr val="accent5">
                <a:tint val="40000"/>
                <a:alpha val="90000"/>
                <a:hueOff val="0"/>
                <a:satOff val="0"/>
                <a:lumOff val="0"/>
                <a:alphaOff val="0"/>
              </a:schemeClr>
            </a:effectRef>
            <a:fontRef idx="minor">
              <a:schemeClr val="dk1">
                <a:hueOff val="0"/>
                <a:satOff val="0"/>
                <a:lumOff val="0"/>
                <a:alphaOff val="0"/>
              </a:schemeClr>
            </a:fontRef>
          </p:style>
        </p:sp>
        <p:sp>
          <p:nvSpPr>
            <p:cNvPr id="14" name="Round Same Side Corner Rectangle 4"/>
            <p:cNvSpPr/>
            <p:nvPr/>
          </p:nvSpPr>
          <p:spPr>
            <a:xfrm>
              <a:off x="4845736" y="929265"/>
              <a:ext cx="3276986" cy="2208507"/>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20320" tIns="60960" rIns="20320" bIns="20320"/>
            <a:lstStyle/>
            <a:p>
              <a:pPr marL="0" lvl="1" defTabSz="711200" fontAlgn="base">
                <a:lnSpc>
                  <a:spcPct val="90000"/>
                </a:lnSpc>
                <a:spcBef>
                  <a:spcPct val="0"/>
                </a:spcBef>
                <a:spcAft>
                  <a:spcPct val="15000"/>
                </a:spcAft>
                <a:defRPr/>
              </a:pPr>
              <a:endParaRPr lang="en-US" sz="600" dirty="0">
                <a:solidFill>
                  <a:srgbClr val="000000"/>
                </a:solidFill>
              </a:endParaRPr>
            </a:p>
            <a:p>
              <a:pPr marL="114300" lvl="1" defTabSz="711200" fontAlgn="base">
                <a:lnSpc>
                  <a:spcPct val="90000"/>
                </a:lnSpc>
                <a:spcBef>
                  <a:spcPct val="0"/>
                </a:spcBef>
                <a:spcAft>
                  <a:spcPct val="15000"/>
                </a:spcAft>
                <a:defRPr/>
              </a:pPr>
              <a:r>
                <a:rPr lang="en-US" sz="1500" dirty="0" smtClean="0">
                  <a:solidFill>
                    <a:srgbClr val="000000"/>
                  </a:solidFill>
                </a:rPr>
                <a:t>Initial </a:t>
              </a:r>
              <a:r>
                <a:rPr lang="en-US" sz="1500" dirty="0">
                  <a:solidFill>
                    <a:srgbClr val="000000"/>
                  </a:solidFill>
                </a:rPr>
                <a:t>sample was </a:t>
              </a:r>
              <a:r>
                <a:rPr lang="en-US" sz="1500" dirty="0" smtClean="0">
                  <a:solidFill>
                    <a:srgbClr val="000000"/>
                  </a:solidFill>
                </a:rPr>
                <a:t>designed to be representative </a:t>
              </a:r>
              <a:r>
                <a:rPr lang="en-US" sz="1500" dirty="0">
                  <a:solidFill>
                    <a:srgbClr val="000000"/>
                  </a:solidFill>
                </a:rPr>
                <a:t>of </a:t>
              </a:r>
              <a:r>
                <a:rPr lang="en-US" sz="1500" dirty="0" smtClean="0">
                  <a:solidFill>
                    <a:srgbClr val="000000"/>
                  </a:solidFill>
                </a:rPr>
                <a:t>Canada. Final respondents are:</a:t>
              </a: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Aged 18-69</a:t>
              </a: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60% males, 40% females</a:t>
              </a:r>
              <a:endParaRPr lang="en-US" sz="600" dirty="0">
                <a:solidFill>
                  <a:srgbClr val="000000"/>
                </a:solidFill>
              </a:endParaRP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Regionally disproportionate to get a readable base in each region of Canada (regions were proportioned to allow for results similar to national representation)</a:t>
              </a: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At least occasional, recreational participants in any type of boating activity (definition included on slide 18)</a:t>
              </a:r>
            </a:p>
            <a:p>
              <a:pPr marL="285750" lvl="1" indent="-171450" defTabSz="711200" fontAlgn="base">
                <a:lnSpc>
                  <a:spcPct val="90000"/>
                </a:lnSpc>
                <a:spcBef>
                  <a:spcPct val="0"/>
                </a:spcBef>
                <a:spcAft>
                  <a:spcPct val="15000"/>
                </a:spcAft>
                <a:buFontTx/>
                <a:buChar char="•"/>
                <a:defRPr/>
              </a:pPr>
              <a:endParaRPr lang="en-US" sz="700" dirty="0" smtClean="0">
                <a:solidFill>
                  <a:srgbClr val="000000"/>
                </a:solidFill>
              </a:endParaRPr>
            </a:p>
            <a:p>
              <a:pPr marL="114300" lvl="1" defTabSz="711200" fontAlgn="base">
                <a:lnSpc>
                  <a:spcPct val="90000"/>
                </a:lnSpc>
                <a:spcBef>
                  <a:spcPct val="0"/>
                </a:spcBef>
                <a:spcAft>
                  <a:spcPct val="15000"/>
                </a:spcAft>
                <a:defRPr/>
              </a:pPr>
              <a:r>
                <a:rPr lang="en-US" sz="1500" dirty="0" smtClean="0">
                  <a:solidFill>
                    <a:srgbClr val="000000"/>
                  </a:solidFill>
                </a:rPr>
                <a:t>Additionally, a minimum number of completes were gathered for the following sub groups of interest:</a:t>
              </a: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New Canadians (have lived in Canada for </a:t>
              </a:r>
              <a:r>
                <a:rPr lang="en-US" sz="1500" i="1" dirty="0" smtClean="0">
                  <a:solidFill>
                    <a:srgbClr val="000000"/>
                  </a:solidFill>
                </a:rPr>
                <a:t>less than 15 years</a:t>
              </a:r>
              <a:r>
                <a:rPr lang="en-US" sz="1500" dirty="0" smtClean="0">
                  <a:solidFill>
                    <a:srgbClr val="000000"/>
                  </a:solidFill>
                </a:rPr>
                <a:t>)</a:t>
              </a:r>
            </a:p>
            <a:p>
              <a:pPr marL="285750" lvl="1" indent="-171450" defTabSz="711200" fontAlgn="base">
                <a:lnSpc>
                  <a:spcPct val="90000"/>
                </a:lnSpc>
                <a:spcBef>
                  <a:spcPct val="0"/>
                </a:spcBef>
                <a:spcAft>
                  <a:spcPct val="15000"/>
                </a:spcAft>
                <a:buFontTx/>
                <a:buChar char="•"/>
                <a:defRPr/>
              </a:pPr>
              <a:r>
                <a:rPr lang="en-US" sz="1500" dirty="0" smtClean="0">
                  <a:solidFill>
                    <a:srgbClr val="000000"/>
                  </a:solidFill>
                </a:rPr>
                <a:t>Northerners (those who live in North Canada </a:t>
              </a:r>
              <a:r>
                <a:rPr lang="en-US" sz="1500" i="1" dirty="0" smtClean="0">
                  <a:solidFill>
                    <a:srgbClr val="000000"/>
                  </a:solidFill>
                </a:rPr>
                <a:t>as defined in appendix</a:t>
              </a:r>
              <a:r>
                <a:rPr lang="en-US" sz="1500" dirty="0" smtClean="0">
                  <a:solidFill>
                    <a:srgbClr val="000000"/>
                  </a:solidFill>
                </a:rPr>
                <a:t>)</a:t>
              </a:r>
            </a:p>
          </p:txBody>
        </p:sp>
      </p:grpSp>
    </p:spTree>
    <p:extLst>
      <p:ext uri="{BB962C8B-B14F-4D97-AF65-F5344CB8AC3E}">
        <p14:creationId xmlns:p14="http://schemas.microsoft.com/office/powerpoint/2010/main" val="2170135342"/>
      </p:ext>
    </p:extLst>
  </p:cSld>
  <p:clrMapOvr>
    <a:masterClrMapping/>
  </p:clrMapOvr>
  <p:transition advClick="0"/>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5803117" y="1230086"/>
            <a:ext cx="2949009" cy="508792"/>
            <a:chOff x="6016163" y="2081932"/>
            <a:chExt cx="2437194" cy="382263"/>
          </a:xfrm>
        </p:grpSpPr>
        <p:pic>
          <p:nvPicPr>
            <p:cNvPr id="35"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6016163" y="2081932"/>
              <a:ext cx="359541" cy="359541"/>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6870820" y="2090574"/>
              <a:ext cx="524031" cy="320334"/>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Group 36"/>
            <p:cNvGrpSpPr/>
            <p:nvPr/>
          </p:nvGrpSpPr>
          <p:grpSpPr>
            <a:xfrm>
              <a:off x="7743341" y="2111828"/>
              <a:ext cx="710016" cy="352367"/>
              <a:chOff x="7743341" y="2111828"/>
              <a:chExt cx="710016" cy="352367"/>
            </a:xfrm>
          </p:grpSpPr>
          <p:pic>
            <p:nvPicPr>
              <p:cNvPr id="38"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7743341" y="2111828"/>
                <a:ext cx="710016" cy="352367"/>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p:cNvSpPr txBox="1"/>
              <p:nvPr/>
            </p:nvSpPr>
            <p:spPr>
              <a:xfrm>
                <a:off x="7868481" y="2213038"/>
                <a:ext cx="446316" cy="184990"/>
              </a:xfrm>
              <a:prstGeom prst="rect">
                <a:avLst/>
              </a:prstGeom>
              <a:noFill/>
            </p:spPr>
            <p:txBody>
              <a:bodyPr wrap="square" rtlCol="0">
                <a:spAutoFit/>
              </a:bodyPr>
              <a:lstStyle/>
              <a:p>
                <a:r>
                  <a:rPr lang="en-US" sz="1000" b="1" dirty="0" smtClean="0">
                    <a:solidFill>
                      <a:schemeClr val="bg1"/>
                    </a:solidFill>
                  </a:rPr>
                  <a:t>&lt;6m</a:t>
                </a:r>
                <a:endParaRPr lang="en-US" sz="1000" b="1" dirty="0">
                  <a:solidFill>
                    <a:schemeClr val="bg1"/>
                  </a:solidFill>
                </a:endParaRPr>
              </a:p>
            </p:txBody>
          </p:sp>
        </p:grpSp>
      </p:grpSp>
      <p:graphicFrame>
        <p:nvGraphicFramePr>
          <p:cNvPr id="5" name="Table 4"/>
          <p:cNvGraphicFramePr>
            <a:graphicFrameLocks noGrp="1"/>
          </p:cNvGraphicFramePr>
          <p:nvPr>
            <p:extLst>
              <p:ext uri="{D42A27DB-BD31-4B8C-83A1-F6EECF244321}">
                <p14:modId xmlns:p14="http://schemas.microsoft.com/office/powerpoint/2010/main" val="1856124601"/>
              </p:ext>
            </p:extLst>
          </p:nvPr>
        </p:nvGraphicFramePr>
        <p:xfrm>
          <a:off x="152400" y="1186538"/>
          <a:ext cx="8686800" cy="4596765"/>
        </p:xfrm>
        <a:graphic>
          <a:graphicData uri="http://schemas.openxmlformats.org/drawingml/2006/table">
            <a:tbl>
              <a:tblPr>
                <a:tableStyleId>{5C22544A-7EE6-4342-B048-85BDC9FD1C3A}</a:tableStyleId>
              </a:tblPr>
              <a:tblGrid>
                <a:gridCol w="2514600"/>
                <a:gridCol w="2590800"/>
                <a:gridCol w="228600"/>
                <a:gridCol w="1117600"/>
                <a:gridCol w="1117600"/>
                <a:gridCol w="1117600"/>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600" b="1" i="0" u="none" strike="noStrike" dirty="0" smtClean="0">
                          <a:solidFill>
                            <a:schemeClr val="tx1"/>
                          </a:solidFill>
                          <a:effectLst/>
                          <a:latin typeface="+mj-lt"/>
                        </a:rPr>
                        <a:t>Overall  (Q103b)</a:t>
                      </a:r>
                      <a:endParaRPr lang="en-US" sz="1600" b="1" i="0" u="none" strike="noStrike" dirty="0">
                        <a:solidFill>
                          <a:schemeClr val="tx1"/>
                        </a:solidFill>
                        <a:effectLst/>
                        <a:latin typeface="+mj-lt"/>
                      </a:endParaRPr>
                    </a:p>
                  </a:txBody>
                  <a:tcPr marL="9525" marR="9525" marT="9525" marB="0" anchor="ctr">
                    <a:lnL w="12700" cmpd="sng">
                      <a:noFill/>
                    </a:lnL>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noFill/>
                  </a:tcPr>
                </a:tc>
                <a:tc>
                  <a:txBody>
                    <a:bodyPr/>
                    <a:lstStyle/>
                    <a:p>
                      <a:pPr algn="ctr" fontAlgn="ctr"/>
                      <a:endParaRPr lang="en-US" sz="1600" b="1" i="0" u="none" strike="noStrike" dirty="0">
                        <a:solidFill>
                          <a:schemeClr val="bg1"/>
                        </a:solidFill>
                        <a:effectLst/>
                        <a:latin typeface="+mj-lt"/>
                      </a:endParaRPr>
                    </a:p>
                  </a:txBody>
                  <a:tcPr marL="9525" marR="9525" marT="9525" marB="0" anchor="ctr">
                    <a:no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200" b="0" i="1" u="none" strike="noStrike" dirty="0" smtClean="0">
                          <a:solidFill>
                            <a:schemeClr val="tx1"/>
                          </a:solidFill>
                          <a:effectLst/>
                          <a:latin typeface="+mj-lt"/>
                        </a:rPr>
                        <a:t>(n=602)</a:t>
                      </a:r>
                      <a:endParaRPr lang="en-US" sz="1200" b="0" i="1" u="none" strike="noStrike" dirty="0">
                        <a:solidFill>
                          <a:schemeClr val="tx1"/>
                        </a:solidFill>
                        <a:effectLst/>
                        <a:latin typeface="+mj-lt"/>
                      </a:endParaRPr>
                    </a:p>
                  </a:txBody>
                  <a:tcPr marL="9525" marR="9525" marT="9525" marB="0" anchor="ctr">
                    <a:lnL w="12700" cmpd="sng">
                      <a:noFill/>
                    </a:lnL>
                    <a:solidFill>
                      <a:schemeClr val="bg1">
                        <a:lumMod val="75000"/>
                      </a:schemeClr>
                    </a:solidFill>
                  </a:tcPr>
                </a:tc>
                <a:tc>
                  <a:txBody>
                    <a:bodyPr/>
                    <a:lstStyle/>
                    <a:p>
                      <a:pPr algn="ctr" fontAlgn="ctr"/>
                      <a:endParaRPr lang="en-US" sz="1200" b="0" i="1" u="none" strike="noStrike" dirty="0">
                        <a:solidFill>
                          <a:schemeClr val="tx1"/>
                        </a:solidFill>
                        <a:effectLst/>
                        <a:latin typeface="+mj-lt"/>
                      </a:endParaRPr>
                    </a:p>
                  </a:txBody>
                  <a:tcPr marL="9525" marR="9525" marT="9525" marB="0" anchor="ctr">
                    <a:noFill/>
                  </a:tcPr>
                </a:tc>
                <a:tc>
                  <a:txBody>
                    <a:bodyPr/>
                    <a:lstStyle/>
                    <a:p>
                      <a:pPr algn="ctr" fontAlgn="ctr"/>
                      <a:r>
                        <a:rPr lang="en-US" sz="1200" b="0" i="1" u="none" strike="noStrike" dirty="0" smtClean="0">
                          <a:solidFill>
                            <a:schemeClr val="tx1"/>
                          </a:solidFill>
                          <a:effectLst/>
                          <a:latin typeface="+mj-lt"/>
                        </a:rPr>
                        <a:t>(n=375)</a:t>
                      </a:r>
                      <a:endParaRPr lang="en-US" sz="1200" b="0" i="1" u="none" strike="noStrike" dirty="0">
                        <a:solidFill>
                          <a:schemeClr val="tx1"/>
                        </a:solidFill>
                        <a:effectLst/>
                        <a:latin typeface="+mj-lt"/>
                      </a:endParaRPr>
                    </a:p>
                  </a:txBody>
                  <a:tcPr marL="9525" marR="9525" marT="9525" marB="0" anchor="ctr">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(n=311)</a:t>
                      </a:r>
                      <a:endParaRPr lang="en-US" sz="1200" b="0" i="1" u="none" strike="noStrike" dirty="0">
                        <a:solidFill>
                          <a:schemeClr val="tx1"/>
                        </a:solidFill>
                        <a:effectLst/>
                        <a:latin typeface="+mj-lt"/>
                      </a:endParaRPr>
                    </a:p>
                  </a:txBody>
                  <a:tcPr marL="9525" marR="9525" marT="9525" marB="0" anchor="ctr">
                    <a:lnB w="12700" cap="flat" cmpd="sng" algn="ctr">
                      <a:solidFill>
                        <a:schemeClr val="bg1"/>
                      </a:solidFill>
                      <a:prstDash val="solid"/>
                      <a:round/>
                      <a:headEnd type="none" w="med" len="med"/>
                      <a:tailEnd type="none" w="med" len="med"/>
                    </a:lnB>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(n=277)</a:t>
                      </a:r>
                      <a:endParaRPr lang="en-US" sz="1200" b="0" i="1" u="none" strike="noStrike" dirty="0">
                        <a:solidFill>
                          <a:schemeClr val="tx1"/>
                        </a:solidFill>
                        <a:effectLst/>
                        <a:latin typeface="+mj-lt"/>
                      </a:endParaRPr>
                    </a:p>
                  </a:txBody>
                  <a:tcPr marL="9525" marR="9525" marT="9525" marB="0" anchor="ctr">
                    <a:lnB w="12700" cap="flat" cmpd="sng" algn="ctr">
                      <a:solidFill>
                        <a:schemeClr val="bg1"/>
                      </a:solidFill>
                      <a:prstDash val="solid"/>
                      <a:round/>
                      <a:headEnd type="none" w="med" len="med"/>
                      <a:tailEnd type="none" w="med" len="med"/>
                    </a:lnB>
                    <a:solidFill>
                      <a:schemeClr val="bg1">
                        <a:lumMod val="75000"/>
                      </a:schemeClr>
                    </a:solidFill>
                  </a:tcPr>
                </a:tc>
              </a:tr>
              <a:tr h="596900">
                <a:tc>
                  <a:txBody>
                    <a:bodyPr/>
                    <a:lstStyle/>
                    <a:p>
                      <a:pPr algn="r" fontAlgn="ctr"/>
                      <a:r>
                        <a:rPr lang="en-US" sz="1400" u="none" strike="noStrike" dirty="0">
                          <a:effectLst/>
                        </a:rPr>
                        <a:t>I drink alcoholic beverages </a:t>
                      </a:r>
                      <a:r>
                        <a:rPr lang="en-US" sz="1600" b="1" u="none" strike="noStrike" dirty="0" smtClean="0">
                          <a:effectLst/>
                        </a:rPr>
                        <a:t>all </a:t>
                      </a:r>
                      <a:r>
                        <a:rPr lang="en-US" sz="1600" b="1" u="none" strike="noStrike" dirty="0">
                          <a:effectLst/>
                        </a:rPr>
                        <a:t>the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l" fontAlgn="ctr"/>
                      <a:r>
                        <a:rPr lang="en-US" sz="1200" b="0" i="0" u="none" strike="noStrike" dirty="0" smtClean="0">
                          <a:solidFill>
                            <a:schemeClr val="tx1"/>
                          </a:solidFill>
                          <a:effectLst/>
                          <a:latin typeface="+mj-lt"/>
                        </a:rPr>
                        <a:t>    1%</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l" fontAlgn="ctr"/>
                      <a:r>
                        <a:rPr lang="en-US" sz="1200" b="0" i="0" u="none" strike="noStrike" dirty="0" smtClean="0">
                          <a:solidFill>
                            <a:schemeClr val="tx1"/>
                          </a:solidFill>
                          <a:effectLst/>
                          <a:latin typeface="+mj-lt"/>
                        </a:rPr>
                        <a:t>    2%</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smtClean="0">
                          <a:solidFill>
                            <a:schemeClr val="tx1"/>
                          </a:solidFill>
                          <a:effectLst/>
                          <a:latin typeface="+mj-lt"/>
                        </a:rPr>
                        <a:t>    3%</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r>
              <a:tr h="596900">
                <a:tc>
                  <a:txBody>
                    <a:bodyPr/>
                    <a:lstStyle/>
                    <a:p>
                      <a:pPr algn="r" fontAlgn="ctr"/>
                      <a:r>
                        <a:rPr lang="en-US" sz="1400" u="none" strike="noStrike" dirty="0">
                          <a:effectLst/>
                        </a:rPr>
                        <a:t>I drink alcoholic beverages </a:t>
                      </a:r>
                      <a:r>
                        <a:rPr lang="en-US" sz="1600" b="1" u="none" strike="noStrike" dirty="0">
                          <a:effectLst/>
                        </a:rPr>
                        <a:t>often</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l" fontAlgn="ctr"/>
                      <a:r>
                        <a:rPr lang="en-US" sz="1200" b="0" i="0" u="none" strike="noStrike" dirty="0" smtClean="0">
                          <a:solidFill>
                            <a:schemeClr val="tx1"/>
                          </a:solidFill>
                          <a:effectLst/>
                          <a:latin typeface="+mj-lt"/>
                        </a:rPr>
                        <a:t>    4%</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l" fontAlgn="ctr"/>
                      <a:r>
                        <a:rPr lang="en-US" sz="1200" b="0" i="0" u="none" strike="noStrike" dirty="0" smtClean="0">
                          <a:solidFill>
                            <a:schemeClr val="tx1"/>
                          </a:solidFill>
                          <a:effectLst/>
                          <a:latin typeface="+mj-lt"/>
                        </a:rPr>
                        <a:t>    10%</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l" fontAlgn="ctr"/>
                      <a:r>
                        <a:rPr lang="en-US" sz="1200" b="0" i="0" u="none" strike="noStrike" dirty="0" smtClean="0">
                          <a:solidFill>
                            <a:schemeClr val="tx1"/>
                          </a:solidFill>
                          <a:effectLst/>
                          <a:latin typeface="+mj-lt"/>
                        </a:rPr>
                        <a:t>    9%</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r>
              <a:tr h="596900">
                <a:tc>
                  <a:txBody>
                    <a:bodyPr/>
                    <a:lstStyle/>
                    <a:p>
                      <a:pPr algn="r" fontAlgn="ctr"/>
                      <a:r>
                        <a:rPr lang="en-US" sz="1400" u="none" strike="noStrike" dirty="0">
                          <a:effectLst/>
                        </a:rPr>
                        <a:t>I drink alcoholic beverages </a:t>
                      </a:r>
                      <a:r>
                        <a:rPr lang="en-US" sz="1600" b="1" u="none" strike="noStrike" dirty="0">
                          <a:effectLst/>
                        </a:rPr>
                        <a:t>sometimes</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l" fontAlgn="ctr"/>
                      <a:r>
                        <a:rPr lang="en-US" sz="1200" b="0" i="0" u="none" strike="noStrike" dirty="0" smtClean="0">
                          <a:solidFill>
                            <a:schemeClr val="tx1"/>
                          </a:solidFill>
                          <a:effectLst/>
                          <a:latin typeface="+mj-lt"/>
                        </a:rPr>
                        <a:t>    5%</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l" fontAlgn="ctr"/>
                      <a:r>
                        <a:rPr lang="en-US" sz="1200" b="0" i="0" u="none" strike="noStrike" dirty="0" smtClean="0">
                          <a:solidFill>
                            <a:schemeClr val="tx1"/>
                          </a:solidFill>
                          <a:effectLst/>
                          <a:latin typeface="+mj-lt"/>
                        </a:rPr>
                        <a:t>    13%</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smtClean="0">
                          <a:solidFill>
                            <a:schemeClr val="tx1"/>
                          </a:solidFill>
                          <a:effectLst/>
                          <a:latin typeface="+mj-lt"/>
                        </a:rPr>
                        <a:t>    15%</a:t>
                      </a:r>
                      <a:endParaRPr lang="en-US" sz="12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596900">
                <a:tc>
                  <a:txBody>
                    <a:bodyPr/>
                    <a:lstStyle/>
                    <a:p>
                      <a:pPr algn="r" fontAlgn="ctr"/>
                      <a:r>
                        <a:rPr lang="en-US" sz="1400" u="none" strike="noStrike" dirty="0">
                          <a:effectLst/>
                        </a:rPr>
                        <a:t>I drink alcoholic beverages </a:t>
                      </a:r>
                      <a:r>
                        <a:rPr lang="en-US" sz="1600" b="1" u="none" strike="noStrike" dirty="0">
                          <a:effectLst/>
                        </a:rPr>
                        <a:t>the odd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ctr" fontAlgn="ctr"/>
                      <a:r>
                        <a:rPr lang="en-US" sz="1400" b="0" i="0" u="none" strike="noStrike" dirty="0" smtClean="0">
                          <a:solidFill>
                            <a:schemeClr val="tx1"/>
                          </a:solidFill>
                          <a:effectLst/>
                          <a:latin typeface="+mj-lt"/>
                        </a:rPr>
                        <a:t>12%</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18%</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596900">
                <a:tc>
                  <a:txBody>
                    <a:bodyPr/>
                    <a:lstStyle/>
                    <a:p>
                      <a:pPr algn="r" fontAlgn="ctr"/>
                      <a:r>
                        <a:rPr lang="en-US" sz="1400" u="none" strike="noStrike" dirty="0">
                          <a:effectLst/>
                        </a:rPr>
                        <a:t>I drink alcoholic beverages </a:t>
                      </a:r>
                      <a:r>
                        <a:rPr lang="en-US" sz="1600" b="1" u="none" strike="noStrike" dirty="0">
                          <a:effectLst/>
                        </a:rPr>
                        <a:t>shortly before but never while</a:t>
                      </a:r>
                      <a:r>
                        <a:rPr lang="en-US" sz="1600" u="none" strike="noStrike" dirty="0">
                          <a:effectLst/>
                        </a:rPr>
                        <a:t> </a:t>
                      </a:r>
                      <a:r>
                        <a:rPr lang="en-US" sz="1400" u="none" strike="noStrike" dirty="0">
                          <a:effectLst/>
                        </a:rPr>
                        <a:t>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solidFill>
                      <a:schemeClr val="bg1">
                        <a:lumMod val="95000"/>
                      </a:schemeClr>
                    </a:solid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ctr" fontAlgn="ctr"/>
                      <a:r>
                        <a:rPr lang="en-US" sz="1400" b="0" i="0" u="none" strike="noStrike" dirty="0" smtClean="0">
                          <a:solidFill>
                            <a:schemeClr val="tx1"/>
                          </a:solidFill>
                          <a:effectLst/>
                          <a:latin typeface="+mj-lt"/>
                        </a:rPr>
                        <a:t>9%</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400" b="0" i="0" u="none" strike="noStrike" dirty="0" smtClean="0">
                          <a:solidFill>
                            <a:schemeClr val="tx1"/>
                          </a:solidFill>
                          <a:effectLst/>
                          <a:latin typeface="+mj-lt"/>
                        </a:rPr>
                        <a:t>5%</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20000"/>
                        <a:lumOff val="80000"/>
                      </a:schemeClr>
                    </a:solidFill>
                  </a:tcPr>
                </a:tc>
                <a:tc>
                  <a:txBody>
                    <a:bodyPr/>
                    <a:lstStyle/>
                    <a:p>
                      <a:pPr algn="ctr" fontAlgn="ctr"/>
                      <a:r>
                        <a:rPr lang="en-US" sz="1400" b="0" i="0" u="none" strike="noStrike" dirty="0" smtClean="0">
                          <a:solidFill>
                            <a:schemeClr val="tx1"/>
                          </a:solidFill>
                          <a:effectLst/>
                          <a:latin typeface="+mj-lt"/>
                        </a:rPr>
                        <a:t>9%</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r>
              <a:tr h="596900">
                <a:tc>
                  <a:txBody>
                    <a:bodyPr/>
                    <a:lstStyle/>
                    <a:p>
                      <a:pPr algn="r" fontAlgn="ctr"/>
                      <a:r>
                        <a:rPr lang="en-US" sz="1400" u="none" strike="noStrike" dirty="0">
                          <a:effectLst/>
                        </a:rPr>
                        <a:t>I </a:t>
                      </a:r>
                      <a:r>
                        <a:rPr lang="en-US" sz="1600" b="1" u="none" strike="noStrike" dirty="0">
                          <a:effectLst/>
                        </a:rPr>
                        <a:t>never</a:t>
                      </a:r>
                      <a:r>
                        <a:rPr lang="en-US" sz="1600" u="none" strike="noStrike" dirty="0">
                          <a:effectLst/>
                        </a:rPr>
                        <a:t> </a:t>
                      </a:r>
                      <a:r>
                        <a:rPr lang="en-US" sz="1400" u="none" strike="noStrike" dirty="0">
                          <a:effectLst/>
                        </a:rPr>
                        <a:t>drink alcoholic beverages before or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c>
                  <a:txBody>
                    <a:bodyPr/>
                    <a:lstStyle/>
                    <a:p>
                      <a:pPr algn="ctr" fontAlgn="ctr"/>
                      <a:endParaRPr lang="en-US" sz="1400" b="0" i="0" u="none" strike="noStrike" dirty="0">
                        <a:solidFill>
                          <a:schemeClr val="tx1"/>
                        </a:solidFill>
                        <a:effectLst/>
                        <a:latin typeface="+mj-lt"/>
                      </a:endParaRPr>
                    </a:p>
                  </a:txBody>
                  <a:tcPr marL="9525" marR="9525" marT="9525" marB="0" anchor="ctr">
                    <a:lnR w="12700" cap="flat" cmpd="sng" algn="ctr">
                      <a:solidFill>
                        <a:schemeClr val="bg1"/>
                      </a:solidFill>
                      <a:prstDash val="solid"/>
                      <a:round/>
                      <a:headEnd type="none" w="med" len="med"/>
                      <a:tailEnd type="none" w="med" len="med"/>
                    </a:lnR>
                    <a:noFill/>
                  </a:tcPr>
                </a:tc>
                <a:tc>
                  <a:txBody>
                    <a:bodyPr/>
                    <a:lstStyle/>
                    <a:p>
                      <a:pPr algn="ctr" fontAlgn="ctr"/>
                      <a:r>
                        <a:rPr lang="en-US" sz="1400" b="0" i="0" u="none" strike="noStrike" dirty="0" smtClean="0">
                          <a:solidFill>
                            <a:schemeClr val="tx1"/>
                          </a:solidFill>
                          <a:effectLst/>
                          <a:latin typeface="+mj-lt"/>
                        </a:rPr>
                        <a:t>69%</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40000"/>
                        <a:lumOff val="60000"/>
                      </a:schemeClr>
                    </a:solidFill>
                  </a:tcPr>
                </a:tc>
                <a:tc>
                  <a:txBody>
                    <a:bodyPr/>
                    <a:lstStyle/>
                    <a:p>
                      <a:pPr algn="ctr" fontAlgn="ctr"/>
                      <a:r>
                        <a:rPr lang="en-US" sz="1400" b="0" i="0" u="none" strike="noStrike" dirty="0" smtClean="0">
                          <a:solidFill>
                            <a:schemeClr val="tx1"/>
                          </a:solidFill>
                          <a:effectLst/>
                          <a:latin typeface="+mj-lt"/>
                        </a:rPr>
                        <a:t>51%</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fontAlgn="ctr"/>
                      <a:r>
                        <a:rPr lang="en-US" sz="1400" b="0" i="0" u="none" strike="noStrike" dirty="0" smtClean="0">
                          <a:solidFill>
                            <a:schemeClr val="tx1"/>
                          </a:solidFill>
                          <a:effectLst/>
                          <a:latin typeface="+mj-lt"/>
                        </a:rPr>
                        <a:t>46%</a:t>
                      </a:r>
                      <a:endParaRPr lang="en-US" sz="1400" b="0" i="0" u="none" strike="noStrike" dirty="0">
                        <a:solidFill>
                          <a:schemeClr val="tx1"/>
                        </a:solidFill>
                        <a:effectLst/>
                        <a:latin typeface="+mj-lt"/>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60</a:t>
            </a:fld>
            <a:endParaRPr lang="de-DE" dirty="0">
              <a:solidFill>
                <a:srgbClr val="1F497D"/>
              </a:solidFill>
            </a:endParaRPr>
          </a:p>
        </p:txBody>
      </p:sp>
      <p:graphicFrame>
        <p:nvGraphicFramePr>
          <p:cNvPr id="4" name="Chart 3"/>
          <p:cNvGraphicFramePr/>
          <p:nvPr>
            <p:extLst>
              <p:ext uri="{D42A27DB-BD31-4B8C-83A1-F6EECF244321}">
                <p14:modId xmlns:p14="http://schemas.microsoft.com/office/powerpoint/2010/main" val="2900070730"/>
              </p:ext>
            </p:extLst>
          </p:nvPr>
        </p:nvGraphicFramePr>
        <p:xfrm>
          <a:off x="2845078" y="1936014"/>
          <a:ext cx="2705100" cy="3886200"/>
        </p:xfrm>
        <a:graphic>
          <a:graphicData uri="http://schemas.openxmlformats.org/drawingml/2006/chart">
            <c:chart xmlns:c="http://schemas.openxmlformats.org/drawingml/2006/chart" xmlns:r="http://schemas.openxmlformats.org/officeDocument/2006/relationships" r:id="rId4"/>
          </a:graphicData>
        </a:graphic>
      </p:graphicFrame>
      <p:sp>
        <p:nvSpPr>
          <p:cNvPr id="18" name="TextBox 17"/>
          <p:cNvSpPr txBox="1"/>
          <p:nvPr/>
        </p:nvSpPr>
        <p:spPr>
          <a:xfrm>
            <a:off x="0" y="6070252"/>
            <a:ext cx="8686800" cy="830997"/>
          </a:xfrm>
          <a:prstGeom prst="rect">
            <a:avLst/>
          </a:prstGeom>
          <a:noFill/>
        </p:spPr>
        <p:txBody>
          <a:bodyPr wrap="square" rtlCol="0">
            <a:spAutoFit/>
          </a:bodyPr>
          <a:lstStyle/>
          <a:p>
            <a:r>
              <a:rPr lang="en-US" sz="1200" dirty="0" smtClean="0">
                <a:solidFill>
                  <a:srgbClr val="1F497D"/>
                </a:solidFill>
              </a:rPr>
              <a:t>104b. Which of the following applies to you personally when you are canoeing or kayaking? (Select one)</a:t>
            </a:r>
          </a:p>
          <a:p>
            <a:r>
              <a:rPr lang="en-US" sz="1200" dirty="0" smtClean="0">
                <a:solidFill>
                  <a:srgbClr val="1F497D"/>
                </a:solidFill>
              </a:rPr>
              <a:t>105b. </a:t>
            </a:r>
            <a:r>
              <a:rPr lang="en-US" sz="1200" dirty="0">
                <a:solidFill>
                  <a:srgbClr val="1F497D"/>
                </a:solidFill>
              </a:rPr>
              <a:t>Which of the following applies to you personally when you are </a:t>
            </a:r>
            <a:r>
              <a:rPr lang="en-US" sz="1200" dirty="0" smtClean="0">
                <a:solidFill>
                  <a:srgbClr val="1F497D"/>
                </a:solidFill>
              </a:rPr>
              <a:t>fishing </a:t>
            </a:r>
            <a:r>
              <a:rPr lang="en-US" sz="1200" dirty="0">
                <a:solidFill>
                  <a:srgbClr val="1F497D"/>
                </a:solidFill>
              </a:rPr>
              <a:t>from a boat? (Select </a:t>
            </a:r>
            <a:r>
              <a:rPr lang="en-US" sz="1200" dirty="0" smtClean="0">
                <a:solidFill>
                  <a:srgbClr val="1F497D"/>
                </a:solidFill>
              </a:rPr>
              <a:t>one)</a:t>
            </a:r>
          </a:p>
          <a:p>
            <a:r>
              <a:rPr lang="en-US" sz="1200" dirty="0" smtClean="0">
                <a:solidFill>
                  <a:srgbClr val="1F497D"/>
                </a:solidFill>
              </a:rPr>
              <a:t>106b. Which of the following applies to you personally when you are pleasure </a:t>
            </a:r>
            <a:r>
              <a:rPr lang="en-US" sz="1200" dirty="0">
                <a:solidFill>
                  <a:srgbClr val="1F497D"/>
                </a:solidFill>
              </a:rPr>
              <a:t>boating in a </a:t>
            </a:r>
            <a:r>
              <a:rPr lang="en-US" sz="1200" dirty="0" smtClean="0">
                <a:solidFill>
                  <a:srgbClr val="1F497D"/>
                </a:solidFill>
              </a:rPr>
              <a:t/>
            </a:r>
            <a:br>
              <a:rPr lang="en-US" sz="1200" dirty="0" smtClean="0">
                <a:solidFill>
                  <a:srgbClr val="1F497D"/>
                </a:solidFill>
              </a:rPr>
            </a:br>
            <a:r>
              <a:rPr lang="en-US" sz="1200" dirty="0" smtClean="0">
                <a:solidFill>
                  <a:srgbClr val="1F497D"/>
                </a:solidFill>
              </a:rPr>
              <a:t>powerboat </a:t>
            </a:r>
            <a:r>
              <a:rPr lang="en-US" sz="1200" dirty="0">
                <a:solidFill>
                  <a:srgbClr val="1F497D"/>
                </a:solidFill>
              </a:rPr>
              <a:t>under 6 meters in </a:t>
            </a:r>
            <a:r>
              <a:rPr lang="en-US" sz="1200" dirty="0" smtClean="0">
                <a:solidFill>
                  <a:srgbClr val="1F497D"/>
                </a:solidFill>
              </a:rPr>
              <a:t>length </a:t>
            </a:r>
            <a:r>
              <a:rPr lang="en-US" sz="1200" dirty="0">
                <a:solidFill>
                  <a:srgbClr val="1F497D"/>
                </a:solidFill>
              </a:rPr>
              <a:t>for reasons other </a:t>
            </a:r>
            <a:r>
              <a:rPr lang="en-US" sz="1200" dirty="0" smtClean="0">
                <a:solidFill>
                  <a:srgbClr val="1F497D"/>
                </a:solidFill>
              </a:rPr>
              <a:t>than </a:t>
            </a:r>
            <a:r>
              <a:rPr lang="en-US" sz="1200" dirty="0">
                <a:solidFill>
                  <a:srgbClr val="1F497D"/>
                </a:solidFill>
              </a:rPr>
              <a:t>fishing? (Select one</a:t>
            </a:r>
            <a:r>
              <a:rPr lang="en-US" sz="1200" dirty="0" smtClean="0">
                <a:solidFill>
                  <a:srgbClr val="1F497D"/>
                </a:solidFill>
              </a:rPr>
              <a:t>)</a:t>
            </a:r>
            <a:endParaRPr lang="en-US" sz="1200" dirty="0">
              <a:solidFill>
                <a:srgbClr val="1F497D"/>
              </a:solidFill>
            </a:endParaRPr>
          </a:p>
        </p:txBody>
      </p:sp>
      <p:sp>
        <p:nvSpPr>
          <p:cNvPr id="19" name="Title 1"/>
          <p:cNvSpPr>
            <a:spLocks noGrp="1"/>
          </p:cNvSpPr>
          <p:nvPr>
            <p:ph type="title"/>
          </p:nvPr>
        </p:nvSpPr>
        <p:spPr>
          <a:xfrm>
            <a:off x="838200" y="97972"/>
            <a:ext cx="8064214" cy="838200"/>
          </a:xfrm>
        </p:spPr>
        <p:txBody>
          <a:bodyPr/>
          <a:lstStyle/>
          <a:p>
            <a:r>
              <a:rPr lang="en-US" dirty="0" smtClean="0"/>
              <a:t>One-quarter of fishers and pleasure </a:t>
            </a:r>
            <a:r>
              <a:rPr lang="en-US" dirty="0" err="1" smtClean="0"/>
              <a:t>powerboaters</a:t>
            </a:r>
            <a:r>
              <a:rPr lang="en-US" dirty="0" smtClean="0"/>
              <a:t> say they drink alcoholic beverages at least ‘sometimes’ while fishing/pleasure </a:t>
            </a:r>
            <a:r>
              <a:rPr lang="en-US" dirty="0" err="1" smtClean="0"/>
              <a:t>powerboating</a:t>
            </a:r>
            <a:r>
              <a:rPr lang="en-US" dirty="0" smtClean="0"/>
              <a:t> respectively. </a:t>
            </a:r>
            <a:r>
              <a:rPr lang="en-US" sz="1600" b="0" dirty="0" smtClean="0"/>
              <a:t>10% of paddlers say they at least sometimes drink alcohol.</a:t>
            </a:r>
          </a:p>
        </p:txBody>
      </p:sp>
      <p:sp>
        <p:nvSpPr>
          <p:cNvPr id="20" name="TextBox 19"/>
          <p:cNvSpPr txBox="1"/>
          <p:nvPr/>
        </p:nvSpPr>
        <p:spPr>
          <a:xfrm>
            <a:off x="3864426" y="947058"/>
            <a:ext cx="4724400" cy="369332"/>
          </a:xfrm>
          <a:prstGeom prst="rect">
            <a:avLst/>
          </a:prstGeom>
          <a:noFill/>
        </p:spPr>
        <p:txBody>
          <a:bodyPr wrap="square" rtlCol="0">
            <a:spAutoFit/>
          </a:bodyPr>
          <a:lstStyle/>
          <a:p>
            <a:pPr algn="ctr"/>
            <a:r>
              <a:rPr lang="en-US" b="1" dirty="0" smtClean="0"/>
              <a:t>Frequency of Drinking Alcohol while…</a:t>
            </a:r>
            <a:endParaRPr lang="en-US" b="1" dirty="0"/>
          </a:p>
        </p:txBody>
      </p:sp>
      <p:sp>
        <p:nvSpPr>
          <p:cNvPr id="15" name="TextBox 14"/>
          <p:cNvSpPr txBox="1"/>
          <p:nvPr/>
        </p:nvSpPr>
        <p:spPr>
          <a:xfrm>
            <a:off x="6324600" y="6210254"/>
            <a:ext cx="2514600" cy="307777"/>
          </a:xfrm>
          <a:prstGeom prst="rect">
            <a:avLst/>
          </a:prstGeom>
          <a:noFill/>
        </p:spPr>
        <p:txBody>
          <a:bodyPr wrap="square" rtlCol="0">
            <a:spAutoFit/>
          </a:bodyPr>
          <a:lstStyle/>
          <a:p>
            <a:pPr algn="r"/>
            <a:r>
              <a:rPr lang="en-US" sz="1400" dirty="0" smtClean="0"/>
              <a:t>Alcohol: Group B only (n=602)</a:t>
            </a:r>
            <a:endParaRPr lang="en-US" sz="1400" dirty="0"/>
          </a:p>
        </p:txBody>
      </p:sp>
      <p:grpSp>
        <p:nvGrpSpPr>
          <p:cNvPr id="21" name="Group 20"/>
          <p:cNvGrpSpPr/>
          <p:nvPr/>
        </p:nvGrpSpPr>
        <p:grpSpPr>
          <a:xfrm>
            <a:off x="6304193" y="5830277"/>
            <a:ext cx="2763607" cy="461665"/>
            <a:chOff x="6206219" y="509396"/>
            <a:chExt cx="2763607" cy="461665"/>
          </a:xfrm>
        </p:grpSpPr>
        <p:sp>
          <p:nvSpPr>
            <p:cNvPr id="25" name="Rectangle 24"/>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6596742" y="598714"/>
              <a:ext cx="243650" cy="1524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6836226" y="509396"/>
              <a:ext cx="2133600" cy="461665"/>
            </a:xfrm>
            <a:prstGeom prst="rect">
              <a:avLst/>
            </a:prstGeom>
            <a:noFill/>
          </p:spPr>
          <p:txBody>
            <a:bodyPr wrap="square" rtlCol="0">
              <a:spAutoFit/>
            </a:bodyPr>
            <a:lstStyle/>
            <a:p>
              <a:r>
                <a:rPr lang="en-US" sz="1200" dirty="0" smtClean="0"/>
                <a:t>Over 120/Under 80 index compared to total Group B</a:t>
              </a:r>
              <a:endParaRPr lang="en-US" sz="1200" dirty="0"/>
            </a:p>
          </p:txBody>
        </p:sp>
        <p:cxnSp>
          <p:nvCxnSpPr>
            <p:cNvPr id="28" name="Straight Connector 27"/>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Right Brace 1"/>
          <p:cNvSpPr/>
          <p:nvPr/>
        </p:nvSpPr>
        <p:spPr>
          <a:xfrm>
            <a:off x="4419600" y="2111828"/>
            <a:ext cx="457200" cy="1752600"/>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Right Bracket 5"/>
          <p:cNvSpPr/>
          <p:nvPr/>
        </p:nvSpPr>
        <p:spPr>
          <a:xfrm>
            <a:off x="5976256" y="2209800"/>
            <a:ext cx="121919" cy="1524000"/>
          </a:xfrm>
          <a:prstGeom prst="rightBracket">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Right Bracket 29"/>
          <p:cNvSpPr/>
          <p:nvPr/>
        </p:nvSpPr>
        <p:spPr>
          <a:xfrm>
            <a:off x="7097486" y="2198914"/>
            <a:ext cx="121919" cy="1524000"/>
          </a:xfrm>
          <a:prstGeom prst="rightBracket">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Right Bracket 30"/>
          <p:cNvSpPr/>
          <p:nvPr/>
        </p:nvSpPr>
        <p:spPr>
          <a:xfrm>
            <a:off x="8229600" y="2198914"/>
            <a:ext cx="121919" cy="1524000"/>
          </a:xfrm>
          <a:prstGeom prst="rightBracket">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TextBox 7"/>
          <p:cNvSpPr txBox="1"/>
          <p:nvPr/>
        </p:nvSpPr>
        <p:spPr>
          <a:xfrm>
            <a:off x="8299458" y="2819400"/>
            <a:ext cx="591724" cy="307777"/>
          </a:xfrm>
          <a:prstGeom prst="rect">
            <a:avLst/>
          </a:prstGeom>
          <a:noFill/>
        </p:spPr>
        <p:txBody>
          <a:bodyPr wrap="square" rtlCol="0">
            <a:spAutoFit/>
          </a:bodyPr>
          <a:lstStyle/>
          <a:p>
            <a:r>
              <a:rPr lang="en-US" sz="1400" b="1" dirty="0" smtClean="0">
                <a:solidFill>
                  <a:schemeClr val="accent1"/>
                </a:solidFill>
              </a:rPr>
              <a:t>27%</a:t>
            </a:r>
            <a:endParaRPr lang="en-US" sz="1400" b="1" dirty="0">
              <a:solidFill>
                <a:schemeClr val="accent1"/>
              </a:solidFill>
            </a:endParaRPr>
          </a:p>
        </p:txBody>
      </p:sp>
      <p:sp>
        <p:nvSpPr>
          <p:cNvPr id="32" name="TextBox 31"/>
          <p:cNvSpPr txBox="1"/>
          <p:nvPr/>
        </p:nvSpPr>
        <p:spPr>
          <a:xfrm>
            <a:off x="7159353" y="2819400"/>
            <a:ext cx="591724" cy="307777"/>
          </a:xfrm>
          <a:prstGeom prst="rect">
            <a:avLst/>
          </a:prstGeom>
          <a:noFill/>
        </p:spPr>
        <p:txBody>
          <a:bodyPr wrap="square" rtlCol="0">
            <a:spAutoFit/>
          </a:bodyPr>
          <a:lstStyle/>
          <a:p>
            <a:r>
              <a:rPr lang="en-US" sz="1400" b="1" dirty="0" smtClean="0">
                <a:solidFill>
                  <a:schemeClr val="accent1"/>
                </a:solidFill>
              </a:rPr>
              <a:t>25%</a:t>
            </a:r>
            <a:endParaRPr lang="en-US" sz="1400" b="1" dirty="0">
              <a:solidFill>
                <a:schemeClr val="accent1"/>
              </a:solidFill>
            </a:endParaRPr>
          </a:p>
        </p:txBody>
      </p:sp>
      <p:sp>
        <p:nvSpPr>
          <p:cNvPr id="33" name="TextBox 32"/>
          <p:cNvSpPr txBox="1"/>
          <p:nvPr/>
        </p:nvSpPr>
        <p:spPr>
          <a:xfrm>
            <a:off x="6030686" y="2830677"/>
            <a:ext cx="496166" cy="307777"/>
          </a:xfrm>
          <a:prstGeom prst="rect">
            <a:avLst/>
          </a:prstGeom>
          <a:noFill/>
        </p:spPr>
        <p:txBody>
          <a:bodyPr wrap="square" rtlCol="0">
            <a:spAutoFit/>
          </a:bodyPr>
          <a:lstStyle/>
          <a:p>
            <a:r>
              <a:rPr lang="en-US" sz="1400" b="1" dirty="0" smtClean="0">
                <a:solidFill>
                  <a:schemeClr val="accent1"/>
                </a:solidFill>
              </a:rPr>
              <a:t>10%</a:t>
            </a:r>
            <a:endParaRPr lang="en-US" sz="1400" b="1" dirty="0">
              <a:solidFill>
                <a:schemeClr val="accent1"/>
              </a:solidFill>
            </a:endParaRPr>
          </a:p>
        </p:txBody>
      </p:sp>
      <p:sp>
        <p:nvSpPr>
          <p:cNvPr id="34" name="TextBox 33"/>
          <p:cNvSpPr txBox="1"/>
          <p:nvPr/>
        </p:nvSpPr>
        <p:spPr>
          <a:xfrm>
            <a:off x="4876800" y="2850568"/>
            <a:ext cx="500744" cy="307777"/>
          </a:xfrm>
          <a:prstGeom prst="rect">
            <a:avLst/>
          </a:prstGeom>
          <a:noFill/>
        </p:spPr>
        <p:txBody>
          <a:bodyPr wrap="square" rtlCol="0">
            <a:spAutoFit/>
          </a:bodyPr>
          <a:lstStyle/>
          <a:p>
            <a:r>
              <a:rPr lang="en-US" sz="1400" b="1" dirty="0" smtClean="0">
                <a:solidFill>
                  <a:schemeClr val="accent1"/>
                </a:solidFill>
              </a:rPr>
              <a:t>24%</a:t>
            </a:r>
            <a:endParaRPr lang="en-US" sz="1400" b="1" dirty="0">
              <a:solidFill>
                <a:schemeClr val="accent1"/>
              </a:solidFill>
            </a:endParaRPr>
          </a:p>
        </p:txBody>
      </p:sp>
    </p:spTree>
    <p:extLst>
      <p:ext uri="{BB962C8B-B14F-4D97-AF65-F5344CB8AC3E}">
        <p14:creationId xmlns:p14="http://schemas.microsoft.com/office/powerpoint/2010/main" val="1307900025"/>
      </p:ext>
    </p:extLst>
  </p:cSld>
  <p:clrMapOvr>
    <a:masterClrMapping/>
  </p:clrMapOvr>
  <p:transition advClick="0"/>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4077545431"/>
              </p:ext>
            </p:extLst>
          </p:nvPr>
        </p:nvGraphicFramePr>
        <p:xfrm>
          <a:off x="152400" y="1524000"/>
          <a:ext cx="8534400" cy="4800600"/>
        </p:xfrm>
        <a:graphic>
          <a:graphicData uri="http://schemas.openxmlformats.org/drawingml/2006/chart">
            <c:chart xmlns:c="http://schemas.openxmlformats.org/drawingml/2006/chart" xmlns:r="http://schemas.openxmlformats.org/officeDocument/2006/relationships" r:id="rId2"/>
          </a:graphicData>
        </a:graphic>
      </p:graphicFrame>
      <p:sp>
        <p:nvSpPr>
          <p:cNvPr id="3" name="Right Brace 2"/>
          <p:cNvSpPr/>
          <p:nvPr/>
        </p:nvSpPr>
        <p:spPr>
          <a:xfrm>
            <a:off x="7584224" y="1676400"/>
            <a:ext cx="698665" cy="2543430"/>
          </a:xfrm>
          <a:prstGeom prst="rightBrace">
            <a:avLst/>
          </a:prstGeom>
          <a:noFill/>
          <a:ln w="57150">
            <a:solidFill>
              <a:srgbClr val="92D050">
                <a:alpha val="69804"/>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9" name="Title 1"/>
          <p:cNvSpPr>
            <a:spLocks noGrp="1"/>
          </p:cNvSpPr>
          <p:nvPr>
            <p:ph type="title"/>
          </p:nvPr>
        </p:nvSpPr>
        <p:spPr>
          <a:xfrm>
            <a:off x="838800" y="163875"/>
            <a:ext cx="8162325" cy="612000"/>
          </a:xfrm>
        </p:spPr>
        <p:txBody>
          <a:bodyPr/>
          <a:lstStyle/>
          <a:p>
            <a:r>
              <a:rPr lang="en-US" dirty="0" smtClean="0"/>
              <a:t>There is plenty of room for improvement in educating boaters about the laws surrounding alcohol consumption while boating.</a:t>
            </a:r>
            <a:endParaRPr lang="en-US" sz="16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61</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203. Here are some statements about the laws regarding drinking alcoholic beverages while boating. Which ones do you think are correct? (Select all)</a:t>
            </a:r>
            <a:endParaRPr lang="en-US" sz="1200" dirty="0">
              <a:solidFill>
                <a:srgbClr val="1F497D"/>
              </a:solidFill>
            </a:endParaRPr>
          </a:p>
        </p:txBody>
      </p:sp>
      <p:sp>
        <p:nvSpPr>
          <p:cNvPr id="8" name="TextBox 7"/>
          <p:cNvSpPr txBox="1"/>
          <p:nvPr/>
        </p:nvSpPr>
        <p:spPr>
          <a:xfrm>
            <a:off x="1536357" y="1078468"/>
            <a:ext cx="6362700" cy="369332"/>
          </a:xfrm>
          <a:prstGeom prst="rect">
            <a:avLst/>
          </a:prstGeom>
          <a:noFill/>
        </p:spPr>
        <p:txBody>
          <a:bodyPr wrap="square" rtlCol="0">
            <a:spAutoFit/>
          </a:bodyPr>
          <a:lstStyle/>
          <a:p>
            <a:pPr algn="ctr"/>
            <a:r>
              <a:rPr lang="en-US" b="1" dirty="0" smtClean="0">
                <a:solidFill>
                  <a:srgbClr val="1F497D"/>
                </a:solidFill>
              </a:rPr>
              <a:t>Awareness of Laws regarding Drinking Alcohol while Boating</a:t>
            </a:r>
            <a:endParaRPr lang="en-US" b="1" dirty="0">
              <a:solidFill>
                <a:srgbClr val="1F497D"/>
              </a:solidFill>
            </a:endParaRPr>
          </a:p>
        </p:txBody>
      </p:sp>
      <p:sp>
        <p:nvSpPr>
          <p:cNvPr id="5" name="TextBox 4"/>
          <p:cNvSpPr txBox="1"/>
          <p:nvPr/>
        </p:nvSpPr>
        <p:spPr>
          <a:xfrm>
            <a:off x="7933557" y="1994752"/>
            <a:ext cx="1210444" cy="1954381"/>
          </a:xfrm>
          <a:prstGeom prst="rect">
            <a:avLst/>
          </a:prstGeom>
          <a:noFill/>
        </p:spPr>
        <p:txBody>
          <a:bodyPr wrap="square" rtlCol="0">
            <a:spAutoFit/>
          </a:bodyPr>
          <a:lstStyle/>
          <a:p>
            <a:pPr algn="ctr"/>
            <a:r>
              <a:rPr lang="en-US" sz="1100" b="1" dirty="0" smtClean="0">
                <a:solidFill>
                  <a:srgbClr val="1F497D"/>
                </a:solidFill>
              </a:rPr>
              <a:t>Only 8% choose all of these statements (and none of the others)</a:t>
            </a:r>
          </a:p>
          <a:p>
            <a:pPr algn="ctr"/>
            <a:endParaRPr lang="en-US" sz="1100" b="1" dirty="0">
              <a:solidFill>
                <a:srgbClr val="1F497D"/>
              </a:solidFill>
            </a:endParaRPr>
          </a:p>
          <a:p>
            <a:pPr algn="ctr"/>
            <a:r>
              <a:rPr lang="en-US" sz="1100" dirty="0">
                <a:solidFill>
                  <a:srgbClr val="1F497D"/>
                </a:solidFill>
              </a:rPr>
              <a:t>28% </a:t>
            </a:r>
            <a:r>
              <a:rPr lang="en-US" sz="1100" dirty="0" smtClean="0">
                <a:solidFill>
                  <a:srgbClr val="1F497D"/>
                </a:solidFill>
              </a:rPr>
              <a:t>selected </a:t>
            </a:r>
            <a:r>
              <a:rPr lang="en-US" sz="1100" dirty="0">
                <a:solidFill>
                  <a:srgbClr val="1F497D"/>
                </a:solidFill>
              </a:rPr>
              <a:t>at least </a:t>
            </a:r>
            <a:r>
              <a:rPr lang="en-US" sz="1100" dirty="0" smtClean="0">
                <a:solidFill>
                  <a:srgbClr val="1F497D"/>
                </a:solidFill>
              </a:rPr>
              <a:t>3 of these statements (and none of the others)</a:t>
            </a:r>
            <a:endParaRPr lang="en-US" sz="1100" dirty="0">
              <a:solidFill>
                <a:srgbClr val="1F497D"/>
              </a:solidFill>
            </a:endParaRPr>
          </a:p>
        </p:txBody>
      </p:sp>
      <p:graphicFrame>
        <p:nvGraphicFramePr>
          <p:cNvPr id="2" name="Table 1"/>
          <p:cNvGraphicFramePr>
            <a:graphicFrameLocks noGrp="1"/>
          </p:cNvGraphicFramePr>
          <p:nvPr>
            <p:extLst>
              <p:ext uri="{D42A27DB-BD31-4B8C-83A1-F6EECF244321}">
                <p14:modId xmlns:p14="http://schemas.microsoft.com/office/powerpoint/2010/main" val="4170153175"/>
              </p:ext>
            </p:extLst>
          </p:nvPr>
        </p:nvGraphicFramePr>
        <p:xfrm>
          <a:off x="152400" y="1561074"/>
          <a:ext cx="4787900" cy="4724298"/>
        </p:xfrm>
        <a:graphic>
          <a:graphicData uri="http://schemas.openxmlformats.org/drawingml/2006/table">
            <a:tbl>
              <a:tblPr>
                <a:tableStyleId>{5C22544A-7EE6-4342-B048-85BDC9FD1C3A}</a:tableStyleId>
              </a:tblPr>
              <a:tblGrid>
                <a:gridCol w="4787900"/>
              </a:tblGrid>
              <a:tr h="524922">
                <a:tc>
                  <a:txBody>
                    <a:bodyPr/>
                    <a:lstStyle/>
                    <a:p>
                      <a:pPr algn="r" fontAlgn="ctr"/>
                      <a:r>
                        <a:rPr lang="en-US" sz="1350" u="none" strike="noStrike" dirty="0">
                          <a:effectLst/>
                        </a:rPr>
                        <a:t>It is illegal to </a:t>
                      </a:r>
                      <a:r>
                        <a:rPr lang="en-US" sz="1350" b="1" u="none" strike="noStrike" dirty="0">
                          <a:effectLst/>
                        </a:rPr>
                        <a:t>operate</a:t>
                      </a:r>
                      <a:r>
                        <a:rPr lang="en-US" sz="1350" u="none" strike="noStrike" dirty="0">
                          <a:effectLst/>
                        </a:rPr>
                        <a:t> a powerboat under 6m (20 feet) in </a:t>
                      </a:r>
                      <a:r>
                        <a:rPr lang="en-US" sz="1350" u="none" strike="noStrike" dirty="0" smtClean="0">
                          <a:effectLst/>
                        </a:rPr>
                        <a:t/>
                      </a:r>
                      <a:br>
                        <a:rPr lang="en-US" sz="1350" u="none" strike="noStrike" dirty="0" smtClean="0">
                          <a:effectLst/>
                        </a:rPr>
                      </a:br>
                      <a:r>
                        <a:rPr lang="en-US" sz="1350" u="none" strike="noStrike" dirty="0" smtClean="0">
                          <a:effectLst/>
                        </a:rPr>
                        <a:t>length </a:t>
                      </a:r>
                      <a:r>
                        <a:rPr lang="en-US" sz="1350" u="none" strike="noStrike" dirty="0">
                          <a:effectLst/>
                        </a:rPr>
                        <a:t>with a </a:t>
                      </a:r>
                      <a:r>
                        <a:rPr lang="en-US" sz="1350" b="1" u="none" strike="noStrike" dirty="0">
                          <a:effectLst/>
                        </a:rPr>
                        <a:t>blood alcohol level of .08 or higher</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illegal to </a:t>
                      </a:r>
                      <a:r>
                        <a:rPr lang="en-US" sz="1350" b="1" u="none" strike="noStrike" dirty="0">
                          <a:effectLst/>
                        </a:rPr>
                        <a:t>operate any kind of boat</a:t>
                      </a:r>
                      <a:r>
                        <a:rPr lang="en-US" sz="1350" u="none" strike="noStrike" dirty="0">
                          <a:effectLst/>
                        </a:rPr>
                        <a:t>, including a canoe or </a:t>
                      </a:r>
                      <a:r>
                        <a:rPr lang="en-US" sz="1350" u="none" strike="noStrike" dirty="0" smtClean="0">
                          <a:effectLst/>
                        </a:rPr>
                        <a:t/>
                      </a:r>
                      <a:br>
                        <a:rPr lang="en-US" sz="1350" u="none" strike="noStrike" dirty="0" smtClean="0">
                          <a:effectLst/>
                        </a:rPr>
                      </a:br>
                      <a:r>
                        <a:rPr lang="en-US" sz="1350" u="none" strike="noStrike" dirty="0" smtClean="0">
                          <a:effectLst/>
                        </a:rPr>
                        <a:t>kayak </a:t>
                      </a:r>
                      <a:r>
                        <a:rPr lang="en-US" sz="1350" u="none" strike="noStrike" dirty="0">
                          <a:effectLst/>
                        </a:rPr>
                        <a:t>, with a </a:t>
                      </a:r>
                      <a:r>
                        <a:rPr lang="en-US" sz="1350" b="1" u="none" strike="noStrike" dirty="0">
                          <a:effectLst/>
                        </a:rPr>
                        <a:t>blood alcohol level of .08 or higher</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illegal to drink alcoholic beverages when </a:t>
                      </a:r>
                      <a:r>
                        <a:rPr lang="en-US" sz="1350" u="none" strike="noStrike" dirty="0" smtClean="0">
                          <a:effectLst/>
                        </a:rPr>
                        <a:t/>
                      </a:r>
                      <a:br>
                        <a:rPr lang="en-US" sz="1350" u="none" strike="noStrike" dirty="0" smtClean="0">
                          <a:effectLst/>
                        </a:rPr>
                      </a:br>
                      <a:r>
                        <a:rPr lang="en-US" sz="1350" u="none" strike="noStrike" dirty="0" smtClean="0">
                          <a:effectLst/>
                        </a:rPr>
                        <a:t>the </a:t>
                      </a:r>
                      <a:r>
                        <a:rPr lang="en-US" sz="1350" u="none" strike="noStrike" dirty="0">
                          <a:effectLst/>
                        </a:rPr>
                        <a:t>boat is </a:t>
                      </a:r>
                      <a:r>
                        <a:rPr lang="en-US" sz="1350" b="1" u="none" strike="noStrike" dirty="0">
                          <a:effectLst/>
                        </a:rPr>
                        <a:t>moving / underway</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illegal to </a:t>
                      </a:r>
                      <a:r>
                        <a:rPr lang="en-US" sz="1350" b="1" u="none" strike="noStrike" dirty="0">
                          <a:effectLst/>
                        </a:rPr>
                        <a:t>carry any open containers </a:t>
                      </a:r>
                      <a:r>
                        <a:rPr lang="en-US" sz="1350" u="none" strike="noStrike" dirty="0">
                          <a:effectLst/>
                        </a:rPr>
                        <a:t>of alcoholic </a:t>
                      </a:r>
                      <a:r>
                        <a:rPr lang="en-US" sz="1350" u="none" strike="noStrike" dirty="0" smtClean="0">
                          <a:effectLst/>
                        </a:rPr>
                        <a:t>beverages</a:t>
                      </a:r>
                      <a:br>
                        <a:rPr lang="en-US" sz="1350" u="none" strike="noStrike" dirty="0" smtClean="0">
                          <a:effectLst/>
                        </a:rPr>
                      </a:br>
                      <a:r>
                        <a:rPr lang="en-US" sz="1350" u="none" strike="noStrike" dirty="0" smtClean="0">
                          <a:effectLst/>
                        </a:rPr>
                        <a:t>in </a:t>
                      </a:r>
                      <a:r>
                        <a:rPr lang="en-US" sz="1350" u="none" strike="noStrike" dirty="0">
                          <a:effectLst/>
                        </a:rPr>
                        <a:t>a boat </a:t>
                      </a:r>
                      <a:r>
                        <a:rPr lang="en-US" sz="1350" b="1" u="none" strike="noStrike" dirty="0">
                          <a:effectLst/>
                        </a:rPr>
                        <a:t>under </a:t>
                      </a:r>
                      <a:r>
                        <a:rPr lang="en-US" sz="1350" b="1" u="none" strike="noStrike" dirty="0" smtClean="0">
                          <a:effectLst/>
                        </a:rPr>
                        <a:t>6m </a:t>
                      </a:r>
                      <a:r>
                        <a:rPr lang="en-US" sz="1350" b="1" u="none" strike="noStrike" dirty="0">
                          <a:effectLst/>
                        </a:rPr>
                        <a:t>that is underway/moving</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illegal to drink alcoholic beverages in a boat under </a:t>
                      </a:r>
                      <a:r>
                        <a:rPr lang="en-US" sz="1350" u="none" strike="noStrike" dirty="0" smtClean="0">
                          <a:effectLst/>
                        </a:rPr>
                        <a:t/>
                      </a:r>
                      <a:br>
                        <a:rPr lang="en-US" sz="1350" u="none" strike="noStrike" dirty="0" smtClean="0">
                          <a:effectLst/>
                        </a:rPr>
                      </a:br>
                      <a:r>
                        <a:rPr lang="en-US" sz="1350" u="none" strike="noStrike" dirty="0" smtClean="0">
                          <a:effectLst/>
                        </a:rPr>
                        <a:t>6m</a:t>
                      </a:r>
                      <a:r>
                        <a:rPr lang="en-US" sz="1350" u="none" strike="noStrike" baseline="0" dirty="0" smtClean="0">
                          <a:effectLst/>
                        </a:rPr>
                        <a:t> </a:t>
                      </a:r>
                      <a:r>
                        <a:rPr lang="en-US" sz="1350" u="none" strike="noStrike" dirty="0" smtClean="0">
                          <a:effectLst/>
                        </a:rPr>
                        <a:t>while </a:t>
                      </a:r>
                      <a:r>
                        <a:rPr lang="en-US" sz="1350" u="none" strike="noStrike" dirty="0">
                          <a:effectLst/>
                        </a:rPr>
                        <a:t>it </a:t>
                      </a:r>
                      <a:r>
                        <a:rPr lang="en-US" sz="1350" b="1" u="none" strike="noStrike" dirty="0">
                          <a:effectLst/>
                        </a:rPr>
                        <a:t>is docked or anchored</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illegal to be in </a:t>
                      </a:r>
                      <a:r>
                        <a:rPr lang="en-US" sz="1350" b="1" u="none" strike="noStrike" dirty="0">
                          <a:effectLst/>
                        </a:rPr>
                        <a:t>any kind of boat as a passenger </a:t>
                      </a:r>
                      <a:r>
                        <a:rPr lang="en-US" sz="1350" u="none" strike="noStrike" dirty="0">
                          <a:effectLst/>
                        </a:rPr>
                        <a:t>with a </a:t>
                      </a:r>
                      <a:r>
                        <a:rPr lang="en-US" sz="1350" b="1" u="none" strike="noStrike" dirty="0">
                          <a:effectLst/>
                        </a:rPr>
                        <a:t>blood alcohol level of .08 or higher</a:t>
                      </a:r>
                      <a:endParaRPr lang="en-US" sz="1350" b="1"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It is </a:t>
                      </a:r>
                      <a:r>
                        <a:rPr lang="en-US" sz="1350" b="1" u="none" strike="noStrike" dirty="0">
                          <a:effectLst/>
                        </a:rPr>
                        <a:t>OK to drink alcoholic beverages </a:t>
                      </a:r>
                      <a:r>
                        <a:rPr lang="en-US" sz="1350" u="none" strike="noStrike" dirty="0">
                          <a:effectLst/>
                        </a:rPr>
                        <a:t>in a boat under </a:t>
                      </a:r>
                      <a:r>
                        <a:rPr lang="en-US" sz="1350" u="none" strike="noStrike" dirty="0" smtClean="0">
                          <a:effectLst/>
                        </a:rPr>
                        <a:t>6m </a:t>
                      </a:r>
                      <a:r>
                        <a:rPr lang="en-US" sz="1350" u="none" strike="noStrike" dirty="0">
                          <a:effectLst/>
                        </a:rPr>
                        <a:t>as long as the operator </a:t>
                      </a:r>
                      <a:r>
                        <a:rPr lang="en-US" sz="1350" u="none" strike="noStrike" dirty="0" smtClean="0">
                          <a:effectLst/>
                        </a:rPr>
                        <a:t>does </a:t>
                      </a:r>
                      <a:r>
                        <a:rPr lang="en-US" sz="1350" u="none" strike="noStrike" dirty="0">
                          <a:effectLst/>
                        </a:rPr>
                        <a:t>not have a blood alcohol level of .08 or higher</a:t>
                      </a:r>
                      <a:endParaRPr lang="en-US" sz="1350" b="0"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None of these</a:t>
                      </a:r>
                      <a:endParaRPr lang="en-US" sz="1350" b="0" i="0" u="none" strike="noStrike" dirty="0">
                        <a:solidFill>
                          <a:srgbClr val="000000"/>
                        </a:solidFill>
                        <a:effectLst/>
                        <a:latin typeface="Arial"/>
                      </a:endParaRPr>
                    </a:p>
                  </a:txBody>
                  <a:tcPr marL="9525" marR="9525" marT="9525" marB="0" anchor="ctr">
                    <a:noFill/>
                  </a:tcPr>
                </a:tc>
              </a:tr>
              <a:tr h="524922">
                <a:tc>
                  <a:txBody>
                    <a:bodyPr/>
                    <a:lstStyle/>
                    <a:p>
                      <a:pPr algn="r" fontAlgn="ctr"/>
                      <a:r>
                        <a:rPr lang="en-US" sz="1350" u="none" strike="noStrike" dirty="0">
                          <a:effectLst/>
                        </a:rPr>
                        <a:t>Don't know</a:t>
                      </a:r>
                      <a:endParaRPr lang="en-US" sz="1350" b="0" i="0" u="none" strike="noStrike" dirty="0">
                        <a:solidFill>
                          <a:srgbClr val="000000"/>
                        </a:solidFill>
                        <a:effectLst/>
                        <a:latin typeface="Arial"/>
                      </a:endParaRPr>
                    </a:p>
                  </a:txBody>
                  <a:tcPr marL="9525" marR="9525" marT="9525" marB="0" anchor="ctr">
                    <a:noFill/>
                  </a:tcPr>
                </a:tc>
              </a:tr>
            </a:tbl>
          </a:graphicData>
        </a:graphic>
      </p:graphicFrame>
      <p:sp>
        <p:nvSpPr>
          <p:cNvPr id="16" name="TextBox 15"/>
          <p:cNvSpPr txBox="1"/>
          <p:nvPr/>
        </p:nvSpPr>
        <p:spPr>
          <a:xfrm>
            <a:off x="6172200" y="6210254"/>
            <a:ext cx="2514600" cy="246221"/>
          </a:xfrm>
          <a:prstGeom prst="rect">
            <a:avLst/>
          </a:prstGeom>
          <a:noFill/>
        </p:spPr>
        <p:txBody>
          <a:bodyPr wrap="square" rtlCol="0">
            <a:spAutoFit/>
          </a:bodyPr>
          <a:lstStyle/>
          <a:p>
            <a:pPr algn="r"/>
            <a:r>
              <a:rPr lang="en-US" sz="1000" dirty="0" smtClean="0">
                <a:solidFill>
                  <a:srgbClr val="1F497D"/>
                </a:solidFill>
              </a:rPr>
              <a:t>Total respondents (n=1204)</a:t>
            </a:r>
            <a:endParaRPr lang="en-US" sz="1000" dirty="0">
              <a:solidFill>
                <a:srgbClr val="1F497D"/>
              </a:solidFill>
            </a:endParaRPr>
          </a:p>
        </p:txBody>
      </p:sp>
      <p:cxnSp>
        <p:nvCxnSpPr>
          <p:cNvPr id="7" name="Straight Connector 6"/>
          <p:cNvCxnSpPr/>
          <p:nvPr/>
        </p:nvCxnSpPr>
        <p:spPr>
          <a:xfrm>
            <a:off x="257175" y="4219830"/>
            <a:ext cx="738959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8552437"/>
      </p:ext>
    </p:extLst>
  </p:cSld>
  <p:clrMapOvr>
    <a:masterClrMapping/>
  </p:clrMapOvr>
  <p:transition spd="slow" advClick="0">
    <p:fade thruBlk="1"/>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635847117"/>
              </p:ext>
            </p:extLst>
          </p:nvPr>
        </p:nvGraphicFramePr>
        <p:xfrm>
          <a:off x="188687" y="1578430"/>
          <a:ext cx="8748486" cy="4378982"/>
        </p:xfrm>
        <a:graphic>
          <a:graphicData uri="http://schemas.openxmlformats.org/drawingml/2006/table">
            <a:tbl>
              <a:tblPr>
                <a:tableStyleId>{5C22544A-7EE6-4342-B048-85BDC9FD1C3A}</a:tableStyleId>
              </a:tblPr>
              <a:tblGrid>
                <a:gridCol w="3878376"/>
                <a:gridCol w="811685"/>
                <a:gridCol w="811685"/>
                <a:gridCol w="811685"/>
                <a:gridCol w="811685"/>
                <a:gridCol w="811685"/>
                <a:gridCol w="811685"/>
              </a:tblGrid>
              <a:tr h="340382">
                <a:tc>
                  <a:txBody>
                    <a:bodyPr/>
                    <a:lstStyle/>
                    <a:p>
                      <a:pPr algn="r" fontAlgn="ctr"/>
                      <a:endParaRPr lang="en-US" sz="12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BC</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Prairies</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Ontario</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Quebec</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Atlantic</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1300" b="1" i="0" u="none" strike="noStrike" dirty="0" smtClean="0">
                          <a:solidFill>
                            <a:schemeClr val="tx1"/>
                          </a:solidFill>
                          <a:effectLst/>
                          <a:latin typeface="+mj-lt"/>
                        </a:rPr>
                        <a:t>North</a:t>
                      </a: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6043">
                <a:tc>
                  <a:txBody>
                    <a:bodyPr/>
                    <a:lstStyle/>
                    <a:p>
                      <a:pPr algn="r" fontAlgn="ctr"/>
                      <a:r>
                        <a:rPr lang="en-US" sz="1200" b="0" i="1" u="none" strike="noStrike" dirty="0" smtClean="0">
                          <a:solidFill>
                            <a:schemeClr val="tx1"/>
                          </a:solidFill>
                          <a:effectLst/>
                          <a:latin typeface="Arial"/>
                        </a:rPr>
                        <a:t>Base</a:t>
                      </a:r>
                      <a:endParaRPr lang="en-US" sz="1200" b="0" i="1" u="none" strike="noStrike" dirty="0">
                        <a:solidFill>
                          <a:schemeClr val="tx1"/>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260</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164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298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150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200" b="0" i="1" u="none" strike="noStrike" dirty="0">
                          <a:solidFill>
                            <a:schemeClr val="tx1"/>
                          </a:solidFill>
                          <a:effectLst/>
                          <a:latin typeface="+mj-lt"/>
                        </a:rPr>
                        <a:t>102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r>
              <a:tr h="434859">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operate</a:t>
                      </a:r>
                      <a:r>
                        <a:rPr lang="en-US" sz="1300" u="none" strike="noStrike" dirty="0">
                          <a:solidFill>
                            <a:schemeClr val="accent5">
                              <a:lumMod val="50000"/>
                            </a:schemeClr>
                          </a:solidFill>
                          <a:effectLst/>
                        </a:rPr>
                        <a:t> a powerboat under </a:t>
                      </a:r>
                      <a:r>
                        <a:rPr lang="en-US" sz="1300" u="none" strike="noStrike" dirty="0" smtClean="0">
                          <a:solidFill>
                            <a:schemeClr val="accent5">
                              <a:lumMod val="50000"/>
                            </a:schemeClr>
                          </a:solidFill>
                          <a:effectLst/>
                        </a:rPr>
                        <a:t>6m</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(20 </a:t>
                      </a:r>
                      <a:r>
                        <a:rPr lang="en-US" sz="1300" u="none" strike="noStrike" baseline="0" dirty="0" smtClean="0">
                          <a:solidFill>
                            <a:schemeClr val="accent5">
                              <a:lumMod val="50000"/>
                            </a:schemeClr>
                          </a:solidFill>
                          <a:effectLst/>
                        </a:rPr>
                        <a:t>f</a:t>
                      </a:r>
                      <a:r>
                        <a:rPr lang="en-US" sz="1300" u="none" strike="noStrike" dirty="0" smtClean="0">
                          <a:solidFill>
                            <a:schemeClr val="accent5">
                              <a:lumMod val="50000"/>
                            </a:schemeClr>
                          </a:solidFill>
                          <a:effectLst/>
                        </a:rPr>
                        <a:t>eet</a:t>
                      </a:r>
                      <a:r>
                        <a:rPr lang="en-US" sz="1300" u="none" strike="noStrike" dirty="0">
                          <a:solidFill>
                            <a:schemeClr val="accent5">
                              <a:lumMod val="50000"/>
                            </a:schemeClr>
                          </a:solidFill>
                          <a:effectLst/>
                        </a:rPr>
                        <a:t>) </a:t>
                      </a:r>
                      <a:r>
                        <a:rPr lang="en-US" sz="1300" u="none" strike="noStrike" dirty="0" smtClean="0">
                          <a:solidFill>
                            <a:schemeClr val="accent5">
                              <a:lumMod val="50000"/>
                            </a:schemeClr>
                          </a:solidFill>
                          <a:effectLst/>
                        </a:rPr>
                        <a:t>in</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length </a:t>
                      </a:r>
                      <a:r>
                        <a:rPr lang="en-US" sz="1300" u="none" strike="noStrike" dirty="0">
                          <a:solidFill>
                            <a:schemeClr val="accent5">
                              <a:lumMod val="50000"/>
                            </a:schemeClr>
                          </a:solidFill>
                          <a:effectLst/>
                        </a:rPr>
                        <a:t>with a </a:t>
                      </a:r>
                      <a:r>
                        <a:rPr lang="en-US" sz="1300" b="1" u="none" strike="noStrike" dirty="0" smtClean="0">
                          <a:solidFill>
                            <a:schemeClr val="accent5">
                              <a:lumMod val="50000"/>
                            </a:schemeClr>
                          </a:solidFill>
                          <a:effectLst/>
                        </a:rPr>
                        <a:t>blood </a:t>
                      </a:r>
                      <a:r>
                        <a:rPr lang="en-US" sz="1300" b="1" u="none" strike="noStrike" dirty="0">
                          <a:solidFill>
                            <a:schemeClr val="accent5">
                              <a:lumMod val="50000"/>
                            </a:schemeClr>
                          </a:solidFill>
                          <a:effectLst/>
                        </a:rPr>
                        <a:t>alcohol level of .08 or higher</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71%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80%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77%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operate any kind of boat</a:t>
                      </a:r>
                      <a:r>
                        <a:rPr lang="en-US" sz="1300" u="none" strike="noStrike" dirty="0">
                          <a:solidFill>
                            <a:schemeClr val="accent5">
                              <a:lumMod val="50000"/>
                            </a:schemeClr>
                          </a:solidFill>
                          <a:effectLst/>
                        </a:rPr>
                        <a:t>, </a:t>
                      </a:r>
                      <a:r>
                        <a:rPr lang="en-US" sz="1300" u="none" strike="noStrike" dirty="0" smtClean="0">
                          <a:solidFill>
                            <a:schemeClr val="accent5">
                              <a:lumMod val="50000"/>
                            </a:schemeClr>
                          </a:solidFill>
                          <a:effectLst/>
                        </a:rPr>
                        <a:t>including </a:t>
                      </a:r>
                      <a:r>
                        <a:rPr lang="en-US" sz="1300" u="none" strike="noStrike" dirty="0">
                          <a:solidFill>
                            <a:schemeClr val="accent5">
                              <a:lumMod val="50000"/>
                            </a:schemeClr>
                          </a:solidFill>
                          <a:effectLst/>
                        </a:rPr>
                        <a:t>a canoe or </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kayak, with </a:t>
                      </a:r>
                      <a:r>
                        <a:rPr lang="en-US" sz="1300" u="none" strike="noStrike" dirty="0">
                          <a:solidFill>
                            <a:schemeClr val="accent5">
                              <a:lumMod val="50000"/>
                            </a:schemeClr>
                          </a:solidFill>
                          <a:effectLst/>
                        </a:rPr>
                        <a:t>a </a:t>
                      </a:r>
                      <a:r>
                        <a:rPr lang="en-US" sz="1300" b="1" u="none" strike="noStrike" dirty="0">
                          <a:solidFill>
                            <a:schemeClr val="accent5">
                              <a:lumMod val="50000"/>
                            </a:schemeClr>
                          </a:solidFill>
                          <a:effectLst/>
                        </a:rPr>
                        <a:t>blood alcohol level of .08 or higher</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61%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drink alcoholic beverages when </a:t>
                      </a:r>
                      <a:r>
                        <a:rPr lang="en-US" sz="1300" u="none" strike="noStrike" dirty="0" smtClean="0">
                          <a:solidFill>
                            <a:schemeClr val="accent5">
                              <a:lumMod val="50000"/>
                            </a:schemeClr>
                          </a:solidFill>
                          <a:effectLst/>
                        </a:rPr>
                        <a:t/>
                      </a:r>
                      <a:br>
                        <a:rPr lang="en-US" sz="1300" u="none" strike="noStrike" dirty="0" smtClean="0">
                          <a:solidFill>
                            <a:schemeClr val="accent5">
                              <a:lumMod val="50000"/>
                            </a:schemeClr>
                          </a:solidFill>
                          <a:effectLst/>
                        </a:rPr>
                      </a:br>
                      <a:r>
                        <a:rPr lang="en-US" sz="1300" u="none" strike="noStrike" dirty="0" smtClean="0">
                          <a:solidFill>
                            <a:schemeClr val="accent5">
                              <a:lumMod val="50000"/>
                            </a:schemeClr>
                          </a:solidFill>
                          <a:effectLst/>
                        </a:rPr>
                        <a:t>the </a:t>
                      </a:r>
                      <a:r>
                        <a:rPr lang="en-US" sz="1300" u="none" strike="noStrike" dirty="0">
                          <a:solidFill>
                            <a:schemeClr val="accent5">
                              <a:lumMod val="50000"/>
                            </a:schemeClr>
                          </a:solidFill>
                          <a:effectLst/>
                        </a:rPr>
                        <a:t>boat is </a:t>
                      </a:r>
                      <a:r>
                        <a:rPr lang="en-US" sz="1300" b="1" u="none" strike="noStrike" dirty="0">
                          <a:solidFill>
                            <a:schemeClr val="accent5">
                              <a:lumMod val="50000"/>
                            </a:schemeClr>
                          </a:solidFill>
                          <a:effectLst/>
                        </a:rPr>
                        <a:t>moving / underway</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a:solidFill>
                            <a:schemeClr val="tx1"/>
                          </a:solidFill>
                          <a:effectLst/>
                          <a:latin typeface="+mj-lt"/>
                        </a:rPr>
                        <a:t>51%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carry any open containers </a:t>
                      </a:r>
                      <a:r>
                        <a:rPr lang="en-US" sz="1300" u="none" strike="noStrike" dirty="0">
                          <a:solidFill>
                            <a:schemeClr val="accent5">
                              <a:lumMod val="50000"/>
                            </a:schemeClr>
                          </a:solidFill>
                          <a:effectLst/>
                        </a:rPr>
                        <a:t>of alcoholic </a:t>
                      </a:r>
                      <a:r>
                        <a:rPr lang="en-US" sz="1300" u="none" strike="noStrike" dirty="0" smtClean="0">
                          <a:solidFill>
                            <a:schemeClr val="accent5">
                              <a:lumMod val="50000"/>
                            </a:schemeClr>
                          </a:solidFill>
                          <a:effectLst/>
                        </a:rPr>
                        <a:t>beverages in </a:t>
                      </a:r>
                      <a:r>
                        <a:rPr lang="en-US" sz="1300" u="none" strike="noStrike" dirty="0">
                          <a:solidFill>
                            <a:schemeClr val="accent5">
                              <a:lumMod val="50000"/>
                            </a:schemeClr>
                          </a:solidFill>
                          <a:effectLst/>
                        </a:rPr>
                        <a:t>a boat </a:t>
                      </a:r>
                      <a:r>
                        <a:rPr lang="en-US" sz="1300" b="1" u="none" strike="noStrike" dirty="0">
                          <a:solidFill>
                            <a:schemeClr val="accent5">
                              <a:lumMod val="50000"/>
                            </a:schemeClr>
                          </a:solidFill>
                          <a:effectLst/>
                        </a:rPr>
                        <a:t>under </a:t>
                      </a:r>
                      <a:r>
                        <a:rPr lang="en-US" sz="1300" b="1" u="none" strike="noStrike" dirty="0" smtClean="0">
                          <a:solidFill>
                            <a:schemeClr val="accent5">
                              <a:lumMod val="50000"/>
                            </a:schemeClr>
                          </a:solidFill>
                          <a:effectLst/>
                        </a:rPr>
                        <a:t>6m </a:t>
                      </a:r>
                      <a:r>
                        <a:rPr lang="en-US" sz="1300" b="1" u="none" strike="noStrike" dirty="0">
                          <a:solidFill>
                            <a:schemeClr val="accent5">
                              <a:lumMod val="50000"/>
                            </a:schemeClr>
                          </a:solidFill>
                          <a:effectLst/>
                        </a:rPr>
                        <a:t>that is underway/moving</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25%</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drink alcoholic beverages in a boat under </a:t>
                      </a:r>
                      <a:r>
                        <a:rPr lang="en-US" sz="1300" u="none" strike="noStrike" dirty="0" smtClean="0">
                          <a:solidFill>
                            <a:schemeClr val="accent5">
                              <a:lumMod val="50000"/>
                            </a:schemeClr>
                          </a:solidFill>
                          <a:effectLst/>
                        </a:rPr>
                        <a:t>6m</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while </a:t>
                      </a:r>
                      <a:r>
                        <a:rPr lang="en-US" sz="1300" u="none" strike="noStrike" dirty="0">
                          <a:solidFill>
                            <a:schemeClr val="accent5">
                              <a:lumMod val="50000"/>
                            </a:schemeClr>
                          </a:solidFill>
                          <a:effectLst/>
                        </a:rPr>
                        <a:t>it </a:t>
                      </a:r>
                      <a:r>
                        <a:rPr lang="en-US" sz="1300" b="1" u="none" strike="noStrike" dirty="0">
                          <a:solidFill>
                            <a:schemeClr val="accent5">
                              <a:lumMod val="50000"/>
                            </a:schemeClr>
                          </a:solidFill>
                          <a:effectLst/>
                        </a:rPr>
                        <a:t>is docked or anchored</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49%</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3">
                              <a:lumMod val="75000"/>
                            </a:schemeClr>
                          </a:solidFill>
                          <a:effectLst/>
                        </a:rPr>
                        <a:t>It is illegal to be in </a:t>
                      </a:r>
                      <a:r>
                        <a:rPr lang="en-US" sz="1300" b="1" u="none" strike="noStrike" dirty="0">
                          <a:solidFill>
                            <a:schemeClr val="accent3">
                              <a:lumMod val="75000"/>
                            </a:schemeClr>
                          </a:solidFill>
                          <a:effectLst/>
                        </a:rPr>
                        <a:t>any kind of boat as a passenger </a:t>
                      </a:r>
                      <a:r>
                        <a:rPr lang="en-US" sz="1300" u="none" strike="noStrike" dirty="0">
                          <a:solidFill>
                            <a:schemeClr val="accent3">
                              <a:lumMod val="75000"/>
                            </a:schemeClr>
                          </a:solidFill>
                          <a:effectLst/>
                        </a:rPr>
                        <a:t>with a </a:t>
                      </a:r>
                      <a:r>
                        <a:rPr lang="en-US" sz="1300" b="1" u="none" strike="noStrike" dirty="0">
                          <a:solidFill>
                            <a:schemeClr val="accent3">
                              <a:lumMod val="75000"/>
                            </a:schemeClr>
                          </a:solidFill>
                          <a:effectLst/>
                        </a:rPr>
                        <a:t>blood alcohol level of .08 or higher</a:t>
                      </a:r>
                      <a:endParaRPr lang="en-US" sz="1300" b="1"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25%</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637372">
                <a:tc>
                  <a:txBody>
                    <a:bodyPr/>
                    <a:lstStyle/>
                    <a:p>
                      <a:pPr algn="r" fontAlgn="ctr"/>
                      <a:r>
                        <a:rPr lang="en-US" sz="1300" u="none" strike="noStrike" dirty="0">
                          <a:solidFill>
                            <a:schemeClr val="accent3">
                              <a:lumMod val="75000"/>
                            </a:schemeClr>
                          </a:solidFill>
                          <a:effectLst/>
                        </a:rPr>
                        <a:t>It is </a:t>
                      </a:r>
                      <a:r>
                        <a:rPr lang="en-US" sz="1300" b="1" u="none" strike="noStrike" dirty="0">
                          <a:solidFill>
                            <a:schemeClr val="accent3">
                              <a:lumMod val="75000"/>
                            </a:schemeClr>
                          </a:solidFill>
                          <a:effectLst/>
                        </a:rPr>
                        <a:t>OK to drink alcoholic beverages </a:t>
                      </a:r>
                      <a:r>
                        <a:rPr lang="en-US" sz="1300" u="none" strike="noStrike" dirty="0">
                          <a:solidFill>
                            <a:schemeClr val="accent3">
                              <a:lumMod val="75000"/>
                            </a:schemeClr>
                          </a:solidFill>
                          <a:effectLst/>
                        </a:rPr>
                        <a:t>in a boat under </a:t>
                      </a:r>
                      <a:r>
                        <a:rPr lang="en-US" sz="1300" u="none" strike="noStrike" dirty="0" smtClean="0">
                          <a:solidFill>
                            <a:schemeClr val="accent3">
                              <a:lumMod val="75000"/>
                            </a:schemeClr>
                          </a:solidFill>
                          <a:effectLst/>
                        </a:rPr>
                        <a:t>6m </a:t>
                      </a:r>
                      <a:r>
                        <a:rPr lang="en-US" sz="1300" u="none" strike="noStrike" dirty="0">
                          <a:solidFill>
                            <a:schemeClr val="accent3">
                              <a:lumMod val="75000"/>
                            </a:schemeClr>
                          </a:solidFill>
                          <a:effectLst/>
                        </a:rPr>
                        <a:t>as long as the operator </a:t>
                      </a:r>
                      <a:r>
                        <a:rPr lang="en-US" sz="1300" u="none" strike="noStrike" dirty="0" smtClean="0">
                          <a:solidFill>
                            <a:schemeClr val="accent3">
                              <a:lumMod val="75000"/>
                            </a:schemeClr>
                          </a:solidFill>
                          <a:effectLst/>
                        </a:rPr>
                        <a:t>does </a:t>
                      </a:r>
                      <a:r>
                        <a:rPr lang="en-US" sz="1300" u="none" strike="noStrike" dirty="0">
                          <a:solidFill>
                            <a:schemeClr val="accent3">
                              <a:lumMod val="75000"/>
                            </a:schemeClr>
                          </a:solidFill>
                          <a:effectLst/>
                        </a:rPr>
                        <a:t>not have a blood alcohol level of .08 or higher</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22%</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304196">
                <a:tc>
                  <a:txBody>
                    <a:bodyPr/>
                    <a:lstStyle/>
                    <a:p>
                      <a:pPr algn="r" fontAlgn="ctr"/>
                      <a:r>
                        <a:rPr lang="en-US" sz="1300" u="none" strike="noStrike" dirty="0">
                          <a:solidFill>
                            <a:schemeClr val="accent3">
                              <a:lumMod val="75000"/>
                            </a:schemeClr>
                          </a:solidFill>
                          <a:effectLst/>
                        </a:rPr>
                        <a:t>None of these</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304800">
                <a:tc>
                  <a:txBody>
                    <a:bodyPr/>
                    <a:lstStyle/>
                    <a:p>
                      <a:pPr algn="r" fontAlgn="ctr"/>
                      <a:r>
                        <a:rPr lang="en-US" sz="1300" u="none" strike="noStrike" dirty="0">
                          <a:solidFill>
                            <a:schemeClr val="accent3">
                              <a:lumMod val="75000"/>
                            </a:schemeClr>
                          </a:solidFill>
                          <a:effectLst/>
                        </a:rPr>
                        <a:t>Don't know</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200" b="0" i="0" u="none" strike="noStrike" dirty="0">
                          <a:solidFill>
                            <a:schemeClr val="tx1"/>
                          </a:solidFill>
                          <a:effectLst/>
                          <a:latin typeface="+mj-lt"/>
                        </a:rPr>
                        <a:t>11%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200" b="0" i="0" u="none" strike="noStrike" dirty="0">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200" b="0" i="0" u="none" strike="noStrike" dirty="0">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62</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203. Here are some statements about the laws regarding drinking alcoholic beverages while boating. Which ones do you think are correct? (Select all)</a:t>
            </a:r>
            <a:endParaRPr lang="en-US" sz="1200" dirty="0">
              <a:solidFill>
                <a:srgbClr val="1F497D"/>
              </a:solidFill>
            </a:endParaRPr>
          </a:p>
        </p:txBody>
      </p:sp>
      <p:sp>
        <p:nvSpPr>
          <p:cNvPr id="9" name="Title 1"/>
          <p:cNvSpPr>
            <a:spLocks noGrp="1"/>
          </p:cNvSpPr>
          <p:nvPr>
            <p:ph type="title"/>
          </p:nvPr>
        </p:nvSpPr>
        <p:spPr>
          <a:xfrm>
            <a:off x="838200" y="152400"/>
            <a:ext cx="8153400" cy="990600"/>
          </a:xfrm>
        </p:spPr>
        <p:txBody>
          <a:bodyPr/>
          <a:lstStyle/>
          <a:p>
            <a:r>
              <a:rPr lang="en-US" dirty="0"/>
              <a:t>More boaters in the Prairies and Ontario understand it is illegal to carry open alcohol in a boat under 6m, and illegal to drink in a boat under 6m while docked/anchored; responses of Quebec boaters reflect less restrictive Quebec laws</a:t>
            </a:r>
            <a:r>
              <a:rPr lang="en-US" dirty="0" smtClean="0"/>
              <a:t>.</a:t>
            </a:r>
            <a:endParaRPr lang="en-US" sz="1600" b="0" dirty="0" smtClean="0"/>
          </a:p>
        </p:txBody>
      </p:sp>
      <p:sp>
        <p:nvSpPr>
          <p:cNvPr id="8" name="TextBox 7"/>
          <p:cNvSpPr txBox="1"/>
          <p:nvPr/>
        </p:nvSpPr>
        <p:spPr>
          <a:xfrm>
            <a:off x="914400" y="1263528"/>
            <a:ext cx="7924799" cy="369332"/>
          </a:xfrm>
          <a:prstGeom prst="rect">
            <a:avLst/>
          </a:prstGeom>
          <a:noFill/>
        </p:spPr>
        <p:txBody>
          <a:bodyPr wrap="square" rtlCol="0">
            <a:spAutoFit/>
          </a:bodyPr>
          <a:lstStyle/>
          <a:p>
            <a:pPr algn="ctr"/>
            <a:r>
              <a:rPr lang="en-US" b="1" u="sng" dirty="0" smtClean="0"/>
              <a:t>Regional</a:t>
            </a:r>
            <a:r>
              <a:rPr lang="en-US" b="1" dirty="0" smtClean="0"/>
              <a:t>: Awareness of Laws regarding Drinking Alcohol while Boating</a:t>
            </a:r>
            <a:endParaRPr lang="en-US" b="1" dirty="0"/>
          </a:p>
        </p:txBody>
      </p:sp>
      <p:grpSp>
        <p:nvGrpSpPr>
          <p:cNvPr id="17" name="Group 16"/>
          <p:cNvGrpSpPr/>
          <p:nvPr/>
        </p:nvGrpSpPr>
        <p:grpSpPr>
          <a:xfrm>
            <a:off x="4405086" y="6109287"/>
            <a:ext cx="4891314" cy="276999"/>
            <a:chOff x="6206219" y="509396"/>
            <a:chExt cx="4891314" cy="276999"/>
          </a:xfrm>
        </p:grpSpPr>
        <p:sp>
          <p:nvSpPr>
            <p:cNvPr id="18" name="Rectangle 17"/>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9" name="Rectangle 18"/>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TextBox 19"/>
            <p:cNvSpPr txBox="1"/>
            <p:nvPr/>
          </p:nvSpPr>
          <p:spPr>
            <a:xfrm>
              <a:off x="6836225" y="509396"/>
              <a:ext cx="4261308"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21" name="Straight Connector 20"/>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83491025"/>
      </p:ext>
    </p:extLst>
  </p:cSld>
  <p:clrMapOvr>
    <a:masterClrMapping/>
  </p:clrMapOvr>
  <p:transition advClick="0"/>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420299953"/>
              </p:ext>
            </p:extLst>
          </p:nvPr>
        </p:nvGraphicFramePr>
        <p:xfrm>
          <a:off x="166915" y="1564618"/>
          <a:ext cx="8748486" cy="4378982"/>
        </p:xfrm>
        <a:graphic>
          <a:graphicData uri="http://schemas.openxmlformats.org/drawingml/2006/table">
            <a:tbl>
              <a:tblPr>
                <a:tableStyleId>{5C22544A-7EE6-4342-B048-85BDC9FD1C3A}</a:tableStyleId>
              </a:tblPr>
              <a:tblGrid>
                <a:gridCol w="3878376"/>
                <a:gridCol w="811685"/>
                <a:gridCol w="811685"/>
                <a:gridCol w="811685"/>
                <a:gridCol w="811685"/>
                <a:gridCol w="811685"/>
                <a:gridCol w="811685"/>
              </a:tblGrid>
              <a:tr h="340382">
                <a:tc>
                  <a:txBody>
                    <a:bodyPr/>
                    <a:lstStyle/>
                    <a:p>
                      <a:pPr algn="r" fontAlgn="ctr"/>
                      <a:endParaRPr lang="en-US" sz="12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sz="1300" b="1" i="0" u="none" strike="noStrike" dirty="0">
                        <a:solidFill>
                          <a:schemeClr val="tx1"/>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216043">
                <a:tc>
                  <a:txBody>
                    <a:bodyPr/>
                    <a:lstStyle/>
                    <a:p>
                      <a:pPr algn="r" fontAlgn="ctr"/>
                      <a:r>
                        <a:rPr lang="en-US" sz="1200" b="0" i="1" u="none" strike="noStrike" dirty="0" smtClean="0">
                          <a:solidFill>
                            <a:schemeClr val="tx1"/>
                          </a:solidFill>
                          <a:effectLst/>
                          <a:latin typeface="Arial"/>
                        </a:rPr>
                        <a:t>Base</a:t>
                      </a:r>
                      <a:endParaRPr lang="en-US" sz="1200" b="0" i="1" u="none" strike="noStrike" dirty="0">
                        <a:solidFill>
                          <a:schemeClr val="tx1"/>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i="1" u="none" strike="noStrike" dirty="0" smtClean="0">
                          <a:effectLst/>
                          <a:latin typeface="+mj-lt"/>
                        </a:rPr>
                        <a:t>(n=746)</a:t>
                      </a:r>
                      <a:endParaRPr lang="en-US" sz="1300" b="0" i="1" u="none" strike="noStrike" dirty="0">
                        <a:solidFill>
                          <a:srgbClr val="000000"/>
                        </a:solidFill>
                        <a:effectLst/>
                        <a:latin typeface="+mj-lt"/>
                      </a:endParaRPr>
                    </a:p>
                  </a:txBody>
                  <a:tcPr marL="5052" marR="5052" marT="5052"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i="1" u="none" strike="noStrike" dirty="0" smtClean="0">
                          <a:effectLst/>
                          <a:latin typeface="+mj-lt"/>
                        </a:rPr>
                        <a:t>(n=704)</a:t>
                      </a:r>
                      <a:endParaRPr lang="en-US" sz="1300" b="0" i="1" u="none" strike="noStrike" dirty="0">
                        <a:solidFill>
                          <a:srgbClr val="000000"/>
                        </a:solidFill>
                        <a:effectLst/>
                        <a:latin typeface="+mj-lt"/>
                      </a:endParaRPr>
                    </a:p>
                  </a:txBody>
                  <a:tcPr marL="5052" marR="5052" marT="505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i="1" u="none" strike="noStrike" dirty="0" smtClean="0">
                          <a:effectLst/>
                          <a:latin typeface="+mj-lt"/>
                        </a:rPr>
                        <a:t>(n=574)</a:t>
                      </a:r>
                      <a:endParaRPr lang="en-US" sz="1300" b="0" i="1" u="none" strike="noStrike" dirty="0">
                        <a:solidFill>
                          <a:srgbClr val="000000"/>
                        </a:solidFill>
                        <a:effectLst/>
                        <a:latin typeface="+mj-lt"/>
                      </a:endParaRPr>
                    </a:p>
                  </a:txBody>
                  <a:tcPr marL="5052" marR="5052" marT="505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i="1" u="none" strike="noStrike" dirty="0" smtClean="0">
                          <a:effectLst/>
                          <a:latin typeface="+mj-lt"/>
                        </a:rPr>
                        <a:t>(n=173)</a:t>
                      </a:r>
                      <a:endParaRPr lang="en-US" sz="1300" b="0" i="1" u="none" strike="noStrike" dirty="0">
                        <a:solidFill>
                          <a:srgbClr val="000000"/>
                        </a:solidFill>
                        <a:effectLst/>
                        <a:latin typeface="+mj-lt"/>
                      </a:endParaRPr>
                    </a:p>
                  </a:txBody>
                  <a:tcPr marL="5052" marR="5052" marT="505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i="1" u="none" strike="noStrike" dirty="0" smtClean="0">
                          <a:effectLst/>
                          <a:latin typeface="+mj-lt"/>
                        </a:rPr>
                        <a:t>(n=137)</a:t>
                      </a:r>
                      <a:endParaRPr lang="en-US" sz="1300" b="0" i="1" u="none" strike="noStrike" dirty="0">
                        <a:solidFill>
                          <a:srgbClr val="000000"/>
                        </a:solidFill>
                        <a:effectLst/>
                        <a:latin typeface="+mj-lt"/>
                      </a:endParaRPr>
                    </a:p>
                  </a:txBody>
                  <a:tcPr marL="5052" marR="5052" marT="505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300" b="0" i="1" u="none" strike="noStrike" dirty="0" smtClean="0">
                          <a:solidFill>
                            <a:schemeClr val="tx1"/>
                          </a:solidFill>
                          <a:effectLst/>
                          <a:latin typeface="+mj-lt"/>
                        </a:rPr>
                        <a:t>(n=944)</a:t>
                      </a:r>
                      <a:endParaRPr lang="en-US" sz="1300" b="0" i="1" u="none" strike="noStrike" dirty="0">
                        <a:solidFill>
                          <a:schemeClr val="tx1"/>
                        </a:solidFill>
                        <a:effectLst/>
                        <a:latin typeface="+mj-lt"/>
                      </a:endParaRPr>
                    </a:p>
                  </a:txBody>
                  <a:tcPr marL="5052" marR="5052" marT="5052"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r>
              <a:tr h="434859">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operate</a:t>
                      </a:r>
                      <a:r>
                        <a:rPr lang="en-US" sz="1300" u="none" strike="noStrike" dirty="0">
                          <a:solidFill>
                            <a:schemeClr val="accent5">
                              <a:lumMod val="50000"/>
                            </a:schemeClr>
                          </a:solidFill>
                          <a:effectLst/>
                        </a:rPr>
                        <a:t> a powerboat under </a:t>
                      </a:r>
                      <a:r>
                        <a:rPr lang="en-US" sz="1300" u="none" strike="noStrike" dirty="0" smtClean="0">
                          <a:solidFill>
                            <a:schemeClr val="accent5">
                              <a:lumMod val="50000"/>
                            </a:schemeClr>
                          </a:solidFill>
                          <a:effectLst/>
                        </a:rPr>
                        <a:t>6m</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(20 </a:t>
                      </a:r>
                      <a:r>
                        <a:rPr lang="en-US" sz="1300" u="none" strike="noStrike" baseline="0" dirty="0" smtClean="0">
                          <a:solidFill>
                            <a:schemeClr val="accent5">
                              <a:lumMod val="50000"/>
                            </a:schemeClr>
                          </a:solidFill>
                          <a:effectLst/>
                        </a:rPr>
                        <a:t>f</a:t>
                      </a:r>
                      <a:r>
                        <a:rPr lang="en-US" sz="1300" u="none" strike="noStrike" dirty="0" smtClean="0">
                          <a:solidFill>
                            <a:schemeClr val="accent5">
                              <a:lumMod val="50000"/>
                            </a:schemeClr>
                          </a:solidFill>
                          <a:effectLst/>
                        </a:rPr>
                        <a:t>eet</a:t>
                      </a:r>
                      <a:r>
                        <a:rPr lang="en-US" sz="1300" u="none" strike="noStrike" dirty="0">
                          <a:solidFill>
                            <a:schemeClr val="accent5">
                              <a:lumMod val="50000"/>
                            </a:schemeClr>
                          </a:solidFill>
                          <a:effectLst/>
                        </a:rPr>
                        <a:t>) </a:t>
                      </a:r>
                      <a:r>
                        <a:rPr lang="en-US" sz="1300" u="none" strike="noStrike" dirty="0" smtClean="0">
                          <a:solidFill>
                            <a:schemeClr val="accent5">
                              <a:lumMod val="50000"/>
                            </a:schemeClr>
                          </a:solidFill>
                          <a:effectLst/>
                        </a:rPr>
                        <a:t>in</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length </a:t>
                      </a:r>
                      <a:r>
                        <a:rPr lang="en-US" sz="1300" u="none" strike="noStrike" dirty="0">
                          <a:solidFill>
                            <a:schemeClr val="accent5">
                              <a:lumMod val="50000"/>
                            </a:schemeClr>
                          </a:solidFill>
                          <a:effectLst/>
                        </a:rPr>
                        <a:t>with a </a:t>
                      </a:r>
                      <a:r>
                        <a:rPr lang="en-US" sz="1300" b="1" u="none" strike="noStrike" dirty="0" smtClean="0">
                          <a:solidFill>
                            <a:schemeClr val="accent5">
                              <a:lumMod val="50000"/>
                            </a:schemeClr>
                          </a:solidFill>
                          <a:effectLst/>
                        </a:rPr>
                        <a:t>blood </a:t>
                      </a:r>
                      <a:r>
                        <a:rPr lang="en-US" sz="1300" b="1" u="none" strike="noStrike" dirty="0">
                          <a:solidFill>
                            <a:schemeClr val="accent5">
                              <a:lumMod val="50000"/>
                            </a:schemeClr>
                          </a:solidFill>
                          <a:effectLst/>
                        </a:rPr>
                        <a:t>alcohol level of .08 or higher</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dirty="0">
                          <a:solidFill>
                            <a:schemeClr val="tx1"/>
                          </a:solidFill>
                          <a:effectLst/>
                          <a:latin typeface="+mj-lt"/>
                        </a:rPr>
                        <a:t>72%</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78%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operate any kind of boat</a:t>
                      </a:r>
                      <a:r>
                        <a:rPr lang="en-US" sz="1300" u="none" strike="noStrike" dirty="0">
                          <a:solidFill>
                            <a:schemeClr val="accent5">
                              <a:lumMod val="50000"/>
                            </a:schemeClr>
                          </a:solidFill>
                          <a:effectLst/>
                        </a:rPr>
                        <a:t>, </a:t>
                      </a:r>
                      <a:r>
                        <a:rPr lang="en-US" sz="1300" u="none" strike="noStrike" dirty="0" smtClean="0">
                          <a:solidFill>
                            <a:schemeClr val="accent5">
                              <a:lumMod val="50000"/>
                            </a:schemeClr>
                          </a:solidFill>
                          <a:effectLst/>
                        </a:rPr>
                        <a:t>including </a:t>
                      </a:r>
                      <a:r>
                        <a:rPr lang="en-US" sz="1300" u="none" strike="noStrike" dirty="0">
                          <a:solidFill>
                            <a:schemeClr val="accent5">
                              <a:lumMod val="50000"/>
                            </a:schemeClr>
                          </a:solidFill>
                          <a:effectLst/>
                        </a:rPr>
                        <a:t>a canoe or </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kayak, with </a:t>
                      </a:r>
                      <a:r>
                        <a:rPr lang="en-US" sz="1300" u="none" strike="noStrike" dirty="0">
                          <a:solidFill>
                            <a:schemeClr val="accent5">
                              <a:lumMod val="50000"/>
                            </a:schemeClr>
                          </a:solidFill>
                          <a:effectLst/>
                        </a:rPr>
                        <a:t>a </a:t>
                      </a:r>
                      <a:r>
                        <a:rPr lang="en-US" sz="1300" b="1" u="none" strike="noStrike" dirty="0">
                          <a:solidFill>
                            <a:schemeClr val="accent5">
                              <a:lumMod val="50000"/>
                            </a:schemeClr>
                          </a:solidFill>
                          <a:effectLst/>
                        </a:rPr>
                        <a:t>blood alcohol level of .08 or higher</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64%</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drink alcoholic beverages when </a:t>
                      </a:r>
                      <a:r>
                        <a:rPr lang="en-US" sz="1300" u="none" strike="noStrike" dirty="0" smtClean="0">
                          <a:solidFill>
                            <a:schemeClr val="accent5">
                              <a:lumMod val="50000"/>
                            </a:schemeClr>
                          </a:solidFill>
                          <a:effectLst/>
                        </a:rPr>
                        <a:t/>
                      </a:r>
                      <a:br>
                        <a:rPr lang="en-US" sz="1300" u="none" strike="noStrike" dirty="0" smtClean="0">
                          <a:solidFill>
                            <a:schemeClr val="accent5">
                              <a:lumMod val="50000"/>
                            </a:schemeClr>
                          </a:solidFill>
                          <a:effectLst/>
                        </a:rPr>
                      </a:br>
                      <a:r>
                        <a:rPr lang="en-US" sz="1300" u="none" strike="noStrike" dirty="0" smtClean="0">
                          <a:solidFill>
                            <a:schemeClr val="accent5">
                              <a:lumMod val="50000"/>
                            </a:schemeClr>
                          </a:solidFill>
                          <a:effectLst/>
                        </a:rPr>
                        <a:t>the </a:t>
                      </a:r>
                      <a:r>
                        <a:rPr lang="en-US" sz="1300" u="none" strike="noStrike" dirty="0">
                          <a:solidFill>
                            <a:schemeClr val="accent5">
                              <a:lumMod val="50000"/>
                            </a:schemeClr>
                          </a:solidFill>
                          <a:effectLst/>
                        </a:rPr>
                        <a:t>boat is </a:t>
                      </a:r>
                      <a:r>
                        <a:rPr lang="en-US" sz="1300" b="1" u="none" strike="noStrike" dirty="0">
                          <a:solidFill>
                            <a:schemeClr val="accent5">
                              <a:lumMod val="50000"/>
                            </a:schemeClr>
                          </a:solidFill>
                          <a:effectLst/>
                        </a:rPr>
                        <a:t>moving / underway</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53%</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43%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a:t>
                      </a:r>
                      <a:r>
                        <a:rPr lang="en-US" sz="1300" b="1" u="none" strike="noStrike" dirty="0">
                          <a:solidFill>
                            <a:schemeClr val="accent5">
                              <a:lumMod val="50000"/>
                            </a:schemeClr>
                          </a:solidFill>
                          <a:effectLst/>
                        </a:rPr>
                        <a:t>carry any open containers </a:t>
                      </a:r>
                      <a:r>
                        <a:rPr lang="en-US" sz="1300" u="none" strike="noStrike" dirty="0">
                          <a:solidFill>
                            <a:schemeClr val="accent5">
                              <a:lumMod val="50000"/>
                            </a:schemeClr>
                          </a:solidFill>
                          <a:effectLst/>
                        </a:rPr>
                        <a:t>of alcoholic </a:t>
                      </a:r>
                      <a:r>
                        <a:rPr lang="en-US" sz="1300" u="none" strike="noStrike" dirty="0" smtClean="0">
                          <a:solidFill>
                            <a:schemeClr val="accent5">
                              <a:lumMod val="50000"/>
                            </a:schemeClr>
                          </a:solidFill>
                          <a:effectLst/>
                        </a:rPr>
                        <a:t>beverages in </a:t>
                      </a:r>
                      <a:r>
                        <a:rPr lang="en-US" sz="1300" u="none" strike="noStrike" dirty="0">
                          <a:solidFill>
                            <a:schemeClr val="accent5">
                              <a:lumMod val="50000"/>
                            </a:schemeClr>
                          </a:solidFill>
                          <a:effectLst/>
                        </a:rPr>
                        <a:t>a boat </a:t>
                      </a:r>
                      <a:r>
                        <a:rPr lang="en-US" sz="1300" b="1" u="none" strike="noStrike" dirty="0">
                          <a:solidFill>
                            <a:schemeClr val="accent5">
                              <a:lumMod val="50000"/>
                            </a:schemeClr>
                          </a:solidFill>
                          <a:effectLst/>
                        </a:rPr>
                        <a:t>under </a:t>
                      </a:r>
                      <a:r>
                        <a:rPr lang="en-US" sz="1300" b="1" u="none" strike="noStrike" dirty="0" smtClean="0">
                          <a:solidFill>
                            <a:schemeClr val="accent5">
                              <a:lumMod val="50000"/>
                            </a:schemeClr>
                          </a:solidFill>
                          <a:effectLst/>
                        </a:rPr>
                        <a:t>6m </a:t>
                      </a:r>
                      <a:r>
                        <a:rPr lang="en-US" sz="1300" b="1" u="none" strike="noStrike" dirty="0">
                          <a:solidFill>
                            <a:schemeClr val="accent5">
                              <a:lumMod val="50000"/>
                            </a:schemeClr>
                          </a:solidFill>
                          <a:effectLst/>
                        </a:rPr>
                        <a:t>that is underway/moving</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30%</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5">
                              <a:lumMod val="50000"/>
                            </a:schemeClr>
                          </a:solidFill>
                          <a:effectLst/>
                        </a:rPr>
                        <a:t>It is illegal to drink alcoholic beverages in a boat under </a:t>
                      </a:r>
                      <a:r>
                        <a:rPr lang="en-US" sz="1300" u="none" strike="noStrike" dirty="0" smtClean="0">
                          <a:solidFill>
                            <a:schemeClr val="accent5">
                              <a:lumMod val="50000"/>
                            </a:schemeClr>
                          </a:solidFill>
                          <a:effectLst/>
                        </a:rPr>
                        <a:t>6m</a:t>
                      </a:r>
                      <a:r>
                        <a:rPr lang="en-US" sz="1300" u="none" strike="noStrike" baseline="0" dirty="0" smtClean="0">
                          <a:solidFill>
                            <a:schemeClr val="accent5">
                              <a:lumMod val="50000"/>
                            </a:schemeClr>
                          </a:solidFill>
                          <a:effectLst/>
                        </a:rPr>
                        <a:t> </a:t>
                      </a:r>
                      <a:r>
                        <a:rPr lang="en-US" sz="1300" u="none" strike="noStrike" dirty="0" smtClean="0">
                          <a:solidFill>
                            <a:schemeClr val="accent5">
                              <a:lumMod val="50000"/>
                            </a:schemeClr>
                          </a:solidFill>
                          <a:effectLst/>
                        </a:rPr>
                        <a:t>while </a:t>
                      </a:r>
                      <a:r>
                        <a:rPr lang="en-US" sz="1300" u="none" strike="noStrike" dirty="0">
                          <a:solidFill>
                            <a:schemeClr val="accent5">
                              <a:lumMod val="50000"/>
                            </a:schemeClr>
                          </a:solidFill>
                          <a:effectLst/>
                        </a:rPr>
                        <a:t>it </a:t>
                      </a:r>
                      <a:r>
                        <a:rPr lang="en-US" sz="1300" b="1" u="none" strike="noStrike" dirty="0">
                          <a:solidFill>
                            <a:schemeClr val="accent5">
                              <a:lumMod val="50000"/>
                            </a:schemeClr>
                          </a:solidFill>
                          <a:effectLst/>
                        </a:rPr>
                        <a:t>is docked or anchored</a:t>
                      </a:r>
                      <a:endParaRPr lang="en-US" sz="1300" b="1" i="0" u="none" strike="noStrike" dirty="0">
                        <a:solidFill>
                          <a:schemeClr val="accent5">
                            <a:lumMod val="50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51%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54%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428266">
                <a:tc>
                  <a:txBody>
                    <a:bodyPr/>
                    <a:lstStyle/>
                    <a:p>
                      <a:pPr algn="r" fontAlgn="ctr"/>
                      <a:r>
                        <a:rPr lang="en-US" sz="1300" u="none" strike="noStrike" dirty="0">
                          <a:solidFill>
                            <a:schemeClr val="accent3">
                              <a:lumMod val="75000"/>
                            </a:schemeClr>
                          </a:solidFill>
                          <a:effectLst/>
                        </a:rPr>
                        <a:t>It is illegal to be in </a:t>
                      </a:r>
                      <a:r>
                        <a:rPr lang="en-US" sz="1300" b="1" u="none" strike="noStrike" dirty="0">
                          <a:solidFill>
                            <a:schemeClr val="accent3">
                              <a:lumMod val="75000"/>
                            </a:schemeClr>
                          </a:solidFill>
                          <a:effectLst/>
                        </a:rPr>
                        <a:t>any kind of boat as a passenger </a:t>
                      </a:r>
                      <a:r>
                        <a:rPr lang="en-US" sz="1300" u="none" strike="noStrike" dirty="0">
                          <a:solidFill>
                            <a:schemeClr val="accent3">
                              <a:lumMod val="75000"/>
                            </a:schemeClr>
                          </a:solidFill>
                          <a:effectLst/>
                        </a:rPr>
                        <a:t>with a </a:t>
                      </a:r>
                      <a:r>
                        <a:rPr lang="en-US" sz="1300" b="1" u="none" strike="noStrike" dirty="0">
                          <a:solidFill>
                            <a:schemeClr val="accent3">
                              <a:lumMod val="75000"/>
                            </a:schemeClr>
                          </a:solidFill>
                          <a:effectLst/>
                        </a:rPr>
                        <a:t>blood alcohol level of .08 or higher</a:t>
                      </a:r>
                      <a:endParaRPr lang="en-US" sz="1300" b="1"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26%</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637372">
                <a:tc>
                  <a:txBody>
                    <a:bodyPr/>
                    <a:lstStyle/>
                    <a:p>
                      <a:pPr algn="r" fontAlgn="ctr"/>
                      <a:r>
                        <a:rPr lang="en-US" sz="1300" u="none" strike="noStrike" dirty="0">
                          <a:solidFill>
                            <a:schemeClr val="accent3">
                              <a:lumMod val="75000"/>
                            </a:schemeClr>
                          </a:solidFill>
                          <a:effectLst/>
                        </a:rPr>
                        <a:t>It is </a:t>
                      </a:r>
                      <a:r>
                        <a:rPr lang="en-US" sz="1300" b="1" u="none" strike="noStrike" dirty="0">
                          <a:solidFill>
                            <a:schemeClr val="accent3">
                              <a:lumMod val="75000"/>
                            </a:schemeClr>
                          </a:solidFill>
                          <a:effectLst/>
                        </a:rPr>
                        <a:t>OK to drink alcoholic beverages </a:t>
                      </a:r>
                      <a:r>
                        <a:rPr lang="en-US" sz="1300" u="none" strike="noStrike" dirty="0">
                          <a:solidFill>
                            <a:schemeClr val="accent3">
                              <a:lumMod val="75000"/>
                            </a:schemeClr>
                          </a:solidFill>
                          <a:effectLst/>
                        </a:rPr>
                        <a:t>in a boat under </a:t>
                      </a:r>
                      <a:r>
                        <a:rPr lang="en-US" sz="1300" u="none" strike="noStrike" dirty="0" smtClean="0">
                          <a:solidFill>
                            <a:schemeClr val="accent3">
                              <a:lumMod val="75000"/>
                            </a:schemeClr>
                          </a:solidFill>
                          <a:effectLst/>
                        </a:rPr>
                        <a:t>6m </a:t>
                      </a:r>
                      <a:r>
                        <a:rPr lang="en-US" sz="1300" u="none" strike="noStrike" dirty="0">
                          <a:solidFill>
                            <a:schemeClr val="accent3">
                              <a:lumMod val="75000"/>
                            </a:schemeClr>
                          </a:solidFill>
                          <a:effectLst/>
                        </a:rPr>
                        <a:t>as long as the operator </a:t>
                      </a:r>
                      <a:r>
                        <a:rPr lang="en-US" sz="1300" u="none" strike="noStrike" dirty="0" smtClean="0">
                          <a:solidFill>
                            <a:schemeClr val="accent3">
                              <a:lumMod val="75000"/>
                            </a:schemeClr>
                          </a:solidFill>
                          <a:effectLst/>
                        </a:rPr>
                        <a:t>does </a:t>
                      </a:r>
                      <a:r>
                        <a:rPr lang="en-US" sz="1300" u="none" strike="noStrike" dirty="0">
                          <a:solidFill>
                            <a:schemeClr val="accent3">
                              <a:lumMod val="75000"/>
                            </a:schemeClr>
                          </a:solidFill>
                          <a:effectLst/>
                        </a:rPr>
                        <a:t>not have a blood alcohol level of .08 or higher</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23%</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400" b="0" i="0" u="none" strike="noStrike">
                          <a:solidFill>
                            <a:schemeClr val="tx1"/>
                          </a:solidFill>
                          <a:effectLst/>
                          <a:latin typeface="+mj-lt"/>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304196">
                <a:tc>
                  <a:txBody>
                    <a:bodyPr/>
                    <a:lstStyle/>
                    <a:p>
                      <a:pPr algn="r" fontAlgn="ctr"/>
                      <a:r>
                        <a:rPr lang="en-US" sz="1300" u="none" strike="noStrike" dirty="0">
                          <a:solidFill>
                            <a:schemeClr val="accent3">
                              <a:lumMod val="75000"/>
                            </a:schemeClr>
                          </a:solidFill>
                          <a:effectLst/>
                        </a:rPr>
                        <a:t>None of these</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a:solidFill>
                            <a:schemeClr val="tx1"/>
                          </a:solidFill>
                          <a:effectLst/>
                          <a:latin typeface="+mj-lt"/>
                        </a:rPr>
                        <a:t>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304800">
                <a:tc>
                  <a:txBody>
                    <a:bodyPr/>
                    <a:lstStyle/>
                    <a:p>
                      <a:pPr algn="r" fontAlgn="ctr"/>
                      <a:r>
                        <a:rPr lang="en-US" sz="1300" u="none" strike="noStrike" dirty="0">
                          <a:solidFill>
                            <a:schemeClr val="accent3">
                              <a:lumMod val="75000"/>
                            </a:schemeClr>
                          </a:solidFill>
                          <a:effectLst/>
                        </a:rPr>
                        <a:t>Don't know</a:t>
                      </a:r>
                      <a:endParaRPr lang="en-US" sz="1300" b="0" i="0" u="none" strike="noStrike" dirty="0">
                        <a:solidFill>
                          <a:schemeClr val="accent3">
                            <a:lumMod val="75000"/>
                          </a:schemeClr>
                        </a:solidFill>
                        <a:effectLst/>
                        <a:latin typeface="Arial"/>
                      </a:endParaRP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dirty="0">
                          <a:solidFill>
                            <a:schemeClr val="tx1"/>
                          </a:solidFill>
                          <a:effectLst/>
                          <a:latin typeface="+mj-lt"/>
                        </a:rPr>
                        <a:t>10%</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r>
                        <a:rPr lang="en-US" sz="1400" b="0" i="0" u="none" strike="noStrike" dirty="0">
                          <a:solidFill>
                            <a:schemeClr val="tx1"/>
                          </a:solidFill>
                          <a:effectLst/>
                          <a:latin typeface="+mj-lt"/>
                        </a:rPr>
                        <a:t>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400" b="0" i="0" u="none" strike="noStrike">
                          <a:solidFill>
                            <a:schemeClr val="tx1"/>
                          </a:solidFill>
                          <a:effectLst/>
                          <a:latin typeface="+mj-lt"/>
                        </a:rPr>
                        <a:t>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0" i="0" u="none" strike="noStrike" dirty="0">
                          <a:solidFill>
                            <a:schemeClr val="tx1"/>
                          </a:solidFill>
                          <a:effectLst/>
                          <a:latin typeface="+mj-lt"/>
                        </a:rPr>
                        <a:t>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fontAlgn="b"/>
                      <a:r>
                        <a:rPr lang="en-US" sz="1400" b="0" i="0" u="none" strike="noStrike" dirty="0">
                          <a:solidFill>
                            <a:schemeClr val="tx1"/>
                          </a:solidFill>
                          <a:effectLst/>
                          <a:latin typeface="+mj-lt"/>
                        </a:rPr>
                        <a:t>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bl>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63</a:t>
            </a:fld>
            <a:endParaRPr lang="de-DE" dirty="0">
              <a:solidFill>
                <a:srgbClr val="1F497D"/>
              </a:solidFill>
            </a:endParaRPr>
          </a:p>
        </p:txBody>
      </p:sp>
      <p:sp>
        <p:nvSpPr>
          <p:cNvPr id="6" name="TextBox 5"/>
          <p:cNvSpPr txBox="1"/>
          <p:nvPr/>
        </p:nvSpPr>
        <p:spPr>
          <a:xfrm>
            <a:off x="0" y="6400800"/>
            <a:ext cx="6019800" cy="461665"/>
          </a:xfrm>
          <a:prstGeom prst="rect">
            <a:avLst/>
          </a:prstGeom>
          <a:noFill/>
        </p:spPr>
        <p:txBody>
          <a:bodyPr wrap="square" rtlCol="0">
            <a:spAutoFit/>
          </a:bodyPr>
          <a:lstStyle/>
          <a:p>
            <a:r>
              <a:rPr lang="en-US" sz="1200" dirty="0" smtClean="0">
                <a:solidFill>
                  <a:srgbClr val="1F497D"/>
                </a:solidFill>
              </a:rPr>
              <a:t>203. Here are some statements about the laws regarding drinking alcoholic beverages while boating. Which ones do you think are correct? (Select all)</a:t>
            </a:r>
            <a:endParaRPr lang="en-US" sz="1200" dirty="0">
              <a:solidFill>
                <a:srgbClr val="1F497D"/>
              </a:solidFill>
            </a:endParaRPr>
          </a:p>
        </p:txBody>
      </p:sp>
      <p:sp>
        <p:nvSpPr>
          <p:cNvPr id="9" name="Title 1"/>
          <p:cNvSpPr>
            <a:spLocks noGrp="1"/>
          </p:cNvSpPr>
          <p:nvPr>
            <p:ph type="title"/>
          </p:nvPr>
        </p:nvSpPr>
        <p:spPr>
          <a:xfrm>
            <a:off x="838200" y="152400"/>
            <a:ext cx="8064214" cy="762000"/>
          </a:xfrm>
        </p:spPr>
        <p:txBody>
          <a:bodyPr/>
          <a:lstStyle/>
          <a:p>
            <a:r>
              <a:rPr lang="en-US" dirty="0" smtClean="0"/>
              <a:t>PWC riders are more likely to think it’s ok to drink alcohol on board, as long as under ‘legal limit’. Paddlers more likely than other boater groups to admit to not knowing.</a:t>
            </a:r>
          </a:p>
        </p:txBody>
      </p:sp>
      <p:sp>
        <p:nvSpPr>
          <p:cNvPr id="8" name="TextBox 7"/>
          <p:cNvSpPr txBox="1"/>
          <p:nvPr/>
        </p:nvSpPr>
        <p:spPr>
          <a:xfrm>
            <a:off x="609601" y="1055890"/>
            <a:ext cx="7924799" cy="369332"/>
          </a:xfrm>
          <a:prstGeom prst="rect">
            <a:avLst/>
          </a:prstGeom>
          <a:noFill/>
        </p:spPr>
        <p:txBody>
          <a:bodyPr wrap="square" rtlCol="0">
            <a:spAutoFit/>
          </a:bodyPr>
          <a:lstStyle/>
          <a:p>
            <a:pPr algn="ctr"/>
            <a:r>
              <a:rPr lang="en-US" b="1" u="sng" dirty="0" smtClean="0"/>
              <a:t>Boating Subgroups</a:t>
            </a:r>
            <a:r>
              <a:rPr lang="en-US" b="1" dirty="0" smtClean="0"/>
              <a:t>: Awareness of Laws regarding Drinking Alcohol while Boating</a:t>
            </a:r>
            <a:endParaRPr lang="en-US" b="1" dirty="0"/>
          </a:p>
        </p:txBody>
      </p:sp>
      <p:grpSp>
        <p:nvGrpSpPr>
          <p:cNvPr id="14" name="Group 13"/>
          <p:cNvGrpSpPr/>
          <p:nvPr/>
        </p:nvGrpSpPr>
        <p:grpSpPr>
          <a:xfrm>
            <a:off x="4309917" y="1430867"/>
            <a:ext cx="4376883" cy="403444"/>
            <a:chOff x="4449536" y="805542"/>
            <a:chExt cx="4376883" cy="403444"/>
          </a:xfrm>
        </p:grpSpPr>
        <p:grpSp>
          <p:nvGrpSpPr>
            <p:cNvPr id="15" name="Group 14"/>
            <p:cNvGrpSpPr/>
            <p:nvPr/>
          </p:nvGrpSpPr>
          <p:grpSpPr>
            <a:xfrm>
              <a:off x="4449536" y="805542"/>
              <a:ext cx="3569202" cy="403444"/>
              <a:chOff x="5262336" y="2133600"/>
              <a:chExt cx="3569202" cy="403444"/>
            </a:xfrm>
          </p:grpSpPr>
          <p:grpSp>
            <p:nvGrpSpPr>
              <p:cNvPr id="22" name="Group 21"/>
              <p:cNvGrpSpPr/>
              <p:nvPr/>
            </p:nvGrpSpPr>
            <p:grpSpPr>
              <a:xfrm>
                <a:off x="5262336" y="2133600"/>
                <a:ext cx="2756794" cy="403444"/>
                <a:chOff x="5071836" y="2780712"/>
                <a:chExt cx="2756794" cy="403444"/>
              </a:xfrm>
            </p:grpSpPr>
            <p:pic>
              <p:nvPicPr>
                <p:cNvPr id="24"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5071836" y="2837999"/>
                  <a:ext cx="297141" cy="29714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17173" t="1313" r="62830" b="82095"/>
                <a:stretch/>
              </p:blipFill>
              <p:spPr bwMode="auto">
                <a:xfrm>
                  <a:off x="6586986" y="287712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http://cache4.asset-cache.net/gc/165954230-boat-icon-set-gettyimages.jpg?v=1&amp;c=IWSAsset&amp;k=2&amp;d=QsGG4%2BaYIoRXYiX0dm6M7JLUWzK9VstOKNGPBhm8C%2B4%3D"/>
                <p:cNvPicPr>
                  <a:picLocks noChangeAspect="1" noChangeArrowheads="1"/>
                </p:cNvPicPr>
                <p:nvPr/>
              </p:nvPicPr>
              <p:blipFill rotWithShape="1">
                <a:blip r:embed="rId3">
                  <a:extLst>
                    <a:ext uri="{28A0092B-C50C-407E-A947-70E740481C1C}">
                      <a14:useLocalDpi xmlns:a14="http://schemas.microsoft.com/office/drawing/2010/main" val="0"/>
                    </a:ext>
                  </a:extLst>
                </a:blip>
                <a:srcRect l="83439" t="41371" b="41703"/>
                <a:stretch/>
              </p:blipFill>
              <p:spPr bwMode="auto">
                <a:xfrm>
                  <a:off x="5795480" y="285305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etc-mysitemyway.s3.amazonaws.com/icons/legacy-previews/icons/glossy-black-icons-sports-hobbies/044562-glossy-black-icon-sports-hobbies-sailboat6-sc4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25186" y="278071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23" name="Picture 4" descr="http://www.iconpng.com/png/pictograms/jet-sk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02035" y="2156711"/>
                <a:ext cx="329503" cy="329503"/>
              </a:xfrm>
              <a:prstGeom prst="rect">
                <a:avLst/>
              </a:prstGeom>
              <a:noFill/>
              <a:extLst>
                <a:ext uri="{909E8E84-426E-40DD-AFC4-6F175D3DCCD1}">
                  <a14:hiddenFill xmlns:a14="http://schemas.microsoft.com/office/drawing/2010/main">
                    <a:solidFill>
                      <a:srgbClr val="FFFFFF"/>
                    </a:solidFill>
                  </a14:hiddenFill>
                </a:ext>
              </a:extLst>
            </p:spPr>
          </p:pic>
        </p:grpSp>
        <p:pic>
          <p:nvPicPr>
            <p:cNvPr id="16" name="Picture 2" descr="http://www.clker.com/cliparts/d/a/d/1/12074319602022192317rowboating%20row%20boating%20white.svg.med.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486620" y="831230"/>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8" name="Group 27"/>
          <p:cNvGrpSpPr/>
          <p:nvPr/>
        </p:nvGrpSpPr>
        <p:grpSpPr>
          <a:xfrm>
            <a:off x="4405086" y="6109287"/>
            <a:ext cx="4891314" cy="276999"/>
            <a:chOff x="6206219" y="509396"/>
            <a:chExt cx="4891314" cy="276999"/>
          </a:xfrm>
        </p:grpSpPr>
        <p:sp>
          <p:nvSpPr>
            <p:cNvPr id="29" name="Rectangle 28"/>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0" name="Rectangle 29"/>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1" name="TextBox 30"/>
            <p:cNvSpPr txBox="1"/>
            <p:nvPr/>
          </p:nvSpPr>
          <p:spPr>
            <a:xfrm>
              <a:off x="6836225" y="509396"/>
              <a:ext cx="4261308" cy="276999"/>
            </a:xfrm>
            <a:prstGeom prst="rect">
              <a:avLst/>
            </a:prstGeom>
            <a:noFill/>
          </p:spPr>
          <p:txBody>
            <a:bodyPr wrap="square" rtlCol="0">
              <a:spAutoFit/>
            </a:bodyPr>
            <a:lstStyle/>
            <a:p>
              <a:r>
                <a:rPr lang="en-US" sz="1200" dirty="0" smtClean="0">
                  <a:solidFill>
                    <a:srgbClr val="1F497D"/>
                  </a:solidFill>
                </a:rPr>
                <a:t>Over 120/Under 80 index compared to total boating population</a:t>
              </a:r>
              <a:endParaRPr lang="en-US" sz="1200" dirty="0">
                <a:solidFill>
                  <a:srgbClr val="1F497D"/>
                </a:solidFill>
              </a:endParaRPr>
            </a:p>
          </p:txBody>
        </p:sp>
        <p:cxnSp>
          <p:nvCxnSpPr>
            <p:cNvPr id="32" name="Straight Connector 3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26186421"/>
      </p:ext>
    </p:extLst>
  </p:cSld>
  <p:clrMapOvr>
    <a:masterClrMapping/>
  </p:clrMapOvr>
  <p:transition advClick="0"/>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Grp="1" noChangeArrowheads="1"/>
          </p:cNvSpPr>
          <p:nvPr>
            <p:ph type="title"/>
          </p:nvPr>
        </p:nvSpPr>
        <p:spPr/>
        <p:txBody>
          <a:bodyPr/>
          <a:lstStyle/>
          <a:p>
            <a:r>
              <a:rPr lang="en-GB" dirty="0" smtClean="0"/>
              <a:t>Drinking Alcohol while Boating: Pathway to assessing motivations, barriers and communications messages and facts.</a:t>
            </a:r>
          </a:p>
        </p:txBody>
      </p:sp>
      <p:sp>
        <p:nvSpPr>
          <p:cNvPr id="223" name="Slide Number Placeholder 4"/>
          <p:cNvSpPr>
            <a:spLocks noGrp="1"/>
          </p:cNvSpPr>
          <p:nvPr>
            <p:ph type="sldNum" sz="quarter" idx="12"/>
          </p:nvPr>
        </p:nvSpPr>
        <p:spPr/>
        <p:txBody>
          <a:bodyPr/>
          <a:lstStyle/>
          <a:p>
            <a:fld id="{99DB18A3-D21F-4BB0-9E84-DFB029941648}" type="slidenum">
              <a:rPr lang="de-DE" smtClean="0">
                <a:solidFill>
                  <a:srgbClr val="1F497D"/>
                </a:solidFill>
              </a:rPr>
              <a:pPr/>
              <a:t>64</a:t>
            </a:fld>
            <a:endParaRPr lang="de-DE" dirty="0">
              <a:solidFill>
                <a:srgbClr val="1F497D"/>
              </a:solidFill>
            </a:endParaRPr>
          </a:p>
        </p:txBody>
      </p:sp>
      <p:sp>
        <p:nvSpPr>
          <p:cNvPr id="1035" name="Freeform 11"/>
          <p:cNvSpPr>
            <a:spLocks/>
          </p:cNvSpPr>
          <p:nvPr/>
        </p:nvSpPr>
        <p:spPr bwMode="auto">
          <a:xfrm>
            <a:off x="583421" y="1739098"/>
            <a:ext cx="7276292" cy="4140707"/>
          </a:xfrm>
          <a:custGeom>
            <a:avLst/>
            <a:gdLst/>
            <a:ahLst/>
            <a:cxnLst>
              <a:cxn ang="0">
                <a:pos x="620" y="1200"/>
              </a:cxn>
              <a:cxn ang="0">
                <a:pos x="2598" y="1200"/>
              </a:cxn>
              <a:cxn ang="0">
                <a:pos x="3200" y="600"/>
              </a:cxn>
              <a:cxn ang="0">
                <a:pos x="2598" y="0"/>
              </a:cxn>
              <a:cxn ang="0">
                <a:pos x="620" y="0"/>
              </a:cxn>
              <a:cxn ang="0">
                <a:pos x="620" y="120"/>
              </a:cxn>
              <a:cxn ang="0">
                <a:pos x="2580" y="120"/>
              </a:cxn>
              <a:cxn ang="0">
                <a:pos x="3060" y="600"/>
              </a:cxn>
              <a:cxn ang="0">
                <a:pos x="2580" y="1080"/>
              </a:cxn>
              <a:cxn ang="0">
                <a:pos x="601" y="1080"/>
              </a:cxn>
              <a:cxn ang="0">
                <a:pos x="0" y="1680"/>
              </a:cxn>
              <a:cxn ang="0">
                <a:pos x="601" y="2280"/>
              </a:cxn>
              <a:cxn ang="0">
                <a:pos x="2550" y="2280"/>
              </a:cxn>
              <a:cxn ang="0">
                <a:pos x="2550" y="2394"/>
              </a:cxn>
              <a:cxn ang="0">
                <a:pos x="2858" y="2216"/>
              </a:cxn>
              <a:cxn ang="0">
                <a:pos x="2550" y="2039"/>
              </a:cxn>
              <a:cxn ang="0">
                <a:pos x="2550" y="2160"/>
              </a:cxn>
              <a:cxn ang="0">
                <a:pos x="620" y="2160"/>
              </a:cxn>
              <a:cxn ang="0">
                <a:pos x="140" y="1680"/>
              </a:cxn>
              <a:cxn ang="0">
                <a:pos x="620" y="1200"/>
              </a:cxn>
            </a:cxnLst>
            <a:rect l="0" t="0" r="r" b="b"/>
            <a:pathLst>
              <a:path w="3200" h="2394">
                <a:moveTo>
                  <a:pt x="620" y="1200"/>
                </a:moveTo>
                <a:cubicBezTo>
                  <a:pt x="2598" y="1200"/>
                  <a:pt x="2598" y="1200"/>
                  <a:pt x="2598" y="1200"/>
                </a:cubicBezTo>
                <a:cubicBezTo>
                  <a:pt x="2931" y="1200"/>
                  <a:pt x="3200" y="931"/>
                  <a:pt x="3200" y="600"/>
                </a:cubicBezTo>
                <a:cubicBezTo>
                  <a:pt x="3200" y="269"/>
                  <a:pt x="2931" y="0"/>
                  <a:pt x="2598" y="0"/>
                </a:cubicBezTo>
                <a:cubicBezTo>
                  <a:pt x="620" y="0"/>
                  <a:pt x="620" y="0"/>
                  <a:pt x="620" y="0"/>
                </a:cubicBezTo>
                <a:cubicBezTo>
                  <a:pt x="620" y="120"/>
                  <a:pt x="620" y="120"/>
                  <a:pt x="620" y="120"/>
                </a:cubicBezTo>
                <a:cubicBezTo>
                  <a:pt x="2580" y="120"/>
                  <a:pt x="2580" y="120"/>
                  <a:pt x="2580" y="120"/>
                </a:cubicBezTo>
                <a:cubicBezTo>
                  <a:pt x="2845" y="120"/>
                  <a:pt x="3060" y="335"/>
                  <a:pt x="3060" y="600"/>
                </a:cubicBezTo>
                <a:cubicBezTo>
                  <a:pt x="3060" y="865"/>
                  <a:pt x="2845" y="1080"/>
                  <a:pt x="2580" y="1080"/>
                </a:cubicBezTo>
                <a:cubicBezTo>
                  <a:pt x="601" y="1080"/>
                  <a:pt x="601" y="1080"/>
                  <a:pt x="601" y="1080"/>
                </a:cubicBezTo>
                <a:cubicBezTo>
                  <a:pt x="269" y="1080"/>
                  <a:pt x="0" y="1349"/>
                  <a:pt x="0" y="1680"/>
                </a:cubicBezTo>
                <a:cubicBezTo>
                  <a:pt x="0" y="2011"/>
                  <a:pt x="269" y="2280"/>
                  <a:pt x="601" y="2280"/>
                </a:cubicBezTo>
                <a:cubicBezTo>
                  <a:pt x="2550" y="2280"/>
                  <a:pt x="2550" y="2280"/>
                  <a:pt x="2550" y="2280"/>
                </a:cubicBezTo>
                <a:cubicBezTo>
                  <a:pt x="2550" y="2394"/>
                  <a:pt x="2550" y="2394"/>
                  <a:pt x="2550" y="2394"/>
                </a:cubicBezTo>
                <a:cubicBezTo>
                  <a:pt x="2858" y="2216"/>
                  <a:pt x="2858" y="2216"/>
                  <a:pt x="2858" y="2216"/>
                </a:cubicBezTo>
                <a:cubicBezTo>
                  <a:pt x="2550" y="2039"/>
                  <a:pt x="2550" y="2039"/>
                  <a:pt x="2550" y="2039"/>
                </a:cubicBezTo>
                <a:cubicBezTo>
                  <a:pt x="2550" y="2160"/>
                  <a:pt x="2550" y="2160"/>
                  <a:pt x="2550" y="2160"/>
                </a:cubicBezTo>
                <a:cubicBezTo>
                  <a:pt x="620" y="2160"/>
                  <a:pt x="620" y="2160"/>
                  <a:pt x="620" y="2160"/>
                </a:cubicBezTo>
                <a:cubicBezTo>
                  <a:pt x="355" y="2160"/>
                  <a:pt x="140" y="1945"/>
                  <a:pt x="140" y="1680"/>
                </a:cubicBezTo>
                <a:cubicBezTo>
                  <a:pt x="140" y="1415"/>
                  <a:pt x="355" y="1200"/>
                  <a:pt x="620" y="1200"/>
                </a:cubicBezTo>
                <a:close/>
              </a:path>
            </a:pathLst>
          </a:custGeom>
          <a:solidFill>
            <a:schemeClr val="bg1"/>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solidFill>
                <a:srgbClr val="FFFFFF"/>
              </a:solidFill>
            </a:endParaRPr>
          </a:p>
        </p:txBody>
      </p:sp>
      <p:sp>
        <p:nvSpPr>
          <p:cNvPr id="69" name="Oval 68"/>
          <p:cNvSpPr/>
          <p:nvPr/>
        </p:nvSpPr>
        <p:spPr>
          <a:xfrm>
            <a:off x="3346192" y="4834710"/>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nl-BE">
              <a:solidFill>
                <a:srgbClr val="FFFFFF"/>
              </a:solidFill>
            </a:endParaRPr>
          </a:p>
        </p:txBody>
      </p:sp>
      <p:grpSp>
        <p:nvGrpSpPr>
          <p:cNvPr id="11" name="Group 10"/>
          <p:cNvGrpSpPr/>
          <p:nvPr/>
        </p:nvGrpSpPr>
        <p:grpSpPr>
          <a:xfrm>
            <a:off x="5285718" y="2858982"/>
            <a:ext cx="1967412" cy="1975728"/>
            <a:chOff x="3883231" y="2711304"/>
            <a:chExt cx="1967412" cy="1975728"/>
          </a:xfrm>
        </p:grpSpPr>
        <p:sp>
          <p:nvSpPr>
            <p:cNvPr id="70" name="Oval 69"/>
            <p:cNvSpPr/>
            <p:nvPr/>
          </p:nvSpPr>
          <p:spPr>
            <a:xfrm>
              <a:off x="3982577" y="2818966"/>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nl-BE">
                <a:solidFill>
                  <a:srgbClr val="FFFFFF"/>
                </a:solidFill>
              </a:endParaRPr>
            </a:p>
          </p:txBody>
        </p:sp>
        <p:sp>
          <p:nvSpPr>
            <p:cNvPr id="79" name="Rectangle 78"/>
            <p:cNvSpPr/>
            <p:nvPr/>
          </p:nvSpPr>
          <p:spPr>
            <a:xfrm>
              <a:off x="4011304" y="3391408"/>
              <a:ext cx="1818485" cy="630942"/>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Look at ranking of statements for barriers</a:t>
              </a:r>
              <a:endParaRPr lang="nb-NO" sz="1600" b="1" dirty="0">
                <a:solidFill>
                  <a:srgbClr val="1F497D"/>
                </a:solidFill>
                <a:cs typeface="Arial" pitchFamily="34" charset="0"/>
              </a:endParaRPr>
            </a:p>
          </p:txBody>
        </p:sp>
        <p:sp>
          <p:nvSpPr>
            <p:cNvPr id="124" name="Oval 123"/>
            <p:cNvSpPr/>
            <p:nvPr/>
          </p:nvSpPr>
          <p:spPr>
            <a:xfrm>
              <a:off x="3883231" y="2711304"/>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4</a:t>
              </a:r>
            </a:p>
          </p:txBody>
        </p:sp>
      </p:grpSp>
      <p:grpSp>
        <p:nvGrpSpPr>
          <p:cNvPr id="14" name="Group 13"/>
          <p:cNvGrpSpPr/>
          <p:nvPr/>
        </p:nvGrpSpPr>
        <p:grpSpPr>
          <a:xfrm>
            <a:off x="2106158" y="2783661"/>
            <a:ext cx="1987957" cy="1975728"/>
            <a:chOff x="1349998" y="2711304"/>
            <a:chExt cx="1987957" cy="1975728"/>
          </a:xfrm>
        </p:grpSpPr>
        <p:sp>
          <p:nvSpPr>
            <p:cNvPr id="71" name="Oval 70"/>
            <p:cNvSpPr/>
            <p:nvPr/>
          </p:nvSpPr>
          <p:spPr>
            <a:xfrm>
              <a:off x="1469889" y="2818966"/>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nl-BE">
                <a:solidFill>
                  <a:srgbClr val="FFFFFF"/>
                </a:solidFill>
              </a:endParaRPr>
            </a:p>
          </p:txBody>
        </p:sp>
        <p:sp>
          <p:nvSpPr>
            <p:cNvPr id="80" name="Rectangle 79"/>
            <p:cNvSpPr/>
            <p:nvPr/>
          </p:nvSpPr>
          <p:spPr>
            <a:xfrm>
              <a:off x="1545772" y="3379543"/>
              <a:ext cx="1711334" cy="810478"/>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Barriers are grouped into emotional themes</a:t>
              </a:r>
              <a:endParaRPr lang="nb-NO" sz="1600" b="1" dirty="0">
                <a:solidFill>
                  <a:srgbClr val="1F497D"/>
                </a:solidFill>
                <a:cs typeface="Arial" pitchFamily="34" charset="0"/>
              </a:endParaRPr>
            </a:p>
          </p:txBody>
        </p:sp>
        <p:sp>
          <p:nvSpPr>
            <p:cNvPr id="125" name="Oval 124"/>
            <p:cNvSpPr/>
            <p:nvPr/>
          </p:nvSpPr>
          <p:spPr>
            <a:xfrm>
              <a:off x="1349998" y="2711304"/>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5</a:t>
              </a:r>
            </a:p>
          </p:txBody>
        </p:sp>
      </p:grpSp>
      <p:grpSp>
        <p:nvGrpSpPr>
          <p:cNvPr id="12" name="Group 11"/>
          <p:cNvGrpSpPr/>
          <p:nvPr/>
        </p:nvGrpSpPr>
        <p:grpSpPr>
          <a:xfrm>
            <a:off x="2918151" y="902120"/>
            <a:ext cx="1891974" cy="1881541"/>
            <a:chOff x="3746826" y="861237"/>
            <a:chExt cx="1891974" cy="1881541"/>
          </a:xfrm>
        </p:grpSpPr>
        <p:sp>
          <p:nvSpPr>
            <p:cNvPr id="148" name="Oval 65"/>
            <p:cNvSpPr/>
            <p:nvPr/>
          </p:nvSpPr>
          <p:spPr>
            <a:xfrm>
              <a:off x="3864138" y="968116"/>
              <a:ext cx="1774662" cy="1774662"/>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nl-BE">
                <a:solidFill>
                  <a:srgbClr val="FFFFFF"/>
                </a:solidFill>
              </a:endParaRPr>
            </a:p>
          </p:txBody>
        </p:sp>
        <p:sp>
          <p:nvSpPr>
            <p:cNvPr id="149" name="Rectangle 66"/>
            <p:cNvSpPr/>
            <p:nvPr/>
          </p:nvSpPr>
          <p:spPr>
            <a:xfrm>
              <a:off x="3928812" y="1524000"/>
              <a:ext cx="1669196" cy="819712"/>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Motivations are grouped into emotional themes</a:t>
              </a:r>
              <a:endParaRPr lang="nb-NO" sz="1600" b="1" dirty="0">
                <a:solidFill>
                  <a:srgbClr val="1F497D"/>
                </a:solidFill>
                <a:cs typeface="Arial" pitchFamily="34" charset="0"/>
              </a:endParaRPr>
            </a:p>
          </p:txBody>
        </p:sp>
        <p:sp>
          <p:nvSpPr>
            <p:cNvPr id="150" name="Oval 121"/>
            <p:cNvSpPr/>
            <p:nvPr/>
          </p:nvSpPr>
          <p:spPr>
            <a:xfrm>
              <a:off x="3746826" y="86123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2</a:t>
              </a:r>
              <a:endParaRPr lang="nl-BE" sz="3200" b="1" dirty="0">
                <a:solidFill>
                  <a:srgbClr val="BCBEC0">
                    <a:lumMod val="75000"/>
                  </a:srgbClr>
                </a:solidFill>
              </a:endParaRPr>
            </a:p>
          </p:txBody>
        </p:sp>
      </p:grpSp>
      <p:grpSp>
        <p:nvGrpSpPr>
          <p:cNvPr id="13" name="Group 12"/>
          <p:cNvGrpSpPr/>
          <p:nvPr/>
        </p:nvGrpSpPr>
        <p:grpSpPr>
          <a:xfrm>
            <a:off x="373798" y="853771"/>
            <a:ext cx="1759802" cy="1856676"/>
            <a:chOff x="373798" y="853771"/>
            <a:chExt cx="1759802" cy="1856676"/>
          </a:xfrm>
        </p:grpSpPr>
        <p:sp>
          <p:nvSpPr>
            <p:cNvPr id="151" name="Oval 62"/>
            <p:cNvSpPr/>
            <p:nvPr/>
          </p:nvSpPr>
          <p:spPr>
            <a:xfrm>
              <a:off x="424232" y="1001079"/>
              <a:ext cx="1709368" cy="1709368"/>
            </a:xfrm>
            <a:prstGeom prst="ellipse">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lnSpc>
                  <a:spcPts val="1600"/>
                </a:lnSpc>
              </a:pPr>
              <a:r>
                <a:rPr lang="en-GB" sz="1600" b="1" dirty="0" smtClean="0">
                  <a:solidFill>
                    <a:srgbClr val="1F497D"/>
                  </a:solidFill>
                </a:rPr>
                <a:t>Look at the</a:t>
              </a:r>
            </a:p>
            <a:p>
              <a:pPr algn="ctr">
                <a:lnSpc>
                  <a:spcPts val="1600"/>
                </a:lnSpc>
              </a:pPr>
              <a:r>
                <a:rPr lang="en-GB" sz="1600" b="1" dirty="0" smtClean="0">
                  <a:solidFill>
                    <a:srgbClr val="1F497D"/>
                  </a:solidFill>
                </a:rPr>
                <a:t>ranking of</a:t>
              </a:r>
            </a:p>
            <a:p>
              <a:pPr algn="ctr">
                <a:lnSpc>
                  <a:spcPts val="1600"/>
                </a:lnSpc>
              </a:pPr>
              <a:r>
                <a:rPr lang="en-GB" sz="1600" b="1" dirty="0" smtClean="0">
                  <a:solidFill>
                    <a:srgbClr val="1F497D"/>
                  </a:solidFill>
                </a:rPr>
                <a:t>motivational</a:t>
              </a:r>
            </a:p>
            <a:p>
              <a:pPr algn="ctr">
                <a:lnSpc>
                  <a:spcPts val="1600"/>
                </a:lnSpc>
              </a:pPr>
              <a:r>
                <a:rPr lang="en-GB" sz="1600" b="1" dirty="0" smtClean="0">
                  <a:solidFill>
                    <a:srgbClr val="1F497D"/>
                  </a:solidFill>
                </a:rPr>
                <a:t>statements</a:t>
              </a:r>
              <a:endParaRPr lang="en-GB" sz="1600" b="1" dirty="0">
                <a:solidFill>
                  <a:srgbClr val="1F497D"/>
                </a:solidFill>
              </a:endParaRPr>
            </a:p>
          </p:txBody>
        </p:sp>
        <p:sp>
          <p:nvSpPr>
            <p:cNvPr id="74" name="Oval 121"/>
            <p:cNvSpPr/>
            <p:nvPr/>
          </p:nvSpPr>
          <p:spPr>
            <a:xfrm>
              <a:off x="373798" y="853771"/>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1</a:t>
              </a:r>
            </a:p>
          </p:txBody>
        </p:sp>
      </p:grpSp>
      <p:grpSp>
        <p:nvGrpSpPr>
          <p:cNvPr id="15" name="Group 14"/>
          <p:cNvGrpSpPr/>
          <p:nvPr/>
        </p:nvGrpSpPr>
        <p:grpSpPr>
          <a:xfrm>
            <a:off x="232018" y="4302919"/>
            <a:ext cx="1994031" cy="1929730"/>
            <a:chOff x="639632" y="4620468"/>
            <a:chExt cx="1994031" cy="1929730"/>
          </a:xfrm>
        </p:grpSpPr>
        <p:sp>
          <p:nvSpPr>
            <p:cNvPr id="72" name="Oval 71"/>
            <p:cNvSpPr/>
            <p:nvPr/>
          </p:nvSpPr>
          <p:spPr>
            <a:xfrm>
              <a:off x="755242" y="4682132"/>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nl-BE">
                <a:solidFill>
                  <a:srgbClr val="FFFFFF"/>
                </a:solidFill>
              </a:endParaRPr>
            </a:p>
          </p:txBody>
        </p:sp>
        <p:sp>
          <p:nvSpPr>
            <p:cNvPr id="126" name="Oval 125"/>
            <p:cNvSpPr/>
            <p:nvPr/>
          </p:nvSpPr>
          <p:spPr>
            <a:xfrm>
              <a:off x="639632" y="4620468"/>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6</a:t>
              </a:r>
            </a:p>
          </p:txBody>
        </p:sp>
        <p:sp>
          <p:nvSpPr>
            <p:cNvPr id="76" name="Rectangle 75"/>
            <p:cNvSpPr/>
            <p:nvPr/>
          </p:nvSpPr>
          <p:spPr>
            <a:xfrm>
              <a:off x="772965" y="5122395"/>
              <a:ext cx="1860698" cy="1169551"/>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Performance of barrier themes to determine key emotions behind drinking alcohol while boating</a:t>
              </a:r>
              <a:endParaRPr lang="nb-NO" sz="1600" b="1" dirty="0">
                <a:solidFill>
                  <a:srgbClr val="1F497D"/>
                </a:solidFill>
                <a:cs typeface="Arial" pitchFamily="34" charset="0"/>
              </a:endParaRPr>
            </a:p>
          </p:txBody>
        </p:sp>
      </p:grpSp>
      <p:grpSp>
        <p:nvGrpSpPr>
          <p:cNvPr id="10" name="Group 9"/>
          <p:cNvGrpSpPr/>
          <p:nvPr/>
        </p:nvGrpSpPr>
        <p:grpSpPr>
          <a:xfrm>
            <a:off x="5625184" y="924325"/>
            <a:ext cx="2127821" cy="1929949"/>
            <a:chOff x="6172200" y="2062357"/>
            <a:chExt cx="2127821" cy="1929949"/>
          </a:xfrm>
        </p:grpSpPr>
        <p:grpSp>
          <p:nvGrpSpPr>
            <p:cNvPr id="9" name="Group 8"/>
            <p:cNvGrpSpPr/>
            <p:nvPr/>
          </p:nvGrpSpPr>
          <p:grpSpPr>
            <a:xfrm>
              <a:off x="6172200" y="2062357"/>
              <a:ext cx="2093223" cy="1929949"/>
              <a:chOff x="6172200" y="2062357"/>
              <a:chExt cx="2093223" cy="1929949"/>
            </a:xfrm>
          </p:grpSpPr>
          <p:sp>
            <p:nvSpPr>
              <p:cNvPr id="233" name="Oval 232"/>
              <p:cNvSpPr/>
              <p:nvPr/>
            </p:nvSpPr>
            <p:spPr>
              <a:xfrm>
                <a:off x="6397357" y="2124240"/>
                <a:ext cx="1868066" cy="1868066"/>
              </a:xfrm>
              <a:prstGeom prst="ellipse">
                <a:avLst/>
              </a:prstGeom>
              <a:gradFill>
                <a:gsLst>
                  <a:gs pos="0">
                    <a:schemeClr val="bg1">
                      <a:shade val="30000"/>
                      <a:satMod val="115000"/>
                    </a:schemeClr>
                  </a:gs>
                  <a:gs pos="50000">
                    <a:schemeClr val="bg1">
                      <a:shade val="67500"/>
                      <a:satMod val="115000"/>
                    </a:schemeClr>
                  </a:gs>
                  <a:gs pos="100000">
                    <a:schemeClr val="bg1">
                      <a:shade val="100000"/>
                      <a:satMod val="115000"/>
                    </a:schemeClr>
                  </a:gs>
                </a:gsLst>
                <a:lin ang="1350000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BE">
                  <a:solidFill>
                    <a:srgbClr val="FFFFFF"/>
                  </a:solidFill>
                </a:endParaRPr>
              </a:p>
            </p:txBody>
          </p:sp>
          <p:sp>
            <p:nvSpPr>
              <p:cNvPr id="245" name="Oval 244"/>
              <p:cNvSpPr/>
              <p:nvPr/>
            </p:nvSpPr>
            <p:spPr>
              <a:xfrm>
                <a:off x="6172200" y="206235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a:solidFill>
                      <a:srgbClr val="BCBEC0">
                        <a:lumMod val="75000"/>
                      </a:srgbClr>
                    </a:solidFill>
                  </a:rPr>
                  <a:t>3</a:t>
                </a:r>
              </a:p>
            </p:txBody>
          </p:sp>
        </p:grpSp>
        <p:sp>
          <p:nvSpPr>
            <p:cNvPr id="234" name="Rectangle 233"/>
            <p:cNvSpPr/>
            <p:nvPr/>
          </p:nvSpPr>
          <p:spPr>
            <a:xfrm>
              <a:off x="6382942" y="2444318"/>
              <a:ext cx="1917079" cy="1349087"/>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Performance of motivational themes to determine key emotions behind drinking alcohol while boating</a:t>
              </a:r>
              <a:endParaRPr lang="nb-NO" sz="1600" b="1" dirty="0">
                <a:solidFill>
                  <a:srgbClr val="1F497D"/>
                </a:solidFill>
                <a:cs typeface="Arial" pitchFamily="34" charset="0"/>
              </a:endParaRPr>
            </a:p>
          </p:txBody>
        </p:sp>
      </p:grpSp>
      <p:sp>
        <p:nvSpPr>
          <p:cNvPr id="81" name="Oval 80"/>
          <p:cNvSpPr/>
          <p:nvPr/>
        </p:nvSpPr>
        <p:spPr>
          <a:xfrm>
            <a:off x="3228257" y="4812077"/>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7</a:t>
            </a:r>
            <a:endParaRPr lang="nl-BE" sz="3200" b="1" dirty="0">
              <a:solidFill>
                <a:srgbClr val="BCBEC0">
                  <a:lumMod val="75000"/>
                </a:srgbClr>
              </a:solidFill>
            </a:endParaRPr>
          </a:p>
        </p:txBody>
      </p:sp>
      <p:sp>
        <p:nvSpPr>
          <p:cNvPr id="92" name="Rectangle 91"/>
          <p:cNvSpPr/>
          <p:nvPr/>
        </p:nvSpPr>
        <p:spPr>
          <a:xfrm>
            <a:off x="3428420" y="5330469"/>
            <a:ext cx="1666092" cy="990015"/>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Assess most effective </a:t>
            </a:r>
            <a:br>
              <a:rPr lang="nl-BE" sz="1600" b="1" noProof="1" smtClean="0">
                <a:solidFill>
                  <a:srgbClr val="1F497D"/>
                </a:solidFill>
                <a:cs typeface="Arial" pitchFamily="34" charset="0"/>
              </a:rPr>
            </a:br>
            <a:r>
              <a:rPr lang="nl-BE" sz="1600" b="1" noProof="1" smtClean="0">
                <a:solidFill>
                  <a:srgbClr val="1F497D"/>
                </a:solidFill>
                <a:cs typeface="Arial" pitchFamily="34" charset="0"/>
              </a:rPr>
              <a:t>anti-drinking communications statements</a:t>
            </a:r>
            <a:endParaRPr lang="nb-NO" sz="1600" b="1" dirty="0">
              <a:solidFill>
                <a:srgbClr val="1F497D"/>
              </a:solidFill>
              <a:cs typeface="Arial" pitchFamily="34" charset="0"/>
            </a:endParaRPr>
          </a:p>
        </p:txBody>
      </p:sp>
      <p:grpSp>
        <p:nvGrpSpPr>
          <p:cNvPr id="16" name="Group 15"/>
          <p:cNvGrpSpPr/>
          <p:nvPr/>
        </p:nvGrpSpPr>
        <p:grpSpPr>
          <a:xfrm>
            <a:off x="6940574" y="4653063"/>
            <a:ext cx="1880305" cy="1880305"/>
            <a:chOff x="6951460" y="4642177"/>
            <a:chExt cx="1880305" cy="1880305"/>
          </a:xfrm>
        </p:grpSpPr>
        <p:sp>
          <p:nvSpPr>
            <p:cNvPr id="188" name="Oval 64"/>
            <p:cNvSpPr/>
            <p:nvPr/>
          </p:nvSpPr>
          <p:spPr>
            <a:xfrm>
              <a:off x="6951460" y="4642177"/>
              <a:ext cx="1880305" cy="1880305"/>
            </a:xfrm>
            <a:prstGeom prst="ellipse">
              <a:avLst/>
            </a:prstGeom>
            <a:solidFill>
              <a:schemeClr val="bg2">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lnSpc>
                  <a:spcPts val="1600"/>
                </a:lnSpc>
              </a:pPr>
              <a:endParaRPr lang="en-GB" sz="1600" b="1" dirty="0" smtClean="0">
                <a:solidFill>
                  <a:srgbClr val="BCBEC0">
                    <a:lumMod val="75000"/>
                  </a:srgbClr>
                </a:solidFill>
              </a:endParaRPr>
            </a:p>
          </p:txBody>
        </p:sp>
        <p:sp>
          <p:nvSpPr>
            <p:cNvPr id="82" name="Oval 81"/>
            <p:cNvSpPr/>
            <p:nvPr/>
          </p:nvSpPr>
          <p:spPr>
            <a:xfrm>
              <a:off x="6966849" y="4656700"/>
              <a:ext cx="530853" cy="530853"/>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BE" sz="3200" b="1" dirty="0" smtClean="0">
                  <a:solidFill>
                    <a:srgbClr val="BCBEC0">
                      <a:lumMod val="75000"/>
                    </a:srgbClr>
                  </a:solidFill>
                </a:rPr>
                <a:t>8</a:t>
              </a:r>
              <a:endParaRPr lang="nl-BE" sz="3200" b="1" dirty="0">
                <a:solidFill>
                  <a:srgbClr val="BCBEC0">
                    <a:lumMod val="75000"/>
                  </a:srgbClr>
                </a:solidFill>
              </a:endParaRPr>
            </a:p>
          </p:txBody>
        </p:sp>
        <p:sp>
          <p:nvSpPr>
            <p:cNvPr id="93" name="Rectangle 92"/>
            <p:cNvSpPr/>
            <p:nvPr/>
          </p:nvSpPr>
          <p:spPr>
            <a:xfrm>
              <a:off x="7092607" y="5176666"/>
              <a:ext cx="1600108" cy="990015"/>
            </a:xfrm>
            <a:prstGeom prst="rect">
              <a:avLst/>
            </a:prstGeom>
          </p:spPr>
          <p:txBody>
            <a:bodyPr wrap="square">
              <a:spAutoFit/>
            </a:bodyPr>
            <a:lstStyle/>
            <a:p>
              <a:pPr algn="ctr">
                <a:lnSpc>
                  <a:spcPts val="1400"/>
                </a:lnSpc>
              </a:pPr>
              <a:r>
                <a:rPr lang="nl-BE" sz="1600" b="1" noProof="1" smtClean="0">
                  <a:solidFill>
                    <a:srgbClr val="1F497D"/>
                  </a:solidFill>
                  <a:cs typeface="Arial" pitchFamily="34" charset="0"/>
                </a:rPr>
                <a:t>Assess most effective </a:t>
              </a:r>
              <a:r>
                <a:rPr lang="nl-BE" sz="1600" b="1" noProof="1">
                  <a:solidFill>
                    <a:srgbClr val="1F497D"/>
                  </a:solidFill>
                  <a:cs typeface="Arial" pitchFamily="34" charset="0"/>
                </a:rPr>
                <a:t/>
              </a:r>
              <a:br>
                <a:rPr lang="nl-BE" sz="1600" b="1" noProof="1">
                  <a:solidFill>
                    <a:srgbClr val="1F497D"/>
                  </a:solidFill>
                  <a:cs typeface="Arial" pitchFamily="34" charset="0"/>
                </a:rPr>
              </a:br>
              <a:r>
                <a:rPr lang="nl-BE" sz="1600" b="1" noProof="1" smtClean="0">
                  <a:solidFill>
                    <a:srgbClr val="1F497D"/>
                  </a:solidFill>
                  <a:cs typeface="Arial" pitchFamily="34" charset="0"/>
                </a:rPr>
                <a:t>anti-drinking communications facts</a:t>
              </a:r>
              <a:endParaRPr lang="nb-NO" sz="1600" b="1" dirty="0">
                <a:solidFill>
                  <a:srgbClr val="1F497D"/>
                </a:solidFill>
                <a:cs typeface="Arial" pitchFamily="34" charset="0"/>
              </a:endParaRPr>
            </a:p>
          </p:txBody>
        </p:sp>
      </p:grpSp>
    </p:spTree>
    <p:extLst>
      <p:ext uri="{BB962C8B-B14F-4D97-AF65-F5344CB8AC3E}">
        <p14:creationId xmlns:p14="http://schemas.microsoft.com/office/powerpoint/2010/main" val="2375664911"/>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4241714002"/>
              </p:ext>
            </p:extLst>
          </p:nvPr>
        </p:nvGraphicFramePr>
        <p:xfrm>
          <a:off x="228603" y="664028"/>
          <a:ext cx="8858250" cy="56387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463316327"/>
              </p:ext>
            </p:extLst>
          </p:nvPr>
        </p:nvGraphicFramePr>
        <p:xfrm>
          <a:off x="228600" y="979713"/>
          <a:ext cx="8665028" cy="5187000"/>
        </p:xfrm>
        <a:graphic>
          <a:graphicData uri="http://schemas.openxmlformats.org/drawingml/2006/table">
            <a:tbl>
              <a:tblPr>
                <a:tableStyleId>{5C22544A-7EE6-4342-B048-85BDC9FD1C3A}</a:tableStyleId>
              </a:tblPr>
              <a:tblGrid>
                <a:gridCol w="457200"/>
                <a:gridCol w="8207828"/>
              </a:tblGrid>
              <a:tr h="273000">
                <a:tc>
                  <a:txBody>
                    <a:bodyPr/>
                    <a:lstStyle/>
                    <a:p>
                      <a:pPr algn="ctr" fontAlgn="ctr"/>
                      <a:r>
                        <a:rPr lang="en-US" sz="1000" b="0" i="0" u="none" strike="noStrike" dirty="0">
                          <a:solidFill>
                            <a:schemeClr val="tx1"/>
                          </a:solidFill>
                          <a:effectLst/>
                          <a:latin typeface="Calibri"/>
                        </a:rPr>
                        <a:t>4.7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t>
                      </a:r>
                      <a:r>
                        <a:rPr lang="en-US" sz="1200" b="1" u="none" strike="noStrike" dirty="0">
                          <a:effectLst/>
                        </a:rPr>
                        <a:t>don’t know anyone who has died or had a close call </a:t>
                      </a:r>
                      <a:r>
                        <a:rPr lang="en-US" sz="1200" u="none" strike="noStrike" dirty="0">
                          <a:effectLst/>
                        </a:rPr>
                        <a:t>due to drinking and boating</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 is </a:t>
                      </a:r>
                      <a:r>
                        <a:rPr lang="en-US" sz="1200" b="1" u="none" strike="noStrike" dirty="0">
                          <a:effectLst/>
                        </a:rPr>
                        <a:t>perfectly fine </a:t>
                      </a:r>
                      <a:r>
                        <a:rPr lang="en-US" sz="1200" u="none" strike="noStrike" dirty="0">
                          <a:effectLst/>
                        </a:rPr>
                        <a:t>to drink in a boat as long as the operator doesn’t have too much to drink</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Having a drink while boating is part of having a </a:t>
                      </a:r>
                      <a:r>
                        <a:rPr lang="en-US" sz="1200" b="1" u="none" strike="noStrike" dirty="0">
                          <a:effectLst/>
                        </a:rPr>
                        <a:t>good time</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It’s </a:t>
                      </a:r>
                      <a:r>
                        <a:rPr lang="en-US" sz="1200" b="1" u="none" strike="noStrike" dirty="0">
                          <a:effectLst/>
                        </a:rPr>
                        <a:t>legal to drink </a:t>
                      </a:r>
                      <a:r>
                        <a:rPr lang="en-US" sz="1200" u="none" strike="noStrike" dirty="0">
                          <a:effectLst/>
                        </a:rPr>
                        <a:t>while operating a boat</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 is </a:t>
                      </a:r>
                      <a:r>
                        <a:rPr lang="en-US" sz="1200" b="1" u="none" strike="noStrike" dirty="0">
                          <a:effectLst/>
                        </a:rPr>
                        <a:t>easy to get away with </a:t>
                      </a:r>
                      <a:r>
                        <a:rPr lang="en-US" sz="1200" u="none" strike="noStrike" dirty="0">
                          <a:effectLst/>
                        </a:rPr>
                        <a:t>drinking alcoholic beverages and operating a boat because </a:t>
                      </a:r>
                      <a:r>
                        <a:rPr lang="en-US" sz="1200" b="1" u="none" strike="noStrike" dirty="0">
                          <a:effectLst/>
                        </a:rPr>
                        <a:t>erratic driving isn’t as obviou</a:t>
                      </a:r>
                      <a:r>
                        <a:rPr lang="en-US" sz="1200" u="none" strike="noStrike" dirty="0">
                          <a:effectLst/>
                        </a:rPr>
                        <a:t>s as on the road</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 is </a:t>
                      </a:r>
                      <a:r>
                        <a:rPr lang="en-US" sz="1200" b="1" u="none" strike="noStrike" dirty="0">
                          <a:effectLst/>
                        </a:rPr>
                        <a:t>not dangerous to </a:t>
                      </a:r>
                      <a:r>
                        <a:rPr lang="en-US" sz="1200" u="none" strike="noStrike" dirty="0">
                          <a:effectLst/>
                        </a:rPr>
                        <a:t>drink in a boat when you are </a:t>
                      </a:r>
                      <a:r>
                        <a:rPr lang="en-US" sz="1200" b="1" u="none" strike="noStrike" dirty="0">
                          <a:effectLst/>
                        </a:rPr>
                        <a:t>just drifting or floating </a:t>
                      </a:r>
                      <a:r>
                        <a:rPr lang="en-US" sz="1200" u="none" strike="noStrike" dirty="0">
                          <a:effectLst/>
                        </a:rPr>
                        <a:t>around without the motor on.</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The </a:t>
                      </a:r>
                      <a:r>
                        <a:rPr lang="en-US" sz="1200" b="1" u="none" strike="noStrike" dirty="0">
                          <a:effectLst/>
                        </a:rPr>
                        <a:t>risk of a collision in a boat is very low</a:t>
                      </a:r>
                      <a:r>
                        <a:rPr lang="en-US" sz="1200" u="none" strike="noStrike" dirty="0">
                          <a:effectLst/>
                        </a:rPr>
                        <a:t>, even if you have been drinking</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You </a:t>
                      </a:r>
                      <a:r>
                        <a:rPr lang="en-US" sz="1200" b="1" u="none" strike="noStrike" dirty="0">
                          <a:effectLst/>
                        </a:rPr>
                        <a:t>can see what’s coming</a:t>
                      </a:r>
                      <a:r>
                        <a:rPr lang="en-US" sz="1200" u="none" strike="noStrike" dirty="0">
                          <a:effectLst/>
                        </a:rPr>
                        <a:t> when you are in a boat and can avoid problems, even if you’ve been drinking alcoholic beverages</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t>
                      </a:r>
                      <a:r>
                        <a:rPr lang="en-US" sz="1200" b="1" u="none" strike="noStrike" dirty="0">
                          <a:effectLst/>
                        </a:rPr>
                        <a:t>don’t want to worry about the rules </a:t>
                      </a:r>
                      <a:r>
                        <a:rPr lang="en-US" sz="1200" u="none" strike="noStrike" dirty="0">
                          <a:effectLst/>
                        </a:rPr>
                        <a:t>when I’m out in a boat having a </a:t>
                      </a:r>
                      <a:r>
                        <a:rPr lang="en-US" sz="1200" b="1" u="none" strike="noStrike" dirty="0">
                          <a:effectLst/>
                        </a:rPr>
                        <a:t>good time</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don’t worry about drinking and operating a boat because the </a:t>
                      </a:r>
                      <a:r>
                        <a:rPr lang="en-US" sz="1200" b="1" u="none" strike="noStrike" dirty="0">
                          <a:effectLst/>
                        </a:rPr>
                        <a:t>risk of getting caught is very low</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Drinking while boating is part of how I </a:t>
                      </a:r>
                      <a:r>
                        <a:rPr lang="en-US" sz="1200" b="1" u="none" strike="noStrike" dirty="0">
                          <a:effectLst/>
                        </a:rPr>
                        <a:t>connect with friends</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Just a few drinks will have </a:t>
                      </a:r>
                      <a:r>
                        <a:rPr lang="en-US" sz="1200" b="1" u="none" strike="noStrike" dirty="0">
                          <a:effectLst/>
                        </a:rPr>
                        <a:t>no impact on my ability to operate </a:t>
                      </a:r>
                      <a:r>
                        <a:rPr lang="en-US" sz="1200" u="none" strike="noStrike" dirty="0">
                          <a:effectLst/>
                        </a:rPr>
                        <a:t>a boat</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Serving alcoholic beverages while boating is how I </a:t>
                      </a:r>
                      <a:r>
                        <a:rPr lang="en-US" sz="1200" b="1" u="none" strike="noStrike" dirty="0">
                          <a:effectLst/>
                        </a:rPr>
                        <a:t>show others a good time</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It’s </a:t>
                      </a:r>
                      <a:r>
                        <a:rPr lang="en-US" sz="1200" b="1" u="none" strike="noStrike" dirty="0">
                          <a:effectLst/>
                        </a:rPr>
                        <a:t>normal / acceptable </a:t>
                      </a:r>
                      <a:r>
                        <a:rPr lang="en-US" sz="1200" u="none" strike="noStrike" dirty="0">
                          <a:effectLst/>
                        </a:rPr>
                        <a:t>to drink while boating</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Operating a boat </a:t>
                      </a:r>
                      <a:r>
                        <a:rPr lang="en-US" sz="1200" b="1" u="none" strike="noStrike" dirty="0">
                          <a:effectLst/>
                        </a:rPr>
                        <a:t>doesn’t require as much attention as driving a car</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The worst that will happen if you are stopped for drinking and operating a boat is that </a:t>
                      </a:r>
                      <a:r>
                        <a:rPr lang="en-US" sz="1200" b="1" u="none" strike="noStrike" dirty="0">
                          <a:effectLst/>
                        </a:rPr>
                        <a:t>you will get a warning</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 is </a:t>
                      </a:r>
                      <a:r>
                        <a:rPr lang="en-US" sz="1200" b="1" u="none" strike="noStrike" dirty="0">
                          <a:effectLst/>
                        </a:rPr>
                        <a:t>more exciting </a:t>
                      </a:r>
                      <a:r>
                        <a:rPr lang="en-US" sz="1200" u="none" strike="noStrike" dirty="0">
                          <a:effectLst/>
                        </a:rPr>
                        <a:t>to drive or ride in a boat after a drink or two</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a:solidFill>
                            <a:schemeClr val="tx1"/>
                          </a:solidFill>
                          <a:effectLst/>
                          <a:latin typeface="Calibri"/>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b="1" u="none" strike="noStrike" dirty="0">
                          <a:effectLst/>
                        </a:rPr>
                        <a:t>Providing alcohol to others </a:t>
                      </a:r>
                      <a:r>
                        <a:rPr lang="en-US" sz="1200" u="none" strike="noStrike" dirty="0">
                          <a:effectLst/>
                        </a:rPr>
                        <a:t>while boating is part of how I </a:t>
                      </a:r>
                      <a:r>
                        <a:rPr lang="en-US" sz="1200" b="1" u="none" strike="noStrike" dirty="0">
                          <a:effectLst/>
                        </a:rPr>
                        <a:t>show I care </a:t>
                      </a:r>
                      <a:r>
                        <a:rPr lang="en-US" sz="1200" u="none" strike="noStrike" dirty="0">
                          <a:effectLst/>
                        </a:rPr>
                        <a:t>for them</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273000">
                <a:tc>
                  <a:txBody>
                    <a:bodyPr/>
                    <a:lstStyle/>
                    <a:p>
                      <a:pPr algn="ctr" fontAlgn="ctr"/>
                      <a:r>
                        <a:rPr lang="en-US" sz="1000" b="0" i="0" u="none" strike="noStrike" dirty="0">
                          <a:solidFill>
                            <a:schemeClr val="tx1"/>
                          </a:solidFill>
                          <a:effectLst/>
                          <a:latin typeface="Calibri"/>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It’s </a:t>
                      </a:r>
                      <a:r>
                        <a:rPr lang="en-US" sz="1200" b="1" u="none" strike="noStrike" dirty="0">
                          <a:effectLst/>
                        </a:rPr>
                        <a:t>my boat</a:t>
                      </a:r>
                      <a:r>
                        <a:rPr lang="en-US" sz="1200" u="none" strike="noStrike" dirty="0">
                          <a:effectLst/>
                        </a:rPr>
                        <a:t> and I’ll drink alcoholic beverages </a:t>
                      </a:r>
                      <a:r>
                        <a:rPr lang="en-US" sz="1200" b="1" u="none" strike="noStrike" dirty="0">
                          <a:effectLst/>
                        </a:rPr>
                        <a:t>if I want to</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65</a:t>
            </a:fld>
            <a:endParaRPr lang="de-DE" dirty="0">
              <a:solidFill>
                <a:srgbClr val="1F497D"/>
              </a:solidFill>
            </a:endParaRPr>
          </a:p>
        </p:txBody>
      </p:sp>
      <p:sp>
        <p:nvSpPr>
          <p:cNvPr id="16" name="TextBox 15"/>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7" name="Rectangle 16"/>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sp>
        <p:nvSpPr>
          <p:cNvPr id="18" name="Title 1"/>
          <p:cNvSpPr>
            <a:spLocks noGrp="1"/>
          </p:cNvSpPr>
          <p:nvPr>
            <p:ph type="title"/>
          </p:nvPr>
        </p:nvSpPr>
        <p:spPr>
          <a:xfrm>
            <a:off x="838801" y="97200"/>
            <a:ext cx="6514500" cy="612000"/>
          </a:xfrm>
        </p:spPr>
        <p:txBody>
          <a:bodyPr/>
          <a:lstStyle/>
          <a:p>
            <a:r>
              <a:rPr lang="en-US" dirty="0" smtClean="0"/>
              <a:t>Overall </a:t>
            </a:r>
            <a:r>
              <a:rPr lang="en-US" dirty="0"/>
              <a:t>Ranking of </a:t>
            </a:r>
            <a:r>
              <a:rPr lang="en-US" dirty="0" smtClean="0"/>
              <a:t>Barriers to prevention of Drinking </a:t>
            </a:r>
            <a:r>
              <a:rPr lang="en-US" dirty="0"/>
              <a:t>Alcohol while </a:t>
            </a:r>
            <a:r>
              <a:rPr lang="en-US" dirty="0" smtClean="0"/>
              <a:t>boating </a:t>
            </a:r>
            <a:r>
              <a:rPr lang="en-US" sz="1600" b="0" dirty="0" smtClean="0"/>
              <a:t>Based </a:t>
            </a:r>
            <a:r>
              <a:rPr lang="en-US" sz="1600" b="0" dirty="0"/>
              <a:t>on </a:t>
            </a:r>
            <a:r>
              <a:rPr lang="en-US" sz="1600" b="0" dirty="0" smtClean="0"/>
              <a:t>MaxDiff Scores / 10</a:t>
            </a:r>
            <a:endParaRPr lang="en-US" dirty="0"/>
          </a:p>
        </p:txBody>
      </p:sp>
      <p:sp>
        <p:nvSpPr>
          <p:cNvPr id="9" name="Rounded Rectangle 8"/>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Barriers to prevent </a:t>
            </a:r>
            <a:r>
              <a:rPr lang="en-US" sz="1400" dirty="0" smtClean="0"/>
              <a:t>drinking and operating a boat</a:t>
            </a:r>
            <a:endParaRPr lang="en-US" sz="1400" dirty="0"/>
          </a:p>
        </p:txBody>
      </p:sp>
      <p:cxnSp>
        <p:nvCxnSpPr>
          <p:cNvPr id="10" name="Straight Connector 9"/>
          <p:cNvCxnSpPr/>
          <p:nvPr/>
        </p:nvCxnSpPr>
        <p:spPr>
          <a:xfrm>
            <a:off x="206830" y="1240970"/>
            <a:ext cx="8686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867400" y="859970"/>
            <a:ext cx="3026230" cy="369332"/>
          </a:xfrm>
          <a:prstGeom prst="rect">
            <a:avLst/>
          </a:prstGeom>
          <a:noFill/>
        </p:spPr>
        <p:txBody>
          <a:bodyPr wrap="square" rtlCol="0">
            <a:spAutoFit/>
          </a:bodyPr>
          <a:lstStyle/>
          <a:p>
            <a:pPr algn="r"/>
            <a:r>
              <a:rPr lang="en-US" b="1" dirty="0" smtClean="0">
                <a:solidFill>
                  <a:schemeClr val="bg1">
                    <a:lumMod val="50000"/>
                  </a:schemeClr>
                </a:solidFill>
              </a:rPr>
              <a:t>Top 1 is most discriminating</a:t>
            </a:r>
            <a:endParaRPr lang="en-US" b="1" dirty="0">
              <a:solidFill>
                <a:schemeClr val="bg1">
                  <a:lumMod val="50000"/>
                </a:schemeClr>
              </a:solidFill>
            </a:endParaRPr>
          </a:p>
        </p:txBody>
      </p:sp>
    </p:spTree>
    <p:extLst>
      <p:ext uri="{BB962C8B-B14F-4D97-AF65-F5344CB8AC3E}">
        <p14:creationId xmlns:p14="http://schemas.microsoft.com/office/powerpoint/2010/main" val="422761466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a:spLocks noGrp="1"/>
          </p:cNvSpPr>
          <p:nvPr>
            <p:ph type="title"/>
          </p:nvPr>
        </p:nvSpPr>
        <p:spPr>
          <a:xfrm>
            <a:off x="838800" y="197844"/>
            <a:ext cx="6352575" cy="612000"/>
          </a:xfrm>
        </p:spPr>
        <p:txBody>
          <a:bodyPr/>
          <a:lstStyle/>
          <a:p>
            <a:r>
              <a:rPr lang="en-US" dirty="0" smtClean="0"/>
              <a:t>The #1 top barrier, and several others, relate to the broader perception that ‘drinking and boating’ is not dangerous. </a:t>
            </a:r>
            <a:br>
              <a:rPr lang="en-US" dirty="0" smtClean="0"/>
            </a:br>
            <a:r>
              <a:rPr lang="en-US" sz="1600" b="0" dirty="0" smtClean="0"/>
              <a:t>Based </a:t>
            </a:r>
            <a:r>
              <a:rPr lang="en-US" sz="1600" b="0" dirty="0"/>
              <a:t>on </a:t>
            </a:r>
            <a:r>
              <a:rPr lang="en-US" sz="1600" b="0" dirty="0" smtClean="0"/>
              <a:t>MaxDiff Scores / 10</a:t>
            </a:r>
            <a:endParaRPr lang="en-US"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66</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802508000"/>
              </p:ext>
            </p:extLst>
          </p:nvPr>
        </p:nvGraphicFramePr>
        <p:xfrm>
          <a:off x="200024" y="1200150"/>
          <a:ext cx="8562975" cy="442173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Table 3"/>
          <p:cNvGraphicFramePr>
            <a:graphicFrameLocks noGrp="1"/>
          </p:cNvGraphicFramePr>
          <p:nvPr>
            <p:extLst>
              <p:ext uri="{D42A27DB-BD31-4B8C-83A1-F6EECF244321}">
                <p14:modId xmlns:p14="http://schemas.microsoft.com/office/powerpoint/2010/main" val="3466400263"/>
              </p:ext>
            </p:extLst>
          </p:nvPr>
        </p:nvGraphicFramePr>
        <p:xfrm>
          <a:off x="183697" y="1474430"/>
          <a:ext cx="8665028" cy="4021682"/>
        </p:xfrm>
        <a:graphic>
          <a:graphicData uri="http://schemas.openxmlformats.org/drawingml/2006/table">
            <a:tbl>
              <a:tblPr>
                <a:tableStyleId>{5C22544A-7EE6-4342-B048-85BDC9FD1C3A}</a:tableStyleId>
              </a:tblPr>
              <a:tblGrid>
                <a:gridCol w="457200"/>
                <a:gridCol w="8207828"/>
              </a:tblGrid>
              <a:tr h="574526">
                <a:tc>
                  <a:txBody>
                    <a:bodyPr/>
                    <a:lstStyle/>
                    <a:p>
                      <a:pPr algn="ctr" fontAlgn="ctr"/>
                      <a:r>
                        <a:rPr lang="en-US" sz="1000" b="0" i="0" u="none" strike="noStrike" dirty="0">
                          <a:solidFill>
                            <a:schemeClr val="tx1"/>
                          </a:solidFill>
                          <a:effectLst/>
                          <a:latin typeface="Calibri"/>
                        </a:rPr>
                        <a:t>4.7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I </a:t>
                      </a:r>
                      <a:r>
                        <a:rPr lang="en-US" sz="1200" b="1" u="none" strike="noStrike" dirty="0">
                          <a:solidFill>
                            <a:srgbClr val="000000"/>
                          </a:solidFill>
                          <a:effectLst/>
                        </a:rPr>
                        <a:t>don’t know anyone who has died or had a close call </a:t>
                      </a:r>
                      <a:r>
                        <a:rPr lang="en-US" sz="1200" u="none" strike="noStrike" dirty="0">
                          <a:solidFill>
                            <a:srgbClr val="000000"/>
                          </a:solidFill>
                          <a:effectLst/>
                        </a:rPr>
                        <a:t>due to drinking and boating</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It is </a:t>
                      </a:r>
                      <a:r>
                        <a:rPr lang="en-US" sz="1200" b="1" u="none" strike="noStrike" dirty="0">
                          <a:solidFill>
                            <a:srgbClr val="000000"/>
                          </a:solidFill>
                          <a:effectLst/>
                        </a:rPr>
                        <a:t>perfectly fine </a:t>
                      </a:r>
                      <a:r>
                        <a:rPr lang="en-US" sz="1200" u="none" strike="noStrike" dirty="0">
                          <a:solidFill>
                            <a:srgbClr val="000000"/>
                          </a:solidFill>
                          <a:effectLst/>
                        </a:rPr>
                        <a:t>to drink in a boat as long as the operator doesn’t have too much to drink</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Having a drink while boating is part of having a </a:t>
                      </a:r>
                      <a:r>
                        <a:rPr lang="en-US" sz="1200" b="1" u="none" strike="noStrike" dirty="0">
                          <a:solidFill>
                            <a:srgbClr val="000000"/>
                          </a:solidFill>
                          <a:effectLst/>
                        </a:rPr>
                        <a:t>good time</a:t>
                      </a:r>
                      <a:endParaRPr lang="en-US" sz="1200" b="1"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It’s </a:t>
                      </a:r>
                      <a:r>
                        <a:rPr lang="en-US" sz="1200" b="1" u="none" strike="noStrike" dirty="0">
                          <a:solidFill>
                            <a:srgbClr val="000000"/>
                          </a:solidFill>
                          <a:effectLst/>
                        </a:rPr>
                        <a:t>legal to drink </a:t>
                      </a:r>
                      <a:r>
                        <a:rPr lang="en-US" sz="1200" u="none" strike="noStrike" dirty="0">
                          <a:solidFill>
                            <a:srgbClr val="000000"/>
                          </a:solidFill>
                          <a:effectLst/>
                        </a:rPr>
                        <a:t>while operating a boat</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It is </a:t>
                      </a:r>
                      <a:r>
                        <a:rPr lang="en-US" sz="1200" b="1" u="none" strike="noStrike" dirty="0">
                          <a:solidFill>
                            <a:srgbClr val="000000"/>
                          </a:solidFill>
                          <a:effectLst/>
                        </a:rPr>
                        <a:t>easy to get away with </a:t>
                      </a:r>
                      <a:r>
                        <a:rPr lang="en-US" sz="1200" u="none" strike="noStrike" dirty="0">
                          <a:solidFill>
                            <a:srgbClr val="000000"/>
                          </a:solidFill>
                          <a:effectLst/>
                        </a:rPr>
                        <a:t>drinking alcoholic beverages and operating a boat because </a:t>
                      </a:r>
                      <a:r>
                        <a:rPr lang="en-US" sz="1200" b="1" u="none" strike="noStrike" dirty="0">
                          <a:solidFill>
                            <a:srgbClr val="000000"/>
                          </a:solidFill>
                          <a:effectLst/>
                        </a:rPr>
                        <a:t>erratic driving isn’t as obviou</a:t>
                      </a:r>
                      <a:r>
                        <a:rPr lang="en-US" sz="1200" u="none" strike="noStrike" dirty="0">
                          <a:solidFill>
                            <a:srgbClr val="000000"/>
                          </a:solidFill>
                          <a:effectLst/>
                        </a:rPr>
                        <a:t>s as on the road</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It is </a:t>
                      </a:r>
                      <a:r>
                        <a:rPr lang="en-US" sz="1200" b="1" u="none" strike="noStrike" dirty="0">
                          <a:solidFill>
                            <a:srgbClr val="000000"/>
                          </a:solidFill>
                          <a:effectLst/>
                        </a:rPr>
                        <a:t>not dangerous to </a:t>
                      </a:r>
                      <a:r>
                        <a:rPr lang="en-US" sz="1200" u="none" strike="noStrike" dirty="0">
                          <a:solidFill>
                            <a:srgbClr val="000000"/>
                          </a:solidFill>
                          <a:effectLst/>
                        </a:rPr>
                        <a:t>drink in a boat when you are </a:t>
                      </a:r>
                      <a:r>
                        <a:rPr lang="en-US" sz="1200" b="1" u="none" strike="noStrike" dirty="0">
                          <a:solidFill>
                            <a:srgbClr val="000000"/>
                          </a:solidFill>
                          <a:effectLst/>
                        </a:rPr>
                        <a:t>just drifting or floating </a:t>
                      </a:r>
                      <a:r>
                        <a:rPr lang="en-US" sz="1200" u="none" strike="noStrike" dirty="0">
                          <a:solidFill>
                            <a:srgbClr val="000000"/>
                          </a:solidFill>
                          <a:effectLst/>
                        </a:rPr>
                        <a:t>around without the motor on.</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574526">
                <a:tc>
                  <a:txBody>
                    <a:bodyPr/>
                    <a:lstStyle/>
                    <a:p>
                      <a:pPr algn="ctr" fontAlgn="ctr"/>
                      <a:r>
                        <a:rPr lang="en-US" sz="1000" b="0" i="0" u="none" strike="noStrike">
                          <a:solidFill>
                            <a:schemeClr val="tx1"/>
                          </a:solidFill>
                          <a:effectLst/>
                          <a:latin typeface="Calibri"/>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solidFill>
                            <a:srgbClr val="000000"/>
                          </a:solidFill>
                          <a:effectLst/>
                        </a:rPr>
                        <a:t>The </a:t>
                      </a:r>
                      <a:r>
                        <a:rPr lang="en-US" sz="1200" b="1" u="none" strike="noStrike" dirty="0">
                          <a:solidFill>
                            <a:srgbClr val="000000"/>
                          </a:solidFill>
                          <a:effectLst/>
                        </a:rPr>
                        <a:t>risk of a collision in a boat is very low</a:t>
                      </a:r>
                      <a:r>
                        <a:rPr lang="en-US" sz="1200" u="none" strike="noStrike" dirty="0">
                          <a:solidFill>
                            <a:srgbClr val="000000"/>
                          </a:solidFill>
                          <a:effectLst/>
                        </a:rPr>
                        <a:t>, even if you have been drinking</a:t>
                      </a:r>
                      <a:endParaRPr lang="en-US" sz="1200" b="0" i="0" u="none" strike="noStrike" dirty="0">
                        <a:solidFill>
                          <a:srgbClr val="000000"/>
                        </a:solidFill>
                        <a:effectLst/>
                        <a:latin typeface="Calibri"/>
                      </a:endParaRPr>
                    </a:p>
                  </a:txBody>
                  <a:tcPr marL="5453" marR="5453" marT="5453"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6" name="TextBox 15"/>
          <p:cNvSpPr txBox="1"/>
          <p:nvPr/>
        </p:nvSpPr>
        <p:spPr>
          <a:xfrm>
            <a:off x="6019800" y="6230779"/>
            <a:ext cx="2667000" cy="246221"/>
          </a:xfrm>
          <a:prstGeom prst="rect">
            <a:avLst/>
          </a:prstGeom>
          <a:noFill/>
        </p:spPr>
        <p:txBody>
          <a:bodyPr wrap="square" rtlCol="0">
            <a:spAutoFit/>
          </a:bodyPr>
          <a:lstStyle/>
          <a:p>
            <a:pPr algn="r"/>
            <a:r>
              <a:rPr lang="en-US" sz="1000" dirty="0">
                <a:solidFill>
                  <a:srgbClr val="1F497D"/>
                </a:solidFill>
              </a:rPr>
              <a:t>Alcohol: Group B only (n=602)</a:t>
            </a:r>
          </a:p>
        </p:txBody>
      </p:sp>
      <p:sp>
        <p:nvSpPr>
          <p:cNvPr id="17" name="Rectangle 16"/>
          <p:cNvSpPr/>
          <p:nvPr/>
        </p:nvSpPr>
        <p:spPr>
          <a:xfrm>
            <a:off x="0" y="6211669"/>
            <a:ext cx="6019800" cy="646331"/>
          </a:xfrm>
          <a:prstGeom prst="rect">
            <a:avLst/>
          </a:prstGeom>
        </p:spPr>
        <p:txBody>
          <a:bodyPr wrap="square">
            <a:spAutoFit/>
          </a:bodyPr>
          <a:lstStyle/>
          <a:p>
            <a:r>
              <a:rPr lang="en-US" sz="1200" dirty="0">
                <a:solidFill>
                  <a:srgbClr val="1F497D"/>
                </a:solidFill>
              </a:rPr>
              <a:t>Q401. Here are some statements that describe how people feel about drinking alcoholic beverages while operating a boat.  Which one do you agree with the most and which one do you agree with the least?   (Select one)  </a:t>
            </a:r>
          </a:p>
        </p:txBody>
      </p:sp>
      <p:sp>
        <p:nvSpPr>
          <p:cNvPr id="9" name="Rounded Rectangle 8"/>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Barriers to prevent </a:t>
            </a:r>
            <a:r>
              <a:rPr lang="en-US" sz="1400" dirty="0">
                <a:solidFill>
                  <a:srgbClr val="1F497D"/>
                </a:solidFill>
              </a:rPr>
              <a:t>drinking and operating a boat</a:t>
            </a:r>
          </a:p>
        </p:txBody>
      </p:sp>
      <p:sp>
        <p:nvSpPr>
          <p:cNvPr id="11" name="TextBox 10"/>
          <p:cNvSpPr txBox="1"/>
          <p:nvPr/>
        </p:nvSpPr>
        <p:spPr>
          <a:xfrm>
            <a:off x="3252650" y="914400"/>
            <a:ext cx="3026230" cy="369332"/>
          </a:xfrm>
          <a:prstGeom prst="rect">
            <a:avLst/>
          </a:prstGeom>
          <a:noFill/>
        </p:spPr>
        <p:txBody>
          <a:bodyPr wrap="square" rtlCol="0">
            <a:spAutoFit/>
          </a:bodyPr>
          <a:lstStyle/>
          <a:p>
            <a:pPr algn="ctr"/>
            <a:r>
              <a:rPr lang="en-US" b="1" dirty="0">
                <a:solidFill>
                  <a:srgbClr val="1F497D"/>
                </a:solidFill>
              </a:rPr>
              <a:t>Top </a:t>
            </a:r>
            <a:r>
              <a:rPr lang="en-US" b="1" dirty="0" smtClean="0">
                <a:solidFill>
                  <a:srgbClr val="1F497D"/>
                </a:solidFill>
              </a:rPr>
              <a:t>7 Barriers</a:t>
            </a:r>
            <a:endParaRPr lang="en-US" b="1" dirty="0">
              <a:solidFill>
                <a:srgbClr val="1F497D"/>
              </a:solidFill>
            </a:endParaRPr>
          </a:p>
        </p:txBody>
      </p:sp>
      <p:grpSp>
        <p:nvGrpSpPr>
          <p:cNvPr id="2" name="Group 1"/>
          <p:cNvGrpSpPr/>
          <p:nvPr/>
        </p:nvGrpSpPr>
        <p:grpSpPr>
          <a:xfrm>
            <a:off x="6248400" y="4832011"/>
            <a:ext cx="2743200" cy="1398768"/>
            <a:chOff x="6248400" y="4811486"/>
            <a:chExt cx="2743200" cy="1398768"/>
          </a:xfrm>
        </p:grpSpPr>
        <p:grpSp>
          <p:nvGrpSpPr>
            <p:cNvPr id="12" name="Group 11"/>
            <p:cNvGrpSpPr/>
            <p:nvPr/>
          </p:nvGrpSpPr>
          <p:grpSpPr>
            <a:xfrm>
              <a:off x="6400800" y="5219113"/>
              <a:ext cx="2590800" cy="892626"/>
              <a:chOff x="6934200" y="5007428"/>
              <a:chExt cx="2590800" cy="892626"/>
            </a:xfrm>
          </p:grpSpPr>
          <p:grpSp>
            <p:nvGrpSpPr>
              <p:cNvPr id="13" name="Group 12"/>
              <p:cNvGrpSpPr/>
              <p:nvPr/>
            </p:nvGrpSpPr>
            <p:grpSpPr>
              <a:xfrm>
                <a:off x="6934200" y="5410200"/>
                <a:ext cx="2590800" cy="489854"/>
                <a:chOff x="7630886" y="5355772"/>
                <a:chExt cx="2590800" cy="489854"/>
              </a:xfrm>
            </p:grpSpPr>
            <p:sp>
              <p:nvSpPr>
                <p:cNvPr id="21" name="Rectangle 20"/>
                <p:cNvSpPr/>
                <p:nvPr/>
              </p:nvSpPr>
              <p:spPr>
                <a:xfrm>
                  <a:off x="7630886" y="5410200"/>
                  <a:ext cx="228600" cy="152400"/>
                </a:xfrm>
                <a:prstGeom prst="rect">
                  <a:avLst/>
                </a:prstGeom>
                <a:solidFill>
                  <a:srgbClr val="92D050"/>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Rectangle 21"/>
                <p:cNvSpPr/>
                <p:nvPr/>
              </p:nvSpPr>
              <p:spPr>
                <a:xfrm>
                  <a:off x="7630886" y="5638798"/>
                  <a:ext cx="228600" cy="152400"/>
                </a:xfrm>
                <a:prstGeom prst="rect">
                  <a:avLst/>
                </a:prstGeom>
                <a:solidFill>
                  <a:srgbClr val="99CCFF"/>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7859486" y="5355772"/>
                  <a:ext cx="1981200" cy="276999"/>
                </a:xfrm>
                <a:prstGeom prst="rect">
                  <a:avLst/>
                </a:prstGeom>
                <a:noFill/>
              </p:spPr>
              <p:txBody>
                <a:bodyPr wrap="square" rtlCol="0">
                  <a:spAutoFit/>
                </a:bodyPr>
                <a:lstStyle/>
                <a:p>
                  <a:r>
                    <a:rPr lang="en-US" sz="1200" dirty="0" smtClean="0">
                      <a:solidFill>
                        <a:srgbClr val="1F497D"/>
                      </a:solidFill>
                    </a:rPr>
                    <a:t>Not going to get caught</a:t>
                  </a:r>
                  <a:endParaRPr lang="en-US" sz="1200" dirty="0">
                    <a:solidFill>
                      <a:srgbClr val="1F497D"/>
                    </a:solidFill>
                  </a:endParaRPr>
                </a:p>
              </p:txBody>
            </p:sp>
            <p:sp>
              <p:nvSpPr>
                <p:cNvPr id="24" name="TextBox 23"/>
                <p:cNvSpPr txBox="1"/>
                <p:nvPr/>
              </p:nvSpPr>
              <p:spPr>
                <a:xfrm>
                  <a:off x="7859486" y="5568627"/>
                  <a:ext cx="2362200" cy="276999"/>
                </a:xfrm>
                <a:prstGeom prst="rect">
                  <a:avLst/>
                </a:prstGeom>
                <a:noFill/>
              </p:spPr>
              <p:txBody>
                <a:bodyPr wrap="square" rtlCol="0">
                  <a:spAutoFit/>
                </a:bodyPr>
                <a:lstStyle/>
                <a:p>
                  <a:r>
                    <a:rPr lang="en-US" sz="1200" dirty="0" smtClean="0">
                      <a:solidFill>
                        <a:srgbClr val="1F497D"/>
                      </a:solidFill>
                    </a:rPr>
                    <a:t>Part of a good time</a:t>
                  </a:r>
                  <a:endParaRPr lang="en-US" sz="1200" dirty="0">
                    <a:solidFill>
                      <a:srgbClr val="1F497D"/>
                    </a:solidFill>
                  </a:endParaRPr>
                </a:p>
              </p:txBody>
            </p:sp>
          </p:grpSp>
          <p:sp>
            <p:nvSpPr>
              <p:cNvPr id="14" name="Rectangle 13"/>
              <p:cNvSpPr/>
              <p:nvPr/>
            </p:nvSpPr>
            <p:spPr>
              <a:xfrm>
                <a:off x="6934200" y="5257800"/>
                <a:ext cx="228600" cy="152400"/>
              </a:xfrm>
              <a:prstGeom prst="rect">
                <a:avLst/>
              </a:prstGeom>
              <a:solidFill>
                <a:srgbClr val="FFFF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p:cNvSpPr/>
              <p:nvPr/>
            </p:nvSpPr>
            <p:spPr>
              <a:xfrm>
                <a:off x="6934200" y="5050972"/>
                <a:ext cx="228600" cy="152400"/>
              </a:xfrm>
              <a:prstGeom prst="rect">
                <a:avLst/>
              </a:prstGeom>
              <a:solidFill>
                <a:srgbClr val="FFCC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9" name="TextBox 18"/>
              <p:cNvSpPr txBox="1"/>
              <p:nvPr/>
            </p:nvSpPr>
            <p:spPr>
              <a:xfrm>
                <a:off x="7162800" y="5203372"/>
                <a:ext cx="1981200" cy="276999"/>
              </a:xfrm>
              <a:prstGeom prst="rect">
                <a:avLst/>
              </a:prstGeom>
              <a:noFill/>
            </p:spPr>
            <p:txBody>
              <a:bodyPr wrap="square" rtlCol="0">
                <a:spAutoFit/>
              </a:bodyPr>
              <a:lstStyle/>
              <a:p>
                <a:r>
                  <a:rPr lang="en-US" sz="1200" dirty="0" smtClean="0">
                    <a:solidFill>
                      <a:srgbClr val="1F497D"/>
                    </a:solidFill>
                  </a:rPr>
                  <a:t>I think it’s legal</a:t>
                </a:r>
                <a:endParaRPr lang="en-US" sz="1200" dirty="0">
                  <a:solidFill>
                    <a:srgbClr val="1F497D"/>
                  </a:solidFill>
                </a:endParaRPr>
              </a:p>
            </p:txBody>
          </p:sp>
          <p:sp>
            <p:nvSpPr>
              <p:cNvPr id="20" name="TextBox 19"/>
              <p:cNvSpPr txBox="1"/>
              <p:nvPr/>
            </p:nvSpPr>
            <p:spPr>
              <a:xfrm>
                <a:off x="7162800" y="5007428"/>
                <a:ext cx="2133600" cy="276999"/>
              </a:xfrm>
              <a:prstGeom prst="rect">
                <a:avLst/>
              </a:prstGeom>
              <a:noFill/>
            </p:spPr>
            <p:txBody>
              <a:bodyPr wrap="square" rtlCol="0">
                <a:spAutoFit/>
              </a:bodyPr>
              <a:lstStyle/>
              <a:p>
                <a:r>
                  <a:rPr lang="en-US" sz="1200" dirty="0" smtClean="0">
                    <a:solidFill>
                      <a:srgbClr val="1F497D"/>
                    </a:solidFill>
                  </a:rPr>
                  <a:t>It’s not dangerous</a:t>
                </a:r>
                <a:endParaRPr lang="en-US" sz="1200" dirty="0">
                  <a:solidFill>
                    <a:srgbClr val="1F497D"/>
                  </a:solidFill>
                </a:endParaRPr>
              </a:p>
            </p:txBody>
          </p:sp>
        </p:grpSp>
        <p:sp>
          <p:nvSpPr>
            <p:cNvPr id="25" name="TextBox 24"/>
            <p:cNvSpPr txBox="1"/>
            <p:nvPr/>
          </p:nvSpPr>
          <p:spPr>
            <a:xfrm>
              <a:off x="6512924" y="4811486"/>
              <a:ext cx="2141220" cy="307777"/>
            </a:xfrm>
            <a:prstGeom prst="rect">
              <a:avLst/>
            </a:prstGeom>
            <a:noFill/>
          </p:spPr>
          <p:txBody>
            <a:bodyPr wrap="square" rtlCol="0">
              <a:spAutoFit/>
            </a:bodyPr>
            <a:lstStyle/>
            <a:p>
              <a:r>
                <a:rPr lang="en-US" sz="1400" b="1" dirty="0">
                  <a:solidFill>
                    <a:srgbClr val="1F497D"/>
                  </a:solidFill>
                </a:rPr>
                <a:t>Reason ‘why not’ themes</a:t>
              </a:r>
            </a:p>
          </p:txBody>
        </p:sp>
        <p:sp>
          <p:nvSpPr>
            <p:cNvPr id="26" name="Rectangle 25"/>
            <p:cNvSpPr/>
            <p:nvPr/>
          </p:nvSpPr>
          <p:spPr>
            <a:xfrm>
              <a:off x="6248400" y="5108377"/>
              <a:ext cx="2667000" cy="110187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spTree>
    <p:extLst>
      <p:ext uri="{BB962C8B-B14F-4D97-AF65-F5344CB8AC3E}">
        <p14:creationId xmlns:p14="http://schemas.microsoft.com/office/powerpoint/2010/main" val="462743998"/>
      </p:ext>
    </p:extLst>
  </p:cSld>
  <p:clrMapOvr>
    <a:masterClrMapping/>
  </p:clrMapOvr>
  <p:transition spd="slow" advClick="0">
    <p:fade thruBlk="1"/>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499" cy="612000"/>
          </a:xfrm>
        </p:spPr>
        <p:txBody>
          <a:bodyPr/>
          <a:lstStyle/>
          <a:p>
            <a:r>
              <a:rPr lang="en-US" dirty="0" smtClean="0"/>
              <a:t>Each </a:t>
            </a:r>
            <a:r>
              <a:rPr lang="en-US" dirty="0"/>
              <a:t>of </a:t>
            </a:r>
            <a:r>
              <a:rPr lang="en-US" dirty="0" smtClean="0"/>
              <a:t>the </a:t>
            </a:r>
            <a:r>
              <a:rPr lang="en-US" u="sng" dirty="0" smtClean="0"/>
              <a:t>Barriers to prevention of Drinking Alcohol while Boating</a:t>
            </a:r>
            <a:r>
              <a:rPr lang="en-US" dirty="0" smtClean="0"/>
              <a:t> belongs </a:t>
            </a:r>
            <a:r>
              <a:rPr lang="en-US" dirty="0"/>
              <a:t>to an emotional theme.</a:t>
            </a:r>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67</a:t>
            </a:fld>
            <a:endParaRPr lang="de-DE" dirty="0">
              <a:solidFill>
                <a:srgbClr val="1F497D"/>
              </a:solidFill>
            </a:endParaRPr>
          </a:p>
        </p:txBody>
      </p:sp>
      <p:sp>
        <p:nvSpPr>
          <p:cNvPr id="15" name="TextBox 14"/>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7" name="Rectangle 16"/>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graphicFrame>
        <p:nvGraphicFramePr>
          <p:cNvPr id="5" name="Table 4"/>
          <p:cNvGraphicFramePr>
            <a:graphicFrameLocks noGrp="1"/>
          </p:cNvGraphicFramePr>
          <p:nvPr>
            <p:extLst>
              <p:ext uri="{D42A27DB-BD31-4B8C-83A1-F6EECF244321}">
                <p14:modId xmlns:p14="http://schemas.microsoft.com/office/powerpoint/2010/main" val="3757850825"/>
              </p:ext>
            </p:extLst>
          </p:nvPr>
        </p:nvGraphicFramePr>
        <p:xfrm>
          <a:off x="315686" y="914400"/>
          <a:ext cx="4226088" cy="5064540"/>
        </p:xfrm>
        <a:graphic>
          <a:graphicData uri="http://schemas.openxmlformats.org/drawingml/2006/table">
            <a:tbl>
              <a:tblPr/>
              <a:tblGrid>
                <a:gridCol w="4226088"/>
              </a:tblGrid>
              <a:tr h="172571">
                <a:tc>
                  <a:txBody>
                    <a:bodyPr/>
                    <a:lstStyle/>
                    <a:p>
                      <a:pPr algn="l" fontAlgn="ctr"/>
                      <a:r>
                        <a:rPr lang="en-US" sz="1200" b="1" i="0" u="sng" strike="noStrike" dirty="0">
                          <a:solidFill>
                            <a:srgbClr val="00B0F0"/>
                          </a:solidFill>
                          <a:effectLst/>
                          <a:latin typeface="Calibri"/>
                          <a:cs typeface="Calibri"/>
                        </a:rPr>
                        <a:t>Enjoyment</a:t>
                      </a:r>
                      <a:endParaRPr lang="en-US" sz="1200" b="1" i="0" u="sng" strike="noStrike" dirty="0">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cs typeface="Calibri"/>
                        </a:rPr>
                        <a:t>Having a drink while boating is part of having a good time</a:t>
                      </a:r>
                      <a:endParaRPr lang="en-US" sz="1200" b="0" i="0" u="none" strike="noStrike">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I don’t want to worry about the rules when I’m out in a boat having a good time</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a:solidFill>
                            <a:srgbClr val="00B0F0"/>
                          </a:solidFill>
                          <a:effectLst/>
                          <a:latin typeface="Calibri"/>
                          <a:cs typeface="Calibri"/>
                        </a:rPr>
                        <a:t>Conviviality</a:t>
                      </a:r>
                      <a:endParaRPr lang="en-US" sz="1200" b="1" i="0" u="sng" strike="noStrike">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dirty="0">
                          <a:solidFill>
                            <a:srgbClr val="000000"/>
                          </a:solidFill>
                          <a:effectLst/>
                          <a:latin typeface="Calibri"/>
                          <a:cs typeface="Calibri"/>
                        </a:rPr>
                        <a:t>Drinking while boating is part of how I connect with friends</a:t>
                      </a:r>
                      <a:endParaRPr lang="en-US" sz="1200" b="0" i="0" u="none" strike="noStrike" dirty="0">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It’s normal / acceptable to drink while boating</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a:solidFill>
                            <a:srgbClr val="00B0F0"/>
                          </a:solidFill>
                          <a:effectLst/>
                          <a:latin typeface="Calibri"/>
                          <a:cs typeface="Calibri"/>
                        </a:rPr>
                        <a:t>Belonging</a:t>
                      </a:r>
                      <a:endParaRPr lang="en-US" sz="1200" b="1" i="0" u="sng" strike="noStrike">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cs typeface="Calibri"/>
                        </a:rPr>
                        <a:t>Providing alcohol to others while boating is part of how I show I care for them</a:t>
                      </a:r>
                      <a:endParaRPr lang="en-US" sz="1200" b="0" i="0" u="none" strike="noStrike">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a:solidFill>
                            <a:srgbClr val="00B0F0"/>
                          </a:solidFill>
                          <a:effectLst/>
                          <a:latin typeface="Calibri"/>
                          <a:cs typeface="Calibri"/>
                        </a:rPr>
                        <a:t>Security</a:t>
                      </a:r>
                      <a:endParaRPr lang="en-US" sz="1200" b="1" i="0" u="sng" strike="noStrike">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cs typeface="Calibri"/>
                        </a:rPr>
                        <a:t>I don’t worry about drinking and operating a boat because the risk of getting caught is very low</a:t>
                      </a:r>
                      <a:endParaRPr lang="en-US" sz="1200" b="0" i="0" u="none" strike="noStrike">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The worst that will happen if you are stopped for drinking and operating a boat is that you will get a warning</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0" i="0" u="none" strike="noStrike" dirty="0">
                          <a:solidFill>
                            <a:srgbClr val="000000"/>
                          </a:solidFill>
                          <a:effectLst/>
                          <a:latin typeface="Calibri"/>
                        </a:rPr>
                        <a:t>It is not dangerous to drink in a boat when you are just drifting or floating around without the motor on.</a:t>
                      </a:r>
                    </a:p>
                  </a:txBody>
                  <a:tcPr marL="6339" marR="6339" marT="6339" marB="0" anchor="ctr">
                    <a:lnL>
                      <a:noFill/>
                    </a:lnL>
                    <a:lnR>
                      <a:noFill/>
                    </a:lnR>
                    <a:lnT>
                      <a:noFill/>
                    </a:lnT>
                    <a:lnB>
                      <a:noFill/>
                    </a:lnB>
                  </a:tcPr>
                </a:tc>
              </a:tr>
              <a:tr h="172571">
                <a:tc>
                  <a:txBody>
                    <a:bodyPr/>
                    <a:lstStyle/>
                    <a:p>
                      <a:pPr algn="l" fontAlgn="ct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dirty="0">
                          <a:solidFill>
                            <a:srgbClr val="00B0F0"/>
                          </a:solidFill>
                          <a:effectLst/>
                          <a:latin typeface="Calibri"/>
                          <a:cs typeface="Calibri"/>
                        </a:rPr>
                        <a:t>Recognition</a:t>
                      </a:r>
                      <a:endParaRPr lang="en-US" sz="1200" b="1" i="0" u="sng" strike="noStrike" dirty="0">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rPr>
                        <a:t>It’s legal to drink while operating a boat</a:t>
                      </a: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It is perfectly fine to drink in a boat as long as the operator doesn’t have too much to drink</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0" i="0" u="none" strike="noStrike" dirty="0">
                          <a:solidFill>
                            <a:srgbClr val="000000"/>
                          </a:solidFill>
                          <a:effectLst/>
                          <a:latin typeface="Calibri"/>
                          <a:cs typeface="Calibri"/>
                        </a:rPr>
                        <a:t>I don’t know anyone who has died or had a close call due to drinking and boating</a:t>
                      </a:r>
                      <a:endParaRPr lang="en-US" sz="1200" b="0" i="0" u="none" strike="noStrike" dirty="0">
                        <a:solidFill>
                          <a:srgbClr val="000000"/>
                        </a:solidFill>
                        <a:effectLst/>
                        <a:latin typeface="Calibri"/>
                      </a:endParaRPr>
                    </a:p>
                  </a:txBody>
                  <a:tcPr marL="6339" marR="6339" marT="6339" marB="0" anchor="ctr">
                    <a:lnL>
                      <a:noFill/>
                    </a:lnL>
                    <a:lnR>
                      <a:noFill/>
                    </a:lnR>
                    <a:lnT>
                      <a:noFill/>
                    </a:lnT>
                    <a:lnB>
                      <a:noFill/>
                    </a:lnB>
                  </a:tcPr>
                </a:tc>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3744319366"/>
              </p:ext>
            </p:extLst>
          </p:nvPr>
        </p:nvGraphicFramePr>
        <p:xfrm>
          <a:off x="4735286" y="919640"/>
          <a:ext cx="4226088" cy="3374247"/>
        </p:xfrm>
        <a:graphic>
          <a:graphicData uri="http://schemas.openxmlformats.org/drawingml/2006/table">
            <a:tbl>
              <a:tblPr/>
              <a:tblGrid>
                <a:gridCol w="4226088"/>
              </a:tblGrid>
              <a:tr h="172571">
                <a:tc>
                  <a:txBody>
                    <a:bodyPr/>
                    <a:lstStyle/>
                    <a:p>
                      <a:pPr algn="l" fontAlgn="ctr"/>
                      <a:r>
                        <a:rPr lang="en-US" sz="1200" b="1" i="0" u="sng" strike="noStrike" dirty="0">
                          <a:solidFill>
                            <a:srgbClr val="00B0F0"/>
                          </a:solidFill>
                          <a:effectLst/>
                          <a:latin typeface="Calibri"/>
                          <a:cs typeface="Calibri"/>
                        </a:rPr>
                        <a:t>Control</a:t>
                      </a:r>
                      <a:endParaRPr lang="en-US" sz="1200" b="1" i="0" u="sng" strike="noStrike" dirty="0">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cs typeface="Calibri"/>
                        </a:rPr>
                        <a:t>You can see what’s coming when you are in a boat and can avoid problems, even if you’ve been drinking alcoholic beverages</a:t>
                      </a:r>
                      <a:endParaRPr lang="en-US" sz="1200" b="0" i="0" u="none" strike="noStrike">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The risk of a collision in a boat is very low, even if you have been drinking</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0" i="0" u="none" strike="noStrike">
                          <a:solidFill>
                            <a:srgbClr val="000000"/>
                          </a:solidFill>
                          <a:effectLst/>
                          <a:latin typeface="Calibri"/>
                          <a:cs typeface="Calibri"/>
                        </a:rPr>
                        <a:t>Operating a boat doesn’t require as much attention as driving a car</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0" i="0" u="none" strike="noStrike">
                          <a:solidFill>
                            <a:srgbClr val="000000"/>
                          </a:solidFill>
                          <a:effectLst/>
                          <a:latin typeface="Calibri"/>
                          <a:cs typeface="Calibri"/>
                        </a:rPr>
                        <a:t>Just a few drinks will have no impact on my ability to operate a boat</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0" i="0" u="none" strike="noStrike">
                          <a:solidFill>
                            <a:srgbClr val="000000"/>
                          </a:solidFill>
                          <a:effectLst/>
                          <a:latin typeface="Calibri"/>
                          <a:cs typeface="Calibri"/>
                        </a:rPr>
                        <a:t>It is easy to get away with drinking alcoholic beverages and operating a boat because erratic driving isn’t as obvious as on the road</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endParaRPr lang="en-US" sz="1200" b="0" i="0" u="none" strike="noStrike" dirty="0">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a:solidFill>
                            <a:srgbClr val="00B0F0"/>
                          </a:solidFill>
                          <a:effectLst/>
                          <a:latin typeface="Calibri"/>
                          <a:cs typeface="Calibri"/>
                        </a:rPr>
                        <a:t>Power</a:t>
                      </a:r>
                      <a:endParaRPr lang="en-US" sz="1200" b="1" i="0" u="sng" strike="noStrike">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a:solidFill>
                            <a:srgbClr val="000000"/>
                          </a:solidFill>
                          <a:effectLst/>
                          <a:latin typeface="Calibri"/>
                          <a:cs typeface="Calibri"/>
                        </a:rPr>
                        <a:t>Serving alcoholic beverages while boating is how I show others a good time</a:t>
                      </a:r>
                      <a:endParaRPr lang="en-US" sz="1200" b="0" i="0" u="none" strike="noStrike">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r h="172571">
                <a:tc>
                  <a:txBody>
                    <a:bodyPr/>
                    <a:lstStyle/>
                    <a:p>
                      <a:pPr algn="l" fontAlgn="ctr"/>
                      <a:r>
                        <a:rPr lang="en-US" sz="1200" b="0" i="0" u="none" strike="noStrike">
                          <a:solidFill>
                            <a:srgbClr val="000000"/>
                          </a:solidFill>
                          <a:effectLst/>
                          <a:latin typeface="Calibri"/>
                          <a:cs typeface="Calibri"/>
                        </a:rPr>
                        <a:t>It’s my boat and I’ll drink alcoholic beverages if I want to</a:t>
                      </a: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endParaRPr lang="en-US" sz="1200" b="0" i="0" u="none" strike="noStrike">
                        <a:solidFill>
                          <a:srgbClr val="000000"/>
                        </a:solidFill>
                        <a:effectLst/>
                        <a:latin typeface="Calibri"/>
                      </a:endParaRPr>
                    </a:p>
                  </a:txBody>
                  <a:tcPr marL="6339" marR="6339" marT="6339" marB="0" anchor="ctr">
                    <a:lnL>
                      <a:noFill/>
                    </a:lnL>
                    <a:lnR>
                      <a:noFill/>
                    </a:lnR>
                    <a:lnT>
                      <a:noFill/>
                    </a:lnT>
                    <a:lnB>
                      <a:noFill/>
                    </a:lnB>
                  </a:tcPr>
                </a:tc>
              </a:tr>
              <a:tr h="172571">
                <a:tc>
                  <a:txBody>
                    <a:bodyPr/>
                    <a:lstStyle/>
                    <a:p>
                      <a:pPr algn="l" fontAlgn="ctr"/>
                      <a:r>
                        <a:rPr lang="en-US" sz="1200" b="1" i="0" u="sng" strike="noStrike">
                          <a:solidFill>
                            <a:srgbClr val="00B0F0"/>
                          </a:solidFill>
                          <a:effectLst/>
                          <a:latin typeface="Calibri"/>
                          <a:cs typeface="Calibri"/>
                        </a:rPr>
                        <a:t>Vitality</a:t>
                      </a:r>
                      <a:endParaRPr lang="en-US" sz="1200" b="1" i="0" u="sng" strike="noStrike">
                        <a:solidFill>
                          <a:srgbClr val="00B0F0"/>
                        </a:solidFill>
                        <a:effectLst/>
                        <a:latin typeface="Calibri"/>
                      </a:endParaRPr>
                    </a:p>
                  </a:txBody>
                  <a:tcPr marL="6339" marR="6339" marT="6339" marB="0" anchor="ctr">
                    <a:lnL>
                      <a:noFill/>
                    </a:lnL>
                    <a:lnR>
                      <a:noFill/>
                    </a:lnR>
                    <a:lnT>
                      <a:noFill/>
                    </a:lnT>
                    <a:lnB w="6350" cap="flat" cmpd="sng" algn="ctr">
                      <a:solidFill>
                        <a:srgbClr val="000000"/>
                      </a:solidFill>
                      <a:prstDash val="solid"/>
                      <a:round/>
                      <a:headEnd type="none" w="med" len="med"/>
                      <a:tailEnd type="none" w="med" len="med"/>
                    </a:lnB>
                  </a:tcPr>
                </a:tc>
              </a:tr>
              <a:tr h="172571">
                <a:tc>
                  <a:txBody>
                    <a:bodyPr/>
                    <a:lstStyle/>
                    <a:p>
                      <a:pPr algn="l" fontAlgn="ctr"/>
                      <a:r>
                        <a:rPr lang="en-US" sz="1200" b="0" i="0" u="none" strike="noStrike" dirty="0">
                          <a:solidFill>
                            <a:srgbClr val="000000"/>
                          </a:solidFill>
                          <a:effectLst/>
                          <a:latin typeface="Calibri"/>
                          <a:cs typeface="Calibri"/>
                        </a:rPr>
                        <a:t>It is more exciting to drive or ride in a boat after a drink or two</a:t>
                      </a:r>
                      <a:endParaRPr lang="en-US" sz="1200" b="0" i="0" u="none" strike="noStrike" dirty="0">
                        <a:solidFill>
                          <a:srgbClr val="000000"/>
                        </a:solidFill>
                        <a:effectLst/>
                        <a:latin typeface="Calibri"/>
                      </a:endParaRPr>
                    </a:p>
                  </a:txBody>
                  <a:tcPr marL="6339" marR="6339" marT="6339"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sp>
        <p:nvSpPr>
          <p:cNvPr id="9" name="Rounded Rectangle 8"/>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Barriers to prevent </a:t>
            </a:r>
            <a:r>
              <a:rPr lang="en-US" sz="1400" dirty="0" smtClean="0"/>
              <a:t>drinking and operating a boat</a:t>
            </a:r>
            <a:endParaRPr lang="en-US" sz="1400" dirty="0"/>
          </a:p>
        </p:txBody>
      </p:sp>
    </p:spTree>
    <p:extLst>
      <p:ext uri="{BB962C8B-B14F-4D97-AF65-F5344CB8AC3E}">
        <p14:creationId xmlns:p14="http://schemas.microsoft.com/office/powerpoint/2010/main" val="27372908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500" cy="612000"/>
          </a:xfrm>
        </p:spPr>
        <p:txBody>
          <a:bodyPr/>
          <a:lstStyle/>
          <a:p>
            <a:r>
              <a:rPr lang="en-US" dirty="0" smtClean="0"/>
              <a:t>Recognition and Enjoyment most often influence boaters to drink alcohol while boating.</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68</a:t>
            </a:fld>
            <a:endParaRPr lang="de-DE" dirty="0">
              <a:solidFill>
                <a:srgbClr val="1F497D"/>
              </a:solidFill>
            </a:endParaRPr>
          </a:p>
        </p:txBody>
      </p:sp>
      <p:graphicFrame>
        <p:nvGraphicFramePr>
          <p:cNvPr id="5" name="Chart 4"/>
          <p:cNvGraphicFramePr/>
          <p:nvPr>
            <p:extLst>
              <p:ext uri="{D42A27DB-BD31-4B8C-83A1-F6EECF244321}">
                <p14:modId xmlns:p14="http://schemas.microsoft.com/office/powerpoint/2010/main" val="824285380"/>
              </p:ext>
            </p:extLst>
          </p:nvPr>
        </p:nvGraphicFramePr>
        <p:xfrm>
          <a:off x="457200" y="1143000"/>
          <a:ext cx="4419600" cy="5105400"/>
        </p:xfrm>
        <a:graphic>
          <a:graphicData uri="http://schemas.openxmlformats.org/drawingml/2006/chart">
            <c:chart xmlns:c="http://schemas.openxmlformats.org/drawingml/2006/chart" xmlns:r="http://schemas.openxmlformats.org/officeDocument/2006/relationships" r:id="rId2"/>
          </a:graphicData>
        </a:graphic>
      </p:graphicFrame>
      <p:grpSp>
        <p:nvGrpSpPr>
          <p:cNvPr id="19" name="Group 18"/>
          <p:cNvGrpSpPr/>
          <p:nvPr/>
        </p:nvGrpSpPr>
        <p:grpSpPr>
          <a:xfrm>
            <a:off x="1066800" y="1810023"/>
            <a:ext cx="3211286" cy="4141426"/>
            <a:chOff x="1066800" y="1640707"/>
            <a:chExt cx="3211286" cy="4141426"/>
          </a:xfrm>
        </p:grpSpPr>
        <p:grpSp>
          <p:nvGrpSpPr>
            <p:cNvPr id="7" name="Group 6"/>
            <p:cNvGrpSpPr/>
            <p:nvPr/>
          </p:nvGrpSpPr>
          <p:grpSpPr>
            <a:xfrm>
              <a:off x="1066800" y="1640707"/>
              <a:ext cx="3200400" cy="3627979"/>
              <a:chOff x="1066800" y="1640707"/>
              <a:chExt cx="3200400" cy="3627979"/>
            </a:xfrm>
          </p:grpSpPr>
          <p:sp>
            <p:nvSpPr>
              <p:cNvPr id="9" name="TextBox 1"/>
              <p:cNvSpPr txBox="1"/>
              <p:nvPr/>
            </p:nvSpPr>
            <p:spPr>
              <a:xfrm>
                <a:off x="1066800" y="1640707"/>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Recognition</a:t>
                </a:r>
                <a:endParaRPr lang="en-US" sz="1400" b="1" dirty="0">
                  <a:solidFill>
                    <a:srgbClr val="1F497D"/>
                  </a:solidFill>
                </a:endParaRPr>
              </a:p>
            </p:txBody>
          </p:sp>
          <p:sp>
            <p:nvSpPr>
              <p:cNvPr id="10" name="TextBox 1"/>
              <p:cNvSpPr txBox="1"/>
              <p:nvPr/>
            </p:nvSpPr>
            <p:spPr>
              <a:xfrm>
                <a:off x="2667000" y="4435342"/>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Power</a:t>
                </a:r>
                <a:endParaRPr lang="en-US" sz="1400" b="1" dirty="0">
                  <a:solidFill>
                    <a:srgbClr val="1F497D"/>
                  </a:solidFill>
                </a:endParaRPr>
              </a:p>
            </p:txBody>
          </p:sp>
          <p:sp>
            <p:nvSpPr>
              <p:cNvPr id="11"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Vitality</a:t>
                </a:r>
                <a:endParaRPr lang="en-US" sz="1400" b="1" dirty="0">
                  <a:solidFill>
                    <a:srgbClr val="1F497D"/>
                  </a:solidFill>
                </a:endParaRPr>
              </a:p>
            </p:txBody>
          </p:sp>
        </p:grpSp>
        <p:grpSp>
          <p:nvGrpSpPr>
            <p:cNvPr id="12" name="Group 11"/>
            <p:cNvGrpSpPr/>
            <p:nvPr/>
          </p:nvGrpSpPr>
          <p:grpSpPr>
            <a:xfrm>
              <a:off x="1066800" y="2183173"/>
              <a:ext cx="3200400" cy="3598960"/>
              <a:chOff x="2667000" y="5345473"/>
              <a:chExt cx="3200400" cy="3598960"/>
            </a:xfrm>
          </p:grpSpPr>
          <p:sp>
            <p:nvSpPr>
              <p:cNvPr id="13" name="TextBox 1"/>
              <p:cNvSpPr txBox="1"/>
              <p:nvPr/>
            </p:nvSpPr>
            <p:spPr>
              <a:xfrm>
                <a:off x="4267200" y="64770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Security / Comfort</a:t>
                </a:r>
                <a:endParaRPr lang="en-US" sz="1400" b="1" dirty="0">
                  <a:solidFill>
                    <a:srgbClr val="1F497D"/>
                  </a:solidFill>
                </a:endParaRPr>
              </a:p>
            </p:txBody>
          </p:sp>
          <p:sp>
            <p:nvSpPr>
              <p:cNvPr id="14" name="TextBox 1"/>
              <p:cNvSpPr txBox="1"/>
              <p:nvPr/>
            </p:nvSpPr>
            <p:spPr>
              <a:xfrm>
                <a:off x="4267200" y="871583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Belonging</a:t>
                </a:r>
                <a:endParaRPr lang="en-US" sz="1400" b="1" dirty="0">
                  <a:solidFill>
                    <a:srgbClr val="1F497D"/>
                  </a:solidFill>
                </a:endParaRPr>
              </a:p>
            </p:txBody>
          </p:sp>
          <p:sp>
            <p:nvSpPr>
              <p:cNvPr id="15" name="TextBox 1"/>
              <p:cNvSpPr txBox="1"/>
              <p:nvPr/>
            </p:nvSpPr>
            <p:spPr>
              <a:xfrm>
                <a:off x="2667000" y="534547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Enjoyment</a:t>
                </a:r>
                <a:endParaRPr lang="en-US" sz="1400" b="1" dirty="0">
                  <a:solidFill>
                    <a:srgbClr val="1F497D"/>
                  </a:solidFill>
                </a:endParaRPr>
              </a:p>
            </p:txBody>
          </p:sp>
        </p:grpSp>
        <p:sp>
          <p:nvSpPr>
            <p:cNvPr id="17" name="TextBox 1"/>
            <p:cNvSpPr txBox="1"/>
            <p:nvPr/>
          </p:nvSpPr>
          <p:spPr>
            <a:xfrm>
              <a:off x="2677886" y="276982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Control</a:t>
              </a:r>
              <a:endParaRPr lang="en-US" sz="1400" b="1" dirty="0">
                <a:solidFill>
                  <a:srgbClr val="1F497D"/>
                </a:solidFill>
              </a:endParaRPr>
            </a:p>
          </p:txBody>
        </p:sp>
        <p:sp>
          <p:nvSpPr>
            <p:cNvPr id="18" name="TextBox 1"/>
            <p:cNvSpPr txBox="1"/>
            <p:nvPr/>
          </p:nvSpPr>
          <p:spPr>
            <a:xfrm>
              <a:off x="2667000" y="3891054"/>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Conviviality</a:t>
              </a:r>
              <a:endParaRPr lang="en-US" sz="1400" b="1" dirty="0">
                <a:solidFill>
                  <a:srgbClr val="1F497D"/>
                </a:solidFill>
              </a:endParaRPr>
            </a:p>
          </p:txBody>
        </p:sp>
      </p:grpSp>
      <p:grpSp>
        <p:nvGrpSpPr>
          <p:cNvPr id="20" name="Group 19"/>
          <p:cNvGrpSpPr/>
          <p:nvPr/>
        </p:nvGrpSpPr>
        <p:grpSpPr>
          <a:xfrm>
            <a:off x="5715000" y="5791200"/>
            <a:ext cx="3581400" cy="474539"/>
            <a:chOff x="6206219" y="518294"/>
            <a:chExt cx="3581400" cy="474539"/>
          </a:xfrm>
        </p:grpSpPr>
        <p:sp>
          <p:nvSpPr>
            <p:cNvPr id="21" name="Rectangle 20"/>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2" name="Rectangle 21"/>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6836225" y="531168"/>
              <a:ext cx="2951394" cy="461665"/>
            </a:xfrm>
            <a:prstGeom prst="rect">
              <a:avLst/>
            </a:prstGeom>
            <a:noFill/>
          </p:spPr>
          <p:txBody>
            <a:bodyPr wrap="square" rtlCol="0">
              <a:spAutoFit/>
            </a:bodyPr>
            <a:lstStyle/>
            <a:p>
              <a:r>
                <a:rPr lang="en-US" sz="1200" dirty="0" smtClean="0">
                  <a:solidFill>
                    <a:srgbClr val="1F497D"/>
                  </a:solidFill>
                </a:rPr>
                <a:t>Over 120/Under 80 index compared to Average Barrier rating among Group B</a:t>
              </a:r>
              <a:endParaRPr lang="en-US" sz="1200" dirty="0">
                <a:solidFill>
                  <a:srgbClr val="1F497D"/>
                </a:solidFill>
              </a:endParaRPr>
            </a:p>
          </p:txBody>
        </p:sp>
        <p:cxnSp>
          <p:nvCxnSpPr>
            <p:cNvPr id="24" name="Straight Connector 23"/>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5181600" y="1143000"/>
            <a:ext cx="3733800" cy="584775"/>
          </a:xfrm>
          <a:prstGeom prst="rect">
            <a:avLst/>
          </a:prstGeom>
          <a:noFill/>
        </p:spPr>
        <p:txBody>
          <a:bodyPr wrap="square" rtlCol="0">
            <a:spAutoFit/>
          </a:bodyPr>
          <a:lstStyle/>
          <a:p>
            <a:pPr algn="ctr"/>
            <a:r>
              <a:rPr lang="en-US" sz="1600" dirty="0" smtClean="0"/>
              <a:t>These are the statements within themes that boaters found most applicable:</a:t>
            </a:r>
            <a:endParaRPr lang="en-US" sz="1600" dirty="0"/>
          </a:p>
        </p:txBody>
      </p:sp>
      <p:graphicFrame>
        <p:nvGraphicFramePr>
          <p:cNvPr id="29" name="Table 28"/>
          <p:cNvGraphicFramePr>
            <a:graphicFrameLocks noGrp="1"/>
          </p:cNvGraphicFramePr>
          <p:nvPr>
            <p:extLst>
              <p:ext uri="{D42A27DB-BD31-4B8C-83A1-F6EECF244321}">
                <p14:modId xmlns:p14="http://schemas.microsoft.com/office/powerpoint/2010/main" val="1588974136"/>
              </p:ext>
            </p:extLst>
          </p:nvPr>
        </p:nvGraphicFramePr>
        <p:xfrm>
          <a:off x="5181600" y="1687286"/>
          <a:ext cx="3733802" cy="3870458"/>
        </p:xfrm>
        <a:graphic>
          <a:graphicData uri="http://schemas.openxmlformats.org/drawingml/2006/table">
            <a:tbl>
              <a:tblPr firstRow="1" bandRow="1">
                <a:tableStyleId>{5C22544A-7EE6-4342-B048-85BDC9FD1C3A}</a:tableStyleId>
              </a:tblPr>
              <a:tblGrid>
                <a:gridCol w="2438402"/>
                <a:gridCol w="647700"/>
                <a:gridCol w="647700"/>
              </a:tblGrid>
              <a:tr h="454793">
                <a:tc>
                  <a:txBody>
                    <a:bodyPr/>
                    <a:lstStyle/>
                    <a:p>
                      <a:r>
                        <a:rPr lang="en-US" sz="1400" dirty="0" smtClean="0">
                          <a:solidFill>
                            <a:schemeClr val="tx1"/>
                          </a:solidFill>
                        </a:rPr>
                        <a:t>Theme &amp; Statement</a:t>
                      </a:r>
                      <a:endParaRPr lang="en-US" sz="1400" dirty="0">
                        <a:solidFill>
                          <a:schemeClr val="tx1"/>
                        </a:solidFill>
                      </a:endParaRPr>
                    </a:p>
                  </a:txBody>
                  <a:tcPr anchor="b">
                    <a:noFill/>
                  </a:tcPr>
                </a:tc>
                <a:tc>
                  <a:txBody>
                    <a:bodyPr/>
                    <a:lstStyle/>
                    <a:p>
                      <a:pPr algn="ctr"/>
                      <a:r>
                        <a:rPr lang="en-US" sz="1100" dirty="0" smtClean="0">
                          <a:solidFill>
                            <a:schemeClr val="tx1"/>
                          </a:solidFill>
                        </a:rPr>
                        <a:t>Index to</a:t>
                      </a:r>
                      <a:r>
                        <a:rPr lang="en-US" sz="1100" baseline="0" dirty="0" smtClean="0">
                          <a:solidFill>
                            <a:schemeClr val="tx1"/>
                          </a:solidFill>
                        </a:rPr>
                        <a:t> </a:t>
                      </a:r>
                      <a:r>
                        <a:rPr lang="en-US" sz="1100" baseline="0" dirty="0" err="1" smtClean="0">
                          <a:solidFill>
                            <a:schemeClr val="tx1"/>
                          </a:solidFill>
                        </a:rPr>
                        <a:t>Avg</a:t>
                      </a:r>
                      <a:endParaRPr lang="en-US" sz="1100" dirty="0">
                        <a:solidFill>
                          <a:schemeClr val="tx1"/>
                        </a:solidFill>
                      </a:endParaRPr>
                    </a:p>
                  </a:txBody>
                  <a:tcPr anchor="b">
                    <a:noFill/>
                  </a:tcPr>
                </a:tc>
                <a:tc>
                  <a:txBody>
                    <a:bodyPr/>
                    <a:lstStyle/>
                    <a:p>
                      <a:pPr algn="ctr"/>
                      <a:r>
                        <a:rPr lang="en-US" sz="1100" dirty="0" smtClean="0">
                          <a:solidFill>
                            <a:schemeClr val="tx1"/>
                          </a:solidFill>
                        </a:rPr>
                        <a:t>Barrier</a:t>
                      </a:r>
                      <a:r>
                        <a:rPr lang="en-US" sz="1100" baseline="0" dirty="0" smtClean="0">
                          <a:solidFill>
                            <a:schemeClr val="tx1"/>
                          </a:solidFill>
                        </a:rPr>
                        <a:t> </a:t>
                      </a:r>
                      <a:r>
                        <a:rPr lang="en-US" sz="1100" dirty="0" smtClean="0">
                          <a:solidFill>
                            <a:schemeClr val="tx1"/>
                          </a:solidFill>
                        </a:rPr>
                        <a:t>Rank</a:t>
                      </a:r>
                      <a:endParaRPr lang="en-US" sz="1100" dirty="0">
                        <a:solidFill>
                          <a:schemeClr val="tx1"/>
                        </a:solidFill>
                      </a:endParaRPr>
                    </a:p>
                  </a:txBody>
                  <a:tcPr anchor="b">
                    <a:noFill/>
                  </a:tcPr>
                </a:tc>
              </a:tr>
              <a:tr h="213441">
                <a:tc>
                  <a:txBody>
                    <a:bodyPr/>
                    <a:lstStyle/>
                    <a:p>
                      <a:pPr algn="l" fontAlgn="ctr"/>
                      <a:r>
                        <a:rPr lang="en-US" sz="1300" b="1" i="0" u="sng" strike="noStrike" dirty="0">
                          <a:solidFill>
                            <a:srgbClr val="00B0F0"/>
                          </a:solidFill>
                          <a:effectLst/>
                          <a:latin typeface="Calibri"/>
                          <a:cs typeface="Calibri"/>
                        </a:rPr>
                        <a:t>Recognition</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c>
                  <a:txBody>
                    <a:bodyPr/>
                    <a:lstStyle/>
                    <a:p>
                      <a:pPr algn="ctr" fontAlgn="b"/>
                      <a:r>
                        <a:rPr lang="en-US" sz="1300" b="1" i="0" u="none" strike="noStrike" dirty="0" smtClean="0">
                          <a:solidFill>
                            <a:schemeClr val="tx1"/>
                          </a:solidFill>
                          <a:effectLst/>
                          <a:latin typeface="Calibri"/>
                        </a:rPr>
                        <a:t>+51</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dirty="0"/>
                    </a:p>
                  </a:txBody>
                  <a:tcPr anchor="ctr">
                    <a:solidFill>
                      <a:schemeClr val="accent4">
                        <a:lumMod val="40000"/>
                        <a:lumOff val="60000"/>
                      </a:schemeClr>
                    </a:solidFill>
                  </a:tcPr>
                </a:tc>
              </a:tr>
              <a:tr h="269870">
                <a:tc>
                  <a:txBody>
                    <a:bodyPr/>
                    <a:lstStyle/>
                    <a:p>
                      <a:pPr algn="l" fontAlgn="ctr"/>
                      <a:r>
                        <a:rPr lang="en-US" sz="1300" b="0" i="0" u="none" strike="noStrike" dirty="0">
                          <a:solidFill>
                            <a:schemeClr val="tx1"/>
                          </a:solidFill>
                          <a:effectLst/>
                          <a:latin typeface="Calibri"/>
                          <a:cs typeface="Calibri"/>
                        </a:rPr>
                        <a:t>I </a:t>
                      </a:r>
                      <a:r>
                        <a:rPr lang="en-US" sz="1300" b="1" i="0" u="sng" strike="noStrike" dirty="0">
                          <a:solidFill>
                            <a:schemeClr val="tx1"/>
                          </a:solidFill>
                          <a:effectLst/>
                          <a:latin typeface="Calibri"/>
                          <a:cs typeface="Calibri"/>
                        </a:rPr>
                        <a:t>don’t know anyone</a:t>
                      </a:r>
                      <a:r>
                        <a:rPr lang="en-US" sz="1300" b="0" i="0" u="none" strike="noStrike" dirty="0">
                          <a:solidFill>
                            <a:schemeClr val="tx1"/>
                          </a:solidFill>
                          <a:effectLst/>
                          <a:latin typeface="Calibri"/>
                          <a:cs typeface="Calibri"/>
                        </a:rPr>
                        <a:t> who has </a:t>
                      </a:r>
                      <a:r>
                        <a:rPr lang="en-US" sz="1300" b="1" i="0" u="sng" strike="noStrike" dirty="0">
                          <a:solidFill>
                            <a:schemeClr val="tx1"/>
                          </a:solidFill>
                          <a:effectLst/>
                          <a:latin typeface="Calibri"/>
                          <a:cs typeface="Calibri"/>
                        </a:rPr>
                        <a:t>died or had a close call</a:t>
                      </a:r>
                      <a:r>
                        <a:rPr lang="en-US" sz="1300" b="0" i="0" u="none" strike="noStrike" dirty="0">
                          <a:solidFill>
                            <a:schemeClr val="tx1"/>
                          </a:solidFill>
                          <a:effectLst/>
                          <a:latin typeface="Calibri"/>
                          <a:cs typeface="Calibri"/>
                        </a:rPr>
                        <a:t> due to drinking and boating</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+119</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85531">
                <a:tc>
                  <a:txBody>
                    <a:bodyPr/>
                    <a:lstStyle/>
                    <a:p>
                      <a:pPr algn="l" fontAlgn="ctr"/>
                      <a:r>
                        <a:rPr lang="en-US" sz="1300" b="0" i="0" u="none" strike="noStrike" dirty="0">
                          <a:solidFill>
                            <a:schemeClr val="tx1"/>
                          </a:solidFill>
                          <a:effectLst/>
                          <a:latin typeface="Calibri"/>
                          <a:cs typeface="Calibri"/>
                        </a:rPr>
                        <a:t>It is perfectly fine to drink in a </a:t>
                      </a:r>
                      <a:r>
                        <a:rPr lang="en-US" sz="1300" b="1" i="0" u="sng" strike="noStrike" dirty="0">
                          <a:solidFill>
                            <a:schemeClr val="tx1"/>
                          </a:solidFill>
                          <a:effectLst/>
                          <a:latin typeface="Calibri"/>
                          <a:cs typeface="Calibri"/>
                        </a:rPr>
                        <a:t>boat as long as the operator doesn’t have too much</a:t>
                      </a:r>
                      <a:r>
                        <a:rPr lang="en-US" sz="1300" b="0" i="0" u="none" strike="noStrike" dirty="0">
                          <a:solidFill>
                            <a:schemeClr val="tx1"/>
                          </a:solidFill>
                          <a:effectLst/>
                          <a:latin typeface="Calibri"/>
                          <a:cs typeface="Calibri"/>
                        </a:rPr>
                        <a:t> to drink</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+24</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2</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85531">
                <a:tc>
                  <a:txBody>
                    <a:bodyPr/>
                    <a:lstStyle/>
                    <a:p>
                      <a:pPr algn="l" fontAlgn="ctr"/>
                      <a:r>
                        <a:rPr lang="en-US" sz="1300" b="0" i="0" u="none" strike="noStrike" dirty="0">
                          <a:solidFill>
                            <a:schemeClr val="tx1"/>
                          </a:solidFill>
                          <a:effectLst/>
                          <a:latin typeface="Calibri"/>
                        </a:rPr>
                        <a:t>It’s </a:t>
                      </a:r>
                      <a:r>
                        <a:rPr lang="en-US" sz="1300" b="1" i="0" u="sng" strike="noStrike" dirty="0">
                          <a:solidFill>
                            <a:schemeClr val="tx1"/>
                          </a:solidFill>
                          <a:effectLst/>
                          <a:latin typeface="Calibri"/>
                        </a:rPr>
                        <a:t>legal to drink while operating</a:t>
                      </a:r>
                      <a:r>
                        <a:rPr lang="en-US" sz="1300" b="0" i="0" u="none" strike="noStrike" dirty="0">
                          <a:solidFill>
                            <a:schemeClr val="tx1"/>
                          </a:solidFill>
                          <a:effectLst/>
                          <a:latin typeface="Calibri"/>
                        </a:rPr>
                        <a:t> a boat</a:t>
                      </a: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+10</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4</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10736">
                <a:tc>
                  <a:txBody>
                    <a:bodyPr/>
                    <a:lstStyle/>
                    <a:p>
                      <a:endParaRPr lang="en-US" sz="800" dirty="0"/>
                    </a:p>
                  </a:txBody>
                  <a:tcPr>
                    <a:noFill/>
                  </a:tcPr>
                </a:tc>
                <a:tc>
                  <a:txBody>
                    <a:bodyPr/>
                    <a:lstStyle/>
                    <a:p>
                      <a:pPr algn="ctr"/>
                      <a:endParaRPr lang="en-US" sz="800" dirty="0"/>
                    </a:p>
                  </a:txBody>
                  <a:tcPr anchor="ctr">
                    <a:noFill/>
                  </a:tcPr>
                </a:tc>
                <a:tc>
                  <a:txBody>
                    <a:bodyPr/>
                    <a:lstStyle/>
                    <a:p>
                      <a:pPr algn="ctr"/>
                      <a:endParaRPr lang="en-US" sz="800" dirty="0"/>
                    </a:p>
                  </a:txBody>
                  <a:tcPr anchor="ctr">
                    <a:noFill/>
                  </a:tcPr>
                </a:tc>
              </a:tr>
              <a:tr h="237266">
                <a:tc>
                  <a:txBody>
                    <a:bodyPr/>
                    <a:lstStyle/>
                    <a:p>
                      <a:pPr algn="l" fontAlgn="ctr"/>
                      <a:r>
                        <a:rPr lang="en-US" sz="1300" b="1" i="0" u="sng" strike="noStrike" dirty="0" smtClean="0">
                          <a:solidFill>
                            <a:srgbClr val="00B0F0"/>
                          </a:solidFill>
                          <a:effectLst/>
                          <a:latin typeface="Calibri"/>
                        </a:rPr>
                        <a:t>Enjoyment</a:t>
                      </a:r>
                      <a:endParaRPr lang="en-US" sz="1300" b="1" i="0" u="sng" strike="noStrike" dirty="0">
                        <a:solidFill>
                          <a:srgbClr val="00B0F0"/>
                        </a:solidFill>
                        <a:effectLst/>
                        <a:latin typeface="Calibri"/>
                      </a:endParaRPr>
                    </a:p>
                  </a:txBody>
                  <a:tcPr marL="7463" marR="7463" marT="7463" marB="0" anchor="ctr">
                    <a:solidFill>
                      <a:schemeClr val="accent4">
                        <a:lumMod val="40000"/>
                        <a:lumOff val="60000"/>
                      </a:schemeClr>
                    </a:solidFill>
                  </a:tcPr>
                </a:tc>
                <a:tc>
                  <a:txBody>
                    <a:bodyPr/>
                    <a:lstStyle/>
                    <a:p>
                      <a:pPr algn="ctr" fontAlgn="b"/>
                      <a:r>
                        <a:rPr lang="en-US" sz="1300" b="1" i="0" u="none" strike="noStrike" dirty="0" smtClean="0">
                          <a:solidFill>
                            <a:schemeClr val="tx1"/>
                          </a:solidFill>
                          <a:effectLst/>
                          <a:latin typeface="Calibri"/>
                        </a:rPr>
                        <a:t>+2</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u="none" dirty="0"/>
                    </a:p>
                  </a:txBody>
                  <a:tcPr anchor="ctr">
                    <a:solidFill>
                      <a:schemeClr val="accent4">
                        <a:lumMod val="40000"/>
                        <a:lumOff val="60000"/>
                      </a:schemeClr>
                    </a:solidFill>
                  </a:tcPr>
                </a:tc>
              </a:tr>
              <a:tr h="213441">
                <a:tc>
                  <a:txBody>
                    <a:bodyPr/>
                    <a:lstStyle/>
                    <a:p>
                      <a:pPr algn="l" fontAlgn="ctr"/>
                      <a:r>
                        <a:rPr lang="en-US" sz="1300" b="0" i="0" u="none" strike="noStrike" dirty="0">
                          <a:solidFill>
                            <a:schemeClr val="tx1"/>
                          </a:solidFill>
                          <a:effectLst/>
                          <a:latin typeface="Calibri"/>
                          <a:cs typeface="Calibri"/>
                        </a:rPr>
                        <a:t>Having a drink while boating is </a:t>
                      </a:r>
                      <a:r>
                        <a:rPr lang="en-US" sz="1300" b="1" i="0" u="sng" strike="noStrike" dirty="0">
                          <a:solidFill>
                            <a:schemeClr val="tx1"/>
                          </a:solidFill>
                          <a:effectLst/>
                          <a:latin typeface="Calibri"/>
                          <a:cs typeface="Calibri"/>
                        </a:rPr>
                        <a:t>part of having a good time</a:t>
                      </a:r>
                      <a:endParaRPr lang="en-US" sz="1300" b="1" i="0" u="sng"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+12</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mj-lt"/>
                        </a:rPr>
                        <a:t>3</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r h="213441">
                <a:tc>
                  <a:txBody>
                    <a:bodyPr/>
                    <a:lstStyle/>
                    <a:p>
                      <a:pPr algn="l" fontAlgn="ctr"/>
                      <a:r>
                        <a:rPr lang="en-US" sz="1300" b="0" i="0" u="none" strike="noStrike" dirty="0">
                          <a:solidFill>
                            <a:schemeClr val="tx1"/>
                          </a:solidFill>
                          <a:effectLst/>
                          <a:latin typeface="Calibri"/>
                          <a:cs typeface="Calibri"/>
                        </a:rPr>
                        <a:t>I </a:t>
                      </a:r>
                      <a:r>
                        <a:rPr lang="en-US" sz="1300" b="1" i="0" u="sng" strike="noStrike" dirty="0">
                          <a:solidFill>
                            <a:schemeClr val="tx1"/>
                          </a:solidFill>
                          <a:effectLst/>
                          <a:latin typeface="Calibri"/>
                          <a:cs typeface="Calibri"/>
                        </a:rPr>
                        <a:t>don’t want to worry about the rules</a:t>
                      </a:r>
                      <a:r>
                        <a:rPr lang="en-US" sz="1300" b="0" i="0" u="none" strike="noStrike" dirty="0">
                          <a:solidFill>
                            <a:schemeClr val="tx1"/>
                          </a:solidFill>
                          <a:effectLst/>
                          <a:latin typeface="Calibri"/>
                          <a:cs typeface="Calibri"/>
                        </a:rPr>
                        <a:t> when I’m out in a boat having a good time</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-8</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mj-lt"/>
                        </a:rPr>
                        <a:t>9</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bl>
          </a:graphicData>
        </a:graphic>
      </p:graphicFrame>
      <p:sp>
        <p:nvSpPr>
          <p:cNvPr id="30" name="TextBox 29"/>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31" name="Rectangle 30"/>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sp>
        <p:nvSpPr>
          <p:cNvPr id="4" name="TextBox 3"/>
          <p:cNvSpPr txBox="1"/>
          <p:nvPr/>
        </p:nvSpPr>
        <p:spPr>
          <a:xfrm>
            <a:off x="489856" y="729344"/>
            <a:ext cx="4419600" cy="523220"/>
          </a:xfrm>
          <a:prstGeom prst="rect">
            <a:avLst/>
          </a:prstGeom>
          <a:noFill/>
        </p:spPr>
        <p:txBody>
          <a:bodyPr wrap="square" rtlCol="0">
            <a:spAutoFit/>
          </a:bodyPr>
          <a:lstStyle/>
          <a:p>
            <a:pPr algn="ctr"/>
            <a:r>
              <a:rPr lang="en-US" sz="1400" b="1" dirty="0" smtClean="0"/>
              <a:t>Themes by Index: </a:t>
            </a:r>
          </a:p>
          <a:p>
            <a:pPr algn="ctr"/>
            <a:r>
              <a:rPr lang="en-US" sz="1400" dirty="0" smtClean="0"/>
              <a:t>Difference from the Average Barrier Rating</a:t>
            </a:r>
            <a:endParaRPr lang="en-US" sz="1400" dirty="0"/>
          </a:p>
        </p:txBody>
      </p:sp>
      <p:sp>
        <p:nvSpPr>
          <p:cNvPr id="27" name="Rounded Rectangle 26"/>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Barriers to prevent </a:t>
            </a:r>
            <a:r>
              <a:rPr lang="en-US" sz="1400" dirty="0" smtClean="0"/>
              <a:t>drinking and operating a boat</a:t>
            </a:r>
            <a:endParaRPr lang="en-US" sz="1400" dirty="0"/>
          </a:p>
        </p:txBody>
      </p:sp>
    </p:spTree>
    <p:extLst>
      <p:ext uri="{BB962C8B-B14F-4D97-AF65-F5344CB8AC3E}">
        <p14:creationId xmlns:p14="http://schemas.microsoft.com/office/powerpoint/2010/main" val="194820147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233236424"/>
              </p:ext>
            </p:extLst>
          </p:nvPr>
        </p:nvGraphicFramePr>
        <p:xfrm>
          <a:off x="108856" y="772886"/>
          <a:ext cx="8858250" cy="55408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Table 5"/>
          <p:cNvGraphicFramePr>
            <a:graphicFrameLocks noGrp="1"/>
          </p:cNvGraphicFramePr>
          <p:nvPr>
            <p:extLst>
              <p:ext uri="{D42A27DB-BD31-4B8C-83A1-F6EECF244321}">
                <p14:modId xmlns:p14="http://schemas.microsoft.com/office/powerpoint/2010/main" val="769370908"/>
              </p:ext>
            </p:extLst>
          </p:nvPr>
        </p:nvGraphicFramePr>
        <p:xfrm>
          <a:off x="163285" y="1077684"/>
          <a:ext cx="8904512" cy="5110798"/>
        </p:xfrm>
        <a:graphic>
          <a:graphicData uri="http://schemas.openxmlformats.org/drawingml/2006/table">
            <a:tbl>
              <a:tblPr>
                <a:tableStyleId>{5C22544A-7EE6-4342-B048-85BDC9FD1C3A}</a:tableStyleId>
              </a:tblPr>
              <a:tblGrid>
                <a:gridCol w="457201"/>
                <a:gridCol w="8447311"/>
              </a:tblGrid>
              <a:tr h="365057">
                <a:tc>
                  <a:txBody>
                    <a:bodyPr/>
                    <a:lstStyle/>
                    <a:p>
                      <a:pPr algn="ctr" fontAlgn="ctr"/>
                      <a:r>
                        <a:rPr lang="en-US" sz="1000" b="0" i="0" u="none" strike="noStrike" dirty="0">
                          <a:solidFill>
                            <a:schemeClr val="tx1"/>
                          </a:solidFill>
                          <a:effectLst/>
                          <a:latin typeface="Calibri"/>
                        </a:rPr>
                        <a:t>8.5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Drinking and operating a boat puts </a:t>
                      </a:r>
                      <a:r>
                        <a:rPr lang="en-US" sz="1200" b="1" u="none" strike="noStrike" dirty="0">
                          <a:effectLst/>
                        </a:rPr>
                        <a:t>those I care about </a:t>
                      </a:r>
                      <a:r>
                        <a:rPr lang="en-US" sz="1200" u="none" strike="noStrike" dirty="0">
                          <a:effectLst/>
                        </a:rPr>
                        <a:t>at risk</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8.4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am more likely to </a:t>
                      </a:r>
                      <a:r>
                        <a:rPr lang="en-US" sz="1200" b="1" u="none" strike="noStrike" dirty="0">
                          <a:effectLst/>
                        </a:rPr>
                        <a:t>avoid problems </a:t>
                      </a:r>
                      <a:r>
                        <a:rPr lang="en-US" sz="1200" u="none" strike="noStrike" dirty="0">
                          <a:effectLst/>
                        </a:rPr>
                        <a:t>if I don’t drink and operate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8.3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Boating would </a:t>
                      </a:r>
                      <a:r>
                        <a:rPr lang="en-US" sz="1200" b="1" u="none" strike="noStrike" dirty="0">
                          <a:effectLst/>
                        </a:rPr>
                        <a:t>never be the same </a:t>
                      </a:r>
                      <a:r>
                        <a:rPr lang="en-US" sz="1200" u="none" strike="noStrike" dirty="0">
                          <a:effectLst/>
                        </a:rPr>
                        <a:t>for me if </a:t>
                      </a:r>
                      <a:r>
                        <a:rPr lang="en-US" sz="1200" b="1" u="none" strike="noStrike" dirty="0">
                          <a:effectLst/>
                        </a:rPr>
                        <a:t>someone close to me died </a:t>
                      </a:r>
                      <a:r>
                        <a:rPr lang="en-US" sz="1200" u="none" strike="noStrike" dirty="0">
                          <a:effectLst/>
                        </a:rPr>
                        <a:t>because I was drinking while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don’t need to drink to have a good time; </a:t>
                      </a:r>
                      <a:r>
                        <a:rPr lang="en-US" sz="1200" b="1" u="none" strike="noStrike" dirty="0">
                          <a:effectLst/>
                        </a:rPr>
                        <a:t>boating is a natural high</a:t>
                      </a:r>
                      <a:endParaRPr lang="en-US" sz="1200" b="1"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t>
                      </a:r>
                      <a:r>
                        <a:rPr lang="en-US" sz="1200" b="1" u="none" strike="noStrike" dirty="0">
                          <a:effectLst/>
                        </a:rPr>
                        <a:t>don’t want the pain </a:t>
                      </a:r>
                      <a:r>
                        <a:rPr lang="en-US" sz="1200" u="none" strike="noStrike" dirty="0">
                          <a:effectLst/>
                        </a:rPr>
                        <a:t>I would feel if I knew </a:t>
                      </a:r>
                      <a:r>
                        <a:rPr lang="en-US" sz="1200" b="1" u="none" strike="noStrike" dirty="0">
                          <a:effectLst/>
                        </a:rPr>
                        <a:t>I killed someone </a:t>
                      </a:r>
                      <a:r>
                        <a:rPr lang="en-US" sz="1200" u="none" strike="noStrike" dirty="0">
                          <a:effectLst/>
                        </a:rPr>
                        <a:t>because I was drinking while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7.8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want to set a </a:t>
                      </a:r>
                      <a:r>
                        <a:rPr lang="en-US" sz="1200" b="1" u="none" strike="noStrike" dirty="0">
                          <a:effectLst/>
                        </a:rPr>
                        <a:t>good example for children </a:t>
                      </a:r>
                      <a:r>
                        <a:rPr lang="en-US" sz="1200" u="none" strike="noStrike" dirty="0">
                          <a:effectLst/>
                        </a:rPr>
                        <a:t>by not drinking when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want to set a </a:t>
                      </a:r>
                      <a:r>
                        <a:rPr lang="en-US" sz="1200" b="1" u="none" strike="noStrike" dirty="0">
                          <a:effectLst/>
                        </a:rPr>
                        <a:t>good example for teenagers </a:t>
                      </a:r>
                      <a:r>
                        <a:rPr lang="en-US" sz="1200" u="none" strike="noStrike" dirty="0">
                          <a:effectLst/>
                        </a:rPr>
                        <a:t>by not drinking when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7.6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t>
                      </a:r>
                      <a:r>
                        <a:rPr lang="en-US" sz="1200" b="1" u="none" strike="noStrike" dirty="0">
                          <a:effectLst/>
                        </a:rPr>
                        <a:t>show others that I care </a:t>
                      </a:r>
                      <a:r>
                        <a:rPr lang="en-US" sz="1200" u="none" strike="noStrike" dirty="0">
                          <a:effectLst/>
                        </a:rPr>
                        <a:t>about them by avoiding alcoholic beverages while boating</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7.5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Those who are ‘</a:t>
                      </a:r>
                      <a:r>
                        <a:rPr lang="en-US" sz="1200" b="1" u="none" strike="noStrike" dirty="0">
                          <a:effectLst/>
                        </a:rPr>
                        <a:t>in the know’ always avoid </a:t>
                      </a:r>
                      <a:r>
                        <a:rPr lang="en-US" sz="1200" u="none" strike="noStrike" dirty="0">
                          <a:effectLst/>
                        </a:rPr>
                        <a:t>alcoholic beverages while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6.2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wouldn’t drink while operating a boat if I knew that I </a:t>
                      </a:r>
                      <a:r>
                        <a:rPr lang="en-US" sz="1200" b="1" u="none" strike="noStrike" dirty="0">
                          <a:effectLst/>
                        </a:rPr>
                        <a:t>could lose my automobile driver’s license </a:t>
                      </a:r>
                      <a:r>
                        <a:rPr lang="en-US" sz="1200" u="none" strike="noStrike" dirty="0">
                          <a:effectLst/>
                        </a:rPr>
                        <a:t>for impaired operation of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6.2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always try to have a </a:t>
                      </a:r>
                      <a:r>
                        <a:rPr lang="en-US" sz="1200" b="1" u="none" strike="noStrike" dirty="0">
                          <a:effectLst/>
                        </a:rPr>
                        <a:t>designated driver/‘skipper</a:t>
                      </a:r>
                      <a:r>
                        <a:rPr lang="en-US" sz="1200" u="none" strike="noStrike" dirty="0">
                          <a:effectLst/>
                        </a:rPr>
                        <a:t>’ if we are drinking while boating</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5.9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b="1" u="none" strike="noStrike" dirty="0">
                          <a:effectLst/>
                        </a:rPr>
                        <a:t>Others will look up to me </a:t>
                      </a:r>
                      <a:r>
                        <a:rPr lang="en-US" sz="1200" u="none" strike="noStrike" dirty="0">
                          <a:effectLst/>
                        </a:rPr>
                        <a:t>for avoiding alcoholic beverages while operating a boat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a:solidFill>
                            <a:schemeClr val="tx1"/>
                          </a:solidFill>
                          <a:effectLst/>
                          <a:latin typeface="Calibri"/>
                        </a:rPr>
                        <a:t>5.7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have </a:t>
                      </a:r>
                      <a:r>
                        <a:rPr lang="en-US" sz="1200" b="1" u="none" strike="noStrike" dirty="0">
                          <a:effectLst/>
                        </a:rPr>
                        <a:t>more energy </a:t>
                      </a:r>
                      <a:r>
                        <a:rPr lang="en-US" sz="1200" u="none" strike="noStrike" dirty="0">
                          <a:effectLst/>
                        </a:rPr>
                        <a:t>when I don’t drink while boating</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365057">
                <a:tc>
                  <a:txBody>
                    <a:bodyPr/>
                    <a:lstStyle/>
                    <a:p>
                      <a:pPr algn="ctr" fontAlgn="ctr"/>
                      <a:r>
                        <a:rPr lang="en-US" sz="1000" b="0" i="0" u="none" strike="noStrike" dirty="0">
                          <a:solidFill>
                            <a:schemeClr val="tx1"/>
                          </a:solidFill>
                          <a:effectLst/>
                          <a:latin typeface="Calibri"/>
                        </a:rPr>
                        <a:t>3.6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200" u="none" strike="noStrike" dirty="0">
                          <a:effectLst/>
                        </a:rPr>
                        <a:t>I wouldn’t drink while operating a boat </a:t>
                      </a:r>
                      <a:r>
                        <a:rPr lang="en-US" sz="1200" b="1" u="none" strike="noStrike" dirty="0">
                          <a:effectLst/>
                        </a:rPr>
                        <a:t>if there was more enforcemen</a:t>
                      </a:r>
                      <a:r>
                        <a:rPr lang="en-US" sz="1200" u="none" strike="noStrike" dirty="0">
                          <a:effectLst/>
                        </a:rPr>
                        <a:t>t of drinking &amp; boating laws and a bigger chance of getting </a:t>
                      </a:r>
                      <a:r>
                        <a:rPr lang="en-US" sz="1200" u="none" strike="noStrike" dirty="0" smtClean="0">
                          <a:effectLst/>
                        </a:rPr>
                        <a:t>caught</a:t>
                      </a:r>
                      <a:endParaRPr lang="en-US" sz="12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2" name="Title 1"/>
          <p:cNvSpPr>
            <a:spLocks noGrp="1"/>
          </p:cNvSpPr>
          <p:nvPr>
            <p:ph type="title"/>
          </p:nvPr>
        </p:nvSpPr>
        <p:spPr>
          <a:xfrm>
            <a:off x="838801" y="97200"/>
            <a:ext cx="6514500" cy="612000"/>
          </a:xfrm>
        </p:spPr>
        <p:txBody>
          <a:bodyPr/>
          <a:lstStyle/>
          <a:p>
            <a:r>
              <a:rPr lang="en-US" dirty="0" smtClean="0"/>
              <a:t>Overall </a:t>
            </a:r>
            <a:r>
              <a:rPr lang="en-US" dirty="0"/>
              <a:t>Ranking of Motivations for not Drinking Alcohol while </a:t>
            </a:r>
            <a:r>
              <a:rPr lang="en-US" dirty="0" smtClean="0"/>
              <a:t>boating </a:t>
            </a:r>
            <a:r>
              <a:rPr lang="en-US" sz="1600" b="0" dirty="0" smtClean="0"/>
              <a:t>Based </a:t>
            </a:r>
            <a:r>
              <a:rPr lang="en-US" sz="1600" b="0" dirty="0"/>
              <a:t>on </a:t>
            </a:r>
            <a:r>
              <a:rPr lang="en-US" sz="1600" b="0" dirty="0" smtClean="0"/>
              <a:t>MaxDiff Scores</a:t>
            </a:r>
            <a:r>
              <a:rPr lang="en-US" sz="1600" b="0" dirty="0"/>
              <a:t> / 10</a:t>
            </a:r>
            <a:endParaRPr lang="en-US" sz="16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69</a:t>
            </a:fld>
            <a:endParaRPr lang="de-DE" dirty="0">
              <a:solidFill>
                <a:srgbClr val="1F497D"/>
              </a:solidFill>
            </a:endParaRPr>
          </a:p>
        </p:txBody>
      </p:sp>
      <p:sp>
        <p:nvSpPr>
          <p:cNvPr id="16" name="TextBox 15"/>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7" name="Rectangle 16"/>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sp>
        <p:nvSpPr>
          <p:cNvPr id="8" name="Rounded Rectangle 7"/>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Motivations</a:t>
            </a:r>
            <a:r>
              <a:rPr lang="en-US" sz="1400" dirty="0" smtClean="0"/>
              <a:t> </a:t>
            </a:r>
            <a:r>
              <a:rPr lang="en-US" sz="1400" b="1" dirty="0" smtClean="0"/>
              <a:t>to not </a:t>
            </a:r>
            <a:r>
              <a:rPr lang="en-US" sz="1400" dirty="0" smtClean="0"/>
              <a:t>drink and operate a boat</a:t>
            </a:r>
            <a:endParaRPr lang="en-US" sz="1400" dirty="0"/>
          </a:p>
        </p:txBody>
      </p:sp>
      <p:sp>
        <p:nvSpPr>
          <p:cNvPr id="9" name="Title 1"/>
          <p:cNvSpPr txBox="1">
            <a:spLocks/>
          </p:cNvSpPr>
          <p:nvPr/>
        </p:nvSpPr>
        <p:spPr>
          <a:xfrm>
            <a:off x="511630" y="779670"/>
            <a:ext cx="7010400" cy="306000"/>
          </a:xfrm>
          <a:prstGeom prst="rect">
            <a:avLst/>
          </a:prstGeom>
        </p:spPr>
        <p:txBody>
          <a:bodyPr wrap="square" lIns="0" tIns="0" rIns="0" bIns="0" anchor="ctr" anchorCtr="0">
            <a:noAutofit/>
          </a:bodyPr>
          <a:lstStyle>
            <a:lvl1pPr algn="l" defTabSz="914400" rtl="0" eaLnBrk="1" latinLnBrk="0" hangingPunct="1">
              <a:lnSpc>
                <a:spcPct val="90000"/>
              </a:lnSpc>
              <a:spcBef>
                <a:spcPct val="0"/>
              </a:spcBef>
              <a:buNone/>
              <a:defRPr sz="2000" b="1" kern="1200">
                <a:solidFill>
                  <a:schemeClr val="tx1"/>
                </a:solidFill>
                <a:latin typeface="+mj-lt"/>
                <a:ea typeface="+mj-ea"/>
                <a:cs typeface="+mj-cs"/>
              </a:defRPr>
            </a:lvl1pPr>
          </a:lstStyle>
          <a:p>
            <a:pPr algn="ctr"/>
            <a:r>
              <a:rPr lang="en-US" sz="1600" dirty="0" smtClean="0"/>
              <a:t>Overall Ranking of Motivations for not Drinking Alcohol while boating</a:t>
            </a:r>
            <a:endParaRPr lang="en-US" sz="1600" dirty="0"/>
          </a:p>
        </p:txBody>
      </p:sp>
      <p:cxnSp>
        <p:nvCxnSpPr>
          <p:cNvPr id="7" name="Straight Connector 6"/>
          <p:cNvCxnSpPr/>
          <p:nvPr/>
        </p:nvCxnSpPr>
        <p:spPr>
          <a:xfrm>
            <a:off x="152400" y="4343400"/>
            <a:ext cx="8686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7239000" y="3962400"/>
            <a:ext cx="1600200" cy="369332"/>
          </a:xfrm>
          <a:prstGeom prst="rect">
            <a:avLst/>
          </a:prstGeom>
          <a:noFill/>
        </p:spPr>
        <p:txBody>
          <a:bodyPr wrap="square" rtlCol="0">
            <a:spAutoFit/>
          </a:bodyPr>
          <a:lstStyle/>
          <a:p>
            <a:pPr algn="r"/>
            <a:r>
              <a:rPr lang="en-US" b="1" dirty="0" smtClean="0">
                <a:solidFill>
                  <a:schemeClr val="bg1">
                    <a:lumMod val="50000"/>
                  </a:schemeClr>
                </a:solidFill>
              </a:rPr>
              <a:t>Top 9 compete</a:t>
            </a:r>
            <a:endParaRPr lang="en-US" b="1" dirty="0">
              <a:solidFill>
                <a:schemeClr val="bg1">
                  <a:lumMod val="50000"/>
                </a:schemeClr>
              </a:solidFill>
            </a:endParaRPr>
          </a:p>
        </p:txBody>
      </p:sp>
    </p:spTree>
    <p:extLst>
      <p:ext uri="{BB962C8B-B14F-4D97-AF65-F5344CB8AC3E}">
        <p14:creationId xmlns:p14="http://schemas.microsoft.com/office/powerpoint/2010/main" val="7148140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Sizes by Key Demographics</a:t>
            </a:r>
            <a:endParaRPr lang="en-US"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latin typeface="Arial" pitchFamily="34" charset="0"/>
              </a:rPr>
              <a:pPr fontAlgn="base">
                <a:spcBef>
                  <a:spcPct val="0"/>
                </a:spcBef>
                <a:spcAft>
                  <a:spcPct val="0"/>
                </a:spcAft>
              </a:pPr>
              <a:t>7</a:t>
            </a:fld>
            <a:endParaRPr lang="de-DE" dirty="0">
              <a:solidFill>
                <a:srgbClr val="1F497D"/>
              </a:solidFill>
              <a:latin typeface="Arial" pitchFamily="34" charset="0"/>
            </a:endParaRPr>
          </a:p>
        </p:txBody>
      </p:sp>
      <p:graphicFrame>
        <p:nvGraphicFramePr>
          <p:cNvPr id="6" name="Content Placeholder 6"/>
          <p:cNvGraphicFramePr>
            <a:graphicFrameLocks/>
          </p:cNvGraphicFramePr>
          <p:nvPr>
            <p:extLst>
              <p:ext uri="{D42A27DB-BD31-4B8C-83A1-F6EECF244321}">
                <p14:modId xmlns:p14="http://schemas.microsoft.com/office/powerpoint/2010/main" val="1761006926"/>
              </p:ext>
            </p:extLst>
          </p:nvPr>
        </p:nvGraphicFramePr>
        <p:xfrm>
          <a:off x="1905000" y="1371600"/>
          <a:ext cx="5105400" cy="4385811"/>
        </p:xfrm>
        <a:graphic>
          <a:graphicData uri="http://schemas.openxmlformats.org/drawingml/2006/table">
            <a:tbl>
              <a:tblPr firstRow="1" bandRow="1">
                <a:tableStyleId>{21E4AEA4-8DFA-4A89-87EB-49C32662AFE0}</a:tableStyleId>
              </a:tblPr>
              <a:tblGrid>
                <a:gridCol w="2617054"/>
                <a:gridCol w="1244173"/>
                <a:gridCol w="1244173"/>
              </a:tblGrid>
              <a:tr h="289231">
                <a:tc gridSpan="3">
                  <a:txBody>
                    <a:bodyPr/>
                    <a:lstStyle/>
                    <a:p>
                      <a:r>
                        <a:rPr lang="en-US" sz="1300" dirty="0" smtClean="0">
                          <a:solidFill>
                            <a:schemeClr val="tx1"/>
                          </a:solidFill>
                        </a:rPr>
                        <a:t>Gender</a:t>
                      </a:r>
                      <a:endParaRPr lang="en-US" sz="1300" dirty="0">
                        <a:solidFill>
                          <a:schemeClr val="tx1"/>
                        </a:solidFill>
                      </a:endParaRPr>
                    </a:p>
                  </a:txBody>
                  <a:tcPr anchor="ctr">
                    <a:solidFill>
                      <a:srgbClr val="FFC000"/>
                    </a:solidFill>
                  </a:tcPr>
                </a:tc>
                <a:tc hMerge="1">
                  <a:txBody>
                    <a:bodyPr/>
                    <a:lstStyle/>
                    <a:p>
                      <a:endParaRPr lang="en-US"/>
                    </a:p>
                  </a:txBody>
                  <a:tcPr/>
                </a:tc>
                <a:tc hMerge="1">
                  <a:txBody>
                    <a:bodyPr/>
                    <a:lstStyle/>
                    <a:p>
                      <a:endParaRPr lang="en-US" dirty="0"/>
                    </a:p>
                  </a:txBody>
                  <a:tcPr/>
                </a:tc>
              </a:tr>
              <a:tr h="289231">
                <a:tc>
                  <a:txBody>
                    <a:bodyPr/>
                    <a:lstStyle/>
                    <a:p>
                      <a:r>
                        <a:rPr lang="en-US" sz="1300" dirty="0" smtClean="0"/>
                        <a:t>Female</a:t>
                      </a:r>
                      <a:endParaRPr lang="en-US" sz="1300" dirty="0"/>
                    </a:p>
                  </a:txBody>
                  <a:tcPr anchor="ctr"/>
                </a:tc>
                <a:tc>
                  <a:txBody>
                    <a:bodyPr/>
                    <a:lstStyle/>
                    <a:p>
                      <a:pPr algn="ctr"/>
                      <a:r>
                        <a:rPr lang="en-US" sz="1300" i="1" dirty="0" smtClean="0"/>
                        <a:t>n=488</a:t>
                      </a:r>
                      <a:endParaRPr lang="en-US" sz="1300" i="1" dirty="0"/>
                    </a:p>
                  </a:txBody>
                  <a:tcPr anchor="ctr"/>
                </a:tc>
                <a:tc>
                  <a:txBody>
                    <a:bodyPr/>
                    <a:lstStyle/>
                    <a:p>
                      <a:pPr algn="ctr"/>
                      <a:r>
                        <a:rPr lang="en-US" sz="1300" dirty="0" smtClean="0"/>
                        <a:t>40%</a:t>
                      </a:r>
                      <a:endParaRPr lang="en-US" sz="1300" dirty="0"/>
                    </a:p>
                  </a:txBody>
                  <a:tcPr anchor="ctr"/>
                </a:tc>
              </a:tr>
              <a:tr h="289231">
                <a:tc>
                  <a:txBody>
                    <a:bodyPr/>
                    <a:lstStyle/>
                    <a:p>
                      <a:r>
                        <a:rPr lang="en-US" sz="1300" dirty="0" smtClean="0"/>
                        <a:t>Male</a:t>
                      </a:r>
                      <a:endParaRPr lang="en-US" sz="1300" dirty="0"/>
                    </a:p>
                  </a:txBody>
                  <a:tcPr anchor="ctr"/>
                </a:tc>
                <a:tc>
                  <a:txBody>
                    <a:bodyPr/>
                    <a:lstStyle/>
                    <a:p>
                      <a:pPr algn="ctr"/>
                      <a:r>
                        <a:rPr lang="en-US" sz="1300" i="1" dirty="0" smtClean="0"/>
                        <a:t>n=716</a:t>
                      </a:r>
                      <a:endParaRPr lang="en-US" sz="1300" i="1" dirty="0"/>
                    </a:p>
                  </a:txBody>
                  <a:tcPr anchor="ctr"/>
                </a:tc>
                <a:tc>
                  <a:txBody>
                    <a:bodyPr/>
                    <a:lstStyle/>
                    <a:p>
                      <a:pPr algn="ctr"/>
                      <a:r>
                        <a:rPr lang="en-US" sz="1300" dirty="0" smtClean="0"/>
                        <a:t>60%</a:t>
                      </a:r>
                      <a:endParaRPr lang="en-US" sz="1300" dirty="0"/>
                    </a:p>
                  </a:txBody>
                  <a:tcPr anchor="ctr"/>
                </a:tc>
              </a:tr>
              <a:tr h="289231">
                <a:tc gridSpan="3">
                  <a:txBody>
                    <a:bodyPr/>
                    <a:lstStyle/>
                    <a:p>
                      <a:r>
                        <a:rPr lang="en-US" sz="1300" b="1" dirty="0" smtClean="0"/>
                        <a:t>Age</a:t>
                      </a:r>
                      <a:endParaRPr lang="en-US" sz="1300" b="1" dirty="0">
                        <a:solidFill>
                          <a:schemeClr val="bg1"/>
                        </a:solidFill>
                      </a:endParaRPr>
                    </a:p>
                  </a:txBody>
                  <a:tcPr anchor="ctr">
                    <a:solidFill>
                      <a:srgbClr val="FFC000"/>
                    </a:solidFill>
                  </a:tcPr>
                </a:tc>
                <a:tc hMerge="1">
                  <a:txBody>
                    <a:bodyPr/>
                    <a:lstStyle/>
                    <a:p>
                      <a:endParaRPr lang="en-US"/>
                    </a:p>
                  </a:txBody>
                  <a:tcPr/>
                </a:tc>
                <a:tc hMerge="1">
                  <a:txBody>
                    <a:bodyPr/>
                    <a:lstStyle/>
                    <a:p>
                      <a:endParaRPr lang="en-US" sz="1300" dirty="0"/>
                    </a:p>
                  </a:txBody>
                  <a:tcPr/>
                </a:tc>
              </a:tr>
              <a:tr h="289231">
                <a:tc>
                  <a:txBody>
                    <a:bodyPr/>
                    <a:lstStyle/>
                    <a:p>
                      <a:r>
                        <a:rPr lang="en-US" sz="1300" dirty="0" smtClean="0"/>
                        <a:t>18-34</a:t>
                      </a:r>
                      <a:endParaRPr lang="en-US" sz="1300" dirty="0">
                        <a:solidFill>
                          <a:schemeClr val="tx1"/>
                        </a:solidFill>
                      </a:endParaRPr>
                    </a:p>
                  </a:txBody>
                  <a:tcPr anchor="ctr"/>
                </a:tc>
                <a:tc>
                  <a:txBody>
                    <a:bodyPr/>
                    <a:lstStyle/>
                    <a:p>
                      <a:pPr algn="ctr"/>
                      <a:r>
                        <a:rPr lang="en-US" sz="1300" i="1" dirty="0" smtClean="0">
                          <a:solidFill>
                            <a:schemeClr val="tx1"/>
                          </a:solidFill>
                        </a:rPr>
                        <a:t>n=338</a:t>
                      </a:r>
                      <a:endParaRPr lang="en-US" sz="1300" i="1" dirty="0">
                        <a:solidFill>
                          <a:schemeClr val="tx1"/>
                        </a:solidFill>
                      </a:endParaRPr>
                    </a:p>
                  </a:txBody>
                  <a:tcPr anchor="ctr"/>
                </a:tc>
                <a:tc>
                  <a:txBody>
                    <a:bodyPr/>
                    <a:lstStyle/>
                    <a:p>
                      <a:pPr algn="ctr"/>
                      <a:r>
                        <a:rPr lang="en-US" sz="1300" dirty="0" smtClean="0"/>
                        <a:t>28%</a:t>
                      </a:r>
                      <a:endParaRPr lang="en-US" sz="1300" dirty="0">
                        <a:solidFill>
                          <a:schemeClr val="tx1"/>
                        </a:solidFill>
                      </a:endParaRPr>
                    </a:p>
                  </a:txBody>
                  <a:tcPr anchor="ctr"/>
                </a:tc>
              </a:tr>
              <a:tr h="331971">
                <a:tc>
                  <a:txBody>
                    <a:bodyPr/>
                    <a:lstStyle/>
                    <a:p>
                      <a:r>
                        <a:rPr lang="en-US" sz="1300" baseline="0" dirty="0" smtClean="0"/>
                        <a:t>35-44</a:t>
                      </a:r>
                      <a:endParaRPr lang="en-US" sz="1300" dirty="0">
                        <a:solidFill>
                          <a:schemeClr val="tx1"/>
                        </a:solidFill>
                      </a:endParaRPr>
                    </a:p>
                  </a:txBody>
                  <a:tcPr anchor="ctr"/>
                </a:tc>
                <a:tc>
                  <a:txBody>
                    <a:bodyPr/>
                    <a:lstStyle/>
                    <a:p>
                      <a:pPr algn="ctr"/>
                      <a:r>
                        <a:rPr lang="en-US" sz="1300" i="1" dirty="0" smtClean="0">
                          <a:solidFill>
                            <a:schemeClr val="tx1"/>
                          </a:solidFill>
                        </a:rPr>
                        <a:t>n=249</a:t>
                      </a:r>
                      <a:endParaRPr lang="en-US" sz="1300" i="1" dirty="0">
                        <a:solidFill>
                          <a:schemeClr val="tx1"/>
                        </a:solidFill>
                      </a:endParaRPr>
                    </a:p>
                  </a:txBody>
                  <a:tcPr anchor="ctr"/>
                </a:tc>
                <a:tc>
                  <a:txBody>
                    <a:bodyPr/>
                    <a:lstStyle/>
                    <a:p>
                      <a:pPr algn="ctr"/>
                      <a:r>
                        <a:rPr lang="en-US" sz="1300" dirty="0" smtClean="0"/>
                        <a:t>21%</a:t>
                      </a:r>
                      <a:endParaRPr lang="en-US" sz="1300" dirty="0">
                        <a:solidFill>
                          <a:schemeClr val="tx1"/>
                        </a:solidFill>
                      </a:endParaRPr>
                    </a:p>
                  </a:txBody>
                  <a:tcPr anchor="ctr"/>
                </a:tc>
              </a:tr>
              <a:tr h="289231">
                <a:tc>
                  <a:txBody>
                    <a:bodyPr/>
                    <a:lstStyle/>
                    <a:p>
                      <a:r>
                        <a:rPr lang="en-US" sz="1300" dirty="0" smtClean="0"/>
                        <a:t>45-54</a:t>
                      </a:r>
                      <a:endParaRPr lang="en-US" sz="1300" dirty="0">
                        <a:solidFill>
                          <a:schemeClr val="tx1"/>
                        </a:solidFill>
                      </a:endParaRPr>
                    </a:p>
                  </a:txBody>
                  <a:tcPr anchor="ctr"/>
                </a:tc>
                <a:tc>
                  <a:txBody>
                    <a:bodyPr/>
                    <a:lstStyle/>
                    <a:p>
                      <a:pPr algn="ctr"/>
                      <a:r>
                        <a:rPr lang="en-US" sz="1300" i="1" dirty="0" smtClean="0">
                          <a:solidFill>
                            <a:schemeClr val="tx1"/>
                          </a:solidFill>
                        </a:rPr>
                        <a:t>n=291</a:t>
                      </a:r>
                      <a:endParaRPr lang="en-US" sz="1300" i="1" dirty="0">
                        <a:solidFill>
                          <a:schemeClr val="tx1"/>
                        </a:solidFill>
                      </a:endParaRPr>
                    </a:p>
                  </a:txBody>
                  <a:tcPr anchor="ctr"/>
                </a:tc>
                <a:tc>
                  <a:txBody>
                    <a:bodyPr/>
                    <a:lstStyle/>
                    <a:p>
                      <a:pPr algn="ctr"/>
                      <a:r>
                        <a:rPr lang="en-US" sz="1300" dirty="0" smtClean="0"/>
                        <a:t>24%</a:t>
                      </a:r>
                      <a:endParaRPr lang="en-US" sz="1300" dirty="0">
                        <a:solidFill>
                          <a:schemeClr val="tx1"/>
                        </a:solidFill>
                      </a:endParaRPr>
                    </a:p>
                  </a:txBody>
                  <a:tcPr anchor="ctr"/>
                </a:tc>
              </a:tr>
              <a:tr h="289231">
                <a:tc>
                  <a:txBody>
                    <a:bodyPr/>
                    <a:lstStyle/>
                    <a:p>
                      <a:r>
                        <a:rPr lang="en-US" sz="1300" dirty="0" smtClean="0"/>
                        <a:t>55-69</a:t>
                      </a:r>
                      <a:endParaRPr lang="en-US" sz="1300" dirty="0">
                        <a:solidFill>
                          <a:schemeClr val="tx1"/>
                        </a:solidFill>
                      </a:endParaRPr>
                    </a:p>
                  </a:txBody>
                  <a:tcPr anchor="ctr"/>
                </a:tc>
                <a:tc>
                  <a:txBody>
                    <a:bodyPr/>
                    <a:lstStyle/>
                    <a:p>
                      <a:pPr algn="ctr"/>
                      <a:r>
                        <a:rPr lang="en-US" sz="1300" i="1" dirty="0" smtClean="0">
                          <a:solidFill>
                            <a:schemeClr val="tx1"/>
                          </a:solidFill>
                        </a:rPr>
                        <a:t>n=326</a:t>
                      </a:r>
                      <a:endParaRPr lang="en-US" sz="1300" i="1" dirty="0">
                        <a:solidFill>
                          <a:schemeClr val="tx1"/>
                        </a:solidFill>
                      </a:endParaRPr>
                    </a:p>
                  </a:txBody>
                  <a:tcPr anchor="ctr"/>
                </a:tc>
                <a:tc>
                  <a:txBody>
                    <a:bodyPr/>
                    <a:lstStyle/>
                    <a:p>
                      <a:pPr algn="ctr"/>
                      <a:r>
                        <a:rPr lang="en-US" sz="1300" dirty="0" smtClean="0"/>
                        <a:t>27%</a:t>
                      </a:r>
                      <a:endParaRPr lang="en-US" sz="1300" dirty="0">
                        <a:solidFill>
                          <a:schemeClr val="tx1"/>
                        </a:solidFill>
                      </a:endParaRPr>
                    </a:p>
                  </a:txBody>
                  <a:tcPr anchor="ctr"/>
                </a:tc>
              </a:tr>
              <a:tr h="289231">
                <a:tc gridSpan="3">
                  <a:txBody>
                    <a:bodyPr/>
                    <a:lstStyle/>
                    <a:p>
                      <a:r>
                        <a:rPr lang="en-US" sz="1300" b="1" dirty="0" smtClean="0"/>
                        <a:t>Region (Overlap</a:t>
                      </a:r>
                      <a:r>
                        <a:rPr lang="en-US" sz="1300" b="1" baseline="0" dirty="0" smtClean="0"/>
                        <a:t> in Northerners category)</a:t>
                      </a:r>
                      <a:endParaRPr lang="en-US" sz="1300" b="1" dirty="0">
                        <a:solidFill>
                          <a:schemeClr val="bg1"/>
                        </a:solidFill>
                      </a:endParaRPr>
                    </a:p>
                  </a:txBody>
                  <a:tcPr anchor="ctr">
                    <a:solidFill>
                      <a:srgbClr val="FFC000"/>
                    </a:solidFill>
                  </a:tcPr>
                </a:tc>
                <a:tc hMerge="1">
                  <a:txBody>
                    <a:bodyPr/>
                    <a:lstStyle/>
                    <a:p>
                      <a:endParaRPr lang="en-US"/>
                    </a:p>
                  </a:txBody>
                  <a:tcPr/>
                </a:tc>
                <a:tc hMerge="1">
                  <a:txBody>
                    <a:bodyPr/>
                    <a:lstStyle/>
                    <a:p>
                      <a:pPr algn="ctr"/>
                      <a:endParaRPr lang="en-US" sz="1300" dirty="0"/>
                    </a:p>
                  </a:txBody>
                  <a:tcPr anchor="ctr"/>
                </a:tc>
              </a:tr>
              <a:tr h="289231">
                <a:tc>
                  <a:txBody>
                    <a:bodyPr/>
                    <a:lstStyle/>
                    <a:p>
                      <a:r>
                        <a:rPr lang="en-US" sz="1300" dirty="0" smtClean="0"/>
                        <a:t>British Columbia</a:t>
                      </a:r>
                      <a:endParaRPr lang="en-US" sz="1300" dirty="0"/>
                    </a:p>
                  </a:txBody>
                  <a:tcPr anchor="ctr"/>
                </a:tc>
                <a:tc>
                  <a:txBody>
                    <a:bodyPr/>
                    <a:lstStyle/>
                    <a:p>
                      <a:pPr algn="ctr"/>
                      <a:r>
                        <a:rPr lang="en-US" sz="1300" i="1" dirty="0" smtClean="0"/>
                        <a:t>n=260</a:t>
                      </a:r>
                      <a:endParaRPr lang="en-US" sz="1300" i="1" dirty="0"/>
                    </a:p>
                  </a:txBody>
                  <a:tcPr anchor="ctr"/>
                </a:tc>
                <a:tc>
                  <a:txBody>
                    <a:bodyPr/>
                    <a:lstStyle/>
                    <a:p>
                      <a:pPr algn="ctr"/>
                      <a:r>
                        <a:rPr lang="en-US" sz="1300" dirty="0" smtClean="0"/>
                        <a:t>22%</a:t>
                      </a:r>
                      <a:endParaRPr lang="en-US" sz="1300" dirty="0"/>
                    </a:p>
                  </a:txBody>
                  <a:tcPr anchor="ctr"/>
                </a:tc>
              </a:tr>
              <a:tr h="289231">
                <a:tc>
                  <a:txBody>
                    <a:bodyPr/>
                    <a:lstStyle/>
                    <a:p>
                      <a:r>
                        <a:rPr lang="en-US" sz="1300" dirty="0" smtClean="0"/>
                        <a:t>Prairies</a:t>
                      </a:r>
                      <a:endParaRPr lang="en-US" sz="1300" dirty="0"/>
                    </a:p>
                  </a:txBody>
                  <a:tcPr anchor="ctr"/>
                </a:tc>
                <a:tc>
                  <a:txBody>
                    <a:bodyPr/>
                    <a:lstStyle/>
                    <a:p>
                      <a:pPr algn="ctr"/>
                      <a:r>
                        <a:rPr lang="en-US" sz="1300" i="1" dirty="0" smtClean="0"/>
                        <a:t>n=164</a:t>
                      </a:r>
                      <a:endParaRPr lang="en-US" sz="1300" i="1" dirty="0"/>
                    </a:p>
                  </a:txBody>
                  <a:tcPr anchor="ctr"/>
                </a:tc>
                <a:tc>
                  <a:txBody>
                    <a:bodyPr/>
                    <a:lstStyle/>
                    <a:p>
                      <a:pPr algn="ctr"/>
                      <a:r>
                        <a:rPr lang="en-US" sz="1300" dirty="0" smtClean="0"/>
                        <a:t>14%</a:t>
                      </a:r>
                      <a:endParaRPr lang="en-US" sz="1300" dirty="0"/>
                    </a:p>
                  </a:txBody>
                  <a:tcPr anchor="ctr"/>
                </a:tc>
              </a:tr>
              <a:tr h="289231">
                <a:tc>
                  <a:txBody>
                    <a:bodyPr/>
                    <a:lstStyle/>
                    <a:p>
                      <a:r>
                        <a:rPr lang="en-US" sz="1300" dirty="0" smtClean="0"/>
                        <a:t>Ontario</a:t>
                      </a:r>
                      <a:endParaRPr lang="en-US" sz="1300" dirty="0"/>
                    </a:p>
                  </a:txBody>
                  <a:tcPr anchor="ctr"/>
                </a:tc>
                <a:tc>
                  <a:txBody>
                    <a:bodyPr/>
                    <a:lstStyle/>
                    <a:p>
                      <a:pPr algn="ctr"/>
                      <a:r>
                        <a:rPr lang="en-US" sz="1300" i="1" dirty="0" smtClean="0"/>
                        <a:t>n=329</a:t>
                      </a:r>
                      <a:endParaRPr lang="en-US" sz="1300" i="1" dirty="0"/>
                    </a:p>
                  </a:txBody>
                  <a:tcPr anchor="ctr"/>
                </a:tc>
                <a:tc>
                  <a:txBody>
                    <a:bodyPr/>
                    <a:lstStyle/>
                    <a:p>
                      <a:pPr algn="ctr"/>
                      <a:r>
                        <a:rPr lang="en-US" sz="1300" dirty="0" smtClean="0"/>
                        <a:t>27%</a:t>
                      </a:r>
                      <a:endParaRPr lang="en-US" sz="1300" dirty="0"/>
                    </a:p>
                  </a:txBody>
                  <a:tcPr anchor="ctr"/>
                </a:tc>
              </a:tr>
              <a:tr h="289231">
                <a:tc>
                  <a:txBody>
                    <a:bodyPr/>
                    <a:lstStyle/>
                    <a:p>
                      <a:r>
                        <a:rPr lang="en-US" sz="1300" dirty="0" smtClean="0"/>
                        <a:t>Quebec</a:t>
                      </a:r>
                      <a:endParaRPr lang="en-US" sz="1300" dirty="0"/>
                    </a:p>
                  </a:txBody>
                  <a:tcPr anchor="ctr"/>
                </a:tc>
                <a:tc>
                  <a:txBody>
                    <a:bodyPr/>
                    <a:lstStyle/>
                    <a:p>
                      <a:pPr algn="ctr"/>
                      <a:r>
                        <a:rPr lang="en-US" sz="1300" i="1" dirty="0" smtClean="0"/>
                        <a:t>n=298</a:t>
                      </a:r>
                      <a:endParaRPr lang="en-US" sz="1300" i="1" dirty="0"/>
                    </a:p>
                  </a:txBody>
                  <a:tcPr anchor="ctr"/>
                </a:tc>
                <a:tc>
                  <a:txBody>
                    <a:bodyPr/>
                    <a:lstStyle/>
                    <a:p>
                      <a:pPr algn="ctr"/>
                      <a:r>
                        <a:rPr lang="en-US" sz="1300" dirty="0" smtClean="0"/>
                        <a:t>25%</a:t>
                      </a:r>
                      <a:endParaRPr lang="en-US" sz="1300" dirty="0"/>
                    </a:p>
                  </a:txBody>
                  <a:tcPr anchor="ctr"/>
                </a:tc>
              </a:tr>
              <a:tr h="289231">
                <a:tc>
                  <a:txBody>
                    <a:bodyPr/>
                    <a:lstStyle/>
                    <a:p>
                      <a:r>
                        <a:rPr lang="en-US" sz="1300" dirty="0" smtClean="0"/>
                        <a:t>Atlantic</a:t>
                      </a:r>
                      <a:endParaRPr lang="en-US" sz="1300" dirty="0"/>
                    </a:p>
                  </a:txBody>
                  <a:tcPr anchor="ctr"/>
                </a:tc>
                <a:tc>
                  <a:txBody>
                    <a:bodyPr/>
                    <a:lstStyle/>
                    <a:p>
                      <a:pPr algn="ctr"/>
                      <a:r>
                        <a:rPr lang="en-US" sz="1300" i="1" dirty="0" smtClean="0"/>
                        <a:t>n=150</a:t>
                      </a:r>
                      <a:endParaRPr lang="en-US" sz="1300" i="1" dirty="0"/>
                    </a:p>
                  </a:txBody>
                  <a:tcPr anchor="ctr"/>
                </a:tc>
                <a:tc>
                  <a:txBody>
                    <a:bodyPr/>
                    <a:lstStyle/>
                    <a:p>
                      <a:pPr algn="ctr"/>
                      <a:r>
                        <a:rPr lang="en-US" sz="1300" dirty="0" smtClean="0"/>
                        <a:t>13%</a:t>
                      </a:r>
                      <a:endParaRPr lang="en-US" sz="1300" dirty="0"/>
                    </a:p>
                  </a:txBody>
                  <a:tcPr anchor="ctr"/>
                </a:tc>
              </a:tr>
              <a:tr h="289231">
                <a:tc>
                  <a:txBody>
                    <a:bodyPr/>
                    <a:lstStyle/>
                    <a:p>
                      <a:r>
                        <a:rPr lang="en-US" sz="1300" dirty="0" smtClean="0"/>
                        <a:t>Northerners</a:t>
                      </a:r>
                      <a:endParaRPr lang="en-US" sz="1300" dirty="0"/>
                    </a:p>
                  </a:txBody>
                  <a:tcPr anchor="ctr"/>
                </a:tc>
                <a:tc>
                  <a:txBody>
                    <a:bodyPr/>
                    <a:lstStyle/>
                    <a:p>
                      <a:pPr algn="ctr"/>
                      <a:r>
                        <a:rPr lang="en-US" sz="1300" i="1" dirty="0" smtClean="0"/>
                        <a:t>n=102</a:t>
                      </a:r>
                      <a:endParaRPr lang="en-US" sz="1300" i="1" dirty="0"/>
                    </a:p>
                  </a:txBody>
                  <a:tcPr anchor="ctr"/>
                </a:tc>
                <a:tc>
                  <a:txBody>
                    <a:bodyPr/>
                    <a:lstStyle/>
                    <a:p>
                      <a:pPr algn="ctr"/>
                      <a:r>
                        <a:rPr lang="en-US" sz="1300" dirty="0" smtClean="0"/>
                        <a:t>9%</a:t>
                      </a:r>
                      <a:endParaRPr lang="en-US" sz="1300" dirty="0"/>
                    </a:p>
                  </a:txBody>
                  <a:tcPr anchor="ctr"/>
                </a:tc>
              </a:tr>
            </a:tbl>
          </a:graphicData>
        </a:graphic>
      </p:graphicFrame>
    </p:spTree>
    <p:extLst>
      <p:ext uri="{BB962C8B-B14F-4D97-AF65-F5344CB8AC3E}">
        <p14:creationId xmlns:p14="http://schemas.microsoft.com/office/powerpoint/2010/main" val="95959157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9792" y="117877"/>
            <a:ext cx="6514499" cy="960434"/>
          </a:xfrm>
        </p:spPr>
        <p:txBody>
          <a:bodyPr/>
          <a:lstStyle/>
          <a:p>
            <a:r>
              <a:rPr lang="en-US" dirty="0" smtClean="0"/>
              <a:t>Emotional pain / emotion connection with friends &amp; family underpins several of the top motivations.</a:t>
            </a:r>
            <a:br>
              <a:rPr lang="en-US" dirty="0" smtClean="0"/>
            </a:br>
            <a:r>
              <a:rPr lang="en-US" dirty="0" smtClean="0"/>
              <a:t/>
            </a:r>
            <a:br>
              <a:rPr lang="en-US" dirty="0" smtClean="0"/>
            </a:br>
            <a:r>
              <a:rPr lang="en-US" sz="1400" b="0" dirty="0" smtClean="0"/>
              <a:t>Based </a:t>
            </a:r>
            <a:r>
              <a:rPr lang="en-US" sz="1400" b="0" dirty="0"/>
              <a:t>on </a:t>
            </a:r>
            <a:r>
              <a:rPr lang="en-US" sz="1400" b="0" dirty="0" smtClean="0"/>
              <a:t>MaxDiff Scores</a:t>
            </a:r>
            <a:r>
              <a:rPr lang="en-US" sz="1400" b="0" dirty="0"/>
              <a:t> / 10</a:t>
            </a:r>
            <a:endParaRPr lang="en-US" sz="1400" dirty="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70</a:t>
            </a:fld>
            <a:endParaRPr lang="de-DE" dirty="0">
              <a:solidFill>
                <a:srgbClr val="1F497D"/>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386994117"/>
              </p:ext>
            </p:extLst>
          </p:nvPr>
        </p:nvGraphicFramePr>
        <p:xfrm>
          <a:off x="161925" y="1188206"/>
          <a:ext cx="8572500" cy="42402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Table 5"/>
          <p:cNvGraphicFramePr>
            <a:graphicFrameLocks noGrp="1"/>
          </p:cNvGraphicFramePr>
          <p:nvPr>
            <p:extLst>
              <p:ext uri="{D42A27DB-BD31-4B8C-83A1-F6EECF244321}">
                <p14:modId xmlns:p14="http://schemas.microsoft.com/office/powerpoint/2010/main" val="4198022500"/>
              </p:ext>
            </p:extLst>
          </p:nvPr>
        </p:nvGraphicFramePr>
        <p:xfrm>
          <a:off x="144238" y="1427104"/>
          <a:ext cx="8904512" cy="3847512"/>
        </p:xfrm>
        <a:graphic>
          <a:graphicData uri="http://schemas.openxmlformats.org/drawingml/2006/table">
            <a:tbl>
              <a:tblPr>
                <a:tableStyleId>{5C22544A-7EE6-4342-B048-85BDC9FD1C3A}</a:tableStyleId>
              </a:tblPr>
              <a:tblGrid>
                <a:gridCol w="457201"/>
                <a:gridCol w="8447311"/>
              </a:tblGrid>
              <a:tr h="641252">
                <a:tc>
                  <a:txBody>
                    <a:bodyPr/>
                    <a:lstStyle/>
                    <a:p>
                      <a:pPr algn="ctr" fontAlgn="ctr"/>
                      <a:r>
                        <a:rPr lang="en-US" sz="1300" b="0" i="0" u="none" strike="noStrike" dirty="0">
                          <a:solidFill>
                            <a:schemeClr val="tx1"/>
                          </a:solidFill>
                          <a:effectLst/>
                          <a:latin typeface="Calibri"/>
                        </a:rPr>
                        <a:t>8.5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Drinking and operating a boat puts </a:t>
                      </a:r>
                      <a:r>
                        <a:rPr lang="en-US" sz="1300" b="1" u="none" strike="noStrike" dirty="0">
                          <a:solidFill>
                            <a:srgbClr val="000000"/>
                          </a:solidFill>
                          <a:effectLst/>
                        </a:rPr>
                        <a:t>those I care about </a:t>
                      </a:r>
                      <a:r>
                        <a:rPr lang="en-US" sz="1300" u="none" strike="noStrike" dirty="0">
                          <a:solidFill>
                            <a:srgbClr val="000000"/>
                          </a:solidFill>
                          <a:effectLst/>
                        </a:rPr>
                        <a:t>at risk</a:t>
                      </a:r>
                      <a:endParaRPr lang="en-US" sz="13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641252">
                <a:tc>
                  <a:txBody>
                    <a:bodyPr/>
                    <a:lstStyle/>
                    <a:p>
                      <a:pPr algn="ctr" fontAlgn="ctr"/>
                      <a:r>
                        <a:rPr lang="en-US" sz="1300" b="0" i="0" u="none" strike="noStrike" dirty="0">
                          <a:solidFill>
                            <a:schemeClr val="tx1"/>
                          </a:solidFill>
                          <a:effectLst/>
                          <a:latin typeface="Calibri"/>
                        </a:rPr>
                        <a:t>8.4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am more likely to </a:t>
                      </a:r>
                      <a:r>
                        <a:rPr lang="en-US" sz="1300" b="1" u="none" strike="noStrike" dirty="0">
                          <a:solidFill>
                            <a:srgbClr val="000000"/>
                          </a:solidFill>
                          <a:effectLst/>
                        </a:rPr>
                        <a:t>avoid problems </a:t>
                      </a:r>
                      <a:r>
                        <a:rPr lang="en-US" sz="1300" u="none" strike="noStrike" dirty="0">
                          <a:solidFill>
                            <a:srgbClr val="000000"/>
                          </a:solidFill>
                          <a:effectLst/>
                        </a:rPr>
                        <a:t>if I don’t drink and operate a boat</a:t>
                      </a:r>
                      <a:endParaRPr lang="en-US" sz="13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641252">
                <a:tc>
                  <a:txBody>
                    <a:bodyPr/>
                    <a:lstStyle/>
                    <a:p>
                      <a:pPr algn="ctr" fontAlgn="ctr"/>
                      <a:r>
                        <a:rPr lang="en-US" sz="1300" b="0" i="0" u="none" strike="noStrike">
                          <a:solidFill>
                            <a:schemeClr val="tx1"/>
                          </a:solidFill>
                          <a:effectLst/>
                          <a:latin typeface="Calibri"/>
                        </a:rPr>
                        <a:t>8.3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Boating would </a:t>
                      </a:r>
                      <a:r>
                        <a:rPr lang="en-US" sz="1300" b="1" u="none" strike="noStrike" dirty="0">
                          <a:solidFill>
                            <a:srgbClr val="000000"/>
                          </a:solidFill>
                          <a:effectLst/>
                        </a:rPr>
                        <a:t>never be the same </a:t>
                      </a:r>
                      <a:r>
                        <a:rPr lang="en-US" sz="1300" u="none" strike="noStrike" dirty="0">
                          <a:solidFill>
                            <a:srgbClr val="000000"/>
                          </a:solidFill>
                          <a:effectLst/>
                        </a:rPr>
                        <a:t>for me if </a:t>
                      </a:r>
                      <a:r>
                        <a:rPr lang="en-US" sz="1300" b="1" u="none" strike="noStrike" dirty="0">
                          <a:solidFill>
                            <a:srgbClr val="000000"/>
                          </a:solidFill>
                          <a:effectLst/>
                        </a:rPr>
                        <a:t>someone close to me died </a:t>
                      </a:r>
                      <a:r>
                        <a:rPr lang="en-US" sz="1300" u="none" strike="noStrike" dirty="0">
                          <a:solidFill>
                            <a:srgbClr val="000000"/>
                          </a:solidFill>
                          <a:effectLst/>
                        </a:rPr>
                        <a:t>because I was drinking while operating a boat</a:t>
                      </a:r>
                      <a:endParaRPr lang="en-US" sz="13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641252">
                <a:tc>
                  <a:txBody>
                    <a:bodyPr/>
                    <a:lstStyle/>
                    <a:p>
                      <a:pPr algn="ctr" fontAlgn="ctr"/>
                      <a:r>
                        <a:rPr lang="en-US" sz="13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don’t need to drink to have a good time; </a:t>
                      </a:r>
                      <a:r>
                        <a:rPr lang="en-US" sz="1300" b="1" u="none" strike="noStrike" dirty="0">
                          <a:solidFill>
                            <a:srgbClr val="000000"/>
                          </a:solidFill>
                          <a:effectLst/>
                        </a:rPr>
                        <a:t>boating is a natural high</a:t>
                      </a:r>
                      <a:endParaRPr lang="en-US" sz="1300" b="1"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641252">
                <a:tc>
                  <a:txBody>
                    <a:bodyPr/>
                    <a:lstStyle/>
                    <a:p>
                      <a:pPr algn="ctr" fontAlgn="ctr"/>
                      <a:r>
                        <a:rPr lang="en-US" sz="1300" b="0" i="0" u="none" strike="noStrike">
                          <a:solidFill>
                            <a:schemeClr val="tx1"/>
                          </a:solidFill>
                          <a:effectLst/>
                          <a:latin typeface="Calibri"/>
                        </a:rPr>
                        <a:t>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a:t>
                      </a:r>
                      <a:r>
                        <a:rPr lang="en-US" sz="1300" b="1" u="none" strike="noStrike" dirty="0">
                          <a:solidFill>
                            <a:srgbClr val="000000"/>
                          </a:solidFill>
                          <a:effectLst/>
                        </a:rPr>
                        <a:t>don’t want the pain </a:t>
                      </a:r>
                      <a:r>
                        <a:rPr lang="en-US" sz="1300" u="none" strike="noStrike" dirty="0">
                          <a:solidFill>
                            <a:srgbClr val="000000"/>
                          </a:solidFill>
                          <a:effectLst/>
                        </a:rPr>
                        <a:t>I would feel if I knew </a:t>
                      </a:r>
                      <a:r>
                        <a:rPr lang="en-US" sz="1300" b="1" u="none" strike="noStrike" dirty="0">
                          <a:solidFill>
                            <a:srgbClr val="000000"/>
                          </a:solidFill>
                          <a:effectLst/>
                        </a:rPr>
                        <a:t>I killed someone </a:t>
                      </a:r>
                      <a:r>
                        <a:rPr lang="en-US" sz="1300" u="none" strike="noStrike" dirty="0">
                          <a:solidFill>
                            <a:srgbClr val="000000"/>
                          </a:solidFill>
                          <a:effectLst/>
                        </a:rPr>
                        <a:t>because I was drinking while operating a boat</a:t>
                      </a:r>
                      <a:endParaRPr lang="en-US" sz="13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r h="641252">
                <a:tc>
                  <a:txBody>
                    <a:bodyPr/>
                    <a:lstStyle/>
                    <a:p>
                      <a:pPr algn="ctr" fontAlgn="ctr"/>
                      <a:r>
                        <a:rPr lang="en-US" sz="1300" b="0" i="0" u="none" strike="noStrike">
                          <a:solidFill>
                            <a:schemeClr val="tx1"/>
                          </a:solidFill>
                          <a:effectLst/>
                          <a:latin typeface="Calibri"/>
                        </a:rPr>
                        <a:t>7.8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r>
                        <a:rPr lang="en-US" sz="1300" u="none" strike="noStrike" dirty="0">
                          <a:solidFill>
                            <a:srgbClr val="000000"/>
                          </a:solidFill>
                          <a:effectLst/>
                        </a:rPr>
                        <a:t>I want to set a </a:t>
                      </a:r>
                      <a:r>
                        <a:rPr lang="en-US" sz="1300" b="1" u="none" strike="noStrike" dirty="0">
                          <a:solidFill>
                            <a:srgbClr val="000000"/>
                          </a:solidFill>
                          <a:effectLst/>
                        </a:rPr>
                        <a:t>good example for children </a:t>
                      </a:r>
                      <a:r>
                        <a:rPr lang="en-US" sz="1300" u="none" strike="noStrike" dirty="0">
                          <a:solidFill>
                            <a:srgbClr val="000000"/>
                          </a:solidFill>
                          <a:effectLst/>
                        </a:rPr>
                        <a:t>by not drinking when operating a boat</a:t>
                      </a:r>
                      <a:endParaRPr lang="en-US" sz="1300" b="0" i="0" u="none" strike="noStrike" dirty="0">
                        <a:solidFill>
                          <a:srgbClr val="000000"/>
                        </a:solidFill>
                        <a:effectLst/>
                        <a:latin typeface="Calibri"/>
                      </a:endParaRPr>
                    </a:p>
                  </a:txBody>
                  <a:tcPr marL="6858" marR="6858" marT="6858"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r>
            </a:tbl>
          </a:graphicData>
        </a:graphic>
      </p:graphicFrame>
      <p:sp>
        <p:nvSpPr>
          <p:cNvPr id="16" name="TextBox 15"/>
          <p:cNvSpPr txBox="1"/>
          <p:nvPr/>
        </p:nvSpPr>
        <p:spPr>
          <a:xfrm>
            <a:off x="6019800" y="6257904"/>
            <a:ext cx="2667000" cy="246221"/>
          </a:xfrm>
          <a:prstGeom prst="rect">
            <a:avLst/>
          </a:prstGeom>
          <a:noFill/>
        </p:spPr>
        <p:txBody>
          <a:bodyPr wrap="square" rtlCol="0">
            <a:spAutoFit/>
          </a:bodyPr>
          <a:lstStyle/>
          <a:p>
            <a:pPr algn="r"/>
            <a:r>
              <a:rPr lang="en-US" sz="1000" dirty="0">
                <a:solidFill>
                  <a:srgbClr val="1F497D"/>
                </a:solidFill>
              </a:rPr>
              <a:t>Alcohol: Group B only (n=602)</a:t>
            </a:r>
          </a:p>
        </p:txBody>
      </p:sp>
      <p:sp>
        <p:nvSpPr>
          <p:cNvPr id="17" name="Rectangle 16"/>
          <p:cNvSpPr/>
          <p:nvPr/>
        </p:nvSpPr>
        <p:spPr>
          <a:xfrm>
            <a:off x="-1" y="6211669"/>
            <a:ext cx="6150635" cy="646331"/>
          </a:xfrm>
          <a:prstGeom prst="rect">
            <a:avLst/>
          </a:prstGeom>
        </p:spPr>
        <p:txBody>
          <a:bodyPr wrap="square">
            <a:spAutoFit/>
          </a:bodyPr>
          <a:lstStyle/>
          <a:p>
            <a:r>
              <a:rPr lang="en-US" sz="1200" dirty="0">
                <a:solidFill>
                  <a:srgbClr val="1F497D"/>
                </a:solidFill>
              </a:rPr>
              <a:t>Q401. Here are some statements that describe how people feel about drinking alcoholic beverages while operating a boat.  Which one do you agree with the most and which one do you agree with the least?   (Select one)  </a:t>
            </a:r>
          </a:p>
        </p:txBody>
      </p:sp>
      <p:sp>
        <p:nvSpPr>
          <p:cNvPr id="8" name="Rounded Rectangle 7"/>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Motivations</a:t>
            </a:r>
            <a:r>
              <a:rPr lang="en-US" sz="1400" dirty="0">
                <a:solidFill>
                  <a:srgbClr val="1F497D"/>
                </a:solidFill>
              </a:rPr>
              <a:t> </a:t>
            </a:r>
            <a:r>
              <a:rPr lang="en-US" sz="1400" b="1" dirty="0">
                <a:solidFill>
                  <a:srgbClr val="1F497D"/>
                </a:solidFill>
              </a:rPr>
              <a:t>to not </a:t>
            </a:r>
            <a:r>
              <a:rPr lang="en-US" sz="1400" dirty="0">
                <a:solidFill>
                  <a:srgbClr val="1F497D"/>
                </a:solidFill>
              </a:rPr>
              <a:t>drink and operate a boat</a:t>
            </a:r>
          </a:p>
        </p:txBody>
      </p:sp>
      <p:sp>
        <p:nvSpPr>
          <p:cNvPr id="10" name="TextBox 9"/>
          <p:cNvSpPr txBox="1"/>
          <p:nvPr/>
        </p:nvSpPr>
        <p:spPr>
          <a:xfrm>
            <a:off x="3190875" y="1003540"/>
            <a:ext cx="2514600" cy="369332"/>
          </a:xfrm>
          <a:prstGeom prst="rect">
            <a:avLst/>
          </a:prstGeom>
          <a:noFill/>
        </p:spPr>
        <p:txBody>
          <a:bodyPr wrap="square" rtlCol="0">
            <a:spAutoFit/>
          </a:bodyPr>
          <a:lstStyle/>
          <a:p>
            <a:pPr algn="ctr"/>
            <a:r>
              <a:rPr lang="en-US" b="1" dirty="0">
                <a:solidFill>
                  <a:srgbClr val="1F497D"/>
                </a:solidFill>
              </a:rPr>
              <a:t>Top </a:t>
            </a:r>
            <a:r>
              <a:rPr lang="en-US" b="1" dirty="0" smtClean="0">
                <a:solidFill>
                  <a:srgbClr val="1F497D"/>
                </a:solidFill>
              </a:rPr>
              <a:t>6 Motivators</a:t>
            </a:r>
            <a:endParaRPr lang="en-US" b="1" dirty="0">
              <a:solidFill>
                <a:srgbClr val="1F497D"/>
              </a:solidFill>
            </a:endParaRPr>
          </a:p>
        </p:txBody>
      </p:sp>
      <p:grpSp>
        <p:nvGrpSpPr>
          <p:cNvPr id="4" name="Group 3"/>
          <p:cNvGrpSpPr/>
          <p:nvPr/>
        </p:nvGrpSpPr>
        <p:grpSpPr>
          <a:xfrm>
            <a:off x="6705600" y="5142500"/>
            <a:ext cx="2743200" cy="1123816"/>
            <a:chOff x="6705600" y="5120728"/>
            <a:chExt cx="2743200" cy="1123816"/>
          </a:xfrm>
        </p:grpSpPr>
        <p:grpSp>
          <p:nvGrpSpPr>
            <p:cNvPr id="12" name="Group 11"/>
            <p:cNvGrpSpPr/>
            <p:nvPr/>
          </p:nvGrpSpPr>
          <p:grpSpPr>
            <a:xfrm>
              <a:off x="6858000" y="5494065"/>
              <a:ext cx="2590800" cy="678135"/>
              <a:chOff x="6934200" y="5007428"/>
              <a:chExt cx="2590800" cy="678135"/>
            </a:xfrm>
          </p:grpSpPr>
          <p:grpSp>
            <p:nvGrpSpPr>
              <p:cNvPr id="13" name="Group 12"/>
              <p:cNvGrpSpPr/>
              <p:nvPr/>
            </p:nvGrpSpPr>
            <p:grpSpPr>
              <a:xfrm>
                <a:off x="6934200" y="5408564"/>
                <a:ext cx="2590800" cy="276999"/>
                <a:chOff x="7630886" y="5354136"/>
                <a:chExt cx="2590800" cy="276999"/>
              </a:xfrm>
            </p:grpSpPr>
            <p:sp>
              <p:nvSpPr>
                <p:cNvPr id="21" name="Rectangle 20"/>
                <p:cNvSpPr/>
                <p:nvPr/>
              </p:nvSpPr>
              <p:spPr>
                <a:xfrm>
                  <a:off x="7630886" y="5424307"/>
                  <a:ext cx="228600" cy="152400"/>
                </a:xfrm>
                <a:prstGeom prst="rect">
                  <a:avLst/>
                </a:prstGeom>
                <a:solidFill>
                  <a:srgbClr val="99CCFF"/>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TextBox 22"/>
                <p:cNvSpPr txBox="1"/>
                <p:nvPr/>
              </p:nvSpPr>
              <p:spPr>
                <a:xfrm>
                  <a:off x="7859486" y="5354136"/>
                  <a:ext cx="2362200" cy="276999"/>
                </a:xfrm>
                <a:prstGeom prst="rect">
                  <a:avLst/>
                </a:prstGeom>
                <a:noFill/>
              </p:spPr>
              <p:txBody>
                <a:bodyPr wrap="square" rtlCol="0">
                  <a:spAutoFit/>
                </a:bodyPr>
                <a:lstStyle/>
                <a:p>
                  <a:r>
                    <a:rPr lang="en-US" sz="1200" dirty="0" smtClean="0">
                      <a:solidFill>
                        <a:srgbClr val="1F497D"/>
                      </a:solidFill>
                    </a:rPr>
                    <a:t>Have good time without it</a:t>
                  </a:r>
                  <a:endParaRPr lang="en-US" sz="1200" dirty="0">
                    <a:solidFill>
                      <a:srgbClr val="1F497D"/>
                    </a:solidFill>
                  </a:endParaRPr>
                </a:p>
              </p:txBody>
            </p:sp>
          </p:grpSp>
          <p:sp>
            <p:nvSpPr>
              <p:cNvPr id="14" name="Rectangle 13"/>
              <p:cNvSpPr/>
              <p:nvPr/>
            </p:nvSpPr>
            <p:spPr>
              <a:xfrm>
                <a:off x="6934200" y="5257800"/>
                <a:ext cx="228600" cy="152400"/>
              </a:xfrm>
              <a:prstGeom prst="rect">
                <a:avLst/>
              </a:prstGeom>
              <a:solidFill>
                <a:srgbClr val="FFFF99"/>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p:cNvSpPr/>
              <p:nvPr/>
            </p:nvSpPr>
            <p:spPr>
              <a:xfrm>
                <a:off x="6934200" y="5050972"/>
                <a:ext cx="228600" cy="152400"/>
              </a:xfrm>
              <a:prstGeom prst="rect">
                <a:avLst/>
              </a:prstGeom>
              <a:solidFill>
                <a:srgbClr val="92D050"/>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8" name="TextBox 17"/>
              <p:cNvSpPr txBox="1"/>
              <p:nvPr/>
            </p:nvSpPr>
            <p:spPr>
              <a:xfrm>
                <a:off x="7162800" y="5203372"/>
                <a:ext cx="1981200" cy="276999"/>
              </a:xfrm>
              <a:prstGeom prst="rect">
                <a:avLst/>
              </a:prstGeom>
              <a:noFill/>
            </p:spPr>
            <p:txBody>
              <a:bodyPr wrap="square" rtlCol="0">
                <a:spAutoFit/>
              </a:bodyPr>
              <a:lstStyle/>
              <a:p>
                <a:r>
                  <a:rPr lang="en-US" sz="1200" dirty="0" smtClean="0">
                    <a:solidFill>
                      <a:srgbClr val="1F497D"/>
                    </a:solidFill>
                  </a:rPr>
                  <a:t>Safety net/Security/Control</a:t>
                </a:r>
                <a:endParaRPr lang="en-US" sz="1200" dirty="0">
                  <a:solidFill>
                    <a:srgbClr val="1F497D"/>
                  </a:solidFill>
                </a:endParaRPr>
              </a:p>
            </p:txBody>
          </p:sp>
          <p:sp>
            <p:nvSpPr>
              <p:cNvPr id="19" name="TextBox 18"/>
              <p:cNvSpPr txBox="1"/>
              <p:nvPr/>
            </p:nvSpPr>
            <p:spPr>
              <a:xfrm>
                <a:off x="7162800" y="5007428"/>
                <a:ext cx="2133600" cy="276999"/>
              </a:xfrm>
              <a:prstGeom prst="rect">
                <a:avLst/>
              </a:prstGeom>
              <a:noFill/>
            </p:spPr>
            <p:txBody>
              <a:bodyPr wrap="square" rtlCol="0">
                <a:spAutoFit/>
              </a:bodyPr>
              <a:lstStyle/>
              <a:p>
                <a:r>
                  <a:rPr lang="en-US" sz="1200" dirty="0" smtClean="0">
                    <a:solidFill>
                      <a:srgbClr val="1F497D"/>
                    </a:solidFill>
                  </a:rPr>
                  <a:t>Avoid emotional pain</a:t>
                </a:r>
                <a:endParaRPr lang="en-US" sz="1200" dirty="0">
                  <a:solidFill>
                    <a:srgbClr val="1F497D"/>
                  </a:solidFill>
                </a:endParaRPr>
              </a:p>
            </p:txBody>
          </p:sp>
        </p:grpSp>
        <p:sp>
          <p:nvSpPr>
            <p:cNvPr id="24" name="TextBox 23"/>
            <p:cNvSpPr txBox="1"/>
            <p:nvPr/>
          </p:nvSpPr>
          <p:spPr>
            <a:xfrm>
              <a:off x="6970124" y="5120728"/>
              <a:ext cx="2141220" cy="307777"/>
            </a:xfrm>
            <a:prstGeom prst="rect">
              <a:avLst/>
            </a:prstGeom>
            <a:noFill/>
          </p:spPr>
          <p:txBody>
            <a:bodyPr wrap="square" rtlCol="0">
              <a:spAutoFit/>
            </a:bodyPr>
            <a:lstStyle/>
            <a:p>
              <a:r>
                <a:rPr lang="en-US" sz="1400" b="1" dirty="0" smtClean="0">
                  <a:solidFill>
                    <a:srgbClr val="1F497D"/>
                  </a:solidFill>
                </a:rPr>
                <a:t>Motivating Reasons</a:t>
              </a:r>
              <a:endParaRPr lang="en-US" sz="1400" b="1" dirty="0">
                <a:solidFill>
                  <a:srgbClr val="1F497D"/>
                </a:solidFill>
              </a:endParaRPr>
            </a:p>
          </p:txBody>
        </p:sp>
        <p:sp>
          <p:nvSpPr>
            <p:cNvPr id="25" name="Rectangle 24"/>
            <p:cNvSpPr/>
            <p:nvPr/>
          </p:nvSpPr>
          <p:spPr>
            <a:xfrm>
              <a:off x="6705600" y="5428505"/>
              <a:ext cx="2362200" cy="81603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spTree>
    <p:extLst>
      <p:ext uri="{BB962C8B-B14F-4D97-AF65-F5344CB8AC3E}">
        <p14:creationId xmlns:p14="http://schemas.microsoft.com/office/powerpoint/2010/main" val="1281230387"/>
      </p:ext>
    </p:extLst>
  </p:cSld>
  <p:clrMapOvr>
    <a:masterClrMapping/>
  </p:clrMapOvr>
  <p:transition spd="slow" advClick="0">
    <p:fade thruBlk="1"/>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514500" cy="612000"/>
          </a:xfrm>
        </p:spPr>
        <p:txBody>
          <a:bodyPr/>
          <a:lstStyle/>
          <a:p>
            <a:r>
              <a:rPr lang="en-US" dirty="0" smtClean="0"/>
              <a:t>Each </a:t>
            </a:r>
            <a:r>
              <a:rPr lang="en-US" dirty="0"/>
              <a:t>of the </a:t>
            </a:r>
            <a:r>
              <a:rPr lang="en-US" u="sng" dirty="0" smtClean="0"/>
              <a:t>Motivations to not Drink Alcohol while Boating</a:t>
            </a:r>
            <a:r>
              <a:rPr lang="en-US" dirty="0" smtClean="0"/>
              <a:t> belongs </a:t>
            </a:r>
            <a:r>
              <a:rPr lang="en-US" dirty="0"/>
              <a:t>to an emotional theme.</a:t>
            </a:r>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71</a:t>
            </a:fld>
            <a:endParaRPr lang="de-DE"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2494019628"/>
              </p:ext>
            </p:extLst>
          </p:nvPr>
        </p:nvGraphicFramePr>
        <p:xfrm>
          <a:off x="370114" y="1230088"/>
          <a:ext cx="4126216" cy="4504544"/>
        </p:xfrm>
        <a:graphic>
          <a:graphicData uri="http://schemas.openxmlformats.org/drawingml/2006/table">
            <a:tbl>
              <a:tblPr/>
              <a:tblGrid>
                <a:gridCol w="4126216"/>
              </a:tblGrid>
              <a:tr h="171351">
                <a:tc>
                  <a:txBody>
                    <a:bodyPr/>
                    <a:lstStyle/>
                    <a:p>
                      <a:pPr algn="l" fontAlgn="ctr"/>
                      <a:r>
                        <a:rPr lang="en-US" sz="1200" b="1" i="0" u="sng" strike="noStrike" dirty="0">
                          <a:solidFill>
                            <a:srgbClr val="00B0F0"/>
                          </a:solidFill>
                          <a:effectLst/>
                          <a:latin typeface="Calibri"/>
                          <a:cs typeface="Calibri"/>
                        </a:rPr>
                        <a:t>Enjoyment</a:t>
                      </a:r>
                      <a:endParaRPr lang="en-US" sz="1200" b="1" i="0" u="sng" strike="noStrike" dirty="0">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a:solidFill>
                            <a:srgbClr val="000000"/>
                          </a:solidFill>
                          <a:effectLst/>
                          <a:latin typeface="Calibri"/>
                          <a:cs typeface="Calibri"/>
                        </a:rPr>
                        <a:t>I don’t need to drink to have a good time; boating is a natural high</a:t>
                      </a:r>
                      <a:endParaRPr lang="en-US" sz="1200" b="0" i="0" u="none" strike="noStrike">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endParaRPr lang="en-US" sz="1200" b="0" i="0" u="none" strike="noStrike" dirty="0">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Conviviality</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dirty="0">
                          <a:solidFill>
                            <a:srgbClr val="000000"/>
                          </a:solidFill>
                          <a:effectLst/>
                          <a:latin typeface="Calibri"/>
                          <a:cs typeface="Calibri"/>
                        </a:rPr>
                        <a:t>I don’t want the pain I would feel if I knew I killed someone because I was drinking while operating a boat</a:t>
                      </a:r>
                      <a:endParaRPr lang="en-US" sz="1200" b="0" i="0" u="none" strike="noStrike" dirty="0">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r>
                        <a:rPr lang="en-US" sz="1200" b="0" i="0" u="none" strike="noStrike">
                          <a:solidFill>
                            <a:srgbClr val="000000"/>
                          </a:solidFill>
                          <a:effectLst/>
                          <a:latin typeface="Calibri"/>
                          <a:cs typeface="Calibri"/>
                        </a:rPr>
                        <a:t>Boating would never be the same for me if someone close to me died because I was drinking while operating a boat</a:t>
                      </a: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Belonging</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dirty="0">
                          <a:solidFill>
                            <a:srgbClr val="000000"/>
                          </a:solidFill>
                          <a:effectLst/>
                          <a:latin typeface="Calibri"/>
                          <a:cs typeface="Calibri"/>
                        </a:rPr>
                        <a:t>I show others that I care about them by avoiding alcoholic beverages while boating</a:t>
                      </a:r>
                      <a:endParaRPr lang="en-US" sz="1200" b="0" i="0" u="none" strike="noStrike" dirty="0">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r>
                        <a:rPr lang="en-US" sz="1200" b="0" i="0" u="none" strike="noStrike">
                          <a:solidFill>
                            <a:srgbClr val="000000"/>
                          </a:solidFill>
                          <a:effectLst/>
                          <a:latin typeface="Calibri"/>
                          <a:cs typeface="Calibri"/>
                        </a:rPr>
                        <a:t>Drinking and operating a boat puts those I care about at risk</a:t>
                      </a: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0" i="0" u="none" strike="noStrike">
                          <a:solidFill>
                            <a:srgbClr val="000000"/>
                          </a:solidFill>
                          <a:effectLst/>
                          <a:latin typeface="Calibri"/>
                          <a:cs typeface="Calibri"/>
                        </a:rPr>
                        <a:t>I want to set a good example for children by not drinking when operating a boat</a:t>
                      </a: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0" i="0" u="none" strike="noStrike">
                          <a:solidFill>
                            <a:srgbClr val="000000"/>
                          </a:solidFill>
                          <a:effectLst/>
                          <a:latin typeface="Calibri"/>
                          <a:cs typeface="Calibri"/>
                        </a:rPr>
                        <a:t>I want to set a good example for teenagers by not drinking when operating a boat</a:t>
                      </a: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Security</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dirty="0">
                          <a:solidFill>
                            <a:srgbClr val="000000"/>
                          </a:solidFill>
                          <a:effectLst/>
                          <a:latin typeface="Calibri"/>
                          <a:cs typeface="Calibri"/>
                        </a:rPr>
                        <a:t>I wouldn’t drink while operating a boat if I knew that I could lose my automobile driver’s license for impaired operation of a boat</a:t>
                      </a:r>
                      <a:endParaRPr lang="en-US" sz="1200" b="0" i="0" u="none" strike="noStrike" dirty="0">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321485">
                <a:tc>
                  <a:txBody>
                    <a:bodyPr/>
                    <a:lstStyle/>
                    <a:p>
                      <a:pPr algn="l" fontAlgn="ctr"/>
                      <a:r>
                        <a:rPr lang="en-US" sz="1200" b="0" i="0" u="none" strike="noStrike" dirty="0">
                          <a:solidFill>
                            <a:srgbClr val="000000"/>
                          </a:solidFill>
                          <a:effectLst/>
                          <a:latin typeface="Calibri"/>
                          <a:cs typeface="Calibri"/>
                        </a:rPr>
                        <a:t>I wouldn’t drink while operating a boat if there was more enforcement of drinking &amp; boating laws and a bigger chance of getting caught.</a:t>
                      </a:r>
                      <a:endParaRPr lang="en-US" sz="1200" b="0" i="0" u="none" strike="noStrike" dirty="0">
                        <a:solidFill>
                          <a:srgbClr val="000000"/>
                        </a:solidFill>
                        <a:effectLst/>
                        <a:latin typeface="Calibri"/>
                      </a:endParaRPr>
                    </a:p>
                  </a:txBody>
                  <a:tcPr marL="7214" marR="7214" marT="7214" marB="0" anchor="ctr">
                    <a:lnL>
                      <a:noFill/>
                    </a:lnL>
                    <a:lnR>
                      <a:noFill/>
                    </a:lnR>
                    <a:lnT>
                      <a:noFill/>
                    </a:lnT>
                    <a:lnB>
                      <a:noFill/>
                    </a:lnB>
                  </a:tcPr>
                </a:tc>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3566609067"/>
              </p:ext>
            </p:extLst>
          </p:nvPr>
        </p:nvGraphicFramePr>
        <p:xfrm>
          <a:off x="4702098" y="1219200"/>
          <a:ext cx="4126216" cy="3012648"/>
        </p:xfrm>
        <a:graphic>
          <a:graphicData uri="http://schemas.openxmlformats.org/drawingml/2006/table">
            <a:tbl>
              <a:tblPr/>
              <a:tblGrid>
                <a:gridCol w="4126216"/>
              </a:tblGrid>
              <a:tr h="171351">
                <a:tc>
                  <a:txBody>
                    <a:bodyPr/>
                    <a:lstStyle/>
                    <a:p>
                      <a:pPr algn="l" fontAlgn="ctr"/>
                      <a:r>
                        <a:rPr lang="en-US" sz="1200" b="1" i="0" u="sng" strike="noStrike" dirty="0">
                          <a:solidFill>
                            <a:srgbClr val="00B0F0"/>
                          </a:solidFill>
                          <a:effectLst/>
                          <a:latin typeface="Calibri"/>
                          <a:cs typeface="Calibri"/>
                        </a:rPr>
                        <a:t>Control</a:t>
                      </a:r>
                      <a:endParaRPr lang="en-US" sz="1200" b="1" i="0" u="sng" strike="noStrike" dirty="0">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a:solidFill>
                            <a:srgbClr val="000000"/>
                          </a:solidFill>
                          <a:effectLst/>
                          <a:latin typeface="Calibri"/>
                          <a:cs typeface="Calibri"/>
                        </a:rPr>
                        <a:t>I am more likely to avoid problems if I don’t drink and operate a boat</a:t>
                      </a:r>
                      <a:endParaRPr lang="en-US" sz="1200" b="0" i="0" u="none" strike="noStrike">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Recognition</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a:solidFill>
                            <a:srgbClr val="000000"/>
                          </a:solidFill>
                          <a:effectLst/>
                          <a:latin typeface="Calibri"/>
                          <a:cs typeface="Calibri"/>
                        </a:rPr>
                        <a:t>Those who are ‘in the know’ always avoid alcoholic beverages while operating a boat</a:t>
                      </a:r>
                      <a:endParaRPr lang="en-US" sz="1200" b="0" i="0" u="none" strike="noStrike">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r>
                        <a:rPr lang="en-US" sz="1200" b="0" i="0" u="none" strike="noStrike">
                          <a:solidFill>
                            <a:srgbClr val="000000"/>
                          </a:solidFill>
                          <a:effectLst/>
                          <a:latin typeface="Calibri"/>
                          <a:cs typeface="Calibri"/>
                        </a:rPr>
                        <a:t>I always try to have a designated driver/‘skipper’ if we are drinking while boating</a:t>
                      </a: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endParaRPr lang="en-US" sz="1200" b="0" i="0" u="none" strike="noStrike">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Power</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a:solidFill>
                            <a:srgbClr val="000000"/>
                          </a:solidFill>
                          <a:effectLst/>
                          <a:latin typeface="Calibri"/>
                          <a:cs typeface="Calibri"/>
                        </a:rPr>
                        <a:t>Others will look up to me for avoiding alcoholic beverages while operating a boat</a:t>
                      </a:r>
                      <a:endParaRPr lang="en-US" sz="1200" b="0" i="0" u="none" strike="noStrike">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r h="171351">
                <a:tc>
                  <a:txBody>
                    <a:bodyPr/>
                    <a:lstStyle/>
                    <a:p>
                      <a:pPr algn="l" fontAlgn="ctr"/>
                      <a:endParaRPr lang="en-US" sz="1200" b="0" i="0" u="none" strike="noStrike" dirty="0">
                        <a:solidFill>
                          <a:srgbClr val="000000"/>
                        </a:solidFill>
                        <a:effectLst/>
                        <a:latin typeface="Calibri"/>
                      </a:endParaRPr>
                    </a:p>
                  </a:txBody>
                  <a:tcPr marL="7214" marR="7214" marT="7214" marB="0" anchor="ctr">
                    <a:lnL>
                      <a:noFill/>
                    </a:lnL>
                    <a:lnR>
                      <a:noFill/>
                    </a:lnR>
                    <a:lnT>
                      <a:noFill/>
                    </a:lnT>
                    <a:lnB>
                      <a:noFill/>
                    </a:lnB>
                  </a:tcPr>
                </a:tc>
              </a:tr>
              <a:tr h="171351">
                <a:tc>
                  <a:txBody>
                    <a:bodyPr/>
                    <a:lstStyle/>
                    <a:p>
                      <a:pPr algn="l" fontAlgn="ctr"/>
                      <a:r>
                        <a:rPr lang="en-US" sz="1200" b="1" i="0" u="sng" strike="noStrike">
                          <a:solidFill>
                            <a:srgbClr val="00B0F0"/>
                          </a:solidFill>
                          <a:effectLst/>
                          <a:latin typeface="Calibri"/>
                          <a:cs typeface="Calibri"/>
                        </a:rPr>
                        <a:t>Vitality</a:t>
                      </a:r>
                      <a:endParaRPr lang="en-US" sz="1200" b="1" i="0" u="sng" strike="noStrike">
                        <a:solidFill>
                          <a:srgbClr val="00B0F0"/>
                        </a:solidFill>
                        <a:effectLst/>
                        <a:latin typeface="Calibri"/>
                      </a:endParaRPr>
                    </a:p>
                  </a:txBody>
                  <a:tcPr marL="7214" marR="7214" marT="7214" marB="0" anchor="ctr">
                    <a:lnL>
                      <a:noFill/>
                    </a:lnL>
                    <a:lnR>
                      <a:noFill/>
                    </a:lnR>
                    <a:lnT>
                      <a:noFill/>
                    </a:lnT>
                    <a:lnB w="6350" cap="flat" cmpd="sng" algn="ctr">
                      <a:solidFill>
                        <a:srgbClr val="000000"/>
                      </a:solidFill>
                      <a:prstDash val="solid"/>
                      <a:round/>
                      <a:headEnd type="none" w="med" len="med"/>
                      <a:tailEnd type="none" w="med" len="med"/>
                    </a:lnB>
                  </a:tcPr>
                </a:tc>
              </a:tr>
              <a:tr h="171351">
                <a:tc>
                  <a:txBody>
                    <a:bodyPr/>
                    <a:lstStyle/>
                    <a:p>
                      <a:pPr algn="l" fontAlgn="ctr"/>
                      <a:r>
                        <a:rPr lang="en-US" sz="1200" b="0" i="0" u="none" strike="noStrike" dirty="0">
                          <a:solidFill>
                            <a:srgbClr val="000000"/>
                          </a:solidFill>
                          <a:effectLst/>
                          <a:latin typeface="Calibri"/>
                          <a:cs typeface="Calibri"/>
                        </a:rPr>
                        <a:t>I have more energy when I don’t drink while boating</a:t>
                      </a:r>
                      <a:endParaRPr lang="en-US" sz="1200" b="0" i="0" u="none" strike="noStrike" dirty="0">
                        <a:solidFill>
                          <a:srgbClr val="000000"/>
                        </a:solidFill>
                        <a:effectLst/>
                        <a:latin typeface="Calibri"/>
                      </a:endParaRPr>
                    </a:p>
                  </a:txBody>
                  <a:tcPr marL="7214" marR="7214" marT="7214" marB="0" anchor="ctr">
                    <a:lnL>
                      <a:noFill/>
                    </a:lnL>
                    <a:lnR>
                      <a:noFill/>
                    </a:lnR>
                    <a:lnT w="6350" cap="flat" cmpd="sng" algn="ctr">
                      <a:solidFill>
                        <a:srgbClr val="000000"/>
                      </a:solidFill>
                      <a:prstDash val="solid"/>
                      <a:round/>
                      <a:headEnd type="none" w="med" len="med"/>
                      <a:tailEnd type="none" w="med" len="med"/>
                    </a:lnT>
                    <a:lnB>
                      <a:noFill/>
                    </a:lnB>
                  </a:tcPr>
                </a:tc>
              </a:tr>
            </a:tbl>
          </a:graphicData>
        </a:graphic>
      </p:graphicFrame>
      <p:sp>
        <p:nvSpPr>
          <p:cNvPr id="15" name="TextBox 14"/>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17" name="Rectangle 16"/>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sp>
        <p:nvSpPr>
          <p:cNvPr id="10" name="Rounded Rectangle 9"/>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Motivations</a:t>
            </a:r>
            <a:r>
              <a:rPr lang="en-US" sz="1400" dirty="0" smtClean="0"/>
              <a:t> </a:t>
            </a:r>
            <a:r>
              <a:rPr lang="en-US" sz="1400" b="1" dirty="0" smtClean="0"/>
              <a:t>to not </a:t>
            </a:r>
            <a:r>
              <a:rPr lang="en-US" sz="1400" dirty="0" smtClean="0"/>
              <a:t>drink and operate a boat</a:t>
            </a:r>
            <a:endParaRPr lang="en-US" sz="1400" dirty="0"/>
          </a:p>
        </p:txBody>
      </p:sp>
    </p:spTree>
    <p:extLst>
      <p:ext uri="{BB962C8B-B14F-4D97-AF65-F5344CB8AC3E}">
        <p14:creationId xmlns:p14="http://schemas.microsoft.com/office/powerpoint/2010/main" val="272404804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0" y="97200"/>
            <a:ext cx="6514500" cy="612000"/>
          </a:xfrm>
        </p:spPr>
        <p:txBody>
          <a:bodyPr/>
          <a:lstStyle/>
          <a:p>
            <a:r>
              <a:rPr lang="en-US" dirty="0" smtClean="0"/>
              <a:t>Control and Conviviality motivations resonate best with boaters. </a:t>
            </a:r>
            <a:r>
              <a:rPr lang="en-US" sz="1600" b="0" dirty="0" smtClean="0"/>
              <a:t>Top statement also takes family &amp; ‘those I care about’ into account.</a:t>
            </a:r>
            <a:endParaRPr lang="en-US" sz="1600" b="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72</a:t>
            </a:fld>
            <a:endParaRPr lang="de-DE" dirty="0">
              <a:solidFill>
                <a:srgbClr val="1F497D"/>
              </a:solidFill>
            </a:endParaRPr>
          </a:p>
        </p:txBody>
      </p:sp>
      <p:grpSp>
        <p:nvGrpSpPr>
          <p:cNvPr id="29" name="Group 28"/>
          <p:cNvGrpSpPr/>
          <p:nvPr/>
        </p:nvGrpSpPr>
        <p:grpSpPr>
          <a:xfrm>
            <a:off x="5715000" y="5791200"/>
            <a:ext cx="3581400" cy="474539"/>
            <a:chOff x="6206219" y="518294"/>
            <a:chExt cx="3581400" cy="474539"/>
          </a:xfrm>
        </p:grpSpPr>
        <p:sp>
          <p:nvSpPr>
            <p:cNvPr id="30" name="Rectangle 29"/>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1" name="Rectangle 30"/>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2" name="TextBox 31"/>
            <p:cNvSpPr txBox="1"/>
            <p:nvPr/>
          </p:nvSpPr>
          <p:spPr>
            <a:xfrm>
              <a:off x="6836225" y="531168"/>
              <a:ext cx="2951394" cy="461665"/>
            </a:xfrm>
            <a:prstGeom prst="rect">
              <a:avLst/>
            </a:prstGeom>
            <a:noFill/>
          </p:spPr>
          <p:txBody>
            <a:bodyPr wrap="square" rtlCol="0">
              <a:spAutoFit/>
            </a:bodyPr>
            <a:lstStyle/>
            <a:p>
              <a:r>
                <a:rPr lang="en-US" sz="1200" dirty="0" smtClean="0">
                  <a:solidFill>
                    <a:srgbClr val="1F497D"/>
                  </a:solidFill>
                </a:rPr>
                <a:t>Over 120/Under 80 index compared to Average Motivation rating among Group B</a:t>
              </a:r>
              <a:endParaRPr lang="en-US" sz="1200" dirty="0">
                <a:solidFill>
                  <a:srgbClr val="1F497D"/>
                </a:solidFill>
              </a:endParaRPr>
            </a:p>
          </p:txBody>
        </p:sp>
        <p:cxnSp>
          <p:nvCxnSpPr>
            <p:cNvPr id="33" name="Straight Connector 32"/>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TextBox 33"/>
          <p:cNvSpPr txBox="1"/>
          <p:nvPr/>
        </p:nvSpPr>
        <p:spPr>
          <a:xfrm>
            <a:off x="5181600" y="1143000"/>
            <a:ext cx="3733800" cy="584775"/>
          </a:xfrm>
          <a:prstGeom prst="rect">
            <a:avLst/>
          </a:prstGeom>
          <a:noFill/>
        </p:spPr>
        <p:txBody>
          <a:bodyPr wrap="square" rtlCol="0">
            <a:spAutoFit/>
          </a:bodyPr>
          <a:lstStyle/>
          <a:p>
            <a:pPr algn="ctr"/>
            <a:r>
              <a:rPr lang="en-US" sz="1600" dirty="0" smtClean="0"/>
              <a:t>These are the statements within themes that boaters found most applicable:</a:t>
            </a:r>
            <a:endParaRPr lang="en-US" sz="1600" dirty="0"/>
          </a:p>
        </p:txBody>
      </p:sp>
      <p:graphicFrame>
        <p:nvGraphicFramePr>
          <p:cNvPr id="35" name="Table 34"/>
          <p:cNvGraphicFramePr>
            <a:graphicFrameLocks noGrp="1"/>
          </p:cNvGraphicFramePr>
          <p:nvPr>
            <p:extLst>
              <p:ext uri="{D42A27DB-BD31-4B8C-83A1-F6EECF244321}">
                <p14:modId xmlns:p14="http://schemas.microsoft.com/office/powerpoint/2010/main" val="1485685826"/>
              </p:ext>
            </p:extLst>
          </p:nvPr>
        </p:nvGraphicFramePr>
        <p:xfrm>
          <a:off x="5181600" y="1687286"/>
          <a:ext cx="3733802" cy="3058928"/>
        </p:xfrm>
        <a:graphic>
          <a:graphicData uri="http://schemas.openxmlformats.org/drawingml/2006/table">
            <a:tbl>
              <a:tblPr firstRow="1" bandRow="1">
                <a:tableStyleId>{5C22544A-7EE6-4342-B048-85BDC9FD1C3A}</a:tableStyleId>
              </a:tblPr>
              <a:tblGrid>
                <a:gridCol w="2438402"/>
                <a:gridCol w="647700"/>
                <a:gridCol w="647700"/>
              </a:tblGrid>
              <a:tr h="454793">
                <a:tc>
                  <a:txBody>
                    <a:bodyPr/>
                    <a:lstStyle/>
                    <a:p>
                      <a:r>
                        <a:rPr lang="en-US" sz="1400" dirty="0" smtClean="0">
                          <a:solidFill>
                            <a:schemeClr val="tx1"/>
                          </a:solidFill>
                        </a:rPr>
                        <a:t>Theme &amp; Statement</a:t>
                      </a:r>
                      <a:endParaRPr lang="en-US" sz="1400" dirty="0">
                        <a:solidFill>
                          <a:schemeClr val="tx1"/>
                        </a:solidFill>
                      </a:endParaRPr>
                    </a:p>
                  </a:txBody>
                  <a:tcPr anchor="b">
                    <a:noFill/>
                  </a:tcPr>
                </a:tc>
                <a:tc>
                  <a:txBody>
                    <a:bodyPr/>
                    <a:lstStyle/>
                    <a:p>
                      <a:pPr algn="ctr"/>
                      <a:r>
                        <a:rPr lang="en-US" sz="1100" dirty="0" smtClean="0">
                          <a:solidFill>
                            <a:schemeClr val="tx1"/>
                          </a:solidFill>
                        </a:rPr>
                        <a:t>Index to</a:t>
                      </a:r>
                      <a:r>
                        <a:rPr lang="en-US" sz="1100" baseline="0" dirty="0" smtClean="0">
                          <a:solidFill>
                            <a:schemeClr val="tx1"/>
                          </a:solidFill>
                        </a:rPr>
                        <a:t> </a:t>
                      </a:r>
                      <a:r>
                        <a:rPr lang="en-US" sz="1100" baseline="0" dirty="0" err="1" smtClean="0">
                          <a:solidFill>
                            <a:schemeClr val="tx1"/>
                          </a:solidFill>
                        </a:rPr>
                        <a:t>Avg</a:t>
                      </a:r>
                      <a:endParaRPr lang="en-US" sz="1100" dirty="0">
                        <a:solidFill>
                          <a:schemeClr val="tx1"/>
                        </a:solidFill>
                      </a:endParaRPr>
                    </a:p>
                  </a:txBody>
                  <a:tcPr anchor="b">
                    <a:noFill/>
                  </a:tcPr>
                </a:tc>
                <a:tc>
                  <a:txBody>
                    <a:bodyPr/>
                    <a:lstStyle/>
                    <a:p>
                      <a:pPr algn="ctr"/>
                      <a:r>
                        <a:rPr lang="en-US" sz="1100" dirty="0" smtClean="0">
                          <a:solidFill>
                            <a:schemeClr val="tx1"/>
                          </a:solidFill>
                        </a:rPr>
                        <a:t>Barrier</a:t>
                      </a:r>
                      <a:r>
                        <a:rPr lang="en-US" sz="1100" baseline="0" dirty="0" smtClean="0">
                          <a:solidFill>
                            <a:schemeClr val="tx1"/>
                          </a:solidFill>
                        </a:rPr>
                        <a:t> </a:t>
                      </a:r>
                      <a:r>
                        <a:rPr lang="en-US" sz="1100" dirty="0" smtClean="0">
                          <a:solidFill>
                            <a:schemeClr val="tx1"/>
                          </a:solidFill>
                        </a:rPr>
                        <a:t>Rank</a:t>
                      </a:r>
                      <a:endParaRPr lang="en-US" sz="1100" dirty="0">
                        <a:solidFill>
                          <a:schemeClr val="tx1"/>
                        </a:solidFill>
                      </a:endParaRPr>
                    </a:p>
                  </a:txBody>
                  <a:tcPr anchor="b">
                    <a:noFill/>
                  </a:tcPr>
                </a:tc>
              </a:tr>
              <a:tr h="213441">
                <a:tc>
                  <a:txBody>
                    <a:bodyPr/>
                    <a:lstStyle/>
                    <a:p>
                      <a:pPr algn="l" fontAlgn="ctr"/>
                      <a:r>
                        <a:rPr lang="en-US" sz="1300" b="1" i="0" u="sng" strike="noStrike" dirty="0">
                          <a:solidFill>
                            <a:srgbClr val="00B0F0"/>
                          </a:solidFill>
                          <a:effectLst/>
                          <a:latin typeface="Calibri"/>
                          <a:cs typeface="Calibri"/>
                        </a:rPr>
                        <a:t>Control</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c>
                  <a:txBody>
                    <a:bodyPr/>
                    <a:lstStyle/>
                    <a:p>
                      <a:pPr algn="ctr" fontAlgn="b"/>
                      <a:r>
                        <a:rPr lang="en-US" sz="1300" b="1" i="0" u="none" strike="noStrike" dirty="0" smtClean="0">
                          <a:solidFill>
                            <a:schemeClr val="tx1"/>
                          </a:solidFill>
                          <a:effectLst/>
                          <a:latin typeface="Calibri"/>
                        </a:rPr>
                        <a:t>+18</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dirty="0"/>
                    </a:p>
                  </a:txBody>
                  <a:tcPr anchor="ctr">
                    <a:solidFill>
                      <a:schemeClr val="accent4">
                        <a:lumMod val="40000"/>
                        <a:lumOff val="60000"/>
                      </a:schemeClr>
                    </a:solidFill>
                  </a:tcPr>
                </a:tc>
              </a:tr>
              <a:tr h="269870">
                <a:tc>
                  <a:txBody>
                    <a:bodyPr/>
                    <a:lstStyle/>
                    <a:p>
                      <a:pPr algn="l" fontAlgn="ctr"/>
                      <a:r>
                        <a:rPr lang="en-US" sz="1300" b="0" i="0" u="none" strike="noStrike" dirty="0">
                          <a:solidFill>
                            <a:schemeClr val="tx1"/>
                          </a:solidFill>
                          <a:effectLst/>
                          <a:latin typeface="Calibri"/>
                          <a:cs typeface="Calibri"/>
                        </a:rPr>
                        <a:t>I am more likely to </a:t>
                      </a:r>
                      <a:r>
                        <a:rPr lang="en-US" sz="1300" b="1" i="0" u="sng" strike="noStrike" dirty="0">
                          <a:solidFill>
                            <a:schemeClr val="tx1"/>
                          </a:solidFill>
                          <a:effectLst/>
                          <a:latin typeface="Calibri"/>
                          <a:cs typeface="Calibri"/>
                        </a:rPr>
                        <a:t>avoid problems</a:t>
                      </a:r>
                      <a:r>
                        <a:rPr lang="en-US" sz="1300" b="0" i="0" u="none" strike="noStrike" dirty="0">
                          <a:solidFill>
                            <a:schemeClr val="tx1"/>
                          </a:solidFill>
                          <a:effectLst/>
                          <a:latin typeface="Calibri"/>
                          <a:cs typeface="Calibri"/>
                        </a:rPr>
                        <a:t> if I don’t drink and operate a boat</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+18</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2</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10736">
                <a:tc>
                  <a:txBody>
                    <a:bodyPr/>
                    <a:lstStyle/>
                    <a:p>
                      <a:endParaRPr lang="en-US" sz="800" dirty="0"/>
                    </a:p>
                  </a:txBody>
                  <a:tcPr>
                    <a:noFill/>
                  </a:tcPr>
                </a:tc>
                <a:tc>
                  <a:txBody>
                    <a:bodyPr/>
                    <a:lstStyle/>
                    <a:p>
                      <a:pPr algn="ctr"/>
                      <a:endParaRPr lang="en-US" sz="800" dirty="0"/>
                    </a:p>
                  </a:txBody>
                  <a:tcPr anchor="ctr">
                    <a:noFill/>
                  </a:tcPr>
                </a:tc>
                <a:tc>
                  <a:txBody>
                    <a:bodyPr/>
                    <a:lstStyle/>
                    <a:p>
                      <a:pPr algn="ctr"/>
                      <a:endParaRPr lang="en-US" sz="800" dirty="0"/>
                    </a:p>
                  </a:txBody>
                  <a:tcPr anchor="ctr">
                    <a:noFill/>
                  </a:tcPr>
                </a:tc>
              </a:tr>
              <a:tr h="213441">
                <a:tc>
                  <a:txBody>
                    <a:bodyPr/>
                    <a:lstStyle/>
                    <a:p>
                      <a:pPr algn="l" fontAlgn="ctr"/>
                      <a:r>
                        <a:rPr lang="en-US" sz="1300" b="1" i="0" u="sng" strike="noStrike" dirty="0">
                          <a:solidFill>
                            <a:srgbClr val="00B0F0"/>
                          </a:solidFill>
                          <a:effectLst/>
                          <a:latin typeface="Calibri"/>
                          <a:cs typeface="Calibri"/>
                        </a:rPr>
                        <a:t>Conviviality</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c>
                  <a:txBody>
                    <a:bodyPr/>
                    <a:lstStyle/>
                    <a:p>
                      <a:pPr algn="ctr" fontAlgn="b"/>
                      <a:r>
                        <a:rPr lang="en-US" sz="1300" b="1" i="0" u="none" strike="noStrike" dirty="0" smtClean="0">
                          <a:solidFill>
                            <a:schemeClr val="tx1"/>
                          </a:solidFill>
                          <a:effectLst/>
                          <a:latin typeface="Calibri"/>
                        </a:rPr>
                        <a:t>+16</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c>
                  <a:txBody>
                    <a:bodyPr/>
                    <a:lstStyle/>
                    <a:p>
                      <a:pPr algn="ctr"/>
                      <a:endParaRPr lang="en-US" sz="1300" u="none" dirty="0"/>
                    </a:p>
                  </a:txBody>
                  <a:tcPr anchor="ctr">
                    <a:solidFill>
                      <a:schemeClr val="accent4">
                        <a:lumMod val="40000"/>
                        <a:lumOff val="60000"/>
                      </a:schemeClr>
                    </a:solidFill>
                  </a:tcPr>
                </a:tc>
              </a:tr>
              <a:tr h="213441">
                <a:tc>
                  <a:txBody>
                    <a:bodyPr/>
                    <a:lstStyle/>
                    <a:p>
                      <a:pPr algn="l" fontAlgn="ctr"/>
                      <a:r>
                        <a:rPr lang="en-US" sz="1300" b="1" i="0" u="sng" strike="noStrike" dirty="0">
                          <a:solidFill>
                            <a:schemeClr val="tx1"/>
                          </a:solidFill>
                          <a:effectLst/>
                          <a:latin typeface="Calibri"/>
                          <a:cs typeface="Calibri"/>
                        </a:rPr>
                        <a:t>Boating would never be the same</a:t>
                      </a:r>
                      <a:r>
                        <a:rPr lang="en-US" sz="1300" b="0" i="0" u="none" strike="noStrike" dirty="0">
                          <a:solidFill>
                            <a:schemeClr val="tx1"/>
                          </a:solidFill>
                          <a:effectLst/>
                          <a:latin typeface="Calibri"/>
                          <a:cs typeface="Calibri"/>
                        </a:rPr>
                        <a:t> for me if someone close to me </a:t>
                      </a:r>
                      <a:r>
                        <a:rPr lang="en-US" sz="1300" b="1" i="0" u="sng" strike="noStrike" dirty="0">
                          <a:solidFill>
                            <a:schemeClr val="tx1"/>
                          </a:solidFill>
                          <a:effectLst/>
                          <a:latin typeface="Calibri"/>
                          <a:cs typeface="Calibri"/>
                        </a:rPr>
                        <a:t>died because I was drinking</a:t>
                      </a:r>
                      <a:r>
                        <a:rPr lang="en-US" sz="1300" b="0" i="0" u="none" strike="noStrike" dirty="0">
                          <a:solidFill>
                            <a:schemeClr val="tx1"/>
                          </a:solidFill>
                          <a:effectLst/>
                          <a:latin typeface="Calibri"/>
                          <a:cs typeface="Calibri"/>
                        </a:rPr>
                        <a:t> while operating a boat</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+16</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mj-lt"/>
                        </a:rPr>
                        <a:t>3</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r h="213441">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300" b="0" i="0" u="none" strike="noStrike" dirty="0" smtClean="0">
                          <a:solidFill>
                            <a:schemeClr val="tx1"/>
                          </a:solidFill>
                          <a:effectLst/>
                          <a:latin typeface="+mn-lt"/>
                          <a:cs typeface="Calibri"/>
                        </a:rPr>
                        <a:t>I </a:t>
                      </a:r>
                      <a:r>
                        <a:rPr lang="en-US" sz="1300" b="1" i="0" u="sng" strike="noStrike" dirty="0" smtClean="0">
                          <a:solidFill>
                            <a:schemeClr val="tx1"/>
                          </a:solidFill>
                          <a:effectLst/>
                          <a:latin typeface="+mn-lt"/>
                          <a:cs typeface="Calibri"/>
                        </a:rPr>
                        <a:t>don’t want the pain</a:t>
                      </a:r>
                      <a:r>
                        <a:rPr lang="en-US" sz="1300" b="0" i="0" u="none" strike="noStrike" dirty="0" smtClean="0">
                          <a:solidFill>
                            <a:schemeClr val="tx1"/>
                          </a:solidFill>
                          <a:effectLst/>
                          <a:latin typeface="+mn-lt"/>
                          <a:cs typeface="Calibri"/>
                        </a:rPr>
                        <a:t> I would feel if I </a:t>
                      </a:r>
                      <a:r>
                        <a:rPr lang="en-US" sz="1300" b="1" i="0" u="sng" strike="noStrike" dirty="0" smtClean="0">
                          <a:solidFill>
                            <a:schemeClr val="tx1"/>
                          </a:solidFill>
                          <a:effectLst/>
                          <a:latin typeface="+mn-lt"/>
                          <a:cs typeface="Calibri"/>
                        </a:rPr>
                        <a:t>knew I killed someone</a:t>
                      </a:r>
                      <a:r>
                        <a:rPr lang="en-US" sz="1300" b="0" i="0" u="none" strike="noStrike" dirty="0" smtClean="0">
                          <a:solidFill>
                            <a:schemeClr val="tx1"/>
                          </a:solidFill>
                          <a:effectLst/>
                          <a:latin typeface="+mn-lt"/>
                          <a:cs typeface="Calibri"/>
                        </a:rPr>
                        <a:t> because I was drinking while operating a boat</a:t>
                      </a:r>
                      <a:endParaRPr lang="en-US" sz="1300" b="0" i="0" u="none" strike="noStrike" dirty="0" smtClean="0">
                        <a:solidFill>
                          <a:schemeClr val="tx1"/>
                        </a:solidFill>
                        <a:effectLst/>
                        <a:latin typeface="+mn-lt"/>
                      </a:endParaRPr>
                    </a:p>
                  </a:txBody>
                  <a:tcPr marL="9525" marR="9525" marT="9525"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Calibri"/>
                        </a:rPr>
                        <a:t>+15</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c>
                  <a:txBody>
                    <a:bodyPr/>
                    <a:lstStyle/>
                    <a:p>
                      <a:pPr algn="ctr" fontAlgn="b"/>
                      <a:r>
                        <a:rPr lang="en-US" sz="1300" b="0" i="0" u="none" strike="noStrike" dirty="0" smtClean="0">
                          <a:solidFill>
                            <a:schemeClr val="tx1"/>
                          </a:solidFill>
                          <a:effectLst/>
                          <a:latin typeface="+mj-lt"/>
                        </a:rPr>
                        <a:t>5</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bl>
          </a:graphicData>
        </a:graphic>
      </p:graphicFrame>
      <p:sp>
        <p:nvSpPr>
          <p:cNvPr id="36" name="TextBox 35"/>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37" name="Rectangle 36"/>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graphicFrame>
        <p:nvGraphicFramePr>
          <p:cNvPr id="38" name="Chart 37"/>
          <p:cNvGraphicFramePr/>
          <p:nvPr>
            <p:extLst>
              <p:ext uri="{D42A27DB-BD31-4B8C-83A1-F6EECF244321}">
                <p14:modId xmlns:p14="http://schemas.microsoft.com/office/powerpoint/2010/main" val="2730675212"/>
              </p:ext>
            </p:extLst>
          </p:nvPr>
        </p:nvGraphicFramePr>
        <p:xfrm>
          <a:off x="457200" y="1143000"/>
          <a:ext cx="4419600" cy="5105400"/>
        </p:xfrm>
        <a:graphic>
          <a:graphicData uri="http://schemas.openxmlformats.org/drawingml/2006/chart">
            <c:chart xmlns:c="http://schemas.openxmlformats.org/drawingml/2006/chart" xmlns:r="http://schemas.openxmlformats.org/officeDocument/2006/relationships" r:id="rId2"/>
          </a:graphicData>
        </a:graphic>
      </p:graphicFrame>
      <p:grpSp>
        <p:nvGrpSpPr>
          <p:cNvPr id="39" name="Group 38"/>
          <p:cNvGrpSpPr/>
          <p:nvPr/>
        </p:nvGrpSpPr>
        <p:grpSpPr>
          <a:xfrm>
            <a:off x="1066800" y="1810023"/>
            <a:ext cx="3200400" cy="4141426"/>
            <a:chOff x="1066800" y="1640707"/>
            <a:chExt cx="3200400" cy="4141426"/>
          </a:xfrm>
        </p:grpSpPr>
        <p:grpSp>
          <p:nvGrpSpPr>
            <p:cNvPr id="40" name="Group 39"/>
            <p:cNvGrpSpPr/>
            <p:nvPr/>
          </p:nvGrpSpPr>
          <p:grpSpPr>
            <a:xfrm>
              <a:off x="1066800" y="1640707"/>
              <a:ext cx="3200400" cy="3627979"/>
              <a:chOff x="1066800" y="1640707"/>
              <a:chExt cx="3200400" cy="3627979"/>
            </a:xfrm>
          </p:grpSpPr>
          <p:sp>
            <p:nvSpPr>
              <p:cNvPr id="47" name="TextBox 1"/>
              <p:cNvSpPr txBox="1"/>
              <p:nvPr/>
            </p:nvSpPr>
            <p:spPr>
              <a:xfrm>
                <a:off x="1066800" y="1640707"/>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Control</a:t>
                </a:r>
                <a:endParaRPr lang="en-US" sz="1400" b="1" dirty="0">
                  <a:solidFill>
                    <a:srgbClr val="1F497D"/>
                  </a:solidFill>
                </a:endParaRPr>
              </a:p>
            </p:txBody>
          </p:sp>
          <p:sp>
            <p:nvSpPr>
              <p:cNvPr id="48" name="TextBox 1"/>
              <p:cNvSpPr txBox="1"/>
              <p:nvPr/>
            </p:nvSpPr>
            <p:spPr>
              <a:xfrm>
                <a:off x="2667000" y="4435342"/>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Power</a:t>
                </a:r>
                <a:endParaRPr lang="en-US" sz="1400" b="1" dirty="0">
                  <a:solidFill>
                    <a:srgbClr val="1F497D"/>
                  </a:solidFill>
                </a:endParaRPr>
              </a:p>
            </p:txBody>
          </p:sp>
          <p:sp>
            <p:nvSpPr>
              <p:cNvPr id="49" name="TextBox 1"/>
              <p:cNvSpPr txBox="1"/>
              <p:nvPr/>
            </p:nvSpPr>
            <p:spPr>
              <a:xfrm>
                <a:off x="2667000" y="504008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Vitality</a:t>
                </a:r>
                <a:endParaRPr lang="en-US" sz="1400" b="1" dirty="0">
                  <a:solidFill>
                    <a:srgbClr val="1F497D"/>
                  </a:solidFill>
                </a:endParaRPr>
              </a:p>
            </p:txBody>
          </p:sp>
        </p:grpSp>
        <p:grpSp>
          <p:nvGrpSpPr>
            <p:cNvPr id="41" name="Group 40"/>
            <p:cNvGrpSpPr/>
            <p:nvPr/>
          </p:nvGrpSpPr>
          <p:grpSpPr>
            <a:xfrm>
              <a:off x="1066800" y="2183173"/>
              <a:ext cx="3200400" cy="3598960"/>
              <a:chOff x="2667000" y="5345473"/>
              <a:chExt cx="3200400" cy="3598960"/>
            </a:xfrm>
          </p:grpSpPr>
          <p:sp>
            <p:nvSpPr>
              <p:cNvPr id="44" name="TextBox 1"/>
              <p:cNvSpPr txBox="1"/>
              <p:nvPr/>
            </p:nvSpPr>
            <p:spPr>
              <a:xfrm>
                <a:off x="2667000" y="6477000"/>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Belonging</a:t>
                </a:r>
                <a:endParaRPr lang="en-US" sz="1400" b="1" dirty="0">
                  <a:solidFill>
                    <a:srgbClr val="1F497D"/>
                  </a:solidFill>
                </a:endParaRPr>
              </a:p>
            </p:txBody>
          </p:sp>
          <p:sp>
            <p:nvSpPr>
              <p:cNvPr id="45" name="TextBox 1"/>
              <p:cNvSpPr txBox="1"/>
              <p:nvPr/>
            </p:nvSpPr>
            <p:spPr>
              <a:xfrm>
                <a:off x="4267200" y="871583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Security / Comfort</a:t>
                </a:r>
                <a:endParaRPr lang="en-US" sz="1400" b="1" dirty="0">
                  <a:solidFill>
                    <a:srgbClr val="1F497D"/>
                  </a:solidFill>
                </a:endParaRPr>
              </a:p>
            </p:txBody>
          </p:sp>
          <p:sp>
            <p:nvSpPr>
              <p:cNvPr id="46" name="TextBox 1"/>
              <p:cNvSpPr txBox="1"/>
              <p:nvPr/>
            </p:nvSpPr>
            <p:spPr>
              <a:xfrm>
                <a:off x="2667000" y="5345473"/>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Conviviality</a:t>
                </a:r>
                <a:endParaRPr lang="en-US" sz="1400" b="1" dirty="0">
                  <a:solidFill>
                    <a:srgbClr val="1F497D"/>
                  </a:solidFill>
                </a:endParaRPr>
              </a:p>
            </p:txBody>
          </p:sp>
        </p:grpSp>
        <p:sp>
          <p:nvSpPr>
            <p:cNvPr id="42" name="TextBox 1"/>
            <p:cNvSpPr txBox="1"/>
            <p:nvPr/>
          </p:nvSpPr>
          <p:spPr>
            <a:xfrm>
              <a:off x="1066800" y="2769826"/>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1400" b="1" dirty="0" smtClean="0">
                  <a:solidFill>
                    <a:srgbClr val="1F497D"/>
                  </a:solidFill>
                </a:rPr>
                <a:t>Enjoyment</a:t>
              </a:r>
              <a:endParaRPr lang="en-US" sz="1400" b="1" dirty="0">
                <a:solidFill>
                  <a:srgbClr val="1F497D"/>
                </a:solidFill>
              </a:endParaRPr>
            </a:p>
          </p:txBody>
        </p:sp>
        <p:sp>
          <p:nvSpPr>
            <p:cNvPr id="43" name="TextBox 1"/>
            <p:cNvSpPr txBox="1"/>
            <p:nvPr/>
          </p:nvSpPr>
          <p:spPr>
            <a:xfrm>
              <a:off x="2667000" y="3891054"/>
              <a:ext cx="1600200" cy="22860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b="1" dirty="0" smtClean="0">
                  <a:solidFill>
                    <a:srgbClr val="1F497D"/>
                  </a:solidFill>
                </a:rPr>
                <a:t>Recognition</a:t>
              </a:r>
              <a:endParaRPr lang="en-US" sz="1400" b="1" dirty="0">
                <a:solidFill>
                  <a:srgbClr val="1F497D"/>
                </a:solidFill>
              </a:endParaRPr>
            </a:p>
          </p:txBody>
        </p:sp>
      </p:grpSp>
      <p:sp>
        <p:nvSpPr>
          <p:cNvPr id="50" name="TextBox 49"/>
          <p:cNvSpPr txBox="1"/>
          <p:nvPr/>
        </p:nvSpPr>
        <p:spPr>
          <a:xfrm>
            <a:off x="489856" y="729344"/>
            <a:ext cx="4419600" cy="523220"/>
          </a:xfrm>
          <a:prstGeom prst="rect">
            <a:avLst/>
          </a:prstGeom>
          <a:noFill/>
        </p:spPr>
        <p:txBody>
          <a:bodyPr wrap="square" rtlCol="0">
            <a:spAutoFit/>
          </a:bodyPr>
          <a:lstStyle/>
          <a:p>
            <a:pPr algn="ctr"/>
            <a:r>
              <a:rPr lang="en-US" sz="1400" b="1" dirty="0" smtClean="0"/>
              <a:t>Themes by Index: </a:t>
            </a:r>
          </a:p>
          <a:p>
            <a:pPr algn="ctr"/>
            <a:r>
              <a:rPr lang="en-US" sz="1400" dirty="0" smtClean="0"/>
              <a:t>Difference from the Average Motivation Rating</a:t>
            </a:r>
            <a:endParaRPr lang="en-US" sz="1400" dirty="0"/>
          </a:p>
        </p:txBody>
      </p:sp>
      <p:sp>
        <p:nvSpPr>
          <p:cNvPr id="4" name="TextBox 3"/>
          <p:cNvSpPr txBox="1"/>
          <p:nvPr/>
        </p:nvSpPr>
        <p:spPr>
          <a:xfrm>
            <a:off x="5562600" y="4833258"/>
            <a:ext cx="3124200" cy="692497"/>
          </a:xfrm>
          <a:prstGeom prst="rect">
            <a:avLst/>
          </a:prstGeom>
          <a:noFill/>
        </p:spPr>
        <p:txBody>
          <a:bodyPr wrap="square" rtlCol="0">
            <a:spAutoFit/>
          </a:bodyPr>
          <a:lstStyle/>
          <a:p>
            <a:pPr algn="ctr"/>
            <a:r>
              <a:rPr lang="en-US" sz="1300" dirty="0" smtClean="0"/>
              <a:t>The top-ranked statement, “Drinking and operating a boat puts </a:t>
            </a:r>
            <a:r>
              <a:rPr lang="en-US" sz="1300" b="1" u="sng" dirty="0" smtClean="0"/>
              <a:t>those I care about</a:t>
            </a:r>
            <a:r>
              <a:rPr lang="en-US" sz="1300" dirty="0" smtClean="0"/>
              <a:t> at risk” (+19) is part of Belonging.</a:t>
            </a:r>
            <a:endParaRPr lang="en-US" sz="1300" dirty="0"/>
          </a:p>
        </p:txBody>
      </p:sp>
      <p:sp>
        <p:nvSpPr>
          <p:cNvPr id="5" name="Rectangle 4"/>
          <p:cNvSpPr/>
          <p:nvPr/>
        </p:nvSpPr>
        <p:spPr>
          <a:xfrm>
            <a:off x="5486400" y="4833258"/>
            <a:ext cx="3276600" cy="692497"/>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ounded Rectangle 50"/>
          <p:cNvSpPr/>
          <p:nvPr/>
        </p:nvSpPr>
        <p:spPr>
          <a:xfrm>
            <a:off x="7353300" y="123844"/>
            <a:ext cx="1638300" cy="66671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t>Motivations</a:t>
            </a:r>
            <a:r>
              <a:rPr lang="en-US" sz="1400" dirty="0" smtClean="0"/>
              <a:t> </a:t>
            </a:r>
            <a:r>
              <a:rPr lang="en-US" sz="1400" b="1" dirty="0" smtClean="0"/>
              <a:t>to not </a:t>
            </a:r>
            <a:r>
              <a:rPr lang="en-US" sz="1400" dirty="0" smtClean="0"/>
              <a:t>drink and operate a boat</a:t>
            </a:r>
            <a:endParaRPr lang="en-US" sz="1400" dirty="0"/>
          </a:p>
        </p:txBody>
      </p:sp>
    </p:spTree>
    <p:extLst>
      <p:ext uri="{BB962C8B-B14F-4D97-AF65-F5344CB8AC3E}">
        <p14:creationId xmlns:p14="http://schemas.microsoft.com/office/powerpoint/2010/main" val="167285426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73</a:t>
            </a:fld>
            <a:endParaRPr lang="de-DE" dirty="0">
              <a:solidFill>
                <a:srgbClr val="1F497D"/>
              </a:solidFill>
            </a:endParaRPr>
          </a:p>
        </p:txBody>
      </p:sp>
      <p:sp>
        <p:nvSpPr>
          <p:cNvPr id="9" name="Title 1"/>
          <p:cNvSpPr>
            <a:spLocks noGrp="1"/>
          </p:cNvSpPr>
          <p:nvPr>
            <p:ph type="title"/>
          </p:nvPr>
        </p:nvSpPr>
        <p:spPr>
          <a:xfrm>
            <a:off x="838202" y="152400"/>
            <a:ext cx="8064214" cy="685800"/>
          </a:xfrm>
        </p:spPr>
        <p:txBody>
          <a:bodyPr/>
          <a:lstStyle/>
          <a:p>
            <a:r>
              <a:rPr lang="en-US" dirty="0" smtClean="0"/>
              <a:t>There is some variability in the top choice for motivations/barriers to drinking alcohol while boating when looking among the subgroups. </a:t>
            </a:r>
            <a:r>
              <a:rPr lang="en-US" sz="1600" b="0" dirty="0" smtClean="0"/>
              <a:t>However, the MaxDiff score for the ‘overall top statement’ is still high among all groups.</a:t>
            </a:r>
          </a:p>
        </p:txBody>
      </p:sp>
      <p:sp>
        <p:nvSpPr>
          <p:cNvPr id="23" name="TextBox 22"/>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24" name="Rectangle 23"/>
          <p:cNvSpPr/>
          <p:nvPr/>
        </p:nvSpPr>
        <p:spPr>
          <a:xfrm>
            <a:off x="0" y="6211669"/>
            <a:ext cx="6019800" cy="646331"/>
          </a:xfrm>
          <a:prstGeom prst="rect">
            <a:avLst/>
          </a:prstGeom>
        </p:spPr>
        <p:txBody>
          <a:bodyPr wrap="square">
            <a:spAutoFit/>
          </a:bodyPr>
          <a:lstStyle/>
          <a:p>
            <a:r>
              <a:rPr lang="en-US" sz="1200" dirty="0" smtClean="0"/>
              <a:t>Q401. </a:t>
            </a:r>
            <a:r>
              <a:rPr lang="en-US" sz="1200" dirty="0"/>
              <a:t>Here are some statements that describe how people feel about drinking alcoholic beverages while operating a boat.  Which one do you </a:t>
            </a:r>
            <a:r>
              <a:rPr lang="en-US" sz="1200" dirty="0" smtClean="0"/>
              <a:t>agree </a:t>
            </a:r>
            <a:r>
              <a:rPr lang="en-US" sz="1200" dirty="0"/>
              <a:t>with the most </a:t>
            </a:r>
            <a:r>
              <a:rPr lang="en-US" sz="1200" dirty="0" smtClean="0"/>
              <a:t>and </a:t>
            </a:r>
            <a:r>
              <a:rPr lang="en-US" sz="1200" dirty="0"/>
              <a:t>which one </a:t>
            </a:r>
            <a:r>
              <a:rPr lang="en-US" sz="1200" dirty="0" smtClean="0"/>
              <a:t>do </a:t>
            </a:r>
            <a:r>
              <a:rPr lang="en-US" sz="1200" dirty="0"/>
              <a:t>you agree with the least?   (Select </a:t>
            </a:r>
            <a:r>
              <a:rPr lang="en-US" sz="1200" dirty="0" smtClean="0"/>
              <a:t>one)  </a:t>
            </a:r>
            <a:endParaRPr lang="en-US" sz="1200" dirty="0"/>
          </a:p>
        </p:txBody>
      </p:sp>
      <p:grpSp>
        <p:nvGrpSpPr>
          <p:cNvPr id="7" name="Group 6"/>
          <p:cNvGrpSpPr/>
          <p:nvPr/>
        </p:nvGrpSpPr>
        <p:grpSpPr>
          <a:xfrm>
            <a:off x="263274" y="1157822"/>
            <a:ext cx="8880726" cy="1280578"/>
            <a:chOff x="263274" y="1157822"/>
            <a:chExt cx="8880726" cy="1280578"/>
          </a:xfrm>
        </p:grpSpPr>
        <p:grpSp>
          <p:nvGrpSpPr>
            <p:cNvPr id="3" name="Group 2"/>
            <p:cNvGrpSpPr/>
            <p:nvPr/>
          </p:nvGrpSpPr>
          <p:grpSpPr>
            <a:xfrm>
              <a:off x="544288" y="1179594"/>
              <a:ext cx="8599712" cy="1258806"/>
              <a:chOff x="544288" y="2460172"/>
              <a:chExt cx="8599712" cy="1258806"/>
            </a:xfrm>
          </p:grpSpPr>
          <p:sp>
            <p:nvSpPr>
              <p:cNvPr id="11" name="TextBox 10"/>
              <p:cNvSpPr txBox="1"/>
              <p:nvPr/>
            </p:nvSpPr>
            <p:spPr>
              <a:xfrm>
                <a:off x="544288" y="2626371"/>
                <a:ext cx="609600" cy="1092607"/>
              </a:xfrm>
              <a:prstGeom prst="rect">
                <a:avLst/>
              </a:prstGeom>
              <a:noFill/>
            </p:spPr>
            <p:txBody>
              <a:bodyPr wrap="square" rtlCol="0" anchor="ctr">
                <a:spAutoFit/>
              </a:bodyPr>
              <a:lstStyle/>
              <a:p>
                <a:pPr algn="ctr"/>
                <a:r>
                  <a:rPr lang="en-US" sz="6500" b="1" dirty="0" smtClean="0">
                    <a:solidFill>
                      <a:schemeClr val="tx2">
                        <a:lumMod val="75000"/>
                      </a:schemeClr>
                    </a:solidFill>
                  </a:rPr>
                  <a:t>1</a:t>
                </a:r>
                <a:endParaRPr lang="en-US" sz="6500" b="1" dirty="0">
                  <a:solidFill>
                    <a:schemeClr val="tx2">
                      <a:lumMod val="75000"/>
                    </a:schemeClr>
                  </a:solidFill>
                </a:endParaRPr>
              </a:p>
            </p:txBody>
          </p:sp>
          <p:sp>
            <p:nvSpPr>
              <p:cNvPr id="2" name="Rounded Rectangle 1"/>
              <p:cNvSpPr/>
              <p:nvPr/>
            </p:nvSpPr>
            <p:spPr>
              <a:xfrm>
                <a:off x="2514600" y="2460172"/>
                <a:ext cx="6608133" cy="981466"/>
              </a:xfrm>
              <a:prstGeom prst="roundRect">
                <a:avLst/>
              </a:prstGeom>
              <a:solidFill>
                <a:schemeClr val="accent4">
                  <a:lumMod val="40000"/>
                  <a:lumOff val="60000"/>
                </a:schemeClr>
              </a:solidFill>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a:solidFill>
                      <a:schemeClr val="tx1"/>
                    </a:solidFill>
                  </a:rPr>
                  <a:t>Drinking and operating a boat puts those I care about at risk</a:t>
                </a:r>
              </a:p>
            </p:txBody>
          </p:sp>
          <p:cxnSp>
            <p:nvCxnSpPr>
              <p:cNvPr id="5" name="Straight Connector 4"/>
              <p:cNvCxnSpPr/>
              <p:nvPr/>
            </p:nvCxnSpPr>
            <p:spPr>
              <a:xfrm>
                <a:off x="609600" y="3473586"/>
                <a:ext cx="8534400" cy="0"/>
              </a:xfrm>
              <a:prstGeom prst="line">
                <a:avLst/>
              </a:prstGeom>
              <a:ln w="5715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 name="TextBox 5"/>
            <p:cNvSpPr txBox="1"/>
            <p:nvPr/>
          </p:nvSpPr>
          <p:spPr>
            <a:xfrm>
              <a:off x="263274" y="1157822"/>
              <a:ext cx="2186012" cy="276999"/>
            </a:xfrm>
            <a:prstGeom prst="rect">
              <a:avLst/>
            </a:prstGeom>
            <a:noFill/>
          </p:spPr>
          <p:txBody>
            <a:bodyPr wrap="square" rtlCol="0">
              <a:spAutoFit/>
            </a:bodyPr>
            <a:lstStyle/>
            <a:p>
              <a:pPr algn="ctr"/>
              <a:r>
                <a:rPr lang="en-US" sz="1200" b="1" dirty="0" smtClean="0">
                  <a:solidFill>
                    <a:schemeClr val="bg2">
                      <a:lumMod val="50000"/>
                    </a:schemeClr>
                  </a:solidFill>
                </a:rPr>
                <a:t>Overall Top Statement</a:t>
              </a:r>
              <a:endParaRPr lang="en-US" sz="1200" b="1" dirty="0">
                <a:solidFill>
                  <a:schemeClr val="bg2">
                    <a:lumMod val="50000"/>
                  </a:schemeClr>
                </a:solidFill>
              </a:endParaRPr>
            </a:p>
          </p:txBody>
        </p:sp>
        <p:sp>
          <p:nvSpPr>
            <p:cNvPr id="18" name="Pentagon 17"/>
            <p:cNvSpPr/>
            <p:nvPr/>
          </p:nvSpPr>
          <p:spPr>
            <a:xfrm>
              <a:off x="1256486" y="1447800"/>
              <a:ext cx="1246909" cy="722861"/>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bg1"/>
                  </a:solidFill>
                </a:rPr>
                <a:t>8.5</a:t>
              </a:r>
              <a:endParaRPr lang="en-US" sz="2400" b="1" dirty="0">
                <a:solidFill>
                  <a:schemeClr val="bg1"/>
                </a:solidFill>
              </a:endParaRPr>
            </a:p>
          </p:txBody>
        </p:sp>
      </p:grpSp>
      <p:sp>
        <p:nvSpPr>
          <p:cNvPr id="8" name="Curved Up Arrow 7"/>
          <p:cNvSpPr/>
          <p:nvPr/>
        </p:nvSpPr>
        <p:spPr>
          <a:xfrm rot="16420593">
            <a:off x="8219812" y="2211288"/>
            <a:ext cx="1170965" cy="515271"/>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401313894"/>
              </p:ext>
            </p:extLst>
          </p:nvPr>
        </p:nvGraphicFramePr>
        <p:xfrm>
          <a:off x="413910" y="2449286"/>
          <a:ext cx="8371112" cy="3611880"/>
        </p:xfrm>
        <a:graphic>
          <a:graphicData uri="http://schemas.openxmlformats.org/drawingml/2006/table">
            <a:tbl>
              <a:tblPr firstRow="1" bandRow="1">
                <a:tableStyleId>{5C22544A-7EE6-4342-B048-85BDC9FD1C3A}</a:tableStyleId>
              </a:tblPr>
              <a:tblGrid>
                <a:gridCol w="1948290"/>
                <a:gridCol w="4800600"/>
                <a:gridCol w="304800"/>
                <a:gridCol w="1317422"/>
              </a:tblGrid>
              <a:tr h="383530">
                <a:tc>
                  <a:txBody>
                    <a:bodyPr/>
                    <a:lstStyle/>
                    <a:p>
                      <a:pPr algn="ctr"/>
                      <a:r>
                        <a:rPr lang="en-US" sz="1200" dirty="0" smtClean="0"/>
                        <a:t>Differing</a:t>
                      </a:r>
                      <a:r>
                        <a:rPr lang="en-US" sz="1200" baseline="0" dirty="0" smtClean="0"/>
                        <a:t> Subgroup</a:t>
                      </a:r>
                      <a:endParaRPr lang="en-US" sz="1200" dirty="0"/>
                    </a:p>
                  </a:txBody>
                  <a:tcPr/>
                </a:tc>
                <a:tc>
                  <a:txBody>
                    <a:bodyPr/>
                    <a:lstStyle/>
                    <a:p>
                      <a:pPr algn="ctr"/>
                      <a:r>
                        <a:rPr lang="en-US" sz="1200" dirty="0" smtClean="0"/>
                        <a:t>Top Ranking Statement for this group</a:t>
                      </a:r>
                      <a:endParaRPr lang="en-US" sz="1200" dirty="0"/>
                    </a:p>
                  </a:txBody>
                  <a:tcPr/>
                </a:tc>
                <a:tc>
                  <a:txBody>
                    <a:bodyPr/>
                    <a:lstStyle/>
                    <a:p>
                      <a:pPr algn="ctr"/>
                      <a:endParaRPr lang="en-US" sz="1100" dirty="0"/>
                    </a:p>
                  </a:txBody>
                  <a:tcPr>
                    <a:noFill/>
                  </a:tcPr>
                </a:tc>
                <a:tc>
                  <a:txBody>
                    <a:bodyPr/>
                    <a:lstStyle/>
                    <a:p>
                      <a:pPr algn="ctr"/>
                      <a:r>
                        <a:rPr lang="en-US" sz="1100" dirty="0" smtClean="0"/>
                        <a:t>But, </a:t>
                      </a:r>
                      <a:r>
                        <a:rPr lang="en-US" sz="1100" baseline="0" dirty="0" smtClean="0"/>
                        <a:t> score for</a:t>
                      </a:r>
                      <a:r>
                        <a:rPr lang="en-US" sz="1100" dirty="0" smtClean="0"/>
                        <a:t> </a:t>
                      </a:r>
                      <a:r>
                        <a:rPr lang="en-US" sz="1100" baseline="0" dirty="0" smtClean="0"/>
                        <a:t>‘overall top statement’</a:t>
                      </a:r>
                      <a:endParaRPr lang="en-US" sz="1100" dirty="0"/>
                    </a:p>
                  </a:txBody>
                  <a:tcPr/>
                </a:tc>
              </a:tr>
              <a:tr h="206467">
                <a:tc>
                  <a:txBody>
                    <a:bodyPr/>
                    <a:lstStyle/>
                    <a:p>
                      <a:r>
                        <a:rPr lang="en-US" sz="1200" dirty="0" smtClean="0"/>
                        <a:t>Males</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(8.4)</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8.4</a:t>
                      </a:r>
                      <a:endParaRPr lang="en-US" sz="1200" dirty="0"/>
                    </a:p>
                  </a:txBody>
                  <a:tcPr anchor="ctr"/>
                </a:tc>
              </a:tr>
              <a:tr h="206467">
                <a:tc>
                  <a:txBody>
                    <a:bodyPr/>
                    <a:lstStyle/>
                    <a:p>
                      <a:r>
                        <a:rPr lang="en-US" sz="1200" dirty="0" smtClean="0"/>
                        <a:t>Ages 18-34</a:t>
                      </a:r>
                      <a:endParaRPr lang="en-US" sz="1200" dirty="0"/>
                    </a:p>
                  </a:txBody>
                  <a:tcPr anchor="ctr"/>
                </a:tc>
                <a:tc>
                  <a:txBody>
                    <a:bodyPr/>
                    <a:lstStyle/>
                    <a:p>
                      <a:pPr algn="l" fontAlgn="ctr"/>
                      <a:r>
                        <a:rPr lang="en-US" sz="1200" b="0" i="0" u="none" strike="noStrike" dirty="0">
                          <a:solidFill>
                            <a:schemeClr val="tx1"/>
                          </a:solidFill>
                          <a:effectLst/>
                          <a:latin typeface="Calibri"/>
                        </a:rPr>
                        <a:t>Boating would never be the same for me if someone close to me died because I was drinking while operating a </a:t>
                      </a:r>
                      <a:r>
                        <a:rPr lang="en-US" sz="1200" b="0" i="0" u="none" strike="noStrike" dirty="0" smtClean="0">
                          <a:solidFill>
                            <a:schemeClr val="tx1"/>
                          </a:solidFill>
                          <a:effectLst/>
                          <a:latin typeface="Calibri"/>
                        </a:rPr>
                        <a:t>boat (7.9)</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7.8</a:t>
                      </a:r>
                      <a:endParaRPr lang="en-US" sz="1200" dirty="0"/>
                    </a:p>
                  </a:txBody>
                  <a:tcPr anchor="ctr"/>
                </a:tc>
              </a:tr>
              <a:tr h="206467">
                <a:tc>
                  <a:txBody>
                    <a:bodyPr/>
                    <a:lstStyle/>
                    <a:p>
                      <a:r>
                        <a:rPr lang="en-US" sz="1200" dirty="0" smtClean="0"/>
                        <a:t>Ages 45-54</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(8.6)</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8.6</a:t>
                      </a:r>
                      <a:endParaRPr lang="en-US" sz="1200" dirty="0"/>
                    </a:p>
                  </a:txBody>
                  <a:tcPr anchor="ctr"/>
                </a:tc>
              </a:tr>
              <a:tr h="206467">
                <a:tc>
                  <a:txBody>
                    <a:bodyPr/>
                    <a:lstStyle/>
                    <a:p>
                      <a:r>
                        <a:rPr lang="en-US" sz="1200" dirty="0" smtClean="0"/>
                        <a:t>Prairies</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(8.7)</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8.7</a:t>
                      </a:r>
                      <a:endParaRPr lang="en-US" sz="1200" dirty="0"/>
                    </a:p>
                  </a:txBody>
                  <a:tcPr anchor="ctr"/>
                </a:tc>
              </a:tr>
              <a:tr h="206467">
                <a:tc>
                  <a:txBody>
                    <a:bodyPr/>
                    <a:lstStyle/>
                    <a:p>
                      <a:r>
                        <a:rPr lang="en-US" sz="1200" dirty="0" smtClean="0"/>
                        <a:t>Atlantic</a:t>
                      </a:r>
                      <a:endParaRPr lang="en-US" sz="1200" dirty="0"/>
                    </a:p>
                  </a:txBody>
                  <a:tcPr anchor="ctr"/>
                </a:tc>
                <a:tc>
                  <a:txBody>
                    <a:bodyPr/>
                    <a:lstStyle/>
                    <a:p>
                      <a:pPr algn="l" fontAlgn="ctr"/>
                      <a:r>
                        <a:rPr lang="en-US" sz="1200" b="0" i="0" u="none" strike="noStrike" dirty="0">
                          <a:solidFill>
                            <a:schemeClr val="tx1"/>
                          </a:solidFill>
                          <a:effectLst/>
                          <a:latin typeface="Calibri"/>
                        </a:rPr>
                        <a:t>I don’t want the pain I would feel if I knew I killed someone because I was drinking while operating a </a:t>
                      </a:r>
                      <a:r>
                        <a:rPr lang="en-US" sz="1200" b="0" i="0" u="none" strike="noStrike" dirty="0" smtClean="0">
                          <a:solidFill>
                            <a:schemeClr val="tx1"/>
                          </a:solidFill>
                          <a:effectLst/>
                          <a:latin typeface="Calibri"/>
                        </a:rPr>
                        <a:t>boat (8.5)</a:t>
                      </a:r>
                      <a:endParaRPr lang="en-US" sz="1200" b="0" i="0" u="none" strike="noStrike" dirty="0">
                        <a:solidFill>
                          <a:schemeClr val="tx1"/>
                        </a:solidFill>
                        <a:effectLst/>
                        <a:latin typeface="Calibri"/>
                      </a:endParaRPr>
                    </a:p>
                  </a:txBody>
                  <a:tcPr marL="0" marR="0" marT="0" marB="0" anchor="ctr"/>
                </a:tc>
                <a:tc>
                  <a:txBody>
                    <a:bodyPr/>
                    <a:lstStyle/>
                    <a:p>
                      <a:endParaRPr lang="en-US" sz="1200"/>
                    </a:p>
                  </a:txBody>
                  <a:tcPr anchor="ctr">
                    <a:noFill/>
                  </a:tcPr>
                </a:tc>
                <a:tc>
                  <a:txBody>
                    <a:bodyPr/>
                    <a:lstStyle/>
                    <a:p>
                      <a:pPr algn="ctr"/>
                      <a:r>
                        <a:rPr lang="en-US" sz="1200" dirty="0" smtClean="0"/>
                        <a:t>8.4</a:t>
                      </a:r>
                      <a:endParaRPr lang="en-US" sz="1200" dirty="0"/>
                    </a:p>
                  </a:txBody>
                  <a:tcPr anchor="ctr"/>
                </a:tc>
              </a:tr>
              <a:tr h="206467">
                <a:tc>
                  <a:txBody>
                    <a:bodyPr/>
                    <a:lstStyle/>
                    <a:p>
                      <a:r>
                        <a:rPr lang="en-US" sz="1200" dirty="0" smtClean="0"/>
                        <a:t>Northerners</a:t>
                      </a:r>
                      <a:endParaRPr lang="en-US" sz="1200" dirty="0"/>
                    </a:p>
                  </a:txBody>
                  <a:tcPr anchor="ctr"/>
                </a:tc>
                <a:tc>
                  <a:txBody>
                    <a:bodyPr/>
                    <a:lstStyle/>
                    <a:p>
                      <a:pPr algn="l" fontAlgn="ctr"/>
                      <a:r>
                        <a:rPr lang="en-US" sz="1200" b="0" i="0" u="none" strike="noStrike" dirty="0">
                          <a:solidFill>
                            <a:schemeClr val="tx1"/>
                          </a:solidFill>
                          <a:effectLst/>
                          <a:latin typeface="Calibri"/>
                        </a:rPr>
                        <a:t>Boating would never be the same for me if someone close to me died because I was drinking while operating a </a:t>
                      </a:r>
                      <a:r>
                        <a:rPr lang="en-US" sz="1200" b="0" i="0" u="none" strike="noStrike" dirty="0" smtClean="0">
                          <a:solidFill>
                            <a:schemeClr val="tx1"/>
                          </a:solidFill>
                          <a:effectLst/>
                          <a:latin typeface="Calibri"/>
                        </a:rPr>
                        <a:t>boat (8.7)</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8.2</a:t>
                      </a:r>
                      <a:endParaRPr lang="en-US" sz="1200" dirty="0"/>
                    </a:p>
                  </a:txBody>
                  <a:tcPr anchor="ctr"/>
                </a:tc>
              </a:tr>
              <a:tr h="206467">
                <a:tc>
                  <a:txBody>
                    <a:bodyPr/>
                    <a:lstStyle/>
                    <a:p>
                      <a:r>
                        <a:rPr lang="en-US" sz="1200" dirty="0" smtClean="0"/>
                        <a:t>Fishers</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(8.3)</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8.3</a:t>
                      </a:r>
                      <a:endParaRPr lang="en-US" sz="1200" dirty="0"/>
                    </a:p>
                  </a:txBody>
                  <a:tcPr anchor="ctr"/>
                </a:tc>
              </a:tr>
              <a:tr h="206467">
                <a:tc>
                  <a:txBody>
                    <a:bodyPr/>
                    <a:lstStyle/>
                    <a:p>
                      <a:r>
                        <a:rPr lang="en-US" sz="1200" dirty="0" smtClean="0"/>
                        <a:t>Pleasure </a:t>
                      </a:r>
                      <a:r>
                        <a:rPr lang="en-US" sz="1200" dirty="0" err="1" smtClean="0"/>
                        <a:t>Powerboaters</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(8.2)</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8.2</a:t>
                      </a:r>
                      <a:endParaRPr lang="en-US" sz="1200" dirty="0"/>
                    </a:p>
                  </a:txBody>
                  <a:tcPr anchor="ctr"/>
                </a:tc>
              </a:tr>
              <a:tr h="206467">
                <a:tc>
                  <a:txBody>
                    <a:bodyPr/>
                    <a:lstStyle/>
                    <a:p>
                      <a:r>
                        <a:rPr lang="en-US" sz="1200" dirty="0" smtClean="0"/>
                        <a:t>Sailors</a:t>
                      </a:r>
                      <a:endParaRPr lang="en-US" sz="1200" dirty="0"/>
                    </a:p>
                  </a:txBody>
                  <a:tcPr anchor="ctr"/>
                </a:tc>
                <a:tc>
                  <a:txBody>
                    <a:bodyPr/>
                    <a:lstStyle/>
                    <a:p>
                      <a:pPr algn="l" fontAlgn="ctr"/>
                      <a:r>
                        <a:rPr lang="en-US" sz="1200" b="0" i="0" u="none" strike="noStrike" dirty="0">
                          <a:solidFill>
                            <a:schemeClr val="tx1"/>
                          </a:solidFill>
                          <a:effectLst/>
                          <a:latin typeface="Calibri"/>
                        </a:rPr>
                        <a:t>I don’t need to drink to have a good time; boating is a natural </a:t>
                      </a:r>
                      <a:r>
                        <a:rPr lang="en-US" sz="1200" b="0" i="0" u="none" strike="noStrike" dirty="0" smtClean="0">
                          <a:solidFill>
                            <a:schemeClr val="tx1"/>
                          </a:solidFill>
                          <a:effectLst/>
                          <a:latin typeface="Calibri"/>
                        </a:rPr>
                        <a:t>high (7.5)</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7.2</a:t>
                      </a:r>
                      <a:endParaRPr lang="en-US" sz="1200" dirty="0"/>
                    </a:p>
                  </a:txBody>
                  <a:tcPr anchor="ctr"/>
                </a:tc>
              </a:tr>
              <a:tr h="206467">
                <a:tc>
                  <a:txBody>
                    <a:bodyPr/>
                    <a:lstStyle/>
                    <a:p>
                      <a:r>
                        <a:rPr lang="en-US" sz="1200" dirty="0" smtClean="0"/>
                        <a:t>Non-Parents</a:t>
                      </a:r>
                      <a:endParaRPr lang="en-US" sz="1200" dirty="0"/>
                    </a:p>
                  </a:txBody>
                  <a:tcPr anchor="ctr"/>
                </a:tc>
                <a:tc>
                  <a:txBody>
                    <a:bodyPr/>
                    <a:lstStyle/>
                    <a:p>
                      <a:pPr algn="l" fontAlgn="ctr"/>
                      <a:r>
                        <a:rPr lang="en-US" sz="1200" b="0" i="0" u="none" strike="noStrike" dirty="0">
                          <a:solidFill>
                            <a:schemeClr val="tx1"/>
                          </a:solidFill>
                          <a:effectLst/>
                          <a:latin typeface="Calibri"/>
                        </a:rPr>
                        <a:t>I am more likely to avoid problems if I don’t drink and operate a </a:t>
                      </a:r>
                      <a:r>
                        <a:rPr lang="en-US" sz="1200" b="0" i="0" u="none" strike="noStrike" dirty="0" smtClean="0">
                          <a:solidFill>
                            <a:schemeClr val="tx1"/>
                          </a:solidFill>
                          <a:effectLst/>
                          <a:latin typeface="Calibri"/>
                        </a:rPr>
                        <a:t>boat (8.6)</a:t>
                      </a:r>
                      <a:endParaRPr lang="en-US" sz="1200" b="0" i="0" u="none" strike="noStrike" dirty="0">
                        <a:solidFill>
                          <a:schemeClr val="tx1"/>
                        </a:solidFill>
                        <a:effectLst/>
                        <a:latin typeface="Calibri"/>
                      </a:endParaRPr>
                    </a:p>
                  </a:txBody>
                  <a:tcPr marL="0" marR="0" marT="0" marB="0" anchor="ctr"/>
                </a:tc>
                <a:tc>
                  <a:txBody>
                    <a:bodyPr/>
                    <a:lstStyle/>
                    <a:p>
                      <a:endParaRPr lang="en-US" sz="1200" dirty="0"/>
                    </a:p>
                  </a:txBody>
                  <a:tcPr anchor="ctr">
                    <a:noFill/>
                  </a:tcPr>
                </a:tc>
                <a:tc>
                  <a:txBody>
                    <a:bodyPr/>
                    <a:lstStyle/>
                    <a:p>
                      <a:pPr algn="ctr"/>
                      <a:r>
                        <a:rPr lang="en-US" sz="1200" dirty="0" smtClean="0"/>
                        <a:t>8.6</a:t>
                      </a:r>
                      <a:endParaRPr lang="en-US" sz="1200" dirty="0"/>
                    </a:p>
                  </a:txBody>
                  <a:tcPr anchor="ctr"/>
                </a:tc>
              </a:tr>
            </a:tbl>
          </a:graphicData>
        </a:graphic>
      </p:graphicFrame>
    </p:spTree>
    <p:extLst>
      <p:ext uri="{BB962C8B-B14F-4D97-AF65-F5344CB8AC3E}">
        <p14:creationId xmlns:p14="http://schemas.microsoft.com/office/powerpoint/2010/main" val="1869720966"/>
      </p:ext>
    </p:extLst>
  </p:cSld>
  <p:clrMapOvr>
    <a:masterClrMapping/>
  </p:clrMapOvr>
  <p:transition advClick="0"/>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a:spLocks noGrp="1"/>
          </p:cNvSpPr>
          <p:nvPr>
            <p:ph type="title"/>
          </p:nvPr>
        </p:nvSpPr>
        <p:spPr>
          <a:xfrm>
            <a:off x="838800" y="354375"/>
            <a:ext cx="8162325" cy="612000"/>
          </a:xfrm>
        </p:spPr>
        <p:txBody>
          <a:bodyPr/>
          <a:lstStyle/>
          <a:p>
            <a:r>
              <a:rPr lang="en-US" dirty="0" smtClean="0"/>
              <a:t>Two of the three top-ranked communications statements </a:t>
            </a:r>
            <a:br>
              <a:rPr lang="en-US" dirty="0" smtClean="0"/>
            </a:br>
            <a:r>
              <a:rPr lang="en-US" dirty="0" smtClean="0"/>
              <a:t>highlight the connection between boating &amp; automobile </a:t>
            </a:r>
            <a:br>
              <a:rPr lang="en-US" dirty="0" smtClean="0"/>
            </a:br>
            <a:r>
              <a:rPr lang="en-US" dirty="0" smtClean="0"/>
              <a:t>impaired driving. </a:t>
            </a:r>
            <a:r>
              <a:rPr lang="en-US" sz="1200" b="0" u="sng" dirty="0" smtClean="0"/>
              <a:t>All</a:t>
            </a:r>
            <a:r>
              <a:rPr lang="en-US" sz="1200" b="0" dirty="0" smtClean="0"/>
              <a:t> </a:t>
            </a:r>
            <a:r>
              <a:rPr lang="en-US" sz="1200" b="0" dirty="0"/>
              <a:t>demographic breaks and </a:t>
            </a:r>
            <a:r>
              <a:rPr lang="en-US" sz="1200" b="0" dirty="0" smtClean="0"/>
              <a:t>boating subgroups </a:t>
            </a:r>
            <a:r>
              <a:rPr lang="en-US" sz="1200" b="0" dirty="0"/>
              <a:t>rank the same top statement as the most </a:t>
            </a:r>
            <a:r>
              <a:rPr lang="en-US" sz="1200" b="0" dirty="0" smtClean="0"/>
              <a:t>convincing. </a:t>
            </a:r>
            <a:r>
              <a:rPr lang="en-US" sz="1200" b="0" dirty="0"/>
              <a:t>While there are some differences between </a:t>
            </a:r>
            <a:r>
              <a:rPr lang="en-US" sz="1200" b="0" dirty="0" smtClean="0"/>
              <a:t>2</a:t>
            </a:r>
            <a:r>
              <a:rPr lang="en-US" sz="1200" b="0" baseline="30000" dirty="0" smtClean="0"/>
              <a:t>nd</a:t>
            </a:r>
            <a:r>
              <a:rPr lang="en-US" sz="1200" b="0" dirty="0" smtClean="0"/>
              <a:t> and 3</a:t>
            </a:r>
            <a:r>
              <a:rPr lang="en-US" sz="1200" b="0" baseline="30000" dirty="0" smtClean="0"/>
              <a:t>rd</a:t>
            </a:r>
            <a:r>
              <a:rPr lang="en-US" sz="1200" b="0" dirty="0" smtClean="0"/>
              <a:t> rankings, </a:t>
            </a:r>
            <a:r>
              <a:rPr lang="en-US" sz="1200" b="0" dirty="0"/>
              <a:t>all subgroups choose the </a:t>
            </a:r>
            <a:r>
              <a:rPr lang="en-US" sz="1200" b="0" u="sng" dirty="0"/>
              <a:t>same top three </a:t>
            </a:r>
            <a:r>
              <a:rPr lang="en-US" sz="1200" b="0" dirty="0"/>
              <a:t>statements.</a:t>
            </a:r>
            <a:endParaRPr lang="en-US" sz="12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74</a:t>
            </a:fld>
            <a:endParaRPr lang="de-DE" dirty="0">
              <a:solidFill>
                <a:srgbClr val="1F497D"/>
              </a:solidFill>
            </a:endParaRPr>
          </a:p>
        </p:txBody>
      </p:sp>
      <p:sp>
        <p:nvSpPr>
          <p:cNvPr id="40" name="Rectangle 39"/>
          <p:cNvSpPr/>
          <p:nvPr/>
        </p:nvSpPr>
        <p:spPr>
          <a:xfrm>
            <a:off x="0" y="1306286"/>
            <a:ext cx="9144000" cy="381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rgbClr val="1F497D"/>
                </a:solidFill>
              </a:rPr>
              <a:t>Communications Messages for drinking while operating a boat</a:t>
            </a:r>
            <a:endParaRPr lang="en-US" sz="1600"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3442591949"/>
              </p:ext>
            </p:extLst>
          </p:nvPr>
        </p:nvGraphicFramePr>
        <p:xfrm>
          <a:off x="381000" y="1724055"/>
          <a:ext cx="7543800" cy="4441152"/>
        </p:xfrm>
        <a:graphic>
          <a:graphicData uri="http://schemas.openxmlformats.org/drawingml/2006/table">
            <a:tbl>
              <a:tblPr>
                <a:tableStyleId>{5C22544A-7EE6-4342-B048-85BDC9FD1C3A}</a:tableStyleId>
              </a:tblPr>
              <a:tblGrid>
                <a:gridCol w="439615"/>
                <a:gridCol w="6520962"/>
                <a:gridCol w="583223"/>
              </a:tblGrid>
              <a:tr h="350312">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Communications Messages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 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595552">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rgbClr val="000000"/>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rgbClr val="000000"/>
                          </a:solidFill>
                          <a:effectLst/>
                          <a:latin typeface="Calibri" panose="020F0502020204030204" pitchFamily="34" charset="0"/>
                          <a:cs typeface="Calibri" panose="020F0502020204030204" pitchFamily="34" charset="0"/>
                        </a:rPr>
                        <a:t>boat.</a:t>
                      </a:r>
                      <a:endParaRPr lang="en-US" sz="12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9.0</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rgbClr val="000000"/>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99FFCC"/>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52882">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rgbClr val="000000"/>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4</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Enforcement and the risk of getting caught drinking and operating your boat is increasing… </a:t>
                      </a:r>
                      <a:r>
                        <a:rPr lang="en-US" sz="1200" b="0" i="0" u="none" strike="noStrike" dirty="0">
                          <a:solidFill>
                            <a:srgbClr val="000000"/>
                          </a:solidFill>
                          <a:effectLst/>
                          <a:latin typeface="Calibri" panose="020F0502020204030204" pitchFamily="34" charset="0"/>
                          <a:cs typeface="Calibri" panose="020F0502020204030204" pitchFamily="34" charset="0"/>
                        </a:rPr>
                        <a:t>more police spot checks, more unmarked patrol boats, more 9-1-1 calls reporting impaired boaters</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7.4</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5</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The influence of alcohol can be much worse in a boat than on land due to the effects of sun, wind, waves, motion, darkness and weather</a:t>
                      </a:r>
                      <a:r>
                        <a:rPr lang="en-US" sz="1200" b="0" i="0" u="none" strike="noStrike" dirty="0">
                          <a:solidFill>
                            <a:srgbClr val="000000"/>
                          </a:solidFill>
                          <a:effectLst/>
                          <a:latin typeface="Calibri" panose="020F0502020204030204" pitchFamily="34" charset="0"/>
                          <a:cs typeface="Calibri" panose="020F0502020204030204" pitchFamily="34" charset="0"/>
                        </a:rPr>
                        <a:t>.  You greatly increase the chances of killing someone you care about, if you operate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7.2</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6</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By drinking and operating a boat, you are setting a bad example</a:t>
                      </a:r>
                      <a:r>
                        <a:rPr lang="en-US" sz="1200" b="0" i="0" u="none" strike="noStrike" dirty="0">
                          <a:solidFill>
                            <a:srgbClr val="000000"/>
                          </a:solidFill>
                          <a:effectLst/>
                          <a:latin typeface="Calibri" panose="020F0502020204030204" pitchFamily="34" charset="0"/>
                          <a:cs typeface="Calibri" panose="020F0502020204030204" pitchFamily="34" charset="0"/>
                        </a:rPr>
                        <a:t>, by showing children and young adults you boat with that it is OK to drink and drive a boat.</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6.9</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7</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By having a designated driver/skipper when out in a boat with friends/family</a:t>
                      </a:r>
                      <a:r>
                        <a:rPr lang="en-US" sz="1200" b="0" i="0" u="none" strike="noStrike" dirty="0">
                          <a:solidFill>
                            <a:srgbClr val="000000"/>
                          </a:solidFill>
                          <a:effectLst/>
                          <a:latin typeface="Calibri" panose="020F0502020204030204" pitchFamily="34" charset="0"/>
                          <a:cs typeface="Calibri" panose="020F0502020204030204" pitchFamily="34" charset="0"/>
                        </a:rPr>
                        <a:t>, you can reduce the risk of having a drinking and boating accident or getting caught for impaired boating.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6.7</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8" name="Right Bracket 7"/>
          <p:cNvSpPr/>
          <p:nvPr/>
        </p:nvSpPr>
        <p:spPr>
          <a:xfrm>
            <a:off x="7848600" y="2209800"/>
            <a:ext cx="190500" cy="1447800"/>
          </a:xfrm>
          <a:prstGeom prst="rightBracket">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11" name="TextBox 10"/>
          <p:cNvSpPr txBox="1"/>
          <p:nvPr/>
        </p:nvSpPr>
        <p:spPr>
          <a:xfrm>
            <a:off x="8011648" y="2046744"/>
            <a:ext cx="1154361" cy="1600438"/>
          </a:xfrm>
          <a:prstGeom prst="rect">
            <a:avLst/>
          </a:prstGeom>
          <a:noFill/>
        </p:spPr>
        <p:txBody>
          <a:bodyPr wrap="square" rtlCol="0">
            <a:spAutoFit/>
          </a:bodyPr>
          <a:lstStyle/>
          <a:p>
            <a:pPr algn="ctr"/>
            <a:endParaRPr lang="en-US" sz="1400" b="1" dirty="0" smtClean="0">
              <a:solidFill>
                <a:srgbClr val="FBB040">
                  <a:lumMod val="75000"/>
                </a:srgbClr>
              </a:solidFill>
            </a:endParaRPr>
          </a:p>
          <a:p>
            <a:pPr algn="ctr"/>
            <a:r>
              <a:rPr lang="en-US" sz="1400" dirty="0" smtClean="0">
                <a:solidFill>
                  <a:srgbClr val="FBB040">
                    <a:lumMod val="75000"/>
                  </a:srgbClr>
                </a:solidFill>
              </a:rPr>
              <a:t>top 3 messages are clearly the </a:t>
            </a:r>
            <a:r>
              <a:rPr lang="en-US" sz="1400" b="1" dirty="0" smtClean="0">
                <a:solidFill>
                  <a:srgbClr val="FBB040">
                    <a:lumMod val="75000"/>
                  </a:srgbClr>
                </a:solidFill>
              </a:rPr>
              <a:t>top tier for most convincing </a:t>
            </a:r>
            <a:endParaRPr lang="en-US" sz="1400" dirty="0">
              <a:solidFill>
                <a:srgbClr val="FBB040">
                  <a:lumMod val="75000"/>
                </a:srgbClr>
              </a:solidFill>
            </a:endParaRPr>
          </a:p>
        </p:txBody>
      </p:sp>
      <p:sp>
        <p:nvSpPr>
          <p:cNvPr id="14" name="Rectangle 13"/>
          <p:cNvSpPr/>
          <p:nvPr/>
        </p:nvSpPr>
        <p:spPr>
          <a:xfrm>
            <a:off x="0" y="6211669"/>
            <a:ext cx="6019800" cy="646331"/>
          </a:xfrm>
          <a:prstGeom prst="rect">
            <a:avLst/>
          </a:prstGeom>
        </p:spPr>
        <p:txBody>
          <a:bodyPr wrap="square">
            <a:spAutoFit/>
          </a:bodyPr>
          <a:lstStyle/>
          <a:p>
            <a:r>
              <a:rPr lang="en-US" sz="1200" dirty="0" smtClean="0">
                <a:solidFill>
                  <a:srgbClr val="1F497D"/>
                </a:solidFill>
              </a:rPr>
              <a:t>Q402. </a:t>
            </a:r>
            <a:r>
              <a:rPr lang="en-US" sz="1200" dirty="0">
                <a:solidFill>
                  <a:srgbClr val="1F497D"/>
                </a:solidFill>
              </a:rPr>
              <a:t>Here are some </a:t>
            </a:r>
            <a:r>
              <a:rPr lang="en-US" sz="1200" dirty="0" smtClean="0">
                <a:solidFill>
                  <a:srgbClr val="1F497D"/>
                </a:solidFill>
              </a:rPr>
              <a:t>statements </a:t>
            </a:r>
            <a:r>
              <a:rPr lang="en-US" sz="1200" dirty="0">
                <a:solidFill>
                  <a:srgbClr val="1F497D"/>
                </a:solidFill>
              </a:rPr>
              <a:t>about drinking alcoholic beverages while boating.  Which 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sp>
        <p:nvSpPr>
          <p:cNvPr id="15" name="TextBox 14"/>
          <p:cNvSpPr txBox="1"/>
          <p:nvPr/>
        </p:nvSpPr>
        <p:spPr>
          <a:xfrm>
            <a:off x="6019800" y="6210254"/>
            <a:ext cx="2667000" cy="246221"/>
          </a:xfrm>
          <a:prstGeom prst="rect">
            <a:avLst/>
          </a:prstGeom>
          <a:noFill/>
        </p:spPr>
        <p:txBody>
          <a:bodyPr wrap="square" rtlCol="0">
            <a:spAutoFit/>
          </a:bodyPr>
          <a:lstStyle/>
          <a:p>
            <a:pPr algn="r"/>
            <a:r>
              <a:rPr lang="en-US" sz="1000" dirty="0" smtClean="0">
                <a:solidFill>
                  <a:srgbClr val="1F497D"/>
                </a:solidFill>
              </a:rPr>
              <a:t>Alcohol: Group B only (n=602)</a:t>
            </a:r>
            <a:endParaRPr lang="en-US" sz="1000" dirty="0">
              <a:solidFill>
                <a:srgbClr val="1F497D"/>
              </a:solidFill>
            </a:endParaRPr>
          </a:p>
        </p:txBody>
      </p:sp>
      <p:sp>
        <p:nvSpPr>
          <p:cNvPr id="16" name="Rounded Rectangle 15"/>
          <p:cNvSpPr/>
          <p:nvPr/>
        </p:nvSpPr>
        <p:spPr>
          <a:xfrm>
            <a:off x="7086600" y="108856"/>
            <a:ext cx="19050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Messages</a:t>
            </a:r>
            <a:r>
              <a:rPr lang="en-US" sz="1400" dirty="0" smtClean="0">
                <a:solidFill>
                  <a:srgbClr val="1F497D"/>
                </a:solidFill>
              </a:rPr>
              <a:t> about drinking while boating</a:t>
            </a:r>
            <a:endParaRPr lang="en-US" sz="1400" dirty="0">
              <a:solidFill>
                <a:srgbClr val="1F497D"/>
              </a:solidFill>
            </a:endParaRPr>
          </a:p>
        </p:txBody>
      </p:sp>
    </p:spTree>
    <p:extLst>
      <p:ext uri="{BB962C8B-B14F-4D97-AF65-F5344CB8AC3E}">
        <p14:creationId xmlns:p14="http://schemas.microsoft.com/office/powerpoint/2010/main" val="3809220273"/>
      </p:ext>
    </p:extLst>
  </p:cSld>
  <p:clrMapOvr>
    <a:masterClrMapping/>
  </p:clrMapOvr>
  <p:transition spd="slow" advClick="0">
    <p:fade thruBlk="1"/>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a:spLocks noGrp="1"/>
          </p:cNvSpPr>
          <p:nvPr>
            <p:ph type="title"/>
          </p:nvPr>
        </p:nvSpPr>
        <p:spPr>
          <a:xfrm>
            <a:off x="838801" y="240075"/>
            <a:ext cx="6171600" cy="612000"/>
          </a:xfrm>
        </p:spPr>
        <p:txBody>
          <a:bodyPr/>
          <a:lstStyle/>
          <a:p>
            <a:r>
              <a:rPr lang="en-US" dirty="0" smtClean="0"/>
              <a:t>The #1 Message addresses the </a:t>
            </a:r>
            <a:r>
              <a:rPr lang="en-US" dirty="0" smtClean="0">
                <a:solidFill>
                  <a:srgbClr val="FF0000"/>
                </a:solidFill>
              </a:rPr>
              <a:t>‘I think it’s legal’ </a:t>
            </a:r>
            <a:r>
              <a:rPr lang="en-US" dirty="0" smtClean="0"/>
              <a:t>barrier, and fundamental </a:t>
            </a:r>
            <a:r>
              <a:rPr lang="en-US" dirty="0" smtClean="0">
                <a:solidFill>
                  <a:srgbClr val="FF0000"/>
                </a:solidFill>
              </a:rPr>
              <a:t>lack of awareness/understanding </a:t>
            </a:r>
            <a:r>
              <a:rPr lang="en-US" dirty="0" smtClean="0"/>
              <a:t>of the drinking and boating laws.</a:t>
            </a:r>
            <a:endParaRPr lang="en-US" sz="16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75</a:t>
            </a:fld>
            <a:endParaRPr lang="de-DE" dirty="0">
              <a:solidFill>
                <a:srgbClr val="1F497D"/>
              </a:solidFill>
            </a:endParaRPr>
          </a:p>
        </p:txBody>
      </p:sp>
      <p:sp>
        <p:nvSpPr>
          <p:cNvPr id="40" name="Rectangle 39"/>
          <p:cNvSpPr/>
          <p:nvPr/>
        </p:nvSpPr>
        <p:spPr>
          <a:xfrm>
            <a:off x="-217170" y="1295400"/>
            <a:ext cx="9144000" cy="381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rgbClr val="1F497D"/>
                </a:solidFill>
              </a:rPr>
              <a:t>Top 3 Communications </a:t>
            </a:r>
            <a:r>
              <a:rPr lang="en-US" b="1" dirty="0">
                <a:solidFill>
                  <a:srgbClr val="1F497D"/>
                </a:solidFill>
              </a:rPr>
              <a:t>Messages for drinking while operating a boat</a:t>
            </a:r>
            <a:endParaRPr lang="en-US" sz="1600" dirty="0">
              <a:solidFill>
                <a:srgbClr val="1F497D"/>
              </a:solidFill>
            </a:endParaRPr>
          </a:p>
        </p:txBody>
      </p:sp>
      <p:graphicFrame>
        <p:nvGraphicFramePr>
          <p:cNvPr id="7" name="Table 6"/>
          <p:cNvGraphicFramePr>
            <a:graphicFrameLocks noGrp="1"/>
          </p:cNvGraphicFramePr>
          <p:nvPr>
            <p:extLst>
              <p:ext uri="{D42A27DB-BD31-4B8C-83A1-F6EECF244321}">
                <p14:modId xmlns:p14="http://schemas.microsoft.com/office/powerpoint/2010/main" val="540511923"/>
              </p:ext>
            </p:extLst>
          </p:nvPr>
        </p:nvGraphicFramePr>
        <p:xfrm>
          <a:off x="304800" y="1752600"/>
          <a:ext cx="7303770" cy="2607945"/>
        </p:xfrm>
        <a:graphic>
          <a:graphicData uri="http://schemas.openxmlformats.org/drawingml/2006/table">
            <a:tbl>
              <a:tblPr>
                <a:tableStyleId>{5C22544A-7EE6-4342-B048-85BDC9FD1C3A}</a:tableStyleId>
              </a:tblPr>
              <a:tblGrid>
                <a:gridCol w="439615"/>
                <a:gridCol w="6025955"/>
                <a:gridCol w="838200"/>
              </a:tblGrid>
              <a:tr h="475352">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Communications Messages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 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754351">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600" b="1" i="0" u="none" strike="noStrike" dirty="0">
                          <a:solidFill>
                            <a:srgbClr val="000000"/>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rgbClr val="000000"/>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rgbClr val="000000"/>
                          </a:solidFill>
                          <a:effectLst/>
                          <a:latin typeface="Calibri" panose="020F0502020204030204" pitchFamily="34" charset="0"/>
                          <a:cs typeface="Calibri" panose="020F0502020204030204" pitchFamily="34" charset="0"/>
                        </a:rPr>
                        <a:t>boat.</a:t>
                      </a:r>
                      <a:endParaRPr lang="en-US" sz="12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FF00"/>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9.0</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754351">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rgbClr val="000000"/>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99FFCC"/>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E7EEEF"/>
                    </a:solidFill>
                  </a:tcPr>
                </a:tc>
              </a:tr>
              <a:tr h="623891">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rgbClr val="000000"/>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rgbClr val="000000"/>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99FFCC"/>
                    </a:solidFill>
                  </a:tcPr>
                </a:tc>
                <a:tc>
                  <a:txBody>
                    <a:bodyPr/>
                    <a:lstStyle/>
                    <a:p>
                      <a:pPr algn="ctr" fontAlgn="b"/>
                      <a:r>
                        <a:rPr lang="en-US" sz="1400" b="0" i="0" u="none" strike="noStrike" dirty="0" smtClean="0">
                          <a:solidFill>
                            <a:schemeClr val="tx1"/>
                          </a:solidFill>
                          <a:effectLst/>
                          <a:latin typeface="Calibri" panose="020F0502020204030204" pitchFamily="34" charset="0"/>
                          <a:cs typeface="Calibri" panose="020F0502020204030204" pitchFamily="34" charset="0"/>
                        </a:rPr>
                        <a:t>8.5</a:t>
                      </a:r>
                      <a:endParaRPr lang="en-US" sz="14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14" name="Rectangle 13"/>
          <p:cNvSpPr/>
          <p:nvPr/>
        </p:nvSpPr>
        <p:spPr>
          <a:xfrm>
            <a:off x="0" y="6211669"/>
            <a:ext cx="6019800" cy="646331"/>
          </a:xfrm>
          <a:prstGeom prst="rect">
            <a:avLst/>
          </a:prstGeom>
        </p:spPr>
        <p:txBody>
          <a:bodyPr wrap="square">
            <a:spAutoFit/>
          </a:bodyPr>
          <a:lstStyle/>
          <a:p>
            <a:r>
              <a:rPr lang="en-US" sz="1200" dirty="0">
                <a:solidFill>
                  <a:srgbClr val="1F497D"/>
                </a:solidFill>
              </a:rPr>
              <a:t>Q402. Here are some statements about drinking alcoholic beverages while boating.  Which one do you feel convinces you the most to not drink while operating a boat and which one convinces you the least?   (Select one)  </a:t>
            </a:r>
          </a:p>
        </p:txBody>
      </p:sp>
      <p:sp>
        <p:nvSpPr>
          <p:cNvPr id="15" name="TextBox 14"/>
          <p:cNvSpPr txBox="1"/>
          <p:nvPr/>
        </p:nvSpPr>
        <p:spPr>
          <a:xfrm>
            <a:off x="6019800" y="6210254"/>
            <a:ext cx="2667000" cy="246221"/>
          </a:xfrm>
          <a:prstGeom prst="rect">
            <a:avLst/>
          </a:prstGeom>
          <a:noFill/>
        </p:spPr>
        <p:txBody>
          <a:bodyPr wrap="square" rtlCol="0">
            <a:spAutoFit/>
          </a:bodyPr>
          <a:lstStyle/>
          <a:p>
            <a:pPr algn="r"/>
            <a:r>
              <a:rPr lang="en-US" sz="1000" dirty="0">
                <a:solidFill>
                  <a:srgbClr val="1F497D"/>
                </a:solidFill>
              </a:rPr>
              <a:t>Alcohol: Group B only (n=602)</a:t>
            </a:r>
          </a:p>
        </p:txBody>
      </p:sp>
      <p:sp>
        <p:nvSpPr>
          <p:cNvPr id="16" name="Rounded Rectangle 15"/>
          <p:cNvSpPr/>
          <p:nvPr/>
        </p:nvSpPr>
        <p:spPr>
          <a:xfrm>
            <a:off x="7086600" y="108856"/>
            <a:ext cx="19050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a:solidFill>
                  <a:srgbClr val="1F497D"/>
                </a:solidFill>
              </a:rPr>
              <a:t>Messages</a:t>
            </a:r>
            <a:r>
              <a:rPr lang="en-US" sz="1400" dirty="0">
                <a:solidFill>
                  <a:srgbClr val="1F497D"/>
                </a:solidFill>
              </a:rPr>
              <a:t> about drinking while boating</a:t>
            </a:r>
          </a:p>
        </p:txBody>
      </p:sp>
      <p:graphicFrame>
        <p:nvGraphicFramePr>
          <p:cNvPr id="2" name="Table 1"/>
          <p:cNvGraphicFramePr>
            <a:graphicFrameLocks noGrp="1"/>
          </p:cNvGraphicFramePr>
          <p:nvPr>
            <p:extLst>
              <p:ext uri="{D42A27DB-BD31-4B8C-83A1-F6EECF244321}">
                <p14:modId xmlns:p14="http://schemas.microsoft.com/office/powerpoint/2010/main" val="2930410892"/>
              </p:ext>
            </p:extLst>
          </p:nvPr>
        </p:nvGraphicFramePr>
        <p:xfrm>
          <a:off x="7551420" y="2286000"/>
          <a:ext cx="1600200" cy="2114550"/>
        </p:xfrm>
        <a:graphic>
          <a:graphicData uri="http://schemas.openxmlformats.org/drawingml/2006/table">
            <a:tbl>
              <a:tblPr firstRow="1" bandRow="1">
                <a:tableStyleId>{5C22544A-7EE6-4342-B048-85BDC9FD1C3A}</a:tableStyleId>
              </a:tblPr>
              <a:tblGrid>
                <a:gridCol w="800100"/>
                <a:gridCol w="800100"/>
              </a:tblGrid>
              <a:tr h="704850">
                <a:tc>
                  <a:txBody>
                    <a:bodyPr/>
                    <a:lstStyle/>
                    <a:p>
                      <a:pPr algn="ctr"/>
                      <a:r>
                        <a:rPr lang="en-US" sz="1100" b="0" dirty="0" smtClean="0">
                          <a:solidFill>
                            <a:srgbClr val="000000"/>
                          </a:solidFill>
                          <a:latin typeface="+mj-lt"/>
                        </a:rPr>
                        <a:t>I think its legal</a:t>
                      </a:r>
                      <a:endParaRPr lang="en-US" sz="1100" b="0" dirty="0">
                        <a:solidFill>
                          <a:srgbClr val="000000"/>
                        </a:solidFill>
                        <a:latin typeface="+mj-lt"/>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0000"/>
                    </a:solidFill>
                  </a:tcPr>
                </a:tc>
                <a:tc>
                  <a:txBody>
                    <a:bodyPr/>
                    <a:lstStyle/>
                    <a:p>
                      <a:pPr algn="ctr"/>
                      <a:r>
                        <a:rPr lang="en-US" sz="1100" b="0" dirty="0" smtClean="0">
                          <a:solidFill>
                            <a:srgbClr val="000000"/>
                          </a:solidFill>
                          <a:latin typeface="+mj-lt"/>
                        </a:rPr>
                        <a:t>Safety net/</a:t>
                      </a:r>
                      <a:r>
                        <a:rPr lang="en-US" sz="1100" b="0" baseline="0" dirty="0" smtClean="0">
                          <a:solidFill>
                            <a:srgbClr val="000000"/>
                          </a:solidFill>
                          <a:latin typeface="+mj-lt"/>
                        </a:rPr>
                        <a:t> Security</a:t>
                      </a:r>
                      <a:endParaRPr lang="en-US" sz="1000" b="0" dirty="0">
                        <a:solidFill>
                          <a:srgbClr val="000000"/>
                        </a:solidFill>
                        <a:latin typeface="+mj-lt"/>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66FF33"/>
                    </a:solidFill>
                  </a:tcPr>
                </a:tc>
              </a:tr>
              <a:tr h="704850">
                <a:tc>
                  <a:txBody>
                    <a:bodyPr/>
                    <a:lstStyle/>
                    <a:p>
                      <a:pPr algn="ctr"/>
                      <a:r>
                        <a:rPr lang="en-US" sz="1100" b="0" dirty="0" smtClean="0">
                          <a:solidFill>
                            <a:srgbClr val="000000"/>
                          </a:solidFill>
                          <a:latin typeface="+mj-lt"/>
                        </a:rPr>
                        <a:t>It’s not dangerous</a:t>
                      </a:r>
                      <a:endParaRPr lang="en-US" sz="1100" b="0" dirty="0">
                        <a:solidFill>
                          <a:srgbClr val="000000"/>
                        </a:solidFill>
                        <a:latin typeface="+mj-lt"/>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0000"/>
                    </a:solidFill>
                  </a:tcPr>
                </a:tc>
                <a:tc>
                  <a:txBody>
                    <a:bodyPr/>
                    <a:lstStyle/>
                    <a:p>
                      <a:pPr algn="ctr"/>
                      <a:r>
                        <a:rPr lang="en-US" sz="1100" b="0" dirty="0" smtClean="0">
                          <a:solidFill>
                            <a:srgbClr val="000000"/>
                          </a:solidFill>
                          <a:latin typeface="+mj-lt"/>
                        </a:rPr>
                        <a:t>Avoid emotional pain</a:t>
                      </a:r>
                      <a:endParaRPr lang="en-US" sz="1100" b="0" dirty="0">
                        <a:solidFill>
                          <a:srgbClr val="000000"/>
                        </a:solidFill>
                        <a:latin typeface="+mj-lt"/>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66FF33"/>
                    </a:solidFill>
                  </a:tcPr>
                </a:tc>
              </a:tr>
              <a:tr h="704850">
                <a:tc>
                  <a:txBody>
                    <a:bodyPr/>
                    <a:lstStyle/>
                    <a:p>
                      <a:pPr algn="ctr"/>
                      <a:r>
                        <a:rPr lang="en-US" sz="1100" b="0" dirty="0" smtClean="0">
                          <a:solidFill>
                            <a:srgbClr val="000000"/>
                          </a:solidFill>
                          <a:latin typeface="+mj-lt"/>
                        </a:rPr>
                        <a:t>I think it’s legal</a:t>
                      </a:r>
                      <a:endParaRPr lang="en-US" sz="1100" b="0" dirty="0">
                        <a:solidFill>
                          <a:srgbClr val="000000"/>
                        </a:solidFill>
                        <a:latin typeface="+mj-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0000"/>
                    </a:solidFill>
                  </a:tcPr>
                </a:tc>
                <a:tc>
                  <a:txBody>
                    <a:bodyPr/>
                    <a:lstStyle/>
                    <a:p>
                      <a:pPr algn="ctr"/>
                      <a:r>
                        <a:rPr lang="en-US" sz="1100" b="0" dirty="0" smtClean="0">
                          <a:solidFill>
                            <a:srgbClr val="000000"/>
                          </a:solidFill>
                          <a:latin typeface="+mj-lt"/>
                        </a:rPr>
                        <a:t>Safety net/ </a:t>
                      </a:r>
                      <a:br>
                        <a:rPr lang="en-US" sz="1100" b="0" dirty="0" smtClean="0">
                          <a:solidFill>
                            <a:srgbClr val="000000"/>
                          </a:solidFill>
                          <a:latin typeface="+mj-lt"/>
                        </a:rPr>
                      </a:br>
                      <a:r>
                        <a:rPr lang="en-US" sz="1100" b="0" dirty="0" smtClean="0">
                          <a:solidFill>
                            <a:srgbClr val="000000"/>
                          </a:solidFill>
                          <a:latin typeface="+mj-lt"/>
                        </a:rPr>
                        <a:t>Avoid pain</a:t>
                      </a:r>
                      <a:endParaRPr lang="en-US" sz="1100" b="0" dirty="0">
                        <a:solidFill>
                          <a:srgbClr val="000000"/>
                        </a:solidFill>
                        <a:latin typeface="+mj-lt"/>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66FF33"/>
                    </a:solidFill>
                  </a:tcPr>
                </a:tc>
              </a:tr>
            </a:tbl>
          </a:graphicData>
        </a:graphic>
      </p:graphicFrame>
      <p:sp>
        <p:nvSpPr>
          <p:cNvPr id="12" name="TextBox 11"/>
          <p:cNvSpPr txBox="1"/>
          <p:nvPr/>
        </p:nvSpPr>
        <p:spPr>
          <a:xfrm>
            <a:off x="7620000" y="1640771"/>
            <a:ext cx="1600199" cy="276999"/>
          </a:xfrm>
          <a:prstGeom prst="rect">
            <a:avLst/>
          </a:prstGeom>
          <a:noFill/>
        </p:spPr>
        <p:txBody>
          <a:bodyPr wrap="square" rtlCol="0">
            <a:spAutoFit/>
          </a:bodyPr>
          <a:lstStyle/>
          <a:p>
            <a:pPr algn="ctr"/>
            <a:r>
              <a:rPr lang="en-US" sz="1200" b="1" dirty="0" smtClean="0">
                <a:solidFill>
                  <a:srgbClr val="1F497D"/>
                </a:solidFill>
              </a:rPr>
              <a:t>Theme Connections</a:t>
            </a:r>
            <a:endParaRPr lang="en-US" sz="1200" b="1" dirty="0">
              <a:solidFill>
                <a:srgbClr val="1F497D"/>
              </a:solidFill>
            </a:endParaRPr>
          </a:p>
        </p:txBody>
      </p:sp>
      <p:sp>
        <p:nvSpPr>
          <p:cNvPr id="17" name="TextBox 16"/>
          <p:cNvSpPr txBox="1"/>
          <p:nvPr/>
        </p:nvSpPr>
        <p:spPr>
          <a:xfrm>
            <a:off x="7620001" y="1932801"/>
            <a:ext cx="800099" cy="276999"/>
          </a:xfrm>
          <a:prstGeom prst="rect">
            <a:avLst/>
          </a:prstGeom>
          <a:noFill/>
        </p:spPr>
        <p:txBody>
          <a:bodyPr wrap="square" rtlCol="0">
            <a:spAutoFit/>
          </a:bodyPr>
          <a:lstStyle/>
          <a:p>
            <a:pPr algn="ctr"/>
            <a:r>
              <a:rPr lang="en-US" sz="1200" u="sng" dirty="0" smtClean="0">
                <a:solidFill>
                  <a:srgbClr val="1F497D"/>
                </a:solidFill>
              </a:rPr>
              <a:t>Barriers</a:t>
            </a:r>
            <a:endParaRPr lang="en-US" sz="1200" u="sng" dirty="0">
              <a:solidFill>
                <a:srgbClr val="1F497D"/>
              </a:solidFill>
            </a:endParaRPr>
          </a:p>
        </p:txBody>
      </p:sp>
      <p:sp>
        <p:nvSpPr>
          <p:cNvPr id="18" name="TextBox 17"/>
          <p:cNvSpPr txBox="1"/>
          <p:nvPr/>
        </p:nvSpPr>
        <p:spPr>
          <a:xfrm>
            <a:off x="8305800" y="1932801"/>
            <a:ext cx="914401" cy="276999"/>
          </a:xfrm>
          <a:prstGeom prst="rect">
            <a:avLst/>
          </a:prstGeom>
          <a:noFill/>
        </p:spPr>
        <p:txBody>
          <a:bodyPr wrap="square" rtlCol="0">
            <a:spAutoFit/>
          </a:bodyPr>
          <a:lstStyle/>
          <a:p>
            <a:pPr algn="ctr"/>
            <a:r>
              <a:rPr lang="en-US" sz="1200" u="sng" dirty="0" smtClean="0">
                <a:solidFill>
                  <a:srgbClr val="1F497D"/>
                </a:solidFill>
              </a:rPr>
              <a:t>Motivators</a:t>
            </a:r>
            <a:endParaRPr lang="en-US" sz="1200" u="sng" dirty="0">
              <a:solidFill>
                <a:srgbClr val="1F497D"/>
              </a:solidFill>
            </a:endParaRPr>
          </a:p>
        </p:txBody>
      </p:sp>
    </p:spTree>
    <p:extLst>
      <p:ext uri="{BB962C8B-B14F-4D97-AF65-F5344CB8AC3E}">
        <p14:creationId xmlns:p14="http://schemas.microsoft.com/office/powerpoint/2010/main" val="3966944703"/>
      </p:ext>
    </p:extLst>
  </p:cSld>
  <p:clrMapOvr>
    <a:masterClrMapping/>
  </p:clrMapOvr>
  <p:transition spd="slow" advClick="0">
    <p:fade thruBlk="1"/>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
          <p:cNvSpPr>
            <a:spLocks noGrp="1"/>
          </p:cNvSpPr>
          <p:nvPr>
            <p:ph type="title"/>
          </p:nvPr>
        </p:nvSpPr>
        <p:spPr>
          <a:xfrm>
            <a:off x="838801" y="97200"/>
            <a:ext cx="6171600" cy="612000"/>
          </a:xfrm>
        </p:spPr>
        <p:txBody>
          <a:bodyPr/>
          <a:lstStyle/>
          <a:p>
            <a:r>
              <a:rPr lang="en-US" dirty="0" smtClean="0"/>
              <a:t>The two top-ranked Facts confront the lack of awareness/</a:t>
            </a:r>
            <a:br>
              <a:rPr lang="en-US" dirty="0" smtClean="0"/>
            </a:br>
            <a:r>
              <a:rPr lang="en-US" dirty="0" smtClean="0"/>
              <a:t>understanding of boating driving laws.</a:t>
            </a:r>
            <a:endParaRPr lang="en-US" sz="1600" b="0" dirty="0" smtClean="0"/>
          </a:p>
        </p:txBody>
      </p:sp>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76</a:t>
            </a:fld>
            <a:endParaRPr lang="de-DE" dirty="0">
              <a:solidFill>
                <a:srgbClr val="1F497D"/>
              </a:solidFill>
            </a:endParaRPr>
          </a:p>
        </p:txBody>
      </p:sp>
      <p:sp>
        <p:nvSpPr>
          <p:cNvPr id="15" name="Rounded Rectangle 14"/>
          <p:cNvSpPr/>
          <p:nvPr/>
        </p:nvSpPr>
        <p:spPr>
          <a:xfrm>
            <a:off x="7086600" y="108856"/>
            <a:ext cx="1905000"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b="1" dirty="0" smtClean="0">
                <a:solidFill>
                  <a:srgbClr val="1F497D"/>
                </a:solidFill>
              </a:rPr>
              <a:t>Facts</a:t>
            </a:r>
            <a:r>
              <a:rPr lang="en-US" sz="1400" dirty="0" smtClean="0">
                <a:solidFill>
                  <a:srgbClr val="1F497D"/>
                </a:solidFill>
              </a:rPr>
              <a:t> about drinking while boating</a:t>
            </a:r>
            <a:endParaRPr lang="en-US" sz="1400" dirty="0">
              <a:solidFill>
                <a:srgbClr val="1F497D"/>
              </a:solidFill>
            </a:endParaRPr>
          </a:p>
        </p:txBody>
      </p:sp>
      <p:sp>
        <p:nvSpPr>
          <p:cNvPr id="17" name="TextBox 16"/>
          <p:cNvSpPr txBox="1"/>
          <p:nvPr/>
        </p:nvSpPr>
        <p:spPr>
          <a:xfrm>
            <a:off x="6019800" y="6210254"/>
            <a:ext cx="2667000" cy="246221"/>
          </a:xfrm>
          <a:prstGeom prst="rect">
            <a:avLst/>
          </a:prstGeom>
          <a:noFill/>
        </p:spPr>
        <p:txBody>
          <a:bodyPr wrap="square" rtlCol="0">
            <a:spAutoFit/>
          </a:bodyPr>
          <a:lstStyle/>
          <a:p>
            <a:pPr algn="r"/>
            <a:r>
              <a:rPr lang="en-US" sz="1000" dirty="0" smtClean="0">
                <a:solidFill>
                  <a:srgbClr val="1F497D"/>
                </a:solidFill>
              </a:rPr>
              <a:t>Alcohol: Group B only (n=602)</a:t>
            </a:r>
            <a:endParaRPr lang="en-US" sz="1000" dirty="0">
              <a:solidFill>
                <a:srgbClr val="1F497D"/>
              </a:solidFill>
            </a:endParaRPr>
          </a:p>
        </p:txBody>
      </p:sp>
      <p:sp>
        <p:nvSpPr>
          <p:cNvPr id="18" name="Rectangle 17"/>
          <p:cNvSpPr/>
          <p:nvPr/>
        </p:nvSpPr>
        <p:spPr>
          <a:xfrm>
            <a:off x="0" y="6211669"/>
            <a:ext cx="6019800" cy="646331"/>
          </a:xfrm>
          <a:prstGeom prst="rect">
            <a:avLst/>
          </a:prstGeom>
        </p:spPr>
        <p:txBody>
          <a:bodyPr wrap="square">
            <a:spAutoFit/>
          </a:bodyPr>
          <a:lstStyle/>
          <a:p>
            <a:r>
              <a:rPr lang="en-US" sz="1200" dirty="0" smtClean="0">
                <a:solidFill>
                  <a:srgbClr val="1F497D"/>
                </a:solidFill>
              </a:rPr>
              <a:t>Q403. </a:t>
            </a:r>
            <a:r>
              <a:rPr lang="en-US" sz="1200" dirty="0">
                <a:solidFill>
                  <a:srgbClr val="1F497D"/>
                </a:solidFill>
              </a:rPr>
              <a:t>Here are some facts about drinking alcoholic beverages while boating.  Which one do you feel convinces you the most to not drink while operating a boat and which one convinces you the least?   (Select </a:t>
            </a:r>
            <a:r>
              <a:rPr lang="en-US" sz="1200" dirty="0" smtClean="0">
                <a:solidFill>
                  <a:srgbClr val="1F497D"/>
                </a:solidFill>
              </a:rPr>
              <a:t>one)  </a:t>
            </a:r>
            <a:endParaRPr lang="en-US" sz="1200" dirty="0">
              <a:solidFill>
                <a:srgbClr val="1F497D"/>
              </a:solidFill>
            </a:endParaRPr>
          </a:p>
        </p:txBody>
      </p:sp>
      <p:sp>
        <p:nvSpPr>
          <p:cNvPr id="19" name="Rectangle 18"/>
          <p:cNvSpPr/>
          <p:nvPr/>
        </p:nvSpPr>
        <p:spPr>
          <a:xfrm>
            <a:off x="0" y="1066800"/>
            <a:ext cx="9144000" cy="381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rgbClr val="1F497D"/>
                </a:solidFill>
              </a:rPr>
              <a:t>Supporting Facts for drinking while operating a boat</a:t>
            </a:r>
            <a:endParaRPr lang="en-US" sz="1600" dirty="0">
              <a:solidFill>
                <a:srgbClr val="1F497D"/>
              </a:solidFill>
            </a:endParaRPr>
          </a:p>
        </p:txBody>
      </p:sp>
      <p:graphicFrame>
        <p:nvGraphicFramePr>
          <p:cNvPr id="20" name="Table 19"/>
          <p:cNvGraphicFramePr>
            <a:graphicFrameLocks noGrp="1"/>
          </p:cNvGraphicFramePr>
          <p:nvPr>
            <p:extLst>
              <p:ext uri="{D42A27DB-BD31-4B8C-83A1-F6EECF244321}">
                <p14:modId xmlns:p14="http://schemas.microsoft.com/office/powerpoint/2010/main" val="2146625008"/>
              </p:ext>
            </p:extLst>
          </p:nvPr>
        </p:nvGraphicFramePr>
        <p:xfrm>
          <a:off x="381000" y="1484569"/>
          <a:ext cx="7543800" cy="4581995"/>
        </p:xfrm>
        <a:graphic>
          <a:graphicData uri="http://schemas.openxmlformats.org/drawingml/2006/table">
            <a:tbl>
              <a:tblPr>
                <a:tableStyleId>{5C22544A-7EE6-4342-B048-85BDC9FD1C3A}</a:tableStyleId>
              </a:tblPr>
              <a:tblGrid>
                <a:gridCol w="439615"/>
                <a:gridCol w="6520962"/>
                <a:gridCol w="583223"/>
              </a:tblGrid>
              <a:tr h="350312">
                <a:tc>
                  <a:txBody>
                    <a:bodyPr/>
                    <a:lstStyle/>
                    <a:p>
                      <a:pPr algn="ctr" fontAlgn="b"/>
                      <a:r>
                        <a:rPr lang="en-US" sz="1200" b="1" i="0" u="none" strike="noStrike" dirty="0" smtClean="0">
                          <a:solidFill>
                            <a:schemeClr val="bg1"/>
                          </a:solidFill>
                          <a:effectLst/>
                          <a:latin typeface="Calibri"/>
                        </a:rPr>
                        <a:t>Rank</a:t>
                      </a:r>
                      <a:endParaRPr lang="en-US" sz="1200" b="1" i="0" u="none" strike="noStrike" dirty="0">
                        <a:solidFill>
                          <a:schemeClr val="bg1"/>
                        </a:solidFill>
                        <a:effectLst/>
                        <a:latin typeface="Calibri"/>
                      </a:endParaRPr>
                    </a:p>
                  </a:txBody>
                  <a:tcPr marL="4875" marR="4875" marT="48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l" fontAlgn="b"/>
                      <a:r>
                        <a:rPr lang="en-US" sz="1600" b="1" i="0" u="none" strike="noStrike" dirty="0" smtClean="0">
                          <a:solidFill>
                            <a:schemeClr val="bg1"/>
                          </a:solidFill>
                          <a:effectLst/>
                          <a:latin typeface="Calibri"/>
                        </a:rPr>
                        <a:t>Supporting Facts</a:t>
                      </a:r>
                      <a:endParaRPr lang="en-US" sz="16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fontAlgn="b"/>
                      <a:r>
                        <a:rPr lang="en-US" sz="1200" b="1" i="0" u="none" strike="noStrike" dirty="0" smtClean="0">
                          <a:solidFill>
                            <a:schemeClr val="bg1"/>
                          </a:solidFill>
                          <a:effectLst/>
                          <a:latin typeface="Calibri"/>
                        </a:rPr>
                        <a:t>MD</a:t>
                      </a:r>
                      <a:r>
                        <a:rPr lang="en-US" sz="1200" b="1" i="0" u="none" strike="noStrike" baseline="0" dirty="0" smtClean="0">
                          <a:solidFill>
                            <a:schemeClr val="bg1"/>
                          </a:solidFill>
                          <a:effectLst/>
                          <a:latin typeface="Calibri"/>
                        </a:rPr>
                        <a:t> </a:t>
                      </a:r>
                      <a:r>
                        <a:rPr lang="en-US" sz="1200" b="1" i="0" u="none" strike="noStrike" dirty="0" smtClean="0">
                          <a:solidFill>
                            <a:schemeClr val="bg1"/>
                          </a:solidFill>
                          <a:effectLst/>
                          <a:latin typeface="Calibri"/>
                        </a:rPr>
                        <a:t>Score</a:t>
                      </a:r>
                      <a:endParaRPr lang="en-US" sz="1200" b="1" i="0" u="none" strike="noStrike" dirty="0">
                        <a:solidFill>
                          <a:schemeClr val="bg1"/>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1"/>
                    </a:solidFill>
                  </a:tcPr>
                </a:tc>
              </a:tr>
              <a:tr h="595552">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Impaired driving laws in Canada apply to driving a boat as well as to driving a car on the road.</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66FF33"/>
                    </a:solidFill>
                  </a:tcPr>
                </a:tc>
                <a:tc>
                  <a:txBody>
                    <a:bodyPr/>
                    <a:lstStyle/>
                    <a:p>
                      <a:pPr algn="ctr" fontAlgn="b"/>
                      <a:r>
                        <a:rPr lang="en-US" sz="1400" u="none" strike="noStrike" dirty="0" smtClean="0">
                          <a:effectLst/>
                        </a:rPr>
                        <a:t>8.5</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It is illegal to operate any boat while impaired </a:t>
                      </a:r>
                      <a:r>
                        <a:rPr lang="en-US" sz="1200" b="0" u="none" strike="noStrike" dirty="0">
                          <a:solidFill>
                            <a:srgbClr val="000000"/>
                          </a:solidFill>
                          <a:effectLst/>
                        </a:rPr>
                        <a:t>(i.e., with a blood alcohol level over .08).</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66FF33"/>
                    </a:solidFill>
                  </a:tcPr>
                </a:tc>
                <a:tc>
                  <a:txBody>
                    <a:bodyPr/>
                    <a:lstStyle/>
                    <a:p>
                      <a:pPr algn="ctr" fontAlgn="b"/>
                      <a:r>
                        <a:rPr lang="en-US" sz="1400" u="none" strike="noStrike" dirty="0" smtClean="0">
                          <a:effectLst/>
                        </a:rPr>
                        <a:t>8.4</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52882">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Alcohol is involved in more than 40% of boating fatalities.</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solidFill>
                      <a:srgbClr val="99FFCC"/>
                    </a:solidFill>
                  </a:tcPr>
                </a:tc>
                <a:tc>
                  <a:txBody>
                    <a:bodyPr/>
                    <a:lstStyle/>
                    <a:p>
                      <a:pPr algn="ctr" fontAlgn="b"/>
                      <a:r>
                        <a:rPr lang="en-US" sz="1400" u="none" strike="noStrike" dirty="0" smtClean="0">
                          <a:effectLst/>
                        </a:rPr>
                        <a:t>7.9</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4</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It is illegal for boat operators or passengers to </a:t>
                      </a:r>
                      <a:r>
                        <a:rPr lang="en-US" sz="1200" b="1" u="none" strike="noStrike" dirty="0" smtClean="0">
                          <a:solidFill>
                            <a:srgbClr val="000000"/>
                          </a:solidFill>
                          <a:effectLst/>
                        </a:rPr>
                        <a:t>consume </a:t>
                      </a:r>
                      <a:r>
                        <a:rPr lang="en-US" sz="1200" b="1" u="none" strike="noStrike" dirty="0">
                          <a:solidFill>
                            <a:srgbClr val="000000"/>
                          </a:solidFill>
                          <a:effectLst/>
                        </a:rPr>
                        <a:t>alcoholic beverages when the boat is moving / underway </a:t>
                      </a:r>
                      <a:r>
                        <a:rPr lang="en-US" sz="1200" b="0" u="none" strike="noStrike" dirty="0">
                          <a:solidFill>
                            <a:srgbClr val="000000"/>
                          </a:solidFill>
                          <a:effectLst/>
                        </a:rPr>
                        <a:t>on any recreational boat.</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u="none" strike="noStrike" dirty="0" smtClean="0">
                          <a:effectLst/>
                        </a:rPr>
                        <a:t>7.4</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5</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lvl="0"/>
                      <a:r>
                        <a:rPr lang="en-US" sz="1200" b="0" kern="1200" dirty="0" smtClean="0">
                          <a:solidFill>
                            <a:srgbClr val="000000"/>
                          </a:solidFill>
                          <a:effectLst/>
                          <a:latin typeface="+mn-lt"/>
                          <a:ea typeface="+mn-ea"/>
                          <a:cs typeface="+mn-cs"/>
                        </a:rPr>
                        <a:t>In a controlled “test”, </a:t>
                      </a:r>
                      <a:r>
                        <a:rPr lang="en-US" sz="1200" b="1" kern="1200" dirty="0" smtClean="0">
                          <a:solidFill>
                            <a:srgbClr val="000000"/>
                          </a:solidFill>
                          <a:effectLst/>
                          <a:latin typeface="+mn-lt"/>
                          <a:ea typeface="+mn-ea"/>
                          <a:cs typeface="+mn-cs"/>
                        </a:rPr>
                        <a:t>boaters were tested who had been drinking but were NOT </a:t>
                      </a:r>
                      <a:r>
                        <a:rPr lang="en-US" sz="1200" b="0" kern="1200" dirty="0" smtClean="0">
                          <a:solidFill>
                            <a:srgbClr val="000000"/>
                          </a:solidFill>
                          <a:effectLst/>
                          <a:latin typeface="+mn-lt"/>
                          <a:ea typeface="+mn-ea"/>
                          <a:cs typeface="+mn-cs"/>
                        </a:rPr>
                        <a:t>impaired (blood alcohol levels between .030 and .049 BAC).  ALL of them were able to operate a small outboard motorboat to navigate safely/correctly through an obstacle course before drinking.  </a:t>
                      </a:r>
                      <a:r>
                        <a:rPr lang="en-US" sz="1200" b="1" kern="1200" dirty="0" smtClean="0">
                          <a:solidFill>
                            <a:srgbClr val="000000"/>
                          </a:solidFill>
                          <a:effectLst/>
                          <a:latin typeface="+mn-lt"/>
                          <a:ea typeface="+mn-ea"/>
                          <a:cs typeface="+mn-cs"/>
                        </a:rPr>
                        <a:t>NONE of them were able to safely/correctly navigate through the same obstacle course after drinking.</a:t>
                      </a:r>
                      <a:endParaRPr lang="en-US" sz="1200" b="1" kern="1200" dirty="0">
                        <a:solidFill>
                          <a:srgbClr val="000000"/>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u="none" strike="noStrike" dirty="0" smtClean="0">
                          <a:effectLst/>
                        </a:rPr>
                        <a:t>7.2</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6</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It is illegal to consume alcoholic beverages on any boat that is anchored or docked </a:t>
                      </a:r>
                      <a:r>
                        <a:rPr lang="en-US" sz="1200" b="0" u="none" strike="noStrike" dirty="0">
                          <a:solidFill>
                            <a:srgbClr val="000000"/>
                          </a:solidFill>
                          <a:effectLst/>
                        </a:rPr>
                        <a:t>unless the boat is equipped as a residence,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u="none" strike="noStrike" dirty="0" smtClean="0">
                          <a:effectLst/>
                        </a:rPr>
                        <a:t>6.1</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lvl="0" algn="ctr"/>
                      <a:r>
                        <a:rPr lang="en-US" sz="3200" b="1" kern="1200" dirty="0" smtClean="0">
                          <a:solidFill>
                            <a:schemeClr val="bg1"/>
                          </a:solidFill>
                          <a:effectLst/>
                          <a:latin typeface="+mn-lt"/>
                          <a:ea typeface="+mn-ea"/>
                          <a:cs typeface="+mn-cs"/>
                        </a:rPr>
                        <a:t>7</a:t>
                      </a:r>
                      <a:endParaRPr lang="en-US" sz="3200" b="1" kern="1200" dirty="0">
                        <a:solidFill>
                          <a:schemeClr val="bg1"/>
                        </a:solidFill>
                        <a:effectLst/>
                        <a:latin typeface="+mn-lt"/>
                        <a:ea typeface="+mn-ea"/>
                        <a:cs typeface="+mn-cs"/>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solidFill>
                            <a:srgbClr val="000000"/>
                          </a:solidFill>
                          <a:effectLst/>
                        </a:rPr>
                        <a:t>It is illegal to carry open alcoholic beverages on a boat </a:t>
                      </a:r>
                      <a:r>
                        <a:rPr lang="en-US" sz="1200" b="0" u="none" strike="noStrike" dirty="0">
                          <a:solidFill>
                            <a:srgbClr val="000000"/>
                          </a:solidFill>
                          <a:effectLst/>
                        </a:rPr>
                        <a:t>unless the boat is equipped with cooking, sleeping and sanitation facilities.</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fontAlgn="b"/>
                      <a:r>
                        <a:rPr lang="en-US" sz="1400" u="none" strike="noStrike" dirty="0" smtClean="0">
                          <a:effectLst/>
                        </a:rPr>
                        <a:t>6.0</a:t>
                      </a:r>
                      <a:endParaRPr lang="en-US" sz="14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21" name="Right Bracket 20"/>
          <p:cNvSpPr/>
          <p:nvPr/>
        </p:nvSpPr>
        <p:spPr>
          <a:xfrm>
            <a:off x="7848600" y="2122433"/>
            <a:ext cx="163048" cy="773167"/>
          </a:xfrm>
          <a:prstGeom prst="rightBracket">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
        <p:nvSpPr>
          <p:cNvPr id="22" name="TextBox 21"/>
          <p:cNvSpPr txBox="1"/>
          <p:nvPr/>
        </p:nvSpPr>
        <p:spPr>
          <a:xfrm>
            <a:off x="8011648" y="1807258"/>
            <a:ext cx="1154361" cy="1169551"/>
          </a:xfrm>
          <a:prstGeom prst="rect">
            <a:avLst/>
          </a:prstGeom>
          <a:noFill/>
        </p:spPr>
        <p:txBody>
          <a:bodyPr wrap="square" rtlCol="0">
            <a:spAutoFit/>
          </a:bodyPr>
          <a:lstStyle/>
          <a:p>
            <a:pPr algn="ctr"/>
            <a:endParaRPr lang="en-US" sz="1400" dirty="0">
              <a:solidFill>
                <a:srgbClr val="FBB040">
                  <a:lumMod val="75000"/>
                </a:srgbClr>
              </a:solidFill>
            </a:endParaRPr>
          </a:p>
          <a:p>
            <a:pPr algn="ctr"/>
            <a:r>
              <a:rPr lang="en-US" sz="1400" dirty="0" smtClean="0">
                <a:solidFill>
                  <a:srgbClr val="FBB040">
                    <a:lumMod val="75000"/>
                  </a:srgbClr>
                </a:solidFill>
              </a:rPr>
              <a:t>Top 3 facts are </a:t>
            </a:r>
            <a:r>
              <a:rPr lang="en-US" sz="1400" b="1" dirty="0" smtClean="0">
                <a:solidFill>
                  <a:srgbClr val="FBB040">
                    <a:lumMod val="75000"/>
                  </a:srgbClr>
                </a:solidFill>
              </a:rPr>
              <a:t>top tier most convincing </a:t>
            </a:r>
            <a:endParaRPr lang="en-US" sz="1400" dirty="0">
              <a:solidFill>
                <a:srgbClr val="FBB040">
                  <a:lumMod val="75000"/>
                </a:srgbClr>
              </a:solidFill>
            </a:endParaRPr>
          </a:p>
        </p:txBody>
      </p:sp>
      <p:sp>
        <p:nvSpPr>
          <p:cNvPr id="11" name="Right Bracket 10"/>
          <p:cNvSpPr/>
          <p:nvPr/>
        </p:nvSpPr>
        <p:spPr>
          <a:xfrm>
            <a:off x="7904376" y="2120954"/>
            <a:ext cx="163048" cy="1308046"/>
          </a:xfrm>
          <a:prstGeom prst="rightBracket">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1F497D"/>
              </a:solidFill>
            </a:endParaRPr>
          </a:p>
        </p:txBody>
      </p:sp>
    </p:spTree>
    <p:extLst>
      <p:ext uri="{BB962C8B-B14F-4D97-AF65-F5344CB8AC3E}">
        <p14:creationId xmlns:p14="http://schemas.microsoft.com/office/powerpoint/2010/main" val="3075794068"/>
      </p:ext>
    </p:extLst>
  </p:cSld>
  <p:clrMapOvr>
    <a:masterClrMapping/>
  </p:clrMapOvr>
  <p:transition spd="slow" advClick="0">
    <p:fade thruBlk="1"/>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77</a:t>
            </a:fld>
            <a:endParaRPr lang="de-DE" dirty="0">
              <a:solidFill>
                <a:srgbClr val="1F497D"/>
              </a:solidFill>
            </a:endParaRPr>
          </a:p>
        </p:txBody>
      </p:sp>
      <p:sp>
        <p:nvSpPr>
          <p:cNvPr id="9" name="Title 1"/>
          <p:cNvSpPr>
            <a:spLocks noGrp="1"/>
          </p:cNvSpPr>
          <p:nvPr>
            <p:ph type="title"/>
          </p:nvPr>
        </p:nvSpPr>
        <p:spPr>
          <a:xfrm>
            <a:off x="838202" y="152400"/>
            <a:ext cx="8064214" cy="685800"/>
          </a:xfrm>
        </p:spPr>
        <p:txBody>
          <a:bodyPr/>
          <a:lstStyle/>
          <a:p>
            <a:r>
              <a:rPr lang="en-US" dirty="0" smtClean="0"/>
              <a:t>There is some variability in the top choice of facts regarding drinking alcohol while boating when looking among the subgroups. </a:t>
            </a:r>
            <a:r>
              <a:rPr lang="en-US" sz="1600" b="0" dirty="0" smtClean="0"/>
              <a:t>However, the MaxDiff score for the ‘overall top statement’ is still high among all groups.</a:t>
            </a:r>
          </a:p>
        </p:txBody>
      </p:sp>
      <p:grpSp>
        <p:nvGrpSpPr>
          <p:cNvPr id="3" name="Group 2"/>
          <p:cNvGrpSpPr/>
          <p:nvPr/>
        </p:nvGrpSpPr>
        <p:grpSpPr>
          <a:xfrm>
            <a:off x="544288" y="1376127"/>
            <a:ext cx="8599712" cy="1269692"/>
            <a:chOff x="544288" y="2460172"/>
            <a:chExt cx="8599712" cy="1269692"/>
          </a:xfrm>
        </p:grpSpPr>
        <p:sp>
          <p:nvSpPr>
            <p:cNvPr id="11" name="TextBox 10"/>
            <p:cNvSpPr txBox="1"/>
            <p:nvPr/>
          </p:nvSpPr>
          <p:spPr>
            <a:xfrm>
              <a:off x="544288" y="2637257"/>
              <a:ext cx="609600" cy="1092607"/>
            </a:xfrm>
            <a:prstGeom prst="rect">
              <a:avLst/>
            </a:prstGeom>
            <a:noFill/>
          </p:spPr>
          <p:txBody>
            <a:bodyPr wrap="square" rtlCol="0" anchor="ctr">
              <a:spAutoFit/>
            </a:bodyPr>
            <a:lstStyle/>
            <a:p>
              <a:pPr algn="ctr"/>
              <a:r>
                <a:rPr lang="en-US" sz="6500" b="1" dirty="0" smtClean="0">
                  <a:solidFill>
                    <a:schemeClr val="tx2">
                      <a:lumMod val="75000"/>
                    </a:schemeClr>
                  </a:solidFill>
                </a:rPr>
                <a:t>1</a:t>
              </a:r>
              <a:endParaRPr lang="en-US" sz="6500" b="1" dirty="0">
                <a:solidFill>
                  <a:schemeClr val="tx2">
                    <a:lumMod val="75000"/>
                  </a:schemeClr>
                </a:solidFill>
              </a:endParaRPr>
            </a:p>
          </p:txBody>
        </p:sp>
        <p:sp>
          <p:nvSpPr>
            <p:cNvPr id="2" name="Rounded Rectangle 1"/>
            <p:cNvSpPr/>
            <p:nvPr/>
          </p:nvSpPr>
          <p:spPr>
            <a:xfrm>
              <a:off x="2514095" y="2460172"/>
              <a:ext cx="6608133" cy="981466"/>
            </a:xfrm>
            <a:prstGeom prst="roundRect">
              <a:avLst/>
            </a:prstGeom>
            <a:solidFill>
              <a:schemeClr val="accent4">
                <a:lumMod val="40000"/>
                <a:lumOff val="60000"/>
              </a:schemeClr>
            </a:solidFill>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a:solidFill>
                    <a:schemeClr val="tx1"/>
                  </a:solidFill>
                </a:rPr>
                <a:t>Impaired driving laws in Canada apply to driving a boat as well as to driving a car on the road.</a:t>
              </a:r>
            </a:p>
          </p:txBody>
        </p:sp>
        <p:cxnSp>
          <p:nvCxnSpPr>
            <p:cNvPr id="5" name="Straight Connector 4"/>
            <p:cNvCxnSpPr/>
            <p:nvPr/>
          </p:nvCxnSpPr>
          <p:spPr>
            <a:xfrm>
              <a:off x="609600" y="3473586"/>
              <a:ext cx="8534400" cy="0"/>
            </a:xfrm>
            <a:prstGeom prst="line">
              <a:avLst/>
            </a:prstGeom>
            <a:ln w="5715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6019800" y="6210254"/>
            <a:ext cx="2667000" cy="307777"/>
          </a:xfrm>
          <a:prstGeom prst="rect">
            <a:avLst/>
          </a:prstGeom>
          <a:noFill/>
        </p:spPr>
        <p:txBody>
          <a:bodyPr wrap="square" rtlCol="0">
            <a:spAutoFit/>
          </a:bodyPr>
          <a:lstStyle/>
          <a:p>
            <a:pPr algn="r"/>
            <a:r>
              <a:rPr lang="en-US" sz="1400" dirty="0" smtClean="0">
                <a:solidFill>
                  <a:srgbClr val="1F497D"/>
                </a:solidFill>
              </a:rPr>
              <a:t>Alcohol: Group B only (n=602)</a:t>
            </a:r>
            <a:endParaRPr lang="en-US" sz="1400" dirty="0">
              <a:solidFill>
                <a:srgbClr val="1F497D"/>
              </a:solidFill>
            </a:endParaRPr>
          </a:p>
        </p:txBody>
      </p:sp>
      <p:sp>
        <p:nvSpPr>
          <p:cNvPr id="6" name="TextBox 5"/>
          <p:cNvSpPr txBox="1"/>
          <p:nvPr/>
        </p:nvSpPr>
        <p:spPr>
          <a:xfrm>
            <a:off x="228600" y="1355037"/>
            <a:ext cx="2261707" cy="276999"/>
          </a:xfrm>
          <a:prstGeom prst="rect">
            <a:avLst/>
          </a:prstGeom>
          <a:noFill/>
        </p:spPr>
        <p:txBody>
          <a:bodyPr wrap="square" rtlCol="0">
            <a:spAutoFit/>
          </a:bodyPr>
          <a:lstStyle/>
          <a:p>
            <a:pPr algn="ctr"/>
            <a:r>
              <a:rPr lang="en-US" sz="1200" b="1" dirty="0" smtClean="0">
                <a:solidFill>
                  <a:schemeClr val="bg2">
                    <a:lumMod val="50000"/>
                  </a:schemeClr>
                </a:solidFill>
              </a:rPr>
              <a:t>Overall Top Statement</a:t>
            </a:r>
            <a:endParaRPr lang="en-US" sz="1200" b="1" dirty="0">
              <a:solidFill>
                <a:schemeClr val="bg2">
                  <a:lumMod val="50000"/>
                </a:schemeClr>
              </a:solidFill>
            </a:endParaRPr>
          </a:p>
        </p:txBody>
      </p:sp>
      <p:sp>
        <p:nvSpPr>
          <p:cNvPr id="12" name="Rectangle 11"/>
          <p:cNvSpPr/>
          <p:nvPr/>
        </p:nvSpPr>
        <p:spPr>
          <a:xfrm>
            <a:off x="0" y="6211669"/>
            <a:ext cx="6019800" cy="646331"/>
          </a:xfrm>
          <a:prstGeom prst="rect">
            <a:avLst/>
          </a:prstGeom>
        </p:spPr>
        <p:txBody>
          <a:bodyPr wrap="square">
            <a:spAutoFit/>
          </a:bodyPr>
          <a:lstStyle/>
          <a:p>
            <a:r>
              <a:rPr lang="en-US" sz="1200" dirty="0" smtClean="0"/>
              <a:t>Q403. </a:t>
            </a:r>
            <a:r>
              <a:rPr lang="en-US" sz="1200" dirty="0"/>
              <a:t>Here are some facts about drinking alcoholic beverages while boating.  Which one do you feel convinces you the most to not drink while operating a boat and which one convinces you the least?   (Select </a:t>
            </a:r>
            <a:r>
              <a:rPr lang="en-US" sz="1200" dirty="0" smtClean="0"/>
              <a:t>one)  </a:t>
            </a:r>
            <a:endParaRPr lang="en-US" sz="1200" dirty="0"/>
          </a:p>
        </p:txBody>
      </p:sp>
      <p:sp>
        <p:nvSpPr>
          <p:cNvPr id="13" name="Pentagon 12"/>
          <p:cNvSpPr/>
          <p:nvPr/>
        </p:nvSpPr>
        <p:spPr>
          <a:xfrm>
            <a:off x="1273628" y="1650816"/>
            <a:ext cx="1246909" cy="722861"/>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bg1"/>
                </a:solidFill>
              </a:rPr>
              <a:t>8.5</a:t>
            </a:r>
            <a:endParaRPr lang="en-US" sz="2400" b="1" dirty="0">
              <a:solidFill>
                <a:schemeClr val="bg1"/>
              </a:solidFill>
            </a:endParaRPr>
          </a:p>
        </p:txBody>
      </p:sp>
      <p:sp>
        <p:nvSpPr>
          <p:cNvPr id="14" name="Curved Up Arrow 13"/>
          <p:cNvSpPr/>
          <p:nvPr/>
        </p:nvSpPr>
        <p:spPr>
          <a:xfrm rot="16420593">
            <a:off x="8272138" y="2267082"/>
            <a:ext cx="1059144" cy="515271"/>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531114132"/>
              </p:ext>
            </p:extLst>
          </p:nvPr>
        </p:nvGraphicFramePr>
        <p:xfrm>
          <a:off x="413910" y="2798219"/>
          <a:ext cx="8371112" cy="2287030"/>
        </p:xfrm>
        <a:graphic>
          <a:graphicData uri="http://schemas.openxmlformats.org/drawingml/2006/table">
            <a:tbl>
              <a:tblPr firstRow="1" bandRow="1">
                <a:tableStyleId>{5C22544A-7EE6-4342-B048-85BDC9FD1C3A}</a:tableStyleId>
              </a:tblPr>
              <a:tblGrid>
                <a:gridCol w="1948290"/>
                <a:gridCol w="4800600"/>
                <a:gridCol w="304800"/>
                <a:gridCol w="1317422"/>
              </a:tblGrid>
              <a:tr h="706981">
                <a:tc>
                  <a:txBody>
                    <a:bodyPr/>
                    <a:lstStyle/>
                    <a:p>
                      <a:pPr algn="ctr"/>
                      <a:r>
                        <a:rPr lang="en-US" sz="1200" dirty="0" smtClean="0"/>
                        <a:t>Differing</a:t>
                      </a:r>
                      <a:r>
                        <a:rPr lang="en-US" sz="1200" baseline="0" dirty="0" smtClean="0"/>
                        <a:t> Subgroup</a:t>
                      </a:r>
                      <a:endParaRPr lang="en-US" sz="1200" dirty="0"/>
                    </a:p>
                  </a:txBody>
                  <a:tcPr/>
                </a:tc>
                <a:tc>
                  <a:txBody>
                    <a:bodyPr/>
                    <a:lstStyle/>
                    <a:p>
                      <a:pPr algn="ctr"/>
                      <a:r>
                        <a:rPr lang="en-US" sz="1200" dirty="0" smtClean="0"/>
                        <a:t>Top Ranking Statement for this group</a:t>
                      </a:r>
                      <a:endParaRPr lang="en-US" sz="1200" dirty="0"/>
                    </a:p>
                  </a:txBody>
                  <a:tcPr/>
                </a:tc>
                <a:tc>
                  <a:txBody>
                    <a:bodyPr/>
                    <a:lstStyle/>
                    <a:p>
                      <a:pPr algn="ctr"/>
                      <a:endParaRPr lang="en-US" sz="1100" dirty="0"/>
                    </a:p>
                  </a:txBody>
                  <a:tcPr>
                    <a:noFill/>
                  </a:tcPr>
                </a:tc>
                <a:tc>
                  <a:txBody>
                    <a:bodyPr/>
                    <a:lstStyle/>
                    <a:p>
                      <a:pPr algn="ctr"/>
                      <a:r>
                        <a:rPr lang="en-US" sz="1100" dirty="0" smtClean="0"/>
                        <a:t>But, </a:t>
                      </a:r>
                      <a:r>
                        <a:rPr lang="en-US" sz="1100" baseline="0" dirty="0" smtClean="0"/>
                        <a:t>score for</a:t>
                      </a:r>
                      <a:r>
                        <a:rPr lang="en-US" sz="1100" dirty="0" smtClean="0"/>
                        <a:t> </a:t>
                      </a:r>
                      <a:r>
                        <a:rPr lang="en-US" sz="1100" baseline="0" dirty="0" smtClean="0"/>
                        <a:t>‘overall top statement’</a:t>
                      </a:r>
                      <a:endParaRPr lang="en-US" sz="1100" dirty="0"/>
                    </a:p>
                  </a:txBody>
                  <a:tcPr anchor="ctr"/>
                </a:tc>
              </a:tr>
              <a:tr h="526683">
                <a:tc>
                  <a:txBody>
                    <a:bodyPr/>
                    <a:lstStyle/>
                    <a:p>
                      <a:r>
                        <a:rPr lang="en-US" sz="1400" dirty="0" smtClean="0"/>
                        <a:t>Ontario</a:t>
                      </a:r>
                      <a:endParaRPr lang="en-US" sz="1400" dirty="0"/>
                    </a:p>
                  </a:txBody>
                  <a:tcPr anchor="ctr"/>
                </a:tc>
                <a:tc>
                  <a:txBody>
                    <a:bodyPr/>
                    <a:lstStyle/>
                    <a:p>
                      <a:pPr algn="l" fontAlgn="ctr"/>
                      <a:r>
                        <a:rPr lang="en-US" sz="1400" b="0" i="0" u="none" strike="noStrike" dirty="0">
                          <a:solidFill>
                            <a:schemeClr val="tx1"/>
                          </a:solidFill>
                          <a:effectLst/>
                          <a:latin typeface="Calibri"/>
                        </a:rPr>
                        <a:t>It is illegal to operate any boat while impaired (i.e., with a blood alcohol level over .08</a:t>
                      </a:r>
                      <a:r>
                        <a:rPr lang="en-US" sz="1400" b="0" i="0" u="none" strike="noStrike" dirty="0" smtClean="0">
                          <a:solidFill>
                            <a:schemeClr val="tx1"/>
                          </a:solidFill>
                          <a:effectLst/>
                          <a:latin typeface="Calibri"/>
                        </a:rPr>
                        <a:t>). (8.6)</a:t>
                      </a:r>
                      <a:endParaRPr lang="en-US" sz="1400" b="0" i="0" u="none" strike="noStrike" dirty="0">
                        <a:solidFill>
                          <a:schemeClr val="tx1"/>
                        </a:solidFill>
                        <a:effectLst/>
                        <a:latin typeface="Calibri"/>
                      </a:endParaRPr>
                    </a:p>
                  </a:txBody>
                  <a:tcPr marL="0" marR="0" marT="0" marB="0" anchor="ctr"/>
                </a:tc>
                <a:tc>
                  <a:txBody>
                    <a:bodyPr/>
                    <a:lstStyle/>
                    <a:p>
                      <a:endParaRPr lang="en-US" sz="1400" dirty="0"/>
                    </a:p>
                  </a:txBody>
                  <a:tcPr anchor="ctr">
                    <a:noFill/>
                  </a:tcPr>
                </a:tc>
                <a:tc>
                  <a:txBody>
                    <a:bodyPr/>
                    <a:lstStyle/>
                    <a:p>
                      <a:pPr algn="ctr"/>
                      <a:r>
                        <a:rPr lang="en-US" sz="1400" dirty="0" smtClean="0"/>
                        <a:t>8.5</a:t>
                      </a:r>
                      <a:endParaRPr lang="en-US" sz="1400" dirty="0"/>
                    </a:p>
                  </a:txBody>
                  <a:tcPr anchor="ctr"/>
                </a:tc>
              </a:tr>
              <a:tr h="526683">
                <a:tc>
                  <a:txBody>
                    <a:bodyPr/>
                    <a:lstStyle/>
                    <a:p>
                      <a:r>
                        <a:rPr lang="en-US" sz="1400" dirty="0" smtClean="0"/>
                        <a:t>Atlantic</a:t>
                      </a:r>
                      <a:endParaRPr lang="en-US" sz="1400" dirty="0"/>
                    </a:p>
                  </a:txBody>
                  <a:tcPr anchor="ctr"/>
                </a:tc>
                <a:tc>
                  <a:txBody>
                    <a:bodyPr/>
                    <a:lstStyle/>
                    <a:p>
                      <a:pPr algn="l" fontAlgn="ctr"/>
                      <a:r>
                        <a:rPr lang="en-US" sz="1400" b="0" i="0" u="none" strike="noStrike" dirty="0">
                          <a:solidFill>
                            <a:schemeClr val="tx1"/>
                          </a:solidFill>
                          <a:effectLst/>
                          <a:latin typeface="Calibri"/>
                        </a:rPr>
                        <a:t>It is illegal to operate any boat while impaired (i.e., with a blood alcohol level over .08</a:t>
                      </a:r>
                      <a:r>
                        <a:rPr lang="en-US" sz="1400" b="0" i="0" u="none" strike="noStrike" dirty="0" smtClean="0">
                          <a:solidFill>
                            <a:schemeClr val="tx1"/>
                          </a:solidFill>
                          <a:effectLst/>
                          <a:latin typeface="Calibri"/>
                        </a:rPr>
                        <a:t>). (8.6)</a:t>
                      </a:r>
                      <a:endParaRPr lang="en-US" sz="1400" b="0" i="0" u="none" strike="noStrike" dirty="0">
                        <a:solidFill>
                          <a:schemeClr val="tx1"/>
                        </a:solidFill>
                        <a:effectLst/>
                        <a:latin typeface="Calibri"/>
                      </a:endParaRPr>
                    </a:p>
                  </a:txBody>
                  <a:tcPr marL="0" marR="0" marT="0" marB="0" anchor="ctr"/>
                </a:tc>
                <a:tc>
                  <a:txBody>
                    <a:bodyPr/>
                    <a:lstStyle/>
                    <a:p>
                      <a:endParaRPr lang="en-US" sz="1400" dirty="0"/>
                    </a:p>
                  </a:txBody>
                  <a:tcPr anchor="ctr">
                    <a:noFill/>
                  </a:tcPr>
                </a:tc>
                <a:tc>
                  <a:txBody>
                    <a:bodyPr/>
                    <a:lstStyle/>
                    <a:p>
                      <a:pPr algn="ctr"/>
                      <a:r>
                        <a:rPr lang="en-US" sz="1400" dirty="0" smtClean="0"/>
                        <a:t>8.5</a:t>
                      </a:r>
                      <a:endParaRPr lang="en-US" sz="1400" dirty="0"/>
                    </a:p>
                  </a:txBody>
                  <a:tcPr anchor="ctr"/>
                </a:tc>
              </a:tr>
              <a:tr h="526683">
                <a:tc>
                  <a:txBody>
                    <a:bodyPr/>
                    <a:lstStyle/>
                    <a:p>
                      <a:r>
                        <a:rPr lang="en-US" sz="1400" dirty="0" smtClean="0"/>
                        <a:t>Sailors</a:t>
                      </a:r>
                      <a:endParaRPr lang="en-US" sz="1400" dirty="0"/>
                    </a:p>
                  </a:txBody>
                  <a:tcPr anchor="ctr"/>
                </a:tc>
                <a:tc>
                  <a:txBody>
                    <a:bodyPr/>
                    <a:lstStyle/>
                    <a:p>
                      <a:pPr algn="l" fontAlgn="ctr"/>
                      <a:r>
                        <a:rPr lang="en-US" sz="1400" b="0" i="0" u="none" strike="noStrike" dirty="0">
                          <a:solidFill>
                            <a:schemeClr val="tx1"/>
                          </a:solidFill>
                          <a:effectLst/>
                          <a:latin typeface="Calibri"/>
                        </a:rPr>
                        <a:t>It is illegal to operate any boat while impaired (i.e., with a blood alcohol level over .08</a:t>
                      </a:r>
                      <a:r>
                        <a:rPr lang="en-US" sz="1400" b="0" i="0" u="none" strike="noStrike" dirty="0" smtClean="0">
                          <a:solidFill>
                            <a:schemeClr val="tx1"/>
                          </a:solidFill>
                          <a:effectLst/>
                          <a:latin typeface="Calibri"/>
                        </a:rPr>
                        <a:t>). (7.6)</a:t>
                      </a:r>
                      <a:endParaRPr lang="en-US" sz="1400" b="0" i="0" u="none" strike="noStrike" dirty="0">
                        <a:solidFill>
                          <a:schemeClr val="tx1"/>
                        </a:solidFill>
                        <a:effectLst/>
                        <a:latin typeface="Calibri"/>
                      </a:endParaRPr>
                    </a:p>
                  </a:txBody>
                  <a:tcPr marL="0" marR="0" marT="0" marB="0" anchor="ctr"/>
                </a:tc>
                <a:tc>
                  <a:txBody>
                    <a:bodyPr/>
                    <a:lstStyle/>
                    <a:p>
                      <a:endParaRPr lang="en-US" sz="1400" dirty="0"/>
                    </a:p>
                  </a:txBody>
                  <a:tcPr anchor="ctr">
                    <a:noFill/>
                  </a:tcPr>
                </a:tc>
                <a:tc>
                  <a:txBody>
                    <a:bodyPr/>
                    <a:lstStyle/>
                    <a:p>
                      <a:pPr algn="ctr"/>
                      <a:r>
                        <a:rPr lang="en-US" sz="1400" dirty="0" smtClean="0"/>
                        <a:t>7.2</a:t>
                      </a:r>
                      <a:endParaRPr lang="en-US" sz="1400" dirty="0"/>
                    </a:p>
                  </a:txBody>
                  <a:tcPr anchor="ctr"/>
                </a:tc>
              </a:tr>
            </a:tbl>
          </a:graphicData>
        </a:graphic>
      </p:graphicFrame>
    </p:spTree>
    <p:extLst>
      <p:ext uri="{BB962C8B-B14F-4D97-AF65-F5344CB8AC3E}">
        <p14:creationId xmlns:p14="http://schemas.microsoft.com/office/powerpoint/2010/main" val="3681635417"/>
      </p:ext>
    </p:extLst>
  </p:cSld>
  <p:clrMapOvr>
    <a:masterClrMapping/>
  </p:clrMapOvr>
  <p:transition advClick="0"/>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78</a:t>
            </a:fld>
            <a:endParaRPr lang="de-DE" dirty="0">
              <a:solidFill>
                <a:srgbClr val="1F497D"/>
              </a:solidFill>
            </a:endParaRPr>
          </a:p>
        </p:txBody>
      </p:sp>
      <p:sp>
        <p:nvSpPr>
          <p:cNvPr id="6" name="TextBox 5"/>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9" name="Title 1"/>
          <p:cNvSpPr>
            <a:spLocks noGrp="1"/>
          </p:cNvSpPr>
          <p:nvPr>
            <p:ph type="title"/>
          </p:nvPr>
        </p:nvSpPr>
        <p:spPr>
          <a:xfrm>
            <a:off x="838200" y="87086"/>
            <a:ext cx="8153400" cy="990600"/>
          </a:xfrm>
        </p:spPr>
        <p:txBody>
          <a:bodyPr/>
          <a:lstStyle/>
          <a:p>
            <a:r>
              <a:rPr lang="en-US" dirty="0" smtClean="0"/>
              <a:t>Overall, boaters were positively influenced by exposure to the motivations, barriers, communications statements and facts – intent to ‘never’ drink alcohol before or during boating rose from 50% to 70%. </a:t>
            </a:r>
            <a:r>
              <a:rPr lang="en-US" sz="1600" b="0" dirty="0" smtClean="0"/>
              <a:t>The biggest shift to ‘never’ comes from the occasional drinkers.</a:t>
            </a:r>
          </a:p>
        </p:txBody>
      </p:sp>
      <p:graphicFrame>
        <p:nvGraphicFramePr>
          <p:cNvPr id="7" name="Table 6"/>
          <p:cNvGraphicFramePr>
            <a:graphicFrameLocks noGrp="1"/>
          </p:cNvGraphicFramePr>
          <p:nvPr>
            <p:extLst>
              <p:ext uri="{D42A27DB-BD31-4B8C-83A1-F6EECF244321}">
                <p14:modId xmlns:p14="http://schemas.microsoft.com/office/powerpoint/2010/main" val="908957759"/>
              </p:ext>
            </p:extLst>
          </p:nvPr>
        </p:nvGraphicFramePr>
        <p:xfrm>
          <a:off x="123372" y="1545668"/>
          <a:ext cx="8153401" cy="4483100"/>
        </p:xfrm>
        <a:graphic>
          <a:graphicData uri="http://schemas.openxmlformats.org/drawingml/2006/table">
            <a:tbl>
              <a:tblPr>
                <a:tableStyleId>{5C22544A-7EE6-4342-B048-85BDC9FD1C3A}</a:tableStyleId>
              </a:tblPr>
              <a:tblGrid>
                <a:gridCol w="2871611"/>
                <a:gridCol w="2640895"/>
                <a:gridCol w="2640895"/>
              </a:tblGrid>
              <a:tr h="596900">
                <a:tc>
                  <a:txBody>
                    <a:bodyPr/>
                    <a:lstStyle/>
                    <a:p>
                      <a:pPr algn="r" fontAlgn="ctr"/>
                      <a:endParaRPr lang="en-US" sz="1600" b="1" i="0" u="none" strike="noStrike" dirty="0">
                        <a:solidFill>
                          <a:srgbClr val="000000"/>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n-US" sz="1600" b="1" i="0" u="none" strike="noStrike" dirty="0" smtClean="0">
                          <a:solidFill>
                            <a:schemeClr val="bg1"/>
                          </a:solidFill>
                          <a:effectLst/>
                          <a:latin typeface="+mj-lt"/>
                        </a:rPr>
                        <a:t>Current Behaviours (Q103b) </a:t>
                      </a:r>
                      <a:endParaRPr lang="en-US" sz="1200" b="1" i="0" u="none" strike="noStrike" dirty="0">
                        <a:solidFill>
                          <a:schemeClr val="bg1"/>
                        </a:solidFill>
                        <a:effectLst/>
                        <a:latin typeface="+mj-lt"/>
                      </a:endParaRPr>
                    </a:p>
                  </a:txBody>
                  <a:tcPr marL="9525" marR="9525" marT="9525" marB="0" anchor="ctr">
                    <a:lnL w="12700" cmpd="sng">
                      <a:noFill/>
                    </a:lnL>
                    <a:lnR w="12700" cmpd="sng">
                      <a:noFill/>
                    </a:lnR>
                    <a:solidFill>
                      <a:schemeClr val="accent1"/>
                    </a:solidFill>
                  </a:tcPr>
                </a:tc>
                <a:tc>
                  <a:txBody>
                    <a:bodyPr/>
                    <a:lstStyle/>
                    <a:p>
                      <a:pPr algn="ctr" fontAlgn="ctr"/>
                      <a:r>
                        <a:rPr lang="en-US" sz="1600" b="1" i="0" u="none" strike="noStrike" dirty="0" smtClean="0">
                          <a:solidFill>
                            <a:schemeClr val="bg1"/>
                          </a:solidFill>
                          <a:effectLst/>
                          <a:latin typeface="+mj-lt"/>
                        </a:rPr>
                        <a:t>Future Intent (Q404)</a:t>
                      </a:r>
                      <a:endParaRPr lang="en-US" sz="1600" b="1" i="0" u="none" strike="noStrike" dirty="0">
                        <a:solidFill>
                          <a:schemeClr val="bg1"/>
                        </a:solidFill>
                        <a:effectLst/>
                        <a:latin typeface="+mj-lt"/>
                      </a:endParaRPr>
                    </a:p>
                  </a:txBody>
                  <a:tcPr marL="9525" marR="9525" marT="9525" marB="0" anchor="ctr">
                    <a:lnL w="12700" cmpd="sng">
                      <a:noFill/>
                    </a:lnL>
                    <a:solidFill>
                      <a:schemeClr val="accent1"/>
                    </a:solidFill>
                  </a:tcPr>
                </a:tc>
              </a:tr>
              <a:tr h="304800">
                <a:tc>
                  <a:txBody>
                    <a:bodyPr/>
                    <a:lstStyle/>
                    <a:p>
                      <a:pPr algn="r" fontAlgn="ctr"/>
                      <a:r>
                        <a:rPr lang="en-US" sz="1200" b="0" i="1" u="none" strike="noStrike" dirty="0" smtClean="0">
                          <a:solidFill>
                            <a:schemeClr val="tx1"/>
                          </a:solidFill>
                          <a:effectLst/>
                          <a:latin typeface="+mj-lt"/>
                        </a:rPr>
                        <a:t>Base</a:t>
                      </a:r>
                      <a:endParaRPr lang="en-US" sz="1200" b="0" i="1" u="none" strike="noStrike" dirty="0">
                        <a:solidFill>
                          <a:schemeClr val="tx1"/>
                        </a:solidFill>
                        <a:effectLst/>
                        <a:latin typeface="+mj-lt"/>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75000"/>
                      </a:schemeClr>
                    </a:solidFill>
                  </a:tcPr>
                </a:tc>
                <a:tc>
                  <a:txBody>
                    <a:bodyPr/>
                    <a:lstStyle/>
                    <a:p>
                      <a:pPr algn="ctr" fontAlgn="ctr"/>
                      <a:r>
                        <a:rPr lang="en-US" sz="1200" b="0" i="0" u="none" strike="noStrike" dirty="0" smtClean="0">
                          <a:solidFill>
                            <a:schemeClr val="tx1"/>
                          </a:solidFill>
                          <a:effectLst/>
                          <a:latin typeface="+mj-lt"/>
                        </a:rPr>
                        <a:t> </a:t>
                      </a:r>
                      <a:r>
                        <a:rPr lang="en-US" sz="1200" b="0" i="1" u="none" strike="noStrike" dirty="0" smtClean="0">
                          <a:solidFill>
                            <a:schemeClr val="tx1"/>
                          </a:solidFill>
                          <a:effectLst/>
                          <a:latin typeface="+mj-lt"/>
                        </a:rPr>
                        <a:t>(n=602)</a:t>
                      </a:r>
                      <a:endParaRPr lang="en-US" sz="1200" b="0" i="1" u="none" strike="noStrike" dirty="0">
                        <a:solidFill>
                          <a:schemeClr val="tx1"/>
                        </a:solidFill>
                        <a:effectLst/>
                        <a:latin typeface="+mj-lt"/>
                      </a:endParaRPr>
                    </a:p>
                  </a:txBody>
                  <a:tcPr marL="9525" marR="9525" marT="9525" marB="0" anchor="ctr">
                    <a:lnL w="12700" cmpd="sng">
                      <a:noFill/>
                    </a:lnL>
                    <a:lnR w="12700" cmpd="sng">
                      <a:noFill/>
                    </a:lnR>
                    <a:solidFill>
                      <a:schemeClr val="bg1">
                        <a:lumMod val="75000"/>
                      </a:schemeClr>
                    </a:solidFill>
                  </a:tcPr>
                </a:tc>
                <a:tc>
                  <a:txBody>
                    <a:bodyPr/>
                    <a:lstStyle/>
                    <a:p>
                      <a:pPr algn="ctr" fontAlgn="ctr"/>
                      <a:r>
                        <a:rPr lang="en-US" sz="1200" b="0" i="1" u="none" strike="noStrike" dirty="0" smtClean="0">
                          <a:solidFill>
                            <a:schemeClr val="tx1"/>
                          </a:solidFill>
                          <a:effectLst/>
                          <a:latin typeface="+mj-lt"/>
                        </a:rPr>
                        <a:t>(n=602)</a:t>
                      </a:r>
                      <a:endParaRPr lang="en-US" sz="1200" b="0" i="1" u="none" strike="noStrike" dirty="0">
                        <a:solidFill>
                          <a:schemeClr val="tx1"/>
                        </a:solidFill>
                        <a:effectLst/>
                        <a:latin typeface="+mj-lt"/>
                      </a:endParaRPr>
                    </a:p>
                  </a:txBody>
                  <a:tcPr marL="9525" marR="9525" marT="9525" marB="0" anchor="ctr">
                    <a:lnL w="12700" cmpd="sng">
                      <a:noFill/>
                    </a:lnL>
                    <a:solidFill>
                      <a:schemeClr val="bg1">
                        <a:lumMod val="75000"/>
                      </a:schemeClr>
                    </a:solidFill>
                  </a:tcPr>
                </a:tc>
              </a:tr>
              <a:tr h="596900">
                <a:tc>
                  <a:txBody>
                    <a:bodyPr/>
                    <a:lstStyle/>
                    <a:p>
                      <a:pPr algn="r" fontAlgn="ctr"/>
                      <a:r>
                        <a:rPr lang="en-US" sz="1400" u="none" strike="noStrike" dirty="0" smtClean="0">
                          <a:effectLst/>
                        </a:rPr>
                        <a:t>I’m likely to </a:t>
                      </a:r>
                      <a:r>
                        <a:rPr lang="en-US" sz="1400" u="none" strike="noStrike" dirty="0">
                          <a:effectLst/>
                        </a:rPr>
                        <a:t>drink alcoholic beverages </a:t>
                      </a:r>
                      <a:r>
                        <a:rPr lang="en-US" sz="1600" b="1" u="none" strike="noStrike" dirty="0">
                          <a:effectLst/>
                        </a:rPr>
                        <a:t>all the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smtClean="0">
                          <a:effectLst/>
                        </a:rPr>
                        <a:t>I’m likely to drink </a:t>
                      </a:r>
                      <a:r>
                        <a:rPr lang="en-US" sz="1400" u="none" strike="noStrike" dirty="0">
                          <a:effectLst/>
                        </a:rPr>
                        <a:t>alcoholic beverages </a:t>
                      </a:r>
                      <a:r>
                        <a:rPr lang="en-US" sz="1600" b="1" u="none" strike="noStrike" dirty="0">
                          <a:effectLst/>
                        </a:rPr>
                        <a:t>often</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I’m likely to drink </a:t>
                      </a:r>
                      <a:r>
                        <a:rPr lang="en-US" sz="1400" u="none" strike="noStrike" dirty="0">
                          <a:effectLst/>
                        </a:rPr>
                        <a:t>alcoholic beverages </a:t>
                      </a:r>
                      <a:r>
                        <a:rPr lang="en-US" sz="1600" b="1" u="none" strike="noStrike" dirty="0">
                          <a:effectLst/>
                        </a:rPr>
                        <a:t>sometimes</a:t>
                      </a:r>
                      <a:r>
                        <a:rPr lang="en-US" sz="1400" u="none" strike="noStrike" dirty="0">
                          <a:effectLst/>
                        </a:rPr>
                        <a:t>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smtClean="0">
                          <a:effectLst/>
                        </a:rPr>
                        <a:t>I’m likely to drink </a:t>
                      </a:r>
                      <a:r>
                        <a:rPr lang="en-US" sz="1400" u="none" strike="noStrike" dirty="0">
                          <a:effectLst/>
                        </a:rPr>
                        <a:t>alcoholic beverages </a:t>
                      </a:r>
                      <a:r>
                        <a:rPr lang="en-US" sz="1600" b="1" u="none" strike="noStrike" dirty="0">
                          <a:effectLst/>
                        </a:rPr>
                        <a:t>the odd time </a:t>
                      </a:r>
                      <a:r>
                        <a:rPr lang="en-US" sz="1400" u="none" strike="noStrike" dirty="0">
                          <a:effectLst/>
                        </a:rPr>
                        <a:t>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r h="596900">
                <a:tc>
                  <a:txBody>
                    <a:bodyPr/>
                    <a:lstStyle/>
                    <a:p>
                      <a:pPr algn="r" fontAlgn="ctr"/>
                      <a:r>
                        <a:rPr lang="en-US" sz="1400" u="none" strike="noStrike" dirty="0" smtClean="0">
                          <a:effectLst/>
                        </a:rPr>
                        <a:t>I’m likely to  </a:t>
                      </a:r>
                      <a:r>
                        <a:rPr lang="en-US" sz="1400" u="none" strike="noStrike" dirty="0">
                          <a:effectLst/>
                        </a:rPr>
                        <a:t>drink alcoholic beverages </a:t>
                      </a:r>
                      <a:r>
                        <a:rPr lang="en-US" sz="1600" b="1" u="none" strike="noStrike" dirty="0">
                          <a:effectLst/>
                        </a:rPr>
                        <a:t>shortly before but never </a:t>
                      </a:r>
                      <a:r>
                        <a:rPr lang="en-US" sz="1600" b="1" u="none" strike="noStrike" dirty="0" smtClean="0">
                          <a:effectLst/>
                        </a:rPr>
                        <a:t>during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fontAlgn="ctr"/>
                      <a:endParaRPr lang="en-US" sz="900" b="0" i="0" u="none" strike="noStrike">
                        <a:solidFill>
                          <a:srgbClr val="000000"/>
                        </a:solidFill>
                        <a:effectLst/>
                        <a:latin typeface="Arial"/>
                      </a:endParaRPr>
                    </a:p>
                  </a:txBody>
                  <a:tcPr marL="9525" marR="9525" marT="9525" marB="0" anchor="ctr">
                    <a:lnL w="12700" cmpd="sng">
                      <a:noFill/>
                    </a:lnL>
                    <a:lnR w="12700" cmpd="sng">
                      <a:noFill/>
                    </a:lnR>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tcPr>
                </a:tc>
              </a:tr>
              <a:tr h="596900">
                <a:tc>
                  <a:txBody>
                    <a:bodyPr/>
                    <a:lstStyle/>
                    <a:p>
                      <a:pPr algn="r" fontAlgn="ctr"/>
                      <a:r>
                        <a:rPr lang="en-US" sz="1400" u="none" strike="noStrike" dirty="0" smtClean="0">
                          <a:effectLst/>
                        </a:rPr>
                        <a:t>I’m likely to </a:t>
                      </a:r>
                      <a:r>
                        <a:rPr lang="en-US" sz="1600" b="1" u="none" strike="noStrike" dirty="0" smtClean="0">
                          <a:effectLst/>
                        </a:rPr>
                        <a:t>never</a:t>
                      </a:r>
                      <a:r>
                        <a:rPr lang="en-US" sz="1600" u="none" strike="noStrike" dirty="0" smtClean="0">
                          <a:effectLst/>
                        </a:rPr>
                        <a:t> </a:t>
                      </a:r>
                      <a:r>
                        <a:rPr lang="en-US" sz="1400" u="none" strike="noStrike" dirty="0">
                          <a:effectLst/>
                        </a:rPr>
                        <a:t>drink alcoholic beverages before or while boating</a:t>
                      </a:r>
                      <a:endParaRPr lang="en-US" sz="1400" b="0" i="0" u="none" strike="noStrike" dirty="0">
                        <a:solidFill>
                          <a:srgbClr val="000000"/>
                        </a:solidFill>
                        <a:effectLst/>
                        <a:latin typeface="Arial"/>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lnR w="12700" cmpd="sng">
                      <a:noFill/>
                    </a:lnR>
                    <a:noFill/>
                  </a:tcPr>
                </a:tc>
                <a:tc>
                  <a:txBody>
                    <a:bodyPr/>
                    <a:lstStyle/>
                    <a:p>
                      <a:pPr algn="l" fontAlgn="ctr"/>
                      <a:endParaRPr lang="en-US" sz="900" b="0" i="0" u="none" strike="noStrike" dirty="0">
                        <a:solidFill>
                          <a:srgbClr val="000000"/>
                        </a:solidFill>
                        <a:effectLst/>
                        <a:latin typeface="Arial"/>
                      </a:endParaRPr>
                    </a:p>
                  </a:txBody>
                  <a:tcPr marL="9525" marR="9525" marT="9525" marB="0" anchor="ctr">
                    <a:lnL w="12700" cmpd="sng">
                      <a:noFill/>
                    </a:lnL>
                    <a:noFill/>
                  </a:tcPr>
                </a:tc>
              </a:tr>
            </a:tbl>
          </a:graphicData>
        </a:graphic>
      </p:graphicFrame>
      <p:graphicFrame>
        <p:nvGraphicFramePr>
          <p:cNvPr id="11" name="Chart 10"/>
          <p:cNvGraphicFramePr/>
          <p:nvPr>
            <p:extLst>
              <p:ext uri="{D42A27DB-BD31-4B8C-83A1-F6EECF244321}">
                <p14:modId xmlns:p14="http://schemas.microsoft.com/office/powerpoint/2010/main" val="965831924"/>
              </p:ext>
            </p:extLst>
          </p:nvPr>
        </p:nvGraphicFramePr>
        <p:xfrm>
          <a:off x="3099078" y="2295144"/>
          <a:ext cx="2705100" cy="3886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925643024"/>
              </p:ext>
            </p:extLst>
          </p:nvPr>
        </p:nvGraphicFramePr>
        <p:xfrm>
          <a:off x="5656942" y="2295144"/>
          <a:ext cx="2705100"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6172200" y="6210254"/>
            <a:ext cx="2514600" cy="307777"/>
          </a:xfrm>
          <a:prstGeom prst="rect">
            <a:avLst/>
          </a:prstGeom>
          <a:noFill/>
        </p:spPr>
        <p:txBody>
          <a:bodyPr wrap="square" rtlCol="0">
            <a:spAutoFit/>
          </a:bodyPr>
          <a:lstStyle/>
          <a:p>
            <a:pPr algn="r"/>
            <a:r>
              <a:rPr lang="en-US" sz="1400" dirty="0" smtClean="0"/>
              <a:t>Alcohol: Group B only (n=602)</a:t>
            </a:r>
            <a:endParaRPr lang="en-US" sz="1400" dirty="0"/>
          </a:p>
        </p:txBody>
      </p:sp>
      <p:sp>
        <p:nvSpPr>
          <p:cNvPr id="22" name="TextBox 21"/>
          <p:cNvSpPr txBox="1"/>
          <p:nvPr/>
        </p:nvSpPr>
        <p:spPr>
          <a:xfrm>
            <a:off x="2222500" y="1154668"/>
            <a:ext cx="6553200" cy="369332"/>
          </a:xfrm>
          <a:prstGeom prst="rect">
            <a:avLst/>
          </a:prstGeom>
          <a:noFill/>
        </p:spPr>
        <p:txBody>
          <a:bodyPr wrap="square" rtlCol="0">
            <a:spAutoFit/>
          </a:bodyPr>
          <a:lstStyle/>
          <a:p>
            <a:pPr algn="ctr"/>
            <a:r>
              <a:rPr lang="en-US" b="1" dirty="0" smtClean="0"/>
              <a:t>Current Behaviour &amp; Future Intent to Drink Alcohol while Boating</a:t>
            </a:r>
            <a:endParaRPr lang="en-US" b="1" dirty="0"/>
          </a:p>
        </p:txBody>
      </p:sp>
      <p:sp>
        <p:nvSpPr>
          <p:cNvPr id="24" name="Rectangle 23"/>
          <p:cNvSpPr/>
          <p:nvPr/>
        </p:nvSpPr>
        <p:spPr>
          <a:xfrm>
            <a:off x="8218714" y="1839686"/>
            <a:ext cx="955390" cy="523220"/>
          </a:xfrm>
          <a:prstGeom prst="rect">
            <a:avLst/>
          </a:prstGeom>
        </p:spPr>
        <p:txBody>
          <a:bodyPr wrap="none">
            <a:spAutoFit/>
          </a:bodyPr>
          <a:lstStyle/>
          <a:p>
            <a:pPr algn="ctr"/>
            <a:r>
              <a:rPr lang="en-US" sz="1400" b="1" dirty="0" smtClean="0">
                <a:solidFill>
                  <a:srgbClr val="1F497D"/>
                </a:solidFill>
              </a:rPr>
              <a:t>Difference</a:t>
            </a:r>
          </a:p>
          <a:p>
            <a:pPr algn="ctr"/>
            <a:r>
              <a:rPr lang="en-US" sz="1400" dirty="0" smtClean="0">
                <a:solidFill>
                  <a:srgbClr val="1F497D"/>
                </a:solidFill>
              </a:rPr>
              <a:t>∆ pts </a:t>
            </a:r>
            <a:endParaRPr lang="en-US" sz="1400" dirty="0">
              <a:solidFill>
                <a:srgbClr val="1F497D"/>
              </a:solidFill>
            </a:endParaRPr>
          </a:p>
        </p:txBody>
      </p:sp>
      <p:grpSp>
        <p:nvGrpSpPr>
          <p:cNvPr id="3" name="Group 2"/>
          <p:cNvGrpSpPr/>
          <p:nvPr/>
        </p:nvGrpSpPr>
        <p:grpSpPr>
          <a:xfrm>
            <a:off x="7896462" y="2541959"/>
            <a:ext cx="238126" cy="3312992"/>
            <a:chOff x="7940006" y="2541959"/>
            <a:chExt cx="238126" cy="3312992"/>
          </a:xfrm>
        </p:grpSpPr>
        <p:sp>
          <p:nvSpPr>
            <p:cNvPr id="31" name="Down Arrow 30"/>
            <p:cNvSpPr/>
            <p:nvPr/>
          </p:nvSpPr>
          <p:spPr>
            <a:xfrm>
              <a:off x="7940006" y="3145972"/>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7940006" y="2541959"/>
              <a:ext cx="238126" cy="3312992"/>
              <a:chOff x="7940006" y="2541959"/>
              <a:chExt cx="238126" cy="3312992"/>
            </a:xfrm>
          </p:grpSpPr>
          <p:grpSp>
            <p:nvGrpSpPr>
              <p:cNvPr id="25" name="Group 24"/>
              <p:cNvGrpSpPr/>
              <p:nvPr/>
            </p:nvGrpSpPr>
            <p:grpSpPr>
              <a:xfrm>
                <a:off x="7940006" y="2541959"/>
                <a:ext cx="231204" cy="2780373"/>
                <a:chOff x="7410333" y="3529914"/>
                <a:chExt cx="231204" cy="2780373"/>
              </a:xfrm>
            </p:grpSpPr>
            <p:sp>
              <p:nvSpPr>
                <p:cNvPr id="26" name="Down Arrow 25"/>
                <p:cNvSpPr/>
                <p:nvPr/>
              </p:nvSpPr>
              <p:spPr>
                <a:xfrm>
                  <a:off x="7410333" y="3529914"/>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wn Arrow 26"/>
                <p:cNvSpPr/>
                <p:nvPr/>
              </p:nvSpPr>
              <p:spPr>
                <a:xfrm>
                  <a:off x="7412937" y="4704491"/>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Down Arrow 27"/>
                <p:cNvSpPr/>
                <p:nvPr/>
              </p:nvSpPr>
              <p:spPr>
                <a:xfrm>
                  <a:off x="7410333" y="5336551"/>
                  <a:ext cx="228600" cy="369332"/>
                </a:xfrm>
                <a:prstGeom prst="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Down Arrow 29"/>
                <p:cNvSpPr/>
                <p:nvPr/>
              </p:nvSpPr>
              <p:spPr>
                <a:xfrm rot="10800000">
                  <a:off x="7412937" y="5940955"/>
                  <a:ext cx="228600" cy="369332"/>
                </a:xfrm>
                <a:prstGeom prst="downArrow">
                  <a:avLst/>
                </a:prstGeom>
                <a:solidFill>
                  <a:schemeClr val="accent5">
                    <a:lumMod val="60000"/>
                    <a:lumOff val="4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 name="Down Arrow 31"/>
              <p:cNvSpPr/>
              <p:nvPr/>
            </p:nvSpPr>
            <p:spPr>
              <a:xfrm rot="10800000">
                <a:off x="7949532" y="5485619"/>
                <a:ext cx="228600" cy="369332"/>
              </a:xfrm>
              <a:prstGeom prst="downArrow">
                <a:avLst/>
              </a:prstGeom>
              <a:solidFill>
                <a:schemeClr val="accent5">
                  <a:lumMod val="60000"/>
                  <a:lumOff val="40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aphicFrame>
        <p:nvGraphicFramePr>
          <p:cNvPr id="23" name="Chart 22"/>
          <p:cNvGraphicFramePr/>
          <p:nvPr>
            <p:extLst>
              <p:ext uri="{D42A27DB-BD31-4B8C-83A1-F6EECF244321}">
                <p14:modId xmlns:p14="http://schemas.microsoft.com/office/powerpoint/2010/main" val="3946569881"/>
              </p:ext>
            </p:extLst>
          </p:nvPr>
        </p:nvGraphicFramePr>
        <p:xfrm>
          <a:off x="8196946" y="2362200"/>
          <a:ext cx="1168121" cy="365759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17448472"/>
      </p:ext>
    </p:extLst>
  </p:cSld>
  <p:clrMapOvr>
    <a:masterClrMapping/>
  </p:clrMapOvr>
  <p:transition advClick="0"/>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79</a:t>
            </a:fld>
            <a:endParaRPr lang="de-DE"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2275168539"/>
              </p:ext>
            </p:extLst>
          </p:nvPr>
        </p:nvGraphicFramePr>
        <p:xfrm>
          <a:off x="892630" y="1774380"/>
          <a:ext cx="7500259" cy="4146595"/>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“Never” drink alcohol while boating</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t>
                      </a:r>
                      <a:r>
                        <a:rPr lang="en-US" sz="1400" b="1" i="0" u="none" strike="noStrike" kern="1200" baseline="0" dirty="0" smtClean="0">
                          <a:solidFill>
                            <a:schemeClr val="bg1"/>
                          </a:solidFill>
                          <a:effectLst/>
                          <a:latin typeface="+mn-lt"/>
                          <a:ea typeface="+mn-ea"/>
                          <a:cs typeface="+mn-cs"/>
                        </a:rPr>
                        <a:t>“Never” drink alcohol while boating</a:t>
                      </a:r>
                      <a:endParaRPr lang="en-US" sz="1400" b="1" i="0" u="none" strike="noStrike" kern="1200" dirty="0" smtClean="0">
                        <a:solidFill>
                          <a:schemeClr val="bg1"/>
                        </a:solidFill>
                        <a:effectLst/>
                        <a:latin typeface="+mn-lt"/>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B</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r>
                        <a:rPr lang="en-US" sz="1400" b="1" i="0" u="none" strike="noStrike" dirty="0">
                          <a:solidFill>
                            <a:schemeClr val="tx1"/>
                          </a:solidFill>
                          <a:effectLst/>
                          <a:latin typeface="+mj-lt"/>
                        </a:rPr>
                        <a:t>50%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a:solidFill>
                            <a:schemeClr val="tx1"/>
                          </a:solidFill>
                          <a:effectLst/>
                          <a:latin typeface="+mj-lt"/>
                        </a:rPr>
                        <a:t>70%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+20</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52%</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70%</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+19</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49%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21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41%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63%</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23</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37%</a:t>
                      </a:r>
                      <a:endParaRPr lang="en-US" sz="1400" b="0" i="0" u="none" strike="noStrike" dirty="0">
                        <a:solidFill>
                          <a:srgbClr val="1F497D"/>
                        </a:solidFill>
                        <a:effectLst/>
                        <a:latin typeface="Calibri"/>
                      </a:endParaRPr>
                    </a:p>
                  </a:txBody>
                  <a:tcPr marL="9525" marR="9525" marT="9525" marB="0" anchor="ctr">
                    <a:solidFill>
                      <a:schemeClr val="accent3">
                        <a:lumMod val="20000"/>
                        <a:lumOff val="80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56%</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41%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endParaRPr lang="en-US" sz="1400" b="1" i="0" u="none" strike="noStrike" dirty="0">
                        <a:solidFill>
                          <a:srgbClr val="000000"/>
                        </a:solidFill>
                        <a:effectLst/>
                        <a:latin typeface="Arial"/>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51%</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bl>
          </a:graphicData>
        </a:graphic>
      </p:graphicFrame>
      <p:grpSp>
        <p:nvGrpSpPr>
          <p:cNvPr id="41" name="Group 40"/>
          <p:cNvGrpSpPr/>
          <p:nvPr/>
        </p:nvGrpSpPr>
        <p:grpSpPr>
          <a:xfrm>
            <a:off x="870861" y="2950032"/>
            <a:ext cx="1894047" cy="2876817"/>
            <a:chOff x="259339" y="3119251"/>
            <a:chExt cx="1721861" cy="2615288"/>
          </a:xfrm>
        </p:grpSpPr>
        <p:grpSp>
          <p:nvGrpSpPr>
            <p:cNvPr id="42" name="Group 41"/>
            <p:cNvGrpSpPr/>
            <p:nvPr/>
          </p:nvGrpSpPr>
          <p:grpSpPr>
            <a:xfrm>
              <a:off x="275132" y="3119251"/>
              <a:ext cx="1706068" cy="2141480"/>
              <a:chOff x="221238" y="3173679"/>
              <a:chExt cx="1706068" cy="2141480"/>
            </a:xfrm>
          </p:grpSpPr>
          <p:grpSp>
            <p:nvGrpSpPr>
              <p:cNvPr id="45" name="Group 44"/>
              <p:cNvGrpSpPr/>
              <p:nvPr/>
            </p:nvGrpSpPr>
            <p:grpSpPr>
              <a:xfrm>
                <a:off x="1442356" y="3173679"/>
                <a:ext cx="484950" cy="2141480"/>
                <a:chOff x="5044034" y="2286510"/>
                <a:chExt cx="484950" cy="2141480"/>
              </a:xfrm>
            </p:grpSpPr>
            <p:grpSp>
              <p:nvGrpSpPr>
                <p:cNvPr id="51" name="Group 50"/>
                <p:cNvGrpSpPr/>
                <p:nvPr/>
              </p:nvGrpSpPr>
              <p:grpSpPr>
                <a:xfrm>
                  <a:off x="5044034" y="2286510"/>
                  <a:ext cx="484950" cy="1703793"/>
                  <a:chOff x="4722634" y="3276523"/>
                  <a:chExt cx="484950" cy="1703793"/>
                </a:xfrm>
              </p:grpSpPr>
              <p:pic>
                <p:nvPicPr>
                  <p:cNvPr id="53" name="Picture 2" descr="https://cdn3.iconfinder.com/data/icons/outdoor-and-camping/80/Camping_icons-07-512.png"/>
                  <p:cNvPicPr>
                    <a:picLocks noChangeAspect="1" noChangeArrowheads="1"/>
                  </p:cNvPicPr>
                  <p:nvPr/>
                </p:nvPicPr>
                <p:blipFill>
                  <a:blip r:embed="rId2" cstate="print">
                    <a:biLevel thresh="75000"/>
                    <a:extLst>
                      <a:ext uri="{28A0092B-C50C-407E-A947-70E740481C1C}">
                        <a14:useLocalDpi xmlns:a14="http://schemas.microsoft.com/office/drawing/2010/main" val="0"/>
                      </a:ext>
                    </a:extLst>
                  </a:blip>
                  <a:srcRect/>
                  <a:stretch>
                    <a:fillRect/>
                  </a:stretch>
                </p:blipFill>
                <p:spPr bwMode="auto">
                  <a:xfrm>
                    <a:off x="4800407" y="3276523"/>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cache4.asset-cache.net/gc/165954230-boat-icon-set-gettyimages.jpg?v=1&amp;c=IWSAsset&amp;k=2&amp;d=QsGG4%2BaYIoRXYiX0dm6M7JLUWzK9VstOKNGPBhm8C%2B4%3D"/>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173" t="1313" r="62830" b="82095"/>
                  <a:stretch/>
                </p:blipFill>
                <p:spPr bwMode="auto">
                  <a:xfrm>
                    <a:off x="4722634" y="4237140"/>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6" descr="http://cache4.asset-cache.net/gc/165954230-boat-icon-set-gettyimages.jpg?v=1&amp;c=IWSAsset&amp;k=2&amp;d=QsGG4%2BaYIoRXYiX0dm6M7JLUWzK9VstOKNGPBhm8C%2B4%3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439" t="41371" b="41703"/>
                  <a:stretch/>
                </p:blipFill>
                <p:spPr bwMode="auto">
                  <a:xfrm>
                    <a:off x="4732590" y="376730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etc-mysitemyway.s3.amazonaws.com/icons/legacy-previews/icons/glossy-black-icons-sports-hobbies/044562-glossy-black-icon-sports-hobbies-sailboat6-sc4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62230" y="4576872"/>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2" name="Picture 4" descr="http://www.iconpng.com/png/pictograms/jet-s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07414" y="4098487"/>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46" name="TextBox 45"/>
              <p:cNvSpPr txBox="1"/>
              <p:nvPr/>
            </p:nvSpPr>
            <p:spPr>
              <a:xfrm>
                <a:off x="221241" y="3175652"/>
                <a:ext cx="1170217" cy="279797"/>
              </a:xfrm>
              <a:prstGeom prst="rect">
                <a:avLst/>
              </a:prstGeom>
              <a:noFill/>
            </p:spPr>
            <p:txBody>
              <a:bodyPr wrap="square" rtlCol="0">
                <a:spAutoFit/>
              </a:bodyPr>
              <a:lstStyle/>
              <a:p>
                <a:pPr algn="r"/>
                <a:r>
                  <a:rPr lang="en-US" sz="1400" i="1" dirty="0" smtClean="0">
                    <a:solidFill>
                      <a:srgbClr val="1F497D"/>
                    </a:solidFill>
                  </a:rPr>
                  <a:t>(n=375)</a:t>
                </a:r>
                <a:endParaRPr lang="en-US" sz="1400" i="1" dirty="0">
                  <a:solidFill>
                    <a:srgbClr val="1F497D"/>
                  </a:solidFill>
                </a:endParaRPr>
              </a:p>
            </p:txBody>
          </p:sp>
          <p:sp>
            <p:nvSpPr>
              <p:cNvPr id="47" name="TextBox 46"/>
              <p:cNvSpPr txBox="1"/>
              <p:nvPr/>
            </p:nvSpPr>
            <p:spPr>
              <a:xfrm>
                <a:off x="221241" y="3658689"/>
                <a:ext cx="1170217" cy="279797"/>
              </a:xfrm>
              <a:prstGeom prst="rect">
                <a:avLst/>
              </a:prstGeom>
              <a:noFill/>
            </p:spPr>
            <p:txBody>
              <a:bodyPr wrap="square" rtlCol="0">
                <a:spAutoFit/>
              </a:bodyPr>
              <a:lstStyle/>
              <a:p>
                <a:pPr algn="r"/>
                <a:r>
                  <a:rPr lang="en-US" sz="1400" i="1" dirty="0" smtClean="0">
                    <a:solidFill>
                      <a:srgbClr val="1F497D"/>
                    </a:solidFill>
                  </a:rPr>
                  <a:t>(n=357)</a:t>
                </a:r>
                <a:endParaRPr lang="en-US" sz="1400" i="1" dirty="0">
                  <a:solidFill>
                    <a:srgbClr val="1F497D"/>
                  </a:solidFill>
                </a:endParaRPr>
              </a:p>
            </p:txBody>
          </p:sp>
          <p:sp>
            <p:nvSpPr>
              <p:cNvPr id="48" name="TextBox 47"/>
              <p:cNvSpPr txBox="1"/>
              <p:nvPr/>
            </p:nvSpPr>
            <p:spPr>
              <a:xfrm>
                <a:off x="221238" y="4104458"/>
                <a:ext cx="1170217" cy="279797"/>
              </a:xfrm>
              <a:prstGeom prst="rect">
                <a:avLst/>
              </a:prstGeom>
              <a:noFill/>
            </p:spPr>
            <p:txBody>
              <a:bodyPr wrap="square" rtlCol="0">
                <a:spAutoFit/>
              </a:bodyPr>
              <a:lstStyle/>
              <a:p>
                <a:pPr algn="r"/>
                <a:r>
                  <a:rPr lang="en-US" sz="1400" i="1" dirty="0" smtClean="0">
                    <a:solidFill>
                      <a:srgbClr val="1F497D"/>
                    </a:solidFill>
                  </a:rPr>
                  <a:t>(n=294)</a:t>
                </a:r>
                <a:endParaRPr lang="en-US" sz="1400" i="1" dirty="0">
                  <a:solidFill>
                    <a:srgbClr val="1F497D"/>
                  </a:solidFill>
                </a:endParaRPr>
              </a:p>
            </p:txBody>
          </p:sp>
          <p:sp>
            <p:nvSpPr>
              <p:cNvPr id="49" name="TextBox 48"/>
              <p:cNvSpPr txBox="1"/>
              <p:nvPr/>
            </p:nvSpPr>
            <p:spPr>
              <a:xfrm>
                <a:off x="221238" y="4573088"/>
                <a:ext cx="1170217" cy="279797"/>
              </a:xfrm>
              <a:prstGeom prst="rect">
                <a:avLst/>
              </a:prstGeom>
              <a:noFill/>
            </p:spPr>
            <p:txBody>
              <a:bodyPr wrap="square" rtlCol="0">
                <a:spAutoFit/>
              </a:bodyPr>
              <a:lstStyle/>
              <a:p>
                <a:pPr algn="r"/>
                <a:r>
                  <a:rPr lang="en-US" sz="1400" i="1" dirty="0" smtClean="0">
                    <a:solidFill>
                      <a:srgbClr val="1F497D"/>
                    </a:solidFill>
                  </a:rPr>
                  <a:t>(n=84)</a:t>
                </a:r>
                <a:endParaRPr lang="en-US" sz="1400" i="1" dirty="0">
                  <a:solidFill>
                    <a:srgbClr val="1F497D"/>
                  </a:solidFill>
                </a:endParaRPr>
              </a:p>
            </p:txBody>
          </p:sp>
          <p:sp>
            <p:nvSpPr>
              <p:cNvPr id="50" name="TextBox 49"/>
              <p:cNvSpPr txBox="1"/>
              <p:nvPr/>
            </p:nvSpPr>
            <p:spPr>
              <a:xfrm>
                <a:off x="221239" y="5016137"/>
                <a:ext cx="1170217" cy="279797"/>
              </a:xfrm>
              <a:prstGeom prst="rect">
                <a:avLst/>
              </a:prstGeom>
              <a:noFill/>
            </p:spPr>
            <p:txBody>
              <a:bodyPr wrap="square" rtlCol="0">
                <a:spAutoFit/>
              </a:bodyPr>
              <a:lstStyle/>
              <a:p>
                <a:pPr algn="r"/>
                <a:r>
                  <a:rPr lang="en-US" sz="1400" i="1" dirty="0" smtClean="0">
                    <a:solidFill>
                      <a:srgbClr val="1F497D"/>
                    </a:solidFill>
                  </a:rPr>
                  <a:t>(n=68)</a:t>
                </a:r>
                <a:endParaRPr lang="en-US" sz="1400" i="1" dirty="0">
                  <a:solidFill>
                    <a:srgbClr val="1F497D"/>
                  </a:solidFill>
                </a:endParaRPr>
              </a:p>
            </p:txBody>
          </p:sp>
        </p:grpSp>
        <p:sp>
          <p:nvSpPr>
            <p:cNvPr id="43" name="TextBox 42"/>
            <p:cNvSpPr txBox="1"/>
            <p:nvPr/>
          </p:nvSpPr>
          <p:spPr>
            <a:xfrm>
              <a:off x="259339" y="5438792"/>
              <a:ext cx="1170217" cy="279797"/>
            </a:xfrm>
            <a:prstGeom prst="rect">
              <a:avLst/>
            </a:prstGeom>
            <a:noFill/>
          </p:spPr>
          <p:txBody>
            <a:bodyPr wrap="square" rtlCol="0">
              <a:spAutoFit/>
            </a:bodyPr>
            <a:lstStyle/>
            <a:p>
              <a:pPr algn="r"/>
              <a:r>
                <a:rPr lang="en-US" sz="1400" i="1" dirty="0" smtClean="0">
                  <a:solidFill>
                    <a:srgbClr val="1F497D"/>
                  </a:solidFill>
                </a:rPr>
                <a:t>(n=472)</a:t>
              </a:r>
              <a:endParaRPr lang="en-US" sz="1400" i="1" dirty="0">
                <a:solidFill>
                  <a:srgbClr val="1F497D"/>
                </a:solidFill>
              </a:endParaRPr>
            </a:p>
          </p:txBody>
        </p:sp>
        <p:pic>
          <p:nvPicPr>
            <p:cNvPr id="44" name="Picture 2" descr="http://www.clker.com/cliparts/d/a/d/1/12074319602022192317rowboating%20row%20boating%20white.svg.med.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506206" y="5409377"/>
              <a:ext cx="339799" cy="3251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6" name="Group 35"/>
          <p:cNvGrpSpPr/>
          <p:nvPr/>
        </p:nvGrpSpPr>
        <p:grpSpPr>
          <a:xfrm>
            <a:off x="6418946" y="6117774"/>
            <a:ext cx="2801254" cy="461665"/>
            <a:chOff x="6206219" y="509396"/>
            <a:chExt cx="2801254" cy="461665"/>
          </a:xfrm>
        </p:grpSpPr>
        <p:sp>
          <p:nvSpPr>
            <p:cNvPr id="37" name="Rectangle 36"/>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8" name="Rectangle 37"/>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6836225" y="509396"/>
              <a:ext cx="2171248" cy="461665"/>
            </a:xfrm>
            <a:prstGeom prst="rect">
              <a:avLst/>
            </a:prstGeom>
            <a:noFill/>
          </p:spPr>
          <p:txBody>
            <a:bodyPr wrap="square" rtlCol="0">
              <a:spAutoFit/>
            </a:bodyPr>
            <a:lstStyle/>
            <a:p>
              <a:r>
                <a:rPr lang="en-US" sz="1200" dirty="0" smtClean="0">
                  <a:solidFill>
                    <a:srgbClr val="1F497D"/>
                  </a:solidFill>
                </a:rPr>
                <a:t>Over 120/Under 80 index compared to total Group B</a:t>
              </a:r>
              <a:endParaRPr lang="en-US" sz="1200" dirty="0">
                <a:solidFill>
                  <a:srgbClr val="1F497D"/>
                </a:solidFill>
              </a:endParaRPr>
            </a:p>
          </p:txBody>
        </p:sp>
        <p:cxnSp>
          <p:nvCxnSpPr>
            <p:cNvPr id="40" name="Straight Connector 3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8" name="TextBox 57"/>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59" name="Title 1"/>
          <p:cNvSpPr>
            <a:spLocks noGrp="1"/>
          </p:cNvSpPr>
          <p:nvPr>
            <p:ph type="title"/>
          </p:nvPr>
        </p:nvSpPr>
        <p:spPr>
          <a:xfrm>
            <a:off x="838800" y="97200"/>
            <a:ext cx="8229000" cy="1210910"/>
          </a:xfrm>
        </p:spPr>
        <p:txBody>
          <a:bodyPr/>
          <a:lstStyle/>
          <a:p>
            <a:r>
              <a:rPr lang="en-US" dirty="0" smtClean="0"/>
              <a:t>All boater participants show strong shift in intent to improve their behaviour when it comes to drinking alcohol while boating, after exposure to motivations, barriers and communications. </a:t>
            </a:r>
            <a:br>
              <a:rPr lang="en-US" dirty="0" smtClean="0"/>
            </a:br>
            <a:r>
              <a:rPr lang="en-US" sz="1600" b="0" dirty="0" smtClean="0"/>
              <a:t>Powerboat passengers show the greatest intent to ‘never’ drink while boating (from 48% to 76% ‘never’ : this is a difference of +28). Powerboat drivers improved from 46% to 63%, a change of +17.</a:t>
            </a:r>
            <a:endParaRPr lang="en-US" sz="1600" dirty="0"/>
          </a:p>
        </p:txBody>
      </p:sp>
      <p:sp>
        <p:nvSpPr>
          <p:cNvPr id="60" name="TextBox 59"/>
          <p:cNvSpPr txBox="1"/>
          <p:nvPr/>
        </p:nvSpPr>
        <p:spPr>
          <a:xfrm>
            <a:off x="673100" y="1408686"/>
            <a:ext cx="8470900" cy="369332"/>
          </a:xfrm>
          <a:prstGeom prst="rect">
            <a:avLst/>
          </a:prstGeom>
          <a:noFill/>
        </p:spPr>
        <p:txBody>
          <a:bodyPr wrap="square" rtlCol="0">
            <a:spAutoFit/>
          </a:bodyPr>
          <a:lstStyle/>
          <a:p>
            <a:pPr algn="ctr"/>
            <a:r>
              <a:rPr lang="en-US" b="1" dirty="0" smtClean="0"/>
              <a:t>Boating Subgroups: Current Behaviour &amp; Future Intent to Drink Alcohol while Boating</a:t>
            </a:r>
            <a:endParaRPr lang="en-US" b="1" dirty="0"/>
          </a:p>
        </p:txBody>
      </p:sp>
      <p:sp>
        <p:nvSpPr>
          <p:cNvPr id="29" name="Oval 28"/>
          <p:cNvSpPr/>
          <p:nvPr/>
        </p:nvSpPr>
        <p:spPr>
          <a:xfrm>
            <a:off x="7336972" y="2590800"/>
            <a:ext cx="922020" cy="3331028"/>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6522928" y="5921830"/>
            <a:ext cx="3840272" cy="276999"/>
            <a:chOff x="5359522" y="5941529"/>
            <a:chExt cx="3840272" cy="276999"/>
          </a:xfrm>
        </p:grpSpPr>
        <p:sp>
          <p:nvSpPr>
            <p:cNvPr id="31" name="Oval 30"/>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Tree>
    <p:extLst>
      <p:ext uri="{BB962C8B-B14F-4D97-AF65-F5344CB8AC3E}">
        <p14:creationId xmlns:p14="http://schemas.microsoft.com/office/powerpoint/2010/main" val="1964371263"/>
      </p:ext>
    </p:extLst>
  </p:cSld>
  <p:clrMapOvr>
    <a:masterClrMapping/>
  </p:clrMapOvr>
  <p:transition advClick="0"/>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80606" y="185058"/>
            <a:ext cx="8308724" cy="6490608"/>
            <a:chOff x="392430" y="161652"/>
            <a:chExt cx="8308724" cy="6490608"/>
          </a:xfrm>
        </p:grpSpPr>
        <p:grpSp>
          <p:nvGrpSpPr>
            <p:cNvPr id="5" name="Group 4"/>
            <p:cNvGrpSpPr/>
            <p:nvPr/>
          </p:nvGrpSpPr>
          <p:grpSpPr>
            <a:xfrm>
              <a:off x="392430" y="161652"/>
              <a:ext cx="8308724" cy="6490608"/>
              <a:chOff x="381000" y="138792"/>
              <a:chExt cx="8308724" cy="6490608"/>
            </a:xfrm>
          </p:grpSpPr>
          <p:pic>
            <p:nvPicPr>
              <p:cNvPr id="1026" name="Picture 2" descr="http://www.freeusandworldmaps.com/images/CanadaPrint/Canada2BWPrin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38792"/>
                <a:ext cx="8156324" cy="637666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381000" y="6019800"/>
                <a:ext cx="3657600" cy="609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791200" y="685800"/>
              <a:ext cx="2286000" cy="609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smtClean="0"/>
              <a:t>Northerners were defined as those ‘above the red line’</a:t>
            </a:r>
            <a:endParaRPr lang="en-US" sz="1600" b="0" dirty="0"/>
          </a:p>
        </p:txBody>
      </p:sp>
      <p:sp>
        <p:nvSpPr>
          <p:cNvPr id="9" name="Freeform 8"/>
          <p:cNvSpPr/>
          <p:nvPr/>
        </p:nvSpPr>
        <p:spPr>
          <a:xfrm>
            <a:off x="903514" y="4408714"/>
            <a:ext cx="1382486" cy="263837"/>
          </a:xfrm>
          <a:custGeom>
            <a:avLst/>
            <a:gdLst>
              <a:gd name="connsiteX0" fmla="*/ 0 w 1382486"/>
              <a:gd name="connsiteY0" fmla="*/ 0 h 263837"/>
              <a:gd name="connsiteX1" fmla="*/ 555172 w 1382486"/>
              <a:gd name="connsiteY1" fmla="*/ 87086 h 263837"/>
              <a:gd name="connsiteX2" fmla="*/ 925286 w 1382486"/>
              <a:gd name="connsiteY2" fmla="*/ 261257 h 263837"/>
              <a:gd name="connsiteX3" fmla="*/ 1382486 w 1382486"/>
              <a:gd name="connsiteY3" fmla="*/ 195943 h 263837"/>
            </a:gdLst>
            <a:ahLst/>
            <a:cxnLst>
              <a:cxn ang="0">
                <a:pos x="connsiteX0" y="connsiteY0"/>
              </a:cxn>
              <a:cxn ang="0">
                <a:pos x="connsiteX1" y="connsiteY1"/>
              </a:cxn>
              <a:cxn ang="0">
                <a:pos x="connsiteX2" y="connsiteY2"/>
              </a:cxn>
              <a:cxn ang="0">
                <a:pos x="connsiteX3" y="connsiteY3"/>
              </a:cxn>
            </a:cxnLst>
            <a:rect l="l" t="t" r="r" b="b"/>
            <a:pathLst>
              <a:path w="1382486" h="263837">
                <a:moveTo>
                  <a:pt x="0" y="0"/>
                </a:moveTo>
                <a:cubicBezTo>
                  <a:pt x="200479" y="21771"/>
                  <a:pt x="400958" y="43543"/>
                  <a:pt x="555172" y="87086"/>
                </a:cubicBezTo>
                <a:cubicBezTo>
                  <a:pt x="709386" y="130629"/>
                  <a:pt x="787400" y="243114"/>
                  <a:pt x="925286" y="261257"/>
                </a:cubicBezTo>
                <a:cubicBezTo>
                  <a:pt x="1063172" y="279400"/>
                  <a:pt x="1382486" y="195943"/>
                  <a:pt x="1382486" y="195943"/>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231571" y="3726141"/>
            <a:ext cx="6047537" cy="1946904"/>
          </a:xfrm>
          <a:custGeom>
            <a:avLst/>
            <a:gdLst>
              <a:gd name="connsiteX0" fmla="*/ 0 w 6047537"/>
              <a:gd name="connsiteY0" fmla="*/ 878516 h 1946904"/>
              <a:gd name="connsiteX1" fmla="*/ 206829 w 6047537"/>
              <a:gd name="connsiteY1" fmla="*/ 1205088 h 1946904"/>
              <a:gd name="connsiteX2" fmla="*/ 468086 w 6047537"/>
              <a:gd name="connsiteY2" fmla="*/ 856745 h 1946904"/>
              <a:gd name="connsiteX3" fmla="*/ 729343 w 6047537"/>
              <a:gd name="connsiteY3" fmla="*/ 1052688 h 1946904"/>
              <a:gd name="connsiteX4" fmla="*/ 1055915 w 6047537"/>
              <a:gd name="connsiteY4" fmla="*/ 1335716 h 1946904"/>
              <a:gd name="connsiteX5" fmla="*/ 1360715 w 6047537"/>
              <a:gd name="connsiteY5" fmla="*/ 1411916 h 1946904"/>
              <a:gd name="connsiteX6" fmla="*/ 1698172 w 6047537"/>
              <a:gd name="connsiteY6" fmla="*/ 1368373 h 1946904"/>
              <a:gd name="connsiteX7" fmla="*/ 2013858 w 6047537"/>
              <a:gd name="connsiteY7" fmla="*/ 1411916 h 1946904"/>
              <a:gd name="connsiteX8" fmla="*/ 2155372 w 6047537"/>
              <a:gd name="connsiteY8" fmla="*/ 1411916 h 1946904"/>
              <a:gd name="connsiteX9" fmla="*/ 2340429 w 6047537"/>
              <a:gd name="connsiteY9" fmla="*/ 1727602 h 1946904"/>
              <a:gd name="connsiteX10" fmla="*/ 2601686 w 6047537"/>
              <a:gd name="connsiteY10" fmla="*/ 1792916 h 1946904"/>
              <a:gd name="connsiteX11" fmla="*/ 3407229 w 6047537"/>
              <a:gd name="connsiteY11" fmla="*/ 1945316 h 1946904"/>
              <a:gd name="connsiteX12" fmla="*/ 4005943 w 6047537"/>
              <a:gd name="connsiteY12" fmla="*/ 1836459 h 1946904"/>
              <a:gd name="connsiteX13" fmla="*/ 4452258 w 6047537"/>
              <a:gd name="connsiteY13" fmla="*/ 1335716 h 1946904"/>
              <a:gd name="connsiteX14" fmla="*/ 4865915 w 6047537"/>
              <a:gd name="connsiteY14" fmla="*/ 1270402 h 1946904"/>
              <a:gd name="connsiteX15" fmla="*/ 5192486 w 6047537"/>
              <a:gd name="connsiteY15" fmla="*/ 1139773 h 1946904"/>
              <a:gd name="connsiteX16" fmla="*/ 5431972 w 6047537"/>
              <a:gd name="connsiteY16" fmla="*/ 834973 h 1946904"/>
              <a:gd name="connsiteX17" fmla="*/ 5921829 w 6047537"/>
              <a:gd name="connsiteY17" fmla="*/ 268916 h 1946904"/>
              <a:gd name="connsiteX18" fmla="*/ 6041572 w 6047537"/>
              <a:gd name="connsiteY18" fmla="*/ 18545 h 1946904"/>
              <a:gd name="connsiteX19" fmla="*/ 6030686 w 6047537"/>
              <a:gd name="connsiteY19" fmla="*/ 18545 h 194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7537" h="1946904">
                <a:moveTo>
                  <a:pt x="0" y="878516"/>
                </a:moveTo>
                <a:cubicBezTo>
                  <a:pt x="64407" y="1043616"/>
                  <a:pt x="128815" y="1208716"/>
                  <a:pt x="206829" y="1205088"/>
                </a:cubicBezTo>
                <a:cubicBezTo>
                  <a:pt x="284843" y="1201460"/>
                  <a:pt x="381000" y="882145"/>
                  <a:pt x="468086" y="856745"/>
                </a:cubicBezTo>
                <a:cubicBezTo>
                  <a:pt x="555172" y="831345"/>
                  <a:pt x="631372" y="972860"/>
                  <a:pt x="729343" y="1052688"/>
                </a:cubicBezTo>
                <a:cubicBezTo>
                  <a:pt x="827315" y="1132517"/>
                  <a:pt x="950686" y="1275845"/>
                  <a:pt x="1055915" y="1335716"/>
                </a:cubicBezTo>
                <a:cubicBezTo>
                  <a:pt x="1161144" y="1395587"/>
                  <a:pt x="1253672" y="1406473"/>
                  <a:pt x="1360715" y="1411916"/>
                </a:cubicBezTo>
                <a:cubicBezTo>
                  <a:pt x="1467758" y="1417359"/>
                  <a:pt x="1589315" y="1368373"/>
                  <a:pt x="1698172" y="1368373"/>
                </a:cubicBezTo>
                <a:cubicBezTo>
                  <a:pt x="1807029" y="1368373"/>
                  <a:pt x="1937658" y="1404659"/>
                  <a:pt x="2013858" y="1411916"/>
                </a:cubicBezTo>
                <a:cubicBezTo>
                  <a:pt x="2090058" y="1419173"/>
                  <a:pt x="2100943" y="1359302"/>
                  <a:pt x="2155372" y="1411916"/>
                </a:cubicBezTo>
                <a:cubicBezTo>
                  <a:pt x="2209801" y="1464530"/>
                  <a:pt x="2266043" y="1664102"/>
                  <a:pt x="2340429" y="1727602"/>
                </a:cubicBezTo>
                <a:cubicBezTo>
                  <a:pt x="2414815" y="1791102"/>
                  <a:pt x="2423886" y="1756630"/>
                  <a:pt x="2601686" y="1792916"/>
                </a:cubicBezTo>
                <a:cubicBezTo>
                  <a:pt x="2779486" y="1829202"/>
                  <a:pt x="3173186" y="1938059"/>
                  <a:pt x="3407229" y="1945316"/>
                </a:cubicBezTo>
                <a:cubicBezTo>
                  <a:pt x="3641272" y="1952573"/>
                  <a:pt x="3831771" y="1938059"/>
                  <a:pt x="4005943" y="1836459"/>
                </a:cubicBezTo>
                <a:cubicBezTo>
                  <a:pt x="4180115" y="1734859"/>
                  <a:pt x="4308929" y="1430059"/>
                  <a:pt x="4452258" y="1335716"/>
                </a:cubicBezTo>
                <a:cubicBezTo>
                  <a:pt x="4595587" y="1241373"/>
                  <a:pt x="4742544" y="1303059"/>
                  <a:pt x="4865915" y="1270402"/>
                </a:cubicBezTo>
                <a:cubicBezTo>
                  <a:pt x="4989286" y="1237745"/>
                  <a:pt x="5098143" y="1212344"/>
                  <a:pt x="5192486" y="1139773"/>
                </a:cubicBezTo>
                <a:cubicBezTo>
                  <a:pt x="5286829" y="1067202"/>
                  <a:pt x="5310415" y="980116"/>
                  <a:pt x="5431972" y="834973"/>
                </a:cubicBezTo>
                <a:cubicBezTo>
                  <a:pt x="5553529" y="689830"/>
                  <a:pt x="5820229" y="404987"/>
                  <a:pt x="5921829" y="268916"/>
                </a:cubicBezTo>
                <a:cubicBezTo>
                  <a:pt x="6023429" y="132845"/>
                  <a:pt x="6023429" y="60273"/>
                  <a:pt x="6041572" y="18545"/>
                </a:cubicBezTo>
                <a:cubicBezTo>
                  <a:pt x="6059715" y="-23183"/>
                  <a:pt x="6030686" y="18545"/>
                  <a:pt x="6030686" y="18545"/>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700088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80</a:t>
            </a:fld>
            <a:endParaRPr lang="de-DE" dirty="0">
              <a:solidFill>
                <a:srgbClr val="1F497D"/>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341011826"/>
              </p:ext>
            </p:extLst>
          </p:nvPr>
        </p:nvGraphicFramePr>
        <p:xfrm>
          <a:off x="892630" y="1774380"/>
          <a:ext cx="7500259" cy="4146595"/>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“Never” drink alcohol while boating</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t>
                      </a:r>
                      <a:r>
                        <a:rPr lang="en-US" sz="1400" b="1" i="0" u="none" strike="noStrike" kern="1200" baseline="0" dirty="0" smtClean="0">
                          <a:solidFill>
                            <a:schemeClr val="bg1"/>
                          </a:solidFill>
                          <a:effectLst/>
                          <a:latin typeface="+mn-lt"/>
                          <a:ea typeface="+mn-ea"/>
                          <a:cs typeface="+mn-cs"/>
                        </a:rPr>
                        <a:t>“Never” drink alcohol while boating</a:t>
                      </a:r>
                      <a:endParaRPr lang="en-US" sz="1400" b="1" i="0" u="none" strike="noStrike" kern="1200" dirty="0" smtClean="0">
                        <a:solidFill>
                          <a:schemeClr val="bg1"/>
                        </a:solidFill>
                        <a:effectLst/>
                        <a:latin typeface="+mn-lt"/>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B</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dirty="0">
                          <a:solidFill>
                            <a:schemeClr val="tx1"/>
                          </a:solidFill>
                          <a:effectLst/>
                          <a:latin typeface="+mj-lt"/>
                        </a:rPr>
                        <a:t>50%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a:solidFill>
                            <a:schemeClr val="tx1"/>
                          </a:solidFill>
                          <a:effectLst/>
                          <a:latin typeface="+mj-lt"/>
                        </a:rPr>
                        <a:t>70%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+20</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BC</a:t>
                      </a:r>
                      <a:r>
                        <a:rPr lang="en-US" sz="1400" b="0" i="0" u="none" strike="noStrike" dirty="0" smtClean="0">
                          <a:solidFill>
                            <a:schemeClr val="tx1"/>
                          </a:solidFill>
                          <a:effectLst/>
                          <a:latin typeface="+mj-lt"/>
                        </a:rPr>
                        <a:t> </a:t>
                      </a:r>
                      <a:r>
                        <a:rPr lang="en-US" sz="1400" b="0" i="1" u="none" strike="noStrike" dirty="0" smtClean="0">
                          <a:solidFill>
                            <a:schemeClr val="tx1"/>
                          </a:solidFill>
                          <a:effectLst/>
                          <a:latin typeface="+mj-lt"/>
                        </a:rPr>
                        <a:t>(n=130)</a:t>
                      </a:r>
                      <a:endParaRPr lang="en-US" sz="1400" b="0" i="1"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49%</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69%</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rtl="0" fontAlgn="b"/>
                      <a:r>
                        <a:rPr lang="en-US" sz="1400" b="0" i="0" u="none" strike="noStrike" dirty="0" smtClean="0">
                          <a:solidFill>
                            <a:srgbClr val="1F497D"/>
                          </a:solidFill>
                          <a:effectLst/>
                          <a:latin typeface="Calibri"/>
                        </a:rPr>
                        <a:t>+20</a:t>
                      </a:r>
                      <a:endParaRPr lang="en-US" sz="1400" b="0" i="0" u="none" strike="noStrike" dirty="0">
                        <a:solidFill>
                          <a:srgbClr val="1F497D"/>
                        </a:solidFill>
                        <a:effectLst/>
                        <a:latin typeface="Calibri"/>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Prairies </a:t>
                      </a:r>
                      <a:r>
                        <a:rPr lang="en-US" sz="1400" b="0" i="1" u="none" strike="noStrike" kern="1200" dirty="0" smtClean="0">
                          <a:solidFill>
                            <a:schemeClr val="tx1"/>
                          </a:solidFill>
                          <a:effectLst/>
                          <a:latin typeface="+mn-lt"/>
                          <a:ea typeface="+mn-ea"/>
                          <a:cs typeface="+mn-cs"/>
                        </a:rPr>
                        <a:t>(n=82)</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60%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18</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Ontario </a:t>
                      </a:r>
                      <a:r>
                        <a:rPr lang="en-US" sz="1400" b="0" i="1" u="none" strike="noStrike" kern="1200" dirty="0" smtClean="0">
                          <a:solidFill>
                            <a:schemeClr val="tx1"/>
                          </a:solidFill>
                          <a:effectLst/>
                          <a:latin typeface="+mn-lt"/>
                          <a:ea typeface="+mn-ea"/>
                          <a:cs typeface="+mn-cs"/>
                        </a:rPr>
                        <a:t>(n=165)</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55%</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74%</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19</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Quebec </a:t>
                      </a:r>
                      <a:r>
                        <a:rPr lang="en-US" sz="1400" b="0" i="1" u="none" strike="noStrike" kern="1200" dirty="0" smtClean="0">
                          <a:solidFill>
                            <a:schemeClr val="tx1"/>
                          </a:solidFill>
                          <a:effectLst/>
                          <a:latin typeface="+mn-lt"/>
                          <a:ea typeface="+mn-ea"/>
                          <a:cs typeface="+mn-cs"/>
                        </a:rPr>
                        <a:t>(n=149)</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38%</a:t>
                      </a:r>
                      <a:endParaRPr lang="en-US" sz="1400" b="0" i="0" u="none" strike="noStrike" dirty="0">
                        <a:solidFill>
                          <a:srgbClr val="1F497D"/>
                        </a:solidFill>
                        <a:effectLst/>
                        <a:latin typeface="Calibri"/>
                      </a:endParaRPr>
                    </a:p>
                  </a:txBody>
                  <a:tcPr marL="9525" marR="9525" marT="9525" marB="0" anchor="ctr">
                    <a:solidFill>
                      <a:schemeClr val="accent3">
                        <a:lumMod val="20000"/>
                        <a:lumOff val="8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22</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Atlantic </a:t>
                      </a:r>
                      <a:r>
                        <a:rPr lang="en-US" sz="1400" b="0" i="1" u="none" strike="noStrike" kern="1200" dirty="0" smtClean="0">
                          <a:solidFill>
                            <a:schemeClr val="tx1"/>
                          </a:solidFill>
                          <a:effectLst/>
                          <a:latin typeface="+mn-lt"/>
                          <a:ea typeface="+mn-ea"/>
                          <a:cs typeface="+mn-cs"/>
                        </a:rPr>
                        <a:t>(n=74)</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54%</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70%</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16</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r h="500987">
                <a:tc>
                  <a:txBody>
                    <a:bodyPr/>
                    <a:lstStyle/>
                    <a:p>
                      <a:pPr algn="r" fontAlgn="b"/>
                      <a:r>
                        <a:rPr lang="en-US" sz="1400" b="1" i="0" u="none" strike="noStrike" dirty="0" smtClean="0">
                          <a:solidFill>
                            <a:schemeClr val="tx1"/>
                          </a:solidFill>
                          <a:effectLst/>
                          <a:latin typeface="+mj-lt"/>
                        </a:rPr>
                        <a:t>North </a:t>
                      </a:r>
                      <a:r>
                        <a:rPr lang="en-US" sz="1400" b="0" i="1" u="none" strike="noStrike" kern="1200" dirty="0" smtClean="0">
                          <a:solidFill>
                            <a:schemeClr val="tx1"/>
                          </a:solidFill>
                          <a:effectLst/>
                          <a:latin typeface="+mn-lt"/>
                          <a:ea typeface="+mn-ea"/>
                          <a:cs typeface="+mn-cs"/>
                        </a:rPr>
                        <a:t>(n=47)</a:t>
                      </a:r>
                      <a:endParaRPr lang="en-US" sz="1400" b="1" i="0" u="none" strike="noStrike" dirty="0">
                        <a:solidFill>
                          <a:schemeClr val="tx1"/>
                        </a:solidFill>
                        <a:effectLst/>
                        <a:latin typeface="+mj-lt"/>
                      </a:endParaRPr>
                    </a:p>
                  </a:txBody>
                  <a:tcPr marL="9525" marR="9525" marT="9525" marB="0" anchor="ctr">
                    <a:solidFill>
                      <a:schemeClr val="bg1">
                        <a:lumMod val="85000"/>
                      </a:schemeClr>
                    </a:solidFill>
                  </a:tcPr>
                </a:tc>
                <a:tc>
                  <a:txBody>
                    <a:bodyPr/>
                    <a:lstStyle/>
                    <a:p>
                      <a:pPr algn="ctr" rtl="0" fontAlgn="b"/>
                      <a:r>
                        <a:rPr lang="en-US" sz="1400" b="0" i="0" u="none" strike="noStrike" dirty="0" smtClean="0">
                          <a:solidFill>
                            <a:srgbClr val="1F497D"/>
                          </a:solidFill>
                          <a:effectLst/>
                          <a:latin typeface="Calibri"/>
                        </a:rPr>
                        <a:t>47%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Calibri"/>
                        </a:rPr>
                        <a:t>64%</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rtl="0" fontAlgn="b"/>
                      <a:r>
                        <a:rPr lang="en-US" sz="1400" b="0" i="0" u="none" strike="noStrike" dirty="0" smtClean="0">
                          <a:solidFill>
                            <a:srgbClr val="1F497D"/>
                          </a:solidFill>
                          <a:effectLst/>
                          <a:latin typeface="+mn-lt"/>
                        </a:rPr>
                        <a:t>+</a:t>
                      </a:r>
                      <a:r>
                        <a:rPr lang="en-US" sz="1400" b="0" i="0" u="none" strike="noStrike" dirty="0" smtClean="0">
                          <a:solidFill>
                            <a:srgbClr val="1F497D"/>
                          </a:solidFill>
                          <a:effectLst/>
                          <a:latin typeface="Calibri"/>
                        </a:rPr>
                        <a:t>17</a:t>
                      </a:r>
                      <a:endParaRPr lang="en-US" sz="1400" b="0" i="0" u="none" strike="noStrike" dirty="0">
                        <a:solidFill>
                          <a:srgbClr val="1F497D"/>
                        </a:solidFill>
                        <a:effectLst/>
                        <a:latin typeface="Calibri"/>
                      </a:endParaRPr>
                    </a:p>
                  </a:txBody>
                  <a:tcPr marL="9525" marR="9525" marT="9525" marB="0" anchor="ctr">
                    <a:solidFill>
                      <a:schemeClr val="bg1">
                        <a:lumMod val="95000"/>
                      </a:schemeClr>
                    </a:solidFill>
                  </a:tcPr>
                </a:tc>
              </a:tr>
            </a:tbl>
          </a:graphicData>
        </a:graphic>
      </p:graphicFrame>
      <p:sp>
        <p:nvSpPr>
          <p:cNvPr id="17" name="TextBox 16"/>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18" name="Title 1"/>
          <p:cNvSpPr>
            <a:spLocks noGrp="1"/>
          </p:cNvSpPr>
          <p:nvPr>
            <p:ph type="title"/>
          </p:nvPr>
        </p:nvSpPr>
        <p:spPr>
          <a:xfrm>
            <a:off x="838800" y="97200"/>
            <a:ext cx="8162325" cy="612000"/>
          </a:xfrm>
        </p:spPr>
        <p:txBody>
          <a:bodyPr/>
          <a:lstStyle/>
          <a:p>
            <a:r>
              <a:rPr lang="en-US" dirty="0" smtClean="0"/>
              <a:t>All regions show a stronger level of intent to ‘never’ drink alcoholic beverages in the future during boating activities.</a:t>
            </a:r>
            <a:endParaRPr lang="en-US" dirty="0"/>
          </a:p>
        </p:txBody>
      </p:sp>
      <p:sp>
        <p:nvSpPr>
          <p:cNvPr id="20" name="TextBox 19"/>
          <p:cNvSpPr txBox="1"/>
          <p:nvPr/>
        </p:nvSpPr>
        <p:spPr>
          <a:xfrm>
            <a:off x="575130" y="914400"/>
            <a:ext cx="8470900" cy="369332"/>
          </a:xfrm>
          <a:prstGeom prst="rect">
            <a:avLst/>
          </a:prstGeom>
          <a:noFill/>
        </p:spPr>
        <p:txBody>
          <a:bodyPr wrap="square" rtlCol="0">
            <a:spAutoFit/>
          </a:bodyPr>
          <a:lstStyle/>
          <a:p>
            <a:pPr algn="ctr"/>
            <a:r>
              <a:rPr lang="en-US" b="1" dirty="0" smtClean="0"/>
              <a:t>Regions: Current Behaviour &amp; Future Intent to Drink Alcohol while Boating</a:t>
            </a:r>
            <a:endParaRPr lang="en-US" b="1" dirty="0"/>
          </a:p>
        </p:txBody>
      </p:sp>
      <p:grpSp>
        <p:nvGrpSpPr>
          <p:cNvPr id="21" name="Group 20"/>
          <p:cNvGrpSpPr/>
          <p:nvPr/>
        </p:nvGrpSpPr>
        <p:grpSpPr>
          <a:xfrm>
            <a:off x="6418946" y="6124193"/>
            <a:ext cx="2801254" cy="461665"/>
            <a:chOff x="6206219" y="509396"/>
            <a:chExt cx="2801254" cy="461665"/>
          </a:xfrm>
        </p:grpSpPr>
        <p:sp>
          <p:nvSpPr>
            <p:cNvPr id="22" name="Rectangle 21"/>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3" name="Rectangle 22"/>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4" name="TextBox 23"/>
            <p:cNvSpPr txBox="1"/>
            <p:nvPr/>
          </p:nvSpPr>
          <p:spPr>
            <a:xfrm>
              <a:off x="6836225" y="509396"/>
              <a:ext cx="2171248" cy="461665"/>
            </a:xfrm>
            <a:prstGeom prst="rect">
              <a:avLst/>
            </a:prstGeom>
            <a:noFill/>
          </p:spPr>
          <p:txBody>
            <a:bodyPr wrap="square" rtlCol="0">
              <a:spAutoFit/>
            </a:bodyPr>
            <a:lstStyle/>
            <a:p>
              <a:r>
                <a:rPr lang="en-US" sz="1200" dirty="0" smtClean="0">
                  <a:solidFill>
                    <a:srgbClr val="1F497D"/>
                  </a:solidFill>
                </a:rPr>
                <a:t>Over 120/Under 80 index compared to total Group B</a:t>
              </a:r>
              <a:endParaRPr lang="en-US" sz="1200" dirty="0">
                <a:solidFill>
                  <a:srgbClr val="1F497D"/>
                </a:solidFill>
              </a:endParaRPr>
            </a:p>
          </p:txBody>
        </p:sp>
        <p:cxnSp>
          <p:nvCxnSpPr>
            <p:cNvPr id="25" name="Straight Connector 24"/>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Oval 1"/>
          <p:cNvSpPr/>
          <p:nvPr/>
        </p:nvSpPr>
        <p:spPr>
          <a:xfrm>
            <a:off x="7336972" y="2590800"/>
            <a:ext cx="922020" cy="3331028"/>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6403186" y="5917363"/>
            <a:ext cx="3840272" cy="276999"/>
            <a:chOff x="5359522" y="5941529"/>
            <a:chExt cx="3840272" cy="276999"/>
          </a:xfrm>
        </p:grpSpPr>
        <p:sp>
          <p:nvSpPr>
            <p:cNvPr id="16" name="Oval 15"/>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Tree>
    <p:extLst>
      <p:ext uri="{BB962C8B-B14F-4D97-AF65-F5344CB8AC3E}">
        <p14:creationId xmlns:p14="http://schemas.microsoft.com/office/powerpoint/2010/main" val="2292195129"/>
      </p:ext>
    </p:extLst>
  </p:cSld>
  <p:clrMapOvr>
    <a:masterClrMapping/>
  </p:clrMapOvr>
  <p:transition advClick="0"/>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81</a:t>
            </a:fld>
            <a:endParaRPr lang="de-DE" dirty="0">
              <a:solidFill>
                <a:srgbClr val="1F497D"/>
              </a:solidFill>
            </a:endParaRPr>
          </a:p>
        </p:txBody>
      </p:sp>
      <p:sp>
        <p:nvSpPr>
          <p:cNvPr id="9" name="Title 1"/>
          <p:cNvSpPr>
            <a:spLocks noGrp="1"/>
          </p:cNvSpPr>
          <p:nvPr>
            <p:ph type="title"/>
          </p:nvPr>
        </p:nvSpPr>
        <p:spPr>
          <a:xfrm>
            <a:off x="838200" y="117675"/>
            <a:ext cx="8064214" cy="949125"/>
          </a:xfrm>
        </p:spPr>
        <p:txBody>
          <a:bodyPr/>
          <a:lstStyle/>
          <a:p>
            <a:r>
              <a:rPr lang="en-US" dirty="0" smtClean="0"/>
              <a:t>There is a broad-based increase in future intent to ‘never’ drink alcohol while boating, across demographic subgroups. </a:t>
            </a:r>
            <a:r>
              <a:rPr lang="en-US" sz="1600" b="0" dirty="0" smtClean="0"/>
              <a:t>Those unable to swim report a lower </a:t>
            </a:r>
            <a:r>
              <a:rPr lang="en-US" sz="1600" b="0" i="1" dirty="0" smtClean="0"/>
              <a:t>increase </a:t>
            </a:r>
            <a:r>
              <a:rPr lang="en-US" sz="1600" b="0" dirty="0" smtClean="0"/>
              <a:t>in willingness to ‘never’ drink while boating since this group is already highly likely to not drink while boating.</a:t>
            </a:r>
          </a:p>
        </p:txBody>
      </p:sp>
      <p:graphicFrame>
        <p:nvGraphicFramePr>
          <p:cNvPr id="3" name="Table 2"/>
          <p:cNvGraphicFramePr>
            <a:graphicFrameLocks noGrp="1"/>
          </p:cNvGraphicFramePr>
          <p:nvPr>
            <p:extLst>
              <p:ext uri="{D42A27DB-BD31-4B8C-83A1-F6EECF244321}">
                <p14:modId xmlns:p14="http://schemas.microsoft.com/office/powerpoint/2010/main" val="1013325717"/>
              </p:ext>
            </p:extLst>
          </p:nvPr>
        </p:nvGraphicFramePr>
        <p:xfrm>
          <a:off x="827315" y="1714503"/>
          <a:ext cx="7500259" cy="4195461"/>
        </p:xfrm>
        <a:graphic>
          <a:graphicData uri="http://schemas.openxmlformats.org/drawingml/2006/table">
            <a:tbl>
              <a:tblPr>
                <a:tableStyleId>{5C22544A-7EE6-4342-B048-85BDC9FD1C3A}</a:tableStyleId>
              </a:tblPr>
              <a:tblGrid>
                <a:gridCol w="2090058"/>
                <a:gridCol w="1828799"/>
                <a:gridCol w="304802"/>
                <a:gridCol w="1752600"/>
                <a:gridCol w="304800"/>
                <a:gridCol w="1219200"/>
              </a:tblGrid>
              <a:tr h="809390">
                <a:tc>
                  <a:txBody>
                    <a:bodyPr/>
                    <a:lstStyle/>
                    <a:p>
                      <a:pPr algn="r" fontAlgn="b"/>
                      <a:endParaRPr lang="en-US" sz="1400" b="1" i="0" u="none" strike="noStrike" dirty="0">
                        <a:solidFill>
                          <a:srgbClr val="000000"/>
                        </a:solidFill>
                        <a:effectLst/>
                        <a:latin typeface="Arial"/>
                      </a:endParaRPr>
                    </a:p>
                  </a:txBody>
                  <a:tcPr marL="9525" marR="9525" marT="9525" marB="0" anchor="b">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r>
                        <a:rPr lang="en-US" sz="1400" b="1" i="0" u="none" strike="noStrike" dirty="0" smtClean="0">
                          <a:solidFill>
                            <a:schemeClr val="bg1"/>
                          </a:solidFill>
                          <a:effectLst/>
                          <a:latin typeface="+mj-lt"/>
                        </a:rPr>
                        <a:t>Current</a:t>
                      </a:r>
                      <a:r>
                        <a:rPr lang="en-US" sz="1400" b="1" i="0" u="none" strike="noStrike" baseline="0" dirty="0" smtClean="0">
                          <a:solidFill>
                            <a:schemeClr val="bg1"/>
                          </a:solidFill>
                          <a:effectLst/>
                          <a:latin typeface="+mj-lt"/>
                        </a:rPr>
                        <a:t> Behaviour: “Never” drink alcohol while boating</a:t>
                      </a:r>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400" b="1" i="0" u="none" strike="noStrike" dirty="0" smtClean="0">
                          <a:solidFill>
                            <a:schemeClr val="bg1"/>
                          </a:solidFill>
                          <a:effectLst/>
                          <a:latin typeface="+mj-lt"/>
                        </a:rPr>
                        <a:t>Future Intended</a:t>
                      </a:r>
                      <a:r>
                        <a:rPr lang="en-US" sz="1400" b="1" i="0" u="none" strike="noStrike" baseline="0" dirty="0" smtClean="0">
                          <a:solidFill>
                            <a:schemeClr val="bg1"/>
                          </a:solidFill>
                          <a:effectLst/>
                          <a:latin typeface="+mj-lt"/>
                        </a:rPr>
                        <a:t> Behaviour to </a:t>
                      </a:r>
                      <a:r>
                        <a:rPr lang="en-US" sz="1400" b="1" i="0" u="none" strike="noStrike" kern="1200" baseline="0" dirty="0" smtClean="0">
                          <a:solidFill>
                            <a:schemeClr val="bg1"/>
                          </a:solidFill>
                          <a:effectLst/>
                          <a:latin typeface="+mn-lt"/>
                          <a:ea typeface="+mn-ea"/>
                          <a:cs typeface="+mn-cs"/>
                        </a:rPr>
                        <a:t>“Never” drink alcohol while boating</a:t>
                      </a:r>
                      <a:endParaRPr lang="en-US" sz="1400" b="1" i="0" u="none" strike="noStrike" kern="1200" dirty="0" smtClean="0">
                        <a:solidFill>
                          <a:schemeClr val="bg1"/>
                        </a:solidFill>
                        <a:effectLst/>
                        <a:latin typeface="+mn-lt"/>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b"/>
                      <a:endParaRPr lang="en-US" sz="1400" b="1" i="0" u="none" strike="noStrike" dirty="0">
                        <a:solidFill>
                          <a:schemeClr val="bg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smtClean="0">
                          <a:solidFill>
                            <a:schemeClr val="bg1"/>
                          </a:solidFill>
                          <a:latin typeface="+mj-lt"/>
                        </a:rPr>
                        <a:t>Difference</a:t>
                      </a:r>
                    </a:p>
                    <a:p>
                      <a:pPr algn="ctr"/>
                      <a:r>
                        <a:rPr lang="en-US" sz="1400" b="1" dirty="0" smtClean="0">
                          <a:solidFill>
                            <a:schemeClr val="bg1"/>
                          </a:solidFill>
                          <a:latin typeface="+mj-lt"/>
                        </a:rPr>
                        <a:t>∆ pts </a:t>
                      </a:r>
                      <a:endParaRPr lang="en-US" sz="1400" b="1" dirty="0">
                        <a:solidFill>
                          <a:schemeClr val="bg1"/>
                        </a:solidFill>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r>
              <a:tr h="277708">
                <a:tc>
                  <a:txBody>
                    <a:bodyPr/>
                    <a:lstStyle/>
                    <a:p>
                      <a:pPr algn="r" fontAlgn="b"/>
                      <a:r>
                        <a:rPr lang="en-US" sz="1400" b="1" i="0" u="none" strike="noStrike" dirty="0" smtClean="0">
                          <a:solidFill>
                            <a:schemeClr val="tx1"/>
                          </a:solidFill>
                          <a:effectLst/>
                          <a:latin typeface="+mj-lt"/>
                        </a:rPr>
                        <a:t>Total Group</a:t>
                      </a:r>
                      <a:r>
                        <a:rPr lang="en-US" sz="1400" b="1" i="0" u="none" strike="noStrike" baseline="0" dirty="0" smtClean="0">
                          <a:solidFill>
                            <a:schemeClr val="tx1"/>
                          </a:solidFill>
                          <a:effectLst/>
                          <a:latin typeface="+mj-lt"/>
                        </a:rPr>
                        <a:t> B</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dirty="0">
                          <a:solidFill>
                            <a:schemeClr val="tx1"/>
                          </a:solidFill>
                          <a:effectLst/>
                          <a:latin typeface="+mj-lt"/>
                        </a:rPr>
                        <a:t>50%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a:solidFill>
                            <a:schemeClr val="tx1"/>
                          </a:solidFill>
                          <a:effectLst/>
                          <a:latin typeface="+mj-lt"/>
                        </a:rPr>
                        <a:t>70%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en-US" sz="1400" b="1" i="0" u="none" strike="noStrike" dirty="0" smtClean="0">
                          <a:solidFill>
                            <a:schemeClr val="tx1"/>
                          </a:solidFill>
                          <a:effectLst/>
                          <a:latin typeface="+mj-lt"/>
                        </a:rPr>
                        <a:t>+20</a:t>
                      </a:r>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Males</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51%</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a:solidFill>
                            <a:schemeClr val="tx1"/>
                          </a:solidFill>
                          <a:effectLst/>
                          <a:latin typeface="+mj-lt"/>
                        </a:rPr>
                        <a:t>67%</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smtClean="0">
                          <a:solidFill>
                            <a:schemeClr val="tx1"/>
                          </a:solidFill>
                          <a:effectLst/>
                          <a:latin typeface="+mj-lt"/>
                        </a:rPr>
                        <a:t>+17</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Females</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dirty="0">
                          <a:solidFill>
                            <a:schemeClr val="tx1"/>
                          </a:solidFill>
                          <a:effectLst/>
                          <a:latin typeface="+mj-lt"/>
                        </a:rPr>
                        <a:t>49%</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73%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24</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Ages 18-34</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dirty="0">
                          <a:solidFill>
                            <a:schemeClr val="tx1"/>
                          </a:solidFill>
                          <a:effectLst/>
                          <a:latin typeface="+mj-lt"/>
                        </a:rPr>
                        <a:t>37%</a:t>
                      </a:r>
                    </a:p>
                  </a:txBody>
                  <a:tcPr marL="9525" marR="9525" marT="9525" marB="0" anchor="ctr">
                    <a:lnT w="12700" cap="flat" cmpd="sng" algn="ctr">
                      <a:solidFill>
                        <a:schemeClr val="tx1"/>
                      </a:solidFill>
                      <a:prstDash val="solid"/>
                      <a:round/>
                      <a:headEnd type="none" w="med" len="med"/>
                      <a:tailEnd type="none" w="med" len="med"/>
                    </a:lnT>
                    <a:solidFill>
                      <a:schemeClr val="accent3">
                        <a:lumMod val="20000"/>
                        <a:lumOff val="8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55%</a:t>
                      </a:r>
                    </a:p>
                  </a:txBody>
                  <a:tcPr marL="9525" marR="9525" marT="9525" marB="0" anchor="ctr">
                    <a:lnT w="12700" cap="flat" cmpd="sng" algn="ctr">
                      <a:solidFill>
                        <a:schemeClr val="tx1"/>
                      </a:solidFill>
                      <a:prstDash val="solid"/>
                      <a:round/>
                      <a:headEnd type="none" w="med" len="med"/>
                      <a:tailEnd type="none" w="med" len="med"/>
                    </a:lnT>
                    <a:solidFill>
                      <a:schemeClr val="accent3">
                        <a:lumMod val="20000"/>
                        <a:lumOff val="8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18</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Ages 35-44</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50%</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a:solidFill>
                            <a:schemeClr val="tx1"/>
                          </a:solidFill>
                          <a:effectLst/>
                          <a:latin typeface="+mj-lt"/>
                        </a:rPr>
                        <a:t>73%</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23</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Ages 45-54</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a:solidFill>
                            <a:schemeClr val="tx1"/>
                          </a:solidFill>
                          <a:effectLst/>
                          <a:latin typeface="+mj-lt"/>
                        </a:rPr>
                        <a:t>54%</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a:solidFill>
                            <a:schemeClr val="tx1"/>
                          </a:solidFill>
                          <a:effectLst/>
                          <a:latin typeface="+mj-lt"/>
                        </a:rPr>
                        <a:t>72%</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18</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Ages 55-69</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a:solidFill>
                            <a:schemeClr val="tx1"/>
                          </a:solidFill>
                          <a:effectLst/>
                          <a:latin typeface="+mj-lt"/>
                        </a:rPr>
                        <a:t>59%</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79%</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20</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a:effectLst/>
                        </a:rPr>
                        <a:t>Total Swimmers</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a:solidFill>
                            <a:schemeClr val="tx1"/>
                          </a:solidFill>
                          <a:effectLst/>
                          <a:latin typeface="+mj-lt"/>
                        </a:rPr>
                        <a:t>49%</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69%</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20</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smtClean="0">
                          <a:effectLst/>
                        </a:rPr>
                        <a:t>Strong </a:t>
                      </a:r>
                      <a:r>
                        <a:rPr lang="en-US" sz="1400" u="none" strike="noStrike" dirty="0">
                          <a:effectLst/>
                        </a:rPr>
                        <a:t>Swimmer</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dirty="0">
                          <a:solidFill>
                            <a:schemeClr val="tx1"/>
                          </a:solidFill>
                          <a:effectLst/>
                          <a:latin typeface="+mj-lt"/>
                        </a:rPr>
                        <a:t>48%</a:t>
                      </a:r>
                    </a:p>
                  </a:txBody>
                  <a:tcPr marL="9525" marR="9525" marT="9525" marB="0" anchor="ctr">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noFill/>
                  </a:tcPr>
                </a:tc>
                <a:tc>
                  <a:txBody>
                    <a:bodyPr/>
                    <a:lstStyle/>
                    <a:p>
                      <a:pPr algn="ctr" fontAlgn="b"/>
                      <a:r>
                        <a:rPr lang="en-US" sz="1400" b="0" i="0" u="none" strike="noStrike" dirty="0">
                          <a:solidFill>
                            <a:schemeClr val="tx1"/>
                          </a:solidFill>
                          <a:effectLst/>
                          <a:latin typeface="+mj-lt"/>
                        </a:rPr>
                        <a:t>67%</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19</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r h="277708">
                <a:tc>
                  <a:txBody>
                    <a:bodyPr/>
                    <a:lstStyle/>
                    <a:p>
                      <a:pPr algn="r" fontAlgn="b"/>
                      <a:r>
                        <a:rPr lang="en-US" sz="1400" u="none" strike="noStrike" dirty="0" smtClean="0">
                          <a:effectLst/>
                        </a:rPr>
                        <a:t>Unable to swim</a:t>
                      </a:r>
                      <a:endParaRPr lang="en-US" sz="1400" b="1" i="0" u="none" strike="noStrike" dirty="0">
                        <a:solidFill>
                          <a:srgbClr val="000000"/>
                        </a:solidFill>
                        <a:effectLst/>
                        <a:latin typeface="Arial"/>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fontAlgn="b"/>
                      <a:r>
                        <a:rPr lang="en-US" sz="1400" b="0" i="0" u="none" strike="noStrike" dirty="0">
                          <a:solidFill>
                            <a:schemeClr val="tx1"/>
                          </a:solidFill>
                          <a:effectLst/>
                          <a:latin typeface="+mj-lt"/>
                        </a:rPr>
                        <a:t>71%</a:t>
                      </a:r>
                    </a:p>
                  </a:txBody>
                  <a:tcPr marL="9525" marR="9525" marT="9525" marB="0"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a:solidFill>
                            <a:schemeClr val="tx1"/>
                          </a:solidFill>
                          <a:effectLst/>
                          <a:latin typeface="+mj-lt"/>
                        </a:rPr>
                        <a:t>83%</a:t>
                      </a: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13</a:t>
                      </a:r>
                      <a:endParaRPr lang="en-US" sz="1400" b="0" i="0" u="none" strike="noStrike" dirty="0">
                        <a:solidFill>
                          <a:schemeClr val="tx1"/>
                        </a:solidFill>
                        <a:effectLst/>
                        <a:latin typeface="+mj-lt"/>
                      </a:endParaRPr>
                    </a:p>
                  </a:txBody>
                  <a:tcPr marL="9525" marR="9525" marT="9525" marB="0" anchor="ctr">
                    <a:lnB w="12700" cap="flat" cmpd="sng" algn="ctr">
                      <a:solidFill>
                        <a:schemeClr val="tx1"/>
                      </a:solidFill>
                      <a:prstDash val="solid"/>
                      <a:round/>
                      <a:headEnd type="none" w="med" len="med"/>
                      <a:tailEnd type="none" w="med" len="med"/>
                    </a:lnB>
                    <a:solidFill>
                      <a:schemeClr val="bg1">
                        <a:lumMod val="95000"/>
                      </a:schemeClr>
                    </a:solidFill>
                  </a:tcPr>
                </a:tc>
              </a:tr>
              <a:tr h="277708">
                <a:tc>
                  <a:txBody>
                    <a:bodyPr/>
                    <a:lstStyle/>
                    <a:p>
                      <a:pPr algn="r" fontAlgn="b"/>
                      <a:r>
                        <a:rPr lang="en-US" sz="1400" u="none" strike="noStrike" dirty="0" smtClean="0">
                          <a:effectLst/>
                        </a:rPr>
                        <a:t>Parents (of children &lt;18</a:t>
                      </a:r>
                      <a:r>
                        <a:rPr lang="en-US" sz="1400" u="none" strike="noStrike" dirty="0">
                          <a:effectLst/>
                        </a:rPr>
                        <a:t>)</a:t>
                      </a:r>
                      <a:endParaRPr lang="en-US" sz="1400" b="1" i="0" u="none" strike="noStrike" dirty="0">
                        <a:solidFill>
                          <a:srgbClr val="000000"/>
                        </a:solidFill>
                        <a:effectLst/>
                        <a:latin typeface="Arial"/>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fontAlgn="b"/>
                      <a:r>
                        <a:rPr lang="en-US" sz="1400" b="0" i="0" u="none" strike="noStrike">
                          <a:solidFill>
                            <a:schemeClr val="tx1"/>
                          </a:solidFill>
                          <a:effectLst/>
                          <a:latin typeface="+mj-lt"/>
                        </a:rPr>
                        <a:t>45%</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dirty="0">
                          <a:solidFill>
                            <a:schemeClr val="tx1"/>
                          </a:solidFill>
                          <a:effectLst/>
                          <a:latin typeface="+mj-lt"/>
                        </a:rPr>
                        <a:t>69%</a:t>
                      </a: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24</a:t>
                      </a:r>
                      <a:endParaRPr lang="en-US" sz="1400" b="0" i="0" u="none" strike="noStrike" dirty="0">
                        <a:solidFill>
                          <a:schemeClr val="tx1"/>
                        </a:solidFill>
                        <a:effectLst/>
                        <a:latin typeface="+mj-lt"/>
                      </a:endParaRPr>
                    </a:p>
                  </a:txBody>
                  <a:tcPr marL="9525" marR="9525" marT="9525" marB="0" anchor="ctr">
                    <a:lnT w="12700" cap="flat" cmpd="sng" algn="ctr">
                      <a:solidFill>
                        <a:schemeClr val="tx1"/>
                      </a:solidFill>
                      <a:prstDash val="solid"/>
                      <a:round/>
                      <a:headEnd type="none" w="med" len="med"/>
                      <a:tailEnd type="none" w="med" len="med"/>
                    </a:lnT>
                    <a:solidFill>
                      <a:schemeClr val="bg1">
                        <a:lumMod val="95000"/>
                      </a:schemeClr>
                    </a:solidFill>
                  </a:tcPr>
                </a:tc>
              </a:tr>
              <a:tr h="277708">
                <a:tc>
                  <a:txBody>
                    <a:bodyPr/>
                    <a:lstStyle/>
                    <a:p>
                      <a:pPr algn="r" fontAlgn="b"/>
                      <a:r>
                        <a:rPr lang="en-US" sz="1400" u="none" strike="noStrike" dirty="0">
                          <a:effectLst/>
                        </a:rPr>
                        <a:t>No Children</a:t>
                      </a:r>
                      <a:endParaRPr lang="en-US" sz="1400" b="1" i="0" u="none" strike="noStrike" dirty="0">
                        <a:solidFill>
                          <a:srgbClr val="000000"/>
                        </a:solidFill>
                        <a:effectLst/>
                        <a:latin typeface="Arial"/>
                      </a:endParaRPr>
                    </a:p>
                  </a:txBody>
                  <a:tcPr marL="9525" marR="9525" marT="9525" marB="0" anchor="ctr">
                    <a:solidFill>
                      <a:schemeClr val="bg1">
                        <a:lumMod val="85000"/>
                      </a:schemeClr>
                    </a:solidFill>
                  </a:tcPr>
                </a:tc>
                <a:tc>
                  <a:txBody>
                    <a:bodyPr/>
                    <a:lstStyle/>
                    <a:p>
                      <a:pPr algn="ctr" fontAlgn="b"/>
                      <a:r>
                        <a:rPr lang="en-US" sz="1400" b="0" i="0" u="none" strike="noStrike" dirty="0">
                          <a:solidFill>
                            <a:schemeClr val="tx1"/>
                          </a:solidFill>
                          <a:effectLst/>
                          <a:latin typeface="+mj-lt"/>
                        </a:rPr>
                        <a:t>53%</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dirty="0">
                          <a:solidFill>
                            <a:schemeClr val="tx1"/>
                          </a:solidFill>
                          <a:effectLst/>
                          <a:latin typeface="+mj-lt"/>
                        </a:rPr>
                        <a:t>70%</a:t>
                      </a:r>
                    </a:p>
                  </a:txBody>
                  <a:tcPr marL="9525" marR="9525" marT="9525" marB="0" anchor="ctr">
                    <a:solidFill>
                      <a:schemeClr val="bg1">
                        <a:lumMod val="95000"/>
                      </a:schemeClr>
                    </a:solidFill>
                  </a:tcPr>
                </a:tc>
                <a:tc>
                  <a:txBody>
                    <a:bodyPr/>
                    <a:lstStyle/>
                    <a:p>
                      <a:pPr algn="ctr" fontAlgn="b"/>
                      <a:endParaRPr lang="en-US" sz="1400" b="1" i="0" u="none" strike="noStrike" dirty="0">
                        <a:solidFill>
                          <a:schemeClr val="tx1"/>
                        </a:solidFill>
                        <a:effectLst/>
                        <a:latin typeface="+mj-lt"/>
                      </a:endParaRPr>
                    </a:p>
                  </a:txBody>
                  <a:tcPr marL="9525" marR="9525" marT="9525" marB="0" anchor="ctr">
                    <a:noFill/>
                  </a:tcPr>
                </a:tc>
                <a:tc>
                  <a:txBody>
                    <a:bodyPr/>
                    <a:lstStyle/>
                    <a:p>
                      <a:pPr algn="ctr" fontAlgn="b"/>
                      <a:r>
                        <a:rPr lang="en-US" sz="1400" b="0" i="0" u="none" strike="noStrike" kern="1200" dirty="0" smtClean="0">
                          <a:solidFill>
                            <a:schemeClr val="tx1"/>
                          </a:solidFill>
                          <a:effectLst/>
                          <a:latin typeface="+mn-lt"/>
                          <a:ea typeface="+mn-ea"/>
                          <a:cs typeface="+mn-cs"/>
                        </a:rPr>
                        <a:t>+</a:t>
                      </a:r>
                      <a:r>
                        <a:rPr lang="en-US" sz="1400" b="0" i="0" u="none" strike="noStrike" dirty="0" smtClean="0">
                          <a:solidFill>
                            <a:schemeClr val="tx1"/>
                          </a:solidFill>
                          <a:effectLst/>
                          <a:latin typeface="+mj-lt"/>
                        </a:rPr>
                        <a:t>16</a:t>
                      </a:r>
                      <a:endParaRPr lang="en-US" sz="1400" b="0" i="0" u="none" strike="noStrike" dirty="0">
                        <a:solidFill>
                          <a:schemeClr val="tx1"/>
                        </a:solidFill>
                        <a:effectLst/>
                        <a:latin typeface="+mj-lt"/>
                      </a:endParaRPr>
                    </a:p>
                  </a:txBody>
                  <a:tcPr marL="9525" marR="9525" marT="9525" marB="0" anchor="ctr">
                    <a:solidFill>
                      <a:schemeClr val="bg1">
                        <a:lumMod val="95000"/>
                      </a:schemeClr>
                    </a:solidFill>
                  </a:tcPr>
                </a:tc>
              </a:tr>
            </a:tbl>
          </a:graphicData>
        </a:graphic>
      </p:graphicFrame>
      <p:sp>
        <p:nvSpPr>
          <p:cNvPr id="19" name="TextBox 18"/>
          <p:cNvSpPr txBox="1"/>
          <p:nvPr/>
        </p:nvSpPr>
        <p:spPr>
          <a:xfrm>
            <a:off x="0" y="6211669"/>
            <a:ext cx="6400800" cy="646331"/>
          </a:xfrm>
          <a:prstGeom prst="rect">
            <a:avLst/>
          </a:prstGeom>
          <a:noFill/>
        </p:spPr>
        <p:txBody>
          <a:bodyPr wrap="square" rtlCol="0">
            <a:spAutoFit/>
          </a:bodyPr>
          <a:lstStyle/>
          <a:p>
            <a:r>
              <a:rPr lang="en-US" sz="1200" dirty="0">
                <a:solidFill>
                  <a:srgbClr val="1F497D"/>
                </a:solidFill>
              </a:rPr>
              <a:t>103b. Overall, which of the following applies to you personally when you are in a boat? </a:t>
            </a:r>
            <a:r>
              <a:rPr lang="en-US" sz="1200" dirty="0" smtClean="0">
                <a:solidFill>
                  <a:srgbClr val="1F497D"/>
                </a:solidFill>
              </a:rPr>
              <a:t>(</a:t>
            </a:r>
            <a:r>
              <a:rPr lang="en-US" sz="1200" dirty="0">
                <a:solidFill>
                  <a:srgbClr val="1F497D"/>
                </a:solidFill>
              </a:rPr>
              <a:t>Select one)</a:t>
            </a:r>
          </a:p>
          <a:p>
            <a:r>
              <a:rPr lang="en-US" sz="1200" dirty="0" smtClean="0">
                <a:solidFill>
                  <a:srgbClr val="1F497D"/>
                </a:solidFill>
              </a:rPr>
              <a:t>404. Which of the following would best describe how you will behave when operating a boat </a:t>
            </a:r>
            <a:br>
              <a:rPr lang="en-US" sz="1200" dirty="0" smtClean="0">
                <a:solidFill>
                  <a:srgbClr val="1F497D"/>
                </a:solidFill>
              </a:rPr>
            </a:br>
            <a:r>
              <a:rPr lang="en-US" sz="1200" dirty="0" smtClean="0">
                <a:solidFill>
                  <a:srgbClr val="1F497D"/>
                </a:solidFill>
              </a:rPr>
              <a:t>in the future? (Select one)</a:t>
            </a:r>
            <a:endParaRPr lang="en-US" sz="1200" dirty="0">
              <a:solidFill>
                <a:srgbClr val="1F497D"/>
              </a:solidFill>
            </a:endParaRPr>
          </a:p>
        </p:txBody>
      </p:sp>
      <p:sp>
        <p:nvSpPr>
          <p:cNvPr id="25" name="TextBox 24"/>
          <p:cNvSpPr txBox="1"/>
          <p:nvPr/>
        </p:nvSpPr>
        <p:spPr>
          <a:xfrm>
            <a:off x="1" y="1219198"/>
            <a:ext cx="9144000" cy="369332"/>
          </a:xfrm>
          <a:prstGeom prst="rect">
            <a:avLst/>
          </a:prstGeom>
          <a:noFill/>
        </p:spPr>
        <p:txBody>
          <a:bodyPr wrap="square" rtlCol="0">
            <a:spAutoFit/>
          </a:bodyPr>
          <a:lstStyle/>
          <a:p>
            <a:pPr algn="ctr"/>
            <a:r>
              <a:rPr lang="en-US" b="1" dirty="0" smtClean="0"/>
              <a:t>Key Subgroups: Bottom Box Current Behaviour &amp; Future Intent to Drink Alcohol while Boating</a:t>
            </a:r>
            <a:endParaRPr lang="en-US" b="1" dirty="0"/>
          </a:p>
        </p:txBody>
      </p:sp>
      <p:grpSp>
        <p:nvGrpSpPr>
          <p:cNvPr id="17" name="Group 16"/>
          <p:cNvGrpSpPr/>
          <p:nvPr/>
        </p:nvGrpSpPr>
        <p:grpSpPr>
          <a:xfrm>
            <a:off x="6277428" y="6211277"/>
            <a:ext cx="2801254" cy="461665"/>
            <a:chOff x="6206219" y="509396"/>
            <a:chExt cx="2801254" cy="461665"/>
          </a:xfrm>
        </p:grpSpPr>
        <p:sp>
          <p:nvSpPr>
            <p:cNvPr id="18" name="Rectangle 17"/>
            <p:cNvSpPr/>
            <p:nvPr/>
          </p:nvSpPr>
          <p:spPr>
            <a:xfrm>
              <a:off x="6206219" y="602343"/>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8" name="Rectangle 27"/>
            <p:cNvSpPr/>
            <p:nvPr/>
          </p:nvSpPr>
          <p:spPr>
            <a:xfrm>
              <a:off x="6596742" y="598714"/>
              <a:ext cx="243650" cy="15240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9" name="TextBox 28"/>
            <p:cNvSpPr txBox="1"/>
            <p:nvPr/>
          </p:nvSpPr>
          <p:spPr>
            <a:xfrm>
              <a:off x="6836225" y="509396"/>
              <a:ext cx="2171248" cy="461665"/>
            </a:xfrm>
            <a:prstGeom prst="rect">
              <a:avLst/>
            </a:prstGeom>
            <a:noFill/>
          </p:spPr>
          <p:txBody>
            <a:bodyPr wrap="square" rtlCol="0">
              <a:spAutoFit/>
            </a:bodyPr>
            <a:lstStyle/>
            <a:p>
              <a:r>
                <a:rPr lang="en-US" sz="1200" dirty="0" smtClean="0">
                  <a:solidFill>
                    <a:srgbClr val="1F497D"/>
                  </a:solidFill>
                </a:rPr>
                <a:t>Over 120/Under 80 index compared to total Group B</a:t>
              </a:r>
              <a:endParaRPr lang="en-US" sz="1200" dirty="0">
                <a:solidFill>
                  <a:srgbClr val="1F497D"/>
                </a:solidFill>
              </a:endParaRPr>
            </a:p>
          </p:txBody>
        </p:sp>
        <p:cxnSp>
          <p:nvCxnSpPr>
            <p:cNvPr id="30" name="Straight Connector 29"/>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7282542" y="2563584"/>
            <a:ext cx="922020" cy="2569029"/>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307580" y="5666013"/>
            <a:ext cx="922020" cy="255815"/>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p:cNvGrpSpPr/>
          <p:nvPr/>
        </p:nvGrpSpPr>
        <p:grpSpPr>
          <a:xfrm>
            <a:off x="6218128" y="6074228"/>
            <a:ext cx="3840272" cy="276999"/>
            <a:chOff x="5359522" y="5941529"/>
            <a:chExt cx="3840272" cy="276999"/>
          </a:xfrm>
        </p:grpSpPr>
        <p:sp>
          <p:nvSpPr>
            <p:cNvPr id="23" name="Oval 22"/>
            <p:cNvSpPr/>
            <p:nvPr/>
          </p:nvSpPr>
          <p:spPr>
            <a:xfrm>
              <a:off x="5359522" y="5987858"/>
              <a:ext cx="355478" cy="184342"/>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5715000" y="5941529"/>
              <a:ext cx="3484794" cy="276999"/>
            </a:xfrm>
            <a:prstGeom prst="rect">
              <a:avLst/>
            </a:prstGeom>
            <a:noFill/>
          </p:spPr>
          <p:txBody>
            <a:bodyPr wrap="square" rtlCol="0">
              <a:spAutoFit/>
            </a:bodyPr>
            <a:lstStyle/>
            <a:p>
              <a:r>
                <a:rPr lang="en-US" sz="1200" dirty="0" smtClean="0">
                  <a:solidFill>
                    <a:srgbClr val="1F497D"/>
                  </a:solidFill>
                </a:rPr>
                <a:t>Statistically significant change</a:t>
              </a:r>
              <a:endParaRPr lang="en-US" sz="1200" dirty="0">
                <a:solidFill>
                  <a:srgbClr val="1F497D"/>
                </a:solidFill>
              </a:endParaRPr>
            </a:p>
          </p:txBody>
        </p:sp>
      </p:grpSp>
    </p:spTree>
    <p:extLst>
      <p:ext uri="{BB962C8B-B14F-4D97-AF65-F5344CB8AC3E}">
        <p14:creationId xmlns:p14="http://schemas.microsoft.com/office/powerpoint/2010/main" val="1804480752"/>
      </p:ext>
    </p:extLst>
  </p:cSld>
  <p:clrMapOvr>
    <a:masterClrMapping/>
  </p:clrMapOvr>
  <p:transition advClick="0"/>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82</a:t>
            </a:fld>
            <a:endParaRPr lang="de-DE" dirty="0">
              <a:solidFill>
                <a:srgbClr val="FFFFFF"/>
              </a:solidFill>
            </a:endParaRPr>
          </a:p>
        </p:txBody>
      </p:sp>
      <p:sp>
        <p:nvSpPr>
          <p:cNvPr id="4" name="Title 3"/>
          <p:cNvSpPr>
            <a:spLocks noGrp="1"/>
          </p:cNvSpPr>
          <p:nvPr>
            <p:ph type="ctrTitle"/>
          </p:nvPr>
        </p:nvSpPr>
        <p:spPr>
          <a:xfrm>
            <a:off x="141288" y="3184497"/>
            <a:ext cx="4419137" cy="498598"/>
          </a:xfrm>
        </p:spPr>
        <p:txBody>
          <a:bodyPr/>
          <a:lstStyle/>
          <a:p>
            <a:r>
              <a:rPr lang="en-US" dirty="0" smtClean="0"/>
              <a:t>Overall Attitudes</a:t>
            </a:r>
            <a:endParaRPr lang="en-US" dirty="0"/>
          </a:p>
        </p:txBody>
      </p:sp>
    </p:spTree>
    <p:extLst>
      <p:ext uri="{BB962C8B-B14F-4D97-AF65-F5344CB8AC3E}">
        <p14:creationId xmlns:p14="http://schemas.microsoft.com/office/powerpoint/2010/main" val="9445204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831031646"/>
              </p:ext>
            </p:extLst>
          </p:nvPr>
        </p:nvGraphicFramePr>
        <p:xfrm>
          <a:off x="1371600" y="3235292"/>
          <a:ext cx="7162800" cy="1803400"/>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83</a:t>
            </a:fld>
            <a:endParaRPr lang="de-DE" dirty="0">
              <a:solidFill>
                <a:srgbClr val="1F497D"/>
              </a:solidFill>
            </a:endParaRPr>
          </a:p>
        </p:txBody>
      </p:sp>
      <p:sp>
        <p:nvSpPr>
          <p:cNvPr id="6" name="TextBox 5"/>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501. If there were an increased focus on boating safety (e.g. encouraging more wearing of lifejackets, discouraging drinking while operating boats, etc.), what impact do you think it would have on your own personal participation in boating? (Select one)</a:t>
            </a:r>
            <a:endParaRPr lang="en-US" sz="1200" dirty="0">
              <a:solidFill>
                <a:srgbClr val="1F497D"/>
              </a:solidFill>
            </a:endParaRPr>
          </a:p>
        </p:txBody>
      </p:sp>
      <p:sp>
        <p:nvSpPr>
          <p:cNvPr id="9" name="Title 1"/>
          <p:cNvSpPr>
            <a:spLocks noGrp="1"/>
          </p:cNvSpPr>
          <p:nvPr>
            <p:ph type="title"/>
          </p:nvPr>
        </p:nvSpPr>
        <p:spPr>
          <a:xfrm>
            <a:off x="838200" y="152400"/>
            <a:ext cx="8064214" cy="762000"/>
          </a:xfrm>
        </p:spPr>
        <p:txBody>
          <a:bodyPr/>
          <a:lstStyle/>
          <a:p>
            <a:r>
              <a:rPr lang="en-US" dirty="0" smtClean="0"/>
              <a:t>For most boaters (67%), an increased focus on boating safety would not change their current boating participation. </a:t>
            </a:r>
            <a:r>
              <a:rPr lang="en-US" sz="1600" b="0" dirty="0" smtClean="0"/>
              <a:t>For one-quarter (27%), it would increase their participation and very few (only 4%) would reduce their boating participation.</a:t>
            </a:r>
          </a:p>
        </p:txBody>
      </p:sp>
      <p:sp>
        <p:nvSpPr>
          <p:cNvPr id="8" name="TextBox 7"/>
          <p:cNvSpPr txBox="1"/>
          <p:nvPr/>
        </p:nvSpPr>
        <p:spPr>
          <a:xfrm>
            <a:off x="1524000" y="1578334"/>
            <a:ext cx="6362700" cy="646331"/>
          </a:xfrm>
          <a:prstGeom prst="rect">
            <a:avLst/>
          </a:prstGeom>
          <a:noFill/>
        </p:spPr>
        <p:txBody>
          <a:bodyPr wrap="square" rtlCol="0">
            <a:spAutoFit/>
          </a:bodyPr>
          <a:lstStyle/>
          <a:p>
            <a:pPr algn="ctr"/>
            <a:r>
              <a:rPr lang="en-US" b="1" dirty="0" smtClean="0"/>
              <a:t>Future Participation in Boating</a:t>
            </a:r>
          </a:p>
          <a:p>
            <a:pPr algn="ctr"/>
            <a:r>
              <a:rPr lang="en-US" b="1" dirty="0" smtClean="0"/>
              <a:t>if there was an increased focus on safety</a:t>
            </a:r>
            <a:endParaRPr lang="en-US" b="1" dirty="0"/>
          </a:p>
        </p:txBody>
      </p:sp>
      <p:grpSp>
        <p:nvGrpSpPr>
          <p:cNvPr id="14" name="Group 13"/>
          <p:cNvGrpSpPr/>
          <p:nvPr/>
        </p:nvGrpSpPr>
        <p:grpSpPr>
          <a:xfrm>
            <a:off x="1575816" y="2514600"/>
            <a:ext cx="2157984" cy="974646"/>
            <a:chOff x="3842004" y="1997154"/>
            <a:chExt cx="2157984" cy="974646"/>
          </a:xfrm>
        </p:grpSpPr>
        <p:sp>
          <p:nvSpPr>
            <p:cNvPr id="15" name="Left Brace 14"/>
            <p:cNvSpPr/>
            <p:nvPr/>
          </p:nvSpPr>
          <p:spPr>
            <a:xfrm rot="5400000">
              <a:off x="4578096" y="1854708"/>
              <a:ext cx="381000" cy="185318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Box 15"/>
            <p:cNvSpPr txBox="1"/>
            <p:nvPr/>
          </p:nvSpPr>
          <p:spPr>
            <a:xfrm>
              <a:off x="3842004" y="1997154"/>
              <a:ext cx="2157984" cy="553998"/>
            </a:xfrm>
            <a:prstGeom prst="rect">
              <a:avLst/>
            </a:prstGeom>
            <a:noFill/>
          </p:spPr>
          <p:txBody>
            <a:bodyPr wrap="square" rtlCol="0">
              <a:spAutoFit/>
            </a:bodyPr>
            <a:lstStyle/>
            <a:p>
              <a:r>
                <a:rPr lang="en-US" sz="1600" dirty="0" smtClean="0"/>
                <a:t>Increased Participation</a:t>
              </a:r>
            </a:p>
            <a:p>
              <a:r>
                <a:rPr lang="en-US" sz="1400" dirty="0" smtClean="0"/>
                <a:t>Top 2 Box: 27%</a:t>
              </a:r>
              <a:endParaRPr lang="en-US" sz="1400" dirty="0"/>
            </a:p>
          </p:txBody>
        </p:sp>
      </p:grpSp>
      <p:sp>
        <p:nvSpPr>
          <p:cNvPr id="18" name="TextBox 17"/>
          <p:cNvSpPr txBox="1"/>
          <p:nvPr/>
        </p:nvSpPr>
        <p:spPr>
          <a:xfrm>
            <a:off x="6172200" y="6210254"/>
            <a:ext cx="2514600" cy="307777"/>
          </a:xfrm>
          <a:prstGeom prst="rect">
            <a:avLst/>
          </a:prstGeom>
          <a:noFill/>
        </p:spPr>
        <p:txBody>
          <a:bodyPr wrap="square" rtlCol="0">
            <a:spAutoFit/>
          </a:bodyPr>
          <a:lstStyle/>
          <a:p>
            <a:pPr algn="r"/>
            <a:r>
              <a:rPr lang="en-US" sz="1400" dirty="0" smtClean="0"/>
              <a:t>Total respondents (n=1204)</a:t>
            </a:r>
            <a:endParaRPr lang="en-US" sz="1400" dirty="0"/>
          </a:p>
        </p:txBody>
      </p:sp>
      <p:graphicFrame>
        <p:nvGraphicFramePr>
          <p:cNvPr id="4" name="Table 3"/>
          <p:cNvGraphicFramePr>
            <a:graphicFrameLocks noGrp="1"/>
          </p:cNvGraphicFramePr>
          <p:nvPr>
            <p:extLst>
              <p:ext uri="{D42A27DB-BD31-4B8C-83A1-F6EECF244321}">
                <p14:modId xmlns:p14="http://schemas.microsoft.com/office/powerpoint/2010/main" val="1353338197"/>
              </p:ext>
            </p:extLst>
          </p:nvPr>
        </p:nvGraphicFramePr>
        <p:xfrm>
          <a:off x="7429500" y="4800600"/>
          <a:ext cx="1204341" cy="457200"/>
        </p:xfrm>
        <a:graphic>
          <a:graphicData uri="http://schemas.openxmlformats.org/drawingml/2006/table">
            <a:tbl>
              <a:tblPr>
                <a:tableStyleId>{5C22544A-7EE6-4342-B048-85BDC9FD1C3A}</a:tableStyleId>
              </a:tblPr>
              <a:tblGrid>
                <a:gridCol w="1204341"/>
              </a:tblGrid>
              <a:tr h="457200">
                <a:tc>
                  <a:txBody>
                    <a:bodyPr/>
                    <a:lstStyle/>
                    <a:p>
                      <a:pPr algn="ctr" fontAlgn="ctr"/>
                      <a:r>
                        <a:rPr lang="en-US" sz="1200" i="1" u="none" strike="noStrike" dirty="0" smtClean="0">
                          <a:effectLst/>
                        </a:rPr>
                        <a:t>(Don't </a:t>
                      </a:r>
                      <a:r>
                        <a:rPr lang="en-US" sz="1200" i="1" u="none" strike="noStrike" dirty="0">
                          <a:effectLst/>
                        </a:rPr>
                        <a:t>know / it </a:t>
                      </a:r>
                      <a:r>
                        <a:rPr lang="en-US" sz="1200" i="1" u="none" strike="noStrike" dirty="0" smtClean="0">
                          <a:effectLst/>
                        </a:rPr>
                        <a:t>depends: 2%)</a:t>
                      </a:r>
                      <a:endParaRPr lang="en-US" sz="1200" b="0" i="1" u="none" strike="noStrike" dirty="0">
                        <a:solidFill>
                          <a:srgbClr val="000000"/>
                        </a:solidFill>
                        <a:effectLst/>
                        <a:latin typeface="Arial"/>
                      </a:endParaRPr>
                    </a:p>
                  </a:txBody>
                  <a:tcPr marL="9525" marR="9525" marT="9525" marB="0" anchor="ctr">
                    <a:noFill/>
                  </a:tcPr>
                </a:tc>
              </a:tr>
            </a:tbl>
          </a:graphicData>
        </a:graphic>
      </p:graphicFrame>
      <p:grpSp>
        <p:nvGrpSpPr>
          <p:cNvPr id="23" name="Group 22"/>
          <p:cNvGrpSpPr/>
          <p:nvPr/>
        </p:nvGrpSpPr>
        <p:grpSpPr>
          <a:xfrm>
            <a:off x="6400800" y="2494002"/>
            <a:ext cx="2157984" cy="959478"/>
            <a:chOff x="4018788" y="2012322"/>
            <a:chExt cx="2157984" cy="959478"/>
          </a:xfrm>
        </p:grpSpPr>
        <p:sp>
          <p:nvSpPr>
            <p:cNvPr id="24" name="Left Brace 23"/>
            <p:cNvSpPr/>
            <p:nvPr/>
          </p:nvSpPr>
          <p:spPr>
            <a:xfrm rot="5400000">
              <a:off x="5673418" y="2590800"/>
              <a:ext cx="381000" cy="3810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TextBox 24"/>
            <p:cNvSpPr txBox="1"/>
            <p:nvPr/>
          </p:nvSpPr>
          <p:spPr>
            <a:xfrm>
              <a:off x="4018788" y="2012322"/>
              <a:ext cx="2157984" cy="553998"/>
            </a:xfrm>
            <a:prstGeom prst="rect">
              <a:avLst/>
            </a:prstGeom>
            <a:noFill/>
          </p:spPr>
          <p:txBody>
            <a:bodyPr wrap="square" rtlCol="0">
              <a:spAutoFit/>
            </a:bodyPr>
            <a:lstStyle/>
            <a:p>
              <a:pPr algn="r"/>
              <a:r>
                <a:rPr lang="en-US" sz="1600" dirty="0" smtClean="0"/>
                <a:t>Decreased Participation</a:t>
              </a:r>
            </a:p>
            <a:p>
              <a:pPr algn="r"/>
              <a:r>
                <a:rPr lang="en-US" sz="1400" dirty="0" smtClean="0"/>
                <a:t>Bottom 2 Box: 4%</a:t>
              </a:r>
              <a:endParaRPr lang="en-US" sz="1400" dirty="0"/>
            </a:p>
          </p:txBody>
        </p:sp>
      </p:grpSp>
      <p:cxnSp>
        <p:nvCxnSpPr>
          <p:cNvPr id="7" name="Straight Arrow Connector 6"/>
          <p:cNvCxnSpPr/>
          <p:nvPr/>
        </p:nvCxnSpPr>
        <p:spPr>
          <a:xfrm flipV="1">
            <a:off x="1578428" y="2494002"/>
            <a:ext cx="0" cy="55399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8580120" y="2494002"/>
            <a:ext cx="0" cy="55399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 name="Rounded Rectangle 1"/>
          <p:cNvSpPr/>
          <p:nvPr/>
        </p:nvSpPr>
        <p:spPr>
          <a:xfrm>
            <a:off x="152400" y="2917372"/>
            <a:ext cx="1164770" cy="1202254"/>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400" dirty="0" smtClean="0">
                <a:solidFill>
                  <a:srgbClr val="1F497D"/>
                </a:solidFill>
              </a:rPr>
              <a:t>Net pts ∆ </a:t>
            </a:r>
            <a:r>
              <a:rPr lang="en-US" sz="1200" dirty="0" smtClean="0">
                <a:solidFill>
                  <a:srgbClr val="1F497D"/>
                </a:solidFill>
              </a:rPr>
              <a:t>participation</a:t>
            </a:r>
          </a:p>
          <a:p>
            <a:pPr algn="ctr"/>
            <a:endParaRPr lang="en-US" sz="1400" dirty="0">
              <a:solidFill>
                <a:srgbClr val="1F497D"/>
              </a:solidFill>
            </a:endParaRPr>
          </a:p>
          <a:p>
            <a:pPr algn="ctr"/>
            <a:r>
              <a:rPr lang="en-US" sz="1600" b="1" dirty="0" smtClean="0">
                <a:solidFill>
                  <a:srgbClr val="1F497D"/>
                </a:solidFill>
              </a:rPr>
              <a:t>+23</a:t>
            </a:r>
            <a:endParaRPr lang="en-US" sz="1600" b="1" dirty="0">
              <a:solidFill>
                <a:srgbClr val="1F497D"/>
              </a:solidFill>
            </a:endParaRPr>
          </a:p>
        </p:txBody>
      </p:sp>
    </p:spTree>
    <p:extLst>
      <p:ext uri="{BB962C8B-B14F-4D97-AF65-F5344CB8AC3E}">
        <p14:creationId xmlns:p14="http://schemas.microsoft.com/office/powerpoint/2010/main" val="134586794"/>
      </p:ext>
    </p:extLst>
  </p:cSld>
  <p:clrMapOvr>
    <a:masterClrMapping/>
  </p:clrMapOvr>
  <p:transition advClick="0"/>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 name="Chart 40"/>
          <p:cNvGraphicFramePr/>
          <p:nvPr>
            <p:extLst>
              <p:ext uri="{D42A27DB-BD31-4B8C-83A1-F6EECF244321}">
                <p14:modId xmlns:p14="http://schemas.microsoft.com/office/powerpoint/2010/main" val="3451886962"/>
              </p:ext>
            </p:extLst>
          </p:nvPr>
        </p:nvGraphicFramePr>
        <p:xfrm>
          <a:off x="802285" y="1058195"/>
          <a:ext cx="8001000" cy="1367756"/>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84</a:t>
            </a:fld>
            <a:endParaRPr lang="de-DE" dirty="0">
              <a:solidFill>
                <a:srgbClr val="1F497D"/>
              </a:solidFill>
            </a:endParaRPr>
          </a:p>
        </p:txBody>
      </p:sp>
      <p:graphicFrame>
        <p:nvGraphicFramePr>
          <p:cNvPr id="3" name="Chart 2"/>
          <p:cNvGraphicFramePr/>
          <p:nvPr>
            <p:extLst>
              <p:ext uri="{D42A27DB-BD31-4B8C-83A1-F6EECF244321}">
                <p14:modId xmlns:p14="http://schemas.microsoft.com/office/powerpoint/2010/main" val="67441532"/>
              </p:ext>
            </p:extLst>
          </p:nvPr>
        </p:nvGraphicFramePr>
        <p:xfrm>
          <a:off x="1139743" y="2598490"/>
          <a:ext cx="8004257" cy="3470245"/>
        </p:xfrm>
        <a:graphic>
          <a:graphicData uri="http://schemas.openxmlformats.org/drawingml/2006/chart">
            <c:chart xmlns:c="http://schemas.openxmlformats.org/drawingml/2006/chart" xmlns:r="http://schemas.openxmlformats.org/officeDocument/2006/relationships" r:id="rId3"/>
          </a:graphicData>
        </a:graphic>
      </p:graphicFrame>
      <p:sp>
        <p:nvSpPr>
          <p:cNvPr id="34" name="TextBox 33"/>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501. If there were an increased focus on boating safety (e.g. encouraging more wearing of lifejackets, discouraging drinking while operating boats, etc.), what impact do you think it would have on your own personal participation in boating? (Select one)</a:t>
            </a:r>
            <a:endParaRPr lang="en-US" sz="1200" dirty="0">
              <a:solidFill>
                <a:srgbClr val="1F497D"/>
              </a:solidFill>
            </a:endParaRPr>
          </a:p>
        </p:txBody>
      </p:sp>
      <p:sp>
        <p:nvSpPr>
          <p:cNvPr id="35" name="Title 1"/>
          <p:cNvSpPr>
            <a:spLocks noGrp="1"/>
          </p:cNvSpPr>
          <p:nvPr>
            <p:ph type="title"/>
          </p:nvPr>
        </p:nvSpPr>
        <p:spPr>
          <a:xfrm>
            <a:off x="838200" y="152400"/>
            <a:ext cx="8064214" cy="609600"/>
          </a:xfrm>
        </p:spPr>
        <p:txBody>
          <a:bodyPr/>
          <a:lstStyle/>
          <a:p>
            <a:r>
              <a:rPr lang="en-US" dirty="0" smtClean="0"/>
              <a:t>There is a similarly positive influence on boating participation across all boating activity subgroups. </a:t>
            </a:r>
            <a:r>
              <a:rPr lang="en-US" sz="1600" b="0" dirty="0" smtClean="0"/>
              <a:t>Even more positive among sailors and PWC riders.</a:t>
            </a:r>
          </a:p>
        </p:txBody>
      </p:sp>
      <p:sp>
        <p:nvSpPr>
          <p:cNvPr id="36" name="TextBox 35"/>
          <p:cNvSpPr txBox="1"/>
          <p:nvPr/>
        </p:nvSpPr>
        <p:spPr>
          <a:xfrm>
            <a:off x="2017415" y="2241285"/>
            <a:ext cx="6362700" cy="369332"/>
          </a:xfrm>
          <a:prstGeom prst="rect">
            <a:avLst/>
          </a:prstGeom>
          <a:noFill/>
        </p:spPr>
        <p:txBody>
          <a:bodyPr wrap="square" rtlCol="0">
            <a:spAutoFit/>
          </a:bodyPr>
          <a:lstStyle/>
          <a:p>
            <a:pPr algn="ctr"/>
            <a:r>
              <a:rPr lang="en-US" b="1" dirty="0" smtClean="0"/>
              <a:t>Among Boater Sub-groups</a:t>
            </a:r>
            <a:endParaRPr lang="en-US" b="1" dirty="0"/>
          </a:p>
        </p:txBody>
      </p:sp>
      <p:sp>
        <p:nvSpPr>
          <p:cNvPr id="42" name="TextBox 41"/>
          <p:cNvSpPr txBox="1"/>
          <p:nvPr/>
        </p:nvSpPr>
        <p:spPr>
          <a:xfrm>
            <a:off x="726085" y="933941"/>
            <a:ext cx="8305800" cy="369332"/>
          </a:xfrm>
          <a:prstGeom prst="rect">
            <a:avLst/>
          </a:prstGeom>
          <a:noFill/>
        </p:spPr>
        <p:txBody>
          <a:bodyPr wrap="square" rtlCol="0">
            <a:spAutoFit/>
          </a:bodyPr>
          <a:lstStyle/>
          <a:p>
            <a:pPr algn="ctr"/>
            <a:r>
              <a:rPr lang="en-US" b="1" dirty="0" smtClean="0"/>
              <a:t>Overall Future Participation in Boating if there was an increased focus on safety</a:t>
            </a:r>
            <a:endParaRPr lang="en-US" b="1" dirty="0"/>
          </a:p>
        </p:txBody>
      </p:sp>
      <p:grpSp>
        <p:nvGrpSpPr>
          <p:cNvPr id="43" name="Group 42"/>
          <p:cNvGrpSpPr/>
          <p:nvPr/>
        </p:nvGrpSpPr>
        <p:grpSpPr>
          <a:xfrm>
            <a:off x="6019800" y="6061387"/>
            <a:ext cx="3124200" cy="461665"/>
            <a:chOff x="6206219" y="509396"/>
            <a:chExt cx="3124200" cy="461665"/>
          </a:xfrm>
        </p:grpSpPr>
        <p:sp>
          <p:nvSpPr>
            <p:cNvPr id="55" name="Rectangle 54"/>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6596742" y="598714"/>
              <a:ext cx="243650" cy="1524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6836225" y="509396"/>
              <a:ext cx="2494194" cy="461665"/>
            </a:xfrm>
            <a:prstGeom prst="rect">
              <a:avLst/>
            </a:prstGeom>
            <a:noFill/>
          </p:spPr>
          <p:txBody>
            <a:bodyPr wrap="square" rtlCol="0">
              <a:spAutoFit/>
            </a:bodyPr>
            <a:lstStyle/>
            <a:p>
              <a:r>
                <a:rPr lang="en-US" sz="1200" dirty="0" smtClean="0"/>
                <a:t>Over 120 /Under 80 index compared to total boating population</a:t>
              </a:r>
              <a:endParaRPr lang="en-US" sz="1200" dirty="0"/>
            </a:p>
          </p:txBody>
        </p:sp>
        <p:cxnSp>
          <p:nvCxnSpPr>
            <p:cNvPr id="63" name="Straight Connector 62"/>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Rounded Rectangle 30"/>
          <p:cNvSpPr/>
          <p:nvPr/>
        </p:nvSpPr>
        <p:spPr>
          <a:xfrm>
            <a:off x="203571" y="2816136"/>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+24</a:t>
            </a:r>
            <a:endParaRPr lang="en-US" sz="1600" b="1" dirty="0">
              <a:solidFill>
                <a:srgbClr val="1F497D"/>
              </a:solidFill>
            </a:endParaRPr>
          </a:p>
        </p:txBody>
      </p:sp>
      <p:grpSp>
        <p:nvGrpSpPr>
          <p:cNvPr id="6" name="Group 5"/>
          <p:cNvGrpSpPr/>
          <p:nvPr/>
        </p:nvGrpSpPr>
        <p:grpSpPr>
          <a:xfrm>
            <a:off x="993620" y="2873828"/>
            <a:ext cx="1673381" cy="2792652"/>
            <a:chOff x="993620" y="2873828"/>
            <a:chExt cx="1673381" cy="2792652"/>
          </a:xfrm>
        </p:grpSpPr>
        <p:grpSp>
          <p:nvGrpSpPr>
            <p:cNvPr id="5" name="Group 4"/>
            <p:cNvGrpSpPr/>
            <p:nvPr/>
          </p:nvGrpSpPr>
          <p:grpSpPr>
            <a:xfrm>
              <a:off x="1011833" y="2873828"/>
              <a:ext cx="1655168" cy="2310703"/>
              <a:chOff x="163282" y="2950028"/>
              <a:chExt cx="1655168" cy="2310703"/>
            </a:xfrm>
          </p:grpSpPr>
          <p:grpSp>
            <p:nvGrpSpPr>
              <p:cNvPr id="29" name="Group 28"/>
              <p:cNvGrpSpPr/>
              <p:nvPr/>
            </p:nvGrpSpPr>
            <p:grpSpPr>
              <a:xfrm>
                <a:off x="1333500" y="2950028"/>
                <a:ext cx="484950" cy="2310703"/>
                <a:chOff x="4935178" y="2062859"/>
                <a:chExt cx="484950" cy="2310703"/>
              </a:xfrm>
            </p:grpSpPr>
            <p:grpSp>
              <p:nvGrpSpPr>
                <p:cNvPr id="30" name="Group 29"/>
                <p:cNvGrpSpPr/>
                <p:nvPr/>
              </p:nvGrpSpPr>
              <p:grpSpPr>
                <a:xfrm>
                  <a:off x="4935178" y="2062859"/>
                  <a:ext cx="484950" cy="1818588"/>
                  <a:chOff x="4613778" y="3052872"/>
                  <a:chExt cx="484950" cy="1818588"/>
                </a:xfrm>
              </p:grpSpPr>
              <p:pic>
                <p:nvPicPr>
                  <p:cNvPr id="51" name="Picture 2" descr="https://cdn3.iconfinder.com/data/icons/outdoor-and-camping/80/Camping_icons-07-512.png"/>
                  <p:cNvPicPr>
                    <a:picLocks noChangeAspect="1" noChangeArrowheads="1"/>
                  </p:cNvPicPr>
                  <p:nvPr/>
                </p:nvPicPr>
                <p:blipFill>
                  <a:blip r:embed="rId4" cstate="print">
                    <a:biLevel thresh="75000"/>
                    <a:extLst>
                      <a:ext uri="{28A0092B-C50C-407E-A947-70E740481C1C}">
                        <a14:useLocalDpi xmlns:a14="http://schemas.microsoft.com/office/drawing/2010/main" val="0"/>
                      </a:ext>
                    </a:extLst>
                  </a:blip>
                  <a:srcRect/>
                  <a:stretch>
                    <a:fillRect/>
                  </a:stretch>
                </p:blipFill>
                <p:spPr bwMode="auto">
                  <a:xfrm>
                    <a:off x="4698273" y="3052872"/>
                    <a:ext cx="309205" cy="30920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17173" t="1313" r="62830" b="82095"/>
                  <a:stretch/>
                </p:blipFill>
                <p:spPr bwMode="auto">
                  <a:xfrm>
                    <a:off x="4613778" y="4071089"/>
                    <a:ext cx="484950" cy="240672"/>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http://cache4.asset-cache.net/gc/165954230-boat-icon-set-gettyimages.jpg?v=1&amp;c=IWSAsset&amp;k=2&amp;d=QsGG4%2BaYIoRXYiX0dm6M7JLUWzK9VstOKNGPBhm8C%2B4%3D"/>
                  <p:cNvPicPr>
                    <a:picLocks noChangeAspect="1" noChangeArrowheads="1"/>
                  </p:cNvPicPr>
                  <p:nvPr/>
                </p:nvPicPr>
                <p:blipFill rotWithShape="1">
                  <a:blip r:embed="rId5">
                    <a:extLst>
                      <a:ext uri="{28A0092B-C50C-407E-A947-70E740481C1C}">
                        <a14:useLocalDpi xmlns:a14="http://schemas.microsoft.com/office/drawing/2010/main" val="0"/>
                      </a:ext>
                    </a:extLst>
                  </a:blip>
                  <a:srcRect l="83439" t="41371" b="41703"/>
                  <a:stretch/>
                </p:blipFill>
                <p:spPr bwMode="auto">
                  <a:xfrm>
                    <a:off x="4665644" y="3559033"/>
                    <a:ext cx="433084" cy="26473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etc-mysitemyway.s3.amazonaws.com/icons/legacy-previews/icons/glossy-black-icons-sports-hobbies/044562-glossy-black-icon-sports-hobbies-sailboat6-sc44.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65644" y="4468016"/>
                    <a:ext cx="403444" cy="403444"/>
                  </a:xfrm>
                  <a:prstGeom prst="rect">
                    <a:avLst/>
                  </a:prstGeom>
                  <a:noFill/>
                  <a:extLst>
                    <a:ext uri="{909E8E84-426E-40DD-AFC4-6F175D3DCCD1}">
                      <a14:hiddenFill xmlns:a14="http://schemas.microsoft.com/office/drawing/2010/main">
                        <a:solidFill>
                          <a:srgbClr val="FFFFFF"/>
                        </a:solidFill>
                      </a14:hiddenFill>
                    </a:ext>
                  </a:extLst>
                </p:spPr>
              </p:pic>
            </p:grpSp>
            <p:pic>
              <p:nvPicPr>
                <p:cNvPr id="50" name="Picture 4" descr="http://www.iconpng.com/png/pictograms/jet-sk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38834" y="4044059"/>
                  <a:ext cx="329503" cy="329503"/>
                </a:xfrm>
                <a:prstGeom prst="rect">
                  <a:avLst/>
                </a:prstGeom>
                <a:noFill/>
                <a:extLst>
                  <a:ext uri="{909E8E84-426E-40DD-AFC4-6F175D3DCCD1}">
                    <a14:hiddenFill xmlns:a14="http://schemas.microsoft.com/office/drawing/2010/main">
                      <a:solidFill>
                        <a:srgbClr val="FFFFFF"/>
                      </a:solidFill>
                    </a14:hiddenFill>
                  </a:ext>
                </a:extLst>
              </p:spPr>
            </p:pic>
          </p:grpSp>
          <p:sp>
            <p:nvSpPr>
              <p:cNvPr id="56" name="TextBox 55"/>
              <p:cNvSpPr txBox="1"/>
              <p:nvPr/>
            </p:nvSpPr>
            <p:spPr>
              <a:xfrm>
                <a:off x="163283" y="2950028"/>
                <a:ext cx="1170217" cy="307777"/>
              </a:xfrm>
              <a:prstGeom prst="rect">
                <a:avLst/>
              </a:prstGeom>
              <a:noFill/>
            </p:spPr>
            <p:txBody>
              <a:bodyPr wrap="square" rtlCol="0">
                <a:spAutoFit/>
              </a:bodyPr>
              <a:lstStyle/>
              <a:p>
                <a:pPr algn="r"/>
                <a:r>
                  <a:rPr lang="en-US" sz="1400" i="1" dirty="0" smtClean="0"/>
                  <a:t>(n=746)</a:t>
                </a:r>
                <a:endParaRPr lang="en-US" sz="1400" i="1" dirty="0"/>
              </a:p>
            </p:txBody>
          </p:sp>
          <p:sp>
            <p:nvSpPr>
              <p:cNvPr id="57" name="TextBox 56"/>
              <p:cNvSpPr txBox="1"/>
              <p:nvPr/>
            </p:nvSpPr>
            <p:spPr>
              <a:xfrm>
                <a:off x="163283" y="3450772"/>
                <a:ext cx="1170217" cy="307777"/>
              </a:xfrm>
              <a:prstGeom prst="rect">
                <a:avLst/>
              </a:prstGeom>
              <a:noFill/>
            </p:spPr>
            <p:txBody>
              <a:bodyPr wrap="square" rtlCol="0">
                <a:spAutoFit/>
              </a:bodyPr>
              <a:lstStyle/>
              <a:p>
                <a:pPr algn="r"/>
                <a:r>
                  <a:rPr lang="en-US" sz="1400" i="1" dirty="0" smtClean="0"/>
                  <a:t>(n=704)</a:t>
                </a:r>
                <a:endParaRPr lang="en-US" sz="1400" i="1" dirty="0"/>
              </a:p>
            </p:txBody>
          </p:sp>
          <p:sp>
            <p:nvSpPr>
              <p:cNvPr id="58" name="TextBox 57"/>
              <p:cNvSpPr txBox="1"/>
              <p:nvPr/>
            </p:nvSpPr>
            <p:spPr>
              <a:xfrm>
                <a:off x="163282" y="3940626"/>
                <a:ext cx="1170217" cy="307777"/>
              </a:xfrm>
              <a:prstGeom prst="rect">
                <a:avLst/>
              </a:prstGeom>
              <a:noFill/>
            </p:spPr>
            <p:txBody>
              <a:bodyPr wrap="square" rtlCol="0">
                <a:spAutoFit/>
              </a:bodyPr>
              <a:lstStyle/>
              <a:p>
                <a:pPr algn="r"/>
                <a:r>
                  <a:rPr lang="en-US" sz="1400" i="1" dirty="0" smtClean="0"/>
                  <a:t>(n=574)</a:t>
                </a:r>
                <a:endParaRPr lang="en-US" sz="1400" i="1" dirty="0"/>
              </a:p>
            </p:txBody>
          </p:sp>
          <p:sp>
            <p:nvSpPr>
              <p:cNvPr id="59" name="TextBox 58"/>
              <p:cNvSpPr txBox="1"/>
              <p:nvPr/>
            </p:nvSpPr>
            <p:spPr>
              <a:xfrm>
                <a:off x="163282" y="4424227"/>
                <a:ext cx="1170217" cy="307777"/>
              </a:xfrm>
              <a:prstGeom prst="rect">
                <a:avLst/>
              </a:prstGeom>
              <a:noFill/>
            </p:spPr>
            <p:txBody>
              <a:bodyPr wrap="square" rtlCol="0">
                <a:spAutoFit/>
              </a:bodyPr>
              <a:lstStyle/>
              <a:p>
                <a:pPr algn="r"/>
                <a:r>
                  <a:rPr lang="en-US" sz="1400" i="1" dirty="0" smtClean="0"/>
                  <a:t>(n=173)</a:t>
                </a:r>
                <a:endParaRPr lang="en-US" sz="1400" i="1" dirty="0"/>
              </a:p>
            </p:txBody>
          </p:sp>
          <p:sp>
            <p:nvSpPr>
              <p:cNvPr id="60" name="TextBox 59"/>
              <p:cNvSpPr txBox="1"/>
              <p:nvPr/>
            </p:nvSpPr>
            <p:spPr>
              <a:xfrm>
                <a:off x="163283" y="4952954"/>
                <a:ext cx="1170217" cy="307777"/>
              </a:xfrm>
              <a:prstGeom prst="rect">
                <a:avLst/>
              </a:prstGeom>
              <a:noFill/>
            </p:spPr>
            <p:txBody>
              <a:bodyPr wrap="square" rtlCol="0">
                <a:spAutoFit/>
              </a:bodyPr>
              <a:lstStyle/>
              <a:p>
                <a:pPr algn="r"/>
                <a:r>
                  <a:rPr lang="en-US" sz="1400" i="1" dirty="0" smtClean="0"/>
                  <a:t>(n=137)</a:t>
                </a:r>
                <a:endParaRPr lang="en-US" sz="1400" i="1" dirty="0"/>
              </a:p>
            </p:txBody>
          </p:sp>
        </p:grpSp>
        <p:sp>
          <p:nvSpPr>
            <p:cNvPr id="39" name="TextBox 38"/>
            <p:cNvSpPr txBox="1"/>
            <p:nvPr/>
          </p:nvSpPr>
          <p:spPr>
            <a:xfrm>
              <a:off x="993620" y="5358703"/>
              <a:ext cx="1170217" cy="307777"/>
            </a:xfrm>
            <a:prstGeom prst="rect">
              <a:avLst/>
            </a:prstGeom>
            <a:noFill/>
          </p:spPr>
          <p:txBody>
            <a:bodyPr wrap="square" rtlCol="0">
              <a:spAutoFit/>
            </a:bodyPr>
            <a:lstStyle/>
            <a:p>
              <a:pPr algn="r"/>
              <a:r>
                <a:rPr lang="en-US" sz="1400" i="1" dirty="0" smtClean="0"/>
                <a:t>(n=944)</a:t>
              </a:r>
              <a:endParaRPr lang="en-US" sz="1400" i="1" dirty="0"/>
            </a:p>
          </p:txBody>
        </p:sp>
        <p:pic>
          <p:nvPicPr>
            <p:cNvPr id="40" name="Picture 2" descr="http://www.clker.com/cliparts/d/a/d/1/12074319602022192317rowboating%20row%20boating%20white.svg.med.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2263569" y="5336497"/>
              <a:ext cx="336435" cy="32194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203571" y="2177142"/>
            <a:ext cx="1080706" cy="3534228"/>
            <a:chOff x="203571" y="2177142"/>
            <a:chExt cx="1080706" cy="3534228"/>
          </a:xfrm>
        </p:grpSpPr>
        <p:sp>
          <p:nvSpPr>
            <p:cNvPr id="28" name="Rounded Rectangle 27"/>
            <p:cNvSpPr/>
            <p:nvPr/>
          </p:nvSpPr>
          <p:spPr>
            <a:xfrm>
              <a:off x="203571" y="2177142"/>
              <a:ext cx="1066800" cy="601127"/>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400" dirty="0" smtClean="0">
                  <a:solidFill>
                    <a:srgbClr val="1F497D"/>
                  </a:solidFill>
                </a:rPr>
                <a:t>Net ∆ pts </a:t>
              </a:r>
              <a:r>
                <a:rPr lang="en-US" sz="1200" dirty="0" smtClean="0">
                  <a:solidFill>
                    <a:srgbClr val="1F497D"/>
                  </a:solidFill>
                </a:rPr>
                <a:t>Participation</a:t>
              </a:r>
            </a:p>
          </p:txBody>
        </p:sp>
        <p:sp>
          <p:nvSpPr>
            <p:cNvPr id="32" name="Rounded Rectangle 31"/>
            <p:cNvSpPr/>
            <p:nvPr/>
          </p:nvSpPr>
          <p:spPr>
            <a:xfrm>
              <a:off x="214457" y="3299582"/>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+28</a:t>
              </a:r>
              <a:endParaRPr lang="en-US" sz="1600" b="1" dirty="0">
                <a:solidFill>
                  <a:srgbClr val="1F497D"/>
                </a:solidFill>
              </a:endParaRPr>
            </a:p>
          </p:txBody>
        </p:sp>
        <p:sp>
          <p:nvSpPr>
            <p:cNvPr id="33" name="Rounded Rectangle 32"/>
            <p:cNvSpPr/>
            <p:nvPr/>
          </p:nvSpPr>
          <p:spPr>
            <a:xfrm>
              <a:off x="217477" y="3793525"/>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+26</a:t>
              </a:r>
              <a:endParaRPr lang="en-US" sz="1600" b="1" dirty="0">
                <a:solidFill>
                  <a:srgbClr val="1F497D"/>
                </a:solidFill>
              </a:endParaRPr>
            </a:p>
          </p:txBody>
        </p:sp>
        <p:sp>
          <p:nvSpPr>
            <p:cNvPr id="37" name="Rounded Rectangle 36"/>
            <p:cNvSpPr/>
            <p:nvPr/>
          </p:nvSpPr>
          <p:spPr>
            <a:xfrm>
              <a:off x="217477" y="4288012"/>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+36</a:t>
              </a:r>
              <a:endParaRPr lang="en-US" sz="1600" b="1" dirty="0">
                <a:solidFill>
                  <a:srgbClr val="1F497D"/>
                </a:solidFill>
              </a:endParaRPr>
            </a:p>
          </p:txBody>
        </p:sp>
        <p:sp>
          <p:nvSpPr>
            <p:cNvPr id="38" name="Rounded Rectangle 37"/>
            <p:cNvSpPr/>
            <p:nvPr/>
          </p:nvSpPr>
          <p:spPr>
            <a:xfrm>
              <a:off x="217477" y="4781759"/>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+33</a:t>
              </a:r>
              <a:endParaRPr lang="en-US" sz="1600" b="1" dirty="0">
                <a:solidFill>
                  <a:srgbClr val="1F497D"/>
                </a:solidFill>
              </a:endParaRPr>
            </a:p>
          </p:txBody>
        </p:sp>
        <p:sp>
          <p:nvSpPr>
            <p:cNvPr id="44" name="Rounded Rectangle 43"/>
            <p:cNvSpPr/>
            <p:nvPr/>
          </p:nvSpPr>
          <p:spPr>
            <a:xfrm>
              <a:off x="217477" y="5283565"/>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+23</a:t>
              </a:r>
              <a:endParaRPr lang="en-US" sz="1600" b="1" dirty="0">
                <a:solidFill>
                  <a:srgbClr val="1F497D"/>
                </a:solidFill>
              </a:endParaRPr>
            </a:p>
          </p:txBody>
        </p:sp>
      </p:grpSp>
      <p:sp>
        <p:nvSpPr>
          <p:cNvPr id="45" name="Rectangle 44"/>
          <p:cNvSpPr/>
          <p:nvPr/>
        </p:nvSpPr>
        <p:spPr>
          <a:xfrm>
            <a:off x="68763" y="4328059"/>
            <a:ext cx="1379037" cy="856472"/>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246767490"/>
      </p:ext>
    </p:extLst>
  </p:cSld>
  <p:clrMapOvr>
    <a:masterClrMapping/>
  </p:clrMapOvr>
  <p:transition advClick="0"/>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21968646"/>
              </p:ext>
            </p:extLst>
          </p:nvPr>
        </p:nvGraphicFramePr>
        <p:xfrm>
          <a:off x="1371600" y="2786742"/>
          <a:ext cx="1357012" cy="2944530"/>
        </p:xfrm>
        <a:graphic>
          <a:graphicData uri="http://schemas.openxmlformats.org/drawingml/2006/table">
            <a:tbl>
              <a:tblPr>
                <a:tableStyleId>{5C22544A-7EE6-4342-B048-85BDC9FD1C3A}</a:tableStyleId>
              </a:tblPr>
              <a:tblGrid>
                <a:gridCol w="1357012"/>
              </a:tblGrid>
              <a:tr h="490755">
                <a:tc>
                  <a:txBody>
                    <a:bodyPr/>
                    <a:lstStyle/>
                    <a:p>
                      <a:pPr algn="r" fontAlgn="b"/>
                      <a:r>
                        <a:rPr lang="en-US" sz="1400" u="none" strike="noStrike" dirty="0">
                          <a:effectLst/>
                        </a:rPr>
                        <a:t>BC</a:t>
                      </a:r>
                      <a:endParaRPr lang="en-US" sz="1400" b="1" i="0" u="none" strike="noStrike" dirty="0">
                        <a:solidFill>
                          <a:srgbClr val="FFFFFF"/>
                        </a:solidFill>
                        <a:effectLst/>
                        <a:latin typeface="Arial"/>
                      </a:endParaRPr>
                    </a:p>
                  </a:txBody>
                  <a:tcPr marL="9525" marR="9525" marT="9525" marB="0" anchor="ctr">
                    <a:noFill/>
                  </a:tcPr>
                </a:tc>
              </a:tr>
              <a:tr h="490755">
                <a:tc>
                  <a:txBody>
                    <a:bodyPr/>
                    <a:lstStyle/>
                    <a:p>
                      <a:pPr algn="r" fontAlgn="b"/>
                      <a:r>
                        <a:rPr lang="en-US" sz="1400" u="none" strike="noStrike" dirty="0">
                          <a:effectLst/>
                        </a:rPr>
                        <a:t>Prairies</a:t>
                      </a:r>
                      <a:endParaRPr lang="en-US" sz="1400" b="1" i="0" u="none" strike="noStrike" dirty="0">
                        <a:solidFill>
                          <a:srgbClr val="FFFFFF"/>
                        </a:solidFill>
                        <a:effectLst/>
                        <a:latin typeface="Arial"/>
                      </a:endParaRPr>
                    </a:p>
                  </a:txBody>
                  <a:tcPr marL="9525" marR="9525" marT="9525" marB="0" anchor="ctr">
                    <a:noFill/>
                  </a:tcPr>
                </a:tc>
              </a:tr>
              <a:tr h="490755">
                <a:tc>
                  <a:txBody>
                    <a:bodyPr/>
                    <a:lstStyle/>
                    <a:p>
                      <a:pPr algn="r" fontAlgn="b"/>
                      <a:r>
                        <a:rPr lang="en-US" sz="1400" u="none" strike="noStrike" dirty="0">
                          <a:effectLst/>
                        </a:rPr>
                        <a:t>Ontario</a:t>
                      </a:r>
                      <a:endParaRPr lang="en-US" sz="1400" b="1" i="0" u="none" strike="noStrike" dirty="0">
                        <a:solidFill>
                          <a:srgbClr val="FFFFFF"/>
                        </a:solidFill>
                        <a:effectLst/>
                        <a:latin typeface="Arial"/>
                      </a:endParaRPr>
                    </a:p>
                  </a:txBody>
                  <a:tcPr marL="9525" marR="9525" marT="9525" marB="0" anchor="ctr">
                    <a:noFill/>
                  </a:tcPr>
                </a:tc>
              </a:tr>
              <a:tr h="490755">
                <a:tc>
                  <a:txBody>
                    <a:bodyPr/>
                    <a:lstStyle/>
                    <a:p>
                      <a:pPr algn="r" fontAlgn="b"/>
                      <a:r>
                        <a:rPr lang="en-US" sz="1400" u="none" strike="noStrike" dirty="0">
                          <a:effectLst/>
                        </a:rPr>
                        <a:t>Quebec</a:t>
                      </a:r>
                      <a:endParaRPr lang="en-US" sz="1400" b="1" i="0" u="none" strike="noStrike" dirty="0">
                        <a:solidFill>
                          <a:srgbClr val="FFFFFF"/>
                        </a:solidFill>
                        <a:effectLst/>
                        <a:latin typeface="Arial"/>
                      </a:endParaRPr>
                    </a:p>
                  </a:txBody>
                  <a:tcPr marL="9525" marR="9525" marT="9525" marB="0" anchor="ctr">
                    <a:noFill/>
                  </a:tcPr>
                </a:tc>
              </a:tr>
              <a:tr h="490755">
                <a:tc>
                  <a:txBody>
                    <a:bodyPr/>
                    <a:lstStyle/>
                    <a:p>
                      <a:pPr algn="r" fontAlgn="b"/>
                      <a:r>
                        <a:rPr lang="en-US" sz="1400" u="none" strike="noStrike" dirty="0">
                          <a:effectLst/>
                        </a:rPr>
                        <a:t>Atlantic</a:t>
                      </a:r>
                      <a:endParaRPr lang="en-US" sz="1400" b="1" i="0" u="none" strike="noStrike" dirty="0">
                        <a:solidFill>
                          <a:srgbClr val="FFFFFF"/>
                        </a:solidFill>
                        <a:effectLst/>
                        <a:latin typeface="Arial"/>
                      </a:endParaRPr>
                    </a:p>
                  </a:txBody>
                  <a:tcPr marL="9525" marR="9525" marT="9525" marB="0" anchor="ctr">
                    <a:noFill/>
                  </a:tcPr>
                </a:tc>
              </a:tr>
              <a:tr h="490755">
                <a:tc>
                  <a:txBody>
                    <a:bodyPr/>
                    <a:lstStyle/>
                    <a:p>
                      <a:pPr algn="r" fontAlgn="b"/>
                      <a:r>
                        <a:rPr lang="en-US" sz="1400" u="none" strike="noStrike" dirty="0">
                          <a:effectLst/>
                        </a:rPr>
                        <a:t>North</a:t>
                      </a:r>
                      <a:endParaRPr lang="en-US" sz="1400" b="1" i="0" u="none" strike="noStrike" dirty="0">
                        <a:solidFill>
                          <a:srgbClr val="FFFFFF"/>
                        </a:solidFill>
                        <a:effectLst/>
                        <a:latin typeface="Arial"/>
                      </a:endParaRPr>
                    </a:p>
                  </a:txBody>
                  <a:tcPr marL="9525" marR="9525" marT="9525" marB="0" anchor="ctr">
                    <a:noFill/>
                  </a:tcPr>
                </a:tc>
              </a:tr>
            </a:tbl>
          </a:graphicData>
        </a:graphic>
      </p:graphicFrame>
      <p:graphicFrame>
        <p:nvGraphicFramePr>
          <p:cNvPr id="41" name="Chart 40"/>
          <p:cNvGraphicFramePr/>
          <p:nvPr>
            <p:extLst>
              <p:ext uri="{D42A27DB-BD31-4B8C-83A1-F6EECF244321}">
                <p14:modId xmlns:p14="http://schemas.microsoft.com/office/powerpoint/2010/main" val="947682470"/>
              </p:ext>
            </p:extLst>
          </p:nvPr>
        </p:nvGraphicFramePr>
        <p:xfrm>
          <a:off x="802285" y="1069081"/>
          <a:ext cx="8001000" cy="1367756"/>
        </p:xfrm>
        <a:graphic>
          <a:graphicData uri="http://schemas.openxmlformats.org/drawingml/2006/chart">
            <c:chart xmlns:c="http://schemas.openxmlformats.org/drawingml/2006/chart" xmlns:r="http://schemas.openxmlformats.org/officeDocument/2006/relationships" r:id="rId2"/>
          </a:graphicData>
        </a:graphic>
      </p:graphicFrame>
      <p:sp>
        <p:nvSpPr>
          <p:cNvPr id="10" name="Slide Number Placeholder 5"/>
          <p:cNvSpPr>
            <a:spLocks noGrp="1"/>
          </p:cNvSpPr>
          <p:nvPr>
            <p:ph type="sldNum" sz="quarter" idx="12"/>
          </p:nvPr>
        </p:nvSpPr>
        <p:spPr/>
        <p:txBody>
          <a:bodyPr/>
          <a:lstStyle/>
          <a:p>
            <a:fld id="{99DB18A3-D21F-4BB0-9E84-DFB029941648}" type="slidenum">
              <a:rPr lang="de-DE" smtClean="0">
                <a:solidFill>
                  <a:srgbClr val="1F497D"/>
                </a:solidFill>
              </a:rPr>
              <a:pPr/>
              <a:t>85</a:t>
            </a:fld>
            <a:endParaRPr lang="de-DE" dirty="0">
              <a:solidFill>
                <a:srgbClr val="1F497D"/>
              </a:solidFill>
            </a:endParaRPr>
          </a:p>
        </p:txBody>
      </p:sp>
      <p:graphicFrame>
        <p:nvGraphicFramePr>
          <p:cNvPr id="3" name="Chart 2"/>
          <p:cNvGraphicFramePr/>
          <p:nvPr>
            <p:extLst>
              <p:ext uri="{D42A27DB-BD31-4B8C-83A1-F6EECF244321}">
                <p14:modId xmlns:p14="http://schemas.microsoft.com/office/powerpoint/2010/main" val="1739018159"/>
              </p:ext>
            </p:extLst>
          </p:nvPr>
        </p:nvGraphicFramePr>
        <p:xfrm>
          <a:off x="1295400" y="2598490"/>
          <a:ext cx="7805058" cy="3470245"/>
        </p:xfrm>
        <a:graphic>
          <a:graphicData uri="http://schemas.openxmlformats.org/drawingml/2006/chart">
            <c:chart xmlns:c="http://schemas.openxmlformats.org/drawingml/2006/chart" xmlns:r="http://schemas.openxmlformats.org/officeDocument/2006/relationships" r:id="rId3"/>
          </a:graphicData>
        </a:graphic>
      </p:graphicFrame>
      <p:sp>
        <p:nvSpPr>
          <p:cNvPr id="34" name="TextBox 33"/>
          <p:cNvSpPr txBox="1"/>
          <p:nvPr/>
        </p:nvSpPr>
        <p:spPr>
          <a:xfrm>
            <a:off x="0" y="6211669"/>
            <a:ext cx="6019800" cy="646331"/>
          </a:xfrm>
          <a:prstGeom prst="rect">
            <a:avLst/>
          </a:prstGeom>
          <a:noFill/>
        </p:spPr>
        <p:txBody>
          <a:bodyPr wrap="square" rtlCol="0">
            <a:spAutoFit/>
          </a:bodyPr>
          <a:lstStyle/>
          <a:p>
            <a:r>
              <a:rPr lang="en-US" sz="1200" dirty="0" smtClean="0">
                <a:solidFill>
                  <a:srgbClr val="1F497D"/>
                </a:solidFill>
              </a:rPr>
              <a:t>501. If there were an increased focus on boating safety (e.g. encouraging more wearing of lifejackets, discouraging drinking while operating boats, etc.), what impact do you think it would have on your own personal participation in boating? (Select one)</a:t>
            </a:r>
            <a:endParaRPr lang="en-US" sz="1200" dirty="0">
              <a:solidFill>
                <a:srgbClr val="1F497D"/>
              </a:solidFill>
            </a:endParaRPr>
          </a:p>
        </p:txBody>
      </p:sp>
      <p:sp>
        <p:nvSpPr>
          <p:cNvPr id="35" name="Title 1"/>
          <p:cNvSpPr>
            <a:spLocks noGrp="1"/>
          </p:cNvSpPr>
          <p:nvPr>
            <p:ph type="title"/>
          </p:nvPr>
        </p:nvSpPr>
        <p:spPr>
          <a:xfrm>
            <a:off x="838200" y="76199"/>
            <a:ext cx="8077200" cy="762001"/>
          </a:xfrm>
        </p:spPr>
        <p:txBody>
          <a:bodyPr/>
          <a:lstStyle/>
          <a:p>
            <a:r>
              <a:rPr lang="en-US" dirty="0" smtClean="0"/>
              <a:t>A similarly positive influence across regions; there is slightly less upside in Quebec and among Northerners, but still </a:t>
            </a:r>
            <a:r>
              <a:rPr lang="en-US" smtClean="0"/>
              <a:t>very positive.</a:t>
            </a:r>
            <a:endParaRPr lang="en-US" sz="1600" b="0" dirty="0" smtClean="0"/>
          </a:p>
        </p:txBody>
      </p:sp>
      <p:sp>
        <p:nvSpPr>
          <p:cNvPr id="36" name="TextBox 35"/>
          <p:cNvSpPr txBox="1"/>
          <p:nvPr/>
        </p:nvSpPr>
        <p:spPr>
          <a:xfrm>
            <a:off x="2017415" y="2284829"/>
            <a:ext cx="6362700" cy="369332"/>
          </a:xfrm>
          <a:prstGeom prst="rect">
            <a:avLst/>
          </a:prstGeom>
          <a:noFill/>
        </p:spPr>
        <p:txBody>
          <a:bodyPr wrap="square" rtlCol="0">
            <a:spAutoFit/>
          </a:bodyPr>
          <a:lstStyle/>
          <a:p>
            <a:pPr algn="ctr"/>
            <a:r>
              <a:rPr lang="en-US" b="1" dirty="0" smtClean="0"/>
              <a:t>Among Regions</a:t>
            </a:r>
            <a:endParaRPr lang="en-US" b="1" dirty="0"/>
          </a:p>
        </p:txBody>
      </p:sp>
      <p:sp>
        <p:nvSpPr>
          <p:cNvPr id="42" name="TextBox 41"/>
          <p:cNvSpPr txBox="1"/>
          <p:nvPr/>
        </p:nvSpPr>
        <p:spPr>
          <a:xfrm>
            <a:off x="726085" y="944827"/>
            <a:ext cx="8305800" cy="369332"/>
          </a:xfrm>
          <a:prstGeom prst="rect">
            <a:avLst/>
          </a:prstGeom>
          <a:noFill/>
        </p:spPr>
        <p:txBody>
          <a:bodyPr wrap="square" rtlCol="0">
            <a:spAutoFit/>
          </a:bodyPr>
          <a:lstStyle/>
          <a:p>
            <a:pPr algn="ctr"/>
            <a:r>
              <a:rPr lang="en-US" b="1" dirty="0" smtClean="0"/>
              <a:t>Overall Future Participation in Boating if there was an increased focus on safety</a:t>
            </a:r>
            <a:endParaRPr lang="en-US" b="1" dirty="0"/>
          </a:p>
        </p:txBody>
      </p:sp>
      <p:grpSp>
        <p:nvGrpSpPr>
          <p:cNvPr id="27" name="Group 26"/>
          <p:cNvGrpSpPr/>
          <p:nvPr/>
        </p:nvGrpSpPr>
        <p:grpSpPr>
          <a:xfrm>
            <a:off x="1015088" y="2892623"/>
            <a:ext cx="1183826" cy="2738270"/>
            <a:chOff x="50800" y="2668073"/>
            <a:chExt cx="1183826" cy="2738270"/>
          </a:xfrm>
        </p:grpSpPr>
        <p:grpSp>
          <p:nvGrpSpPr>
            <p:cNvPr id="28" name="Group 27"/>
            <p:cNvGrpSpPr/>
            <p:nvPr/>
          </p:nvGrpSpPr>
          <p:grpSpPr>
            <a:xfrm>
              <a:off x="50800" y="2668073"/>
              <a:ext cx="1170218" cy="2738270"/>
              <a:chOff x="163282" y="2820473"/>
              <a:chExt cx="1170218" cy="2738270"/>
            </a:xfrm>
          </p:grpSpPr>
          <p:sp>
            <p:nvSpPr>
              <p:cNvPr id="32" name="TextBox 31"/>
              <p:cNvSpPr txBox="1"/>
              <p:nvPr/>
            </p:nvSpPr>
            <p:spPr>
              <a:xfrm>
                <a:off x="163283" y="2820473"/>
                <a:ext cx="1170217" cy="307777"/>
              </a:xfrm>
              <a:prstGeom prst="rect">
                <a:avLst/>
              </a:prstGeom>
              <a:noFill/>
            </p:spPr>
            <p:txBody>
              <a:bodyPr wrap="square" rtlCol="0">
                <a:spAutoFit/>
              </a:bodyPr>
              <a:lstStyle/>
              <a:p>
                <a:pPr algn="r"/>
                <a:r>
                  <a:rPr lang="en-US" sz="1400" i="1" dirty="0" smtClean="0"/>
                  <a:t>(n=260)</a:t>
                </a:r>
                <a:endParaRPr lang="en-US" sz="1400" i="1" dirty="0"/>
              </a:p>
            </p:txBody>
          </p:sp>
          <p:sp>
            <p:nvSpPr>
              <p:cNvPr id="33" name="TextBox 32"/>
              <p:cNvSpPr txBox="1"/>
              <p:nvPr/>
            </p:nvSpPr>
            <p:spPr>
              <a:xfrm>
                <a:off x="163283" y="3289953"/>
                <a:ext cx="1170217" cy="307777"/>
              </a:xfrm>
              <a:prstGeom prst="rect">
                <a:avLst/>
              </a:prstGeom>
              <a:noFill/>
            </p:spPr>
            <p:txBody>
              <a:bodyPr wrap="square" rtlCol="0">
                <a:spAutoFit/>
              </a:bodyPr>
              <a:lstStyle/>
              <a:p>
                <a:pPr algn="r"/>
                <a:r>
                  <a:rPr lang="en-US" sz="1400" i="1" dirty="0" smtClean="0"/>
                  <a:t>(n=164)</a:t>
                </a:r>
                <a:endParaRPr lang="en-US" sz="1400" i="1" dirty="0"/>
              </a:p>
            </p:txBody>
          </p:sp>
          <p:sp>
            <p:nvSpPr>
              <p:cNvPr id="37" name="TextBox 36"/>
              <p:cNvSpPr txBox="1"/>
              <p:nvPr/>
            </p:nvSpPr>
            <p:spPr>
              <a:xfrm>
                <a:off x="163282" y="3791858"/>
                <a:ext cx="1170217" cy="307777"/>
              </a:xfrm>
              <a:prstGeom prst="rect">
                <a:avLst/>
              </a:prstGeom>
              <a:noFill/>
            </p:spPr>
            <p:txBody>
              <a:bodyPr wrap="square" rtlCol="0">
                <a:spAutoFit/>
              </a:bodyPr>
              <a:lstStyle/>
              <a:p>
                <a:pPr algn="r"/>
                <a:r>
                  <a:rPr lang="en-US" sz="1400" i="1" dirty="0" smtClean="0"/>
                  <a:t>(n=329)</a:t>
                </a:r>
                <a:endParaRPr lang="en-US" sz="1400" i="1" dirty="0"/>
              </a:p>
            </p:txBody>
          </p:sp>
          <p:sp>
            <p:nvSpPr>
              <p:cNvPr id="38" name="TextBox 37"/>
              <p:cNvSpPr txBox="1"/>
              <p:nvPr/>
            </p:nvSpPr>
            <p:spPr>
              <a:xfrm>
                <a:off x="163282" y="4771994"/>
                <a:ext cx="1170217" cy="307777"/>
              </a:xfrm>
              <a:prstGeom prst="rect">
                <a:avLst/>
              </a:prstGeom>
              <a:noFill/>
            </p:spPr>
            <p:txBody>
              <a:bodyPr wrap="square" rtlCol="0">
                <a:spAutoFit/>
              </a:bodyPr>
              <a:lstStyle/>
              <a:p>
                <a:pPr algn="r"/>
                <a:r>
                  <a:rPr lang="en-US" sz="1400" i="1" dirty="0" smtClean="0"/>
                  <a:t>(n=150)</a:t>
                </a:r>
                <a:endParaRPr lang="en-US" sz="1400" i="1" dirty="0"/>
              </a:p>
            </p:txBody>
          </p:sp>
          <p:sp>
            <p:nvSpPr>
              <p:cNvPr id="39" name="TextBox 38"/>
              <p:cNvSpPr txBox="1"/>
              <p:nvPr/>
            </p:nvSpPr>
            <p:spPr>
              <a:xfrm>
                <a:off x="163283" y="5250966"/>
                <a:ext cx="1170217" cy="307777"/>
              </a:xfrm>
              <a:prstGeom prst="rect">
                <a:avLst/>
              </a:prstGeom>
              <a:noFill/>
            </p:spPr>
            <p:txBody>
              <a:bodyPr wrap="square" rtlCol="0">
                <a:spAutoFit/>
              </a:bodyPr>
              <a:lstStyle/>
              <a:p>
                <a:pPr algn="r"/>
                <a:r>
                  <a:rPr lang="en-US" sz="1400" i="1" dirty="0" smtClean="0"/>
                  <a:t>(n=102)</a:t>
                </a:r>
                <a:endParaRPr lang="en-US" sz="1400" i="1" dirty="0"/>
              </a:p>
            </p:txBody>
          </p:sp>
        </p:grpSp>
        <p:sp>
          <p:nvSpPr>
            <p:cNvPr id="31" name="TextBox 30"/>
            <p:cNvSpPr txBox="1"/>
            <p:nvPr/>
          </p:nvSpPr>
          <p:spPr>
            <a:xfrm>
              <a:off x="64409" y="4126717"/>
              <a:ext cx="1170217" cy="307777"/>
            </a:xfrm>
            <a:prstGeom prst="rect">
              <a:avLst/>
            </a:prstGeom>
            <a:noFill/>
          </p:spPr>
          <p:txBody>
            <a:bodyPr wrap="square" rtlCol="0">
              <a:spAutoFit/>
            </a:bodyPr>
            <a:lstStyle/>
            <a:p>
              <a:pPr algn="r"/>
              <a:r>
                <a:rPr lang="en-US" sz="1400" i="1" dirty="0" smtClean="0"/>
                <a:t>(n=298)</a:t>
              </a:r>
              <a:endParaRPr lang="en-US" sz="1400" i="1" dirty="0"/>
            </a:p>
          </p:txBody>
        </p:sp>
      </p:grpSp>
      <p:grpSp>
        <p:nvGrpSpPr>
          <p:cNvPr id="4" name="Group 3"/>
          <p:cNvGrpSpPr/>
          <p:nvPr/>
        </p:nvGrpSpPr>
        <p:grpSpPr>
          <a:xfrm>
            <a:off x="247115" y="2177142"/>
            <a:ext cx="1080706" cy="3534228"/>
            <a:chOff x="203571" y="2177142"/>
            <a:chExt cx="1080706" cy="3534228"/>
          </a:xfrm>
        </p:grpSpPr>
        <p:grpSp>
          <p:nvGrpSpPr>
            <p:cNvPr id="24" name="Group 23"/>
            <p:cNvGrpSpPr/>
            <p:nvPr/>
          </p:nvGrpSpPr>
          <p:grpSpPr>
            <a:xfrm>
              <a:off x="203571" y="2177142"/>
              <a:ext cx="1080706" cy="3534228"/>
              <a:chOff x="203571" y="2177142"/>
              <a:chExt cx="1080706" cy="3534228"/>
            </a:xfrm>
          </p:grpSpPr>
          <p:sp>
            <p:nvSpPr>
              <p:cNvPr id="25" name="Rounded Rectangle 24"/>
              <p:cNvSpPr/>
              <p:nvPr/>
            </p:nvSpPr>
            <p:spPr>
              <a:xfrm>
                <a:off x="203571" y="2177142"/>
                <a:ext cx="1066800" cy="601127"/>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400" dirty="0" smtClean="0">
                    <a:solidFill>
                      <a:srgbClr val="1F497D"/>
                    </a:solidFill>
                  </a:rPr>
                  <a:t>Net ∆ pts </a:t>
                </a:r>
                <a:r>
                  <a:rPr lang="en-US" sz="1200" dirty="0" smtClean="0">
                    <a:solidFill>
                      <a:srgbClr val="1F497D"/>
                    </a:solidFill>
                  </a:rPr>
                  <a:t>Participation</a:t>
                </a:r>
              </a:p>
            </p:txBody>
          </p:sp>
          <p:sp>
            <p:nvSpPr>
              <p:cNvPr id="26" name="Rounded Rectangle 25"/>
              <p:cNvSpPr/>
              <p:nvPr/>
            </p:nvSpPr>
            <p:spPr>
              <a:xfrm>
                <a:off x="214457" y="3299582"/>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+21</a:t>
                </a:r>
                <a:endParaRPr lang="en-US" sz="1600" b="1" dirty="0">
                  <a:solidFill>
                    <a:srgbClr val="1F497D"/>
                  </a:solidFill>
                </a:endParaRPr>
              </a:p>
            </p:txBody>
          </p:sp>
          <p:sp>
            <p:nvSpPr>
              <p:cNvPr id="29" name="Rounded Rectangle 28"/>
              <p:cNvSpPr/>
              <p:nvPr/>
            </p:nvSpPr>
            <p:spPr>
              <a:xfrm>
                <a:off x="217477" y="3793525"/>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+22</a:t>
                </a:r>
                <a:endParaRPr lang="en-US" sz="1600" b="1" dirty="0">
                  <a:solidFill>
                    <a:srgbClr val="1F497D"/>
                  </a:solidFill>
                </a:endParaRPr>
              </a:p>
            </p:txBody>
          </p:sp>
          <p:sp>
            <p:nvSpPr>
              <p:cNvPr id="30" name="Rounded Rectangle 29"/>
              <p:cNvSpPr/>
              <p:nvPr/>
            </p:nvSpPr>
            <p:spPr>
              <a:xfrm>
                <a:off x="217477" y="4288012"/>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+19</a:t>
                </a:r>
                <a:endParaRPr lang="en-US" sz="1600" b="1" dirty="0">
                  <a:solidFill>
                    <a:srgbClr val="1F497D"/>
                  </a:solidFill>
                </a:endParaRPr>
              </a:p>
            </p:txBody>
          </p:sp>
          <p:sp>
            <p:nvSpPr>
              <p:cNvPr id="40" name="Rounded Rectangle 39"/>
              <p:cNvSpPr/>
              <p:nvPr/>
            </p:nvSpPr>
            <p:spPr>
              <a:xfrm>
                <a:off x="217477" y="4781759"/>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+28</a:t>
                </a:r>
                <a:endParaRPr lang="en-US" sz="1600" b="1" dirty="0">
                  <a:solidFill>
                    <a:srgbClr val="1F497D"/>
                  </a:solidFill>
                </a:endParaRPr>
              </a:p>
            </p:txBody>
          </p:sp>
          <p:sp>
            <p:nvSpPr>
              <p:cNvPr id="44" name="Rounded Rectangle 43"/>
              <p:cNvSpPr/>
              <p:nvPr/>
            </p:nvSpPr>
            <p:spPr>
              <a:xfrm>
                <a:off x="217477" y="5283565"/>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+17</a:t>
                </a:r>
                <a:endParaRPr lang="en-US" sz="1600" b="1" dirty="0">
                  <a:solidFill>
                    <a:srgbClr val="1F497D"/>
                  </a:solidFill>
                </a:endParaRPr>
              </a:p>
            </p:txBody>
          </p:sp>
        </p:grpSp>
        <p:sp>
          <p:nvSpPr>
            <p:cNvPr id="45" name="Rounded Rectangle 44"/>
            <p:cNvSpPr/>
            <p:nvPr/>
          </p:nvSpPr>
          <p:spPr>
            <a:xfrm>
              <a:off x="203571" y="2816136"/>
              <a:ext cx="1066800" cy="427805"/>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600" b="1" dirty="0" smtClean="0">
                  <a:solidFill>
                    <a:srgbClr val="1F497D"/>
                  </a:solidFill>
                </a:rPr>
                <a:t>+27</a:t>
              </a:r>
              <a:endParaRPr lang="en-US" sz="1600" b="1" dirty="0">
                <a:solidFill>
                  <a:srgbClr val="1F497D"/>
                </a:solidFill>
              </a:endParaRPr>
            </a:p>
          </p:txBody>
        </p:sp>
      </p:grpSp>
      <p:sp>
        <p:nvSpPr>
          <p:cNvPr id="46" name="Rectangle 45"/>
          <p:cNvSpPr/>
          <p:nvPr/>
        </p:nvSpPr>
        <p:spPr>
          <a:xfrm>
            <a:off x="144837" y="4328059"/>
            <a:ext cx="1236063" cy="330985"/>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7" name="Rectangle 46"/>
          <p:cNvSpPr/>
          <p:nvPr/>
        </p:nvSpPr>
        <p:spPr>
          <a:xfrm>
            <a:off x="177956" y="5336933"/>
            <a:ext cx="1236063" cy="330985"/>
          </a:xfrm>
          <a:prstGeom prst="rect">
            <a:avLst/>
          </a:prstGeom>
          <a:noFill/>
          <a:ln>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8" name="Group 47"/>
          <p:cNvGrpSpPr/>
          <p:nvPr/>
        </p:nvGrpSpPr>
        <p:grpSpPr>
          <a:xfrm>
            <a:off x="6019800" y="6061387"/>
            <a:ext cx="3124200" cy="461665"/>
            <a:chOff x="6206219" y="509396"/>
            <a:chExt cx="3124200" cy="461665"/>
          </a:xfrm>
        </p:grpSpPr>
        <p:sp>
          <p:nvSpPr>
            <p:cNvPr id="49" name="Rectangle 48"/>
            <p:cNvSpPr/>
            <p:nvPr/>
          </p:nvSpPr>
          <p:spPr>
            <a:xfrm>
              <a:off x="6206219" y="587829"/>
              <a:ext cx="243650" cy="1524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6596742" y="598714"/>
              <a:ext cx="243650" cy="1524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a:off x="6836225" y="509396"/>
              <a:ext cx="2494194" cy="461665"/>
            </a:xfrm>
            <a:prstGeom prst="rect">
              <a:avLst/>
            </a:prstGeom>
            <a:noFill/>
          </p:spPr>
          <p:txBody>
            <a:bodyPr wrap="square" rtlCol="0">
              <a:spAutoFit/>
            </a:bodyPr>
            <a:lstStyle/>
            <a:p>
              <a:r>
                <a:rPr lang="en-US" sz="1200" dirty="0" smtClean="0"/>
                <a:t>Over 120 /Under 80 index compared to total boating population</a:t>
              </a:r>
              <a:endParaRPr lang="en-US" sz="1200" dirty="0"/>
            </a:p>
          </p:txBody>
        </p:sp>
        <p:cxnSp>
          <p:nvCxnSpPr>
            <p:cNvPr id="52" name="Straight Connector 51"/>
            <p:cNvCxnSpPr/>
            <p:nvPr/>
          </p:nvCxnSpPr>
          <p:spPr>
            <a:xfrm flipH="1">
              <a:off x="6449869" y="518294"/>
              <a:ext cx="139081" cy="2632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44672768"/>
      </p:ext>
    </p:extLst>
  </p:cSld>
  <p:clrMapOvr>
    <a:masterClrMapping/>
  </p:clrMapOvr>
  <p:transition advClick="0"/>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86</a:t>
            </a:fld>
            <a:endParaRPr lang="de-DE" dirty="0">
              <a:solidFill>
                <a:srgbClr val="FFFFFF"/>
              </a:solidFill>
            </a:endParaRPr>
          </a:p>
        </p:txBody>
      </p:sp>
      <p:sp>
        <p:nvSpPr>
          <p:cNvPr id="4" name="Title 3"/>
          <p:cNvSpPr>
            <a:spLocks noGrp="1"/>
          </p:cNvSpPr>
          <p:nvPr>
            <p:ph type="ctrTitle"/>
          </p:nvPr>
        </p:nvSpPr>
        <p:spPr>
          <a:xfrm>
            <a:off x="141288" y="2935198"/>
            <a:ext cx="4419137" cy="997196"/>
          </a:xfrm>
        </p:spPr>
        <p:txBody>
          <a:bodyPr/>
          <a:lstStyle/>
          <a:p>
            <a:r>
              <a:rPr lang="en-US" dirty="0" smtClean="0"/>
              <a:t>Key Findings &amp; Implications</a:t>
            </a:r>
            <a:endParaRPr lang="en-US" dirty="0"/>
          </a:p>
        </p:txBody>
      </p:sp>
    </p:spTree>
    <p:extLst>
      <p:ext uri="{BB962C8B-B14F-4D97-AF65-F5344CB8AC3E}">
        <p14:creationId xmlns:p14="http://schemas.microsoft.com/office/powerpoint/2010/main" val="2333923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Implications (for discussion) </a:t>
            </a:r>
            <a:endParaRPr lang="en-US" dirty="0"/>
          </a:p>
        </p:txBody>
      </p:sp>
      <p:sp>
        <p:nvSpPr>
          <p:cNvPr id="4" name="Content Placeholder 3"/>
          <p:cNvSpPr>
            <a:spLocks noGrp="1"/>
          </p:cNvSpPr>
          <p:nvPr>
            <p:ph idx="1"/>
          </p:nvPr>
        </p:nvSpPr>
        <p:spPr>
          <a:xfrm>
            <a:off x="457200" y="1069325"/>
            <a:ext cx="8229600" cy="5107191"/>
          </a:xfrm>
        </p:spPr>
        <p:txBody>
          <a:bodyPr/>
          <a:lstStyle/>
          <a:p>
            <a:pPr marL="0" indent="0">
              <a:buNone/>
            </a:pPr>
            <a:r>
              <a:rPr lang="en-US" sz="1800" b="1" i="1" dirty="0" smtClean="0"/>
              <a:t>Overall</a:t>
            </a:r>
          </a:p>
          <a:p>
            <a:pPr>
              <a:buFont typeface="Wingdings" panose="05000000000000000000" pitchFamily="2" charset="2"/>
              <a:buChar char="§"/>
            </a:pPr>
            <a:r>
              <a:rPr lang="en-US" sz="1800" dirty="0" smtClean="0"/>
              <a:t>“Green light” for stronger boating safety messaging &amp; public education to contribute to healthy, growing Canadian recreational boating industry/participation!  </a:t>
            </a:r>
          </a:p>
          <a:p>
            <a:pPr lvl="1">
              <a:buFont typeface="Wingdings" panose="05000000000000000000" pitchFamily="2" charset="2"/>
              <a:buChar char="q"/>
            </a:pPr>
            <a:r>
              <a:rPr lang="en-US" sz="1400" dirty="0" smtClean="0"/>
              <a:t>It’s part of the solution, not the problem.</a:t>
            </a:r>
          </a:p>
          <a:p>
            <a:pPr>
              <a:buFont typeface="Wingdings" panose="05000000000000000000" pitchFamily="2" charset="2"/>
              <a:buChar char="§"/>
            </a:pPr>
            <a:r>
              <a:rPr lang="en-US" sz="1800" dirty="0" smtClean="0"/>
              <a:t>Strong potential to “move the needle” to achieve more wearing of lifejackets and less drinking and operating boats, via strong communications and public education.</a:t>
            </a:r>
          </a:p>
          <a:p>
            <a:pPr lvl="1">
              <a:buFont typeface="Wingdings" panose="05000000000000000000" pitchFamily="2" charset="2"/>
              <a:buChar char="q"/>
            </a:pPr>
            <a:r>
              <a:rPr lang="en-US" sz="1400" dirty="0" smtClean="0"/>
              <a:t>Based on both the strong overall “pre” / “post” positive response from boaters; and the positive reaction to top messages tested.</a:t>
            </a:r>
          </a:p>
          <a:p>
            <a:pPr lvl="1">
              <a:buFont typeface="Wingdings" panose="05000000000000000000" pitchFamily="2" charset="2"/>
              <a:buChar char="q"/>
            </a:pPr>
            <a:r>
              <a:rPr lang="en-US" sz="1400" dirty="0" smtClean="0"/>
              <a:t>Motivators and potential messages look to have the power to overcome existing perceptions and barriers.</a:t>
            </a:r>
          </a:p>
          <a:p>
            <a:pPr lvl="1">
              <a:buFont typeface="Wingdings" panose="05000000000000000000" pitchFamily="2" charset="2"/>
              <a:buChar char="q"/>
            </a:pPr>
            <a:r>
              <a:rPr lang="en-US" sz="1400" dirty="0" smtClean="0"/>
              <a:t>Very strong consistency in these research results across boating sub-groups &amp; regions… makes strong case for common communications focus with all boaters across the country. </a:t>
            </a:r>
          </a:p>
          <a:p>
            <a:pPr>
              <a:buFont typeface="Wingdings" panose="05000000000000000000" pitchFamily="2" charset="2"/>
              <a:buChar char="§"/>
            </a:pPr>
            <a:r>
              <a:rPr lang="en-US" sz="1800" dirty="0" smtClean="0"/>
              <a:t>New approaches, benefits, “angles” likely needed to stimulate increased participation in boating training/education programs.</a:t>
            </a:r>
          </a:p>
          <a:p>
            <a:pPr lvl="1">
              <a:buFont typeface="Wingdings" panose="05000000000000000000" pitchFamily="2" charset="2"/>
              <a:buChar char="q"/>
            </a:pPr>
            <a:r>
              <a:rPr lang="en-US" sz="1400" dirty="0" smtClean="0"/>
              <a:t>Boater perceptions of their knowledge and confidence broadly high, and existing latent interest in taking additional boating education/training is low.</a:t>
            </a:r>
          </a:p>
          <a:p>
            <a:pPr lvl="1">
              <a:buFont typeface="Wingdings" panose="05000000000000000000" pitchFamily="2" charset="2"/>
              <a:buChar char="q"/>
            </a:pPr>
            <a:r>
              <a:rPr lang="en-US" sz="1400" dirty="0" smtClean="0"/>
              <a:t>Currently, highest potential target groups (…without new propositions…) </a:t>
            </a:r>
            <a:br>
              <a:rPr lang="en-US" sz="1400" dirty="0" smtClean="0"/>
            </a:br>
            <a:r>
              <a:rPr lang="en-US" sz="1400" dirty="0" smtClean="0"/>
              <a:t>are sailors and New Canadians.</a:t>
            </a:r>
            <a:endParaRPr lang="en-US" sz="1400" dirty="0"/>
          </a:p>
          <a:p>
            <a:endParaRPr lang="en-US" sz="1100" dirty="0"/>
          </a:p>
          <a:p>
            <a:endParaRPr lang="en-US" sz="1100" dirty="0"/>
          </a:p>
          <a:p>
            <a:pPr marL="0" indent="0">
              <a:buNone/>
            </a:pPr>
            <a:endParaRPr lang="en-US" sz="1050" dirty="0" smtClean="0"/>
          </a:p>
        </p:txBody>
      </p:sp>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87</a:t>
            </a:fld>
            <a:endParaRPr lang="de-DE" dirty="0">
              <a:solidFill>
                <a:srgbClr val="1F497D"/>
              </a:solidFill>
            </a:endParaRPr>
          </a:p>
        </p:txBody>
      </p:sp>
      <p:sp>
        <p:nvSpPr>
          <p:cNvPr id="6" name="Rectangle 5"/>
          <p:cNvSpPr/>
          <p:nvPr/>
        </p:nvSpPr>
        <p:spPr>
          <a:xfrm>
            <a:off x="0" y="6426673"/>
            <a:ext cx="9144000" cy="1984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pic>
        <p:nvPicPr>
          <p:cNvPr id="3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0842" y="5916926"/>
            <a:ext cx="1710789"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66185470"/>
      </p:ext>
    </p:extLst>
  </p:cSld>
  <p:clrMapOvr>
    <a:masterClrMapping/>
  </p:clrMapOvr>
  <p:transition spd="slow" advClick="0">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88</a:t>
            </a:fld>
            <a:endParaRPr lang="de-DE" dirty="0">
              <a:solidFill>
                <a:srgbClr val="1F497D"/>
              </a:solidFill>
            </a:endParaRPr>
          </a:p>
        </p:txBody>
      </p:sp>
      <p:sp>
        <p:nvSpPr>
          <p:cNvPr id="4" name="Content Placeholder 3"/>
          <p:cNvSpPr>
            <a:spLocks noGrp="1"/>
          </p:cNvSpPr>
          <p:nvPr>
            <p:ph idx="4294967295"/>
          </p:nvPr>
        </p:nvSpPr>
        <p:spPr>
          <a:xfrm>
            <a:off x="676275" y="1281113"/>
            <a:ext cx="8153400" cy="4395787"/>
          </a:xfrm>
          <a:prstGeom prst="rect">
            <a:avLst/>
          </a:prstGeom>
        </p:spPr>
        <p:txBody>
          <a:bodyPr/>
          <a:lstStyle/>
          <a:p>
            <a:pPr marL="0" indent="0">
              <a:buNone/>
            </a:pPr>
            <a:r>
              <a:rPr lang="en-US" sz="1800" b="1" i="1" dirty="0" smtClean="0">
                <a:latin typeface="Arial" panose="020B0604020202020204" pitchFamily="34" charset="0"/>
                <a:cs typeface="Arial" panose="020B0604020202020204" pitchFamily="34" charset="0"/>
              </a:rPr>
              <a:t>Wearing Lifejackets</a:t>
            </a:r>
          </a:p>
          <a:p>
            <a:pPr>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Confirmed there is large lifejacket wearing upside we can target with fishers and pleasure </a:t>
            </a:r>
            <a:r>
              <a:rPr lang="en-US" sz="1800" dirty="0" err="1" smtClean="0">
                <a:latin typeface="Arial" panose="020B0604020202020204" pitchFamily="34" charset="0"/>
                <a:cs typeface="Arial" panose="020B0604020202020204" pitchFamily="34" charset="0"/>
              </a:rPr>
              <a:t>powerboaters</a:t>
            </a:r>
            <a:r>
              <a:rPr lang="en-US" sz="1800" dirty="0" smtClean="0">
                <a:latin typeface="Arial" panose="020B0604020202020204" pitchFamily="34" charset="0"/>
                <a:cs typeface="Arial" panose="020B0604020202020204" pitchFamily="34" charset="0"/>
              </a:rPr>
              <a:t>; also significant upside with paddlers.  </a:t>
            </a:r>
          </a:p>
          <a:p>
            <a:pPr>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While not currently a focus for the CSBC and boating stakeholders, there is an appetite amongst boaters for stronger lifejackets/PFD legislation, that would require </a:t>
            </a:r>
            <a:r>
              <a:rPr lang="en-US" sz="1800" u="sng" dirty="0" smtClean="0">
                <a:latin typeface="Arial" panose="020B0604020202020204" pitchFamily="34" charset="0"/>
                <a:cs typeface="Arial" panose="020B0604020202020204" pitchFamily="34" charset="0"/>
              </a:rPr>
              <a:t>wearing</a:t>
            </a:r>
            <a:r>
              <a:rPr lang="en-US" sz="1800" dirty="0" smtClean="0">
                <a:latin typeface="Arial" panose="020B0604020202020204" pitchFamily="34" charset="0"/>
                <a:cs typeface="Arial" panose="020B0604020202020204" pitchFamily="34" charset="0"/>
              </a:rPr>
              <a:t> of PFDs.</a:t>
            </a:r>
          </a:p>
          <a:p>
            <a:pPr lvl="1">
              <a:buFont typeface="Wingdings" panose="05000000000000000000" pitchFamily="2" charset="2"/>
              <a:buChar char="q"/>
            </a:pPr>
            <a:r>
              <a:rPr lang="en-US" sz="1600" dirty="0" smtClean="0">
                <a:latin typeface="Arial" panose="020B0604020202020204" pitchFamily="34" charset="0"/>
                <a:cs typeface="Arial" panose="020B0604020202020204" pitchFamily="34" charset="0"/>
              </a:rPr>
              <a:t>Just as strong support now, as there was 11 years ago when the “Will it Float” study poll was conducted in 2003.</a:t>
            </a:r>
          </a:p>
          <a:p>
            <a:pPr>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Significant opportunity to drive greater awareness and familiarity with inflatable and paddling-style lifejackets.</a:t>
            </a:r>
          </a:p>
          <a:p>
            <a:pPr>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There is exciting potential for new public education communications messaging, to capitalize on the barriers, motivators, “themes” and convincing messages arising from this research.</a:t>
            </a:r>
          </a:p>
          <a:p>
            <a:pPr lvl="1">
              <a:buFont typeface="Wingdings" panose="05000000000000000000" pitchFamily="2" charset="2"/>
              <a:buChar char="q"/>
            </a:pPr>
            <a:r>
              <a:rPr lang="en-US" sz="1400" dirty="0" smtClean="0">
                <a:latin typeface="Arial" panose="020B0604020202020204" pitchFamily="34" charset="0"/>
                <a:cs typeface="Arial" panose="020B0604020202020204" pitchFamily="34" charset="0"/>
              </a:rPr>
              <a:t>A lot of “arrows in our quiver”, but highest potential messaging well identified.</a:t>
            </a:r>
          </a:p>
          <a:p>
            <a:pPr lvl="1">
              <a:buFont typeface="Wingdings" panose="05000000000000000000" pitchFamily="2" charset="2"/>
              <a:buChar char="q"/>
            </a:pPr>
            <a:r>
              <a:rPr lang="en-US" sz="1600" dirty="0" smtClean="0">
                <a:latin typeface="Arial" panose="020B0604020202020204" pitchFamily="34" charset="0"/>
                <a:cs typeface="Arial" panose="020B0604020202020204" pitchFamily="34" charset="0"/>
              </a:rPr>
              <a:t>For example …</a:t>
            </a:r>
          </a:p>
          <a:p>
            <a:endParaRPr lang="en-US" sz="1800" dirty="0">
              <a:latin typeface="Arial" panose="020B0604020202020204" pitchFamily="34" charset="0"/>
              <a:cs typeface="Arial" panose="020B0604020202020204" pitchFamily="34" charset="0"/>
            </a:endParaRPr>
          </a:p>
          <a:p>
            <a:endParaRPr lang="en-US" sz="1800" dirty="0">
              <a:latin typeface="Arial" panose="020B0604020202020204" pitchFamily="34" charset="0"/>
              <a:cs typeface="Arial" panose="020B0604020202020204" pitchFamily="34" charset="0"/>
            </a:endParaRPr>
          </a:p>
          <a:p>
            <a:pPr marL="0" indent="0">
              <a:buNone/>
            </a:pPr>
            <a:endParaRPr lang="en-US" sz="1800" dirty="0" smtClean="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533525" y="173038"/>
            <a:ext cx="7610475" cy="665162"/>
          </a:xfrm>
        </p:spPr>
        <p:txBody>
          <a:bodyPr/>
          <a:lstStyle/>
          <a:p>
            <a:r>
              <a:rPr lang="en-US" dirty="0" smtClean="0"/>
              <a:t>Implications (for discussion) </a:t>
            </a:r>
            <a:endParaRPr lang="en-US" dirty="0"/>
          </a:p>
        </p:txBody>
      </p:sp>
      <p:sp>
        <p:nvSpPr>
          <p:cNvPr id="40" name="Rectangle 39"/>
          <p:cNvSpPr/>
          <p:nvPr/>
        </p:nvSpPr>
        <p:spPr>
          <a:xfrm>
            <a:off x="0" y="6107501"/>
            <a:ext cx="9144000" cy="431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pic>
        <p:nvPicPr>
          <p:cNvPr id="4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0842" y="5916926"/>
            <a:ext cx="1710789"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0475591"/>
      </p:ext>
    </p:extLst>
  </p:cSld>
  <p:clrMapOvr>
    <a:masterClrMapping/>
  </p:clrMapOvr>
  <p:transition spd="slow" advClick="0">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89</a:t>
            </a:fld>
            <a:endParaRPr lang="de-DE" dirty="0">
              <a:solidFill>
                <a:srgbClr val="1F497D"/>
              </a:solidFill>
            </a:endParaRPr>
          </a:p>
        </p:txBody>
      </p:sp>
      <p:sp>
        <p:nvSpPr>
          <p:cNvPr id="2" name="Title 1"/>
          <p:cNvSpPr>
            <a:spLocks noGrp="1"/>
          </p:cNvSpPr>
          <p:nvPr>
            <p:ph type="title" idx="4294967295"/>
          </p:nvPr>
        </p:nvSpPr>
        <p:spPr>
          <a:xfrm>
            <a:off x="1524000" y="96838"/>
            <a:ext cx="7467600" cy="612775"/>
          </a:xfrm>
        </p:spPr>
        <p:txBody>
          <a:bodyPr>
            <a:normAutofit fontScale="90000"/>
          </a:bodyPr>
          <a:lstStyle/>
          <a:p>
            <a:r>
              <a:rPr lang="en-US" dirty="0" smtClean="0"/>
              <a:t>Example of High Potential “Wear Your Lifejacket” </a:t>
            </a:r>
            <a:br>
              <a:rPr lang="en-US" dirty="0" smtClean="0"/>
            </a:br>
            <a:r>
              <a:rPr lang="en-US" dirty="0" smtClean="0"/>
              <a:t>Communications focus</a:t>
            </a:r>
            <a:endParaRPr lang="en-US" dirty="0"/>
          </a:p>
        </p:txBody>
      </p:sp>
      <p:sp>
        <p:nvSpPr>
          <p:cNvPr id="9" name="Rectangle 8"/>
          <p:cNvSpPr/>
          <p:nvPr/>
        </p:nvSpPr>
        <p:spPr>
          <a:xfrm>
            <a:off x="2057400" y="2918460"/>
            <a:ext cx="4834890" cy="1292662"/>
          </a:xfrm>
          <a:prstGeom prst="rect">
            <a:avLst/>
          </a:prstGeom>
        </p:spPr>
        <p:txBody>
          <a:bodyPr wrap="square">
            <a:spAutoFit/>
          </a:bodyPr>
          <a:lstStyle/>
          <a:p>
            <a:pPr algn="ctr" fontAlgn="b"/>
            <a:r>
              <a:rPr lang="en-US" b="1" dirty="0">
                <a:solidFill>
                  <a:srgbClr val="1F497D"/>
                </a:solidFill>
              </a:rPr>
              <a:t>A lifejacket buys you time to be rescued if you fall out of your boat.</a:t>
            </a:r>
            <a:r>
              <a:rPr lang="en-US" dirty="0">
                <a:solidFill>
                  <a:srgbClr val="1F497D"/>
                </a:solidFill>
              </a:rPr>
              <a:t> </a:t>
            </a:r>
            <a:r>
              <a:rPr lang="en-US" sz="1400" dirty="0">
                <a:solidFill>
                  <a:srgbClr val="1F497D"/>
                </a:solidFill>
              </a:rPr>
              <a:t>It may be impossible to get back into your boat if it has swamped or capsized, and it may be too far to successfully swim to shore. Wearing a lifejacket will keep your head above water to survive until you are rescued.</a:t>
            </a:r>
          </a:p>
        </p:txBody>
      </p:sp>
      <p:sp>
        <p:nvSpPr>
          <p:cNvPr id="11" name="Rounded Rectangle 10"/>
          <p:cNvSpPr/>
          <p:nvPr/>
        </p:nvSpPr>
        <p:spPr>
          <a:xfrm>
            <a:off x="838200" y="5051124"/>
            <a:ext cx="2438400" cy="9144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smtClean="0">
                <a:solidFill>
                  <a:srgbClr val="1F497D"/>
                </a:solidFill>
              </a:rPr>
              <a:t>Persuasive Supporting Facts</a:t>
            </a:r>
            <a:endParaRPr lang="en-US" dirty="0">
              <a:solidFill>
                <a:srgbClr val="1F497D"/>
              </a:solidFill>
            </a:endParaRPr>
          </a:p>
        </p:txBody>
      </p:sp>
      <p:sp>
        <p:nvSpPr>
          <p:cNvPr id="12" name="Rounded Rectangle 11"/>
          <p:cNvSpPr/>
          <p:nvPr/>
        </p:nvSpPr>
        <p:spPr>
          <a:xfrm>
            <a:off x="7239000" y="4114800"/>
            <a:ext cx="1600200" cy="8763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smtClean="0">
                <a:solidFill>
                  <a:srgbClr val="1F497D"/>
                </a:solidFill>
              </a:rPr>
              <a:t>Emotional Connection</a:t>
            </a:r>
            <a:endParaRPr lang="en-US" dirty="0">
              <a:solidFill>
                <a:srgbClr val="1F497D"/>
              </a:solidFill>
            </a:endParaRPr>
          </a:p>
        </p:txBody>
      </p:sp>
      <p:cxnSp>
        <p:nvCxnSpPr>
          <p:cNvPr id="15" name="Straight Arrow Connector 14"/>
          <p:cNvCxnSpPr/>
          <p:nvPr/>
        </p:nvCxnSpPr>
        <p:spPr>
          <a:xfrm flipV="1">
            <a:off x="3048000" y="4371796"/>
            <a:ext cx="381000" cy="61930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3429000" y="2165492"/>
            <a:ext cx="457200" cy="53710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H="1">
            <a:off x="4800600" y="2165492"/>
            <a:ext cx="457200" cy="50193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H="1" flipV="1">
            <a:off x="6774501" y="4185239"/>
            <a:ext cx="402674" cy="25556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5387340" y="2095492"/>
            <a:ext cx="2156460" cy="338554"/>
          </a:xfrm>
          <a:prstGeom prst="rect">
            <a:avLst/>
          </a:prstGeom>
          <a:noFill/>
        </p:spPr>
        <p:txBody>
          <a:bodyPr wrap="square" rtlCol="0">
            <a:spAutoFit/>
          </a:bodyPr>
          <a:lstStyle/>
          <a:p>
            <a:r>
              <a:rPr lang="en-US" sz="1600" b="1" dirty="0" smtClean="0">
                <a:solidFill>
                  <a:srgbClr val="1F497D"/>
                </a:solidFill>
              </a:rPr>
              <a:t>Safety Net / Security</a:t>
            </a:r>
            <a:endParaRPr lang="en-US" sz="1600" b="1" dirty="0">
              <a:solidFill>
                <a:srgbClr val="1F497D"/>
              </a:solidFill>
            </a:endParaRPr>
          </a:p>
        </p:txBody>
      </p:sp>
      <p:sp>
        <p:nvSpPr>
          <p:cNvPr id="23" name="TextBox 22"/>
          <p:cNvSpPr txBox="1"/>
          <p:nvPr/>
        </p:nvSpPr>
        <p:spPr>
          <a:xfrm>
            <a:off x="533400" y="2165492"/>
            <a:ext cx="2895600" cy="338554"/>
          </a:xfrm>
          <a:prstGeom prst="rect">
            <a:avLst/>
          </a:prstGeom>
          <a:noFill/>
        </p:spPr>
        <p:txBody>
          <a:bodyPr wrap="square" rtlCol="0">
            <a:spAutoFit/>
          </a:bodyPr>
          <a:lstStyle/>
          <a:p>
            <a:r>
              <a:rPr lang="en-US" sz="1600" b="1" dirty="0" smtClean="0">
                <a:solidFill>
                  <a:srgbClr val="1F497D"/>
                </a:solidFill>
              </a:rPr>
              <a:t>Risk is low / unlikely to need it</a:t>
            </a:r>
            <a:endParaRPr lang="en-US" sz="1600" b="1" dirty="0">
              <a:solidFill>
                <a:srgbClr val="1F497D"/>
              </a:solidFill>
            </a:endParaRPr>
          </a:p>
        </p:txBody>
      </p:sp>
      <p:sp>
        <p:nvSpPr>
          <p:cNvPr id="24" name="Rectangle 23"/>
          <p:cNvSpPr/>
          <p:nvPr/>
        </p:nvSpPr>
        <p:spPr>
          <a:xfrm>
            <a:off x="3276600" y="4991100"/>
            <a:ext cx="3615690" cy="830997"/>
          </a:xfrm>
          <a:prstGeom prst="rect">
            <a:avLst/>
          </a:prstGeom>
        </p:spPr>
        <p:txBody>
          <a:bodyPr wrap="square">
            <a:spAutoFit/>
          </a:bodyPr>
          <a:lstStyle/>
          <a:p>
            <a:pPr fontAlgn="b"/>
            <a:r>
              <a:rPr lang="en-US" sz="1600" b="1" dirty="0">
                <a:solidFill>
                  <a:srgbClr val="1F497D"/>
                </a:solidFill>
              </a:rPr>
              <a:t>80% of people who drown while boating were not wearing a </a:t>
            </a:r>
            <a:r>
              <a:rPr lang="en-US" sz="1600" b="1" dirty="0" smtClean="0">
                <a:solidFill>
                  <a:srgbClr val="1F497D"/>
                </a:solidFill>
              </a:rPr>
              <a:t>lifejacket, </a:t>
            </a:r>
            <a:r>
              <a:rPr lang="en-US" sz="1600" b="1" dirty="0">
                <a:solidFill>
                  <a:srgbClr val="1F497D"/>
                </a:solidFill>
              </a:rPr>
              <a:t>and they could have survived if they were.</a:t>
            </a:r>
          </a:p>
        </p:txBody>
      </p:sp>
      <p:sp>
        <p:nvSpPr>
          <p:cNvPr id="10" name="Rounded Rectangle 9"/>
          <p:cNvSpPr/>
          <p:nvPr/>
        </p:nvSpPr>
        <p:spPr>
          <a:xfrm>
            <a:off x="304800" y="3107591"/>
            <a:ext cx="1219200" cy="9144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smtClean="0">
                <a:solidFill>
                  <a:srgbClr val="1F497D"/>
                </a:solidFill>
              </a:rPr>
              <a:t>Message Focus</a:t>
            </a:r>
            <a:endParaRPr lang="en-US" dirty="0">
              <a:solidFill>
                <a:srgbClr val="1F497D"/>
              </a:solidFill>
            </a:endParaRPr>
          </a:p>
        </p:txBody>
      </p:sp>
      <p:sp>
        <p:nvSpPr>
          <p:cNvPr id="6" name="Rounded Rectangle 5"/>
          <p:cNvSpPr/>
          <p:nvPr/>
        </p:nvSpPr>
        <p:spPr>
          <a:xfrm>
            <a:off x="685800" y="1257300"/>
            <a:ext cx="2743200" cy="8382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smtClean="0">
                <a:solidFill>
                  <a:srgbClr val="1F497D"/>
                </a:solidFill>
              </a:rPr>
              <a:t>Barriers </a:t>
            </a:r>
          </a:p>
          <a:p>
            <a:pPr algn="ctr"/>
            <a:r>
              <a:rPr lang="en-US" dirty="0" smtClean="0">
                <a:solidFill>
                  <a:srgbClr val="1F497D"/>
                </a:solidFill>
              </a:rPr>
              <a:t>to overcome</a:t>
            </a:r>
            <a:endParaRPr lang="en-US" dirty="0">
              <a:solidFill>
                <a:srgbClr val="1F497D"/>
              </a:solidFill>
            </a:endParaRPr>
          </a:p>
        </p:txBody>
      </p:sp>
      <p:sp>
        <p:nvSpPr>
          <p:cNvPr id="7" name="Rounded Rectangle 6"/>
          <p:cNvSpPr/>
          <p:nvPr/>
        </p:nvSpPr>
        <p:spPr>
          <a:xfrm>
            <a:off x="5181600" y="1181100"/>
            <a:ext cx="2743200" cy="8382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smtClean="0">
                <a:solidFill>
                  <a:srgbClr val="1F497D"/>
                </a:solidFill>
              </a:rPr>
              <a:t>Motivators</a:t>
            </a:r>
            <a:endParaRPr lang="en-US" dirty="0">
              <a:solidFill>
                <a:srgbClr val="1F497D"/>
              </a:solidFill>
            </a:endParaRPr>
          </a:p>
        </p:txBody>
      </p:sp>
      <p:sp>
        <p:nvSpPr>
          <p:cNvPr id="4" name="Oval 3"/>
          <p:cNvSpPr/>
          <p:nvPr/>
        </p:nvSpPr>
        <p:spPr>
          <a:xfrm>
            <a:off x="1676400" y="2661820"/>
            <a:ext cx="5867400" cy="1795879"/>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8" name="Rectangle 37"/>
          <p:cNvSpPr/>
          <p:nvPr/>
        </p:nvSpPr>
        <p:spPr>
          <a:xfrm>
            <a:off x="0" y="6107501"/>
            <a:ext cx="9144000" cy="431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pic>
        <p:nvPicPr>
          <p:cNvPr id="3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0842" y="5916926"/>
            <a:ext cx="1710789"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6936273"/>
      </p:ext>
    </p:extLst>
  </p:cSld>
  <p:clrMapOvr>
    <a:masterClrMapping/>
  </p:clrMapOvr>
  <p:transition spd="slow" advClick="0">
    <p:fade thruBlk="1"/>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9</a:t>
            </a:fld>
            <a:endParaRPr lang="de-DE" dirty="0">
              <a:solidFill>
                <a:srgbClr val="FFFFFF"/>
              </a:solidFill>
            </a:endParaRPr>
          </a:p>
        </p:txBody>
      </p:sp>
      <p:sp>
        <p:nvSpPr>
          <p:cNvPr id="4" name="Title 3"/>
          <p:cNvSpPr>
            <a:spLocks noGrp="1"/>
          </p:cNvSpPr>
          <p:nvPr>
            <p:ph type="ctrTitle"/>
          </p:nvPr>
        </p:nvSpPr>
        <p:spPr>
          <a:xfrm>
            <a:off x="141288" y="2935198"/>
            <a:ext cx="4419137" cy="997196"/>
          </a:xfrm>
        </p:spPr>
        <p:txBody>
          <a:bodyPr/>
          <a:lstStyle/>
          <a:p>
            <a:r>
              <a:rPr lang="en-US" dirty="0" smtClean="0"/>
              <a:t>Overview of </a:t>
            </a:r>
            <a:br>
              <a:rPr lang="en-US" dirty="0" smtClean="0"/>
            </a:br>
            <a:r>
              <a:rPr lang="en-US" dirty="0" smtClean="0"/>
              <a:t>Canadian Boaters</a:t>
            </a:r>
            <a:endParaRPr lang="en-US" dirty="0"/>
          </a:p>
        </p:txBody>
      </p:sp>
    </p:spTree>
    <p:extLst>
      <p:ext uri="{BB962C8B-B14F-4D97-AF65-F5344CB8AC3E}">
        <p14:creationId xmlns:p14="http://schemas.microsoft.com/office/powerpoint/2010/main" val="12667488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0" y="97200"/>
            <a:ext cx="6628799" cy="1198200"/>
          </a:xfrm>
        </p:spPr>
        <p:txBody>
          <a:bodyPr/>
          <a:lstStyle/>
          <a:p>
            <a:r>
              <a:rPr lang="en-US" dirty="0" smtClean="0"/>
              <a:t>Half of boaters (53%) ‘always’ wear a lifejacket while boating. Barriers to wearing a PFD are often because it interferes with the sense of freedom associated with boating. </a:t>
            </a:r>
            <a:r>
              <a:rPr lang="en-US" sz="1600" b="0" dirty="0" smtClean="0"/>
              <a:t>There is also a perceived lack of risk about cold water immersion. </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90</a:t>
            </a:fld>
            <a:endParaRPr lang="de-DE" dirty="0">
              <a:solidFill>
                <a:srgbClr val="1F497D"/>
              </a:solidFill>
              <a:latin typeface="+mj-lt"/>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359888799"/>
              </p:ext>
            </p:extLst>
          </p:nvPr>
        </p:nvGraphicFramePr>
        <p:xfrm>
          <a:off x="4876800" y="2538973"/>
          <a:ext cx="3124201" cy="2581864"/>
        </p:xfrm>
        <a:graphic>
          <a:graphicData uri="http://schemas.openxmlformats.org/drawingml/2006/table">
            <a:tbl>
              <a:tblPr firstRow="1" bandRow="1">
                <a:tableStyleId>{5C22544A-7EE6-4342-B048-85BDC9FD1C3A}</a:tableStyleId>
              </a:tblPr>
              <a:tblGrid>
                <a:gridCol w="3124201"/>
              </a:tblGrid>
              <a:tr h="325587">
                <a:tc>
                  <a:txBody>
                    <a:bodyPr/>
                    <a:lstStyle/>
                    <a:p>
                      <a:pPr algn="l" fontAlgn="ctr"/>
                      <a:r>
                        <a:rPr lang="en-US" sz="1300" b="1" u="none" strike="noStrike" dirty="0">
                          <a:solidFill>
                            <a:schemeClr val="tx1"/>
                          </a:solidFill>
                          <a:effectLst/>
                        </a:rPr>
                        <a:t>Recognition</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r>
              <a:tr h="425974">
                <a:tc>
                  <a:txBody>
                    <a:bodyPr/>
                    <a:lstStyle/>
                    <a:p>
                      <a:pPr algn="l" fontAlgn="ctr"/>
                      <a:r>
                        <a:rPr lang="en-US" sz="1300" u="none" strike="noStrike" dirty="0">
                          <a:solidFill>
                            <a:schemeClr val="tx1"/>
                          </a:solidFill>
                          <a:effectLst/>
                        </a:rPr>
                        <a:t>I know that wearing a lifejacket is the </a:t>
                      </a:r>
                      <a:r>
                        <a:rPr lang="en-US" sz="1300" b="1" u="sng" strike="noStrike" dirty="0">
                          <a:solidFill>
                            <a:schemeClr val="tx1"/>
                          </a:solidFill>
                          <a:effectLst/>
                        </a:rPr>
                        <a:t>smart thing to do</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r>
              <a:tr h="635300">
                <a:tc>
                  <a:txBody>
                    <a:bodyPr/>
                    <a:lstStyle/>
                    <a:p>
                      <a:pPr algn="l" fontAlgn="ctr"/>
                      <a:r>
                        <a:rPr lang="en-US" sz="1300" u="none" strike="noStrike" dirty="0">
                          <a:solidFill>
                            <a:schemeClr val="tx1"/>
                          </a:solidFill>
                          <a:effectLst/>
                        </a:rPr>
                        <a:t>If you pick the right lifejacket, you </a:t>
                      </a:r>
                      <a:r>
                        <a:rPr lang="en-US" sz="1300" b="1" u="sng" strike="noStrike" dirty="0">
                          <a:solidFill>
                            <a:schemeClr val="tx1"/>
                          </a:solidFill>
                          <a:effectLst/>
                        </a:rPr>
                        <a:t>can be comfortable and safer </a:t>
                      </a:r>
                      <a:r>
                        <a:rPr lang="en-US" sz="1300" u="none" strike="noStrike" dirty="0">
                          <a:solidFill>
                            <a:schemeClr val="tx1"/>
                          </a:solidFill>
                          <a:effectLst/>
                        </a:rPr>
                        <a:t>at the same time</a:t>
                      </a:r>
                      <a:endParaRPr lang="en-US" sz="1300" b="0" i="0" u="none" strike="noStrike" dirty="0">
                        <a:solidFill>
                          <a:schemeClr val="tx1"/>
                        </a:solidFill>
                        <a:effectLst/>
                        <a:latin typeface="Calibri"/>
                      </a:endParaRPr>
                    </a:p>
                  </a:txBody>
                  <a:tcPr marL="7463" marR="7463" marT="7463" marB="0" anchor="ctr">
                    <a:solidFill>
                      <a:schemeClr val="bg1">
                        <a:lumMod val="95000"/>
                      </a:schemeClr>
                    </a:solidFill>
                  </a:tcPr>
                </a:tc>
              </a:tr>
              <a:tr h="218242">
                <a:tc>
                  <a:txBody>
                    <a:bodyPr/>
                    <a:lstStyle/>
                    <a:p>
                      <a:endParaRPr lang="en-US" sz="800" dirty="0">
                        <a:solidFill>
                          <a:schemeClr val="tx1"/>
                        </a:solidFill>
                      </a:endParaRPr>
                    </a:p>
                  </a:txBody>
                  <a:tcPr>
                    <a:noFill/>
                  </a:tcPr>
                </a:tc>
              </a:tr>
              <a:tr h="325587">
                <a:tc>
                  <a:txBody>
                    <a:bodyPr/>
                    <a:lstStyle/>
                    <a:p>
                      <a:pPr algn="l" fontAlgn="ctr"/>
                      <a:r>
                        <a:rPr lang="en-US" sz="1300" b="1" u="none" strike="noStrike" dirty="0">
                          <a:solidFill>
                            <a:schemeClr val="tx1"/>
                          </a:solidFill>
                          <a:effectLst/>
                        </a:rPr>
                        <a:t>Security/Comfort</a:t>
                      </a:r>
                      <a:endParaRPr lang="en-US" sz="1300" b="1" i="0" u="none" strike="noStrike" dirty="0">
                        <a:solidFill>
                          <a:schemeClr val="tx1"/>
                        </a:solidFill>
                        <a:effectLst/>
                        <a:latin typeface="Calibri"/>
                      </a:endParaRPr>
                    </a:p>
                  </a:txBody>
                  <a:tcPr marL="7463" marR="7463" marT="7463" marB="0" anchor="ctr">
                    <a:solidFill>
                      <a:schemeClr val="accent4">
                        <a:lumMod val="40000"/>
                        <a:lumOff val="60000"/>
                      </a:schemeClr>
                    </a:solidFill>
                  </a:tcPr>
                </a:tc>
              </a:tr>
              <a:tr h="325587">
                <a:tc>
                  <a:txBody>
                    <a:bodyPr/>
                    <a:lstStyle/>
                    <a:p>
                      <a:pPr algn="l" fontAlgn="ctr"/>
                      <a:r>
                        <a:rPr lang="en-US" sz="1300" u="none" strike="noStrike" dirty="0">
                          <a:solidFill>
                            <a:schemeClr val="tx1"/>
                          </a:solidFill>
                          <a:effectLst/>
                        </a:rPr>
                        <a:t>I wear a lifejacket to be </a:t>
                      </a:r>
                      <a:r>
                        <a:rPr lang="en-US" sz="1300" b="1" u="sng" strike="noStrike" dirty="0">
                          <a:solidFill>
                            <a:schemeClr val="tx1"/>
                          </a:solidFill>
                          <a:effectLst/>
                        </a:rPr>
                        <a:t>safe</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r>
              <a:tr h="325587">
                <a:tc>
                  <a:txBody>
                    <a:bodyPr/>
                    <a:lstStyle/>
                    <a:p>
                      <a:pPr algn="l" fontAlgn="ctr"/>
                      <a:r>
                        <a:rPr lang="en-US" sz="1300" u="none" strike="noStrike" dirty="0">
                          <a:solidFill>
                            <a:schemeClr val="tx1"/>
                          </a:solidFill>
                          <a:effectLst/>
                        </a:rPr>
                        <a:t>Wearing a lifejacket </a:t>
                      </a:r>
                      <a:r>
                        <a:rPr lang="en-US" sz="1300" b="1" u="sng" strike="noStrike" dirty="0">
                          <a:solidFill>
                            <a:schemeClr val="tx1"/>
                          </a:solidFill>
                          <a:effectLst/>
                        </a:rPr>
                        <a:t>lets me relax</a:t>
                      </a:r>
                      <a:endParaRPr lang="en-US" sz="1300" b="1" i="0" u="sng" strike="noStrike" dirty="0">
                        <a:solidFill>
                          <a:schemeClr val="tx1"/>
                        </a:solidFill>
                        <a:effectLst/>
                        <a:latin typeface="Calibri"/>
                      </a:endParaRPr>
                    </a:p>
                  </a:txBody>
                  <a:tcPr marL="7463" marR="7463" marT="7463" marB="0" anchor="ctr">
                    <a:solidFill>
                      <a:schemeClr val="bg1">
                        <a:lumMod val="95000"/>
                      </a:schemeClr>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856786531"/>
              </p:ext>
            </p:extLst>
          </p:nvPr>
        </p:nvGraphicFramePr>
        <p:xfrm>
          <a:off x="762000" y="2538973"/>
          <a:ext cx="3319463" cy="3872713"/>
        </p:xfrm>
        <a:graphic>
          <a:graphicData uri="http://schemas.openxmlformats.org/drawingml/2006/table">
            <a:tbl>
              <a:tblPr firstRow="1" bandRow="1">
                <a:tableStyleId>{5C22544A-7EE6-4342-B048-85BDC9FD1C3A}</a:tableStyleId>
              </a:tblPr>
              <a:tblGrid>
                <a:gridCol w="3319463"/>
              </a:tblGrid>
              <a:tr h="213441">
                <a:tc>
                  <a:txBody>
                    <a:bodyPr/>
                    <a:lstStyle/>
                    <a:p>
                      <a:pPr algn="l" fontAlgn="ctr"/>
                      <a:r>
                        <a:rPr lang="en-US" sz="1300" b="1" u="none" strike="noStrike" dirty="0" smtClean="0">
                          <a:solidFill>
                            <a:schemeClr val="tx1"/>
                          </a:solidFill>
                          <a:effectLst/>
                          <a:latin typeface="+mj-lt"/>
                        </a:rPr>
                        <a:t>Vitality</a:t>
                      </a:r>
                      <a:endParaRPr lang="en-US" sz="1300" b="1" i="0" u="none" strike="noStrike" dirty="0">
                        <a:solidFill>
                          <a:schemeClr val="tx1"/>
                        </a:solidFill>
                        <a:effectLst/>
                        <a:latin typeface="+mj-lt"/>
                      </a:endParaRPr>
                    </a:p>
                  </a:txBody>
                  <a:tcPr marL="7463" marR="7463" marT="7463" marB="0" anchor="ctr">
                    <a:solidFill>
                      <a:schemeClr val="accent4">
                        <a:lumMod val="40000"/>
                        <a:lumOff val="60000"/>
                      </a:schemeClr>
                    </a:solidFill>
                  </a:tcPr>
                </a:tc>
              </a:tr>
              <a:tr h="269870">
                <a:tc>
                  <a:txBody>
                    <a:bodyPr/>
                    <a:lstStyle/>
                    <a:p>
                      <a:pPr algn="l" fontAlgn="ctr"/>
                      <a:r>
                        <a:rPr lang="en-US" sz="1300" u="none" strike="noStrike" dirty="0">
                          <a:solidFill>
                            <a:schemeClr val="tx1"/>
                          </a:solidFill>
                          <a:effectLst/>
                          <a:latin typeface="+mj-lt"/>
                        </a:rPr>
                        <a:t>Wearing a lifejacket </a:t>
                      </a:r>
                      <a:r>
                        <a:rPr lang="en-US" sz="1300" b="1" u="sng" strike="noStrike" dirty="0">
                          <a:solidFill>
                            <a:schemeClr val="tx1"/>
                          </a:solidFill>
                          <a:effectLst/>
                          <a:latin typeface="+mj-lt"/>
                        </a:rPr>
                        <a:t>interferes with my activity</a:t>
                      </a:r>
                      <a:r>
                        <a:rPr lang="en-US" sz="1300" u="sng" strike="noStrike" dirty="0">
                          <a:solidFill>
                            <a:schemeClr val="tx1"/>
                          </a:solidFill>
                          <a:effectLst/>
                          <a:latin typeface="+mj-lt"/>
                        </a:rPr>
                        <a:t> </a:t>
                      </a:r>
                      <a:r>
                        <a:rPr lang="en-US" sz="1300" u="none" strike="noStrike" dirty="0">
                          <a:solidFill>
                            <a:schemeClr val="tx1"/>
                          </a:solidFill>
                          <a:effectLst/>
                          <a:latin typeface="+mj-lt"/>
                        </a:rPr>
                        <a:t>while boating</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r h="401768">
                <a:tc>
                  <a:txBody>
                    <a:bodyPr/>
                    <a:lstStyle/>
                    <a:p>
                      <a:pPr algn="l" fontAlgn="ctr"/>
                      <a:r>
                        <a:rPr lang="en-US" sz="1300" u="none" strike="noStrike" dirty="0">
                          <a:solidFill>
                            <a:schemeClr val="tx1"/>
                          </a:solidFill>
                          <a:effectLst/>
                          <a:latin typeface="+mj-lt"/>
                        </a:rPr>
                        <a:t>I only need to wear a lifejacket when </a:t>
                      </a:r>
                      <a:r>
                        <a:rPr lang="en-US" sz="1300" b="1" u="sng" strike="noStrike" dirty="0">
                          <a:solidFill>
                            <a:schemeClr val="tx1"/>
                          </a:solidFill>
                          <a:effectLst/>
                          <a:latin typeface="+mj-lt"/>
                        </a:rPr>
                        <a:t>involved in sports </a:t>
                      </a:r>
                      <a:r>
                        <a:rPr lang="en-US" sz="1300" u="none" strike="noStrike" dirty="0">
                          <a:solidFill>
                            <a:schemeClr val="tx1"/>
                          </a:solidFill>
                          <a:effectLst/>
                          <a:latin typeface="+mj-lt"/>
                        </a:rPr>
                        <a:t>(e.g. waterskiing, wakeboarding)</a:t>
                      </a:r>
                      <a:endParaRPr lang="en-US" sz="1300" b="0" i="0" u="none" strike="noStrike" dirty="0">
                        <a:solidFill>
                          <a:schemeClr val="tx1"/>
                        </a:solidFill>
                        <a:effectLst/>
                        <a:latin typeface="+mj-lt"/>
                      </a:endParaRPr>
                    </a:p>
                  </a:txBody>
                  <a:tcPr marL="7463" marR="7463" marT="7463" marB="0" anchor="ctr">
                    <a:solidFill>
                      <a:schemeClr val="bg1">
                        <a:lumMod val="95000"/>
                      </a:schemeClr>
                    </a:solidFill>
                  </a:tcPr>
                </a:tc>
              </a:tr>
              <a:tr h="159475">
                <a:tc>
                  <a:txBody>
                    <a:bodyPr/>
                    <a:lstStyle/>
                    <a:p>
                      <a:endParaRPr lang="en-US" sz="800" dirty="0">
                        <a:latin typeface="+mj-lt"/>
                      </a:endParaRPr>
                    </a:p>
                  </a:txBody>
                  <a:tcPr>
                    <a:noFill/>
                  </a:tcPr>
                </a:tc>
              </a:tr>
              <a:tr h="213441">
                <a:tc>
                  <a:txBody>
                    <a:bodyPr/>
                    <a:lstStyle/>
                    <a:p>
                      <a:pPr algn="l" fontAlgn="ctr"/>
                      <a:r>
                        <a:rPr lang="en-US" sz="1300" b="1" u="none" strike="noStrike" dirty="0" smtClean="0">
                          <a:effectLst/>
                          <a:latin typeface="+mj-lt"/>
                        </a:rPr>
                        <a:t>Cold</a:t>
                      </a:r>
                      <a:r>
                        <a:rPr lang="en-US" sz="1300" b="1" u="none" strike="noStrike" baseline="0" dirty="0" smtClean="0">
                          <a:effectLst/>
                          <a:latin typeface="+mj-lt"/>
                        </a:rPr>
                        <a:t> Water</a:t>
                      </a:r>
                      <a:endParaRPr lang="en-US" sz="1300" b="1" i="0" u="none" strike="noStrike" dirty="0">
                        <a:solidFill>
                          <a:srgbClr val="00B0F0"/>
                        </a:solidFill>
                        <a:effectLst/>
                        <a:latin typeface="+mj-lt"/>
                      </a:endParaRPr>
                    </a:p>
                  </a:txBody>
                  <a:tcPr marL="7463" marR="7463" marT="7463" marB="0" anchor="ctr">
                    <a:solidFill>
                      <a:schemeClr val="accent4">
                        <a:lumMod val="40000"/>
                        <a:lumOff val="60000"/>
                      </a:schemeClr>
                    </a:solidFill>
                  </a:tcPr>
                </a:tc>
              </a:tr>
              <a:tr h="213441">
                <a:tc>
                  <a:txBody>
                    <a:bodyPr/>
                    <a:lstStyle/>
                    <a:p>
                      <a:pPr algn="l" fontAlgn="b"/>
                      <a:r>
                        <a:rPr lang="en-US" sz="1300" b="0" i="0" u="none" strike="noStrike" dirty="0">
                          <a:solidFill>
                            <a:schemeClr val="tx1"/>
                          </a:solidFill>
                          <a:effectLst/>
                          <a:latin typeface="+mj-lt"/>
                          <a:cs typeface="Calibri" panose="020F0502020204030204" pitchFamily="34" charset="0"/>
                        </a:rPr>
                        <a:t>I feel that </a:t>
                      </a:r>
                      <a:r>
                        <a:rPr lang="en-US" sz="1300" b="1" i="0" u="sng" strike="noStrike" dirty="0">
                          <a:solidFill>
                            <a:schemeClr val="tx1"/>
                          </a:solidFill>
                          <a:effectLst/>
                          <a:latin typeface="+mj-lt"/>
                          <a:cs typeface="Calibri" panose="020F0502020204030204" pitchFamily="34" charset="0"/>
                        </a:rPr>
                        <a:t>I am prepared </a:t>
                      </a:r>
                      <a:r>
                        <a:rPr lang="en-US" sz="1300" b="0" i="0" u="none" strike="noStrike" dirty="0">
                          <a:solidFill>
                            <a:schemeClr val="tx1"/>
                          </a:solidFill>
                          <a:effectLst/>
                          <a:latin typeface="+mj-lt"/>
                          <a:cs typeface="Calibri" panose="020F0502020204030204" pitchFamily="34" charset="0"/>
                        </a:rPr>
                        <a:t>in the event of cold water immersion</a:t>
                      </a:r>
                    </a:p>
                  </a:txBody>
                  <a:tcPr marL="9525" marR="9525" marT="9525" marB="0" anchor="ctr">
                    <a:solidFill>
                      <a:schemeClr val="bg1">
                        <a:lumMod val="95000"/>
                      </a:schemeClr>
                    </a:solidFill>
                  </a:tcPr>
                </a:tc>
              </a:tr>
              <a:tr h="213441">
                <a:tc>
                  <a:txBody>
                    <a:bodyPr/>
                    <a:lstStyle/>
                    <a:p>
                      <a:pPr algn="l" fontAlgn="b"/>
                      <a:r>
                        <a:rPr lang="en-US" sz="1300" b="0" i="0" u="none" strike="noStrike" dirty="0">
                          <a:solidFill>
                            <a:schemeClr val="tx1"/>
                          </a:solidFill>
                          <a:effectLst/>
                          <a:latin typeface="+mj-lt"/>
                          <a:cs typeface="Calibri" panose="020F0502020204030204" pitchFamily="34" charset="0"/>
                        </a:rPr>
                        <a:t>I </a:t>
                      </a:r>
                      <a:r>
                        <a:rPr lang="en-US" sz="1300" b="1" i="0" u="sng" strike="noStrike" dirty="0">
                          <a:solidFill>
                            <a:schemeClr val="tx1"/>
                          </a:solidFill>
                          <a:effectLst/>
                          <a:latin typeface="+mj-lt"/>
                          <a:cs typeface="Calibri" panose="020F0502020204030204" pitchFamily="34" charset="0"/>
                        </a:rPr>
                        <a:t>don’t worry about the temperature </a:t>
                      </a:r>
                      <a:r>
                        <a:rPr lang="en-US" sz="1300" b="0" i="0" u="none" strike="noStrike" dirty="0">
                          <a:solidFill>
                            <a:schemeClr val="tx1"/>
                          </a:solidFill>
                          <a:effectLst/>
                          <a:latin typeface="+mj-lt"/>
                          <a:cs typeface="Calibri" panose="020F0502020204030204" pitchFamily="34" charset="0"/>
                        </a:rPr>
                        <a:t>of the water, as I don’t boat during what I consider to be the cold water season</a:t>
                      </a:r>
                    </a:p>
                  </a:txBody>
                  <a:tcPr marL="9525" marR="9525" marT="9525" marB="0" anchor="ctr">
                    <a:solidFill>
                      <a:schemeClr val="bg1">
                        <a:lumMod val="95000"/>
                      </a:schemeClr>
                    </a:solidFill>
                  </a:tcPr>
                </a:tc>
              </a:tr>
              <a:tr h="213441">
                <a:tc>
                  <a:txBody>
                    <a:bodyPr/>
                    <a:lstStyle/>
                    <a:p>
                      <a:pPr algn="l" fontAlgn="b"/>
                      <a:r>
                        <a:rPr lang="en-US" sz="1300" b="0" i="0" u="none" strike="noStrike" dirty="0">
                          <a:solidFill>
                            <a:schemeClr val="tx1"/>
                          </a:solidFill>
                          <a:effectLst/>
                          <a:latin typeface="+mj-lt"/>
                          <a:cs typeface="Calibri" panose="020F0502020204030204" pitchFamily="34" charset="0"/>
                        </a:rPr>
                        <a:t>I </a:t>
                      </a:r>
                      <a:r>
                        <a:rPr lang="en-US" sz="1300" b="1" i="0" u="sng" strike="noStrike" dirty="0">
                          <a:solidFill>
                            <a:schemeClr val="tx1"/>
                          </a:solidFill>
                          <a:effectLst/>
                          <a:latin typeface="+mj-lt"/>
                          <a:cs typeface="Calibri" panose="020F0502020204030204" pitchFamily="34" charset="0"/>
                        </a:rPr>
                        <a:t>don’t think there is anything people can do to improve their chances </a:t>
                      </a:r>
                      <a:r>
                        <a:rPr lang="en-US" sz="1300" b="0" i="0" u="none" strike="noStrike" dirty="0">
                          <a:solidFill>
                            <a:schemeClr val="tx1"/>
                          </a:solidFill>
                          <a:effectLst/>
                          <a:latin typeface="+mj-lt"/>
                          <a:cs typeface="Calibri" panose="020F0502020204030204" pitchFamily="34" charset="0"/>
                        </a:rPr>
                        <a:t>of surviving immersion in cold water</a:t>
                      </a:r>
                    </a:p>
                  </a:txBody>
                  <a:tcPr marL="9525" marR="9525" marT="9525" marB="0" anchor="ctr">
                    <a:solidFill>
                      <a:schemeClr val="bg1">
                        <a:lumMod val="95000"/>
                      </a:schemeClr>
                    </a:solidFill>
                  </a:tcPr>
                </a:tc>
              </a:tr>
              <a:tr h="213441">
                <a:tc>
                  <a:txBody>
                    <a:bodyPr/>
                    <a:lstStyle/>
                    <a:p>
                      <a:pPr algn="l" fontAlgn="b"/>
                      <a:r>
                        <a:rPr lang="en-US" sz="1300" b="0" i="0" u="none" strike="noStrike" dirty="0">
                          <a:solidFill>
                            <a:schemeClr val="tx1"/>
                          </a:solidFill>
                          <a:effectLst/>
                          <a:latin typeface="+mj-lt"/>
                          <a:cs typeface="Calibri" panose="020F0502020204030204" pitchFamily="34" charset="0"/>
                        </a:rPr>
                        <a:t>I </a:t>
                      </a:r>
                      <a:r>
                        <a:rPr lang="en-US" sz="1300" b="1" i="0" u="sng" strike="noStrike" dirty="0">
                          <a:solidFill>
                            <a:schemeClr val="tx1"/>
                          </a:solidFill>
                          <a:effectLst/>
                          <a:latin typeface="+mj-lt"/>
                          <a:cs typeface="Calibri" panose="020F0502020204030204" pitchFamily="34" charset="0"/>
                        </a:rPr>
                        <a:t>don’t think a PFD or lifejacket will help</a:t>
                      </a:r>
                      <a:r>
                        <a:rPr lang="en-US" sz="1300" b="0" i="0" u="none" strike="noStrike" dirty="0">
                          <a:solidFill>
                            <a:schemeClr val="tx1"/>
                          </a:solidFill>
                          <a:effectLst/>
                          <a:latin typeface="+mj-lt"/>
                          <a:cs typeface="Calibri" panose="020F0502020204030204" pitchFamily="34" charset="0"/>
                        </a:rPr>
                        <a:t> if someone falls into cold water</a:t>
                      </a:r>
                    </a:p>
                  </a:txBody>
                  <a:tcPr marL="9525" marR="9525" marT="9525" marB="0" anchor="ctr">
                    <a:solidFill>
                      <a:schemeClr val="bg1">
                        <a:lumMod val="95000"/>
                      </a:schemeClr>
                    </a:solidFill>
                  </a:tcPr>
                </a:tc>
              </a:tr>
              <a:tr h="213441">
                <a:tc>
                  <a:txBody>
                    <a:bodyPr/>
                    <a:lstStyle/>
                    <a:p>
                      <a:pPr algn="l" fontAlgn="b"/>
                      <a:r>
                        <a:rPr lang="en-US" sz="1300" b="0" i="0" u="none" strike="noStrike" dirty="0">
                          <a:solidFill>
                            <a:schemeClr val="tx1"/>
                          </a:solidFill>
                          <a:effectLst/>
                          <a:latin typeface="+mj-lt"/>
                          <a:cs typeface="Calibri" panose="020F0502020204030204" pitchFamily="34" charset="0"/>
                        </a:rPr>
                        <a:t>I </a:t>
                      </a:r>
                      <a:r>
                        <a:rPr lang="en-US" sz="1300" b="1" i="0" u="sng" strike="noStrike" dirty="0">
                          <a:solidFill>
                            <a:schemeClr val="tx1"/>
                          </a:solidFill>
                          <a:effectLst/>
                          <a:latin typeface="+mj-lt"/>
                          <a:cs typeface="Calibri" panose="020F0502020204030204" pitchFamily="34" charset="0"/>
                        </a:rPr>
                        <a:t>don’t need to worry about cold water immersion</a:t>
                      </a:r>
                      <a:r>
                        <a:rPr lang="en-US" sz="1300" b="0" i="0" u="none" strike="noStrike" dirty="0">
                          <a:solidFill>
                            <a:schemeClr val="tx1"/>
                          </a:solidFill>
                          <a:effectLst/>
                          <a:latin typeface="+mj-lt"/>
                          <a:cs typeface="Calibri" panose="020F0502020204030204" pitchFamily="34" charset="0"/>
                        </a:rPr>
                        <a:t>, as it is unlikely to happen to me</a:t>
                      </a:r>
                    </a:p>
                  </a:txBody>
                  <a:tcPr marL="9525" marR="9525" marT="9525" marB="0" anchor="ctr">
                    <a:solidFill>
                      <a:schemeClr val="bg1">
                        <a:lumMod val="95000"/>
                      </a:schemeClr>
                    </a:solidFill>
                  </a:tcPr>
                </a:tc>
              </a:tr>
            </a:tbl>
          </a:graphicData>
        </a:graphic>
      </p:graphicFrame>
      <p:sp>
        <p:nvSpPr>
          <p:cNvPr id="9" name="Rounded Rectangle 8"/>
          <p:cNvSpPr/>
          <p:nvPr/>
        </p:nvSpPr>
        <p:spPr>
          <a:xfrm>
            <a:off x="7620000" y="228600"/>
            <a:ext cx="1426028" cy="31227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dirty="0" smtClean="0">
                <a:solidFill>
                  <a:srgbClr val="1F497D"/>
                </a:solidFill>
              </a:rPr>
              <a:t>Lifejackets</a:t>
            </a:r>
            <a:endParaRPr lang="en-US" sz="1400" dirty="0">
              <a:solidFill>
                <a:srgbClr val="1F497D"/>
              </a:solidFill>
            </a:endParaRPr>
          </a:p>
        </p:txBody>
      </p:sp>
      <p:sp>
        <p:nvSpPr>
          <p:cNvPr id="10" name="Content Placeholder 4"/>
          <p:cNvSpPr txBox="1">
            <a:spLocks/>
          </p:cNvSpPr>
          <p:nvPr/>
        </p:nvSpPr>
        <p:spPr>
          <a:xfrm>
            <a:off x="4953000" y="1611086"/>
            <a:ext cx="3304800" cy="1078200"/>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t>Top motivations </a:t>
            </a:r>
            <a:r>
              <a:rPr lang="en-US" sz="1600" dirty="0" smtClean="0"/>
              <a:t>to wear a lifejacket while boating have to do with Recognition and Security/Comfort:</a:t>
            </a:r>
            <a:endParaRPr lang="en-US" sz="1600" dirty="0"/>
          </a:p>
        </p:txBody>
      </p:sp>
      <p:sp>
        <p:nvSpPr>
          <p:cNvPr id="11" name="Content Placeholder 4"/>
          <p:cNvSpPr txBox="1">
            <a:spLocks/>
          </p:cNvSpPr>
          <p:nvPr/>
        </p:nvSpPr>
        <p:spPr>
          <a:xfrm>
            <a:off x="595499" y="1611086"/>
            <a:ext cx="3304800" cy="1078200"/>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rgbClr val="1F497D"/>
                </a:solidFill>
              </a:rPr>
              <a:t>The top barriers </a:t>
            </a:r>
            <a:r>
              <a:rPr lang="en-US" sz="1600" dirty="0" smtClean="0">
                <a:solidFill>
                  <a:srgbClr val="1F497D"/>
                </a:solidFill>
              </a:rPr>
              <a:t>that keep boaters from wearing lifejackets focus on Vitality and Cold Water:</a:t>
            </a:r>
            <a:endParaRPr lang="en-US" sz="1600" dirty="0">
              <a:solidFill>
                <a:srgbClr val="1F497D"/>
              </a:solidFill>
            </a:endParaRPr>
          </a:p>
        </p:txBody>
      </p:sp>
    </p:spTree>
    <p:extLst>
      <p:ext uri="{BB962C8B-B14F-4D97-AF65-F5344CB8AC3E}">
        <p14:creationId xmlns:p14="http://schemas.microsoft.com/office/powerpoint/2010/main" val="2105585238"/>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746564" cy="893400"/>
          </a:xfrm>
        </p:spPr>
        <p:txBody>
          <a:bodyPr/>
          <a:lstStyle/>
          <a:p>
            <a:r>
              <a:rPr lang="en-US" dirty="0" smtClean="0"/>
              <a:t>With exposure to motivations, barriers and communications statements, Canadian boaters show a willingness to improve their lifejacket-wearing behaviour.</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91</a:t>
            </a:fld>
            <a:endParaRPr lang="de-DE" dirty="0">
              <a:solidFill>
                <a:srgbClr val="1F497D"/>
              </a:solidFill>
              <a:latin typeface="+mj-lt"/>
            </a:endParaRP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3710765129"/>
              </p:ext>
            </p:extLst>
          </p:nvPr>
        </p:nvGraphicFramePr>
        <p:xfrm>
          <a:off x="899898" y="3117427"/>
          <a:ext cx="6960577" cy="647723"/>
        </p:xfrm>
        <a:graphic>
          <a:graphicData uri="http://schemas.openxmlformats.org/drawingml/2006/table">
            <a:tbl>
              <a:tblPr>
                <a:tableStyleId>{5C22544A-7EE6-4342-B048-85BDC9FD1C3A}</a:tableStyleId>
              </a:tblPr>
              <a:tblGrid>
                <a:gridCol w="439615"/>
                <a:gridCol w="6520962"/>
              </a:tblGrid>
              <a:tr h="647723">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kern="1200" dirty="0" smtClean="0">
                          <a:solidFill>
                            <a:schemeClr val="dk1"/>
                          </a:solidFill>
                          <a:effectLst/>
                          <a:latin typeface="+mn-lt"/>
                          <a:ea typeface="+mn-ea"/>
                          <a:cs typeface="+mn-cs"/>
                        </a:rPr>
                        <a:t>A lifejacket buys you time to be rescued if you fall out of your boat.</a:t>
                      </a:r>
                      <a:r>
                        <a:rPr lang="en-US" sz="1200" kern="1200" dirty="0" smtClean="0">
                          <a:solidFill>
                            <a:schemeClr val="dk1"/>
                          </a:solidFill>
                          <a:effectLst/>
                          <a:latin typeface="+mn-lt"/>
                          <a:ea typeface="+mn-ea"/>
                          <a:cs typeface="+mn-cs"/>
                        </a:rPr>
                        <a:t> It may be impossible to get back into your boat if it has swamped or capsized, and it may be too far to successfully swim to shore. Wearing a lifejacket will keep your head above water to survive until you are rescued.</a:t>
                      </a:r>
                      <a:endParaRPr lang="en-US" sz="1200" b="0" i="0" u="none" strike="noStrike" dirty="0">
                        <a:solidFill>
                          <a:schemeClr val="tx1"/>
                        </a:solidFill>
                        <a:effectLst/>
                        <a:latin typeface="Calibri"/>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520905205"/>
              </p:ext>
            </p:extLst>
          </p:nvPr>
        </p:nvGraphicFramePr>
        <p:xfrm>
          <a:off x="899898" y="4489027"/>
          <a:ext cx="6960577" cy="616373"/>
        </p:xfrm>
        <a:graphic>
          <a:graphicData uri="http://schemas.openxmlformats.org/drawingml/2006/table">
            <a:tbl>
              <a:tblPr>
                <a:tableStyleId>{5C22544A-7EE6-4342-B048-85BDC9FD1C3A}</a:tableStyleId>
              </a:tblPr>
              <a:tblGrid>
                <a:gridCol w="439615"/>
                <a:gridCol w="6520962"/>
              </a:tblGrid>
              <a:tr h="616373">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chemeClr val="tx1"/>
                          </a:solidFill>
                          <a:effectLst/>
                          <a:latin typeface="Calibri"/>
                        </a:rPr>
                        <a:t>80% of people who drown while boating were not wearing a lifejacket and they could have survived if they were.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14" name="TextBox 13"/>
          <p:cNvSpPr txBox="1"/>
          <p:nvPr/>
        </p:nvSpPr>
        <p:spPr>
          <a:xfrm>
            <a:off x="799263" y="2743982"/>
            <a:ext cx="3276600" cy="369332"/>
          </a:xfrm>
          <a:prstGeom prst="rect">
            <a:avLst/>
          </a:prstGeom>
          <a:noFill/>
        </p:spPr>
        <p:txBody>
          <a:bodyPr wrap="square" rtlCol="0">
            <a:spAutoFit/>
          </a:bodyPr>
          <a:lstStyle/>
          <a:p>
            <a:r>
              <a:rPr lang="en-US" dirty="0" smtClean="0">
                <a:solidFill>
                  <a:srgbClr val="1F497D"/>
                </a:solidFill>
              </a:rPr>
              <a:t>Top Message</a:t>
            </a:r>
          </a:p>
        </p:txBody>
      </p:sp>
      <p:sp>
        <p:nvSpPr>
          <p:cNvPr id="15" name="TextBox 14"/>
          <p:cNvSpPr txBox="1"/>
          <p:nvPr/>
        </p:nvSpPr>
        <p:spPr>
          <a:xfrm>
            <a:off x="835877" y="4119902"/>
            <a:ext cx="3276600" cy="369332"/>
          </a:xfrm>
          <a:prstGeom prst="rect">
            <a:avLst/>
          </a:prstGeom>
          <a:noFill/>
        </p:spPr>
        <p:txBody>
          <a:bodyPr wrap="square" rtlCol="0">
            <a:spAutoFit/>
          </a:bodyPr>
          <a:lstStyle/>
          <a:p>
            <a:r>
              <a:rPr lang="en-US" dirty="0" smtClean="0">
                <a:solidFill>
                  <a:srgbClr val="1F497D"/>
                </a:solidFill>
              </a:rPr>
              <a:t>Top Fact</a:t>
            </a:r>
          </a:p>
        </p:txBody>
      </p:sp>
      <p:sp>
        <p:nvSpPr>
          <p:cNvPr id="16" name="TextBox 15"/>
          <p:cNvSpPr txBox="1"/>
          <p:nvPr/>
        </p:nvSpPr>
        <p:spPr>
          <a:xfrm>
            <a:off x="498764" y="1489501"/>
            <a:ext cx="7086600" cy="1077218"/>
          </a:xfrm>
          <a:prstGeom prst="rect">
            <a:avLst/>
          </a:prstGeom>
          <a:noFill/>
        </p:spPr>
        <p:txBody>
          <a:bodyPr wrap="square" rtlCol="0">
            <a:spAutoFit/>
          </a:bodyPr>
          <a:lstStyle/>
          <a:p>
            <a:r>
              <a:rPr lang="en-US" sz="1600" u="sng" dirty="0" smtClean="0">
                <a:solidFill>
                  <a:srgbClr val="1F497D"/>
                </a:solidFill>
              </a:rPr>
              <a:t>Implications</a:t>
            </a:r>
          </a:p>
          <a:p>
            <a:r>
              <a:rPr lang="en-US" sz="1600" dirty="0" smtClean="0">
                <a:solidFill>
                  <a:srgbClr val="1F497D"/>
                </a:solidFill>
              </a:rPr>
              <a:t>Messaging that was most convincing focuses on the lifesaving aspect of lifejackets and reminds boaters that </a:t>
            </a:r>
            <a:r>
              <a:rPr lang="en-US" sz="1600" i="1" dirty="0" smtClean="0">
                <a:solidFill>
                  <a:srgbClr val="1F497D"/>
                </a:solidFill>
              </a:rPr>
              <a:t>not wearing a lifejacket</a:t>
            </a:r>
            <a:r>
              <a:rPr lang="en-US" sz="1600" dirty="0" smtClean="0">
                <a:solidFill>
                  <a:srgbClr val="1F497D"/>
                </a:solidFill>
              </a:rPr>
              <a:t> while boating puts themselves at risk of drowning. The most effective communications messages are as follows:</a:t>
            </a:r>
          </a:p>
        </p:txBody>
      </p:sp>
      <p:sp>
        <p:nvSpPr>
          <p:cNvPr id="10" name="Rounded Rectangle 9"/>
          <p:cNvSpPr/>
          <p:nvPr/>
        </p:nvSpPr>
        <p:spPr>
          <a:xfrm>
            <a:off x="7620000" y="228600"/>
            <a:ext cx="1426028" cy="31227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dirty="0" smtClean="0">
                <a:solidFill>
                  <a:srgbClr val="1F497D"/>
                </a:solidFill>
              </a:rPr>
              <a:t>Lifejackets</a:t>
            </a:r>
            <a:endParaRPr lang="en-US" sz="1400" dirty="0">
              <a:solidFill>
                <a:srgbClr val="1F497D"/>
              </a:solidFill>
            </a:endParaRPr>
          </a:p>
        </p:txBody>
      </p:sp>
    </p:spTree>
    <p:extLst>
      <p:ext uri="{BB962C8B-B14F-4D97-AF65-F5344CB8AC3E}">
        <p14:creationId xmlns:p14="http://schemas.microsoft.com/office/powerpoint/2010/main" val="2857942268"/>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92</a:t>
            </a:fld>
            <a:endParaRPr lang="de-DE" dirty="0">
              <a:solidFill>
                <a:srgbClr val="1F497D"/>
              </a:solidFill>
            </a:endParaRPr>
          </a:p>
        </p:txBody>
      </p:sp>
      <p:sp>
        <p:nvSpPr>
          <p:cNvPr id="4" name="Content Placeholder 3"/>
          <p:cNvSpPr>
            <a:spLocks noGrp="1"/>
          </p:cNvSpPr>
          <p:nvPr>
            <p:ph idx="4294967295"/>
          </p:nvPr>
        </p:nvSpPr>
        <p:spPr>
          <a:xfrm>
            <a:off x="590550" y="1252538"/>
            <a:ext cx="8229600" cy="5376862"/>
          </a:xfrm>
          <a:prstGeom prst="rect">
            <a:avLst/>
          </a:prstGeom>
        </p:spPr>
        <p:txBody>
          <a:bodyPr/>
          <a:lstStyle/>
          <a:p>
            <a:pPr marL="0" indent="0">
              <a:buNone/>
            </a:pPr>
            <a:r>
              <a:rPr lang="en-US" sz="1800" b="1" i="1" dirty="0" smtClean="0">
                <a:latin typeface="Arial" panose="020B0604020202020204" pitchFamily="34" charset="0"/>
                <a:cs typeface="Arial" panose="020B0604020202020204" pitchFamily="34" charset="0"/>
              </a:rPr>
              <a:t>Don’t drink and Operate a Boat</a:t>
            </a:r>
          </a:p>
          <a:p>
            <a:pPr>
              <a:spcBef>
                <a:spcPts val="600"/>
              </a:spcBef>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Pleasure </a:t>
            </a:r>
            <a:r>
              <a:rPr lang="en-US" sz="1800" dirty="0" err="1" smtClean="0">
                <a:latin typeface="Arial" panose="020B0604020202020204" pitchFamily="34" charset="0"/>
                <a:cs typeface="Arial" panose="020B0604020202020204" pitchFamily="34" charset="0"/>
              </a:rPr>
              <a:t>powerboaters</a:t>
            </a:r>
            <a:r>
              <a:rPr lang="en-US" sz="1800" dirty="0" smtClean="0">
                <a:latin typeface="Arial" panose="020B0604020202020204" pitchFamily="34" charset="0"/>
                <a:cs typeface="Arial" panose="020B0604020202020204" pitchFamily="34" charset="0"/>
              </a:rPr>
              <a:t> and fishers are prime targets; but also upside with paddlers  </a:t>
            </a:r>
          </a:p>
          <a:p>
            <a:pPr lvl="1">
              <a:spcBef>
                <a:spcPts val="600"/>
              </a:spcBef>
              <a:buFont typeface="Wingdings" panose="05000000000000000000" pitchFamily="2" charset="2"/>
              <a:buChar char="q"/>
            </a:pPr>
            <a:r>
              <a:rPr lang="en-US" sz="1600" dirty="0" smtClean="0">
                <a:latin typeface="Arial" panose="020B0604020202020204" pitchFamily="34" charset="0"/>
                <a:cs typeface="Arial" panose="020B0604020202020204" pitchFamily="34" charset="0"/>
              </a:rPr>
              <a:t>Powerboat drivers and younger boaters deserve special focus.</a:t>
            </a:r>
          </a:p>
          <a:p>
            <a:pPr>
              <a:spcBef>
                <a:spcPts val="600"/>
              </a:spcBef>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Significant opportunity to drive better awareness and understanding of the drinking and boating laws </a:t>
            </a:r>
          </a:p>
          <a:p>
            <a:pPr>
              <a:spcBef>
                <a:spcPts val="600"/>
              </a:spcBef>
              <a:buFont typeface="Wingdings" panose="05000000000000000000" pitchFamily="2" charset="2"/>
              <a:buChar char="§"/>
            </a:pPr>
            <a:r>
              <a:rPr lang="en-US" sz="1800" dirty="0" smtClean="0">
                <a:latin typeface="Arial" panose="020B0604020202020204" pitchFamily="34" charset="0"/>
                <a:cs typeface="Arial" panose="020B0604020202020204" pitchFamily="34" charset="0"/>
              </a:rPr>
              <a:t>Great potential for new public education communications messaging to reduce drinking when operating boats</a:t>
            </a:r>
          </a:p>
          <a:p>
            <a:pPr lvl="1">
              <a:spcBef>
                <a:spcPts val="600"/>
              </a:spcBef>
              <a:buFont typeface="Wingdings" panose="05000000000000000000" pitchFamily="2" charset="2"/>
              <a:buChar char="q"/>
            </a:pPr>
            <a:r>
              <a:rPr lang="en-US" sz="1600" dirty="0" smtClean="0">
                <a:latin typeface="Arial" panose="020B0604020202020204" pitchFamily="34" charset="0"/>
                <a:cs typeface="Arial" panose="020B0604020202020204" pitchFamily="34" charset="0"/>
              </a:rPr>
              <a:t>Maybe even more “low hanging fruit” to make gains re: drinking &amp; boating, than for wearing lifejackets</a:t>
            </a:r>
          </a:p>
          <a:p>
            <a:pPr lvl="1">
              <a:spcBef>
                <a:spcPts val="600"/>
              </a:spcBef>
              <a:buFont typeface="Wingdings" panose="05000000000000000000" pitchFamily="2" charset="2"/>
              <a:buChar char="q"/>
            </a:pPr>
            <a:r>
              <a:rPr lang="en-US" sz="1600" dirty="0" smtClean="0">
                <a:latin typeface="Arial" panose="020B0604020202020204" pitchFamily="34" charset="0"/>
                <a:cs typeface="Arial" panose="020B0604020202020204" pitchFamily="34" charset="0"/>
              </a:rPr>
              <a:t>For example …</a:t>
            </a:r>
          </a:p>
        </p:txBody>
      </p:sp>
      <p:sp>
        <p:nvSpPr>
          <p:cNvPr id="2" name="Title 1"/>
          <p:cNvSpPr>
            <a:spLocks noGrp="1"/>
          </p:cNvSpPr>
          <p:nvPr>
            <p:ph type="title" idx="4294967295"/>
          </p:nvPr>
        </p:nvSpPr>
        <p:spPr>
          <a:xfrm>
            <a:off x="1438276" y="214699"/>
            <a:ext cx="7124700" cy="665162"/>
          </a:xfrm>
        </p:spPr>
        <p:txBody>
          <a:bodyPr/>
          <a:lstStyle/>
          <a:p>
            <a:r>
              <a:rPr lang="en-US" dirty="0" smtClean="0"/>
              <a:t>Implications (for discussion) </a:t>
            </a:r>
            <a:endParaRPr lang="en-US" dirty="0"/>
          </a:p>
        </p:txBody>
      </p:sp>
      <p:sp>
        <p:nvSpPr>
          <p:cNvPr id="40" name="Rectangle 39"/>
          <p:cNvSpPr/>
          <p:nvPr/>
        </p:nvSpPr>
        <p:spPr>
          <a:xfrm>
            <a:off x="0" y="6107501"/>
            <a:ext cx="9144000" cy="431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pic>
        <p:nvPicPr>
          <p:cNvPr id="4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0842" y="5916926"/>
            <a:ext cx="1710789"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6666514"/>
      </p:ext>
    </p:extLst>
  </p:cSld>
  <p:clrMapOvr>
    <a:masterClrMapping/>
  </p:clrMapOvr>
  <p:transition spd="slow" advClick="0">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fontAlgn="base">
              <a:spcBef>
                <a:spcPct val="0"/>
              </a:spcBef>
              <a:spcAft>
                <a:spcPct val="0"/>
              </a:spcAft>
            </a:pPr>
            <a:fld id="{99DB18A3-D21F-4BB0-9E84-DFB029941648}" type="slidenum">
              <a:rPr lang="de-DE" smtClean="0">
                <a:solidFill>
                  <a:srgbClr val="1F497D"/>
                </a:solidFill>
              </a:rPr>
              <a:pPr fontAlgn="base">
                <a:spcBef>
                  <a:spcPct val="0"/>
                </a:spcBef>
                <a:spcAft>
                  <a:spcPct val="0"/>
                </a:spcAft>
              </a:pPr>
              <a:t>93</a:t>
            </a:fld>
            <a:endParaRPr lang="de-DE" dirty="0">
              <a:solidFill>
                <a:srgbClr val="1F497D"/>
              </a:solidFill>
            </a:endParaRPr>
          </a:p>
        </p:txBody>
      </p:sp>
      <p:sp>
        <p:nvSpPr>
          <p:cNvPr id="2" name="Title 1"/>
          <p:cNvSpPr>
            <a:spLocks noGrp="1"/>
          </p:cNvSpPr>
          <p:nvPr>
            <p:ph type="title" idx="4294967295"/>
          </p:nvPr>
        </p:nvSpPr>
        <p:spPr>
          <a:xfrm>
            <a:off x="1371600" y="96838"/>
            <a:ext cx="7772400" cy="612775"/>
          </a:xfrm>
        </p:spPr>
        <p:txBody>
          <a:bodyPr>
            <a:normAutofit fontScale="90000"/>
          </a:bodyPr>
          <a:lstStyle/>
          <a:p>
            <a:r>
              <a:rPr lang="en-US" dirty="0" smtClean="0"/>
              <a:t>Example of High Potential “Don’t Drink and Operate a Boat” Communications focus</a:t>
            </a:r>
            <a:endParaRPr lang="en-US" dirty="0"/>
          </a:p>
        </p:txBody>
      </p:sp>
      <p:sp>
        <p:nvSpPr>
          <p:cNvPr id="9" name="Rectangle 8"/>
          <p:cNvSpPr/>
          <p:nvPr/>
        </p:nvSpPr>
        <p:spPr>
          <a:xfrm>
            <a:off x="2133600" y="2674620"/>
            <a:ext cx="4682490" cy="1231106"/>
          </a:xfrm>
          <a:prstGeom prst="rect">
            <a:avLst/>
          </a:prstGeom>
        </p:spPr>
        <p:txBody>
          <a:bodyPr wrap="square">
            <a:spAutoFit/>
          </a:bodyPr>
          <a:lstStyle/>
          <a:p>
            <a:pPr algn="ctr" fontAlgn="b"/>
            <a:r>
              <a:rPr lang="en-US" b="1" dirty="0" smtClean="0">
                <a:solidFill>
                  <a:srgbClr val="1F497D"/>
                </a:solidFill>
                <a:cs typeface="Calibri" panose="020F0502020204030204" pitchFamily="34" charset="0"/>
              </a:rPr>
              <a:t>Impaired boating is impaired driving</a:t>
            </a:r>
            <a:r>
              <a:rPr lang="en-US" dirty="0" smtClean="0">
                <a:solidFill>
                  <a:srgbClr val="1F497D"/>
                </a:solidFill>
                <a:cs typeface="Calibri" panose="020F0502020204030204" pitchFamily="34" charset="0"/>
              </a:rPr>
              <a:t>, </a:t>
            </a:r>
            <a:br>
              <a:rPr lang="en-US" dirty="0" smtClean="0">
                <a:solidFill>
                  <a:srgbClr val="1F497D"/>
                </a:solidFill>
                <a:cs typeface="Calibri" panose="020F0502020204030204" pitchFamily="34" charset="0"/>
              </a:rPr>
            </a:br>
            <a:r>
              <a:rPr lang="en-US" sz="1400" dirty="0" smtClean="0">
                <a:solidFill>
                  <a:srgbClr val="1F497D"/>
                </a:solidFill>
                <a:cs typeface="Calibri" panose="020F0502020204030204" pitchFamily="34" charset="0"/>
              </a:rPr>
              <a:t>just like being impaired from drinking while driving a car.  If you get caught impaired and operating a boat, it will result in heavy fines, criminal charges, a criminal record, jail time and seizing of your boat.</a:t>
            </a:r>
            <a:endParaRPr lang="en-US" sz="1400" dirty="0">
              <a:solidFill>
                <a:srgbClr val="1F497D"/>
              </a:solidFill>
              <a:cs typeface="Calibri" panose="020F0502020204030204" pitchFamily="34" charset="0"/>
            </a:endParaRPr>
          </a:p>
        </p:txBody>
      </p:sp>
      <p:sp>
        <p:nvSpPr>
          <p:cNvPr id="12" name="Rounded Rectangle 11"/>
          <p:cNvSpPr/>
          <p:nvPr/>
        </p:nvSpPr>
        <p:spPr>
          <a:xfrm>
            <a:off x="7239000" y="3848100"/>
            <a:ext cx="1600200" cy="8763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a:solidFill>
                  <a:srgbClr val="1F497D"/>
                </a:solidFill>
              </a:rPr>
              <a:t>Emotional Connection</a:t>
            </a:r>
          </a:p>
        </p:txBody>
      </p:sp>
      <p:cxnSp>
        <p:nvCxnSpPr>
          <p:cNvPr id="15" name="Straight Arrow Connector 14"/>
          <p:cNvCxnSpPr/>
          <p:nvPr/>
        </p:nvCxnSpPr>
        <p:spPr>
          <a:xfrm flipV="1">
            <a:off x="3276600" y="3962400"/>
            <a:ext cx="990600" cy="77640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3276600" y="1789306"/>
            <a:ext cx="609600" cy="72529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endCxn id="4" idx="0"/>
          </p:cNvCxnSpPr>
          <p:nvPr/>
        </p:nvCxnSpPr>
        <p:spPr>
          <a:xfrm flipH="1">
            <a:off x="4572000" y="1836804"/>
            <a:ext cx="546752" cy="67779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H="1" flipV="1">
            <a:off x="6615051" y="3734276"/>
            <a:ext cx="562126" cy="40640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5312311" y="1621483"/>
            <a:ext cx="3576524" cy="738664"/>
          </a:xfrm>
          <a:prstGeom prst="rect">
            <a:avLst/>
          </a:prstGeom>
          <a:noFill/>
        </p:spPr>
        <p:txBody>
          <a:bodyPr wrap="square" rtlCol="0">
            <a:spAutoFit/>
          </a:bodyPr>
          <a:lstStyle/>
          <a:p>
            <a:r>
              <a:rPr lang="en-US" sz="1400" b="1" dirty="0" smtClean="0">
                <a:solidFill>
                  <a:srgbClr val="1F497D"/>
                </a:solidFill>
              </a:rPr>
              <a:t>Safety net / Security</a:t>
            </a:r>
          </a:p>
          <a:p>
            <a:r>
              <a:rPr lang="en-US" sz="1400" b="1" dirty="0" smtClean="0">
                <a:solidFill>
                  <a:srgbClr val="1F497D"/>
                </a:solidFill>
              </a:rPr>
              <a:t>…The right thing to do…</a:t>
            </a:r>
            <a:br>
              <a:rPr lang="en-US" sz="1400" b="1" dirty="0" smtClean="0">
                <a:solidFill>
                  <a:srgbClr val="1F497D"/>
                </a:solidFill>
              </a:rPr>
            </a:br>
            <a:r>
              <a:rPr lang="en-US" sz="1400" b="1" dirty="0" smtClean="0">
                <a:solidFill>
                  <a:srgbClr val="1F497D"/>
                </a:solidFill>
              </a:rPr>
              <a:t>…and avoid emotional pain (once they know)</a:t>
            </a:r>
            <a:endParaRPr lang="en-US" sz="1400" b="1" dirty="0">
              <a:solidFill>
                <a:srgbClr val="1F497D"/>
              </a:solidFill>
            </a:endParaRPr>
          </a:p>
        </p:txBody>
      </p:sp>
      <p:sp>
        <p:nvSpPr>
          <p:cNvPr id="23" name="TextBox 22"/>
          <p:cNvSpPr txBox="1"/>
          <p:nvPr/>
        </p:nvSpPr>
        <p:spPr>
          <a:xfrm>
            <a:off x="894057" y="1789306"/>
            <a:ext cx="2880360" cy="523220"/>
          </a:xfrm>
          <a:prstGeom prst="rect">
            <a:avLst/>
          </a:prstGeom>
          <a:noFill/>
        </p:spPr>
        <p:txBody>
          <a:bodyPr wrap="square" rtlCol="0">
            <a:spAutoFit/>
          </a:bodyPr>
          <a:lstStyle/>
          <a:p>
            <a:r>
              <a:rPr lang="en-US" sz="1400" b="1" dirty="0" smtClean="0">
                <a:solidFill>
                  <a:srgbClr val="1F497D"/>
                </a:solidFill>
              </a:rPr>
              <a:t>I think it’s legal; </a:t>
            </a:r>
            <a:br>
              <a:rPr lang="en-US" sz="1400" b="1" dirty="0" smtClean="0">
                <a:solidFill>
                  <a:srgbClr val="1F497D"/>
                </a:solidFill>
              </a:rPr>
            </a:br>
            <a:r>
              <a:rPr lang="en-US" sz="1400" b="1" dirty="0" smtClean="0">
                <a:solidFill>
                  <a:srgbClr val="1F497D"/>
                </a:solidFill>
              </a:rPr>
              <a:t>lack of awareness, knowledge</a:t>
            </a:r>
            <a:endParaRPr lang="en-US" sz="1400" b="1" dirty="0">
              <a:solidFill>
                <a:srgbClr val="1F497D"/>
              </a:solidFill>
            </a:endParaRPr>
          </a:p>
        </p:txBody>
      </p:sp>
      <p:sp>
        <p:nvSpPr>
          <p:cNvPr id="10" name="Rounded Rectangle 9"/>
          <p:cNvSpPr/>
          <p:nvPr/>
        </p:nvSpPr>
        <p:spPr>
          <a:xfrm>
            <a:off x="609600" y="2895600"/>
            <a:ext cx="1219200" cy="9144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a:solidFill>
                  <a:srgbClr val="1F497D"/>
                </a:solidFill>
              </a:rPr>
              <a:t>Message Focus</a:t>
            </a:r>
          </a:p>
        </p:txBody>
      </p:sp>
      <p:sp>
        <p:nvSpPr>
          <p:cNvPr id="6" name="Rounded Rectangle 5"/>
          <p:cNvSpPr/>
          <p:nvPr/>
        </p:nvSpPr>
        <p:spPr>
          <a:xfrm>
            <a:off x="838200" y="811285"/>
            <a:ext cx="2743200" cy="8382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a:solidFill>
                  <a:srgbClr val="1F497D"/>
                </a:solidFill>
              </a:rPr>
              <a:t>Barriers </a:t>
            </a:r>
          </a:p>
          <a:p>
            <a:pPr algn="ctr"/>
            <a:r>
              <a:rPr lang="en-US" dirty="0">
                <a:solidFill>
                  <a:srgbClr val="1F497D"/>
                </a:solidFill>
              </a:rPr>
              <a:t>to overcome</a:t>
            </a:r>
          </a:p>
        </p:txBody>
      </p:sp>
      <p:sp>
        <p:nvSpPr>
          <p:cNvPr id="7" name="Rounded Rectangle 6"/>
          <p:cNvSpPr/>
          <p:nvPr/>
        </p:nvSpPr>
        <p:spPr>
          <a:xfrm>
            <a:off x="4945380" y="762000"/>
            <a:ext cx="2743200" cy="83820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a:solidFill>
                  <a:srgbClr val="1F497D"/>
                </a:solidFill>
              </a:rPr>
              <a:t>Motivators</a:t>
            </a:r>
          </a:p>
        </p:txBody>
      </p:sp>
      <p:sp>
        <p:nvSpPr>
          <p:cNvPr id="14" name="Rectangle 13"/>
          <p:cNvSpPr/>
          <p:nvPr/>
        </p:nvSpPr>
        <p:spPr>
          <a:xfrm>
            <a:off x="3640455" y="4606801"/>
            <a:ext cx="3251835" cy="830997"/>
          </a:xfrm>
          <a:prstGeom prst="rect">
            <a:avLst/>
          </a:prstGeom>
        </p:spPr>
        <p:txBody>
          <a:bodyPr wrap="square">
            <a:spAutoFit/>
          </a:bodyPr>
          <a:lstStyle/>
          <a:p>
            <a:pPr algn="ctr" fontAlgn="b"/>
            <a:r>
              <a:rPr lang="en-US" sz="1600" b="1" dirty="0" smtClean="0">
                <a:solidFill>
                  <a:srgbClr val="1F497D"/>
                </a:solidFill>
              </a:rPr>
              <a:t>Impaired driving laws in Canada apply to driving a boat as well as to driving a car on the road.</a:t>
            </a:r>
            <a:endParaRPr lang="en-US" sz="1600" b="1" dirty="0">
              <a:solidFill>
                <a:srgbClr val="000000"/>
              </a:solidFill>
            </a:endParaRPr>
          </a:p>
        </p:txBody>
      </p:sp>
      <p:sp>
        <p:nvSpPr>
          <p:cNvPr id="16" name="Rectangle 15"/>
          <p:cNvSpPr/>
          <p:nvPr/>
        </p:nvSpPr>
        <p:spPr>
          <a:xfrm>
            <a:off x="3352800" y="5595455"/>
            <a:ext cx="4145878" cy="584775"/>
          </a:xfrm>
          <a:prstGeom prst="rect">
            <a:avLst/>
          </a:prstGeom>
        </p:spPr>
        <p:txBody>
          <a:bodyPr wrap="square">
            <a:spAutoFit/>
          </a:bodyPr>
          <a:lstStyle/>
          <a:p>
            <a:pPr fontAlgn="b"/>
            <a:r>
              <a:rPr lang="en-US" sz="1600" b="1" dirty="0" smtClean="0">
                <a:solidFill>
                  <a:srgbClr val="1F497D"/>
                </a:solidFill>
              </a:rPr>
              <a:t>It is illegal to operate any boat while impaired </a:t>
            </a:r>
            <a:br>
              <a:rPr lang="en-US" sz="1600" b="1" dirty="0" smtClean="0">
                <a:solidFill>
                  <a:srgbClr val="1F497D"/>
                </a:solidFill>
              </a:rPr>
            </a:br>
            <a:r>
              <a:rPr lang="en-US" sz="1600" dirty="0" smtClean="0">
                <a:solidFill>
                  <a:srgbClr val="1F497D"/>
                </a:solidFill>
              </a:rPr>
              <a:t>(i.e., with a blood alcohol level over .08).</a:t>
            </a:r>
            <a:endParaRPr lang="en-US" sz="1600" dirty="0">
              <a:solidFill>
                <a:srgbClr val="000000"/>
              </a:solidFill>
            </a:endParaRPr>
          </a:p>
        </p:txBody>
      </p:sp>
      <p:sp>
        <p:nvSpPr>
          <p:cNvPr id="11" name="Rounded Rectangle 10"/>
          <p:cNvSpPr/>
          <p:nvPr/>
        </p:nvSpPr>
        <p:spPr>
          <a:xfrm>
            <a:off x="838200" y="4807809"/>
            <a:ext cx="2743200" cy="629989"/>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dirty="0">
                <a:solidFill>
                  <a:srgbClr val="1F497D"/>
                </a:solidFill>
              </a:rPr>
              <a:t>Persuasive Supporting Facts</a:t>
            </a:r>
          </a:p>
        </p:txBody>
      </p:sp>
      <p:sp>
        <p:nvSpPr>
          <p:cNvPr id="4" name="Oval 3"/>
          <p:cNvSpPr/>
          <p:nvPr/>
        </p:nvSpPr>
        <p:spPr>
          <a:xfrm>
            <a:off x="1905000" y="2514600"/>
            <a:ext cx="5334000" cy="1447800"/>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6" name="Rectangle 55"/>
          <p:cNvSpPr/>
          <p:nvPr/>
        </p:nvSpPr>
        <p:spPr>
          <a:xfrm>
            <a:off x="0" y="6107501"/>
            <a:ext cx="9144000" cy="431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pic>
        <p:nvPicPr>
          <p:cNvPr id="5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0842" y="5916926"/>
            <a:ext cx="1710789"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00859992"/>
      </p:ext>
    </p:extLst>
  </p:cSld>
  <p:clrMapOvr>
    <a:masterClrMapping/>
  </p:clrMapOvr>
  <p:transition spd="slow" advClick="0">
    <p:fade thruBlk="1"/>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151627"/>
            <a:ext cx="6672342" cy="1198201"/>
          </a:xfrm>
        </p:spPr>
        <p:txBody>
          <a:bodyPr/>
          <a:lstStyle/>
          <a:p>
            <a:r>
              <a:rPr lang="en-US" dirty="0" smtClean="0"/>
              <a:t>Half of boaters (51%) claim to consume at least some alcohol before, or while boating. MaxDiff results show that reasons for this (barriers) are a belief that they know what’s right (recognition) and drinking contributes to enjoyment.</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94</a:t>
            </a:fld>
            <a:endParaRPr lang="de-DE" dirty="0">
              <a:solidFill>
                <a:srgbClr val="1F497D"/>
              </a:solidFill>
              <a:latin typeface="+mj-lt"/>
            </a:endParaRPr>
          </a:p>
        </p:txBody>
      </p:sp>
      <p:sp>
        <p:nvSpPr>
          <p:cNvPr id="5" name="Content Placeholder 4"/>
          <p:cNvSpPr>
            <a:spLocks noGrp="1"/>
          </p:cNvSpPr>
          <p:nvPr>
            <p:ph idx="1"/>
          </p:nvPr>
        </p:nvSpPr>
        <p:spPr>
          <a:xfrm>
            <a:off x="4953000" y="1737572"/>
            <a:ext cx="3304800" cy="1078200"/>
          </a:xfrm>
        </p:spPr>
        <p:txBody>
          <a:bodyPr/>
          <a:lstStyle/>
          <a:p>
            <a:pPr marL="0" indent="0">
              <a:buNone/>
            </a:pPr>
            <a:r>
              <a:rPr lang="en-US" sz="1600" b="1" dirty="0" smtClean="0"/>
              <a:t>Top motivations </a:t>
            </a:r>
            <a:r>
              <a:rPr lang="en-US" sz="1600" dirty="0" smtClean="0"/>
              <a:t>to not drink and operate a boat focus on Control and Conviviality themes:</a:t>
            </a:r>
            <a:endParaRPr lang="en-US" sz="1600" dirty="0"/>
          </a:p>
        </p:txBody>
      </p:sp>
      <p:graphicFrame>
        <p:nvGraphicFramePr>
          <p:cNvPr id="4" name="Table 3"/>
          <p:cNvGraphicFramePr>
            <a:graphicFrameLocks noGrp="1"/>
          </p:cNvGraphicFramePr>
          <p:nvPr>
            <p:extLst>
              <p:ext uri="{D42A27DB-BD31-4B8C-83A1-F6EECF244321}">
                <p14:modId xmlns:p14="http://schemas.microsoft.com/office/powerpoint/2010/main" val="3386881595"/>
              </p:ext>
            </p:extLst>
          </p:nvPr>
        </p:nvGraphicFramePr>
        <p:xfrm>
          <a:off x="4876800" y="2685142"/>
          <a:ext cx="3429000" cy="2253777"/>
        </p:xfrm>
        <a:graphic>
          <a:graphicData uri="http://schemas.openxmlformats.org/drawingml/2006/table">
            <a:tbl>
              <a:tblPr firstRow="1" bandRow="1">
                <a:tableStyleId>{5C22544A-7EE6-4342-B048-85BDC9FD1C3A}</a:tableStyleId>
              </a:tblPr>
              <a:tblGrid>
                <a:gridCol w="3429000"/>
              </a:tblGrid>
              <a:tr h="213441">
                <a:tc>
                  <a:txBody>
                    <a:bodyPr/>
                    <a:lstStyle/>
                    <a:p>
                      <a:pPr algn="l" fontAlgn="ctr"/>
                      <a:r>
                        <a:rPr lang="en-US" sz="1300" b="1" i="0" u="sng" strike="noStrike" dirty="0">
                          <a:solidFill>
                            <a:srgbClr val="00B0F0"/>
                          </a:solidFill>
                          <a:effectLst/>
                          <a:latin typeface="Calibri"/>
                          <a:cs typeface="Calibri"/>
                        </a:rPr>
                        <a:t>Control</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r>
              <a:tr h="269870">
                <a:tc>
                  <a:txBody>
                    <a:bodyPr/>
                    <a:lstStyle/>
                    <a:p>
                      <a:pPr algn="l" fontAlgn="ctr"/>
                      <a:r>
                        <a:rPr lang="en-US" sz="1300" b="0" i="0" u="none" strike="noStrike" dirty="0">
                          <a:solidFill>
                            <a:schemeClr val="tx1"/>
                          </a:solidFill>
                          <a:effectLst/>
                          <a:latin typeface="Calibri"/>
                          <a:cs typeface="Calibri"/>
                        </a:rPr>
                        <a:t>I am more likely to </a:t>
                      </a:r>
                      <a:r>
                        <a:rPr lang="en-US" sz="1300" b="1" i="0" u="sng" strike="noStrike" dirty="0">
                          <a:solidFill>
                            <a:schemeClr val="tx1"/>
                          </a:solidFill>
                          <a:effectLst/>
                          <a:latin typeface="Calibri"/>
                          <a:cs typeface="Calibri"/>
                        </a:rPr>
                        <a:t>avoid problems</a:t>
                      </a:r>
                      <a:r>
                        <a:rPr lang="en-US" sz="1300" b="0" i="0" u="none" strike="noStrike" dirty="0">
                          <a:solidFill>
                            <a:schemeClr val="tx1"/>
                          </a:solidFill>
                          <a:effectLst/>
                          <a:latin typeface="Calibri"/>
                          <a:cs typeface="Calibri"/>
                        </a:rPr>
                        <a:t> if I don’t drink and operate a boat</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r>
              <a:tr h="210736">
                <a:tc>
                  <a:txBody>
                    <a:bodyPr/>
                    <a:lstStyle/>
                    <a:p>
                      <a:endParaRPr lang="en-US" sz="800" dirty="0"/>
                    </a:p>
                  </a:txBody>
                  <a:tcPr>
                    <a:noFill/>
                  </a:tcPr>
                </a:tc>
              </a:tr>
              <a:tr h="213441">
                <a:tc>
                  <a:txBody>
                    <a:bodyPr/>
                    <a:lstStyle/>
                    <a:p>
                      <a:pPr algn="l" fontAlgn="ctr"/>
                      <a:r>
                        <a:rPr lang="en-US" sz="1300" b="1" i="0" u="sng" strike="noStrike" dirty="0">
                          <a:solidFill>
                            <a:srgbClr val="00B0F0"/>
                          </a:solidFill>
                          <a:effectLst/>
                          <a:latin typeface="Calibri"/>
                          <a:cs typeface="Calibri"/>
                        </a:rPr>
                        <a:t>Conviviality</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r>
              <a:tr h="213441">
                <a:tc>
                  <a:txBody>
                    <a:bodyPr/>
                    <a:lstStyle/>
                    <a:p>
                      <a:pPr algn="l" fontAlgn="ctr"/>
                      <a:r>
                        <a:rPr lang="en-US" sz="1300" b="1" i="0" u="sng" strike="noStrike" dirty="0">
                          <a:solidFill>
                            <a:schemeClr val="tx1"/>
                          </a:solidFill>
                          <a:effectLst/>
                          <a:latin typeface="Calibri"/>
                          <a:cs typeface="Calibri"/>
                        </a:rPr>
                        <a:t>Boating would never be the same</a:t>
                      </a:r>
                      <a:r>
                        <a:rPr lang="en-US" sz="1300" b="0" i="0" u="none" strike="noStrike" dirty="0">
                          <a:solidFill>
                            <a:schemeClr val="tx1"/>
                          </a:solidFill>
                          <a:effectLst/>
                          <a:latin typeface="Calibri"/>
                          <a:cs typeface="Calibri"/>
                        </a:rPr>
                        <a:t> for me if someone close to me </a:t>
                      </a:r>
                      <a:r>
                        <a:rPr lang="en-US" sz="1300" b="1" i="0" u="sng" strike="noStrike" dirty="0">
                          <a:solidFill>
                            <a:schemeClr val="tx1"/>
                          </a:solidFill>
                          <a:effectLst/>
                          <a:latin typeface="Calibri"/>
                          <a:cs typeface="Calibri"/>
                        </a:rPr>
                        <a:t>died because I was drinking</a:t>
                      </a:r>
                      <a:r>
                        <a:rPr lang="en-US" sz="1300" b="0" i="0" u="none" strike="noStrike" dirty="0">
                          <a:solidFill>
                            <a:schemeClr val="tx1"/>
                          </a:solidFill>
                          <a:effectLst/>
                          <a:latin typeface="Calibri"/>
                          <a:cs typeface="Calibri"/>
                        </a:rPr>
                        <a:t> while operating a boat</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r>
              <a:tr h="213441">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300" b="0" i="0" u="none" strike="noStrike" dirty="0" smtClean="0">
                          <a:solidFill>
                            <a:schemeClr val="tx1"/>
                          </a:solidFill>
                          <a:effectLst/>
                          <a:latin typeface="+mn-lt"/>
                          <a:cs typeface="Calibri"/>
                        </a:rPr>
                        <a:t>I </a:t>
                      </a:r>
                      <a:r>
                        <a:rPr lang="en-US" sz="1300" b="1" i="0" u="sng" strike="noStrike" dirty="0" smtClean="0">
                          <a:solidFill>
                            <a:schemeClr val="tx1"/>
                          </a:solidFill>
                          <a:effectLst/>
                          <a:latin typeface="+mn-lt"/>
                          <a:cs typeface="Calibri"/>
                        </a:rPr>
                        <a:t>don’t want the pain</a:t>
                      </a:r>
                      <a:r>
                        <a:rPr lang="en-US" sz="1300" b="0" i="0" u="none" strike="noStrike" dirty="0" smtClean="0">
                          <a:solidFill>
                            <a:schemeClr val="tx1"/>
                          </a:solidFill>
                          <a:effectLst/>
                          <a:latin typeface="+mn-lt"/>
                          <a:cs typeface="Calibri"/>
                        </a:rPr>
                        <a:t> I would feel if I </a:t>
                      </a:r>
                      <a:r>
                        <a:rPr lang="en-US" sz="1300" b="1" i="0" u="sng" strike="noStrike" dirty="0" smtClean="0">
                          <a:solidFill>
                            <a:schemeClr val="tx1"/>
                          </a:solidFill>
                          <a:effectLst/>
                          <a:latin typeface="+mn-lt"/>
                          <a:cs typeface="Calibri"/>
                        </a:rPr>
                        <a:t>knew I killed someone</a:t>
                      </a:r>
                      <a:r>
                        <a:rPr lang="en-US" sz="1300" b="0" i="0" u="none" strike="noStrike" dirty="0" smtClean="0">
                          <a:solidFill>
                            <a:schemeClr val="tx1"/>
                          </a:solidFill>
                          <a:effectLst/>
                          <a:latin typeface="+mn-lt"/>
                          <a:cs typeface="Calibri"/>
                        </a:rPr>
                        <a:t> because I was drinking while operating a boat</a:t>
                      </a:r>
                      <a:endParaRPr lang="en-US" sz="1300" b="0" i="0" u="none" strike="noStrike" dirty="0" smtClean="0">
                        <a:solidFill>
                          <a:schemeClr val="tx1"/>
                        </a:solidFill>
                        <a:effectLst/>
                        <a:latin typeface="+mn-lt"/>
                      </a:endParaRPr>
                    </a:p>
                  </a:txBody>
                  <a:tcPr marL="9525" marR="9525" marT="9525" marB="0" anchor="ctr">
                    <a:solidFill>
                      <a:schemeClr val="bg1">
                        <a:lumMod val="95000"/>
                      </a:schemeClr>
                    </a:solidFill>
                  </a:tcPr>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710909678"/>
              </p:ext>
            </p:extLst>
          </p:nvPr>
        </p:nvGraphicFramePr>
        <p:xfrm>
          <a:off x="671699" y="2685142"/>
          <a:ext cx="3124202" cy="2572658"/>
        </p:xfrm>
        <a:graphic>
          <a:graphicData uri="http://schemas.openxmlformats.org/drawingml/2006/table">
            <a:tbl>
              <a:tblPr firstRow="1" bandRow="1">
                <a:tableStyleId>{5C22544A-7EE6-4342-B048-85BDC9FD1C3A}</a:tableStyleId>
              </a:tblPr>
              <a:tblGrid>
                <a:gridCol w="3124202"/>
              </a:tblGrid>
              <a:tr h="213441">
                <a:tc>
                  <a:txBody>
                    <a:bodyPr/>
                    <a:lstStyle/>
                    <a:p>
                      <a:pPr algn="l" fontAlgn="ctr"/>
                      <a:r>
                        <a:rPr lang="en-US" sz="1300" b="1" i="0" u="sng" strike="noStrike" dirty="0">
                          <a:solidFill>
                            <a:srgbClr val="00B0F0"/>
                          </a:solidFill>
                          <a:effectLst/>
                          <a:latin typeface="Calibri"/>
                          <a:cs typeface="Calibri"/>
                        </a:rPr>
                        <a:t>Recognition</a:t>
                      </a:r>
                      <a:endParaRPr lang="en-US" sz="1300" b="1" i="0" u="sng" strike="noStrike" dirty="0">
                        <a:solidFill>
                          <a:srgbClr val="00B0F0"/>
                        </a:solidFill>
                        <a:effectLst/>
                        <a:latin typeface="Calibri"/>
                      </a:endParaRPr>
                    </a:p>
                  </a:txBody>
                  <a:tcPr marL="9525" marR="9525" marT="9525" marB="0" anchor="ctr">
                    <a:solidFill>
                      <a:schemeClr val="accent4">
                        <a:lumMod val="40000"/>
                        <a:lumOff val="60000"/>
                      </a:schemeClr>
                    </a:solidFill>
                  </a:tcPr>
                </a:tc>
              </a:tr>
              <a:tr h="269870">
                <a:tc>
                  <a:txBody>
                    <a:bodyPr/>
                    <a:lstStyle/>
                    <a:p>
                      <a:pPr algn="l" fontAlgn="ctr"/>
                      <a:r>
                        <a:rPr lang="en-US" sz="1300" b="0" i="0" u="none" strike="noStrike" dirty="0">
                          <a:solidFill>
                            <a:schemeClr val="tx1"/>
                          </a:solidFill>
                          <a:effectLst/>
                          <a:latin typeface="Calibri"/>
                          <a:cs typeface="Calibri"/>
                        </a:rPr>
                        <a:t>I </a:t>
                      </a:r>
                      <a:r>
                        <a:rPr lang="en-US" sz="1300" b="1" i="0" u="sng" strike="noStrike" dirty="0">
                          <a:solidFill>
                            <a:schemeClr val="tx1"/>
                          </a:solidFill>
                          <a:effectLst/>
                          <a:latin typeface="Calibri"/>
                          <a:cs typeface="Calibri"/>
                        </a:rPr>
                        <a:t>don’t know anyone</a:t>
                      </a:r>
                      <a:r>
                        <a:rPr lang="en-US" sz="1300" b="0" i="0" u="none" strike="noStrike" dirty="0">
                          <a:solidFill>
                            <a:schemeClr val="tx1"/>
                          </a:solidFill>
                          <a:effectLst/>
                          <a:latin typeface="Calibri"/>
                          <a:cs typeface="Calibri"/>
                        </a:rPr>
                        <a:t> who has </a:t>
                      </a:r>
                      <a:r>
                        <a:rPr lang="en-US" sz="1300" b="1" i="0" u="sng" strike="noStrike" dirty="0">
                          <a:solidFill>
                            <a:schemeClr val="tx1"/>
                          </a:solidFill>
                          <a:effectLst/>
                          <a:latin typeface="Calibri"/>
                          <a:cs typeface="Calibri"/>
                        </a:rPr>
                        <a:t>died or had a close call</a:t>
                      </a:r>
                      <a:r>
                        <a:rPr lang="en-US" sz="1300" b="0" i="0" u="none" strike="noStrike" dirty="0">
                          <a:solidFill>
                            <a:schemeClr val="tx1"/>
                          </a:solidFill>
                          <a:effectLst/>
                          <a:latin typeface="Calibri"/>
                          <a:cs typeface="Calibri"/>
                        </a:rPr>
                        <a:t> due to drinking and boating</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r>
              <a:tr h="285531">
                <a:tc>
                  <a:txBody>
                    <a:bodyPr/>
                    <a:lstStyle/>
                    <a:p>
                      <a:pPr algn="l" fontAlgn="ctr"/>
                      <a:r>
                        <a:rPr lang="en-US" sz="1300" b="0" i="0" u="none" strike="noStrike" dirty="0">
                          <a:solidFill>
                            <a:schemeClr val="tx1"/>
                          </a:solidFill>
                          <a:effectLst/>
                          <a:latin typeface="Calibri"/>
                          <a:cs typeface="Calibri"/>
                        </a:rPr>
                        <a:t>It is perfectly fine to drink in a </a:t>
                      </a:r>
                      <a:r>
                        <a:rPr lang="en-US" sz="1300" b="1" i="0" u="sng" strike="noStrike" dirty="0">
                          <a:solidFill>
                            <a:schemeClr val="tx1"/>
                          </a:solidFill>
                          <a:effectLst/>
                          <a:latin typeface="Calibri"/>
                          <a:cs typeface="Calibri"/>
                        </a:rPr>
                        <a:t>boat as long as the operator doesn’t have too much</a:t>
                      </a:r>
                      <a:r>
                        <a:rPr lang="en-US" sz="1300" b="0" i="0" u="none" strike="noStrike" dirty="0">
                          <a:solidFill>
                            <a:schemeClr val="tx1"/>
                          </a:solidFill>
                          <a:effectLst/>
                          <a:latin typeface="Calibri"/>
                          <a:cs typeface="Calibri"/>
                        </a:rPr>
                        <a:t> to drink</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r>
              <a:tr h="285531">
                <a:tc>
                  <a:txBody>
                    <a:bodyPr/>
                    <a:lstStyle/>
                    <a:p>
                      <a:pPr algn="l" fontAlgn="ctr"/>
                      <a:r>
                        <a:rPr lang="en-US" sz="1300" b="0" i="0" u="none" strike="noStrike" dirty="0">
                          <a:solidFill>
                            <a:schemeClr val="tx1"/>
                          </a:solidFill>
                          <a:effectLst/>
                          <a:latin typeface="Calibri"/>
                        </a:rPr>
                        <a:t>It’s </a:t>
                      </a:r>
                      <a:r>
                        <a:rPr lang="en-US" sz="1300" b="1" i="0" u="sng" strike="noStrike" dirty="0">
                          <a:solidFill>
                            <a:schemeClr val="tx1"/>
                          </a:solidFill>
                          <a:effectLst/>
                          <a:latin typeface="Calibri"/>
                        </a:rPr>
                        <a:t>legal to drink while operating</a:t>
                      </a:r>
                      <a:r>
                        <a:rPr lang="en-US" sz="1300" b="0" i="0" u="none" strike="noStrike" dirty="0">
                          <a:solidFill>
                            <a:schemeClr val="tx1"/>
                          </a:solidFill>
                          <a:effectLst/>
                          <a:latin typeface="Calibri"/>
                        </a:rPr>
                        <a:t> a boat</a:t>
                      </a:r>
                    </a:p>
                  </a:txBody>
                  <a:tcPr marL="9525" marR="9525" marT="9525" marB="0" anchor="ctr">
                    <a:solidFill>
                      <a:schemeClr val="bg1">
                        <a:lumMod val="95000"/>
                      </a:schemeClr>
                    </a:solidFill>
                  </a:tcPr>
                </a:tc>
              </a:tr>
              <a:tr h="210736">
                <a:tc>
                  <a:txBody>
                    <a:bodyPr/>
                    <a:lstStyle/>
                    <a:p>
                      <a:endParaRPr lang="en-US" sz="800" dirty="0"/>
                    </a:p>
                  </a:txBody>
                  <a:tcPr>
                    <a:noFill/>
                  </a:tcPr>
                </a:tc>
              </a:tr>
              <a:tr h="237266">
                <a:tc>
                  <a:txBody>
                    <a:bodyPr/>
                    <a:lstStyle/>
                    <a:p>
                      <a:pPr algn="l" fontAlgn="ctr"/>
                      <a:r>
                        <a:rPr lang="en-US" sz="1300" b="1" i="0" u="sng" strike="noStrike" dirty="0" smtClean="0">
                          <a:solidFill>
                            <a:srgbClr val="00B0F0"/>
                          </a:solidFill>
                          <a:effectLst/>
                          <a:latin typeface="Calibri"/>
                        </a:rPr>
                        <a:t>Enjoyment</a:t>
                      </a:r>
                      <a:endParaRPr lang="en-US" sz="1300" b="1" i="0" u="sng" strike="noStrike" dirty="0">
                        <a:solidFill>
                          <a:srgbClr val="00B0F0"/>
                        </a:solidFill>
                        <a:effectLst/>
                        <a:latin typeface="Calibri"/>
                      </a:endParaRPr>
                    </a:p>
                  </a:txBody>
                  <a:tcPr marL="7463" marR="7463" marT="7463" marB="0" anchor="ctr">
                    <a:solidFill>
                      <a:schemeClr val="accent4">
                        <a:lumMod val="40000"/>
                        <a:lumOff val="60000"/>
                      </a:schemeClr>
                    </a:solidFill>
                  </a:tcPr>
                </a:tc>
              </a:tr>
              <a:tr h="213441">
                <a:tc>
                  <a:txBody>
                    <a:bodyPr/>
                    <a:lstStyle/>
                    <a:p>
                      <a:pPr algn="l" fontAlgn="ctr"/>
                      <a:r>
                        <a:rPr lang="en-US" sz="1300" b="0" i="0" u="none" strike="noStrike" dirty="0">
                          <a:solidFill>
                            <a:schemeClr val="tx1"/>
                          </a:solidFill>
                          <a:effectLst/>
                          <a:latin typeface="Calibri"/>
                          <a:cs typeface="Calibri"/>
                        </a:rPr>
                        <a:t>Having a drink while boating is </a:t>
                      </a:r>
                      <a:r>
                        <a:rPr lang="en-US" sz="1300" b="1" i="0" u="sng" strike="noStrike" dirty="0">
                          <a:solidFill>
                            <a:schemeClr val="tx1"/>
                          </a:solidFill>
                          <a:effectLst/>
                          <a:latin typeface="Calibri"/>
                          <a:cs typeface="Calibri"/>
                        </a:rPr>
                        <a:t>part of having a good time</a:t>
                      </a:r>
                      <a:endParaRPr lang="en-US" sz="1300" b="1" i="0" u="sng" strike="noStrike" dirty="0">
                        <a:solidFill>
                          <a:schemeClr val="tx1"/>
                        </a:solidFill>
                        <a:effectLst/>
                        <a:latin typeface="Calibri"/>
                      </a:endParaRPr>
                    </a:p>
                  </a:txBody>
                  <a:tcPr marL="9525" marR="9525" marT="9525" marB="0" anchor="ctr">
                    <a:solidFill>
                      <a:schemeClr val="bg1">
                        <a:lumMod val="95000"/>
                      </a:schemeClr>
                    </a:solidFill>
                  </a:tcPr>
                </a:tc>
              </a:tr>
              <a:tr h="213441">
                <a:tc>
                  <a:txBody>
                    <a:bodyPr/>
                    <a:lstStyle/>
                    <a:p>
                      <a:pPr algn="l" fontAlgn="ctr"/>
                      <a:r>
                        <a:rPr lang="en-US" sz="1300" b="0" i="0" u="none" strike="noStrike" dirty="0">
                          <a:solidFill>
                            <a:schemeClr val="tx1"/>
                          </a:solidFill>
                          <a:effectLst/>
                          <a:latin typeface="Calibri"/>
                          <a:cs typeface="Calibri"/>
                        </a:rPr>
                        <a:t>I </a:t>
                      </a:r>
                      <a:r>
                        <a:rPr lang="en-US" sz="1300" b="1" i="0" u="sng" strike="noStrike" dirty="0">
                          <a:solidFill>
                            <a:schemeClr val="tx1"/>
                          </a:solidFill>
                          <a:effectLst/>
                          <a:latin typeface="Calibri"/>
                          <a:cs typeface="Calibri"/>
                        </a:rPr>
                        <a:t>don’t want to worry about the rules</a:t>
                      </a:r>
                      <a:r>
                        <a:rPr lang="en-US" sz="1300" b="0" i="0" u="none" strike="noStrike" dirty="0">
                          <a:solidFill>
                            <a:schemeClr val="tx1"/>
                          </a:solidFill>
                          <a:effectLst/>
                          <a:latin typeface="Calibri"/>
                          <a:cs typeface="Calibri"/>
                        </a:rPr>
                        <a:t> when I’m out in a boat having a good time</a:t>
                      </a:r>
                      <a:endParaRPr lang="en-US" sz="1300" b="0" i="0" u="none" strike="noStrike" dirty="0">
                        <a:solidFill>
                          <a:schemeClr val="tx1"/>
                        </a:solidFill>
                        <a:effectLst/>
                        <a:latin typeface="Calibri"/>
                      </a:endParaRPr>
                    </a:p>
                  </a:txBody>
                  <a:tcPr marL="9525" marR="9525" marT="9525" marB="0" anchor="ctr">
                    <a:solidFill>
                      <a:schemeClr val="bg1">
                        <a:lumMod val="95000"/>
                      </a:schemeClr>
                    </a:solidFill>
                  </a:tcPr>
                </a:tc>
              </a:tr>
            </a:tbl>
          </a:graphicData>
        </a:graphic>
      </p:graphicFrame>
      <p:sp>
        <p:nvSpPr>
          <p:cNvPr id="8" name="Content Placeholder 4"/>
          <p:cNvSpPr txBox="1">
            <a:spLocks/>
          </p:cNvSpPr>
          <p:nvPr/>
        </p:nvSpPr>
        <p:spPr>
          <a:xfrm>
            <a:off x="595499" y="1737572"/>
            <a:ext cx="3304800" cy="1078200"/>
          </a:xfrm>
          <a:prstGeom prst="rect">
            <a:avLst/>
          </a:prstGeom>
        </p:spPr>
        <p:txBody>
          <a:bodyPr lIns="0" tIns="0" rIns="0" bIns="0"/>
          <a:lstStyle>
            <a:lvl1pPr marL="182563" indent="-182563" algn="l" defTabSz="914400" rtl="0" eaLnBrk="1" latinLnBrk="0" hangingPunct="1">
              <a:lnSpc>
                <a:spcPct val="100000"/>
              </a:lnSpc>
              <a:spcBef>
                <a:spcPts val="800"/>
              </a:spcBef>
              <a:buFont typeface="Arial" pitchFamily="34" charset="0"/>
              <a:buChar char="•"/>
              <a:defRPr sz="1800" kern="1200">
                <a:solidFill>
                  <a:schemeClr val="tx1"/>
                </a:solidFill>
                <a:latin typeface="+mn-lt"/>
                <a:ea typeface="+mn-ea"/>
                <a:cs typeface="+mn-cs"/>
              </a:defRPr>
            </a:lvl1pPr>
            <a:lvl2pPr marL="358775" indent="-176213" algn="l" defTabSz="914400" rtl="0" eaLnBrk="1" latinLnBrk="0" hangingPunct="1">
              <a:lnSpc>
                <a:spcPct val="100000"/>
              </a:lnSpc>
              <a:spcBef>
                <a:spcPts val="800"/>
              </a:spcBef>
              <a:buClr>
                <a:schemeClr val="tx1"/>
              </a:buClr>
              <a:buFont typeface="Calibri" pitchFamily="34" charset="0"/>
              <a:buChar char="─"/>
              <a:defRPr sz="1600" kern="1200">
                <a:solidFill>
                  <a:schemeClr val="tx1"/>
                </a:solidFill>
                <a:latin typeface="+mn-lt"/>
                <a:ea typeface="+mn-ea"/>
                <a:cs typeface="+mn-cs"/>
              </a:defRPr>
            </a:lvl2pPr>
            <a:lvl3pPr marL="538163" indent="-179388" algn="l" defTabSz="914400" rtl="0" eaLnBrk="1" latinLnBrk="0" hangingPunct="1">
              <a:lnSpc>
                <a:spcPct val="100000"/>
              </a:lnSpc>
              <a:spcBef>
                <a:spcPts val="800"/>
              </a:spcBef>
              <a:buClr>
                <a:schemeClr val="tx1"/>
              </a:buClr>
              <a:buFont typeface="Wingdings" pitchFamily="2" charset="2"/>
              <a:buChar char="§"/>
              <a:defRPr sz="1400" kern="1200">
                <a:solidFill>
                  <a:schemeClr val="tx1"/>
                </a:solidFill>
                <a:latin typeface="+mn-lt"/>
                <a:ea typeface="+mn-ea"/>
                <a:cs typeface="+mn-cs"/>
              </a:defRPr>
            </a:lvl3pPr>
            <a:lvl4pPr marL="717550" indent="-179388" algn="l" defTabSz="914400" rtl="0" eaLnBrk="1" latinLnBrk="0" hangingPunct="1">
              <a:lnSpc>
                <a:spcPct val="100000"/>
              </a:lnSpc>
              <a:spcBef>
                <a:spcPts val="800"/>
              </a:spcBef>
              <a:buFont typeface="Arial" pitchFamily="34" charset="0"/>
              <a:buChar char="–"/>
              <a:defRPr sz="1200" kern="1200">
                <a:solidFill>
                  <a:schemeClr val="tx1"/>
                </a:solidFill>
                <a:latin typeface="+mn-lt"/>
                <a:ea typeface="+mn-ea"/>
                <a:cs typeface="+mn-cs"/>
              </a:defRPr>
            </a:lvl4pPr>
            <a:lvl5pPr marL="896938" indent="-179388" algn="l" defTabSz="914400" rtl="0" eaLnBrk="1" latinLnBrk="0" hangingPunct="1">
              <a:lnSpc>
                <a:spcPct val="100000"/>
              </a:lnSpc>
              <a:spcBef>
                <a:spcPts val="800"/>
              </a:spcBef>
              <a:buFont typeface="Calibri" pitchFamily="34" charset="0"/>
              <a:buChar char="─"/>
              <a:defRPr sz="10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b="1" dirty="0" smtClean="0">
                <a:solidFill>
                  <a:srgbClr val="1F497D"/>
                </a:solidFill>
              </a:rPr>
              <a:t>The top barriers </a:t>
            </a:r>
            <a:r>
              <a:rPr lang="en-US" sz="1600" dirty="0" smtClean="0">
                <a:solidFill>
                  <a:srgbClr val="1F497D"/>
                </a:solidFill>
              </a:rPr>
              <a:t>that keep boaters drinking while operating a boat have to do with </a:t>
            </a:r>
            <a:r>
              <a:rPr lang="en-US" sz="1600" dirty="0">
                <a:solidFill>
                  <a:srgbClr val="1F497D"/>
                </a:solidFill>
              </a:rPr>
              <a:t>R</a:t>
            </a:r>
            <a:r>
              <a:rPr lang="en-US" sz="1600" dirty="0" smtClean="0">
                <a:solidFill>
                  <a:srgbClr val="1F497D"/>
                </a:solidFill>
              </a:rPr>
              <a:t>ecognition and Enjoyment:</a:t>
            </a:r>
            <a:endParaRPr lang="en-US" sz="1600" dirty="0">
              <a:solidFill>
                <a:srgbClr val="1F497D"/>
              </a:solidFill>
            </a:endParaRPr>
          </a:p>
        </p:txBody>
      </p:sp>
      <p:sp>
        <p:nvSpPr>
          <p:cNvPr id="11" name="Rounded Rectangle 10"/>
          <p:cNvSpPr/>
          <p:nvPr/>
        </p:nvSpPr>
        <p:spPr>
          <a:xfrm>
            <a:off x="7511142" y="152400"/>
            <a:ext cx="1524000" cy="5334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dirty="0" smtClean="0">
                <a:solidFill>
                  <a:srgbClr val="1F497D"/>
                </a:solidFill>
              </a:rPr>
              <a:t>Drinking Alcohol while boating</a:t>
            </a:r>
            <a:endParaRPr lang="en-US" sz="1400" dirty="0">
              <a:solidFill>
                <a:srgbClr val="1F497D"/>
              </a:solidFill>
            </a:endParaRPr>
          </a:p>
        </p:txBody>
      </p:sp>
    </p:spTree>
    <p:extLst>
      <p:ext uri="{BB962C8B-B14F-4D97-AF65-F5344CB8AC3E}">
        <p14:creationId xmlns:p14="http://schemas.microsoft.com/office/powerpoint/2010/main" val="217661537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801" y="97200"/>
            <a:ext cx="6672342" cy="893400"/>
          </a:xfrm>
        </p:spPr>
        <p:txBody>
          <a:bodyPr/>
          <a:lstStyle/>
          <a:p>
            <a:r>
              <a:rPr lang="en-US" dirty="0" smtClean="0"/>
              <a:t>However, broad exposure to motivations, barriers, communications messages and fact have a positive impact on boaters’ intent to ‘never’ drink while boating.</a:t>
            </a:r>
            <a:endParaRPr lang="en-US"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95</a:t>
            </a:fld>
            <a:endParaRPr lang="de-DE" dirty="0">
              <a:solidFill>
                <a:srgbClr val="1F497D"/>
              </a:solidFill>
              <a:latin typeface="+mj-lt"/>
            </a:endParaRP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941155465"/>
              </p:ext>
            </p:extLst>
          </p:nvPr>
        </p:nvGraphicFramePr>
        <p:xfrm>
          <a:off x="838200" y="2671949"/>
          <a:ext cx="6960577" cy="1683659"/>
        </p:xfrm>
        <a:graphic>
          <a:graphicData uri="http://schemas.openxmlformats.org/drawingml/2006/table">
            <a:tbl>
              <a:tblPr>
                <a:tableStyleId>{5C22544A-7EE6-4342-B048-85BDC9FD1C3A}</a:tableStyleId>
              </a:tblPr>
              <a:tblGrid>
                <a:gridCol w="439615"/>
                <a:gridCol w="6520962"/>
              </a:tblGrid>
              <a:tr h="595552">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Impaired boating is impaired driving</a:t>
                      </a:r>
                      <a:r>
                        <a:rPr lang="en-US" sz="1200" b="0" i="0" u="none" strike="noStrike" dirty="0">
                          <a:solidFill>
                            <a:schemeClr val="tx1"/>
                          </a:solidFill>
                          <a:effectLst/>
                          <a:latin typeface="Calibri" panose="020F0502020204030204" pitchFamily="34" charset="0"/>
                          <a:cs typeface="Calibri" panose="020F0502020204030204" pitchFamily="34" charset="0"/>
                        </a:rPr>
                        <a:t>, just like being impaired from drinking while driving a car.  If you get caught impaired and operating a boat, it will result in heavy fines, criminal charges, a criminal record, jail time and seizing of your </a:t>
                      </a:r>
                      <a:r>
                        <a:rPr lang="en-US" sz="1200" b="0" i="0" u="none" strike="noStrike" dirty="0" smtClean="0">
                          <a:solidFill>
                            <a:schemeClr val="tx1"/>
                          </a:solidFill>
                          <a:effectLst/>
                          <a:latin typeface="Calibri" panose="020F0502020204030204" pitchFamily="34" charset="0"/>
                          <a:cs typeface="Calibri" panose="020F0502020204030204" pitchFamily="34" charset="0"/>
                        </a:rPr>
                        <a:t>boat.</a:t>
                      </a:r>
                      <a:endParaRPr lang="en-US" sz="12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You will have to live with the pain and guilt of knowing you killed someone you love</a:t>
                      </a:r>
                      <a:r>
                        <a:rPr lang="en-US" sz="1200" b="0" i="0" u="none" strike="noStrike" dirty="0">
                          <a:solidFill>
                            <a:schemeClr val="tx1"/>
                          </a:solidFill>
                          <a:effectLst/>
                          <a:latin typeface="Calibri" panose="020F0502020204030204" pitchFamily="34" charset="0"/>
                          <a:cs typeface="Calibri" panose="020F0502020204030204" pitchFamily="34" charset="0"/>
                        </a:rPr>
                        <a:t>, if you kill someone while operating a boat after drinking.</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452882">
                <a:tc>
                  <a:txBody>
                    <a:bodyPr/>
                    <a:lstStyle/>
                    <a:p>
                      <a:pPr algn="ctr" fontAlgn="b"/>
                      <a:r>
                        <a:rPr lang="en-US" sz="3200" b="1" i="0" u="none" strike="noStrike" dirty="0" smtClean="0">
                          <a:solidFill>
                            <a:schemeClr val="bg1"/>
                          </a:solidFill>
                          <a:effectLst/>
                          <a:latin typeface="Calibri"/>
                        </a:rPr>
                        <a:t>3</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i="0" u="none" strike="noStrike" dirty="0">
                          <a:solidFill>
                            <a:schemeClr val="tx1"/>
                          </a:solidFill>
                          <a:effectLst/>
                          <a:latin typeface="Calibri" panose="020F0502020204030204" pitchFamily="34" charset="0"/>
                          <a:cs typeface="Calibri" panose="020F0502020204030204" pitchFamily="34" charset="0"/>
                        </a:rPr>
                        <a:t>The legal consequences of being caught drinking and operating your boat could also be applied to driving your car</a:t>
                      </a:r>
                      <a:r>
                        <a:rPr lang="en-US" sz="1200" b="0" i="0" u="none" strike="noStrike" dirty="0">
                          <a:solidFill>
                            <a:schemeClr val="tx1"/>
                          </a:solidFill>
                          <a:effectLst/>
                          <a:latin typeface="Calibri" panose="020F0502020204030204" pitchFamily="34" charset="0"/>
                          <a:cs typeface="Calibri" panose="020F0502020204030204" pitchFamily="34" charset="0"/>
                        </a:rPr>
                        <a:t>, i.e. your road driving license would be suspended.</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1684222439"/>
              </p:ext>
            </p:extLst>
          </p:nvPr>
        </p:nvGraphicFramePr>
        <p:xfrm>
          <a:off x="835877" y="4805775"/>
          <a:ext cx="6960577" cy="1191104"/>
        </p:xfrm>
        <a:graphic>
          <a:graphicData uri="http://schemas.openxmlformats.org/drawingml/2006/table">
            <a:tbl>
              <a:tblPr>
                <a:tableStyleId>{5C22544A-7EE6-4342-B048-85BDC9FD1C3A}</a:tableStyleId>
              </a:tblPr>
              <a:tblGrid>
                <a:gridCol w="439615"/>
                <a:gridCol w="6520962"/>
              </a:tblGrid>
              <a:tr h="595552">
                <a:tc>
                  <a:txBody>
                    <a:bodyPr/>
                    <a:lstStyle/>
                    <a:p>
                      <a:pPr algn="ctr" fontAlgn="b"/>
                      <a:r>
                        <a:rPr lang="en-US" sz="3200" b="1" i="0" u="none" strike="noStrike" dirty="0" smtClean="0">
                          <a:solidFill>
                            <a:schemeClr val="bg1"/>
                          </a:solidFill>
                          <a:effectLst/>
                          <a:latin typeface="Calibri"/>
                        </a:rPr>
                        <a:t>1</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effectLst/>
                        </a:rPr>
                        <a:t>Impaired driving laws in Canada apply to driving a boat as well as to driving a car on the road.</a:t>
                      </a:r>
                      <a:endParaRPr lang="en-US" sz="1200" b="1"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r h="595552">
                <a:tc>
                  <a:txBody>
                    <a:bodyPr/>
                    <a:lstStyle/>
                    <a:p>
                      <a:pPr algn="ctr" fontAlgn="b"/>
                      <a:r>
                        <a:rPr lang="en-US" sz="3200" b="1" i="0" u="none" strike="noStrike" dirty="0" smtClean="0">
                          <a:solidFill>
                            <a:schemeClr val="bg1"/>
                          </a:solidFill>
                          <a:effectLst/>
                          <a:latin typeface="Calibri"/>
                        </a:rPr>
                        <a:t>2</a:t>
                      </a:r>
                      <a:endParaRPr lang="en-US" sz="3200" b="1" i="0" u="none" strike="noStrike" dirty="0">
                        <a:solidFill>
                          <a:schemeClr val="bg1"/>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l" fontAlgn="b"/>
                      <a:r>
                        <a:rPr lang="en-US" sz="1200" b="1" u="none" strike="noStrike" dirty="0">
                          <a:effectLst/>
                        </a:rPr>
                        <a:t>It is illegal to operate any boat while impaired </a:t>
                      </a:r>
                      <a:r>
                        <a:rPr lang="en-US" sz="1200" b="0" u="none" strike="noStrike" dirty="0">
                          <a:effectLst/>
                        </a:rPr>
                        <a:t>(i.e., with a blood alcohol level over .08).</a:t>
                      </a:r>
                      <a:endParaRPr lang="en-US" sz="1200" b="0" i="0" u="none" strike="noStrike" dirty="0">
                        <a:solidFill>
                          <a:srgbClr val="000000"/>
                        </a:solidFill>
                        <a:effectLst/>
                        <a:latin typeface="Calibri"/>
                      </a:endParaRPr>
                    </a:p>
                  </a:txBody>
                  <a:tcPr marL="4875" marR="4875" marT="487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r>
            </a:tbl>
          </a:graphicData>
        </a:graphic>
      </p:graphicFrame>
      <p:sp>
        <p:nvSpPr>
          <p:cNvPr id="13" name="TextBox 12"/>
          <p:cNvSpPr txBox="1"/>
          <p:nvPr/>
        </p:nvSpPr>
        <p:spPr>
          <a:xfrm>
            <a:off x="533400" y="1161091"/>
            <a:ext cx="7086600" cy="1077218"/>
          </a:xfrm>
          <a:prstGeom prst="rect">
            <a:avLst/>
          </a:prstGeom>
          <a:noFill/>
        </p:spPr>
        <p:txBody>
          <a:bodyPr wrap="square" rtlCol="0">
            <a:spAutoFit/>
          </a:bodyPr>
          <a:lstStyle/>
          <a:p>
            <a:r>
              <a:rPr lang="en-US" sz="1600" u="sng" dirty="0" smtClean="0">
                <a:solidFill>
                  <a:srgbClr val="1F497D"/>
                </a:solidFill>
              </a:rPr>
              <a:t>Implications</a:t>
            </a:r>
          </a:p>
          <a:p>
            <a:r>
              <a:rPr lang="en-US" sz="1600" dirty="0" smtClean="0">
                <a:solidFill>
                  <a:srgbClr val="1F497D"/>
                </a:solidFill>
              </a:rPr>
              <a:t>The most effective communications remind boaters about the </a:t>
            </a:r>
            <a:r>
              <a:rPr lang="en-US" sz="1600" b="1" dirty="0" smtClean="0">
                <a:solidFill>
                  <a:srgbClr val="1F497D"/>
                </a:solidFill>
              </a:rPr>
              <a:t>linkage between boating and automobile</a:t>
            </a:r>
            <a:r>
              <a:rPr lang="en-US" sz="1600" dirty="0" smtClean="0">
                <a:solidFill>
                  <a:srgbClr val="1F497D"/>
                </a:solidFill>
              </a:rPr>
              <a:t> consequences if caught impaired, as well as the responsibility of being </a:t>
            </a:r>
            <a:r>
              <a:rPr lang="en-US" sz="1600" b="1" dirty="0" smtClean="0">
                <a:solidFill>
                  <a:srgbClr val="1F497D"/>
                </a:solidFill>
              </a:rPr>
              <a:t>accountable for the lives of those on board</a:t>
            </a:r>
            <a:r>
              <a:rPr lang="en-US" sz="1600" dirty="0" smtClean="0">
                <a:solidFill>
                  <a:srgbClr val="1F497D"/>
                </a:solidFill>
              </a:rPr>
              <a:t>.</a:t>
            </a:r>
          </a:p>
        </p:txBody>
      </p:sp>
      <p:sp>
        <p:nvSpPr>
          <p:cNvPr id="14" name="TextBox 13"/>
          <p:cNvSpPr txBox="1"/>
          <p:nvPr/>
        </p:nvSpPr>
        <p:spPr>
          <a:xfrm>
            <a:off x="788377" y="2339279"/>
            <a:ext cx="3276600" cy="369332"/>
          </a:xfrm>
          <a:prstGeom prst="rect">
            <a:avLst/>
          </a:prstGeom>
          <a:noFill/>
        </p:spPr>
        <p:txBody>
          <a:bodyPr wrap="square" rtlCol="0">
            <a:spAutoFit/>
          </a:bodyPr>
          <a:lstStyle/>
          <a:p>
            <a:r>
              <a:rPr lang="en-US" dirty="0" smtClean="0">
                <a:solidFill>
                  <a:srgbClr val="1F497D"/>
                </a:solidFill>
              </a:rPr>
              <a:t>Top Messages</a:t>
            </a:r>
          </a:p>
        </p:txBody>
      </p:sp>
      <p:sp>
        <p:nvSpPr>
          <p:cNvPr id="15" name="TextBox 14"/>
          <p:cNvSpPr txBox="1"/>
          <p:nvPr/>
        </p:nvSpPr>
        <p:spPr>
          <a:xfrm>
            <a:off x="835877" y="4472879"/>
            <a:ext cx="3276600" cy="369332"/>
          </a:xfrm>
          <a:prstGeom prst="rect">
            <a:avLst/>
          </a:prstGeom>
          <a:noFill/>
        </p:spPr>
        <p:txBody>
          <a:bodyPr wrap="square" rtlCol="0">
            <a:spAutoFit/>
          </a:bodyPr>
          <a:lstStyle/>
          <a:p>
            <a:r>
              <a:rPr lang="en-US" dirty="0" smtClean="0">
                <a:solidFill>
                  <a:srgbClr val="1F497D"/>
                </a:solidFill>
              </a:rPr>
              <a:t>Top Facts</a:t>
            </a:r>
          </a:p>
        </p:txBody>
      </p:sp>
      <p:sp>
        <p:nvSpPr>
          <p:cNvPr id="10" name="Rounded Rectangle 9"/>
          <p:cNvSpPr/>
          <p:nvPr/>
        </p:nvSpPr>
        <p:spPr>
          <a:xfrm>
            <a:off x="7511142" y="152400"/>
            <a:ext cx="1524000" cy="5334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400" dirty="0" smtClean="0">
                <a:solidFill>
                  <a:srgbClr val="1F497D"/>
                </a:solidFill>
              </a:rPr>
              <a:t>Drinking Alcohol while boating</a:t>
            </a:r>
            <a:endParaRPr lang="en-US" sz="1400" dirty="0">
              <a:solidFill>
                <a:srgbClr val="1F497D"/>
              </a:solidFill>
            </a:endParaRPr>
          </a:p>
        </p:txBody>
      </p:sp>
    </p:spTree>
    <p:extLst>
      <p:ext uri="{BB962C8B-B14F-4D97-AF65-F5344CB8AC3E}">
        <p14:creationId xmlns:p14="http://schemas.microsoft.com/office/powerpoint/2010/main" val="269112665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99DB18A3-D21F-4BB0-9E84-DFB029941648}" type="slidenum">
              <a:rPr lang="de-DE" smtClean="0">
                <a:solidFill>
                  <a:srgbClr val="FFFFFF"/>
                </a:solidFill>
              </a:rPr>
              <a:pPr/>
              <a:t>96</a:t>
            </a:fld>
            <a:endParaRPr lang="de-DE" dirty="0">
              <a:solidFill>
                <a:srgbClr val="FFFFFF"/>
              </a:solidFill>
            </a:endParaRPr>
          </a:p>
        </p:txBody>
      </p:sp>
      <p:sp>
        <p:nvSpPr>
          <p:cNvPr id="4" name="Title 3"/>
          <p:cNvSpPr>
            <a:spLocks noGrp="1"/>
          </p:cNvSpPr>
          <p:nvPr>
            <p:ph type="ctrTitle"/>
          </p:nvPr>
        </p:nvSpPr>
        <p:spPr>
          <a:xfrm>
            <a:off x="141288" y="3184497"/>
            <a:ext cx="4419137" cy="498598"/>
          </a:xfrm>
        </p:spPr>
        <p:txBody>
          <a:bodyPr/>
          <a:lstStyle/>
          <a:p>
            <a:r>
              <a:rPr lang="en-US" dirty="0" smtClean="0"/>
              <a:t>Appendix</a:t>
            </a:r>
            <a:endParaRPr lang="en-US" dirty="0"/>
          </a:p>
        </p:txBody>
      </p:sp>
    </p:spTree>
    <p:extLst>
      <p:ext uri="{BB962C8B-B14F-4D97-AF65-F5344CB8AC3E}">
        <p14:creationId xmlns:p14="http://schemas.microsoft.com/office/powerpoint/2010/main" val="209929489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2286000"/>
            <a:ext cx="8162325" cy="612000"/>
          </a:xfrm>
        </p:spPr>
        <p:txBody>
          <a:bodyPr/>
          <a:lstStyle/>
          <a:p>
            <a:r>
              <a:rPr lang="en-US" sz="2400" dirty="0" smtClean="0"/>
              <a:t>Appendix: Demographics</a:t>
            </a:r>
            <a:endParaRPr lang="en-US" sz="2400" dirty="0"/>
          </a:p>
        </p:txBody>
      </p:sp>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FFFFFF"/>
                </a:solidFill>
                <a:latin typeface="+mj-lt"/>
              </a:rPr>
              <a:pPr fontAlgn="base">
                <a:spcBef>
                  <a:spcPct val="0"/>
                </a:spcBef>
                <a:spcAft>
                  <a:spcPct val="0"/>
                </a:spcAft>
              </a:pPr>
              <a:t>97</a:t>
            </a:fld>
            <a:endParaRPr lang="de-DE" dirty="0">
              <a:solidFill>
                <a:srgbClr val="FFFFFF"/>
              </a:solidFill>
              <a:latin typeface="+mj-lt"/>
            </a:endParaRPr>
          </a:p>
        </p:txBody>
      </p:sp>
    </p:spTree>
    <p:extLst>
      <p:ext uri="{BB962C8B-B14F-4D97-AF65-F5344CB8AC3E}">
        <p14:creationId xmlns:p14="http://schemas.microsoft.com/office/powerpoint/2010/main" val="3420341101"/>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98</a:t>
            </a:fld>
            <a:endParaRPr lang="de-DE" dirty="0">
              <a:solidFill>
                <a:srgbClr val="1F497D"/>
              </a:solidFill>
              <a:latin typeface="+mj-lt"/>
            </a:endParaRPr>
          </a:p>
        </p:txBody>
      </p:sp>
      <p:sp>
        <p:nvSpPr>
          <p:cNvPr id="7" name="Title 4"/>
          <p:cNvSpPr>
            <a:spLocks noGrp="1"/>
          </p:cNvSpPr>
          <p:nvPr>
            <p:ph type="title"/>
          </p:nvPr>
        </p:nvSpPr>
        <p:spPr>
          <a:xfrm>
            <a:off x="838800" y="97200"/>
            <a:ext cx="8162325" cy="612000"/>
          </a:xfrm>
        </p:spPr>
        <p:txBody>
          <a:bodyPr/>
          <a:lstStyle/>
          <a:p>
            <a:r>
              <a:rPr lang="en-US" dirty="0" smtClean="0"/>
              <a:t>Demographics (1 of 3)</a:t>
            </a:r>
            <a:endParaRPr lang="en-US" dirty="0"/>
          </a:p>
        </p:txBody>
      </p:sp>
      <p:graphicFrame>
        <p:nvGraphicFramePr>
          <p:cNvPr id="9" name="Content Placeholder 6"/>
          <p:cNvGraphicFramePr>
            <a:graphicFrameLocks noGrp="1"/>
          </p:cNvGraphicFramePr>
          <p:nvPr>
            <p:ph idx="1"/>
            <p:extLst>
              <p:ext uri="{D42A27DB-BD31-4B8C-83A1-F6EECF244321}">
                <p14:modId xmlns:p14="http://schemas.microsoft.com/office/powerpoint/2010/main" val="3869836881"/>
              </p:ext>
            </p:extLst>
          </p:nvPr>
        </p:nvGraphicFramePr>
        <p:xfrm>
          <a:off x="838200" y="787400"/>
          <a:ext cx="3429000" cy="5689600"/>
        </p:xfrm>
        <a:graphic>
          <a:graphicData uri="http://schemas.openxmlformats.org/drawingml/2006/table">
            <a:tbl>
              <a:tblPr firstRow="1" bandRow="1">
                <a:tableStyleId>{00A15C55-8517-42AA-B614-E9B94910E393}</a:tableStyleId>
              </a:tblPr>
              <a:tblGrid>
                <a:gridCol w="2324100"/>
                <a:gridCol w="1104900"/>
              </a:tblGrid>
              <a:tr h="355600">
                <a:tc gridSpan="2">
                  <a:txBody>
                    <a:bodyPr/>
                    <a:lstStyle/>
                    <a:p>
                      <a:r>
                        <a:rPr lang="en-US" sz="1300" dirty="0" smtClean="0">
                          <a:solidFill>
                            <a:schemeClr val="bg1"/>
                          </a:solidFill>
                        </a:rPr>
                        <a:t>Gender</a:t>
                      </a:r>
                      <a:endParaRPr lang="en-US" sz="1300"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r>
                        <a:rPr lang="en-US" sz="1300" dirty="0" smtClean="0"/>
                        <a:t>Female</a:t>
                      </a:r>
                      <a:endParaRPr lang="en-US" sz="1300" dirty="0"/>
                    </a:p>
                  </a:txBody>
                  <a:tcPr anchor="ctr"/>
                </a:tc>
                <a:tc>
                  <a:txBody>
                    <a:bodyPr/>
                    <a:lstStyle/>
                    <a:p>
                      <a:pPr algn="ctr"/>
                      <a:r>
                        <a:rPr lang="en-US" sz="1300" dirty="0" smtClean="0"/>
                        <a:t>40%</a:t>
                      </a:r>
                      <a:endParaRPr lang="en-US" sz="1300" dirty="0"/>
                    </a:p>
                  </a:txBody>
                  <a:tcPr anchor="ctr"/>
                </a:tc>
              </a:tr>
              <a:tr h="355600">
                <a:tc>
                  <a:txBody>
                    <a:bodyPr/>
                    <a:lstStyle/>
                    <a:p>
                      <a:r>
                        <a:rPr lang="en-US" sz="1300" dirty="0" smtClean="0"/>
                        <a:t>Male</a:t>
                      </a:r>
                      <a:endParaRPr lang="en-US" sz="1300" dirty="0"/>
                    </a:p>
                  </a:txBody>
                  <a:tcPr anchor="ctr"/>
                </a:tc>
                <a:tc>
                  <a:txBody>
                    <a:bodyPr/>
                    <a:lstStyle/>
                    <a:p>
                      <a:pPr algn="ctr"/>
                      <a:r>
                        <a:rPr lang="en-US" sz="1300" dirty="0" smtClean="0"/>
                        <a:t>60%</a:t>
                      </a:r>
                      <a:endParaRPr lang="en-US" sz="1300" dirty="0"/>
                    </a:p>
                  </a:txBody>
                  <a:tcPr anchor="ctr"/>
                </a:tc>
              </a:tr>
              <a:tr h="355600">
                <a:tc gridSpan="2">
                  <a:txBody>
                    <a:bodyPr/>
                    <a:lstStyle/>
                    <a:p>
                      <a:r>
                        <a:rPr lang="en-US" sz="1300" b="1" dirty="0" smtClean="0">
                          <a:solidFill>
                            <a:schemeClr val="bg1"/>
                          </a:solidFill>
                        </a:rPr>
                        <a:t>Age</a:t>
                      </a:r>
                      <a:endParaRPr lang="en-US" sz="1300" b="1" dirty="0">
                        <a:solidFill>
                          <a:schemeClr val="bg1"/>
                        </a:solidFill>
                      </a:endParaRPr>
                    </a:p>
                  </a:txBody>
                  <a:tcPr anchor="ctr">
                    <a:solidFill>
                      <a:schemeClr val="accent4">
                        <a:lumMod val="75000"/>
                      </a:schemeClr>
                    </a:solidFill>
                  </a:tcPr>
                </a:tc>
                <a:tc hMerge="1">
                  <a:txBody>
                    <a:bodyPr/>
                    <a:lstStyle/>
                    <a:p>
                      <a:endParaRPr lang="en-US" sz="1300" dirty="0"/>
                    </a:p>
                  </a:txBody>
                  <a:tcPr/>
                </a:tc>
              </a:tr>
              <a:tr h="355600">
                <a:tc>
                  <a:txBody>
                    <a:bodyPr/>
                    <a:lstStyle/>
                    <a:p>
                      <a:r>
                        <a:rPr lang="en-US" sz="1300" dirty="0" smtClean="0">
                          <a:solidFill>
                            <a:schemeClr val="tx1"/>
                          </a:solidFill>
                        </a:rPr>
                        <a:t>18-34</a:t>
                      </a:r>
                      <a:endParaRPr lang="en-US" sz="1300" dirty="0">
                        <a:solidFill>
                          <a:schemeClr val="tx1"/>
                        </a:solidFill>
                      </a:endParaRPr>
                    </a:p>
                  </a:txBody>
                  <a:tcPr anchor="ctr"/>
                </a:tc>
                <a:tc>
                  <a:txBody>
                    <a:bodyPr/>
                    <a:lstStyle/>
                    <a:p>
                      <a:pPr algn="ctr"/>
                      <a:r>
                        <a:rPr lang="en-US" sz="1300" dirty="0" smtClean="0">
                          <a:solidFill>
                            <a:schemeClr val="tx1"/>
                          </a:solidFill>
                        </a:rPr>
                        <a:t>28%</a:t>
                      </a:r>
                      <a:endParaRPr lang="en-US" sz="1300" dirty="0">
                        <a:solidFill>
                          <a:schemeClr val="tx1"/>
                        </a:solidFill>
                      </a:endParaRPr>
                    </a:p>
                  </a:txBody>
                  <a:tcPr anchor="ctr"/>
                </a:tc>
              </a:tr>
              <a:tr h="355600">
                <a:tc>
                  <a:txBody>
                    <a:bodyPr/>
                    <a:lstStyle/>
                    <a:p>
                      <a:r>
                        <a:rPr lang="en-US" sz="1300" baseline="0" dirty="0" smtClean="0">
                          <a:solidFill>
                            <a:schemeClr val="tx1"/>
                          </a:solidFill>
                        </a:rPr>
                        <a:t>35-44</a:t>
                      </a:r>
                      <a:endParaRPr lang="en-US" sz="1300" dirty="0">
                        <a:solidFill>
                          <a:schemeClr val="tx1"/>
                        </a:solidFill>
                      </a:endParaRPr>
                    </a:p>
                  </a:txBody>
                  <a:tcPr anchor="ctr"/>
                </a:tc>
                <a:tc>
                  <a:txBody>
                    <a:bodyPr/>
                    <a:lstStyle/>
                    <a:p>
                      <a:pPr algn="ctr"/>
                      <a:r>
                        <a:rPr lang="en-US" sz="1300" dirty="0" smtClean="0">
                          <a:solidFill>
                            <a:schemeClr val="tx1"/>
                          </a:solidFill>
                        </a:rPr>
                        <a:t>21%</a:t>
                      </a:r>
                      <a:endParaRPr lang="en-US" sz="1300" dirty="0">
                        <a:solidFill>
                          <a:schemeClr val="tx1"/>
                        </a:solidFill>
                      </a:endParaRPr>
                    </a:p>
                  </a:txBody>
                  <a:tcPr anchor="ctr"/>
                </a:tc>
              </a:tr>
              <a:tr h="355600">
                <a:tc>
                  <a:txBody>
                    <a:bodyPr/>
                    <a:lstStyle/>
                    <a:p>
                      <a:r>
                        <a:rPr lang="en-US" sz="1300" dirty="0" smtClean="0">
                          <a:solidFill>
                            <a:schemeClr val="tx1"/>
                          </a:solidFill>
                        </a:rPr>
                        <a:t>45-54</a:t>
                      </a:r>
                      <a:endParaRPr lang="en-US" sz="1300" dirty="0">
                        <a:solidFill>
                          <a:schemeClr val="tx1"/>
                        </a:solidFill>
                      </a:endParaRPr>
                    </a:p>
                  </a:txBody>
                  <a:tcPr anchor="ctr"/>
                </a:tc>
                <a:tc>
                  <a:txBody>
                    <a:bodyPr/>
                    <a:lstStyle/>
                    <a:p>
                      <a:pPr algn="ctr"/>
                      <a:r>
                        <a:rPr lang="en-US" sz="1300" dirty="0" smtClean="0">
                          <a:solidFill>
                            <a:schemeClr val="tx1"/>
                          </a:solidFill>
                        </a:rPr>
                        <a:t>24%</a:t>
                      </a:r>
                      <a:endParaRPr lang="en-US" sz="1300" dirty="0">
                        <a:solidFill>
                          <a:schemeClr val="tx1"/>
                        </a:solidFill>
                      </a:endParaRPr>
                    </a:p>
                  </a:txBody>
                  <a:tcPr anchor="ctr"/>
                </a:tc>
              </a:tr>
              <a:tr h="355600">
                <a:tc>
                  <a:txBody>
                    <a:bodyPr/>
                    <a:lstStyle/>
                    <a:p>
                      <a:r>
                        <a:rPr lang="en-US" sz="1300" dirty="0" smtClean="0">
                          <a:solidFill>
                            <a:schemeClr val="tx1"/>
                          </a:solidFill>
                        </a:rPr>
                        <a:t>55-69</a:t>
                      </a:r>
                      <a:endParaRPr lang="en-US" sz="1300" dirty="0">
                        <a:solidFill>
                          <a:schemeClr val="tx1"/>
                        </a:solidFill>
                      </a:endParaRPr>
                    </a:p>
                  </a:txBody>
                  <a:tcPr anchor="ctr"/>
                </a:tc>
                <a:tc>
                  <a:txBody>
                    <a:bodyPr/>
                    <a:lstStyle/>
                    <a:p>
                      <a:pPr algn="ctr"/>
                      <a:r>
                        <a:rPr lang="en-US" sz="1300" dirty="0" smtClean="0">
                          <a:solidFill>
                            <a:schemeClr val="tx1"/>
                          </a:solidFill>
                        </a:rPr>
                        <a:t>27%</a:t>
                      </a:r>
                      <a:endParaRPr lang="en-US" sz="1300" dirty="0">
                        <a:solidFill>
                          <a:schemeClr val="tx1"/>
                        </a:solidFill>
                      </a:endParaRPr>
                    </a:p>
                  </a:txBody>
                  <a:tcPr anchor="ctr"/>
                </a:tc>
              </a:tr>
              <a:tr h="355600">
                <a:tc>
                  <a:txBody>
                    <a:bodyPr/>
                    <a:lstStyle/>
                    <a:p>
                      <a:r>
                        <a:rPr lang="en-US" sz="1300" dirty="0" smtClean="0"/>
                        <a:t>Average</a:t>
                      </a:r>
                      <a:r>
                        <a:rPr lang="en-US" sz="1300" baseline="0" dirty="0" smtClean="0"/>
                        <a:t> Age</a:t>
                      </a:r>
                      <a:endParaRPr lang="en-US" sz="1300" dirty="0"/>
                    </a:p>
                  </a:txBody>
                  <a:tcPr anchor="ctr"/>
                </a:tc>
                <a:tc>
                  <a:txBody>
                    <a:bodyPr/>
                    <a:lstStyle/>
                    <a:p>
                      <a:pPr algn="ctr"/>
                      <a:r>
                        <a:rPr lang="en-US" sz="1300" dirty="0" smtClean="0"/>
                        <a:t>44.4</a:t>
                      </a:r>
                      <a:endParaRPr lang="en-US" sz="1300" dirty="0"/>
                    </a:p>
                  </a:txBody>
                  <a:tcPr anchor="ctr"/>
                </a:tc>
              </a:tr>
              <a:tr h="355600">
                <a:tc gridSpan="2">
                  <a:txBody>
                    <a:bodyPr/>
                    <a:lstStyle/>
                    <a:p>
                      <a:r>
                        <a:rPr lang="en-US" sz="1300" b="1" dirty="0" smtClean="0">
                          <a:solidFill>
                            <a:schemeClr val="bg1"/>
                          </a:solidFill>
                        </a:rPr>
                        <a:t>Region (Overlap</a:t>
                      </a:r>
                      <a:r>
                        <a:rPr lang="en-US" sz="1300" b="1" baseline="0" dirty="0" smtClean="0">
                          <a:solidFill>
                            <a:schemeClr val="bg1"/>
                          </a:solidFill>
                        </a:rPr>
                        <a:t> in Northern category)</a:t>
                      </a:r>
                      <a:endParaRPr lang="en-US" sz="1300" b="1" dirty="0">
                        <a:solidFill>
                          <a:schemeClr val="bg1"/>
                        </a:solidFill>
                      </a:endParaRPr>
                    </a:p>
                  </a:txBody>
                  <a:tcPr anchor="ctr">
                    <a:solidFill>
                      <a:schemeClr val="accent4">
                        <a:lumMod val="75000"/>
                      </a:schemeClr>
                    </a:solidFill>
                  </a:tcPr>
                </a:tc>
                <a:tc hMerge="1">
                  <a:txBody>
                    <a:bodyPr/>
                    <a:lstStyle/>
                    <a:p>
                      <a:pPr algn="ctr"/>
                      <a:endParaRPr lang="en-US" sz="1300" dirty="0"/>
                    </a:p>
                  </a:txBody>
                  <a:tcPr anchor="ctr"/>
                </a:tc>
              </a:tr>
              <a:tr h="355600">
                <a:tc>
                  <a:txBody>
                    <a:bodyPr/>
                    <a:lstStyle/>
                    <a:p>
                      <a:r>
                        <a:rPr lang="en-US" sz="1300" dirty="0" smtClean="0"/>
                        <a:t>British Columbia</a:t>
                      </a:r>
                      <a:endParaRPr lang="en-US" sz="1300" dirty="0"/>
                    </a:p>
                  </a:txBody>
                  <a:tcPr anchor="ctr"/>
                </a:tc>
                <a:tc>
                  <a:txBody>
                    <a:bodyPr/>
                    <a:lstStyle/>
                    <a:p>
                      <a:pPr algn="ctr"/>
                      <a:r>
                        <a:rPr lang="en-US" sz="1300" dirty="0" smtClean="0"/>
                        <a:t>22%</a:t>
                      </a:r>
                      <a:endParaRPr lang="en-US" sz="1300" dirty="0"/>
                    </a:p>
                  </a:txBody>
                  <a:tcPr anchor="ctr"/>
                </a:tc>
              </a:tr>
              <a:tr h="355600">
                <a:tc>
                  <a:txBody>
                    <a:bodyPr/>
                    <a:lstStyle/>
                    <a:p>
                      <a:r>
                        <a:rPr lang="en-US" sz="1300" dirty="0" smtClean="0"/>
                        <a:t>Prairies</a:t>
                      </a:r>
                      <a:endParaRPr lang="en-US" sz="1300" dirty="0"/>
                    </a:p>
                  </a:txBody>
                  <a:tcPr anchor="ctr"/>
                </a:tc>
                <a:tc>
                  <a:txBody>
                    <a:bodyPr/>
                    <a:lstStyle/>
                    <a:p>
                      <a:pPr algn="ctr"/>
                      <a:r>
                        <a:rPr lang="en-US" sz="1300" dirty="0" smtClean="0"/>
                        <a:t>14%</a:t>
                      </a:r>
                      <a:endParaRPr lang="en-US" sz="1300" dirty="0"/>
                    </a:p>
                  </a:txBody>
                  <a:tcPr anchor="ctr"/>
                </a:tc>
              </a:tr>
              <a:tr h="355600">
                <a:tc>
                  <a:txBody>
                    <a:bodyPr/>
                    <a:lstStyle/>
                    <a:p>
                      <a:r>
                        <a:rPr lang="en-US" sz="1300" dirty="0" smtClean="0"/>
                        <a:t>Ontario</a:t>
                      </a:r>
                      <a:endParaRPr lang="en-US" sz="1300" dirty="0"/>
                    </a:p>
                  </a:txBody>
                  <a:tcPr anchor="ctr"/>
                </a:tc>
                <a:tc>
                  <a:txBody>
                    <a:bodyPr/>
                    <a:lstStyle/>
                    <a:p>
                      <a:pPr algn="ctr"/>
                      <a:r>
                        <a:rPr lang="en-US" sz="1300" dirty="0" smtClean="0"/>
                        <a:t>27%</a:t>
                      </a:r>
                      <a:endParaRPr lang="en-US" sz="1300" dirty="0"/>
                    </a:p>
                  </a:txBody>
                  <a:tcPr anchor="ctr"/>
                </a:tc>
              </a:tr>
              <a:tr h="355600">
                <a:tc>
                  <a:txBody>
                    <a:bodyPr/>
                    <a:lstStyle/>
                    <a:p>
                      <a:r>
                        <a:rPr lang="en-US" sz="1300" dirty="0" smtClean="0"/>
                        <a:t>Quebec</a:t>
                      </a:r>
                      <a:endParaRPr lang="en-US" sz="1300" dirty="0"/>
                    </a:p>
                  </a:txBody>
                  <a:tcPr anchor="ctr"/>
                </a:tc>
                <a:tc>
                  <a:txBody>
                    <a:bodyPr/>
                    <a:lstStyle/>
                    <a:p>
                      <a:pPr algn="ctr"/>
                      <a:r>
                        <a:rPr lang="en-US" sz="1300" dirty="0" smtClean="0"/>
                        <a:t>25%</a:t>
                      </a:r>
                      <a:endParaRPr lang="en-US" sz="1300" dirty="0"/>
                    </a:p>
                  </a:txBody>
                  <a:tcPr anchor="ctr"/>
                </a:tc>
              </a:tr>
              <a:tr h="355600">
                <a:tc>
                  <a:txBody>
                    <a:bodyPr/>
                    <a:lstStyle/>
                    <a:p>
                      <a:r>
                        <a:rPr lang="en-US" sz="1300" dirty="0" smtClean="0"/>
                        <a:t>Atlantic</a:t>
                      </a:r>
                      <a:endParaRPr lang="en-US" sz="1300" dirty="0"/>
                    </a:p>
                  </a:txBody>
                  <a:tcPr anchor="ctr"/>
                </a:tc>
                <a:tc>
                  <a:txBody>
                    <a:bodyPr/>
                    <a:lstStyle/>
                    <a:p>
                      <a:pPr algn="ctr"/>
                      <a:r>
                        <a:rPr lang="en-US" sz="1300" dirty="0" smtClean="0"/>
                        <a:t>13%</a:t>
                      </a:r>
                      <a:endParaRPr lang="en-US" sz="1300" dirty="0"/>
                    </a:p>
                  </a:txBody>
                  <a:tcPr anchor="ctr"/>
                </a:tc>
              </a:tr>
              <a:tr h="355600">
                <a:tc>
                  <a:txBody>
                    <a:bodyPr/>
                    <a:lstStyle/>
                    <a:p>
                      <a:r>
                        <a:rPr lang="en-US" sz="1300" dirty="0" smtClean="0"/>
                        <a:t>Territories</a:t>
                      </a:r>
                      <a:endParaRPr lang="en-US" sz="1300" dirty="0"/>
                    </a:p>
                  </a:txBody>
                  <a:tcPr anchor="ctr"/>
                </a:tc>
                <a:tc>
                  <a:txBody>
                    <a:bodyPr/>
                    <a:lstStyle/>
                    <a:p>
                      <a:pPr algn="ctr"/>
                      <a:r>
                        <a:rPr lang="en-US" sz="1300" dirty="0" smtClean="0"/>
                        <a:t>&lt;1%</a:t>
                      </a:r>
                      <a:endParaRPr lang="en-US" sz="1300" dirty="0"/>
                    </a:p>
                  </a:txBody>
                  <a:tcPr anchor="ctr"/>
                </a:tc>
              </a:tr>
            </a:tbl>
          </a:graphicData>
        </a:graphic>
      </p:graphicFrame>
      <p:graphicFrame>
        <p:nvGraphicFramePr>
          <p:cNvPr id="10" name="Content Placeholder 6"/>
          <p:cNvGraphicFramePr>
            <a:graphicFrameLocks/>
          </p:cNvGraphicFramePr>
          <p:nvPr>
            <p:extLst>
              <p:ext uri="{D42A27DB-BD31-4B8C-83A1-F6EECF244321}">
                <p14:modId xmlns:p14="http://schemas.microsoft.com/office/powerpoint/2010/main" val="3341468508"/>
              </p:ext>
            </p:extLst>
          </p:nvPr>
        </p:nvGraphicFramePr>
        <p:xfrm>
          <a:off x="5105400" y="787400"/>
          <a:ext cx="3429000" cy="4754880"/>
        </p:xfrm>
        <a:graphic>
          <a:graphicData uri="http://schemas.openxmlformats.org/drawingml/2006/table">
            <a:tbl>
              <a:tblPr firstRow="1" bandRow="1">
                <a:tableStyleId>{00A15C55-8517-42AA-B614-E9B94910E393}</a:tableStyleId>
              </a:tblPr>
              <a:tblGrid>
                <a:gridCol w="2324100"/>
                <a:gridCol w="1104900"/>
              </a:tblGrid>
              <a:tr h="355600">
                <a:tc gridSpan="2">
                  <a:txBody>
                    <a:bodyPr/>
                    <a:lstStyle/>
                    <a:p>
                      <a:r>
                        <a:rPr lang="en-US" sz="1300" dirty="0" smtClean="0">
                          <a:solidFill>
                            <a:schemeClr val="bg1"/>
                          </a:solidFill>
                        </a:rPr>
                        <a:t>Number</a:t>
                      </a:r>
                      <a:r>
                        <a:rPr lang="en-US" sz="1300" baseline="0" dirty="0" smtClean="0">
                          <a:solidFill>
                            <a:schemeClr val="bg1"/>
                          </a:solidFill>
                        </a:rPr>
                        <a:t> in Household</a:t>
                      </a:r>
                      <a:endParaRPr lang="en-US" sz="1300" dirty="0">
                        <a:solidFill>
                          <a:schemeClr val="bg1"/>
                        </a:solidFill>
                      </a:endParaRPr>
                    </a:p>
                  </a:txBody>
                  <a:tcPr>
                    <a:solidFill>
                      <a:schemeClr val="accent4">
                        <a:lumMod val="75000"/>
                      </a:schemeClr>
                    </a:solidFill>
                  </a:tcPr>
                </a:tc>
                <a:tc hMerge="1">
                  <a:txBody>
                    <a:bodyPr/>
                    <a:lstStyle/>
                    <a:p>
                      <a:endParaRPr lang="en-US" dirty="0"/>
                    </a:p>
                  </a:txBody>
                  <a:tcPr/>
                </a:tc>
              </a:tr>
              <a:tr h="355600">
                <a:tc>
                  <a:txBody>
                    <a:bodyPr/>
                    <a:lstStyle/>
                    <a:p>
                      <a:r>
                        <a:rPr lang="en-US" sz="1300" dirty="0" smtClean="0"/>
                        <a:t>1</a:t>
                      </a:r>
                      <a:endParaRPr lang="en-US" sz="1300" dirty="0"/>
                    </a:p>
                  </a:txBody>
                  <a:tcPr anchor="ctr"/>
                </a:tc>
                <a:tc>
                  <a:txBody>
                    <a:bodyPr/>
                    <a:lstStyle/>
                    <a:p>
                      <a:pPr algn="ctr"/>
                      <a:r>
                        <a:rPr lang="en-US" sz="1300" dirty="0" smtClean="0"/>
                        <a:t>15%</a:t>
                      </a:r>
                      <a:endParaRPr lang="en-US" sz="1300" dirty="0"/>
                    </a:p>
                  </a:txBody>
                  <a:tcPr anchor="ctr"/>
                </a:tc>
              </a:tr>
              <a:tr h="355600">
                <a:tc>
                  <a:txBody>
                    <a:bodyPr/>
                    <a:lstStyle/>
                    <a:p>
                      <a:r>
                        <a:rPr lang="en-US" sz="1300" dirty="0" smtClean="0"/>
                        <a:t>2</a:t>
                      </a:r>
                      <a:endParaRPr lang="en-US" sz="1300" dirty="0"/>
                    </a:p>
                  </a:txBody>
                  <a:tcPr anchor="ctr"/>
                </a:tc>
                <a:tc>
                  <a:txBody>
                    <a:bodyPr/>
                    <a:lstStyle/>
                    <a:p>
                      <a:pPr algn="ctr"/>
                      <a:r>
                        <a:rPr lang="en-US" sz="1300" dirty="0" smtClean="0"/>
                        <a:t>36%</a:t>
                      </a:r>
                      <a:endParaRPr lang="en-US" sz="1300" dirty="0"/>
                    </a:p>
                  </a:txBody>
                  <a:tcPr anchor="ctr"/>
                </a:tc>
              </a:tr>
              <a:tr h="355600">
                <a:tc>
                  <a:txBody>
                    <a:bodyPr/>
                    <a:lstStyle/>
                    <a:p>
                      <a:r>
                        <a:rPr lang="en-US" sz="1300" dirty="0" smtClean="0"/>
                        <a:t>3</a:t>
                      </a:r>
                      <a:endParaRPr lang="en-US" sz="1300" dirty="0"/>
                    </a:p>
                  </a:txBody>
                  <a:tcPr anchor="ctr"/>
                </a:tc>
                <a:tc>
                  <a:txBody>
                    <a:bodyPr/>
                    <a:lstStyle/>
                    <a:p>
                      <a:pPr algn="ctr"/>
                      <a:r>
                        <a:rPr lang="en-US" sz="1300" b="0" dirty="0" smtClean="0"/>
                        <a:t>23%</a:t>
                      </a:r>
                      <a:endParaRPr lang="en-US" sz="1300" b="0" dirty="0"/>
                    </a:p>
                  </a:txBody>
                  <a:tcPr anchor="ctr"/>
                </a:tc>
              </a:tr>
              <a:tr h="355600">
                <a:tc>
                  <a:txBody>
                    <a:bodyPr/>
                    <a:lstStyle/>
                    <a:p>
                      <a:r>
                        <a:rPr lang="en-US" sz="1300" dirty="0" smtClean="0"/>
                        <a:t>4</a:t>
                      </a:r>
                      <a:endParaRPr lang="en-US" sz="1300" dirty="0"/>
                    </a:p>
                  </a:txBody>
                  <a:tcPr anchor="ctr"/>
                </a:tc>
                <a:tc>
                  <a:txBody>
                    <a:bodyPr/>
                    <a:lstStyle/>
                    <a:p>
                      <a:pPr algn="ctr"/>
                      <a:r>
                        <a:rPr lang="en-US" sz="1300" dirty="0" smtClean="0"/>
                        <a:t>16%</a:t>
                      </a:r>
                      <a:endParaRPr lang="en-US" sz="1300" dirty="0"/>
                    </a:p>
                  </a:txBody>
                  <a:tcPr anchor="ctr"/>
                </a:tc>
              </a:tr>
              <a:tr h="355600">
                <a:tc>
                  <a:txBody>
                    <a:bodyPr/>
                    <a:lstStyle/>
                    <a:p>
                      <a:r>
                        <a:rPr lang="en-US" sz="1300" dirty="0" smtClean="0"/>
                        <a:t>5+</a:t>
                      </a:r>
                      <a:endParaRPr lang="en-US" sz="1300" dirty="0"/>
                    </a:p>
                  </a:txBody>
                  <a:tcPr anchor="ctr"/>
                </a:tc>
                <a:tc>
                  <a:txBody>
                    <a:bodyPr/>
                    <a:lstStyle/>
                    <a:p>
                      <a:pPr algn="ctr"/>
                      <a:r>
                        <a:rPr lang="en-US" sz="1300" dirty="0" smtClean="0"/>
                        <a:t>10%</a:t>
                      </a:r>
                      <a:endParaRPr lang="en-US" sz="1300" dirty="0"/>
                    </a:p>
                  </a:txBody>
                  <a:tcPr anchor="ctr"/>
                </a:tc>
              </a:tr>
              <a:tr h="355600">
                <a:tc gridSpan="2">
                  <a:txBody>
                    <a:bodyPr/>
                    <a:lstStyle/>
                    <a:p>
                      <a:r>
                        <a:rPr lang="en-US" sz="1300" b="1" dirty="0" smtClean="0">
                          <a:solidFill>
                            <a:schemeClr val="bg1"/>
                          </a:solidFill>
                        </a:rPr>
                        <a:t>Presence of Children Living at Home</a:t>
                      </a:r>
                      <a:endParaRPr lang="en-US" sz="1300" b="1" dirty="0">
                        <a:solidFill>
                          <a:schemeClr val="bg1"/>
                        </a:solidFill>
                      </a:endParaRPr>
                    </a:p>
                  </a:txBody>
                  <a:tcPr anchor="ctr">
                    <a:solidFill>
                      <a:schemeClr val="accent4">
                        <a:lumMod val="75000"/>
                      </a:schemeClr>
                    </a:solidFill>
                  </a:tcPr>
                </a:tc>
                <a:tc hMerge="1">
                  <a:txBody>
                    <a:bodyPr/>
                    <a:lstStyle/>
                    <a:p>
                      <a:pPr algn="ctr"/>
                      <a:endParaRPr lang="en-US" sz="1300" b="1" dirty="0">
                        <a:solidFill>
                          <a:schemeClr val="bg1"/>
                        </a:solidFill>
                      </a:endParaRPr>
                    </a:p>
                  </a:txBody>
                  <a:tcPr anchor="ctr">
                    <a:solidFill>
                      <a:schemeClr val="accent4">
                        <a:lumMod val="75000"/>
                      </a:schemeClr>
                    </a:solidFill>
                  </a:tcPr>
                </a:tc>
              </a:tr>
              <a:tr h="355600">
                <a:tc>
                  <a:txBody>
                    <a:bodyPr/>
                    <a:lstStyle/>
                    <a:p>
                      <a:r>
                        <a:rPr lang="en-US" sz="1300" dirty="0" smtClean="0"/>
                        <a:t>Under</a:t>
                      </a:r>
                      <a:r>
                        <a:rPr lang="en-US" sz="1300" baseline="0" dirty="0" smtClean="0"/>
                        <a:t> 2 years old</a:t>
                      </a:r>
                      <a:endParaRPr lang="en-US" sz="1300" dirty="0"/>
                    </a:p>
                  </a:txBody>
                  <a:tcPr anchor="ctr"/>
                </a:tc>
                <a:tc>
                  <a:txBody>
                    <a:bodyPr/>
                    <a:lstStyle/>
                    <a:p>
                      <a:pPr algn="ctr"/>
                      <a:r>
                        <a:rPr lang="en-US" sz="1300" dirty="0" smtClean="0"/>
                        <a:t>6%</a:t>
                      </a:r>
                      <a:endParaRPr lang="en-US" sz="1300" dirty="0"/>
                    </a:p>
                  </a:txBody>
                  <a:tcPr anchor="ctr"/>
                </a:tc>
              </a:tr>
              <a:tr h="355600">
                <a:tc>
                  <a:txBody>
                    <a:bodyPr/>
                    <a:lstStyle/>
                    <a:p>
                      <a:r>
                        <a:rPr lang="en-US" sz="1300" dirty="0" smtClean="0"/>
                        <a:t>2 to 6 years old</a:t>
                      </a:r>
                      <a:endParaRPr lang="en-US" sz="1300" dirty="0"/>
                    </a:p>
                  </a:txBody>
                  <a:tcPr anchor="ctr"/>
                </a:tc>
                <a:tc>
                  <a:txBody>
                    <a:bodyPr/>
                    <a:lstStyle/>
                    <a:p>
                      <a:pPr algn="ctr"/>
                      <a:r>
                        <a:rPr lang="en-US" sz="1300" dirty="0" smtClean="0"/>
                        <a:t>13%</a:t>
                      </a:r>
                      <a:endParaRPr lang="en-US" sz="1300" dirty="0"/>
                    </a:p>
                  </a:txBody>
                  <a:tcPr anchor="ctr"/>
                </a:tc>
              </a:tr>
              <a:tr h="355600">
                <a:tc>
                  <a:txBody>
                    <a:bodyPr/>
                    <a:lstStyle/>
                    <a:p>
                      <a:r>
                        <a:rPr lang="en-US" sz="1300" dirty="0" smtClean="0"/>
                        <a:t>7 to 12 years old</a:t>
                      </a:r>
                      <a:endParaRPr lang="en-US" sz="1300" dirty="0"/>
                    </a:p>
                  </a:txBody>
                  <a:tcPr anchor="ctr"/>
                </a:tc>
                <a:tc>
                  <a:txBody>
                    <a:bodyPr/>
                    <a:lstStyle/>
                    <a:p>
                      <a:pPr algn="ctr"/>
                      <a:r>
                        <a:rPr lang="en-US" sz="1300" dirty="0" smtClean="0"/>
                        <a:t>15%</a:t>
                      </a:r>
                      <a:endParaRPr lang="en-US" sz="1300" dirty="0"/>
                    </a:p>
                  </a:txBody>
                  <a:tcPr anchor="ctr"/>
                </a:tc>
              </a:tr>
              <a:tr h="355600">
                <a:tc>
                  <a:txBody>
                    <a:bodyPr/>
                    <a:lstStyle/>
                    <a:p>
                      <a:r>
                        <a:rPr lang="en-US" sz="1300" dirty="0" smtClean="0"/>
                        <a:t>13 to 17 years old</a:t>
                      </a:r>
                      <a:endParaRPr lang="en-US" sz="1300" dirty="0"/>
                    </a:p>
                  </a:txBody>
                  <a:tcPr anchor="ctr"/>
                </a:tc>
                <a:tc>
                  <a:txBody>
                    <a:bodyPr/>
                    <a:lstStyle/>
                    <a:p>
                      <a:pPr algn="ctr"/>
                      <a:r>
                        <a:rPr lang="en-US" sz="1300" dirty="0" smtClean="0"/>
                        <a:t>15%</a:t>
                      </a:r>
                      <a:endParaRPr lang="en-US" sz="1300" dirty="0"/>
                    </a:p>
                  </a:txBody>
                  <a:tcPr anchor="ctr"/>
                </a:tc>
              </a:tr>
              <a:tr h="355600">
                <a:tc>
                  <a:txBody>
                    <a:bodyPr/>
                    <a:lstStyle/>
                    <a:p>
                      <a:r>
                        <a:rPr lang="en-US" sz="1300" dirty="0" smtClean="0"/>
                        <a:t>18 or older</a:t>
                      </a:r>
                      <a:endParaRPr lang="en-US" sz="1300" dirty="0"/>
                    </a:p>
                  </a:txBody>
                  <a:tcPr anchor="ctr"/>
                </a:tc>
                <a:tc>
                  <a:txBody>
                    <a:bodyPr/>
                    <a:lstStyle/>
                    <a:p>
                      <a:pPr algn="ctr"/>
                      <a:r>
                        <a:rPr lang="en-US" sz="1300" dirty="0" smtClean="0"/>
                        <a:t>15%</a:t>
                      </a:r>
                      <a:endParaRPr lang="en-US" sz="1300" dirty="0"/>
                    </a:p>
                  </a:txBody>
                  <a:tcPr anchor="ctr"/>
                </a:tc>
              </a:tr>
              <a:tr h="355600">
                <a:tc>
                  <a:txBody>
                    <a:bodyPr/>
                    <a:lstStyle/>
                    <a:p>
                      <a:r>
                        <a:rPr lang="en-US" sz="1300" dirty="0" smtClean="0"/>
                        <a:t>Do not have any children living with me</a:t>
                      </a:r>
                      <a:endParaRPr lang="en-US" sz="1300" dirty="0"/>
                    </a:p>
                  </a:txBody>
                  <a:tcPr anchor="ctr"/>
                </a:tc>
                <a:tc>
                  <a:txBody>
                    <a:bodyPr/>
                    <a:lstStyle/>
                    <a:p>
                      <a:pPr algn="ctr"/>
                      <a:r>
                        <a:rPr lang="en-US" sz="1300" dirty="0" smtClean="0"/>
                        <a:t>55%</a:t>
                      </a:r>
                      <a:endParaRPr lang="en-US" sz="1300" dirty="0"/>
                    </a:p>
                  </a:txBody>
                  <a:tcPr anchor="ctr"/>
                </a:tc>
              </a:tr>
            </a:tbl>
          </a:graphicData>
        </a:graphic>
      </p:graphicFrame>
      <p:sp>
        <p:nvSpPr>
          <p:cNvPr id="11" name="TextBox 10"/>
          <p:cNvSpPr txBox="1"/>
          <p:nvPr/>
        </p:nvSpPr>
        <p:spPr>
          <a:xfrm>
            <a:off x="6096000" y="6172200"/>
            <a:ext cx="2514600" cy="307777"/>
          </a:xfrm>
          <a:prstGeom prst="rect">
            <a:avLst/>
          </a:prstGeom>
          <a:noFill/>
        </p:spPr>
        <p:txBody>
          <a:bodyPr wrap="square" rtlCol="0">
            <a:spAutoFit/>
          </a:bodyPr>
          <a:lstStyle/>
          <a:p>
            <a:pPr algn="r"/>
            <a:r>
              <a:rPr lang="en-US" sz="1400" dirty="0">
                <a:solidFill>
                  <a:srgbClr val="1F497D"/>
                </a:solidFill>
              </a:rPr>
              <a:t>Total respondents (</a:t>
            </a:r>
            <a:r>
              <a:rPr lang="en-US" sz="1400" dirty="0" smtClean="0">
                <a:solidFill>
                  <a:srgbClr val="1F497D"/>
                </a:solidFill>
              </a:rPr>
              <a:t>n=1204)</a:t>
            </a:r>
            <a:endParaRPr lang="en-US" sz="1400" dirty="0">
              <a:solidFill>
                <a:srgbClr val="1F497D"/>
              </a:solidFill>
            </a:endParaRPr>
          </a:p>
        </p:txBody>
      </p:sp>
    </p:spTree>
    <p:extLst>
      <p:ext uri="{BB962C8B-B14F-4D97-AF65-F5344CB8AC3E}">
        <p14:creationId xmlns:p14="http://schemas.microsoft.com/office/powerpoint/2010/main" val="141578684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8837144" y="6566400"/>
            <a:ext cx="157094" cy="184666"/>
          </a:xfrm>
        </p:spPr>
        <p:txBody>
          <a:bodyPr/>
          <a:lstStyle/>
          <a:p>
            <a:pPr fontAlgn="base">
              <a:spcBef>
                <a:spcPct val="0"/>
              </a:spcBef>
              <a:spcAft>
                <a:spcPct val="0"/>
              </a:spcAft>
            </a:pPr>
            <a:fld id="{99DB18A3-D21F-4BB0-9E84-DFB029941648}" type="slidenum">
              <a:rPr lang="de-DE" smtClean="0">
                <a:solidFill>
                  <a:srgbClr val="1F497D"/>
                </a:solidFill>
                <a:latin typeface="+mj-lt"/>
              </a:rPr>
              <a:pPr fontAlgn="base">
                <a:spcBef>
                  <a:spcPct val="0"/>
                </a:spcBef>
                <a:spcAft>
                  <a:spcPct val="0"/>
                </a:spcAft>
              </a:pPr>
              <a:t>99</a:t>
            </a:fld>
            <a:endParaRPr lang="de-DE" dirty="0">
              <a:solidFill>
                <a:srgbClr val="1F497D"/>
              </a:solidFill>
              <a:latin typeface="+mj-lt"/>
            </a:endParaRPr>
          </a:p>
        </p:txBody>
      </p:sp>
      <p:sp>
        <p:nvSpPr>
          <p:cNvPr id="7" name="Title 4"/>
          <p:cNvSpPr>
            <a:spLocks noGrp="1"/>
          </p:cNvSpPr>
          <p:nvPr>
            <p:ph type="title"/>
          </p:nvPr>
        </p:nvSpPr>
        <p:spPr>
          <a:xfrm>
            <a:off x="838800" y="97200"/>
            <a:ext cx="8162325" cy="612000"/>
          </a:xfrm>
        </p:spPr>
        <p:txBody>
          <a:bodyPr/>
          <a:lstStyle/>
          <a:p>
            <a:r>
              <a:rPr lang="en-US" dirty="0" smtClean="0"/>
              <a:t>Demographics (2 of 3)</a:t>
            </a:r>
            <a:endParaRPr lang="en-US" dirty="0"/>
          </a:p>
        </p:txBody>
      </p:sp>
      <p:graphicFrame>
        <p:nvGraphicFramePr>
          <p:cNvPr id="9" name="Content Placeholder 6"/>
          <p:cNvGraphicFramePr>
            <a:graphicFrameLocks noGrp="1"/>
          </p:cNvGraphicFramePr>
          <p:nvPr>
            <p:ph idx="1"/>
            <p:extLst>
              <p:ext uri="{D42A27DB-BD31-4B8C-83A1-F6EECF244321}">
                <p14:modId xmlns:p14="http://schemas.microsoft.com/office/powerpoint/2010/main" val="1244935491"/>
              </p:ext>
            </p:extLst>
          </p:nvPr>
        </p:nvGraphicFramePr>
        <p:xfrm>
          <a:off x="755075" y="773872"/>
          <a:ext cx="3657600" cy="5334000"/>
        </p:xfrm>
        <a:graphic>
          <a:graphicData uri="http://schemas.openxmlformats.org/drawingml/2006/table">
            <a:tbl>
              <a:tblPr firstRow="1" bandRow="1">
                <a:tableStyleId>{00A15C55-8517-42AA-B614-E9B94910E393}</a:tableStyleId>
              </a:tblPr>
              <a:tblGrid>
                <a:gridCol w="2819400"/>
                <a:gridCol w="838200"/>
              </a:tblGrid>
              <a:tr h="355600">
                <a:tc gridSpan="2">
                  <a:txBody>
                    <a:bodyPr/>
                    <a:lstStyle/>
                    <a:p>
                      <a:r>
                        <a:rPr lang="en-US" sz="1300" dirty="0" smtClean="0">
                          <a:solidFill>
                            <a:schemeClr val="bg1"/>
                          </a:solidFill>
                        </a:rPr>
                        <a:t>Employment</a:t>
                      </a:r>
                      <a:endParaRPr lang="en-US" sz="1300"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r>
                        <a:rPr lang="en-US" sz="1300" dirty="0" smtClean="0"/>
                        <a:t>Employed, full time</a:t>
                      </a:r>
                      <a:endParaRPr lang="en-US" sz="1300" dirty="0"/>
                    </a:p>
                  </a:txBody>
                  <a:tcPr anchor="ctr"/>
                </a:tc>
                <a:tc>
                  <a:txBody>
                    <a:bodyPr/>
                    <a:lstStyle/>
                    <a:p>
                      <a:pPr algn="ctr"/>
                      <a:r>
                        <a:rPr lang="en-US" sz="1300" dirty="0" smtClean="0"/>
                        <a:t>57%</a:t>
                      </a:r>
                      <a:endParaRPr lang="en-US" sz="1300" dirty="0"/>
                    </a:p>
                  </a:txBody>
                  <a:tcPr anchor="ctr"/>
                </a:tc>
              </a:tr>
              <a:tr h="355600">
                <a:tc>
                  <a:txBody>
                    <a:bodyPr/>
                    <a:lstStyle/>
                    <a:p>
                      <a:r>
                        <a:rPr lang="en-US" sz="1300" dirty="0" smtClean="0"/>
                        <a:t>Retired</a:t>
                      </a:r>
                    </a:p>
                  </a:txBody>
                  <a:tcPr anchor="ctr"/>
                </a:tc>
                <a:tc>
                  <a:txBody>
                    <a:bodyPr/>
                    <a:lstStyle/>
                    <a:p>
                      <a:pPr algn="ctr"/>
                      <a:r>
                        <a:rPr lang="en-US" sz="1300" dirty="0" smtClean="0"/>
                        <a:t>15%</a:t>
                      </a:r>
                      <a:endParaRPr lang="en-US" sz="1300" dirty="0"/>
                    </a:p>
                  </a:txBody>
                  <a:tcPr anchor="ctr"/>
                </a:tc>
              </a:tr>
              <a:tr h="355600">
                <a:tc>
                  <a:txBody>
                    <a:bodyPr/>
                    <a:lstStyle/>
                    <a:p>
                      <a:r>
                        <a:rPr lang="en-US" sz="1300" dirty="0" smtClean="0"/>
                        <a:t>Employed, part</a:t>
                      </a:r>
                      <a:r>
                        <a:rPr lang="en-US" sz="1300" baseline="0" dirty="0" smtClean="0"/>
                        <a:t> time</a:t>
                      </a:r>
                      <a:endParaRPr lang="en-US" sz="1300" dirty="0"/>
                    </a:p>
                  </a:txBody>
                  <a:tcPr anchor="ctr"/>
                </a:tc>
                <a:tc>
                  <a:txBody>
                    <a:bodyPr/>
                    <a:lstStyle/>
                    <a:p>
                      <a:pPr algn="ctr"/>
                      <a:r>
                        <a:rPr lang="en-US" sz="1300" dirty="0" smtClean="0"/>
                        <a:t>13%</a:t>
                      </a:r>
                      <a:endParaRPr lang="en-US" sz="1300" dirty="0"/>
                    </a:p>
                  </a:txBody>
                  <a:tcPr anchor="ctr"/>
                </a:tc>
              </a:tr>
              <a:tr h="355600">
                <a:tc>
                  <a:txBody>
                    <a:bodyPr/>
                    <a:lstStyle/>
                    <a:p>
                      <a:r>
                        <a:rPr lang="en-US" sz="1300" dirty="0" smtClean="0"/>
                        <a:t>Student</a:t>
                      </a:r>
                      <a:endParaRPr lang="en-US" sz="1300" dirty="0"/>
                    </a:p>
                  </a:txBody>
                  <a:tcPr anchor="ctr"/>
                </a:tc>
                <a:tc>
                  <a:txBody>
                    <a:bodyPr/>
                    <a:lstStyle/>
                    <a:p>
                      <a:pPr algn="ctr"/>
                      <a:r>
                        <a:rPr lang="en-US" sz="1300" dirty="0" smtClean="0"/>
                        <a:t>5%</a:t>
                      </a:r>
                      <a:endParaRPr lang="en-US" sz="1300" dirty="0"/>
                    </a:p>
                  </a:txBody>
                  <a:tcPr anchor="ctr"/>
                </a:tc>
              </a:tr>
              <a:tr h="355600">
                <a:tc>
                  <a:txBody>
                    <a:bodyPr/>
                    <a:lstStyle/>
                    <a:p>
                      <a:r>
                        <a:rPr lang="en-US" sz="1300" dirty="0" smtClean="0"/>
                        <a:t>Full time parent, homemaker</a:t>
                      </a:r>
                      <a:endParaRPr lang="en-US" sz="1300" dirty="0"/>
                    </a:p>
                  </a:txBody>
                  <a:tcPr anchor="ctr"/>
                </a:tc>
                <a:tc>
                  <a:txBody>
                    <a:bodyPr/>
                    <a:lstStyle/>
                    <a:p>
                      <a:pPr algn="ctr"/>
                      <a:r>
                        <a:rPr lang="en-US" sz="1300" dirty="0" smtClean="0"/>
                        <a:t>4%</a:t>
                      </a:r>
                      <a:endParaRPr lang="en-US" sz="1300" dirty="0"/>
                    </a:p>
                  </a:txBody>
                  <a:tcPr anchor="ctr"/>
                </a:tc>
              </a:tr>
              <a:tr h="355600">
                <a:tc>
                  <a:txBody>
                    <a:bodyPr/>
                    <a:lstStyle/>
                    <a:p>
                      <a:r>
                        <a:rPr lang="en-US" sz="1300" dirty="0" smtClean="0"/>
                        <a:t>Not</a:t>
                      </a:r>
                      <a:r>
                        <a:rPr lang="en-US" sz="1300" baseline="0" dirty="0" smtClean="0"/>
                        <a:t> currently employed</a:t>
                      </a:r>
                      <a:endParaRPr lang="en-US" sz="1300" dirty="0"/>
                    </a:p>
                  </a:txBody>
                  <a:tcPr anchor="ctr"/>
                </a:tc>
                <a:tc>
                  <a:txBody>
                    <a:bodyPr/>
                    <a:lstStyle/>
                    <a:p>
                      <a:pPr algn="ctr"/>
                      <a:r>
                        <a:rPr lang="en-US" sz="1300" dirty="0" smtClean="0"/>
                        <a:t>4%</a:t>
                      </a:r>
                      <a:endParaRPr lang="en-US" sz="1300" dirty="0"/>
                    </a:p>
                  </a:txBody>
                  <a:tcPr anchor="ctr"/>
                </a:tc>
              </a:tr>
              <a:tr h="355600">
                <a:tc>
                  <a:txBody>
                    <a:bodyPr/>
                    <a:lstStyle/>
                    <a:p>
                      <a:r>
                        <a:rPr lang="en-US" sz="1300" dirty="0" smtClean="0"/>
                        <a:t>Prefer not to answer</a:t>
                      </a:r>
                      <a:endParaRPr lang="en-US" sz="1300" dirty="0"/>
                    </a:p>
                  </a:txBody>
                  <a:tcPr anchor="ctr"/>
                </a:tc>
                <a:tc>
                  <a:txBody>
                    <a:bodyPr/>
                    <a:lstStyle/>
                    <a:p>
                      <a:pPr algn="ctr"/>
                      <a:r>
                        <a:rPr lang="en-US" sz="1300" dirty="0" smtClean="0"/>
                        <a:t>1%</a:t>
                      </a:r>
                      <a:endParaRPr lang="en-US" sz="1300" dirty="0"/>
                    </a:p>
                  </a:txBody>
                  <a:tcPr anchor="ctr"/>
                </a:tc>
              </a:tr>
              <a:tr h="355600">
                <a:tc gridSpan="2">
                  <a:txBody>
                    <a:bodyPr/>
                    <a:lstStyle/>
                    <a:p>
                      <a:r>
                        <a:rPr lang="en-US" sz="1300" b="1" dirty="0" smtClean="0">
                          <a:solidFill>
                            <a:schemeClr val="bg1"/>
                          </a:solidFill>
                        </a:rPr>
                        <a:t>Household Income</a:t>
                      </a:r>
                      <a:endParaRPr lang="en-US" sz="1300" b="1"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r>
                        <a:rPr lang="en-US" sz="1300" dirty="0" smtClean="0"/>
                        <a:t>Less than $25,000</a:t>
                      </a:r>
                      <a:endParaRPr lang="en-US" sz="1300" dirty="0"/>
                    </a:p>
                  </a:txBody>
                  <a:tcPr anchor="ctr"/>
                </a:tc>
                <a:tc>
                  <a:txBody>
                    <a:bodyPr/>
                    <a:lstStyle/>
                    <a:p>
                      <a:pPr algn="ctr"/>
                      <a:r>
                        <a:rPr lang="en-US" sz="1300" dirty="0" smtClean="0"/>
                        <a:t>9%</a:t>
                      </a:r>
                      <a:endParaRPr lang="en-US" sz="1300" dirty="0"/>
                    </a:p>
                  </a:txBody>
                  <a:tcPr anchor="ctr"/>
                </a:tc>
              </a:tr>
              <a:tr h="355600">
                <a:tc>
                  <a:txBody>
                    <a:bodyPr/>
                    <a:lstStyle/>
                    <a:p>
                      <a:r>
                        <a:rPr lang="en-US" sz="1300" dirty="0" smtClean="0"/>
                        <a:t>$25,000</a:t>
                      </a:r>
                      <a:r>
                        <a:rPr lang="en-US" sz="1300" baseline="0" dirty="0" smtClean="0"/>
                        <a:t> - $49,999</a:t>
                      </a:r>
                      <a:endParaRPr lang="en-US" sz="1300" dirty="0"/>
                    </a:p>
                  </a:txBody>
                  <a:tcPr anchor="ctr"/>
                </a:tc>
                <a:tc>
                  <a:txBody>
                    <a:bodyPr/>
                    <a:lstStyle/>
                    <a:p>
                      <a:pPr algn="ctr"/>
                      <a:r>
                        <a:rPr lang="en-US" sz="1300" dirty="0" smtClean="0"/>
                        <a:t>18%</a:t>
                      </a:r>
                      <a:endParaRPr lang="en-US" sz="1300" dirty="0"/>
                    </a:p>
                  </a:txBody>
                  <a:tcPr anchor="ctr"/>
                </a:tc>
              </a:tr>
              <a:tr h="355600">
                <a:tc>
                  <a:txBody>
                    <a:bodyPr/>
                    <a:lstStyle/>
                    <a:p>
                      <a:r>
                        <a:rPr lang="en-US" sz="1300" dirty="0" smtClean="0"/>
                        <a:t>$50,000</a:t>
                      </a:r>
                      <a:r>
                        <a:rPr lang="en-US" sz="1300" baseline="0" dirty="0" smtClean="0"/>
                        <a:t> - $74,999</a:t>
                      </a:r>
                      <a:endParaRPr lang="en-US" sz="1300" dirty="0"/>
                    </a:p>
                  </a:txBody>
                  <a:tcPr anchor="ctr"/>
                </a:tc>
                <a:tc>
                  <a:txBody>
                    <a:bodyPr/>
                    <a:lstStyle/>
                    <a:p>
                      <a:pPr algn="ctr"/>
                      <a:r>
                        <a:rPr lang="en-US" sz="1300" dirty="0" smtClean="0"/>
                        <a:t>18%</a:t>
                      </a:r>
                      <a:endParaRPr lang="en-US" sz="1300" dirty="0"/>
                    </a:p>
                  </a:txBody>
                  <a:tcPr anchor="ctr"/>
                </a:tc>
              </a:tr>
              <a:tr h="355600">
                <a:tc>
                  <a:txBody>
                    <a:bodyPr/>
                    <a:lstStyle/>
                    <a:p>
                      <a:r>
                        <a:rPr lang="en-US" sz="1300" dirty="0" smtClean="0"/>
                        <a:t>$75,000 -$99,999</a:t>
                      </a:r>
                    </a:p>
                  </a:txBody>
                  <a:tcPr anchor="ctr"/>
                </a:tc>
                <a:tc>
                  <a:txBody>
                    <a:bodyPr/>
                    <a:lstStyle/>
                    <a:p>
                      <a:pPr algn="ctr"/>
                      <a:r>
                        <a:rPr lang="en-US" sz="1300" dirty="0" smtClean="0"/>
                        <a:t>19%</a:t>
                      </a:r>
                      <a:endParaRPr lang="en-US" sz="1300" dirty="0"/>
                    </a:p>
                  </a:txBody>
                  <a:tcPr anchor="ctr"/>
                </a:tc>
              </a:tr>
              <a:tr h="355600">
                <a:tc>
                  <a:txBody>
                    <a:bodyPr/>
                    <a:lstStyle/>
                    <a:p>
                      <a:r>
                        <a:rPr lang="en-US" sz="1300" dirty="0" smtClean="0"/>
                        <a:t>$100,000+ </a:t>
                      </a:r>
                      <a:endParaRPr lang="en-US" sz="1300" dirty="0"/>
                    </a:p>
                  </a:txBody>
                  <a:tcPr anchor="ctr"/>
                </a:tc>
                <a:tc>
                  <a:txBody>
                    <a:bodyPr/>
                    <a:lstStyle/>
                    <a:p>
                      <a:pPr algn="ctr"/>
                      <a:r>
                        <a:rPr lang="en-US" sz="1300" dirty="0" smtClean="0"/>
                        <a:t>26%</a:t>
                      </a:r>
                      <a:endParaRPr lang="en-US" sz="1300" dirty="0"/>
                    </a:p>
                  </a:txBody>
                  <a:tcPr anchor="ctr"/>
                </a:tc>
              </a:tr>
              <a:tr h="355600">
                <a:tc>
                  <a:txBody>
                    <a:bodyPr/>
                    <a:lstStyle/>
                    <a:p>
                      <a:r>
                        <a:rPr lang="en-US" sz="1300" dirty="0" smtClean="0"/>
                        <a:t>Prefer not to answer</a:t>
                      </a:r>
                      <a:endParaRPr lang="en-US" sz="1300" dirty="0"/>
                    </a:p>
                  </a:txBody>
                  <a:tcPr anchor="ctr"/>
                </a:tc>
                <a:tc>
                  <a:txBody>
                    <a:bodyPr/>
                    <a:lstStyle/>
                    <a:p>
                      <a:pPr algn="ctr"/>
                      <a:r>
                        <a:rPr lang="en-US" sz="1300" dirty="0" smtClean="0"/>
                        <a:t>11%</a:t>
                      </a:r>
                      <a:endParaRPr lang="en-US" sz="1300" dirty="0"/>
                    </a:p>
                  </a:txBody>
                  <a:tcPr anchor="ctr"/>
                </a:tc>
              </a:tr>
            </a:tbl>
          </a:graphicData>
        </a:graphic>
      </p:graphicFrame>
      <p:graphicFrame>
        <p:nvGraphicFramePr>
          <p:cNvPr id="10" name="Content Placeholder 6"/>
          <p:cNvGraphicFramePr>
            <a:graphicFrameLocks/>
          </p:cNvGraphicFramePr>
          <p:nvPr>
            <p:extLst>
              <p:ext uri="{D42A27DB-BD31-4B8C-83A1-F6EECF244321}">
                <p14:modId xmlns:p14="http://schemas.microsoft.com/office/powerpoint/2010/main" val="3227068914"/>
              </p:ext>
            </p:extLst>
          </p:nvPr>
        </p:nvGraphicFramePr>
        <p:xfrm>
          <a:off x="4897584" y="760017"/>
          <a:ext cx="3657600" cy="4886960"/>
        </p:xfrm>
        <a:graphic>
          <a:graphicData uri="http://schemas.openxmlformats.org/drawingml/2006/table">
            <a:tbl>
              <a:tblPr firstRow="1" bandRow="1">
                <a:tableStyleId>{00A15C55-8517-42AA-B614-E9B94910E393}</a:tableStyleId>
              </a:tblPr>
              <a:tblGrid>
                <a:gridCol w="2819400"/>
                <a:gridCol w="838200"/>
              </a:tblGrid>
              <a:tr h="355600">
                <a:tc gridSpan="2">
                  <a:txBody>
                    <a:bodyPr/>
                    <a:lstStyle/>
                    <a:p>
                      <a:r>
                        <a:rPr lang="en-US" sz="1300" dirty="0" smtClean="0">
                          <a:solidFill>
                            <a:schemeClr val="bg1"/>
                          </a:solidFill>
                        </a:rPr>
                        <a:t>Marital</a:t>
                      </a:r>
                      <a:r>
                        <a:rPr lang="en-US" sz="1300" baseline="0" dirty="0" smtClean="0">
                          <a:solidFill>
                            <a:schemeClr val="bg1"/>
                          </a:solidFill>
                        </a:rPr>
                        <a:t> Status</a:t>
                      </a:r>
                      <a:endParaRPr lang="en-US" sz="1300" dirty="0">
                        <a:solidFill>
                          <a:schemeClr val="bg1"/>
                        </a:solidFill>
                      </a:endParaRPr>
                    </a:p>
                  </a:txBody>
                  <a:tcPr anchor="ctr">
                    <a:solidFill>
                      <a:schemeClr val="accent4">
                        <a:lumMod val="75000"/>
                      </a:schemeClr>
                    </a:solidFill>
                  </a:tcPr>
                </a:tc>
                <a:tc hMerge="1">
                  <a:txBody>
                    <a:bodyPr/>
                    <a:lstStyle/>
                    <a:p>
                      <a:endParaRPr lang="en-US" dirty="0"/>
                    </a:p>
                  </a:txBody>
                  <a:tcPr/>
                </a:tc>
              </a:tr>
              <a:tr h="355600">
                <a:tc>
                  <a:txBody>
                    <a:bodyPr/>
                    <a:lstStyle/>
                    <a:p>
                      <a:r>
                        <a:rPr lang="en-US" sz="1300" dirty="0" smtClean="0"/>
                        <a:t>Married</a:t>
                      </a:r>
                      <a:endParaRPr lang="en-US" sz="1300" dirty="0"/>
                    </a:p>
                  </a:txBody>
                  <a:tcPr anchor="ctr"/>
                </a:tc>
                <a:tc>
                  <a:txBody>
                    <a:bodyPr/>
                    <a:lstStyle/>
                    <a:p>
                      <a:pPr algn="ctr"/>
                      <a:r>
                        <a:rPr lang="en-US" sz="1300" dirty="0" smtClean="0"/>
                        <a:t>51%</a:t>
                      </a:r>
                      <a:endParaRPr lang="en-US" sz="1300" dirty="0"/>
                    </a:p>
                  </a:txBody>
                  <a:tcPr anchor="ctr"/>
                </a:tc>
              </a:tr>
              <a:tr h="355600">
                <a:tc>
                  <a:txBody>
                    <a:bodyPr/>
                    <a:lstStyle/>
                    <a:p>
                      <a:r>
                        <a:rPr lang="en-US" sz="1300" dirty="0" smtClean="0"/>
                        <a:t>Single,</a:t>
                      </a:r>
                      <a:r>
                        <a:rPr lang="en-US" sz="1300" baseline="0" dirty="0" smtClean="0"/>
                        <a:t> never married</a:t>
                      </a:r>
                      <a:endParaRPr lang="en-US" sz="1300" dirty="0"/>
                    </a:p>
                  </a:txBody>
                  <a:tcPr anchor="ctr"/>
                </a:tc>
                <a:tc>
                  <a:txBody>
                    <a:bodyPr/>
                    <a:lstStyle/>
                    <a:p>
                      <a:pPr algn="ctr"/>
                      <a:r>
                        <a:rPr lang="en-US" sz="1300" dirty="0" smtClean="0"/>
                        <a:t>22%</a:t>
                      </a:r>
                      <a:endParaRPr lang="en-US" sz="1300" dirty="0"/>
                    </a:p>
                  </a:txBody>
                  <a:tcPr anchor="ctr"/>
                </a:tc>
              </a:tr>
              <a:tr h="355600">
                <a:tc>
                  <a:txBody>
                    <a:bodyPr/>
                    <a:lstStyle/>
                    <a:p>
                      <a:r>
                        <a:rPr lang="en-US" sz="1300" dirty="0" smtClean="0"/>
                        <a:t>Living</a:t>
                      </a:r>
                      <a:r>
                        <a:rPr lang="en-US" sz="1300" baseline="0" dirty="0" smtClean="0"/>
                        <a:t> with partner</a:t>
                      </a:r>
                      <a:endParaRPr lang="en-US" sz="1300" dirty="0"/>
                    </a:p>
                  </a:txBody>
                  <a:tcPr anchor="ctr"/>
                </a:tc>
                <a:tc>
                  <a:txBody>
                    <a:bodyPr/>
                    <a:lstStyle/>
                    <a:p>
                      <a:pPr algn="ctr"/>
                      <a:r>
                        <a:rPr lang="en-US" sz="1300" dirty="0" smtClean="0"/>
                        <a:t>17%</a:t>
                      </a:r>
                      <a:endParaRPr lang="en-US" sz="1300" dirty="0"/>
                    </a:p>
                  </a:txBody>
                  <a:tcPr anchor="ctr"/>
                </a:tc>
              </a:tr>
              <a:tr h="355600">
                <a:tc>
                  <a:txBody>
                    <a:bodyPr/>
                    <a:lstStyle/>
                    <a:p>
                      <a:r>
                        <a:rPr lang="en-US" sz="1300" dirty="0" smtClean="0"/>
                        <a:t>Divorced or separated</a:t>
                      </a:r>
                      <a:endParaRPr lang="en-US" sz="1300" dirty="0"/>
                    </a:p>
                  </a:txBody>
                  <a:tcPr anchor="ctr"/>
                </a:tc>
                <a:tc>
                  <a:txBody>
                    <a:bodyPr/>
                    <a:lstStyle/>
                    <a:p>
                      <a:pPr algn="ctr"/>
                      <a:r>
                        <a:rPr lang="en-US" sz="1300" dirty="0" smtClean="0"/>
                        <a:t>9%</a:t>
                      </a:r>
                      <a:endParaRPr lang="en-US" sz="1300" dirty="0"/>
                    </a:p>
                  </a:txBody>
                  <a:tcPr anchor="ctr"/>
                </a:tc>
              </a:tr>
              <a:tr h="355600">
                <a:tc>
                  <a:txBody>
                    <a:bodyPr/>
                    <a:lstStyle/>
                    <a:p>
                      <a:r>
                        <a:rPr lang="en-US" sz="1300" dirty="0" smtClean="0"/>
                        <a:t>Widowed</a:t>
                      </a:r>
                    </a:p>
                  </a:txBody>
                  <a:tcPr anchor="ctr"/>
                </a:tc>
                <a:tc>
                  <a:txBody>
                    <a:bodyPr/>
                    <a:lstStyle/>
                    <a:p>
                      <a:pPr algn="ctr"/>
                      <a:r>
                        <a:rPr lang="en-US" sz="1300" dirty="0" smtClean="0"/>
                        <a:t>1%</a:t>
                      </a:r>
                      <a:endParaRPr lang="en-US" sz="1300" dirty="0"/>
                    </a:p>
                  </a:txBody>
                  <a:tcPr anchor="ctr"/>
                </a:tc>
              </a:tr>
              <a:tr h="355600">
                <a:tc>
                  <a:txBody>
                    <a:bodyPr/>
                    <a:lstStyle/>
                    <a:p>
                      <a:r>
                        <a:rPr lang="en-US" sz="1300" b="1" dirty="0" smtClean="0">
                          <a:solidFill>
                            <a:schemeClr val="bg1"/>
                          </a:solidFill>
                        </a:rPr>
                        <a:t>Education</a:t>
                      </a:r>
                    </a:p>
                  </a:txBody>
                  <a:tcPr anchor="ctr">
                    <a:solidFill>
                      <a:schemeClr val="accent4">
                        <a:lumMod val="75000"/>
                      </a:schemeClr>
                    </a:solidFill>
                  </a:tcPr>
                </a:tc>
                <a:tc>
                  <a:txBody>
                    <a:bodyPr/>
                    <a:lstStyle/>
                    <a:p>
                      <a:pPr algn="ctr"/>
                      <a:endParaRPr lang="en-US" sz="1300" dirty="0"/>
                    </a:p>
                  </a:txBody>
                  <a:tcPr anchor="ctr">
                    <a:solidFill>
                      <a:schemeClr val="accent4">
                        <a:lumMod val="75000"/>
                      </a:schemeClr>
                    </a:solidFill>
                  </a:tcPr>
                </a:tc>
              </a:tr>
              <a:tr h="355600">
                <a:tc>
                  <a:txBody>
                    <a:bodyPr/>
                    <a:lstStyle/>
                    <a:p>
                      <a:r>
                        <a:rPr lang="en-US" sz="1300" dirty="0" smtClean="0"/>
                        <a:t>Graduated high</a:t>
                      </a:r>
                      <a:r>
                        <a:rPr lang="en-US" sz="1300" baseline="0" dirty="0" smtClean="0"/>
                        <a:t> school or less</a:t>
                      </a:r>
                      <a:endParaRPr lang="en-US" sz="1300" dirty="0" smtClean="0"/>
                    </a:p>
                  </a:txBody>
                  <a:tcPr anchor="ctr"/>
                </a:tc>
                <a:tc>
                  <a:txBody>
                    <a:bodyPr/>
                    <a:lstStyle/>
                    <a:p>
                      <a:pPr algn="ctr"/>
                      <a:r>
                        <a:rPr lang="en-US" sz="1300" dirty="0" smtClean="0"/>
                        <a:t>18%</a:t>
                      </a:r>
                      <a:endParaRPr lang="en-US" sz="1300" dirty="0"/>
                    </a:p>
                  </a:txBody>
                  <a:tcPr anchor="ctr"/>
                </a:tc>
              </a:tr>
              <a:tr h="355600">
                <a:tc>
                  <a:txBody>
                    <a:bodyPr/>
                    <a:lstStyle/>
                    <a:p>
                      <a:r>
                        <a:rPr lang="en-US" sz="1300" dirty="0" smtClean="0"/>
                        <a:t>Some</a:t>
                      </a:r>
                      <a:r>
                        <a:rPr lang="en-US" sz="1300" baseline="0" dirty="0" smtClean="0"/>
                        <a:t> college/CEGEP/Trade school, did not finish</a:t>
                      </a:r>
                      <a:endParaRPr lang="en-US" sz="1300" dirty="0" smtClean="0"/>
                    </a:p>
                  </a:txBody>
                  <a:tcPr anchor="ctr"/>
                </a:tc>
                <a:tc>
                  <a:txBody>
                    <a:bodyPr/>
                    <a:lstStyle/>
                    <a:p>
                      <a:pPr algn="ctr"/>
                      <a:r>
                        <a:rPr lang="en-US" sz="1300" dirty="0" smtClean="0"/>
                        <a:t>10%</a:t>
                      </a:r>
                      <a:endParaRPr lang="en-US" sz="1300" dirty="0"/>
                    </a:p>
                  </a:txBody>
                  <a:tcPr anchor="ctr"/>
                </a:tc>
              </a:tr>
              <a:tr h="355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300" dirty="0" smtClean="0"/>
                        <a:t>Graduated</a:t>
                      </a:r>
                      <a:r>
                        <a:rPr lang="en-US" sz="1300" baseline="0" dirty="0" smtClean="0"/>
                        <a:t> college/CEGEP/Trade school</a:t>
                      </a:r>
                      <a:endParaRPr lang="en-US" sz="1300" dirty="0" smtClean="0"/>
                    </a:p>
                  </a:txBody>
                  <a:tcPr anchor="ctr"/>
                </a:tc>
                <a:tc>
                  <a:txBody>
                    <a:bodyPr/>
                    <a:lstStyle/>
                    <a:p>
                      <a:pPr algn="ctr"/>
                      <a:r>
                        <a:rPr lang="en-US" sz="1300" dirty="0" smtClean="0"/>
                        <a:t>25%</a:t>
                      </a:r>
                      <a:endParaRPr lang="en-US" sz="1300" dirty="0"/>
                    </a:p>
                  </a:txBody>
                  <a:tcPr anchor="ctr"/>
                </a:tc>
              </a:tr>
              <a:tr h="355600">
                <a:tc>
                  <a:txBody>
                    <a:bodyPr/>
                    <a:lstStyle/>
                    <a:p>
                      <a:r>
                        <a:rPr lang="en-US" sz="1300" dirty="0" smtClean="0"/>
                        <a:t>Some University, did not finish</a:t>
                      </a:r>
                    </a:p>
                  </a:txBody>
                  <a:tcPr anchor="ctr"/>
                </a:tc>
                <a:tc>
                  <a:txBody>
                    <a:bodyPr/>
                    <a:lstStyle/>
                    <a:p>
                      <a:pPr algn="ctr"/>
                      <a:r>
                        <a:rPr lang="en-US" sz="1300" dirty="0" smtClean="0"/>
                        <a:t>10%</a:t>
                      </a:r>
                      <a:endParaRPr lang="en-US" sz="1300" dirty="0"/>
                    </a:p>
                  </a:txBody>
                  <a:tcPr anchor="ctr"/>
                </a:tc>
              </a:tr>
              <a:tr h="355600">
                <a:tc>
                  <a:txBody>
                    <a:bodyPr/>
                    <a:lstStyle/>
                    <a:p>
                      <a:r>
                        <a:rPr lang="en-US" sz="1300" dirty="0" smtClean="0"/>
                        <a:t>Graduated with University Undergraduate</a:t>
                      </a:r>
                      <a:r>
                        <a:rPr lang="en-US" sz="1300" baseline="0" dirty="0" smtClean="0"/>
                        <a:t> Degree</a:t>
                      </a:r>
                      <a:endParaRPr lang="en-US" sz="1300" dirty="0" smtClean="0"/>
                    </a:p>
                  </a:txBody>
                  <a:tcPr anchor="ctr"/>
                </a:tc>
                <a:tc>
                  <a:txBody>
                    <a:bodyPr/>
                    <a:lstStyle/>
                    <a:p>
                      <a:pPr algn="ctr"/>
                      <a:r>
                        <a:rPr lang="en-US" sz="1300" dirty="0" smtClean="0"/>
                        <a:t>27%</a:t>
                      </a:r>
                      <a:endParaRPr lang="en-US" sz="1300" dirty="0"/>
                    </a:p>
                  </a:txBody>
                  <a:tcPr anchor="ctr"/>
                </a:tc>
              </a:tr>
              <a:tr h="355600">
                <a:tc>
                  <a:txBody>
                    <a:bodyPr/>
                    <a:lstStyle/>
                    <a:p>
                      <a:r>
                        <a:rPr lang="en-US" sz="1300" dirty="0" smtClean="0"/>
                        <a:t>Graduate</a:t>
                      </a:r>
                      <a:r>
                        <a:rPr lang="en-US" sz="1300" baseline="0" dirty="0" smtClean="0"/>
                        <a:t> Degree</a:t>
                      </a:r>
                      <a:endParaRPr lang="en-US" sz="1300" dirty="0" smtClean="0"/>
                    </a:p>
                  </a:txBody>
                  <a:tcPr anchor="ctr"/>
                </a:tc>
                <a:tc>
                  <a:txBody>
                    <a:bodyPr/>
                    <a:lstStyle/>
                    <a:p>
                      <a:pPr algn="ctr"/>
                      <a:r>
                        <a:rPr lang="en-US" sz="1300" dirty="0" smtClean="0"/>
                        <a:t>10%</a:t>
                      </a:r>
                      <a:endParaRPr lang="en-US" sz="1300" dirty="0"/>
                    </a:p>
                  </a:txBody>
                  <a:tcPr anchor="ctr"/>
                </a:tc>
              </a:tr>
            </a:tbl>
          </a:graphicData>
        </a:graphic>
      </p:graphicFrame>
      <p:sp>
        <p:nvSpPr>
          <p:cNvPr id="8" name="TextBox 7"/>
          <p:cNvSpPr txBox="1"/>
          <p:nvPr/>
        </p:nvSpPr>
        <p:spPr>
          <a:xfrm>
            <a:off x="6096000" y="6172200"/>
            <a:ext cx="2514600" cy="307777"/>
          </a:xfrm>
          <a:prstGeom prst="rect">
            <a:avLst/>
          </a:prstGeom>
          <a:noFill/>
        </p:spPr>
        <p:txBody>
          <a:bodyPr wrap="square" rtlCol="0">
            <a:spAutoFit/>
          </a:bodyPr>
          <a:lstStyle/>
          <a:p>
            <a:pPr algn="r"/>
            <a:r>
              <a:rPr lang="en-US" sz="1400" dirty="0">
                <a:solidFill>
                  <a:srgbClr val="1F497D"/>
                </a:solidFill>
              </a:rPr>
              <a:t>Total respondents (</a:t>
            </a:r>
            <a:r>
              <a:rPr lang="en-US" sz="1400" dirty="0" smtClean="0">
                <a:solidFill>
                  <a:srgbClr val="1F497D"/>
                </a:solidFill>
              </a:rPr>
              <a:t>n=1204)</a:t>
            </a:r>
            <a:endParaRPr lang="en-US" sz="1400" dirty="0">
              <a:solidFill>
                <a:srgbClr val="1F497D"/>
              </a:solidFill>
            </a:endParaRPr>
          </a:p>
        </p:txBody>
      </p:sp>
    </p:spTree>
    <p:extLst>
      <p:ext uri="{BB962C8B-B14F-4D97-AF65-F5344CB8AC3E}">
        <p14:creationId xmlns:p14="http://schemas.microsoft.com/office/powerpoint/2010/main" val="2574746037"/>
      </p:ext>
    </p:extLst>
  </p:cSld>
  <p:clrMapOvr>
    <a:masterClrMapping/>
  </p:clrMapOvr>
  <p:timing>
    <p:tnLst>
      <p:par>
        <p:cTn id="1" dur="indefinite" restart="never" nodeType="tmRoot"/>
      </p:par>
    </p:tnLst>
  </p:timing>
</p:sld>
</file>

<file path=ppt/theme/theme1.xml><?xml version="1.0" encoding="utf-8"?>
<a:theme xmlns:a="http://schemas.openxmlformats.org/drawingml/2006/main" name="8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bwMode="auto">
        <a:solidFill>
          <a:srgbClr val="FFC000"/>
        </a:solidFill>
        <a:ln w="9525">
          <a:noFill/>
          <a:miter lim="800000"/>
          <a:headEnd/>
          <a:tailEnd/>
        </a:ln>
      </a:spPr>
      <a:bodyPr wrap="none" rtlCol="0">
        <a:spAutoFit/>
      </a:bodyPr>
      <a:lstStyle>
        <a:defPPr>
          <a:buFontTx/>
          <a:buNone/>
          <a:defRPr sz="1000" dirty="0" smtClean="0">
            <a:latin typeface="Arial" pitchFamily="34" charset="0"/>
            <a:cs typeface="Arial" pitchFamily="34" charset="0"/>
          </a:defRPr>
        </a:defPPr>
      </a:lstStyle>
    </a:txDef>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2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9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0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1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0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lIns="0" tIns="0" rIns="0" bIns="0" rtlCol="0">
        <a:spAutoFit/>
      </a:bodyPr>
      <a:lstStyle>
        <a:defPPr>
          <a:defRPr dirty="0" err="1" smtClean="0"/>
        </a:defPPr>
      </a:lstStyle>
    </a:txDef>
  </a:objectDefaults>
  <a:extraClrSchemeLst/>
</a:theme>
</file>

<file path=ppt/theme/theme8.xml><?xml version="1.0" encoding="utf-8"?>
<a:theme xmlns:a="http://schemas.openxmlformats.org/drawingml/2006/main" name="13_Ipsos Template 2012">
  <a:themeElements>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fontScheme name="Benutzerdefiniert 4">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rgbClr val="FFC000"/>
        </a:solidFill>
      </a:spPr>
      <a:bodyPr wrap="none" rtlCol="0">
        <a:spAutoFit/>
      </a:bodyPr>
      <a:lstStyle>
        <a:defPPr>
          <a:defRPr sz="1200" dirty="0" smtClean="0"/>
        </a:defPPr>
      </a:lstStyle>
    </a:txDef>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bwMode="auto">
        <a:solidFill>
          <a:srgbClr val="FFC000"/>
        </a:solidFill>
        <a:ln w="9525">
          <a:noFill/>
          <a:miter lim="800000"/>
          <a:headEnd/>
          <a:tailEnd/>
        </a:ln>
      </a:spPr>
      <a:bodyPr wrap="none" rtlCol="0">
        <a:spAutoFit/>
      </a:bodyPr>
      <a:lstStyle>
        <a:defPPr>
          <a:buFontTx/>
          <a:buNone/>
          <a:defRPr sz="1000" dirty="0" smtClean="0">
            <a:latin typeface="Arial" pitchFamily="34" charset="0"/>
            <a:cs typeface="Arial" pitchFamily="34" charset="0"/>
          </a:defRPr>
        </a:defPPr>
      </a:lstStyle>
    </a:txDef>
  </a:objectDefaults>
  <a:extraClrSchemeLst/>
</a:theme>
</file>

<file path=ppt/theme/themeOverride1.xml><?xml version="1.0" encoding="utf-8"?>
<a:themeOverride xmlns:a="http://schemas.openxmlformats.org/drawingml/2006/main">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themeOverride>
</file>

<file path=ppt/theme/themeOverride2.xml><?xml version="1.0" encoding="utf-8"?>
<a:themeOverride xmlns:a="http://schemas.openxmlformats.org/drawingml/2006/main">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themeOverride>
</file>

<file path=ppt/theme/themeOverride3.xml><?xml version="1.0" encoding="utf-8"?>
<a:themeOverride xmlns:a="http://schemas.openxmlformats.org/drawingml/2006/main">
  <a:clrScheme name="Ipsos Colors 2012">
    <a:dk1>
      <a:srgbClr val="1F497D"/>
    </a:dk1>
    <a:lt1>
      <a:srgbClr val="FFFFFF"/>
    </a:lt1>
    <a:dk2>
      <a:srgbClr val="58595B"/>
    </a:dk2>
    <a:lt2>
      <a:srgbClr val="BCBEC0"/>
    </a:lt2>
    <a:accent1>
      <a:srgbClr val="008E94"/>
    </a:accent1>
    <a:accent2>
      <a:srgbClr val="FBB040"/>
    </a:accent2>
    <a:accent3>
      <a:srgbClr val="ED6737"/>
    </a:accent3>
    <a:accent4>
      <a:srgbClr val="A8CCDD"/>
    </a:accent4>
    <a:accent5>
      <a:srgbClr val="A1C46B"/>
    </a:accent5>
    <a:accent6>
      <a:srgbClr val="281051"/>
    </a:accent6>
    <a:hlink>
      <a:srgbClr val="B4321E"/>
    </a:hlink>
    <a:folHlink>
      <a:srgbClr val="993366"/>
    </a:folHlink>
  </a:clrScheme>
</a:themeOverride>
</file>

<file path=docProps/app.xml><?xml version="1.0" encoding="utf-8"?>
<Properties xmlns="http://schemas.openxmlformats.org/officeDocument/2006/extended-properties" xmlns:vt="http://schemas.openxmlformats.org/officeDocument/2006/docPropsVTypes">
  <TotalTime>9788</TotalTime>
  <Words>32000</Words>
  <Application>Microsoft Office PowerPoint</Application>
  <PresentationFormat>On-screen Show (4:3)</PresentationFormat>
  <Paragraphs>6794</Paragraphs>
  <Slides>165</Slides>
  <Notes>2</Notes>
  <HiddenSlides>0</HiddenSlides>
  <MMClips>0</MMClips>
  <ScaleCrop>false</ScaleCrop>
  <HeadingPairs>
    <vt:vector size="4" baseType="variant">
      <vt:variant>
        <vt:lpstr>Theme</vt:lpstr>
      </vt:variant>
      <vt:variant>
        <vt:i4>10</vt:i4>
      </vt:variant>
      <vt:variant>
        <vt:lpstr>Slide Titles</vt:lpstr>
      </vt:variant>
      <vt:variant>
        <vt:i4>165</vt:i4>
      </vt:variant>
    </vt:vector>
  </HeadingPairs>
  <TitlesOfParts>
    <vt:vector size="175" baseType="lpstr">
      <vt:lpstr>8_Ipsos Template 2012</vt:lpstr>
      <vt:lpstr>12_Ipsos Template 2012</vt:lpstr>
      <vt:lpstr>9_Ipsos Template 2012</vt:lpstr>
      <vt:lpstr>10_Ipsos Template 2012</vt:lpstr>
      <vt:lpstr>11_Ipsos Template 2012</vt:lpstr>
      <vt:lpstr>2_Ipsos Template 2012</vt:lpstr>
      <vt:lpstr>40_Ipsos Template 2012</vt:lpstr>
      <vt:lpstr>13_Ipsos Template 2012</vt:lpstr>
      <vt:lpstr>Office Theme</vt:lpstr>
      <vt:lpstr>1_Office Theme</vt:lpstr>
      <vt:lpstr>PowerPoint Presentation</vt:lpstr>
      <vt:lpstr>Table of Contents</vt:lpstr>
      <vt:lpstr>PowerPoint Presentation</vt:lpstr>
      <vt:lpstr>Background</vt:lpstr>
      <vt:lpstr>Research Objectives</vt:lpstr>
      <vt:lpstr>PowerPoint Presentation</vt:lpstr>
      <vt:lpstr>Sample Sizes by Key Demographics</vt:lpstr>
      <vt:lpstr>Northerners were defined as those ‘above the red line’</vt:lpstr>
      <vt:lpstr>Overview of  Canadian Boaters</vt:lpstr>
      <vt:lpstr>Almost half (45%) of Canadians are boaters, at least occasionally.</vt:lpstr>
      <vt:lpstr>In an average year, over 8 in 10 boaters use a boat for recreational purposes.</vt:lpstr>
      <vt:lpstr>Canadian boaters participate in a variety of boating activities. The most popular boating activities are paddling (62%), fishing (59%) and pleasure powerboating (45%).</vt:lpstr>
      <vt:lpstr>Regionally, boaters in BC are more involved in non-powerboating activities; Northerners participate in more powerboating activities.</vt:lpstr>
      <vt:lpstr>Fishing primarily occurs from a powerboat, especially those under 6 metres in length.</vt:lpstr>
      <vt:lpstr>Two-thirds (66%) of pleasure powerboating is in boats under 6 metres.</vt:lpstr>
      <vt:lpstr>Sailors are split evenly among sailboats 6 metres or longer and under 6 metres. </vt:lpstr>
      <vt:lpstr>Within this research, the following icons represent each of the boating participant groups below:</vt:lpstr>
      <vt:lpstr>Pleasure powerboating drivers are the most active boating participants, followed by hunters, sailboarders and fishing boat drivers. Canoeing is the least frequent boating activity.</vt:lpstr>
      <vt:lpstr>In general, boaters most commonly participate in relaxation activities such as observing, eating/drinking and swimming/sunning. Fishing is the most popular individual activity while boating.</vt:lpstr>
      <vt:lpstr>Drinking alcoholic beverages is one of the top fifteen activities while boating.</vt:lpstr>
      <vt:lpstr>Boaters in the main boating activity subgroups, participate in a wide range of recreational activities, especially pleasure powerboaters, sailors and PWC riders. One-third to one-half of all major boating participants drink alcoholic beverages while boating.</vt:lpstr>
      <vt:lpstr>Almost half of recreational boaters identify themselves as strong swimmers. Only a small percentage of these boaters are unable to swim, but 1 in 5 (19%) are weak swimmers.</vt:lpstr>
      <vt:lpstr>Canadian boaters generally feel knowledgeable and confident about boating. Less than half are interested in taking additional training/education and only 1 in 10 feel nervous about being in a boat on the water.</vt:lpstr>
      <vt:lpstr>Among boaters, sailors and PWC riders feel the most knowledgeable and confident. Sailors are most likely to want additional training; PWC riders are also the least likely to feel nervous.</vt:lpstr>
      <vt:lpstr>Powerboat drivers feel more confident in their ability to operate boats than the average boater; passengers and women feel much less confident. Women, younger boaters, New Canadians, non-swimmers and Prairies residents feel more nervous in a boat.</vt:lpstr>
      <vt:lpstr>Focus on: Lifejacket use while Boating</vt:lpstr>
      <vt:lpstr>Half of Canadians claim to ‘always’ wear a lifejacket when in a boat.</vt:lpstr>
      <vt:lpstr>There is little variability in claimed wearing of lifejackets among key subgroups.</vt:lpstr>
      <vt:lpstr>Pleasure powerboaters are the group least likely to wear lifejackets. Half of both powerboat drivers and passengers claim to wear a PFD ‘always’ (48%) – this is on par with the national results.</vt:lpstr>
      <vt:lpstr>When asked directly about lifejacket habits for specific boating activities, boaters were most likely to indicate that they ‘always’ wear a lifejacket when paddling.</vt:lpstr>
      <vt:lpstr>Awareness for inflatable and paddling-style lifejackets is high, but familiarity and usage is low. Almost half know little or nothing about inflatables (48%) and paddling-style (41%) lifejackets.</vt:lpstr>
      <vt:lpstr>As a key part of this research, we explore what the most important “barriers” are, and what the most important “motivators” are, for boaters. </vt:lpstr>
      <vt:lpstr>To move beyond the ‘easy’ answers, barriers, motivations and communications statements were tested using a MaxDiff exercise.</vt:lpstr>
      <vt:lpstr>Lifejackets: Pathway to assessing motivations, barriers and communications messages and facts.</vt:lpstr>
      <vt:lpstr>Overall Ranking of Barriers to Wearing Lifejackets Based on MaxDiff Scores / 10</vt:lpstr>
      <vt:lpstr>There are several “reasons why not” themes evident in the top 9 barriers.  Based on MaxDiff Scores / 10</vt:lpstr>
      <vt:lpstr>Each of the Lifejacket Barriers belongs to an emotional theme.</vt:lpstr>
      <vt:lpstr>Vitality and Enjoyment reasons resonate most with boaters regarding why they might not wear a lifejacket.</vt:lpstr>
      <vt:lpstr>Overall Ranking of Motivations for wearing a Lifejacket Based on MaxDiff Scores / 10</vt:lpstr>
      <vt:lpstr>There are several ‘reasons why to wear a lifejacket’ themes evident in the top 10 motivators.  Based on MaxDiff Scores / 10</vt:lpstr>
      <vt:lpstr>Each of the Lifejacket Motivations belongs to an emotional theme.</vt:lpstr>
      <vt:lpstr>Recognition and Security rise to the top as the motivational themes that resonate most with boaters.</vt:lpstr>
      <vt:lpstr>There is stronger agreement among boaters as to what the ‘top motivators’ are, than what the ‘top barriers’ are.</vt:lpstr>
      <vt:lpstr>The most convincing Communications Message speaks to a  lifejacket buying you time if you fall out of your boat.  3 of 5 second-tier messages are about the benefits of lifejackets in cold water. All demographic breaks and boating sub-groups select the same top-ranked statement.</vt:lpstr>
      <vt:lpstr>The #1 message addresses ‘Safety Net/Security’ top motivators.  And confronts ‘Risk is low’ perception barriers.</vt:lpstr>
      <vt:lpstr>The most effective Fact informs boaters via past drowning  statistics about the possibly fatal consequences of not  wearing a lifejacket. All demographic breaks and boater subgroups choose the same fact as the most effective communications statement.  More broadly, there is little difference across subgroups.</vt:lpstr>
      <vt:lpstr>Significantly more boaters are likely to say they would always wear a lifejacket after having seen the motivations, barriers, and communications statements.</vt:lpstr>
      <vt:lpstr>There is a broad-based positive impact of exposure to motivations, barriers and communications statements across all boater groups.  Powerboat passengers also express a high level of intent to wear a lifejacket in the future as compared to overall national results (from 48% to 63%, a different of +15) </vt:lpstr>
      <vt:lpstr>The strongest regional intent to improve lifejacket compliance is in BC, Ontario and Quebec.</vt:lpstr>
      <vt:lpstr>There is a broad-based positive impact on intent to ‘always’ wear lifejackets across demographic subgroups. Boaters who are unable to swim are more apt to wear a lifejacket currently, and in the future.</vt:lpstr>
      <vt:lpstr>Exploring interest in lifejacket legislation</vt:lpstr>
      <vt:lpstr>Respondents were shown the following text and asked to indicate their level of agreement with proposed legislation:</vt:lpstr>
      <vt:lpstr>A strong majority of boaters support legislation for all of the identified boat-types, with at least two thirds supporting legislation for all people on-board. Less than 10% of boaters are opposed to legislation.</vt:lpstr>
      <vt:lpstr>There is strong support for legislation among all boating activity groups, as well as parents (of children under 18). Powerboat passengers index higher on ‘not in favour of any legislation’ for personal watercrafts (8%).</vt:lpstr>
      <vt:lpstr>Just as many small craft boaters are in favour of legislation now as in 2003 “Will It Float” poll. There are more ‘undecided’ and slightly fewer opposed in 2014 than in 2003.</vt:lpstr>
      <vt:lpstr>Focus on: Drinking Alcoholic Beverages while Boating</vt:lpstr>
      <vt:lpstr>Half claim to ‘never’ drink alcoholic beverages while boating. One-quarter (23%) admit to drinking at least ‘sometimes’.</vt:lpstr>
      <vt:lpstr>Powerboat drivers and younger boaters admit to drinking alcohol more often while boating; those unable to swim appear cautious and are more likely to ‘never’ drink.</vt:lpstr>
      <vt:lpstr>Sailors, PWC riders and pleasure powerboaters consume alcohol while boating more than fishers, paddlers or small craft boaters do. However, even among paddlers, one-quarter (22%) drink alcoholic beverages at least sometimes.</vt:lpstr>
      <vt:lpstr>One-quarter of fishers and pleasure powerboaters say they drink alcoholic beverages at least ‘sometimes’ while fishing/pleasure powerboating respectively. 10% of paddlers say they at least sometimes drink alcohol.</vt:lpstr>
      <vt:lpstr>There is plenty of room for improvement in educating boaters about the laws surrounding alcohol consumption while boating.</vt:lpstr>
      <vt:lpstr>More boaters in the Prairies and Ontario understand it is illegal to carry open alcohol in a boat under 6m, and illegal to drink in a boat under 6m while docked/anchored; responses of Quebec boaters reflect less restrictive Quebec laws.</vt:lpstr>
      <vt:lpstr>PWC riders are more likely to think it’s ok to drink alcohol on board, as long as under ‘legal limit’. Paddlers more likely than other boater groups to admit to not knowing.</vt:lpstr>
      <vt:lpstr>Drinking Alcohol while Boating: Pathway to assessing motivations, barriers and communications messages and facts.</vt:lpstr>
      <vt:lpstr>Overall Ranking of Barriers to prevention of Drinking Alcohol while boating Based on MaxDiff Scores / 10</vt:lpstr>
      <vt:lpstr>The #1 top barrier, and several others, relate to the broader perception that ‘drinking and boating’ is not dangerous.  Based on MaxDiff Scores / 10</vt:lpstr>
      <vt:lpstr>Each of the Barriers to prevention of Drinking Alcohol while Boating belongs to an emotional theme.</vt:lpstr>
      <vt:lpstr>Recognition and Enjoyment most often influence boaters to drink alcohol while boating.</vt:lpstr>
      <vt:lpstr>Overall Ranking of Motivations for not Drinking Alcohol while boating Based on MaxDiff Scores / 10</vt:lpstr>
      <vt:lpstr>Emotional pain / emotion connection with friends &amp; family underpins several of the top motivations.  Based on MaxDiff Scores / 10</vt:lpstr>
      <vt:lpstr>Each of the Motivations to not Drink Alcohol while Boating belongs to an emotional theme.</vt:lpstr>
      <vt:lpstr>Control and Conviviality motivations resonate best with boaters. Top statement also takes family &amp; ‘those I care about’ into account.</vt:lpstr>
      <vt:lpstr>There is some variability in the top choice for motivations/barriers to drinking alcohol while boating when looking among the subgroups. However, the MaxDiff score for the ‘overall top statement’ is still high among all groups.</vt:lpstr>
      <vt:lpstr>Two of the three top-ranked communications statements  highlight the connection between boating &amp; automobile  impaired driving. All demographic breaks and boating subgroups rank the same top statement as the most convincing. While there are some differences between 2nd and 3rd rankings, all subgroups choose the same top three statements.</vt:lpstr>
      <vt:lpstr>The #1 Message addresses the ‘I think it’s legal’ barrier, and fundamental lack of awareness/understanding of the drinking and boating laws.</vt:lpstr>
      <vt:lpstr>The two top-ranked Facts confront the lack of awareness/ understanding of boating driving laws.</vt:lpstr>
      <vt:lpstr>There is some variability in the top choice of facts regarding drinking alcohol while boating when looking among the subgroups. However, the MaxDiff score for the ‘overall top statement’ is still high among all groups.</vt:lpstr>
      <vt:lpstr>Overall, boaters were positively influenced by exposure to the motivations, barriers, communications statements and facts – intent to ‘never’ drink alcohol before or during boating rose from 50% to 70%. The biggest shift to ‘never’ comes from the occasional drinkers.</vt:lpstr>
      <vt:lpstr>All boater participants show strong shift in intent to improve their behaviour when it comes to drinking alcohol while boating, after exposure to motivations, barriers and communications.  Powerboat passengers show the greatest intent to ‘never’ drink while boating (from 48% to 76% ‘never’ : this is a difference of +28). Powerboat drivers improved from 46% to 63%, a change of +17.</vt:lpstr>
      <vt:lpstr>All regions show a stronger level of intent to ‘never’ drink alcoholic beverages in the future during boating activities.</vt:lpstr>
      <vt:lpstr>There is a broad-based increase in future intent to ‘never’ drink alcohol while boating, across demographic subgroups. Those unable to swim report a lower increase in willingness to ‘never’ drink while boating since this group is already highly likely to not drink while boating.</vt:lpstr>
      <vt:lpstr>Overall Attitudes</vt:lpstr>
      <vt:lpstr>For most boaters (67%), an increased focus on boating safety would not change their current boating participation. For one-quarter (27%), it would increase their participation and very few (only 4%) would reduce their boating participation.</vt:lpstr>
      <vt:lpstr>There is a similarly positive influence on boating participation across all boating activity subgroups. Even more positive among sailors and PWC riders.</vt:lpstr>
      <vt:lpstr>A similarly positive influence across regions; there is slightly less upside in Quebec and among Northerners, but still very positive.</vt:lpstr>
      <vt:lpstr>Key Findings &amp; Implications</vt:lpstr>
      <vt:lpstr>Implications (for discussion) </vt:lpstr>
      <vt:lpstr>Implications (for discussion) </vt:lpstr>
      <vt:lpstr>Example of High Potential “Wear Your Lifejacket”  Communications focus</vt:lpstr>
      <vt:lpstr>Half of boaters (53%) ‘always’ wear a lifejacket while boating. Barriers to wearing a PFD are often because it interferes with the sense of freedom associated with boating. There is also a perceived lack of risk about cold water immersion. </vt:lpstr>
      <vt:lpstr>With exposure to motivations, barriers and communications statements, Canadian boaters show a willingness to improve their lifejacket-wearing behaviour.</vt:lpstr>
      <vt:lpstr>Implications (for discussion) </vt:lpstr>
      <vt:lpstr>Example of High Potential “Don’t Drink and Operate a Boat” Communications focus</vt:lpstr>
      <vt:lpstr>Half of boaters (51%) claim to consume at least some alcohol before, or while boating. MaxDiff results show that reasons for this (barriers) are a belief that they know what’s right (recognition) and drinking contributes to enjoyment.</vt:lpstr>
      <vt:lpstr>However, broad exposure to motivations, barriers, communications messages and fact have a positive impact on boaters’ intent to ‘never’ drink while boating.</vt:lpstr>
      <vt:lpstr>Appendix</vt:lpstr>
      <vt:lpstr>Appendix: Demographics</vt:lpstr>
      <vt:lpstr>Demographics (1 of 3)</vt:lpstr>
      <vt:lpstr>Demographics (2 of 3)</vt:lpstr>
      <vt:lpstr>Demographics (3 of 3)</vt:lpstr>
      <vt:lpstr>S4. Canadian Boating Participation – Incidence by region* % of population 18-69 years</vt:lpstr>
      <vt:lpstr>Most of the people taking this survey were born in Canada. Among those born outside of Canada, 3 in 10 were born in Western Europe.</vt:lpstr>
      <vt:lpstr>Among the 12% who were born outside of Canada, a third have lived here for less than 15 years. Half have lived in this country for 20 years or more.</vt:lpstr>
      <vt:lpstr>Everyone who took part in the study is a recreational boater; the instance of also boating for daily living or occupationally among this population is quite low. </vt:lpstr>
      <vt:lpstr>Appendix: Overview of Canadian Boaters</vt:lpstr>
      <vt:lpstr>Q101. Frequency of Participation in Boating Activities</vt:lpstr>
      <vt:lpstr>102. Overall Participation in Recreational Boating Activities</vt:lpstr>
      <vt:lpstr>Boaters in the main boating activity subgroups, participate in a wide range of recreational activities, especially sailors and PWCers. (1 of 2)</vt:lpstr>
      <vt:lpstr>Boaters in the main boating activity subgroups, participate in a wide range of recreational activities, especially sailors and PWCers. (2 of 2)</vt:lpstr>
      <vt:lpstr>When asked directly about lifejacket habits for specific boating activities, boaters were most likely to indicate that they ‘always’ wear a lifejacket when paddling.</vt:lpstr>
      <vt:lpstr>Q201. Boating Safety Knowledge by boater subgroups</vt:lpstr>
      <vt:lpstr>Q201. Confidence in Ability  by boater subgroups</vt:lpstr>
      <vt:lpstr>Q201. More Education by boater subgroups</vt:lpstr>
      <vt:lpstr>Q201. Nervousness by boater subgroups</vt:lpstr>
      <vt:lpstr>There is a broad-based positive impact of exposure to motivations, barriers and communications statements across all boater groups.  Powerboat passengers also express a high level of intent to wear a lifejacket in the future as compared to overall national results (from 48% to 63%, a different of +15) </vt:lpstr>
      <vt:lpstr>Ontarians show the greatest intent to improve lifejacket compliance; the Prairies and Atlantic region have a smaller proportion of converts to ‘always’ wear a lifejacket compared to the national average.</vt:lpstr>
      <vt:lpstr>All boater participants show intent to improve their behaviour when it comes to drinking alcohol while boating. Powerboat passengers show the greatest intent to ‘never’ drink while boating (from 48% to 76% ‘never’ : this is a difference of +28).</vt:lpstr>
      <vt:lpstr>Each region claims a similar, high, level of intent to ‘never’ drink alcoholic beverages in the future during boating activities.</vt:lpstr>
      <vt:lpstr>501. Increased focus by boater subgroups </vt:lpstr>
      <vt:lpstr>501. Increased focus by region </vt:lpstr>
      <vt:lpstr>Parents showed a slightly higher interest in legislation for each boat type – most often for ‘at least one person on-board’.</vt:lpstr>
      <vt:lpstr>502. Support for legislation – Among Paddlers</vt:lpstr>
      <vt:lpstr>502. Support for legislation – Among Fishers</vt:lpstr>
      <vt:lpstr>502. Support for legislation – Among Pleasure Powerboaters</vt:lpstr>
      <vt:lpstr>502. Support for legislation – Among Sailors</vt:lpstr>
      <vt:lpstr>502. Support for legislation – Among PWC</vt:lpstr>
      <vt:lpstr>Results from 2003 “Will It Float”: Support for legislation, among Small Craft boaters. </vt:lpstr>
      <vt:lpstr>Results from 2014: Q502. Support for legislation, among Small Craft boaters. </vt:lpstr>
      <vt:lpstr>Appendix:  LIFEJACKETS MaxDiff Ranked Results</vt:lpstr>
      <vt:lpstr>Q301 – Motivations / Barriers</vt:lpstr>
      <vt:lpstr>Q301 – Motivations / Barriers</vt:lpstr>
      <vt:lpstr>Ranked Motivations/Barriers among demographic breaks</vt:lpstr>
      <vt:lpstr>Ranked Motivations/Barriers among key subgroups</vt:lpstr>
      <vt:lpstr>Q302 – Communications Messages</vt:lpstr>
      <vt:lpstr>Ranked Communications Statements among demographic breaks</vt:lpstr>
      <vt:lpstr>Ranked Communications Statements among key subgroups</vt:lpstr>
      <vt:lpstr>Q303 – Communications Facts</vt:lpstr>
      <vt:lpstr>Ranked Communications Facts among demographic breaks</vt:lpstr>
      <vt:lpstr>Ranked Communications Facts among key subgroups</vt:lpstr>
      <vt:lpstr>Appendix:  CONSUMING ALCOHOL WHILE BOATING MaxDiff Ranked Results</vt:lpstr>
      <vt:lpstr>Q401 – Motivations / Barriers (1 of 2)</vt:lpstr>
      <vt:lpstr>Q401 – Motivations / Barriers (2 of 2) All of these statements are below the “point of indifference” (2.5)</vt:lpstr>
      <vt:lpstr>Ranked Motivations/Barriers among demographic breaks</vt:lpstr>
      <vt:lpstr>Ranked Motivations/Barriers among key subgroups</vt:lpstr>
      <vt:lpstr>Q402 – Communications Messages</vt:lpstr>
      <vt:lpstr>Ranked Communications Statements among demographic breaks</vt:lpstr>
      <vt:lpstr>Ranked Communications Statements among key subgroups</vt:lpstr>
      <vt:lpstr>Q403 – Communications Facts</vt:lpstr>
      <vt:lpstr>Ranked Communications Facts among demographic breaks</vt:lpstr>
      <vt:lpstr>Ranked Communications Facts among key subgroups</vt:lpstr>
      <vt:lpstr>Appendix: Future Intent</vt:lpstr>
      <vt:lpstr>304. Future intent to wear a lifejacket after MaxDiff exercise Comparing Total Sample at Q103a with Group B responses at Q304</vt:lpstr>
      <vt:lpstr>404. Future intent to drink alcohol while boating after MaxDiff exercise Comparing Total Sample at Q103b with Group B responses at Q404</vt:lpstr>
      <vt:lpstr>Appendix: Areas defined as Northern Canada</vt:lpstr>
      <vt:lpstr>Areas included in “Northern Canada” definition</vt:lpstr>
      <vt:lpstr>Areas included in “Northern Canada” definition – British Columbia</vt:lpstr>
      <vt:lpstr>Areas included in “Northern Canada” definition – Alberta</vt:lpstr>
      <vt:lpstr>Areas included in “Northern Canada” definition – Saskatchewan</vt:lpstr>
      <vt:lpstr>Areas included in “Northern Canada” definition – Manitoba</vt:lpstr>
      <vt:lpstr>Areas included in “Northern Canada” definition – Northern Ontario</vt:lpstr>
      <vt:lpstr>Areas included in “Northern Canada” definition – Eastern Ontario</vt:lpstr>
      <vt:lpstr>Areas included in “Northern Canada” definition – Western Quebec</vt:lpstr>
      <vt:lpstr>Areas included in “Northern Canada” definition – Eastern Quebec</vt:lpstr>
      <vt:lpstr>Areas included in “Northern Canada” definition – Newfoundland &amp; Labrador</vt:lpstr>
      <vt:lpstr>Contacts:   Jordan.Levitin@Ipsos.com (416) 572-4455  Sarah.Kearse@Ipsos.com (416) 572-5087  Laura.Mouck@Ipsos.com (613) 688-8982 </vt:lpstr>
    </vt:vector>
  </TitlesOfParts>
  <Company>Ipsos Reid</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Kearse (Sarah.Kearse@synovate.com)</dc:creator>
  <cp:lastModifiedBy>Barbara Byers</cp:lastModifiedBy>
  <cp:revision>616</cp:revision>
  <cp:lastPrinted>2014-09-18T14:34:57Z</cp:lastPrinted>
  <dcterms:created xsi:type="dcterms:W3CDTF">2014-06-26T15:31:43Z</dcterms:created>
  <dcterms:modified xsi:type="dcterms:W3CDTF">2014-11-18T20:42:03Z</dcterms:modified>
</cp:coreProperties>
</file>