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56" r:id="rId2"/>
    <p:sldId id="291" r:id="rId3"/>
    <p:sldId id="289" r:id="rId4"/>
    <p:sldId id="292" r:id="rId5"/>
    <p:sldId id="341" r:id="rId6"/>
    <p:sldId id="331" r:id="rId7"/>
    <p:sldId id="358" r:id="rId8"/>
    <p:sldId id="359" r:id="rId9"/>
    <p:sldId id="360" r:id="rId10"/>
    <p:sldId id="382" r:id="rId11"/>
    <p:sldId id="332" r:id="rId12"/>
    <p:sldId id="330" r:id="rId13"/>
    <p:sldId id="357" r:id="rId14"/>
    <p:sldId id="342" r:id="rId15"/>
    <p:sldId id="343" r:id="rId16"/>
    <p:sldId id="344" r:id="rId17"/>
    <p:sldId id="346" r:id="rId18"/>
    <p:sldId id="347" r:id="rId19"/>
    <p:sldId id="348" r:id="rId20"/>
    <p:sldId id="350" r:id="rId21"/>
    <p:sldId id="351" r:id="rId22"/>
    <p:sldId id="352" r:id="rId23"/>
    <p:sldId id="354" r:id="rId24"/>
    <p:sldId id="355" r:id="rId25"/>
    <p:sldId id="380" r:id="rId26"/>
    <p:sldId id="336" r:id="rId27"/>
    <p:sldId id="384" r:id="rId28"/>
    <p:sldId id="385" r:id="rId29"/>
    <p:sldId id="364" r:id="rId30"/>
    <p:sldId id="365" r:id="rId31"/>
    <p:sldId id="326" r:id="rId32"/>
    <p:sldId id="367" r:id="rId33"/>
    <p:sldId id="386" r:id="rId34"/>
    <p:sldId id="372" r:id="rId35"/>
    <p:sldId id="373" r:id="rId36"/>
    <p:sldId id="370" r:id="rId37"/>
    <p:sldId id="369" r:id="rId38"/>
    <p:sldId id="371" r:id="rId39"/>
    <p:sldId id="340" r:id="rId40"/>
    <p:sldId id="325" r:id="rId41"/>
    <p:sldId id="387" r:id="rId42"/>
    <p:sldId id="388" r:id="rId43"/>
    <p:sldId id="389" r:id="rId44"/>
    <p:sldId id="390" r:id="rId45"/>
    <p:sldId id="391" r:id="rId46"/>
    <p:sldId id="392" r:id="rId47"/>
    <p:sldId id="381" r:id="rId48"/>
    <p:sldId id="318" r:id="rId49"/>
    <p:sldId id="301" r:id="rId50"/>
    <p:sldId id="307" r:id="rId51"/>
    <p:sldId id="312" r:id="rId52"/>
    <p:sldId id="383" r:id="rId5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40"/>
    <a:srgbClr val="009846"/>
    <a:srgbClr val="DFB133"/>
    <a:srgbClr val="1F497D"/>
    <a:srgbClr val="AB0215"/>
    <a:srgbClr val="2B2B2B"/>
    <a:srgbClr val="343434"/>
    <a:srgbClr val="DBA723"/>
    <a:srgbClr val="E3B73D"/>
    <a:srgbClr val="C803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03" autoAdjust="0"/>
    <p:restoredTop sz="98182" autoAdjust="0"/>
  </p:normalViewPr>
  <p:slideViewPr>
    <p:cSldViewPr snapToGrid="0" snapToObjects="1">
      <p:cViewPr>
        <p:scale>
          <a:sx n="100" d="100"/>
          <a:sy n="100" d="100"/>
        </p:scale>
        <p:origin x="728" y="6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F34F67C-C995-4381-8A48-3D87CBF02F99}" type="datetimeFigureOut">
              <a:rPr lang="en-US" smtClean="0"/>
              <a:t>2014-06-06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63031E2-F1C5-43B3-A372-A08ACA618655}" type="slidenum">
              <a:rPr lang="en-US" smtClean="0"/>
              <a:t>‹#›</a:t>
            </a:fld>
            <a:endParaRPr lang="en-US" dirty="0"/>
          </a:p>
        </p:txBody>
      </p:sp>
    </p:spTree>
    <p:extLst>
      <p:ext uri="{BB962C8B-B14F-4D97-AF65-F5344CB8AC3E}">
        <p14:creationId xmlns:p14="http://schemas.microsoft.com/office/powerpoint/2010/main" val="3727882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9FD612F-476E-B14F-979D-E666814677AF}" type="datetimeFigureOut">
              <a:rPr lang="en-US" smtClean="0"/>
              <a:pPr/>
              <a:t>2014-06-06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E1BF43B-A1D1-2E47-8FBE-E005EF536266}" type="slidenum">
              <a:rPr lang="en-US" smtClean="0"/>
              <a:pPr/>
              <a:t>‹#›</a:t>
            </a:fld>
            <a:endParaRPr lang="en-US" dirty="0"/>
          </a:p>
        </p:txBody>
      </p:sp>
    </p:spTree>
    <p:extLst>
      <p:ext uri="{BB962C8B-B14F-4D97-AF65-F5344CB8AC3E}">
        <p14:creationId xmlns:p14="http://schemas.microsoft.com/office/powerpoint/2010/main" val="37561485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65BCDF6A-6772-A143-A89A-225D0D84691E}" type="datetimeFigureOut">
              <a:rPr lang="en-US" smtClean="0"/>
              <a:pPr/>
              <a:t>2014-06-06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4E78C-AF39-B94E-88AC-7E1816096BF7}" type="slidenum">
              <a:rPr lang="en-US" smtClean="0"/>
              <a:pPr/>
              <a:t>‹#›</a:t>
            </a:fld>
            <a:endParaRPr lang="en-US" dirty="0"/>
          </a:p>
        </p:txBody>
      </p:sp>
    </p:spTree>
    <p:extLst>
      <p:ext uri="{BB962C8B-B14F-4D97-AF65-F5344CB8AC3E}">
        <p14:creationId xmlns:p14="http://schemas.microsoft.com/office/powerpoint/2010/main" val="4219262803"/>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5BCDF6A-6772-A143-A89A-225D0D84691E}" type="datetimeFigureOut">
              <a:rPr lang="en-US" smtClean="0"/>
              <a:pPr/>
              <a:t>2014-06-06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4E78C-AF39-B94E-88AC-7E1816096BF7}" type="slidenum">
              <a:rPr lang="en-US" smtClean="0"/>
              <a:pPr/>
              <a:t>‹#›</a:t>
            </a:fld>
            <a:endParaRPr lang="en-US" dirty="0"/>
          </a:p>
        </p:txBody>
      </p:sp>
    </p:spTree>
    <p:extLst>
      <p:ext uri="{BB962C8B-B14F-4D97-AF65-F5344CB8AC3E}">
        <p14:creationId xmlns:p14="http://schemas.microsoft.com/office/powerpoint/2010/main" val="2899648264"/>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5BCDF6A-6772-A143-A89A-225D0D84691E}" type="datetimeFigureOut">
              <a:rPr lang="en-US" smtClean="0"/>
              <a:pPr/>
              <a:t>2014-06-06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4E78C-AF39-B94E-88AC-7E1816096BF7}" type="slidenum">
              <a:rPr lang="en-US" smtClean="0"/>
              <a:pPr/>
              <a:t>‹#›</a:t>
            </a:fld>
            <a:endParaRPr lang="en-US" dirty="0"/>
          </a:p>
        </p:txBody>
      </p:sp>
    </p:spTree>
    <p:extLst>
      <p:ext uri="{BB962C8B-B14F-4D97-AF65-F5344CB8AC3E}">
        <p14:creationId xmlns:p14="http://schemas.microsoft.com/office/powerpoint/2010/main" val="761445900"/>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65BCDF6A-6772-A143-A89A-225D0D84691E}" type="datetimeFigureOut">
              <a:rPr lang="en-US" smtClean="0"/>
              <a:pPr/>
              <a:t>2014-06-06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4E78C-AF39-B94E-88AC-7E1816096BF7}" type="slidenum">
              <a:rPr lang="en-US" smtClean="0"/>
              <a:pPr/>
              <a:t>‹#›</a:t>
            </a:fld>
            <a:endParaRPr lang="en-US" dirty="0"/>
          </a:p>
        </p:txBody>
      </p:sp>
    </p:spTree>
    <p:extLst>
      <p:ext uri="{BB962C8B-B14F-4D97-AF65-F5344CB8AC3E}">
        <p14:creationId xmlns:p14="http://schemas.microsoft.com/office/powerpoint/2010/main" val="4060272420"/>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65BCDF6A-6772-A143-A89A-225D0D84691E}" type="datetimeFigureOut">
              <a:rPr lang="en-US" smtClean="0"/>
              <a:pPr/>
              <a:t>2014-06-06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4E78C-AF39-B94E-88AC-7E1816096BF7}" type="slidenum">
              <a:rPr lang="en-US" smtClean="0"/>
              <a:pPr/>
              <a:t>‹#›</a:t>
            </a:fld>
            <a:endParaRPr lang="en-US" dirty="0"/>
          </a:p>
        </p:txBody>
      </p:sp>
    </p:spTree>
    <p:extLst>
      <p:ext uri="{BB962C8B-B14F-4D97-AF65-F5344CB8AC3E}">
        <p14:creationId xmlns:p14="http://schemas.microsoft.com/office/powerpoint/2010/main" val="1656946879"/>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65BCDF6A-6772-A143-A89A-225D0D84691E}" type="datetimeFigureOut">
              <a:rPr lang="en-US" smtClean="0"/>
              <a:pPr/>
              <a:t>2014-06-06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4E78C-AF39-B94E-88AC-7E1816096BF7}" type="slidenum">
              <a:rPr lang="en-US" smtClean="0"/>
              <a:pPr/>
              <a:t>‹#›</a:t>
            </a:fld>
            <a:endParaRPr lang="en-US" dirty="0"/>
          </a:p>
        </p:txBody>
      </p:sp>
    </p:spTree>
    <p:extLst>
      <p:ext uri="{BB962C8B-B14F-4D97-AF65-F5344CB8AC3E}">
        <p14:creationId xmlns:p14="http://schemas.microsoft.com/office/powerpoint/2010/main" val="1861099435"/>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65BCDF6A-6772-A143-A89A-225D0D84691E}" type="datetimeFigureOut">
              <a:rPr lang="en-US" smtClean="0"/>
              <a:pPr/>
              <a:t>2014-06-06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F4E78C-AF39-B94E-88AC-7E1816096BF7}" type="slidenum">
              <a:rPr lang="en-US" smtClean="0"/>
              <a:pPr/>
              <a:t>‹#›</a:t>
            </a:fld>
            <a:endParaRPr lang="en-US" dirty="0"/>
          </a:p>
        </p:txBody>
      </p:sp>
    </p:spTree>
    <p:extLst>
      <p:ext uri="{BB962C8B-B14F-4D97-AF65-F5344CB8AC3E}">
        <p14:creationId xmlns:p14="http://schemas.microsoft.com/office/powerpoint/2010/main" val="2642966147"/>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65BCDF6A-6772-A143-A89A-225D0D84691E}" type="datetimeFigureOut">
              <a:rPr lang="en-US" smtClean="0"/>
              <a:pPr/>
              <a:t>2014-06-06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F4E78C-AF39-B94E-88AC-7E1816096BF7}" type="slidenum">
              <a:rPr lang="en-US" smtClean="0"/>
              <a:pPr/>
              <a:t>‹#›</a:t>
            </a:fld>
            <a:endParaRPr lang="en-US" dirty="0"/>
          </a:p>
        </p:txBody>
      </p:sp>
    </p:spTree>
    <p:extLst>
      <p:ext uri="{BB962C8B-B14F-4D97-AF65-F5344CB8AC3E}">
        <p14:creationId xmlns:p14="http://schemas.microsoft.com/office/powerpoint/2010/main" val="623182695"/>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CDF6A-6772-A143-A89A-225D0D84691E}" type="datetimeFigureOut">
              <a:rPr lang="en-US" smtClean="0"/>
              <a:pPr/>
              <a:t>2014-06-06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F4E78C-AF39-B94E-88AC-7E1816096BF7}" type="slidenum">
              <a:rPr lang="en-US" smtClean="0"/>
              <a:pPr/>
              <a:t>‹#›</a:t>
            </a:fld>
            <a:endParaRPr lang="en-US" dirty="0"/>
          </a:p>
        </p:txBody>
      </p:sp>
    </p:spTree>
    <p:extLst>
      <p:ext uri="{BB962C8B-B14F-4D97-AF65-F5344CB8AC3E}">
        <p14:creationId xmlns:p14="http://schemas.microsoft.com/office/powerpoint/2010/main" val="2587166730"/>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5BCDF6A-6772-A143-A89A-225D0D84691E}" type="datetimeFigureOut">
              <a:rPr lang="en-US" smtClean="0"/>
              <a:pPr/>
              <a:t>2014-06-06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4E78C-AF39-B94E-88AC-7E1816096BF7}" type="slidenum">
              <a:rPr lang="en-US" smtClean="0"/>
              <a:pPr/>
              <a:t>‹#›</a:t>
            </a:fld>
            <a:endParaRPr lang="en-US" dirty="0"/>
          </a:p>
        </p:txBody>
      </p:sp>
    </p:spTree>
    <p:extLst>
      <p:ext uri="{BB962C8B-B14F-4D97-AF65-F5344CB8AC3E}">
        <p14:creationId xmlns:p14="http://schemas.microsoft.com/office/powerpoint/2010/main" val="2280167114"/>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5BCDF6A-6772-A143-A89A-225D0D84691E}" type="datetimeFigureOut">
              <a:rPr lang="en-US" smtClean="0"/>
              <a:pPr/>
              <a:t>2014-06-06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4E78C-AF39-B94E-88AC-7E1816096BF7}" type="slidenum">
              <a:rPr lang="en-US" smtClean="0"/>
              <a:pPr/>
              <a:t>‹#›</a:t>
            </a:fld>
            <a:endParaRPr lang="en-US" dirty="0"/>
          </a:p>
        </p:txBody>
      </p:sp>
    </p:spTree>
    <p:extLst>
      <p:ext uri="{BB962C8B-B14F-4D97-AF65-F5344CB8AC3E}">
        <p14:creationId xmlns:p14="http://schemas.microsoft.com/office/powerpoint/2010/main" val="1466042075"/>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CDF6A-6772-A143-A89A-225D0D84691E}" type="datetimeFigureOut">
              <a:rPr lang="en-US" smtClean="0"/>
              <a:pPr/>
              <a:t>2014-06-06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4E78C-AF39-B94E-88AC-7E1816096BF7}" type="slidenum">
              <a:rPr lang="en-US" smtClean="0"/>
              <a:pPr/>
              <a:t>‹#›</a:t>
            </a:fld>
            <a:endParaRPr lang="en-US" dirty="0"/>
          </a:p>
        </p:txBody>
      </p:sp>
    </p:spTree>
    <p:extLst>
      <p:ext uri="{BB962C8B-B14F-4D97-AF65-F5344CB8AC3E}">
        <p14:creationId xmlns:p14="http://schemas.microsoft.com/office/powerpoint/2010/main" val="53067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gi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png"/><Relationship Id="rId10" Type="http://schemas.openxmlformats.org/officeDocument/2006/relationships/image" Target="../media/image11.jpg"/><Relationship Id="rId4" Type="http://schemas.microsoft.com/office/2007/relationships/hdphoto" Target="../media/hdphoto1.wdp"/><Relationship Id="rId9"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4.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5.png"/><Relationship Id="rId7" Type="http://schemas.openxmlformats.org/officeDocument/2006/relationships/image" Target="../media/image15.jp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4.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4.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5.png"/><Relationship Id="rId7" Type="http://schemas.openxmlformats.org/officeDocument/2006/relationships/image" Target="../media/image19.jp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4.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4.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5.png"/><Relationship Id="rId7" Type="http://schemas.openxmlformats.org/officeDocument/2006/relationships/image" Target="../media/image23.jp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4.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4.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4.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4.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4.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4.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4.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4.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4.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4.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4.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4.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4.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4.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4.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4.png"/><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4.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4.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6.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4.pn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8.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4.pn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4.png"/><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4271" y="2714"/>
            <a:ext cx="9191591" cy="5079254"/>
          </a:xfrm>
          <a:prstGeom prst="rect">
            <a:avLst/>
          </a:prstGeom>
        </p:spPr>
      </p:pic>
      <p:sp>
        <p:nvSpPr>
          <p:cNvPr id="16" name="TextBox 15"/>
          <p:cNvSpPr txBox="1"/>
          <p:nvPr/>
        </p:nvSpPr>
        <p:spPr>
          <a:xfrm>
            <a:off x="53770" y="3541611"/>
            <a:ext cx="9171433" cy="307777"/>
          </a:xfrm>
          <a:prstGeom prst="rect">
            <a:avLst/>
          </a:prstGeom>
          <a:noFill/>
        </p:spPr>
        <p:txBody>
          <a:bodyPr wrap="square" rtlCol="0">
            <a:spAutoFit/>
          </a:bodyPr>
          <a:lstStyle/>
          <a:p>
            <a:pPr algn="ctr"/>
            <a:r>
              <a:rPr lang="en-CA" sz="1400" dirty="0" smtClean="0">
                <a:solidFill>
                  <a:schemeClr val="bg1"/>
                </a:solidFill>
                <a:latin typeface="Calibri" panose="020F0502020204030204" pitchFamily="34" charset="0"/>
                <a:cs typeface="Century Gothic"/>
              </a:rPr>
              <a:t>May 29</a:t>
            </a:r>
            <a:r>
              <a:rPr lang="en-CA" sz="1400" dirty="0" smtClean="0">
                <a:solidFill>
                  <a:srgbClr val="FFFFFF"/>
                </a:solidFill>
                <a:latin typeface="Calibri" panose="020F0502020204030204" pitchFamily="34" charset="0"/>
                <a:cs typeface="Century Gothic"/>
              </a:rPr>
              <a:t>, </a:t>
            </a:r>
            <a:r>
              <a:rPr lang="en-CA" sz="1400" dirty="0" smtClean="0">
                <a:solidFill>
                  <a:schemeClr val="bg1"/>
                </a:solidFill>
                <a:latin typeface="Calibri" panose="020F0502020204030204" pitchFamily="34" charset="0"/>
                <a:cs typeface="Century Gothic"/>
              </a:rPr>
              <a:t>2014 </a:t>
            </a:r>
            <a:endParaRPr lang="en-CA" sz="1400" dirty="0">
              <a:solidFill>
                <a:schemeClr val="bg1"/>
              </a:solidFill>
              <a:latin typeface="Calibri" panose="020F0502020204030204" pitchFamily="34" charset="0"/>
              <a:cs typeface="Century Gothic"/>
            </a:endParaRPr>
          </a:p>
        </p:txBody>
      </p:sp>
      <p:sp>
        <p:nvSpPr>
          <p:cNvPr id="36" name="TextBox 35"/>
          <p:cNvSpPr txBox="1"/>
          <p:nvPr/>
        </p:nvSpPr>
        <p:spPr>
          <a:xfrm>
            <a:off x="20583" y="1803633"/>
            <a:ext cx="9171433" cy="1754326"/>
          </a:xfrm>
          <a:prstGeom prst="rect">
            <a:avLst/>
          </a:prstGeom>
          <a:noFill/>
        </p:spPr>
        <p:txBody>
          <a:bodyPr wrap="square" rtlCol="0">
            <a:spAutoFit/>
          </a:bodyPr>
          <a:lstStyle/>
          <a:p>
            <a:pPr algn="ctr"/>
            <a:r>
              <a:rPr lang="en-CA" sz="4400" dirty="0" smtClean="0">
                <a:solidFill>
                  <a:schemeClr val="bg1"/>
                </a:solidFill>
                <a:latin typeface="Calibri" panose="020F0502020204030204" pitchFamily="34" charset="0"/>
                <a:cs typeface="Century Gothic"/>
              </a:rPr>
              <a:t>Canadian Safe Boating Council</a:t>
            </a:r>
          </a:p>
          <a:p>
            <a:pPr algn="ctr"/>
            <a:r>
              <a:rPr lang="en-CA" sz="3600" dirty="0" smtClean="0">
                <a:solidFill>
                  <a:schemeClr val="bg1"/>
                </a:solidFill>
                <a:latin typeface="Calibri" panose="020F0502020204030204" pitchFamily="34" charset="0"/>
                <a:cs typeface="Century Gothic"/>
              </a:rPr>
              <a:t>Boating Safety Outreach</a:t>
            </a:r>
          </a:p>
          <a:p>
            <a:pPr algn="ctr"/>
            <a:r>
              <a:rPr lang="en-CA" sz="2800" dirty="0" smtClean="0">
                <a:solidFill>
                  <a:schemeClr val="bg1"/>
                </a:solidFill>
                <a:latin typeface="Calibri" panose="020F0502020204030204" pitchFamily="34" charset="0"/>
                <a:cs typeface="Century Gothic"/>
              </a:rPr>
              <a:t>Qualitative Research Report</a:t>
            </a:r>
            <a:endParaRPr lang="en-CA" sz="2800" dirty="0">
              <a:solidFill>
                <a:schemeClr val="bg1"/>
              </a:solidFill>
              <a:latin typeface="Calibri" panose="020F0502020204030204" pitchFamily="34" charset="0"/>
              <a:cs typeface="Century Gothic"/>
            </a:endParaRPr>
          </a:p>
        </p:txBody>
      </p:sp>
      <p:grpSp>
        <p:nvGrpSpPr>
          <p:cNvPr id="15" name="Group 18"/>
          <p:cNvGrpSpPr>
            <a:grpSpLocks/>
          </p:cNvGrpSpPr>
          <p:nvPr/>
        </p:nvGrpSpPr>
        <p:grpSpPr bwMode="auto">
          <a:xfrm>
            <a:off x="1625883" y="5339282"/>
            <a:ext cx="2278062" cy="246062"/>
            <a:chOff x="2173821" y="3626570"/>
            <a:chExt cx="2277896" cy="246221"/>
          </a:xfrm>
        </p:grpSpPr>
        <p:sp>
          <p:nvSpPr>
            <p:cNvPr id="21" name="TextBox 20"/>
            <p:cNvSpPr txBox="1">
              <a:spLocks noChangeArrowheads="1"/>
            </p:cNvSpPr>
            <p:nvPr/>
          </p:nvSpPr>
          <p:spPr bwMode="auto">
            <a:xfrm>
              <a:off x="2173821" y="3626570"/>
              <a:ext cx="22778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000" b="1" dirty="0" smtClean="0">
                  <a:solidFill>
                    <a:schemeClr val="tx2"/>
                  </a:solidFill>
                  <a:latin typeface="Century Gothic"/>
                  <a:cs typeface="Century Gothic"/>
                </a:rPr>
                <a:t>Prepared by</a:t>
              </a:r>
              <a:endParaRPr lang="en-US" sz="1000" b="1" dirty="0">
                <a:solidFill>
                  <a:schemeClr val="tx2"/>
                </a:solidFill>
                <a:latin typeface="Century Gothic"/>
                <a:cs typeface="Century Gothic"/>
              </a:endParaRPr>
            </a:p>
          </p:txBody>
        </p:sp>
        <p:cxnSp>
          <p:nvCxnSpPr>
            <p:cNvPr id="22" name="Straight Connector 21"/>
            <p:cNvCxnSpPr>
              <a:cxnSpLocks noChangeShapeType="1"/>
            </p:cNvCxnSpPr>
            <p:nvPr/>
          </p:nvCxnSpPr>
          <p:spPr bwMode="auto">
            <a:xfrm>
              <a:off x="2323035" y="3753652"/>
              <a:ext cx="536536" cy="0"/>
            </a:xfrm>
            <a:prstGeom prst="line">
              <a:avLst/>
            </a:prstGeom>
            <a:noFill/>
            <a:ln w="25400">
              <a:solidFill>
                <a:schemeClr val="tx2"/>
              </a:solidFill>
              <a:round/>
              <a:headEnd/>
              <a:tailEnd/>
            </a:ln>
            <a:effectLst>
              <a:outerShdw blurRad="40000" dist="20000" dir="5400000" rotWithShape="0">
                <a:srgbClr val="000090">
                  <a:alpha val="38000"/>
                </a:srgbClr>
              </a:outerShdw>
            </a:effectLst>
            <a:extLst>
              <a:ext uri="{909E8E84-426E-40DD-AFC4-6F175D3DCCD1}">
                <a14:hiddenFill xmlns:a14="http://schemas.microsoft.com/office/drawing/2010/main">
                  <a:noFill/>
                </a14:hiddenFill>
              </a:ext>
            </a:extLst>
          </p:spPr>
        </p:cxnSp>
        <p:cxnSp>
          <p:nvCxnSpPr>
            <p:cNvPr id="23" name="Straight Connector 22"/>
            <p:cNvCxnSpPr>
              <a:cxnSpLocks noChangeShapeType="1"/>
            </p:cNvCxnSpPr>
            <p:nvPr/>
          </p:nvCxnSpPr>
          <p:spPr bwMode="auto">
            <a:xfrm>
              <a:off x="3773904" y="3750475"/>
              <a:ext cx="536536" cy="0"/>
            </a:xfrm>
            <a:prstGeom prst="line">
              <a:avLst/>
            </a:prstGeom>
            <a:noFill/>
            <a:ln w="25400">
              <a:solidFill>
                <a:schemeClr val="tx2"/>
              </a:solidFill>
              <a:round/>
              <a:headEnd/>
              <a:tailEnd/>
            </a:ln>
            <a:effectLst>
              <a:outerShdw blurRad="40000" dist="20000" dir="5400000" rotWithShape="0">
                <a:srgbClr val="000090">
                  <a:alpha val="38000"/>
                </a:srgbClr>
              </a:outerShdw>
            </a:effectLst>
            <a:extLst>
              <a:ext uri="{909E8E84-426E-40DD-AFC4-6F175D3DCCD1}">
                <a14:hiddenFill xmlns:a14="http://schemas.microsoft.com/office/drawing/2010/main">
                  <a:noFill/>
                </a14:hiddenFill>
              </a:ext>
            </a:extLst>
          </p:spPr>
        </p:cxnSp>
      </p:grpSp>
      <p:pic>
        <p:nvPicPr>
          <p:cNvPr id="24" name="Picture 30" descr="huLogo_nametag.pd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125488" y="5812338"/>
            <a:ext cx="1265464" cy="55862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85479" y="5392072"/>
            <a:ext cx="2239718" cy="1343831"/>
          </a:xfrm>
          <a:prstGeom prst="rect">
            <a:avLst/>
          </a:prstGeom>
        </p:spPr>
      </p:pic>
      <p:grpSp>
        <p:nvGrpSpPr>
          <p:cNvPr id="27" name="Group 18"/>
          <p:cNvGrpSpPr>
            <a:grpSpLocks/>
          </p:cNvGrpSpPr>
          <p:nvPr/>
        </p:nvGrpSpPr>
        <p:grpSpPr bwMode="auto">
          <a:xfrm>
            <a:off x="4438633" y="5268237"/>
            <a:ext cx="4086564" cy="572745"/>
            <a:chOff x="2211077" y="3691226"/>
            <a:chExt cx="2277896" cy="246221"/>
          </a:xfrm>
        </p:grpSpPr>
        <p:sp>
          <p:nvSpPr>
            <p:cNvPr id="28" name="TextBox 27"/>
            <p:cNvSpPr txBox="1">
              <a:spLocks noChangeArrowheads="1"/>
            </p:cNvSpPr>
            <p:nvPr/>
          </p:nvSpPr>
          <p:spPr bwMode="auto">
            <a:xfrm>
              <a:off x="2211077" y="3691226"/>
              <a:ext cx="22778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000" b="1" dirty="0" smtClean="0">
                  <a:solidFill>
                    <a:schemeClr val="tx2"/>
                  </a:solidFill>
                  <a:latin typeface="Century Gothic"/>
                  <a:cs typeface="Century Gothic"/>
                </a:rPr>
                <a:t>Prepared for</a:t>
              </a:r>
              <a:endParaRPr lang="en-US" sz="1000" b="1" dirty="0">
                <a:solidFill>
                  <a:schemeClr val="tx2"/>
                </a:solidFill>
                <a:latin typeface="Century Gothic"/>
                <a:cs typeface="Century Gothic"/>
              </a:endParaRPr>
            </a:p>
          </p:txBody>
        </p:sp>
        <p:cxnSp>
          <p:nvCxnSpPr>
            <p:cNvPr id="29" name="Straight Connector 28"/>
            <p:cNvCxnSpPr>
              <a:cxnSpLocks noChangeShapeType="1"/>
            </p:cNvCxnSpPr>
            <p:nvPr/>
          </p:nvCxnSpPr>
          <p:spPr bwMode="auto">
            <a:xfrm>
              <a:off x="2323035" y="3753652"/>
              <a:ext cx="738918" cy="0"/>
            </a:xfrm>
            <a:prstGeom prst="line">
              <a:avLst/>
            </a:prstGeom>
            <a:noFill/>
            <a:ln w="25400">
              <a:solidFill>
                <a:schemeClr val="tx2"/>
              </a:solidFill>
              <a:round/>
              <a:headEnd/>
              <a:tailEnd/>
            </a:ln>
            <a:effectLst>
              <a:outerShdw blurRad="40000" dist="20000" dir="5400000" rotWithShape="0">
                <a:srgbClr val="000090">
                  <a:alpha val="38000"/>
                </a:srgbClr>
              </a:outerShdw>
            </a:effectLst>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a:off x="3648721" y="3746262"/>
              <a:ext cx="661719" cy="4213"/>
            </a:xfrm>
            <a:prstGeom prst="line">
              <a:avLst/>
            </a:prstGeom>
            <a:noFill/>
            <a:ln w="25400">
              <a:solidFill>
                <a:schemeClr val="tx2"/>
              </a:solidFill>
              <a:round/>
              <a:headEnd/>
              <a:tailEnd/>
            </a:ln>
            <a:effectLst>
              <a:outerShdw blurRad="40000" dist="20000" dir="5400000" rotWithShape="0">
                <a:srgbClr val="000090">
                  <a:alpha val="38000"/>
                </a:srgbClr>
              </a:outerShdw>
            </a:effectLst>
            <a:extLst>
              <a:ext uri="{909E8E84-426E-40DD-AFC4-6F175D3DCCD1}">
                <a14:hiddenFill xmlns:a14="http://schemas.microsoft.com/office/drawing/2010/main">
                  <a:noFill/>
                </a14:hiddenFill>
              </a:ext>
            </a:extLst>
          </p:spPr>
        </p:cxnSp>
      </p:grpSp>
      <p:pic>
        <p:nvPicPr>
          <p:cNvPr id="3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7825" y="5652809"/>
            <a:ext cx="171078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819786"/>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988198" y="2470383"/>
            <a:ext cx="8666042" cy="1077218"/>
          </a:xfrm>
          <a:prstGeom prst="rect">
            <a:avLst/>
          </a:prstGeom>
          <a:noFill/>
        </p:spPr>
        <p:txBody>
          <a:bodyPr wrap="square" rtlCol="0">
            <a:spAutoFit/>
          </a:bodyPr>
          <a:lstStyle/>
          <a:p>
            <a:r>
              <a:rPr lang="en-US" sz="3200" b="1" u="sng" dirty="0" smtClean="0">
                <a:solidFill>
                  <a:srgbClr val="1F497D"/>
                </a:solidFill>
                <a:latin typeface="Calibri" panose="020F0502020204030204" pitchFamily="34" charset="0"/>
                <a:cs typeface="Century Gothic"/>
              </a:rPr>
              <a:t>Detailed Learning </a:t>
            </a:r>
            <a:br>
              <a:rPr lang="en-US" sz="3200" b="1" u="sng" dirty="0" smtClean="0">
                <a:solidFill>
                  <a:srgbClr val="1F497D"/>
                </a:solidFill>
                <a:latin typeface="Calibri" panose="020F0502020204030204" pitchFamily="34" charset="0"/>
                <a:cs typeface="Century Gothic"/>
              </a:rPr>
            </a:br>
            <a:endParaRPr lang="en-US" sz="3200" b="1" u="sng" dirty="0">
              <a:solidFill>
                <a:srgbClr val="1F497D"/>
              </a:solidFill>
              <a:latin typeface="Calibri" panose="020F0502020204030204" pitchFamily="34" charset="0"/>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10</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0" y="873362"/>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9019724"/>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11</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1359600" y="2341076"/>
            <a:ext cx="7529337" cy="7712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defRPr/>
            </a:pPr>
            <a:r>
              <a:rPr lang="en-CA" sz="2800" b="1" dirty="0" smtClean="0">
                <a:solidFill>
                  <a:srgbClr val="FF0000"/>
                </a:solidFill>
                <a:cs typeface="Arial" pitchFamily="34" charset="0"/>
              </a:rPr>
              <a:t>What </a:t>
            </a:r>
            <a:r>
              <a:rPr lang="en-CA" sz="2800" b="1" dirty="0">
                <a:solidFill>
                  <a:srgbClr val="FF0000"/>
                </a:solidFill>
                <a:cs typeface="Arial" pitchFamily="34" charset="0"/>
              </a:rPr>
              <a:t>are the </a:t>
            </a:r>
            <a:r>
              <a:rPr lang="en-CA" sz="2800" b="1" dirty="0" smtClean="0">
                <a:solidFill>
                  <a:srgbClr val="FF0000"/>
                </a:solidFill>
                <a:cs typeface="Arial" pitchFamily="34" charset="0"/>
              </a:rPr>
              <a:t>driving insights about men and water safety barriers? </a:t>
            </a:r>
            <a:endParaRPr lang="en-CA" sz="2800" b="1" dirty="0">
              <a:solidFill>
                <a:srgbClr val="FF0000"/>
              </a:solidFill>
              <a:cs typeface="Arial" pitchFamily="34" charset="0"/>
            </a:endParaRPr>
          </a:p>
        </p:txBody>
      </p:sp>
      <p:pic>
        <p:nvPicPr>
          <p:cNvPr id="14" name="Picture 13"/>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650233" y="2198521"/>
            <a:ext cx="715789" cy="814780"/>
          </a:xfrm>
          <a:prstGeom prst="rect">
            <a:avLst/>
          </a:prstGeom>
        </p:spPr>
      </p:pic>
    </p:spTree>
    <p:extLst>
      <p:ext uri="{BB962C8B-B14F-4D97-AF65-F5344CB8AC3E}">
        <p14:creationId xmlns:p14="http://schemas.microsoft.com/office/powerpoint/2010/main" val="1537871253"/>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904" y="1184343"/>
            <a:ext cx="8493550" cy="523220"/>
          </a:xfrm>
          <a:prstGeom prst="rect">
            <a:avLst/>
          </a:prstGeom>
          <a:noFill/>
          <a:ln>
            <a:solidFill>
              <a:schemeClr val="accent1"/>
            </a:solidFill>
            <a:prstDash val="sysDash"/>
          </a:ln>
        </p:spPr>
        <p:txBody>
          <a:bodyPr wrap="square" rtlCol="0">
            <a:spAutoFit/>
          </a:bodyPr>
          <a:lstStyle/>
          <a:p>
            <a:pPr algn="ctr"/>
            <a:r>
              <a:rPr lang="en-CA" sz="2800" dirty="0" smtClean="0">
                <a:solidFill>
                  <a:srgbClr val="FF0000"/>
                </a:solidFill>
              </a:rPr>
              <a:t>I am in Control</a:t>
            </a:r>
            <a:endParaRPr lang="en-CA" sz="2800" dirty="0">
              <a:solidFill>
                <a:srgbClr val="FF0000"/>
              </a:solidFill>
            </a:endParaRPr>
          </a:p>
        </p:txBody>
      </p:sp>
      <p:sp>
        <p:nvSpPr>
          <p:cNvPr id="4" name="Oval 3"/>
          <p:cNvSpPr/>
          <p:nvPr/>
        </p:nvSpPr>
        <p:spPr>
          <a:xfrm>
            <a:off x="600501" y="1009933"/>
            <a:ext cx="933951" cy="826378"/>
          </a:xfrm>
          <a:prstGeom prst="ellipse">
            <a:avLst/>
          </a:prstGeom>
          <a:solidFill>
            <a:schemeClr val="bg1"/>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0" name="TextBox 9"/>
          <p:cNvSpPr txBox="1"/>
          <p:nvPr/>
        </p:nvSpPr>
        <p:spPr>
          <a:xfrm>
            <a:off x="275157" y="277912"/>
            <a:ext cx="9053846" cy="584776"/>
          </a:xfrm>
          <a:prstGeom prst="rect">
            <a:avLst/>
          </a:prstGeom>
          <a:noFill/>
        </p:spPr>
        <p:txBody>
          <a:bodyPr wrap="square" rtlCol="0">
            <a:spAutoFit/>
          </a:bodyPr>
          <a:lstStyle/>
          <a:p>
            <a:r>
              <a:rPr lang="en-US" sz="3200" dirty="0" smtClean="0">
                <a:solidFill>
                  <a:srgbClr val="1F497D"/>
                </a:solidFill>
                <a:latin typeface="Calibri" panose="020F0502020204030204" pitchFamily="34" charset="0"/>
                <a:cs typeface="Century Gothic"/>
              </a:rPr>
              <a:t>Driving insights about Men &amp; Boating Safety Barriers</a:t>
            </a:r>
            <a:endParaRPr lang="en-US" sz="3200" dirty="0">
              <a:solidFill>
                <a:srgbClr val="1F497D"/>
              </a:solidFill>
              <a:latin typeface="Calibri" panose="020F0502020204030204" pitchFamily="34" charset="0"/>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12</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0177" y="967572"/>
            <a:ext cx="764275" cy="923330"/>
          </a:xfrm>
          <a:prstGeom prst="rect">
            <a:avLst/>
          </a:prstGeom>
          <a:noFill/>
        </p:spPr>
        <p:txBody>
          <a:bodyPr wrap="square" rtlCol="0">
            <a:spAutoFit/>
          </a:bodyPr>
          <a:lstStyle/>
          <a:p>
            <a:r>
              <a:rPr lang="en-CA" sz="5400" dirty="0" smtClean="0">
                <a:solidFill>
                  <a:srgbClr val="FF0000"/>
                </a:solidFill>
              </a:rPr>
              <a:t>1.</a:t>
            </a:r>
            <a:endParaRPr lang="en-CA" sz="5400" dirty="0">
              <a:solidFill>
                <a:srgbClr val="FF0000"/>
              </a:solidFill>
            </a:endParaRPr>
          </a:p>
        </p:txBody>
      </p:sp>
      <p:sp>
        <p:nvSpPr>
          <p:cNvPr id="5" name="Oval 4"/>
          <p:cNvSpPr/>
          <p:nvPr/>
        </p:nvSpPr>
        <p:spPr>
          <a:xfrm>
            <a:off x="3256019" y="2685237"/>
            <a:ext cx="2970108" cy="26848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 name="TextBox 5"/>
          <p:cNvSpPr txBox="1"/>
          <p:nvPr/>
        </p:nvSpPr>
        <p:spPr>
          <a:xfrm>
            <a:off x="3684662" y="3556646"/>
            <a:ext cx="2146384" cy="954107"/>
          </a:xfrm>
          <a:prstGeom prst="rect">
            <a:avLst/>
          </a:prstGeom>
          <a:noFill/>
        </p:spPr>
        <p:txBody>
          <a:bodyPr wrap="square" rtlCol="0">
            <a:spAutoFit/>
          </a:bodyPr>
          <a:lstStyle/>
          <a:p>
            <a:pPr algn="ctr"/>
            <a:r>
              <a:rPr lang="en-CA" sz="2800" b="1" dirty="0" smtClean="0">
                <a:solidFill>
                  <a:schemeClr val="bg1"/>
                </a:solidFill>
              </a:rPr>
              <a:t>Dimensions of Control</a:t>
            </a:r>
            <a:endParaRPr lang="en-CA" sz="2800" b="1" dirty="0">
              <a:solidFill>
                <a:schemeClr val="bg1"/>
              </a:solidFill>
            </a:endParaRPr>
          </a:p>
        </p:txBody>
      </p:sp>
      <p:sp>
        <p:nvSpPr>
          <p:cNvPr id="7" name="Oval 6"/>
          <p:cNvSpPr/>
          <p:nvPr/>
        </p:nvSpPr>
        <p:spPr>
          <a:xfrm>
            <a:off x="3093966" y="2045075"/>
            <a:ext cx="1334500" cy="1201003"/>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8" name="TextBox 7"/>
          <p:cNvSpPr txBox="1"/>
          <p:nvPr/>
        </p:nvSpPr>
        <p:spPr>
          <a:xfrm>
            <a:off x="3093966" y="2450523"/>
            <a:ext cx="1334500" cy="338554"/>
          </a:xfrm>
          <a:prstGeom prst="rect">
            <a:avLst/>
          </a:prstGeom>
          <a:noFill/>
        </p:spPr>
        <p:txBody>
          <a:bodyPr wrap="square" rtlCol="0">
            <a:spAutoFit/>
          </a:bodyPr>
          <a:lstStyle/>
          <a:p>
            <a:pPr algn="ctr"/>
            <a:r>
              <a:rPr lang="en-CA" sz="1600" dirty="0" smtClean="0"/>
              <a:t>Experience</a:t>
            </a:r>
            <a:endParaRPr lang="en-CA" sz="1600" dirty="0"/>
          </a:p>
        </p:txBody>
      </p:sp>
      <p:sp>
        <p:nvSpPr>
          <p:cNvPr id="23" name="Oval 22"/>
          <p:cNvSpPr/>
          <p:nvPr/>
        </p:nvSpPr>
        <p:spPr>
          <a:xfrm>
            <a:off x="4030301" y="4891384"/>
            <a:ext cx="1334500" cy="1201003"/>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4" name="TextBox 23"/>
          <p:cNvSpPr txBox="1"/>
          <p:nvPr/>
        </p:nvSpPr>
        <p:spPr>
          <a:xfrm>
            <a:off x="4030301" y="5322862"/>
            <a:ext cx="1334500" cy="338554"/>
          </a:xfrm>
          <a:prstGeom prst="rect">
            <a:avLst/>
          </a:prstGeom>
          <a:noFill/>
        </p:spPr>
        <p:txBody>
          <a:bodyPr wrap="square" rtlCol="0">
            <a:spAutoFit/>
          </a:bodyPr>
          <a:lstStyle/>
          <a:p>
            <a:pPr algn="ctr"/>
            <a:r>
              <a:rPr lang="en-CA" sz="1600" dirty="0" smtClean="0"/>
              <a:t>Skill</a:t>
            </a:r>
            <a:endParaRPr lang="en-CA" sz="1600" dirty="0"/>
          </a:p>
        </p:txBody>
      </p:sp>
      <p:sp>
        <p:nvSpPr>
          <p:cNvPr id="25" name="Oval 24"/>
          <p:cNvSpPr/>
          <p:nvPr/>
        </p:nvSpPr>
        <p:spPr>
          <a:xfrm>
            <a:off x="2397697" y="3589576"/>
            <a:ext cx="1334500" cy="1201003"/>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6" name="TextBox 25"/>
          <p:cNvSpPr txBox="1"/>
          <p:nvPr/>
        </p:nvSpPr>
        <p:spPr>
          <a:xfrm>
            <a:off x="2397697" y="3980110"/>
            <a:ext cx="1334500" cy="338554"/>
          </a:xfrm>
          <a:prstGeom prst="rect">
            <a:avLst/>
          </a:prstGeom>
          <a:noFill/>
        </p:spPr>
        <p:txBody>
          <a:bodyPr wrap="square" rtlCol="0">
            <a:spAutoFit/>
          </a:bodyPr>
          <a:lstStyle/>
          <a:p>
            <a:r>
              <a:rPr lang="en-CA" sz="1600" dirty="0" smtClean="0"/>
              <a:t>Responsibility</a:t>
            </a:r>
            <a:endParaRPr lang="en-CA" sz="1600" dirty="0"/>
          </a:p>
        </p:txBody>
      </p:sp>
      <p:sp>
        <p:nvSpPr>
          <p:cNvPr id="27" name="TextBox 26"/>
          <p:cNvSpPr txBox="1"/>
          <p:nvPr/>
        </p:nvSpPr>
        <p:spPr>
          <a:xfrm>
            <a:off x="1005303" y="2110981"/>
            <a:ext cx="1979257" cy="954107"/>
          </a:xfrm>
          <a:prstGeom prst="rect">
            <a:avLst/>
          </a:prstGeom>
          <a:noFill/>
        </p:spPr>
        <p:txBody>
          <a:bodyPr wrap="square" rtlCol="0">
            <a:spAutoFit/>
          </a:bodyPr>
          <a:lstStyle/>
          <a:p>
            <a:pPr algn="r"/>
            <a:r>
              <a:rPr lang="en-US" sz="1400" i="1" dirty="0"/>
              <a:t>I grew up fishing with my </a:t>
            </a:r>
            <a:r>
              <a:rPr lang="en-US" sz="1400" i="1" dirty="0" smtClean="0"/>
              <a:t>Dad/family.</a:t>
            </a:r>
            <a:endParaRPr lang="en-US" sz="1400" i="1" dirty="0"/>
          </a:p>
          <a:p>
            <a:pPr algn="r"/>
            <a:r>
              <a:rPr lang="en-US" sz="1400" i="1" dirty="0" smtClean="0"/>
              <a:t>I’ve been driving a boat since I was a kid.</a:t>
            </a:r>
          </a:p>
        </p:txBody>
      </p:sp>
      <p:sp>
        <p:nvSpPr>
          <p:cNvPr id="28" name="TextBox 27"/>
          <p:cNvSpPr txBox="1"/>
          <p:nvPr/>
        </p:nvSpPr>
        <p:spPr>
          <a:xfrm>
            <a:off x="322904" y="3585772"/>
            <a:ext cx="2089676" cy="1169551"/>
          </a:xfrm>
          <a:prstGeom prst="rect">
            <a:avLst/>
          </a:prstGeom>
          <a:noFill/>
        </p:spPr>
        <p:txBody>
          <a:bodyPr wrap="square" rtlCol="0">
            <a:spAutoFit/>
          </a:bodyPr>
          <a:lstStyle/>
          <a:p>
            <a:pPr algn="r"/>
            <a:r>
              <a:rPr lang="en-US" sz="1400" i="1" dirty="0" smtClean="0"/>
              <a:t>I limit myself to a couple of drinks. I don’t drive the boat when I’m wasted.</a:t>
            </a:r>
          </a:p>
          <a:p>
            <a:pPr algn="r"/>
            <a:r>
              <a:rPr lang="en-US" sz="1400" i="1" dirty="0"/>
              <a:t>I have life jackets on </a:t>
            </a:r>
            <a:r>
              <a:rPr lang="en-US" sz="1400" i="1" dirty="0" smtClean="0"/>
              <a:t>board if we need them.</a:t>
            </a:r>
            <a:endParaRPr lang="en-US" sz="1400" i="1" dirty="0"/>
          </a:p>
        </p:txBody>
      </p:sp>
      <p:sp>
        <p:nvSpPr>
          <p:cNvPr id="29" name="TextBox 28"/>
          <p:cNvSpPr txBox="1"/>
          <p:nvPr/>
        </p:nvSpPr>
        <p:spPr>
          <a:xfrm>
            <a:off x="1824239" y="5179262"/>
            <a:ext cx="2190964" cy="523220"/>
          </a:xfrm>
          <a:prstGeom prst="rect">
            <a:avLst/>
          </a:prstGeom>
          <a:noFill/>
        </p:spPr>
        <p:txBody>
          <a:bodyPr wrap="square" rtlCol="0">
            <a:spAutoFit/>
          </a:bodyPr>
          <a:lstStyle/>
          <a:p>
            <a:pPr algn="r"/>
            <a:r>
              <a:rPr lang="en-US" sz="1400" i="1" dirty="0" smtClean="0"/>
              <a:t>I am a strong swimmer.</a:t>
            </a:r>
          </a:p>
          <a:p>
            <a:pPr algn="r"/>
            <a:r>
              <a:rPr lang="en-US" sz="1400" i="1" dirty="0" smtClean="0"/>
              <a:t>I am a good driver.</a:t>
            </a:r>
          </a:p>
        </p:txBody>
      </p:sp>
      <p:sp>
        <p:nvSpPr>
          <p:cNvPr id="33" name="Oval 32"/>
          <p:cNvSpPr/>
          <p:nvPr/>
        </p:nvSpPr>
        <p:spPr>
          <a:xfrm>
            <a:off x="5610273" y="3849332"/>
            <a:ext cx="1334500" cy="1201003"/>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4" name="TextBox 33"/>
          <p:cNvSpPr txBox="1"/>
          <p:nvPr/>
        </p:nvSpPr>
        <p:spPr>
          <a:xfrm>
            <a:off x="5623921" y="4306420"/>
            <a:ext cx="1334500" cy="338554"/>
          </a:xfrm>
          <a:prstGeom prst="rect">
            <a:avLst/>
          </a:prstGeom>
          <a:noFill/>
        </p:spPr>
        <p:txBody>
          <a:bodyPr wrap="square" rtlCol="0">
            <a:spAutoFit/>
          </a:bodyPr>
          <a:lstStyle/>
          <a:p>
            <a:pPr algn="ctr"/>
            <a:r>
              <a:rPr lang="en-CA" sz="1600" dirty="0" smtClean="0"/>
              <a:t>Consequence</a:t>
            </a:r>
            <a:endParaRPr lang="en-CA" sz="1600" dirty="0"/>
          </a:p>
        </p:txBody>
      </p:sp>
      <p:sp>
        <p:nvSpPr>
          <p:cNvPr id="35" name="TextBox 34"/>
          <p:cNvSpPr txBox="1"/>
          <p:nvPr/>
        </p:nvSpPr>
        <p:spPr>
          <a:xfrm>
            <a:off x="6944773" y="4174747"/>
            <a:ext cx="2158289" cy="523220"/>
          </a:xfrm>
          <a:prstGeom prst="rect">
            <a:avLst/>
          </a:prstGeom>
          <a:noFill/>
        </p:spPr>
        <p:txBody>
          <a:bodyPr wrap="square" rtlCol="0">
            <a:spAutoFit/>
          </a:bodyPr>
          <a:lstStyle/>
          <a:p>
            <a:r>
              <a:rPr lang="en-US" sz="1400" i="1" dirty="0" smtClean="0"/>
              <a:t>Worst case scenario – someone gets wet.</a:t>
            </a:r>
          </a:p>
        </p:txBody>
      </p:sp>
      <p:sp>
        <p:nvSpPr>
          <p:cNvPr id="36" name="Oval 35"/>
          <p:cNvSpPr/>
          <p:nvPr/>
        </p:nvSpPr>
        <p:spPr>
          <a:xfrm>
            <a:off x="5065829" y="2119209"/>
            <a:ext cx="1334500" cy="1201003"/>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7" name="TextBox 36"/>
          <p:cNvSpPr txBox="1"/>
          <p:nvPr/>
        </p:nvSpPr>
        <p:spPr>
          <a:xfrm>
            <a:off x="5093125" y="2427855"/>
            <a:ext cx="1334500" cy="584775"/>
          </a:xfrm>
          <a:prstGeom prst="rect">
            <a:avLst/>
          </a:prstGeom>
          <a:noFill/>
        </p:spPr>
        <p:txBody>
          <a:bodyPr wrap="square" rtlCol="0">
            <a:spAutoFit/>
          </a:bodyPr>
          <a:lstStyle/>
          <a:p>
            <a:pPr algn="ctr"/>
            <a:r>
              <a:rPr lang="en-CA" sz="1600" dirty="0" smtClean="0"/>
              <a:t>Perceived Risk</a:t>
            </a:r>
            <a:endParaRPr lang="en-CA" sz="1600" dirty="0"/>
          </a:p>
        </p:txBody>
      </p:sp>
      <p:sp>
        <p:nvSpPr>
          <p:cNvPr id="38" name="TextBox 37"/>
          <p:cNvSpPr txBox="1"/>
          <p:nvPr/>
        </p:nvSpPr>
        <p:spPr>
          <a:xfrm>
            <a:off x="6447439" y="2204581"/>
            <a:ext cx="1960671" cy="1169551"/>
          </a:xfrm>
          <a:prstGeom prst="rect">
            <a:avLst/>
          </a:prstGeom>
          <a:noFill/>
        </p:spPr>
        <p:txBody>
          <a:bodyPr wrap="square" rtlCol="0">
            <a:spAutoFit/>
          </a:bodyPr>
          <a:lstStyle/>
          <a:p>
            <a:r>
              <a:rPr lang="en-US" sz="1400" i="1" dirty="0"/>
              <a:t>The lake is calm.</a:t>
            </a:r>
          </a:p>
          <a:p>
            <a:r>
              <a:rPr lang="en-US" sz="1400" i="1" dirty="0"/>
              <a:t>It’s a beautiful day.</a:t>
            </a:r>
          </a:p>
          <a:p>
            <a:r>
              <a:rPr lang="en-US" sz="1400" i="1" dirty="0" smtClean="0"/>
              <a:t>I am in the open water – there’s nothing to hit and lots of time to react.</a:t>
            </a:r>
          </a:p>
        </p:txBody>
      </p:sp>
    </p:spTree>
    <p:extLst>
      <p:ext uri="{BB962C8B-B14F-4D97-AF65-F5344CB8AC3E}">
        <p14:creationId xmlns:p14="http://schemas.microsoft.com/office/powerpoint/2010/main" val="3625262652"/>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ular Callout 31"/>
          <p:cNvSpPr/>
          <p:nvPr/>
        </p:nvSpPr>
        <p:spPr>
          <a:xfrm>
            <a:off x="5294004" y="1836311"/>
            <a:ext cx="3522450" cy="1522811"/>
          </a:xfrm>
          <a:prstGeom prst="wedgeRoundRectCallout">
            <a:avLst>
              <a:gd name="adj1" fmla="val -65115"/>
              <a:gd name="adj2" fmla="val -28113"/>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5" name="Rounded Rectangular Callout 24"/>
          <p:cNvSpPr/>
          <p:nvPr/>
        </p:nvSpPr>
        <p:spPr>
          <a:xfrm>
            <a:off x="5294004" y="5181599"/>
            <a:ext cx="3470473" cy="844105"/>
          </a:xfrm>
          <a:prstGeom prst="wedgeRoundRectCallout">
            <a:avLst>
              <a:gd name="adj1" fmla="val -63228"/>
              <a:gd name="adj2" fmla="val 1115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CA" dirty="0" smtClean="0"/>
              <a:t>0</a:t>
            </a:r>
            <a:endParaRPr lang="en-CA" dirty="0"/>
          </a:p>
        </p:txBody>
      </p:sp>
      <p:sp>
        <p:nvSpPr>
          <p:cNvPr id="28" name="Rounded Rectangular Callout 27"/>
          <p:cNvSpPr/>
          <p:nvPr/>
        </p:nvSpPr>
        <p:spPr>
          <a:xfrm>
            <a:off x="5319970" y="3418362"/>
            <a:ext cx="3444507" cy="740630"/>
          </a:xfrm>
          <a:prstGeom prst="wedgeRoundRectCallout">
            <a:avLst>
              <a:gd name="adj1" fmla="val -62273"/>
              <a:gd name="adj2" fmla="val -36160"/>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extBox 1"/>
          <p:cNvSpPr txBox="1"/>
          <p:nvPr/>
        </p:nvSpPr>
        <p:spPr>
          <a:xfrm>
            <a:off x="322904" y="1184343"/>
            <a:ext cx="8493550" cy="523220"/>
          </a:xfrm>
          <a:prstGeom prst="rect">
            <a:avLst/>
          </a:prstGeom>
          <a:noFill/>
          <a:ln>
            <a:solidFill>
              <a:schemeClr val="accent1"/>
            </a:solidFill>
            <a:prstDash val="sysDash"/>
          </a:ln>
        </p:spPr>
        <p:txBody>
          <a:bodyPr wrap="square" rtlCol="0">
            <a:spAutoFit/>
          </a:bodyPr>
          <a:lstStyle/>
          <a:p>
            <a:pPr algn="ctr"/>
            <a:r>
              <a:rPr lang="en-CA" sz="2800" dirty="0" smtClean="0">
                <a:solidFill>
                  <a:srgbClr val="FF0000"/>
                </a:solidFill>
              </a:rPr>
              <a:t>I am in Control</a:t>
            </a:r>
            <a:endParaRPr lang="en-CA" sz="2800" dirty="0">
              <a:solidFill>
                <a:srgbClr val="FF0000"/>
              </a:solidFill>
            </a:endParaRPr>
          </a:p>
        </p:txBody>
      </p:sp>
      <p:sp>
        <p:nvSpPr>
          <p:cNvPr id="4" name="Oval 3"/>
          <p:cNvSpPr/>
          <p:nvPr/>
        </p:nvSpPr>
        <p:spPr>
          <a:xfrm>
            <a:off x="600501" y="1009933"/>
            <a:ext cx="933951" cy="826378"/>
          </a:xfrm>
          <a:prstGeom prst="ellipse">
            <a:avLst/>
          </a:prstGeom>
          <a:solidFill>
            <a:schemeClr val="bg1"/>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0" name="TextBox 9"/>
          <p:cNvSpPr txBox="1"/>
          <p:nvPr/>
        </p:nvSpPr>
        <p:spPr>
          <a:xfrm>
            <a:off x="322903" y="277912"/>
            <a:ext cx="8666042" cy="523220"/>
          </a:xfrm>
          <a:prstGeom prst="rect">
            <a:avLst/>
          </a:prstGeom>
          <a:noFill/>
        </p:spPr>
        <p:txBody>
          <a:bodyPr wrap="square" rtlCol="0">
            <a:spAutoFit/>
          </a:bodyPr>
          <a:lstStyle/>
          <a:p>
            <a:r>
              <a:rPr lang="en-US" sz="2800" dirty="0">
                <a:solidFill>
                  <a:srgbClr val="1F497D"/>
                </a:solidFill>
                <a:latin typeface="Calibri" panose="020F0502020204030204" pitchFamily="34" charset="0"/>
                <a:cs typeface="Century Gothic"/>
              </a:rPr>
              <a:t>Driving insights about Men &amp; Boating Safety Barriers</a:t>
            </a: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13</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0177" y="967572"/>
            <a:ext cx="764275" cy="923330"/>
          </a:xfrm>
          <a:prstGeom prst="rect">
            <a:avLst/>
          </a:prstGeom>
          <a:noFill/>
        </p:spPr>
        <p:txBody>
          <a:bodyPr wrap="square" rtlCol="0">
            <a:spAutoFit/>
          </a:bodyPr>
          <a:lstStyle/>
          <a:p>
            <a:r>
              <a:rPr lang="en-CA" sz="5400" dirty="0" smtClean="0">
                <a:solidFill>
                  <a:srgbClr val="FF0000"/>
                </a:solidFill>
              </a:rPr>
              <a:t>1.</a:t>
            </a:r>
            <a:endParaRPr lang="en-CA" sz="5400" dirty="0">
              <a:solidFill>
                <a:srgbClr val="FF0000"/>
              </a:solidFill>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232" y="2026028"/>
            <a:ext cx="2349968" cy="1334518"/>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143" y="3392870"/>
            <a:ext cx="870280" cy="2144618"/>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7338" y="3500759"/>
            <a:ext cx="1343902" cy="2385426"/>
          </a:xfrm>
          <a:prstGeom prst="rect">
            <a:avLst/>
          </a:prstGeom>
        </p:spPr>
      </p:pic>
      <p:sp>
        <p:nvSpPr>
          <p:cNvPr id="21" name="Rectangle 20"/>
          <p:cNvSpPr/>
          <p:nvPr/>
        </p:nvSpPr>
        <p:spPr>
          <a:xfrm>
            <a:off x="5294004" y="3566339"/>
            <a:ext cx="3444473" cy="523220"/>
          </a:xfrm>
          <a:prstGeom prst="rect">
            <a:avLst/>
          </a:prstGeom>
        </p:spPr>
        <p:txBody>
          <a:bodyPr wrap="square">
            <a:spAutoFit/>
          </a:bodyPr>
          <a:lstStyle/>
          <a:p>
            <a:pPr algn="ctr"/>
            <a:r>
              <a:rPr lang="en-US" sz="1400" dirty="0" smtClean="0"/>
              <a:t>“Less </a:t>
            </a:r>
            <a:r>
              <a:rPr lang="en-US" sz="1400" dirty="0"/>
              <a:t>vigilance required with a quiet ride around the </a:t>
            </a:r>
            <a:r>
              <a:rPr lang="en-US" sz="1400" dirty="0" smtClean="0"/>
              <a:t>lake.” – MK</a:t>
            </a:r>
            <a:endParaRPr lang="en-CA" sz="1400" dirty="0"/>
          </a:p>
        </p:txBody>
      </p:sp>
      <p:pic>
        <p:nvPicPr>
          <p:cNvPr id="23" name="Picture 22"/>
          <p:cNvPicPr>
            <a:picLocks noChangeAspect="1"/>
          </p:cNvPicPr>
          <p:nvPr/>
        </p:nvPicPr>
        <p:blipFill rotWithShape="1">
          <a:blip r:embed="rId9">
            <a:extLst>
              <a:ext uri="{28A0092B-C50C-407E-A947-70E740481C1C}">
                <a14:useLocalDpi xmlns:a14="http://schemas.microsoft.com/office/drawing/2010/main" val="0"/>
              </a:ext>
            </a:extLst>
          </a:blip>
          <a:srcRect r="8176" b="11294"/>
          <a:stretch/>
        </p:blipFill>
        <p:spPr>
          <a:xfrm>
            <a:off x="1184423" y="3519962"/>
            <a:ext cx="1899971" cy="2085766"/>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27385" y="2026029"/>
            <a:ext cx="1779749" cy="1333094"/>
          </a:xfrm>
          <a:prstGeom prst="rect">
            <a:avLst/>
          </a:prstGeom>
        </p:spPr>
      </p:pic>
      <p:sp>
        <p:nvSpPr>
          <p:cNvPr id="27" name="Rounded Rectangular Callout 26"/>
          <p:cNvSpPr/>
          <p:nvPr/>
        </p:nvSpPr>
        <p:spPr>
          <a:xfrm>
            <a:off x="5319971" y="4251839"/>
            <a:ext cx="3496484" cy="858571"/>
          </a:xfrm>
          <a:prstGeom prst="wedgeRoundRectCallout">
            <a:avLst>
              <a:gd name="adj1" fmla="val -63228"/>
              <a:gd name="adj2" fmla="val 1115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4" name="Rectangle 23"/>
          <p:cNvSpPr/>
          <p:nvPr/>
        </p:nvSpPr>
        <p:spPr>
          <a:xfrm>
            <a:off x="5515834" y="4315339"/>
            <a:ext cx="3108358" cy="738664"/>
          </a:xfrm>
          <a:prstGeom prst="rect">
            <a:avLst/>
          </a:prstGeom>
        </p:spPr>
        <p:txBody>
          <a:bodyPr wrap="square">
            <a:spAutoFit/>
          </a:bodyPr>
          <a:lstStyle/>
          <a:p>
            <a:pPr lvl="0" algn="ctr"/>
            <a:r>
              <a:rPr lang="en-CA" sz="1400" dirty="0" smtClean="0"/>
              <a:t>“It’s okay </a:t>
            </a:r>
            <a:r>
              <a:rPr lang="en-CA" sz="1400" dirty="0"/>
              <a:t>if the driver doesn't drink too </a:t>
            </a:r>
            <a:r>
              <a:rPr lang="en-CA" sz="1400" dirty="0" smtClean="0"/>
              <a:t>much. In moderation </a:t>
            </a:r>
            <a:r>
              <a:rPr lang="en-CA" sz="1400" dirty="0"/>
              <a:t>it is low </a:t>
            </a:r>
            <a:r>
              <a:rPr lang="en-CA" sz="1400" dirty="0" smtClean="0"/>
              <a:t>risk. Nothing </a:t>
            </a:r>
            <a:r>
              <a:rPr lang="en-CA" sz="1400" dirty="0"/>
              <a:t>will go </a:t>
            </a:r>
            <a:r>
              <a:rPr lang="en-CA" sz="1400" dirty="0" smtClean="0"/>
              <a:t>wrong.” – VK</a:t>
            </a:r>
            <a:endParaRPr lang="en-CA" sz="1400" dirty="0"/>
          </a:p>
        </p:txBody>
      </p:sp>
      <p:sp>
        <p:nvSpPr>
          <p:cNvPr id="5" name="Rectangle 4"/>
          <p:cNvSpPr/>
          <p:nvPr/>
        </p:nvSpPr>
        <p:spPr>
          <a:xfrm>
            <a:off x="5334549" y="5217381"/>
            <a:ext cx="3407735" cy="738664"/>
          </a:xfrm>
          <a:prstGeom prst="rect">
            <a:avLst/>
          </a:prstGeom>
        </p:spPr>
        <p:txBody>
          <a:bodyPr wrap="square">
            <a:spAutoFit/>
          </a:bodyPr>
          <a:lstStyle/>
          <a:p>
            <a:pPr lvl="0" algn="ctr"/>
            <a:r>
              <a:rPr lang="en-CA" sz="1400" dirty="0" smtClean="0"/>
              <a:t>“It </a:t>
            </a:r>
            <a:r>
              <a:rPr lang="en-CA" sz="1400" dirty="0"/>
              <a:t>is highly unlikely that you get into trouble in a </a:t>
            </a:r>
            <a:r>
              <a:rPr lang="en-CA" sz="1400" dirty="0" smtClean="0"/>
              <a:t>boat. No </a:t>
            </a:r>
            <a:r>
              <a:rPr lang="en-CA" sz="1400" dirty="0"/>
              <a:t>one is going to smack into </a:t>
            </a:r>
            <a:r>
              <a:rPr lang="en-CA" sz="1400" dirty="0" smtClean="0"/>
              <a:t>you. You can </a:t>
            </a:r>
            <a:r>
              <a:rPr lang="en-CA" sz="1400" dirty="0"/>
              <a:t>see them </a:t>
            </a:r>
            <a:r>
              <a:rPr lang="en-CA" sz="1400" dirty="0" smtClean="0"/>
              <a:t>coming.” – VNK</a:t>
            </a:r>
            <a:endParaRPr lang="en-CA" sz="1400" dirty="0"/>
          </a:p>
        </p:txBody>
      </p:sp>
      <p:sp>
        <p:nvSpPr>
          <p:cNvPr id="30" name="Rectangle 29"/>
          <p:cNvSpPr/>
          <p:nvPr/>
        </p:nvSpPr>
        <p:spPr>
          <a:xfrm>
            <a:off x="5407127" y="1798211"/>
            <a:ext cx="3409327" cy="1815882"/>
          </a:xfrm>
          <a:prstGeom prst="rect">
            <a:avLst/>
          </a:prstGeom>
        </p:spPr>
        <p:txBody>
          <a:bodyPr wrap="square">
            <a:spAutoFit/>
          </a:bodyPr>
          <a:lstStyle/>
          <a:p>
            <a:r>
              <a:rPr lang="en-US" sz="1400" dirty="0"/>
              <a:t>“Superman </a:t>
            </a:r>
            <a:r>
              <a:rPr lang="en-US" sz="1400" dirty="0" smtClean="0"/>
              <a:t>syndrome -- You </a:t>
            </a:r>
            <a:r>
              <a:rPr lang="en-US" sz="1400" dirty="0"/>
              <a:t>feel like you are indestructible. I felt like that a lot in my </a:t>
            </a:r>
            <a:r>
              <a:rPr lang="en-US" sz="1400" dirty="0" smtClean="0"/>
              <a:t>life</a:t>
            </a:r>
            <a:r>
              <a:rPr lang="en-US" sz="1400" dirty="0"/>
              <a:t>:</a:t>
            </a:r>
            <a:r>
              <a:rPr lang="en-US" sz="1400" dirty="0" smtClean="0"/>
              <a:t> </a:t>
            </a:r>
            <a:r>
              <a:rPr lang="en-US" sz="1400" dirty="0"/>
              <a:t>d</a:t>
            </a:r>
            <a:r>
              <a:rPr lang="en-US" sz="1400" dirty="0" smtClean="0"/>
              <a:t>rinking </a:t>
            </a:r>
            <a:r>
              <a:rPr lang="en-US" sz="1400" dirty="0"/>
              <a:t>and boating, drinking and driving, </a:t>
            </a:r>
            <a:r>
              <a:rPr lang="en-US" sz="1400" dirty="0" smtClean="0"/>
              <a:t>fighting</a:t>
            </a:r>
            <a:r>
              <a:rPr lang="en-US" sz="1400" dirty="0"/>
              <a:t> </a:t>
            </a:r>
            <a:r>
              <a:rPr lang="en-US" sz="1400" dirty="0" smtClean="0"/>
              <a:t>when </a:t>
            </a:r>
            <a:r>
              <a:rPr lang="en-US" sz="1400" dirty="0"/>
              <a:t>you are younger…it might even increase as you get older. You are getting weaker and in your head it increases a bit </a:t>
            </a:r>
            <a:r>
              <a:rPr lang="en-US" sz="1400" dirty="0" smtClean="0"/>
              <a:t>more, to </a:t>
            </a:r>
            <a:r>
              <a:rPr lang="en-US" sz="1400" dirty="0"/>
              <a:t>counter that.” – TRT</a:t>
            </a:r>
          </a:p>
          <a:p>
            <a:r>
              <a:rPr lang="en-US" sz="1400" dirty="0"/>
              <a:t> </a:t>
            </a:r>
            <a:endParaRPr lang="en-CA" sz="1400" dirty="0"/>
          </a:p>
        </p:txBody>
      </p:sp>
    </p:spTree>
    <p:extLst>
      <p:ext uri="{BB962C8B-B14F-4D97-AF65-F5344CB8AC3E}">
        <p14:creationId xmlns:p14="http://schemas.microsoft.com/office/powerpoint/2010/main" val="1919756145"/>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27244" y="578651"/>
            <a:ext cx="3886200" cy="584776"/>
          </a:xfrm>
          <a:prstGeom prst="rect">
            <a:avLst/>
          </a:prstGeom>
          <a:noFill/>
        </p:spPr>
        <p:txBody>
          <a:bodyPr wrap="square" rtlCol="0">
            <a:spAutoFit/>
          </a:bodyPr>
          <a:lstStyle/>
          <a:p>
            <a:r>
              <a:rPr lang="en-US" sz="3200" dirty="0" smtClean="0">
                <a:solidFill>
                  <a:srgbClr val="1F497D"/>
                </a:solidFill>
                <a:latin typeface="Calibri" panose="020F0502020204030204" pitchFamily="34" charset="0"/>
                <a:cs typeface="Century Gothic"/>
              </a:rPr>
              <a:t>Implications on Safety</a:t>
            </a:r>
            <a:endParaRPr lang="en-US" sz="3200" dirty="0">
              <a:solidFill>
                <a:srgbClr val="1F497D"/>
              </a:solidFill>
              <a:latin typeface="Calibri" panose="020F0502020204030204" pitchFamily="34" charset="0"/>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14</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1170" y="160184"/>
            <a:ext cx="1315609" cy="1315609"/>
          </a:xfrm>
          <a:prstGeom prst="rect">
            <a:avLst/>
          </a:prstGeom>
        </p:spPr>
      </p:pic>
      <p:sp>
        <p:nvSpPr>
          <p:cNvPr id="11" name="Rectangle 10"/>
          <p:cNvSpPr/>
          <p:nvPr/>
        </p:nvSpPr>
        <p:spPr>
          <a:xfrm>
            <a:off x="1502004" y="3484309"/>
            <a:ext cx="6191542" cy="523220"/>
          </a:xfrm>
          <a:prstGeom prst="rect">
            <a:avLst/>
          </a:prstGeom>
        </p:spPr>
        <p:txBody>
          <a:bodyPr wrap="square">
            <a:spAutoFit/>
          </a:bodyPr>
          <a:lstStyle/>
          <a:p>
            <a:pPr algn="ctr"/>
            <a:r>
              <a:rPr lang="en-US" sz="1400" dirty="0" smtClean="0"/>
              <a:t>“I </a:t>
            </a:r>
            <a:r>
              <a:rPr lang="en-US" sz="1400" dirty="0"/>
              <a:t>can swim better without the </a:t>
            </a:r>
            <a:r>
              <a:rPr lang="en-US" sz="1400" dirty="0" smtClean="0"/>
              <a:t>lifejacket than </a:t>
            </a:r>
            <a:r>
              <a:rPr lang="en-US" sz="1400" dirty="0"/>
              <a:t>with the life jacket. If I fall into the water I am going to swim to the shore</a:t>
            </a:r>
            <a:r>
              <a:rPr lang="en-US" sz="1400" dirty="0" smtClean="0"/>
              <a:t>.” – TRT</a:t>
            </a:r>
            <a:endParaRPr lang="en-CA" sz="1400" dirty="0"/>
          </a:p>
        </p:txBody>
      </p:sp>
      <p:sp>
        <p:nvSpPr>
          <p:cNvPr id="13" name="TextBox 12"/>
          <p:cNvSpPr txBox="1"/>
          <p:nvPr/>
        </p:nvSpPr>
        <p:spPr>
          <a:xfrm>
            <a:off x="981374" y="1198017"/>
            <a:ext cx="7257600" cy="1138773"/>
          </a:xfrm>
          <a:prstGeom prst="rect">
            <a:avLst/>
          </a:prstGeom>
          <a:noFill/>
        </p:spPr>
        <p:txBody>
          <a:bodyPr wrap="square" rtlCol="0">
            <a:spAutoFit/>
          </a:bodyPr>
          <a:lstStyle/>
          <a:p>
            <a:r>
              <a:rPr lang="en-CA" sz="2000" b="1" i="1" dirty="0" smtClean="0">
                <a:solidFill>
                  <a:schemeClr val="tx2"/>
                </a:solidFill>
                <a:latin typeface="+mj-lt"/>
              </a:rPr>
              <a:t>They have an inflated sense of security.</a:t>
            </a:r>
            <a:endParaRPr lang="en-CA" sz="2000" dirty="0" smtClean="0">
              <a:latin typeface="+mj-lt"/>
            </a:endParaRPr>
          </a:p>
          <a:p>
            <a:pPr marL="176213" indent="-176213">
              <a:buFont typeface="Arial" panose="020B0604020202020204" pitchFamily="34" charset="0"/>
              <a:buChar char="•"/>
            </a:pPr>
            <a:r>
              <a:rPr lang="en-CA" sz="1600" dirty="0" smtClean="0">
                <a:latin typeface="+mj-lt"/>
              </a:rPr>
              <a:t>They can’t picture anything bad happening within such a serene environment.</a:t>
            </a:r>
          </a:p>
          <a:p>
            <a:pPr marL="176213" indent="-176213">
              <a:buFont typeface="Arial" panose="020B0604020202020204" pitchFamily="34" charset="0"/>
              <a:buChar char="•"/>
            </a:pPr>
            <a:r>
              <a:rPr lang="en-CA" sz="1600" dirty="0" smtClean="0">
                <a:latin typeface="+mj-lt"/>
              </a:rPr>
              <a:t>They feel safe simply having the lifejacket in the boat.</a:t>
            </a:r>
          </a:p>
          <a:p>
            <a:pPr marL="176213" indent="-176213">
              <a:buFont typeface="Arial" panose="020B0604020202020204" pitchFamily="34" charset="0"/>
              <a:buChar char="•"/>
            </a:pPr>
            <a:r>
              <a:rPr lang="en-CA" sz="1600" dirty="0" smtClean="0">
                <a:latin typeface="+mj-lt"/>
              </a:rPr>
              <a:t>They feel comfortable in their boat </a:t>
            </a:r>
            <a:r>
              <a:rPr lang="en-CA" sz="1600" i="1" dirty="0" smtClean="0">
                <a:latin typeface="+mj-lt"/>
              </a:rPr>
              <a:t>and</a:t>
            </a:r>
            <a:r>
              <a:rPr lang="en-CA" sz="1600" dirty="0" smtClean="0">
                <a:latin typeface="+mj-lt"/>
              </a:rPr>
              <a:t> on the water.</a:t>
            </a:r>
          </a:p>
        </p:txBody>
      </p:sp>
      <p:sp>
        <p:nvSpPr>
          <p:cNvPr id="14" name="Right Arrow 13"/>
          <p:cNvSpPr/>
          <p:nvPr/>
        </p:nvSpPr>
        <p:spPr>
          <a:xfrm>
            <a:off x="487008" y="1294574"/>
            <a:ext cx="524436" cy="259393"/>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7" name="TextBox 16"/>
          <p:cNvSpPr txBox="1"/>
          <p:nvPr/>
        </p:nvSpPr>
        <p:spPr>
          <a:xfrm>
            <a:off x="981374" y="2631690"/>
            <a:ext cx="7712250" cy="1138773"/>
          </a:xfrm>
          <a:prstGeom prst="rect">
            <a:avLst/>
          </a:prstGeom>
          <a:noFill/>
        </p:spPr>
        <p:txBody>
          <a:bodyPr wrap="square" rtlCol="0">
            <a:spAutoFit/>
          </a:bodyPr>
          <a:lstStyle/>
          <a:p>
            <a:r>
              <a:rPr lang="en-CA" sz="2000" b="1" i="1" dirty="0" smtClean="0">
                <a:solidFill>
                  <a:schemeClr val="tx2"/>
                </a:solidFill>
                <a:latin typeface="+mj-lt"/>
              </a:rPr>
              <a:t>They believe they are better off without a life jacket.</a:t>
            </a:r>
            <a:r>
              <a:rPr lang="en-CA" sz="2000" dirty="0" smtClean="0">
                <a:latin typeface="+mj-lt"/>
              </a:rPr>
              <a:t> </a:t>
            </a:r>
          </a:p>
          <a:p>
            <a:pPr marL="176213" indent="-176213">
              <a:buFont typeface="Arial" panose="020B0604020202020204" pitchFamily="34" charset="0"/>
              <a:buChar char="•"/>
            </a:pPr>
            <a:r>
              <a:rPr lang="en-CA" sz="1600" dirty="0" smtClean="0">
                <a:latin typeface="+mj-lt"/>
              </a:rPr>
              <a:t>In their eyes, life jackets are for floating, not swimming. They plan to swim back to shore should they run into trouble – a lifejacket would just get in the way.</a:t>
            </a:r>
          </a:p>
          <a:p>
            <a:pPr marL="176213" indent="-176213">
              <a:buFont typeface="Arial" panose="020B0604020202020204" pitchFamily="34" charset="0"/>
              <a:buChar char="•"/>
            </a:pPr>
            <a:endParaRPr lang="en-CA" sz="1600" dirty="0">
              <a:latin typeface="+mj-lt"/>
            </a:endParaRPr>
          </a:p>
        </p:txBody>
      </p:sp>
      <p:sp>
        <p:nvSpPr>
          <p:cNvPr id="18" name="Right Arrow 17"/>
          <p:cNvSpPr/>
          <p:nvPr/>
        </p:nvSpPr>
        <p:spPr>
          <a:xfrm>
            <a:off x="474844" y="2727331"/>
            <a:ext cx="524436" cy="259393"/>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9" name="TextBox 18"/>
          <p:cNvSpPr txBox="1"/>
          <p:nvPr/>
        </p:nvSpPr>
        <p:spPr>
          <a:xfrm>
            <a:off x="1053066" y="3991682"/>
            <a:ext cx="7250009" cy="707886"/>
          </a:xfrm>
          <a:prstGeom prst="rect">
            <a:avLst/>
          </a:prstGeom>
          <a:noFill/>
        </p:spPr>
        <p:txBody>
          <a:bodyPr wrap="square" rtlCol="0">
            <a:spAutoFit/>
          </a:bodyPr>
          <a:lstStyle/>
          <a:p>
            <a:r>
              <a:rPr lang="en-CA" sz="2000" b="1" i="1" dirty="0" smtClean="0">
                <a:solidFill>
                  <a:schemeClr val="tx2"/>
                </a:solidFill>
                <a:latin typeface="+mj-lt"/>
              </a:rPr>
              <a:t>They think life jackets are for children and people that don’t know how to swim.</a:t>
            </a:r>
            <a:endParaRPr lang="en-CA" sz="2000" dirty="0" smtClean="0">
              <a:latin typeface="+mj-lt"/>
            </a:endParaRPr>
          </a:p>
        </p:txBody>
      </p:sp>
      <p:sp>
        <p:nvSpPr>
          <p:cNvPr id="20" name="Right Arrow 19"/>
          <p:cNvSpPr/>
          <p:nvPr/>
        </p:nvSpPr>
        <p:spPr>
          <a:xfrm>
            <a:off x="519240" y="4079123"/>
            <a:ext cx="524436" cy="259393"/>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4" name="Rectangle 3"/>
          <p:cNvSpPr/>
          <p:nvPr/>
        </p:nvSpPr>
        <p:spPr>
          <a:xfrm>
            <a:off x="2500211" y="2323601"/>
            <a:ext cx="3607398" cy="307777"/>
          </a:xfrm>
          <a:prstGeom prst="rect">
            <a:avLst/>
          </a:prstGeom>
        </p:spPr>
        <p:txBody>
          <a:bodyPr wrap="none">
            <a:spAutoFit/>
          </a:bodyPr>
          <a:lstStyle/>
          <a:p>
            <a:pPr lvl="0" algn="ctr"/>
            <a:r>
              <a:rPr lang="en-CA" sz="1400" dirty="0" smtClean="0"/>
              <a:t>“There’s a low </a:t>
            </a:r>
            <a:r>
              <a:rPr lang="en-CA" sz="1400" dirty="0"/>
              <a:t>probability of needing </a:t>
            </a:r>
            <a:r>
              <a:rPr lang="en-CA" sz="1400" dirty="0" smtClean="0"/>
              <a:t>it.” – VNK</a:t>
            </a:r>
            <a:endParaRPr lang="en-CA" sz="1400" dirty="0"/>
          </a:p>
        </p:txBody>
      </p:sp>
      <p:sp>
        <p:nvSpPr>
          <p:cNvPr id="5" name="Rectangle 4"/>
          <p:cNvSpPr/>
          <p:nvPr/>
        </p:nvSpPr>
        <p:spPr>
          <a:xfrm>
            <a:off x="2579431" y="4356892"/>
            <a:ext cx="5550359" cy="307777"/>
          </a:xfrm>
          <a:prstGeom prst="rect">
            <a:avLst/>
          </a:prstGeom>
        </p:spPr>
        <p:txBody>
          <a:bodyPr wrap="square">
            <a:spAutoFit/>
          </a:bodyPr>
          <a:lstStyle/>
          <a:p>
            <a:pPr algn="ctr"/>
            <a:r>
              <a:rPr lang="en-US" sz="1400" dirty="0" smtClean="0"/>
              <a:t>“If </a:t>
            </a:r>
            <a:r>
              <a:rPr lang="en-US" sz="1400" dirty="0"/>
              <a:t>you can’t swim, wear a life jacket. It is the smart thing to do</a:t>
            </a:r>
            <a:r>
              <a:rPr lang="en-US" sz="1400" dirty="0" smtClean="0"/>
              <a:t>.” – TRT</a:t>
            </a:r>
            <a:endParaRPr lang="en-CA" sz="1400" dirty="0"/>
          </a:p>
        </p:txBody>
      </p:sp>
      <p:sp>
        <p:nvSpPr>
          <p:cNvPr id="21" name="Rectangle 20"/>
          <p:cNvSpPr/>
          <p:nvPr/>
        </p:nvSpPr>
        <p:spPr>
          <a:xfrm>
            <a:off x="2460060" y="5745704"/>
            <a:ext cx="4414939" cy="523220"/>
          </a:xfrm>
          <a:prstGeom prst="rect">
            <a:avLst/>
          </a:prstGeom>
        </p:spPr>
        <p:txBody>
          <a:bodyPr wrap="square">
            <a:spAutoFit/>
          </a:bodyPr>
          <a:lstStyle/>
          <a:p>
            <a:pPr lvl="0" algn="ctr"/>
            <a:r>
              <a:rPr lang="en-CA" sz="1400" dirty="0" smtClean="0"/>
              <a:t>“The lake </a:t>
            </a:r>
            <a:r>
              <a:rPr lang="en-CA" sz="1400" dirty="0"/>
              <a:t>is calm, </a:t>
            </a:r>
            <a:r>
              <a:rPr lang="en-CA" sz="1400" dirty="0" smtClean="0"/>
              <a:t>it’s like glass. </a:t>
            </a:r>
            <a:r>
              <a:rPr lang="en-CA" sz="1400" dirty="0"/>
              <a:t>I</a:t>
            </a:r>
            <a:r>
              <a:rPr lang="en-CA" sz="1400" dirty="0" smtClean="0"/>
              <a:t>t </a:t>
            </a:r>
            <a:r>
              <a:rPr lang="en-CA" sz="1400" dirty="0"/>
              <a:t>is </a:t>
            </a:r>
            <a:r>
              <a:rPr lang="en-CA" sz="1400" dirty="0" smtClean="0"/>
              <a:t>overkill -- like </a:t>
            </a:r>
            <a:r>
              <a:rPr lang="en-CA" sz="1400" dirty="0"/>
              <a:t>wearing a helmet when watching a hockey </a:t>
            </a:r>
            <a:r>
              <a:rPr lang="en-CA" sz="1400" dirty="0" smtClean="0"/>
              <a:t>game.” – VK</a:t>
            </a:r>
            <a:endParaRPr lang="en-CA" sz="1400" dirty="0"/>
          </a:p>
        </p:txBody>
      </p:sp>
      <p:sp>
        <p:nvSpPr>
          <p:cNvPr id="22" name="TextBox 21"/>
          <p:cNvSpPr txBox="1"/>
          <p:nvPr/>
        </p:nvSpPr>
        <p:spPr>
          <a:xfrm>
            <a:off x="1077136" y="4671218"/>
            <a:ext cx="7930383" cy="1384995"/>
          </a:xfrm>
          <a:prstGeom prst="rect">
            <a:avLst/>
          </a:prstGeom>
          <a:noFill/>
        </p:spPr>
        <p:txBody>
          <a:bodyPr wrap="square" rtlCol="0">
            <a:spAutoFit/>
          </a:bodyPr>
          <a:lstStyle/>
          <a:p>
            <a:r>
              <a:rPr lang="en-CA" sz="2000" b="1" i="1" dirty="0" smtClean="0">
                <a:solidFill>
                  <a:schemeClr val="tx2"/>
                </a:solidFill>
                <a:latin typeface="+mj-lt"/>
              </a:rPr>
              <a:t>They’re more concerned about safety when doing ‘extreme’ sports.</a:t>
            </a:r>
          </a:p>
          <a:p>
            <a:pPr marL="177800" indent="-177800">
              <a:buFont typeface="Arial" panose="020B0604020202020204" pitchFamily="34" charset="0"/>
              <a:buChar char="•"/>
            </a:pPr>
            <a:r>
              <a:rPr lang="en-CA" sz="1600" dirty="0" smtClean="0">
                <a:latin typeface="+mj-lt"/>
              </a:rPr>
              <a:t>They see the need to wear a lifejacket </a:t>
            </a:r>
            <a:r>
              <a:rPr lang="en-CA" sz="1600" i="1" dirty="0" smtClean="0">
                <a:latin typeface="+mj-lt"/>
              </a:rPr>
              <a:t>behind</a:t>
            </a:r>
            <a:r>
              <a:rPr lang="en-CA" sz="1600" dirty="0" smtClean="0">
                <a:latin typeface="+mj-lt"/>
              </a:rPr>
              <a:t> a boat, not </a:t>
            </a:r>
            <a:r>
              <a:rPr lang="en-CA" sz="1600" i="1" dirty="0" smtClean="0">
                <a:latin typeface="+mj-lt"/>
              </a:rPr>
              <a:t>in</a:t>
            </a:r>
            <a:r>
              <a:rPr lang="en-CA" sz="1600" dirty="0" smtClean="0">
                <a:latin typeface="+mj-lt"/>
              </a:rPr>
              <a:t> it, e.g. wakeboarding, waterskiing. Then the likelihood of a hard fall and/or hitting their head is high.  </a:t>
            </a:r>
          </a:p>
          <a:p>
            <a:pPr marL="176213" indent="-176213">
              <a:buFont typeface="Arial" panose="020B0604020202020204" pitchFamily="34" charset="0"/>
              <a:buChar char="•"/>
            </a:pPr>
            <a:r>
              <a:rPr lang="en-CA" sz="1600" dirty="0" smtClean="0">
                <a:latin typeface="+mj-lt"/>
              </a:rPr>
              <a:t>Only some wear a helmet on the ski hill, to defend against other (erratic) people hitting them.</a:t>
            </a:r>
          </a:p>
        </p:txBody>
      </p:sp>
      <p:sp>
        <p:nvSpPr>
          <p:cNvPr id="23" name="Right Arrow 22"/>
          <p:cNvSpPr/>
          <p:nvPr/>
        </p:nvSpPr>
        <p:spPr>
          <a:xfrm>
            <a:off x="516923" y="4768339"/>
            <a:ext cx="524436" cy="259393"/>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4" name="TextBox 23"/>
          <p:cNvSpPr txBox="1"/>
          <p:nvPr/>
        </p:nvSpPr>
        <p:spPr>
          <a:xfrm>
            <a:off x="519240" y="81578"/>
            <a:ext cx="2592260" cy="523220"/>
          </a:xfrm>
          <a:prstGeom prst="rect">
            <a:avLst/>
          </a:prstGeom>
          <a:noFill/>
          <a:ln>
            <a:solidFill>
              <a:schemeClr val="accent1"/>
            </a:solidFill>
            <a:prstDash val="sysDash"/>
          </a:ln>
        </p:spPr>
        <p:txBody>
          <a:bodyPr wrap="square" rtlCol="0">
            <a:spAutoFit/>
          </a:bodyPr>
          <a:lstStyle/>
          <a:p>
            <a:pPr algn="ctr"/>
            <a:r>
              <a:rPr lang="en-CA" sz="2800" dirty="0" smtClean="0">
                <a:solidFill>
                  <a:srgbClr val="FF0000"/>
                </a:solidFill>
              </a:rPr>
              <a:t>I am in Control</a:t>
            </a:r>
            <a:endParaRPr lang="en-CA" sz="2800" dirty="0">
              <a:solidFill>
                <a:srgbClr val="FF0000"/>
              </a:solidFill>
            </a:endParaRPr>
          </a:p>
        </p:txBody>
      </p:sp>
    </p:spTree>
    <p:extLst>
      <p:ext uri="{BB962C8B-B14F-4D97-AF65-F5344CB8AC3E}">
        <p14:creationId xmlns:p14="http://schemas.microsoft.com/office/powerpoint/2010/main" val="3166217232"/>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15</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9791" y="277911"/>
            <a:ext cx="1497393" cy="1458467"/>
          </a:xfrm>
          <a:prstGeom prst="rect">
            <a:avLst/>
          </a:prstGeom>
        </p:spPr>
      </p:pic>
      <p:sp>
        <p:nvSpPr>
          <p:cNvPr id="3" name="Rectangle 2"/>
          <p:cNvSpPr/>
          <p:nvPr/>
        </p:nvSpPr>
        <p:spPr>
          <a:xfrm>
            <a:off x="1637730" y="2906894"/>
            <a:ext cx="5765466" cy="523220"/>
          </a:xfrm>
          <a:prstGeom prst="rect">
            <a:avLst/>
          </a:prstGeom>
        </p:spPr>
        <p:txBody>
          <a:bodyPr wrap="square">
            <a:spAutoFit/>
          </a:bodyPr>
          <a:lstStyle/>
          <a:p>
            <a:pPr lvl="0" algn="ctr"/>
            <a:r>
              <a:rPr lang="en-CA" sz="1400" dirty="0" smtClean="0"/>
              <a:t>“I </a:t>
            </a:r>
            <a:r>
              <a:rPr lang="en-CA" sz="1400" dirty="0"/>
              <a:t>justify it as, when you are in </a:t>
            </a:r>
            <a:r>
              <a:rPr lang="en-CA" sz="1400" dirty="0" smtClean="0"/>
              <a:t>civilization </a:t>
            </a:r>
            <a:r>
              <a:rPr lang="en-CA" sz="1400" dirty="0"/>
              <a:t>the blood/alcohol level applies, but when you are in the middle of nowhere</a:t>
            </a:r>
            <a:r>
              <a:rPr lang="en-CA" sz="1400" dirty="0" smtClean="0"/>
              <a:t>, </a:t>
            </a:r>
            <a:r>
              <a:rPr lang="en-CA" sz="1400" dirty="0"/>
              <a:t>that is </a:t>
            </a:r>
            <a:r>
              <a:rPr lang="en-CA" sz="1400" dirty="0" smtClean="0"/>
              <a:t>okay.” – VK</a:t>
            </a:r>
            <a:endParaRPr lang="en-CA" sz="1400" dirty="0"/>
          </a:p>
        </p:txBody>
      </p:sp>
      <p:sp>
        <p:nvSpPr>
          <p:cNvPr id="19" name="TextBox 18"/>
          <p:cNvSpPr txBox="1"/>
          <p:nvPr/>
        </p:nvSpPr>
        <p:spPr>
          <a:xfrm>
            <a:off x="1051884" y="1199347"/>
            <a:ext cx="7409728" cy="1692771"/>
          </a:xfrm>
          <a:prstGeom prst="rect">
            <a:avLst/>
          </a:prstGeom>
          <a:noFill/>
        </p:spPr>
        <p:txBody>
          <a:bodyPr wrap="square" rtlCol="0">
            <a:spAutoFit/>
          </a:bodyPr>
          <a:lstStyle/>
          <a:p>
            <a:r>
              <a:rPr lang="en-CA" sz="2000" b="1" i="1" dirty="0" smtClean="0">
                <a:solidFill>
                  <a:schemeClr val="tx2"/>
                </a:solidFill>
                <a:latin typeface="+mj-lt"/>
              </a:rPr>
              <a:t>There’s nothing in the middle of their lake that shakes </a:t>
            </a:r>
            <a:br>
              <a:rPr lang="en-CA" sz="2000" b="1" i="1" dirty="0" smtClean="0">
                <a:solidFill>
                  <a:schemeClr val="tx2"/>
                </a:solidFill>
                <a:latin typeface="+mj-lt"/>
              </a:rPr>
            </a:br>
            <a:r>
              <a:rPr lang="en-CA" sz="2000" b="1" i="1" dirty="0" smtClean="0">
                <a:solidFill>
                  <a:schemeClr val="tx2"/>
                </a:solidFill>
                <a:latin typeface="+mj-lt"/>
              </a:rPr>
              <a:t>their confidence and control.</a:t>
            </a:r>
            <a:endParaRPr lang="en-CA" sz="2000" dirty="0" smtClean="0">
              <a:latin typeface="+mj-lt"/>
            </a:endParaRPr>
          </a:p>
          <a:p>
            <a:pPr marL="176213" indent="-176213">
              <a:buFont typeface="Arial" panose="020B0604020202020204" pitchFamily="34" charset="0"/>
              <a:buChar char="•"/>
            </a:pPr>
            <a:r>
              <a:rPr lang="en-CA" sz="1600" dirty="0" smtClean="0">
                <a:latin typeface="+mj-lt"/>
              </a:rPr>
              <a:t>There’s nothing to bump into.</a:t>
            </a:r>
          </a:p>
          <a:p>
            <a:pPr marL="176213" indent="-176213">
              <a:buFont typeface="Arial" panose="020B0604020202020204" pitchFamily="34" charset="0"/>
              <a:buChar char="•"/>
            </a:pPr>
            <a:r>
              <a:rPr lang="en-CA" sz="1600" dirty="0" smtClean="0">
                <a:latin typeface="+mj-lt"/>
              </a:rPr>
              <a:t>They have a long reaction time and therefore a wide margin of error. </a:t>
            </a:r>
          </a:p>
          <a:p>
            <a:pPr marL="176213" indent="-176213">
              <a:buFont typeface="Arial" panose="020B0604020202020204" pitchFamily="34" charset="0"/>
              <a:buChar char="•"/>
            </a:pPr>
            <a:r>
              <a:rPr lang="en-CA" sz="1600" dirty="0" smtClean="0">
                <a:latin typeface="+mj-lt"/>
              </a:rPr>
              <a:t>They’re going slowly or can modify their speed (or drive more slowly if </a:t>
            </a:r>
            <a:r>
              <a:rPr lang="en-CA" sz="1600" i="1" dirty="0" smtClean="0">
                <a:latin typeface="+mj-lt"/>
              </a:rPr>
              <a:t>really </a:t>
            </a:r>
            <a:r>
              <a:rPr lang="en-CA" sz="1600" dirty="0" smtClean="0">
                <a:latin typeface="+mj-lt"/>
              </a:rPr>
              <a:t>drunk).</a:t>
            </a:r>
          </a:p>
          <a:p>
            <a:pPr marL="176213" indent="-176213">
              <a:buFont typeface="Arial" panose="020B0604020202020204" pitchFamily="34" charset="0"/>
              <a:buChar char="•"/>
            </a:pPr>
            <a:r>
              <a:rPr lang="en-CA" sz="1600" dirty="0" smtClean="0">
                <a:latin typeface="+mj-lt"/>
              </a:rPr>
              <a:t>They are in a sturdy boat.</a:t>
            </a:r>
          </a:p>
        </p:txBody>
      </p:sp>
      <p:sp>
        <p:nvSpPr>
          <p:cNvPr id="20" name="Right Arrow 19"/>
          <p:cNvSpPr/>
          <p:nvPr/>
        </p:nvSpPr>
        <p:spPr>
          <a:xfrm>
            <a:off x="491671" y="1258276"/>
            <a:ext cx="524436" cy="259393"/>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1" name="TextBox 20"/>
          <p:cNvSpPr txBox="1"/>
          <p:nvPr/>
        </p:nvSpPr>
        <p:spPr>
          <a:xfrm>
            <a:off x="1054158" y="3908287"/>
            <a:ext cx="7257600" cy="1692771"/>
          </a:xfrm>
          <a:prstGeom prst="rect">
            <a:avLst/>
          </a:prstGeom>
          <a:noFill/>
        </p:spPr>
        <p:txBody>
          <a:bodyPr wrap="square" rtlCol="0">
            <a:spAutoFit/>
          </a:bodyPr>
          <a:lstStyle/>
          <a:p>
            <a:r>
              <a:rPr lang="en-CA" sz="2000" b="1" i="1" dirty="0" smtClean="0">
                <a:solidFill>
                  <a:schemeClr val="tx2"/>
                </a:solidFill>
                <a:latin typeface="+mj-lt"/>
              </a:rPr>
              <a:t>They believe they have the required focus to operate a boat even when they’ve had a few beers.</a:t>
            </a:r>
          </a:p>
          <a:p>
            <a:pPr marL="177800" indent="-177800">
              <a:buFont typeface="Arial" panose="020B0604020202020204" pitchFamily="34" charset="0"/>
              <a:buChar char="•"/>
            </a:pPr>
            <a:r>
              <a:rPr lang="en-CA" sz="1600" dirty="0" smtClean="0">
                <a:latin typeface="+mj-lt"/>
              </a:rPr>
              <a:t>They believe a boat requires less attention than driving a car:</a:t>
            </a:r>
          </a:p>
          <a:p>
            <a:pPr marL="463550" indent="-285750">
              <a:buFont typeface="Courier New" panose="02070309020205020404" pitchFamily="49" charset="0"/>
              <a:buChar char="o"/>
            </a:pPr>
            <a:r>
              <a:rPr lang="en-CA" sz="1600" dirty="0" smtClean="0">
                <a:latin typeface="+mj-lt"/>
              </a:rPr>
              <a:t>There’s no traffic to contend with. </a:t>
            </a:r>
          </a:p>
          <a:p>
            <a:pPr marL="463550" indent="-285750">
              <a:buFont typeface="Courier New" panose="02070309020205020404" pitchFamily="49" charset="0"/>
              <a:buChar char="o"/>
            </a:pPr>
            <a:r>
              <a:rPr lang="en-CA" sz="1600" dirty="0" smtClean="0">
                <a:latin typeface="+mj-lt"/>
              </a:rPr>
              <a:t>They don’t have to watch out for pedestrians. </a:t>
            </a:r>
          </a:p>
          <a:p>
            <a:pPr marL="463550" indent="-285750">
              <a:buFont typeface="Courier New" panose="02070309020205020404" pitchFamily="49" charset="0"/>
              <a:buChar char="o"/>
            </a:pPr>
            <a:r>
              <a:rPr lang="en-CA" sz="1600" dirty="0" smtClean="0">
                <a:latin typeface="+mj-lt"/>
              </a:rPr>
              <a:t>They don’t have to drive in a straight line (they’re not restricted to a lane).</a:t>
            </a:r>
          </a:p>
        </p:txBody>
      </p:sp>
      <p:sp>
        <p:nvSpPr>
          <p:cNvPr id="22" name="Right Arrow 21"/>
          <p:cNvSpPr/>
          <p:nvPr/>
        </p:nvSpPr>
        <p:spPr>
          <a:xfrm>
            <a:off x="493943" y="3967216"/>
            <a:ext cx="524436" cy="259393"/>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7" name="Rectangle 16"/>
          <p:cNvSpPr/>
          <p:nvPr/>
        </p:nvSpPr>
        <p:spPr>
          <a:xfrm>
            <a:off x="1442058" y="5597096"/>
            <a:ext cx="6376173" cy="523220"/>
          </a:xfrm>
          <a:prstGeom prst="rect">
            <a:avLst/>
          </a:prstGeom>
        </p:spPr>
        <p:txBody>
          <a:bodyPr wrap="square">
            <a:spAutoFit/>
          </a:bodyPr>
          <a:lstStyle/>
          <a:p>
            <a:pPr algn="ctr"/>
            <a:r>
              <a:rPr lang="en-US" sz="1400" dirty="0"/>
              <a:t>“One false move in a car and </a:t>
            </a:r>
            <a:r>
              <a:rPr lang="en-US" sz="1400" dirty="0" smtClean="0"/>
              <a:t>– boom! On </a:t>
            </a:r>
            <a:r>
              <a:rPr lang="en-US" sz="1400" dirty="0"/>
              <a:t>the water there is not much to hit. Boating seems less dangerous – water seems less dangerous than cement</a:t>
            </a:r>
            <a:r>
              <a:rPr lang="en-US" sz="1400" dirty="0" smtClean="0"/>
              <a:t>.”– TRT</a:t>
            </a:r>
            <a:endParaRPr lang="en-CA" sz="1400" dirty="0"/>
          </a:p>
        </p:txBody>
      </p:sp>
      <p:sp>
        <p:nvSpPr>
          <p:cNvPr id="18" name="Rectangle 17"/>
          <p:cNvSpPr/>
          <p:nvPr/>
        </p:nvSpPr>
        <p:spPr>
          <a:xfrm>
            <a:off x="770177" y="3430221"/>
            <a:ext cx="8154983" cy="307777"/>
          </a:xfrm>
          <a:prstGeom prst="rect">
            <a:avLst/>
          </a:prstGeom>
        </p:spPr>
        <p:txBody>
          <a:bodyPr wrap="square">
            <a:spAutoFit/>
          </a:bodyPr>
          <a:lstStyle/>
          <a:p>
            <a:pPr algn="ctr"/>
            <a:r>
              <a:rPr lang="en-CA" sz="1400" dirty="0" smtClean="0"/>
              <a:t>“</a:t>
            </a:r>
            <a:r>
              <a:rPr lang="en-CA" sz="1400" dirty="0"/>
              <a:t>T</a:t>
            </a:r>
            <a:r>
              <a:rPr lang="en-CA" sz="1400" dirty="0" smtClean="0"/>
              <a:t>here’s less </a:t>
            </a:r>
            <a:r>
              <a:rPr lang="en-CA" sz="1400" dirty="0"/>
              <a:t>risk in the boat than in the car. </a:t>
            </a:r>
            <a:r>
              <a:rPr lang="en-CA" sz="1400" dirty="0" smtClean="0"/>
              <a:t>It’s not </a:t>
            </a:r>
            <a:r>
              <a:rPr lang="en-CA" sz="1400" dirty="0"/>
              <a:t>a big deal if you drive </a:t>
            </a:r>
            <a:r>
              <a:rPr lang="en-CA" sz="1400" dirty="0" smtClean="0"/>
              <a:t>crooked.” – MNK</a:t>
            </a:r>
            <a:endParaRPr lang="en-CA" sz="1400" dirty="0"/>
          </a:p>
        </p:txBody>
      </p:sp>
      <p:sp>
        <p:nvSpPr>
          <p:cNvPr id="23" name="TextBox 22"/>
          <p:cNvSpPr txBox="1"/>
          <p:nvPr/>
        </p:nvSpPr>
        <p:spPr>
          <a:xfrm>
            <a:off x="585046" y="603993"/>
            <a:ext cx="3886200" cy="584776"/>
          </a:xfrm>
          <a:prstGeom prst="rect">
            <a:avLst/>
          </a:prstGeom>
          <a:noFill/>
        </p:spPr>
        <p:txBody>
          <a:bodyPr wrap="square" rtlCol="0">
            <a:spAutoFit/>
          </a:bodyPr>
          <a:lstStyle/>
          <a:p>
            <a:r>
              <a:rPr lang="en-US" sz="3200" dirty="0" smtClean="0">
                <a:solidFill>
                  <a:srgbClr val="1F497D"/>
                </a:solidFill>
                <a:latin typeface="Calibri" panose="020F0502020204030204" pitchFamily="34" charset="0"/>
                <a:cs typeface="Century Gothic"/>
              </a:rPr>
              <a:t>Implications on Safety</a:t>
            </a:r>
            <a:endParaRPr lang="en-US" sz="3200" dirty="0">
              <a:solidFill>
                <a:srgbClr val="1F497D"/>
              </a:solidFill>
              <a:latin typeface="Calibri" panose="020F0502020204030204" pitchFamily="34" charset="0"/>
              <a:cs typeface="Century Gothic"/>
            </a:endParaRPr>
          </a:p>
        </p:txBody>
      </p:sp>
      <p:sp>
        <p:nvSpPr>
          <p:cNvPr id="24" name="TextBox 23"/>
          <p:cNvSpPr txBox="1"/>
          <p:nvPr/>
        </p:nvSpPr>
        <p:spPr>
          <a:xfrm>
            <a:off x="405042" y="99823"/>
            <a:ext cx="2655657" cy="523220"/>
          </a:xfrm>
          <a:prstGeom prst="rect">
            <a:avLst/>
          </a:prstGeom>
          <a:noFill/>
          <a:ln>
            <a:solidFill>
              <a:schemeClr val="accent1"/>
            </a:solidFill>
            <a:prstDash val="sysDash"/>
          </a:ln>
        </p:spPr>
        <p:txBody>
          <a:bodyPr wrap="square" rtlCol="0">
            <a:spAutoFit/>
          </a:bodyPr>
          <a:lstStyle/>
          <a:p>
            <a:pPr algn="ctr"/>
            <a:r>
              <a:rPr lang="en-CA" sz="2800" dirty="0" smtClean="0">
                <a:solidFill>
                  <a:srgbClr val="FF0000"/>
                </a:solidFill>
              </a:rPr>
              <a:t>I am in Control</a:t>
            </a:r>
            <a:endParaRPr lang="en-CA" sz="2800" dirty="0">
              <a:solidFill>
                <a:srgbClr val="FF0000"/>
              </a:solidFill>
            </a:endParaRPr>
          </a:p>
        </p:txBody>
      </p:sp>
    </p:spTree>
    <p:extLst>
      <p:ext uri="{BB962C8B-B14F-4D97-AF65-F5344CB8AC3E}">
        <p14:creationId xmlns:p14="http://schemas.microsoft.com/office/powerpoint/2010/main" val="5396589"/>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ular Callout 24"/>
          <p:cNvSpPr/>
          <p:nvPr/>
        </p:nvSpPr>
        <p:spPr>
          <a:xfrm>
            <a:off x="5342081" y="4970845"/>
            <a:ext cx="3510763" cy="1210495"/>
          </a:xfrm>
          <a:prstGeom prst="wedgeRoundRectCallout">
            <a:avLst>
              <a:gd name="adj1" fmla="val -56088"/>
              <a:gd name="adj2" fmla="val -41357"/>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4" name="Rounded Rectangular Callout 23"/>
          <p:cNvSpPr/>
          <p:nvPr/>
        </p:nvSpPr>
        <p:spPr>
          <a:xfrm>
            <a:off x="5408337" y="3643952"/>
            <a:ext cx="3444507" cy="1230618"/>
          </a:xfrm>
          <a:prstGeom prst="wedgeRoundRectCallout">
            <a:avLst>
              <a:gd name="adj1" fmla="val -63228"/>
              <a:gd name="adj2" fmla="val 1115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2" name="Rounded Rectangular Callout 21"/>
          <p:cNvSpPr/>
          <p:nvPr/>
        </p:nvSpPr>
        <p:spPr>
          <a:xfrm>
            <a:off x="5457825" y="2742803"/>
            <a:ext cx="3369276" cy="798674"/>
          </a:xfrm>
          <a:prstGeom prst="wedgeRoundRectCallout">
            <a:avLst>
              <a:gd name="adj1" fmla="val -63228"/>
              <a:gd name="adj2" fmla="val 1115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extBox 1"/>
          <p:cNvSpPr txBox="1"/>
          <p:nvPr/>
        </p:nvSpPr>
        <p:spPr>
          <a:xfrm>
            <a:off x="322904" y="1184343"/>
            <a:ext cx="8493550" cy="501676"/>
          </a:xfrm>
          <a:prstGeom prst="rect">
            <a:avLst/>
          </a:prstGeom>
          <a:noFill/>
          <a:ln>
            <a:solidFill>
              <a:schemeClr val="accent1"/>
            </a:solidFill>
            <a:prstDash val="sysDash"/>
          </a:ln>
        </p:spPr>
        <p:txBody>
          <a:bodyPr wrap="square" rtlCol="0">
            <a:spAutoFit/>
          </a:bodyPr>
          <a:lstStyle/>
          <a:p>
            <a:pPr algn="ctr">
              <a:lnSpc>
                <a:spcPct val="95000"/>
              </a:lnSpc>
            </a:pPr>
            <a:r>
              <a:rPr lang="en-US" sz="2800" dirty="0" smtClean="0">
                <a:solidFill>
                  <a:srgbClr val="FF0000"/>
                </a:solidFill>
              </a:rPr>
              <a:t>I </a:t>
            </a:r>
            <a:r>
              <a:rPr lang="en-US" sz="2800" i="1" dirty="0">
                <a:solidFill>
                  <a:srgbClr val="FF0000"/>
                </a:solidFill>
              </a:rPr>
              <a:t>define </a:t>
            </a:r>
            <a:r>
              <a:rPr lang="en-US" sz="2800" dirty="0">
                <a:solidFill>
                  <a:srgbClr val="FF0000"/>
                </a:solidFill>
              </a:rPr>
              <a:t>free time as freedom from rules</a:t>
            </a:r>
          </a:p>
        </p:txBody>
      </p:sp>
      <p:sp>
        <p:nvSpPr>
          <p:cNvPr id="4" name="Oval 3"/>
          <p:cNvSpPr/>
          <p:nvPr/>
        </p:nvSpPr>
        <p:spPr>
          <a:xfrm>
            <a:off x="600501" y="1009933"/>
            <a:ext cx="933951" cy="826378"/>
          </a:xfrm>
          <a:prstGeom prst="ellipse">
            <a:avLst/>
          </a:prstGeom>
          <a:solidFill>
            <a:schemeClr val="bg1"/>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0" name="TextBox 9"/>
          <p:cNvSpPr txBox="1"/>
          <p:nvPr/>
        </p:nvSpPr>
        <p:spPr>
          <a:xfrm>
            <a:off x="265609" y="277912"/>
            <a:ext cx="8666042" cy="461665"/>
          </a:xfrm>
          <a:prstGeom prst="rect">
            <a:avLst/>
          </a:prstGeom>
          <a:noFill/>
        </p:spPr>
        <p:txBody>
          <a:bodyPr wrap="square" rtlCol="0">
            <a:spAutoFit/>
          </a:bodyPr>
          <a:lstStyle/>
          <a:p>
            <a:r>
              <a:rPr lang="en-US" sz="2400" dirty="0">
                <a:solidFill>
                  <a:srgbClr val="1F497D"/>
                </a:solidFill>
                <a:latin typeface="Calibri" panose="020F0502020204030204" pitchFamily="34" charset="0"/>
                <a:cs typeface="Century Gothic"/>
              </a:rPr>
              <a:t>Driving insights about Men &amp; Boating Safety </a:t>
            </a:r>
            <a:r>
              <a:rPr lang="en-US" sz="2400" dirty="0" smtClean="0">
                <a:solidFill>
                  <a:srgbClr val="1F497D"/>
                </a:solidFill>
                <a:latin typeface="Calibri" panose="020F0502020204030204" pitchFamily="34" charset="0"/>
                <a:cs typeface="Century Gothic"/>
              </a:rPr>
              <a:t>Barriers, cont’d</a:t>
            </a:r>
            <a:endParaRPr lang="en-US" sz="2400" dirty="0">
              <a:solidFill>
                <a:srgbClr val="1F497D"/>
              </a:solidFill>
              <a:latin typeface="Calibri" panose="020F0502020204030204" pitchFamily="34" charset="0"/>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16</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0177" y="967572"/>
            <a:ext cx="764275" cy="923330"/>
          </a:xfrm>
          <a:prstGeom prst="rect">
            <a:avLst/>
          </a:prstGeom>
          <a:noFill/>
        </p:spPr>
        <p:txBody>
          <a:bodyPr wrap="square" rtlCol="0">
            <a:spAutoFit/>
          </a:bodyPr>
          <a:lstStyle/>
          <a:p>
            <a:r>
              <a:rPr lang="en-CA" sz="5400" dirty="0" smtClean="0">
                <a:solidFill>
                  <a:srgbClr val="FF0000"/>
                </a:solidFill>
              </a:rPr>
              <a:t>2.</a:t>
            </a:r>
            <a:endParaRPr lang="en-CA" sz="5400" dirty="0">
              <a:solidFill>
                <a:srgbClr val="FF0000"/>
              </a:solidFill>
            </a:endParaRPr>
          </a:p>
        </p:txBody>
      </p:sp>
      <p:sp>
        <p:nvSpPr>
          <p:cNvPr id="14" name="Rectangle 13"/>
          <p:cNvSpPr/>
          <p:nvPr/>
        </p:nvSpPr>
        <p:spPr>
          <a:xfrm>
            <a:off x="5335331" y="4988594"/>
            <a:ext cx="3508419" cy="1169551"/>
          </a:xfrm>
          <a:prstGeom prst="rect">
            <a:avLst/>
          </a:prstGeom>
        </p:spPr>
        <p:txBody>
          <a:bodyPr wrap="square">
            <a:spAutoFit/>
          </a:bodyPr>
          <a:lstStyle/>
          <a:p>
            <a:pPr algn="ctr"/>
            <a:r>
              <a:rPr lang="en-US" sz="1400" dirty="0" smtClean="0"/>
              <a:t>“When </a:t>
            </a:r>
            <a:r>
              <a:rPr lang="en-US" sz="1400" dirty="0"/>
              <a:t>they </a:t>
            </a:r>
            <a:r>
              <a:rPr lang="en-US" sz="1400" dirty="0" smtClean="0"/>
              <a:t>(kids) aren’t </a:t>
            </a:r>
            <a:r>
              <a:rPr lang="en-US" sz="1400" dirty="0"/>
              <a:t>around you do what you want, when they are around you have people to answer to that will bust your balls (aunts, uncles, grandparents, guardians, etc</a:t>
            </a:r>
            <a:r>
              <a:rPr lang="en-US" sz="1400" dirty="0" smtClean="0"/>
              <a:t>.).” – TRT</a:t>
            </a:r>
            <a:endParaRPr lang="en-CA" sz="1400" dirty="0"/>
          </a:p>
        </p:txBody>
      </p:sp>
      <p:sp>
        <p:nvSpPr>
          <p:cNvPr id="17" name="Rectangle 16"/>
          <p:cNvSpPr/>
          <p:nvPr/>
        </p:nvSpPr>
        <p:spPr>
          <a:xfrm>
            <a:off x="5457824" y="2770099"/>
            <a:ext cx="3358630" cy="738664"/>
          </a:xfrm>
          <a:prstGeom prst="rect">
            <a:avLst/>
          </a:prstGeom>
        </p:spPr>
        <p:txBody>
          <a:bodyPr wrap="square">
            <a:spAutoFit/>
          </a:bodyPr>
          <a:lstStyle/>
          <a:p>
            <a:pPr algn="ctr"/>
            <a:r>
              <a:rPr lang="en-US" sz="1400" dirty="0" smtClean="0"/>
              <a:t>“Cars </a:t>
            </a:r>
            <a:r>
              <a:rPr lang="en-US" sz="1400" dirty="0"/>
              <a:t>are stressful. Driving is stressful. </a:t>
            </a:r>
            <a:r>
              <a:rPr lang="en-US" sz="1400" dirty="0" smtClean="0"/>
              <a:t>It’s pressure </a:t>
            </a:r>
            <a:r>
              <a:rPr lang="en-US" sz="1400" dirty="0"/>
              <a:t>and stress all the time. Boating is </a:t>
            </a:r>
            <a:r>
              <a:rPr lang="en-US" sz="1400" dirty="0" smtClean="0"/>
              <a:t>fun.” – TRT</a:t>
            </a:r>
            <a:endParaRPr lang="en-CA" sz="1400"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0846" y="3314838"/>
            <a:ext cx="1757445" cy="3119465"/>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5980" y="1891209"/>
            <a:ext cx="1767445" cy="1325584"/>
          </a:xfrm>
          <a:prstGeom prst="rect">
            <a:avLst/>
          </a:prstGeom>
        </p:spPr>
      </p:pic>
      <p:pic>
        <p:nvPicPr>
          <p:cNvPr id="29" name="Picture 28"/>
          <p:cNvPicPr>
            <a:picLocks noChangeAspect="1"/>
          </p:cNvPicPr>
          <p:nvPr/>
        </p:nvPicPr>
        <p:blipFill rotWithShape="1">
          <a:blip r:embed="rId8">
            <a:extLst>
              <a:ext uri="{28A0092B-C50C-407E-A947-70E740481C1C}">
                <a14:useLocalDpi xmlns:a14="http://schemas.microsoft.com/office/drawing/2010/main" val="0"/>
              </a:ext>
            </a:extLst>
          </a:blip>
          <a:srcRect l="8539" t="4328" r="9061" b="8853"/>
          <a:stretch/>
        </p:blipFill>
        <p:spPr>
          <a:xfrm>
            <a:off x="498757" y="3834339"/>
            <a:ext cx="2361064" cy="2487648"/>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2277" y="2103281"/>
            <a:ext cx="2773703" cy="1843339"/>
          </a:xfrm>
          <a:prstGeom prst="rect">
            <a:avLst/>
          </a:prstGeom>
        </p:spPr>
      </p:pic>
      <p:sp>
        <p:nvSpPr>
          <p:cNvPr id="27" name="Rounded Rectangular Callout 26"/>
          <p:cNvSpPr/>
          <p:nvPr/>
        </p:nvSpPr>
        <p:spPr>
          <a:xfrm>
            <a:off x="5427221" y="1798690"/>
            <a:ext cx="3369276" cy="870455"/>
          </a:xfrm>
          <a:prstGeom prst="wedgeRoundRectCallout">
            <a:avLst>
              <a:gd name="adj1" fmla="val -63228"/>
              <a:gd name="adj2" fmla="val 1115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5" name="Rectangle 4"/>
          <p:cNvSpPr/>
          <p:nvPr/>
        </p:nvSpPr>
        <p:spPr>
          <a:xfrm>
            <a:off x="5418127" y="1879974"/>
            <a:ext cx="3261850" cy="738664"/>
          </a:xfrm>
          <a:prstGeom prst="rect">
            <a:avLst/>
          </a:prstGeom>
        </p:spPr>
        <p:txBody>
          <a:bodyPr wrap="square">
            <a:spAutoFit/>
          </a:bodyPr>
          <a:lstStyle/>
          <a:p>
            <a:pPr lvl="0" algn="ctr"/>
            <a:r>
              <a:rPr lang="en-CA" sz="1400" dirty="0" smtClean="0"/>
              <a:t>“If </a:t>
            </a:r>
            <a:r>
              <a:rPr lang="en-CA" sz="1400" dirty="0"/>
              <a:t>they want compliance, be </a:t>
            </a:r>
            <a:r>
              <a:rPr lang="en-CA" sz="1400" dirty="0" smtClean="0"/>
              <a:t>reasonable. If not</a:t>
            </a:r>
            <a:r>
              <a:rPr lang="en-CA" sz="1400" dirty="0"/>
              <a:t>, people will put their heads in the </a:t>
            </a:r>
            <a:r>
              <a:rPr lang="en-CA" sz="1400" dirty="0" smtClean="0"/>
              <a:t>sand.” – TNK </a:t>
            </a:r>
            <a:endParaRPr lang="en-CA" sz="1400" dirty="0"/>
          </a:p>
        </p:txBody>
      </p:sp>
      <p:sp>
        <p:nvSpPr>
          <p:cNvPr id="28" name="Rectangle 27"/>
          <p:cNvSpPr/>
          <p:nvPr/>
        </p:nvSpPr>
        <p:spPr>
          <a:xfrm>
            <a:off x="5457825" y="3705019"/>
            <a:ext cx="3222152" cy="1169551"/>
          </a:xfrm>
          <a:prstGeom prst="rect">
            <a:avLst/>
          </a:prstGeom>
        </p:spPr>
        <p:txBody>
          <a:bodyPr wrap="square">
            <a:spAutoFit/>
          </a:bodyPr>
          <a:lstStyle/>
          <a:p>
            <a:pPr lvl="0" algn="ctr"/>
            <a:r>
              <a:rPr lang="en-CA" sz="1400" dirty="0" smtClean="0"/>
              <a:t>“It pisses </a:t>
            </a:r>
            <a:r>
              <a:rPr lang="en-CA" sz="1400" dirty="0"/>
              <a:t>my wife off (that I don't wear </a:t>
            </a:r>
            <a:r>
              <a:rPr lang="en-CA" sz="1400" dirty="0" smtClean="0"/>
              <a:t>it). It makes </a:t>
            </a:r>
            <a:r>
              <a:rPr lang="en-CA" sz="1400" dirty="0"/>
              <a:t>her mad </a:t>
            </a:r>
            <a:r>
              <a:rPr lang="en-CA" sz="1400" dirty="0" smtClean="0"/>
              <a:t>sometimes. I like </a:t>
            </a:r>
            <a:r>
              <a:rPr lang="en-CA" sz="1400" dirty="0"/>
              <a:t>to be rebellious </a:t>
            </a:r>
            <a:r>
              <a:rPr lang="en-CA" sz="1400" dirty="0" smtClean="0"/>
              <a:t>sometimes. </a:t>
            </a:r>
            <a:r>
              <a:rPr lang="en-CA" sz="1400" dirty="0"/>
              <a:t>You are going to be bitched at </a:t>
            </a:r>
            <a:r>
              <a:rPr lang="en-CA" sz="1400" dirty="0" smtClean="0"/>
              <a:t>anyway. </a:t>
            </a:r>
            <a:r>
              <a:rPr lang="en-CA" sz="1400" dirty="0"/>
              <a:t>Pay the price, might as well commit the </a:t>
            </a:r>
            <a:r>
              <a:rPr lang="en-CA" sz="1400" dirty="0" smtClean="0"/>
              <a:t>crime.” – VK</a:t>
            </a:r>
            <a:endParaRPr lang="en-CA" sz="1400" dirty="0"/>
          </a:p>
        </p:txBody>
      </p:sp>
    </p:spTree>
    <p:extLst>
      <p:ext uri="{BB962C8B-B14F-4D97-AF65-F5344CB8AC3E}">
        <p14:creationId xmlns:p14="http://schemas.microsoft.com/office/powerpoint/2010/main" val="3304845984"/>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22122" y="700475"/>
            <a:ext cx="6273978" cy="584776"/>
          </a:xfrm>
          <a:prstGeom prst="rect">
            <a:avLst/>
          </a:prstGeom>
          <a:noFill/>
        </p:spPr>
        <p:txBody>
          <a:bodyPr wrap="square" rtlCol="0">
            <a:spAutoFit/>
          </a:bodyPr>
          <a:lstStyle/>
          <a:p>
            <a:r>
              <a:rPr lang="en-US" sz="3200" dirty="0" smtClean="0">
                <a:solidFill>
                  <a:srgbClr val="1F497D"/>
                </a:solidFill>
                <a:latin typeface="Calibri" panose="020F0502020204030204" pitchFamily="34" charset="0"/>
                <a:cs typeface="Century Gothic"/>
              </a:rPr>
              <a:t>Implications on Safety</a:t>
            </a:r>
            <a:endParaRPr lang="en-US" sz="3200" dirty="0">
              <a:solidFill>
                <a:srgbClr val="1F497D"/>
              </a:solidFill>
              <a:latin typeface="Calibri" panose="020F0502020204030204" pitchFamily="34" charset="0"/>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17</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1170" y="160184"/>
            <a:ext cx="1315609" cy="1315609"/>
          </a:xfrm>
          <a:prstGeom prst="rect">
            <a:avLst/>
          </a:prstGeom>
        </p:spPr>
      </p:pic>
      <p:sp>
        <p:nvSpPr>
          <p:cNvPr id="21" name="TextBox 20"/>
          <p:cNvSpPr txBox="1"/>
          <p:nvPr/>
        </p:nvSpPr>
        <p:spPr>
          <a:xfrm>
            <a:off x="1051886" y="1417715"/>
            <a:ext cx="7257600" cy="892552"/>
          </a:xfrm>
          <a:prstGeom prst="rect">
            <a:avLst/>
          </a:prstGeom>
          <a:noFill/>
        </p:spPr>
        <p:txBody>
          <a:bodyPr wrap="square" rtlCol="0">
            <a:spAutoFit/>
          </a:bodyPr>
          <a:lstStyle/>
          <a:p>
            <a:r>
              <a:rPr lang="en-CA" sz="2000" b="1" i="1" dirty="0" smtClean="0">
                <a:solidFill>
                  <a:schemeClr val="tx2"/>
                </a:solidFill>
                <a:latin typeface="+mj-lt"/>
              </a:rPr>
              <a:t>They push back on rules they don’t feel are necessary.</a:t>
            </a:r>
            <a:endParaRPr lang="en-CA" sz="2000" dirty="0" smtClean="0">
              <a:latin typeface="+mj-lt"/>
            </a:endParaRPr>
          </a:p>
          <a:p>
            <a:pPr marL="176213" indent="-176213">
              <a:buFont typeface="Arial" panose="020B0604020202020204" pitchFamily="34" charset="0"/>
              <a:buChar char="•"/>
            </a:pPr>
            <a:r>
              <a:rPr lang="en-CA" sz="1600" dirty="0" smtClean="0">
                <a:latin typeface="+mj-lt"/>
              </a:rPr>
              <a:t>They don’t want to bother with a lifejacket when it’s highly unlikely they’ll need it.</a:t>
            </a:r>
          </a:p>
          <a:p>
            <a:pPr marL="176213" indent="-176213">
              <a:buFont typeface="Arial" panose="020B0604020202020204" pitchFamily="34" charset="0"/>
              <a:buChar char="•"/>
            </a:pPr>
            <a:r>
              <a:rPr lang="en-CA" sz="1600" dirty="0" smtClean="0">
                <a:latin typeface="+mj-lt"/>
              </a:rPr>
              <a:t>They don’t want to wear a lifejacket when they know how to swim.</a:t>
            </a:r>
          </a:p>
        </p:txBody>
      </p:sp>
      <p:sp>
        <p:nvSpPr>
          <p:cNvPr id="22" name="Right Arrow 21"/>
          <p:cNvSpPr/>
          <p:nvPr/>
        </p:nvSpPr>
        <p:spPr>
          <a:xfrm>
            <a:off x="491671" y="1476644"/>
            <a:ext cx="524436" cy="259393"/>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3" name="TextBox 22"/>
          <p:cNvSpPr txBox="1"/>
          <p:nvPr/>
        </p:nvSpPr>
        <p:spPr>
          <a:xfrm>
            <a:off x="1096997" y="3139601"/>
            <a:ext cx="7257600" cy="1200329"/>
          </a:xfrm>
          <a:prstGeom prst="rect">
            <a:avLst/>
          </a:prstGeom>
          <a:noFill/>
        </p:spPr>
        <p:txBody>
          <a:bodyPr wrap="square" rtlCol="0">
            <a:spAutoFit/>
          </a:bodyPr>
          <a:lstStyle/>
          <a:p>
            <a:r>
              <a:rPr lang="en-CA" sz="2000" b="1" i="1" dirty="0" smtClean="0">
                <a:solidFill>
                  <a:schemeClr val="tx2"/>
                </a:solidFill>
                <a:latin typeface="+mj-lt"/>
              </a:rPr>
              <a:t>They don’t feel compelled to set a good example when the kids aren’t around.</a:t>
            </a:r>
            <a:endParaRPr lang="en-CA" sz="2000" dirty="0" smtClean="0">
              <a:latin typeface="+mj-lt"/>
            </a:endParaRPr>
          </a:p>
          <a:p>
            <a:pPr marL="176213" indent="-176213">
              <a:buFont typeface="Arial" panose="020B0604020202020204" pitchFamily="34" charset="0"/>
              <a:buChar char="•"/>
            </a:pPr>
            <a:r>
              <a:rPr lang="en-CA" sz="1600" dirty="0" smtClean="0">
                <a:latin typeface="+mj-lt"/>
              </a:rPr>
              <a:t>Adults can fend for themselves.</a:t>
            </a:r>
          </a:p>
          <a:p>
            <a:pPr marL="176213" indent="-176213">
              <a:buFont typeface="Arial" panose="020B0604020202020204" pitchFamily="34" charset="0"/>
              <a:buChar char="•"/>
            </a:pPr>
            <a:r>
              <a:rPr lang="en-CA" sz="1600" dirty="0" smtClean="0">
                <a:latin typeface="+mj-lt"/>
              </a:rPr>
              <a:t>Hanging with the guys allows them to tap into their ‘less responsible’ side.</a:t>
            </a:r>
          </a:p>
        </p:txBody>
      </p:sp>
      <p:sp>
        <p:nvSpPr>
          <p:cNvPr id="24" name="Right Arrow 23"/>
          <p:cNvSpPr/>
          <p:nvPr/>
        </p:nvSpPr>
        <p:spPr>
          <a:xfrm>
            <a:off x="536782" y="3198530"/>
            <a:ext cx="524436" cy="259393"/>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7" name="Rectangle 16"/>
          <p:cNvSpPr/>
          <p:nvPr/>
        </p:nvSpPr>
        <p:spPr>
          <a:xfrm>
            <a:off x="2190131" y="4331464"/>
            <a:ext cx="4899222" cy="523220"/>
          </a:xfrm>
          <a:prstGeom prst="rect">
            <a:avLst/>
          </a:prstGeom>
        </p:spPr>
        <p:txBody>
          <a:bodyPr wrap="square">
            <a:spAutoFit/>
          </a:bodyPr>
          <a:lstStyle/>
          <a:p>
            <a:pPr algn="ctr"/>
            <a:r>
              <a:rPr lang="en-CA" sz="1400" dirty="0" smtClean="0"/>
              <a:t>“If </a:t>
            </a:r>
            <a:r>
              <a:rPr lang="en-CA" sz="1400" dirty="0"/>
              <a:t>all adults, we make the decision to do </a:t>
            </a:r>
            <a:r>
              <a:rPr lang="en-CA" sz="1400" dirty="0" smtClean="0"/>
              <a:t>it. </a:t>
            </a:r>
            <a:r>
              <a:rPr lang="en-CA" sz="1400" dirty="0"/>
              <a:t>W</a:t>
            </a:r>
            <a:r>
              <a:rPr lang="en-CA" sz="1400" dirty="0" smtClean="0"/>
              <a:t>e’re living </a:t>
            </a:r>
            <a:r>
              <a:rPr lang="en-CA" sz="1400" dirty="0"/>
              <a:t>within our own standards and </a:t>
            </a:r>
            <a:r>
              <a:rPr lang="en-CA" sz="1400" dirty="0" smtClean="0"/>
              <a:t>rules.” – VK</a:t>
            </a:r>
            <a:endParaRPr lang="en-CA" sz="1400" dirty="0"/>
          </a:p>
        </p:txBody>
      </p:sp>
      <p:sp>
        <p:nvSpPr>
          <p:cNvPr id="3" name="Rectangle 2"/>
          <p:cNvSpPr/>
          <p:nvPr/>
        </p:nvSpPr>
        <p:spPr>
          <a:xfrm>
            <a:off x="1213619" y="2387093"/>
            <a:ext cx="6824912" cy="523220"/>
          </a:xfrm>
          <a:prstGeom prst="rect">
            <a:avLst/>
          </a:prstGeom>
        </p:spPr>
        <p:txBody>
          <a:bodyPr wrap="square">
            <a:spAutoFit/>
          </a:bodyPr>
          <a:lstStyle/>
          <a:p>
            <a:pPr lvl="0" algn="ctr"/>
            <a:r>
              <a:rPr lang="en-CA" sz="1400" dirty="0" smtClean="0"/>
              <a:t>“It ties </a:t>
            </a:r>
            <a:r>
              <a:rPr lang="en-CA" sz="1400" dirty="0"/>
              <a:t>in with my personal belief that </a:t>
            </a:r>
            <a:r>
              <a:rPr lang="en-CA" sz="1400" dirty="0" smtClean="0"/>
              <a:t>when driving </a:t>
            </a:r>
            <a:r>
              <a:rPr lang="en-CA" sz="1400" dirty="0"/>
              <a:t>and talking on the phone, holding the </a:t>
            </a:r>
            <a:r>
              <a:rPr lang="en-CA" sz="1400" dirty="0" smtClean="0"/>
              <a:t>phone, I </a:t>
            </a:r>
            <a:r>
              <a:rPr lang="en-CA" sz="1400" dirty="0"/>
              <a:t>don't feel I am </a:t>
            </a:r>
            <a:r>
              <a:rPr lang="en-CA" sz="1400" dirty="0" smtClean="0"/>
              <a:t>distracted. </a:t>
            </a:r>
            <a:r>
              <a:rPr lang="en-CA" sz="1400" dirty="0"/>
              <a:t>I don't text, but I feel I am okay with </a:t>
            </a:r>
            <a:r>
              <a:rPr lang="en-CA" sz="1400" dirty="0" smtClean="0"/>
              <a:t>talking.” – VK</a:t>
            </a:r>
            <a:endParaRPr lang="en-CA" sz="1400" dirty="0"/>
          </a:p>
        </p:txBody>
      </p:sp>
      <p:sp>
        <p:nvSpPr>
          <p:cNvPr id="18" name="TextBox 17"/>
          <p:cNvSpPr txBox="1"/>
          <p:nvPr/>
        </p:nvSpPr>
        <p:spPr>
          <a:xfrm>
            <a:off x="418922" y="185584"/>
            <a:ext cx="6316862" cy="505266"/>
          </a:xfrm>
          <a:prstGeom prst="rect">
            <a:avLst/>
          </a:prstGeom>
          <a:noFill/>
          <a:ln>
            <a:solidFill>
              <a:schemeClr val="accent1"/>
            </a:solidFill>
            <a:prstDash val="sysDash"/>
          </a:ln>
        </p:spPr>
        <p:txBody>
          <a:bodyPr wrap="square" rtlCol="0">
            <a:spAutoFit/>
          </a:bodyPr>
          <a:lstStyle/>
          <a:p>
            <a:pPr algn="ctr">
              <a:lnSpc>
                <a:spcPct val="95000"/>
              </a:lnSpc>
            </a:pPr>
            <a:r>
              <a:rPr lang="en-US" sz="2800" dirty="0" smtClean="0">
                <a:solidFill>
                  <a:srgbClr val="FF0000"/>
                </a:solidFill>
              </a:rPr>
              <a:t>I </a:t>
            </a:r>
            <a:r>
              <a:rPr lang="en-US" sz="2800" i="1" dirty="0">
                <a:solidFill>
                  <a:srgbClr val="FF0000"/>
                </a:solidFill>
              </a:rPr>
              <a:t>define </a:t>
            </a:r>
            <a:r>
              <a:rPr lang="en-US" sz="2800" dirty="0">
                <a:solidFill>
                  <a:srgbClr val="FF0000"/>
                </a:solidFill>
              </a:rPr>
              <a:t>free time as freedom from rules</a:t>
            </a:r>
          </a:p>
        </p:txBody>
      </p:sp>
    </p:spTree>
    <p:extLst>
      <p:ext uri="{BB962C8B-B14F-4D97-AF65-F5344CB8AC3E}">
        <p14:creationId xmlns:p14="http://schemas.microsoft.com/office/powerpoint/2010/main" val="3655165373"/>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7"/>
          <p:cNvGrpSpPr>
            <a:grpSpLocks/>
          </p:cNvGrpSpPr>
          <p:nvPr/>
        </p:nvGrpSpPr>
        <p:grpSpPr bwMode="auto">
          <a:xfrm>
            <a:off x="4136576" y="67083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258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18</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216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77549"/>
            <a:ext cx="1508076" cy="7050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9791" y="277911"/>
            <a:ext cx="1497393" cy="1458467"/>
          </a:xfrm>
          <a:prstGeom prst="rect">
            <a:avLst/>
          </a:prstGeom>
        </p:spPr>
      </p:pic>
      <p:sp>
        <p:nvSpPr>
          <p:cNvPr id="20" name="TextBox 19"/>
          <p:cNvSpPr txBox="1"/>
          <p:nvPr/>
        </p:nvSpPr>
        <p:spPr>
          <a:xfrm>
            <a:off x="1006455" y="1327214"/>
            <a:ext cx="7257600" cy="1138773"/>
          </a:xfrm>
          <a:prstGeom prst="rect">
            <a:avLst/>
          </a:prstGeom>
          <a:noFill/>
        </p:spPr>
        <p:txBody>
          <a:bodyPr wrap="square" rtlCol="0">
            <a:spAutoFit/>
          </a:bodyPr>
          <a:lstStyle/>
          <a:p>
            <a:r>
              <a:rPr lang="en-CA" sz="2000" b="1" i="1" dirty="0" smtClean="0">
                <a:solidFill>
                  <a:schemeClr val="tx2"/>
                </a:solidFill>
                <a:latin typeface="+mj-lt"/>
              </a:rPr>
              <a:t>It doesn’t feel wrong to drink and operate a boat.</a:t>
            </a:r>
            <a:endParaRPr lang="en-CA" sz="2000" dirty="0" smtClean="0">
              <a:latin typeface="+mj-lt"/>
            </a:endParaRPr>
          </a:p>
          <a:p>
            <a:pPr marL="176213" indent="-176213">
              <a:buFont typeface="Arial" panose="020B0604020202020204" pitchFamily="34" charset="0"/>
              <a:buChar char="•"/>
            </a:pPr>
            <a:r>
              <a:rPr lang="en-CA" sz="1600" dirty="0" smtClean="0">
                <a:latin typeface="+mj-lt"/>
              </a:rPr>
              <a:t>Everyone is doing it.</a:t>
            </a:r>
          </a:p>
          <a:p>
            <a:pPr marL="176213" indent="-176213">
              <a:buFont typeface="Arial" panose="020B0604020202020204" pitchFamily="34" charset="0"/>
              <a:buChar char="•"/>
            </a:pPr>
            <a:r>
              <a:rPr lang="en-CA" sz="1600" dirty="0" smtClean="0">
                <a:latin typeface="+mj-lt"/>
              </a:rPr>
              <a:t>They’ve never been caught - it’s not highly monitored by the police.</a:t>
            </a:r>
          </a:p>
          <a:p>
            <a:pPr marL="176213" indent="-176213">
              <a:buFont typeface="Arial" panose="020B0604020202020204" pitchFamily="34" charset="0"/>
              <a:buChar char="•"/>
            </a:pPr>
            <a:r>
              <a:rPr lang="en-CA" sz="1600" dirty="0" smtClean="0">
                <a:latin typeface="+mj-lt"/>
              </a:rPr>
              <a:t>They believe the police would only </a:t>
            </a:r>
            <a:r>
              <a:rPr lang="en-CA" sz="1600" i="1" dirty="0" smtClean="0">
                <a:latin typeface="+mj-lt"/>
              </a:rPr>
              <a:t>really</a:t>
            </a:r>
            <a:r>
              <a:rPr lang="en-CA" sz="1600" dirty="0" smtClean="0">
                <a:latin typeface="+mj-lt"/>
              </a:rPr>
              <a:t> care if you’re totally inebriated. </a:t>
            </a:r>
          </a:p>
        </p:txBody>
      </p:sp>
      <p:sp>
        <p:nvSpPr>
          <p:cNvPr id="21" name="Right Arrow 20"/>
          <p:cNvSpPr/>
          <p:nvPr/>
        </p:nvSpPr>
        <p:spPr>
          <a:xfrm>
            <a:off x="484340" y="1439675"/>
            <a:ext cx="524436" cy="259393"/>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8" name="Rectangle 17"/>
          <p:cNvSpPr/>
          <p:nvPr/>
        </p:nvSpPr>
        <p:spPr>
          <a:xfrm>
            <a:off x="1169901" y="4018811"/>
            <a:ext cx="6972046" cy="307777"/>
          </a:xfrm>
          <a:prstGeom prst="rect">
            <a:avLst/>
          </a:prstGeom>
        </p:spPr>
        <p:txBody>
          <a:bodyPr wrap="square">
            <a:spAutoFit/>
          </a:bodyPr>
          <a:lstStyle/>
          <a:p>
            <a:pPr lvl="0" algn="ctr"/>
            <a:r>
              <a:rPr lang="en-CA" sz="1400" dirty="0" smtClean="0"/>
              <a:t>“You </a:t>
            </a:r>
            <a:r>
              <a:rPr lang="en-CA" sz="1400" dirty="0"/>
              <a:t>are not moving in a boat when </a:t>
            </a:r>
            <a:r>
              <a:rPr lang="en-CA" sz="1400" dirty="0" smtClean="0"/>
              <a:t>fishing. The </a:t>
            </a:r>
            <a:r>
              <a:rPr lang="en-CA" sz="1400" dirty="0"/>
              <a:t>boat is not </a:t>
            </a:r>
            <a:r>
              <a:rPr lang="en-CA" sz="1400" dirty="0" smtClean="0"/>
              <a:t>moving.” – VK</a:t>
            </a:r>
            <a:endParaRPr lang="en-CA" sz="1400" dirty="0"/>
          </a:p>
        </p:txBody>
      </p:sp>
      <p:sp>
        <p:nvSpPr>
          <p:cNvPr id="19" name="TextBox 18"/>
          <p:cNvSpPr txBox="1"/>
          <p:nvPr/>
        </p:nvSpPr>
        <p:spPr>
          <a:xfrm>
            <a:off x="1000188" y="3126259"/>
            <a:ext cx="7521181" cy="892552"/>
          </a:xfrm>
          <a:prstGeom prst="rect">
            <a:avLst/>
          </a:prstGeom>
          <a:noFill/>
        </p:spPr>
        <p:txBody>
          <a:bodyPr wrap="square" rtlCol="0">
            <a:spAutoFit/>
          </a:bodyPr>
          <a:lstStyle/>
          <a:p>
            <a:r>
              <a:rPr lang="en-CA" sz="2000" b="1" i="1" dirty="0" smtClean="0">
                <a:solidFill>
                  <a:schemeClr val="tx2"/>
                </a:solidFill>
                <a:latin typeface="+mj-lt"/>
              </a:rPr>
              <a:t>They think it’s okay to drink because they’re just floating around.</a:t>
            </a:r>
            <a:endParaRPr lang="en-CA" sz="2000" dirty="0" smtClean="0">
              <a:latin typeface="+mj-lt"/>
            </a:endParaRPr>
          </a:p>
          <a:p>
            <a:pPr marL="176213" indent="-176213">
              <a:buFont typeface="Arial" panose="020B0604020202020204" pitchFamily="34" charset="0"/>
              <a:buChar char="•"/>
            </a:pPr>
            <a:r>
              <a:rPr lang="en-CA" sz="1600" dirty="0" smtClean="0">
                <a:latin typeface="+mj-lt"/>
              </a:rPr>
              <a:t>They don’t consider it drinking &amp; driving if they spend a few hours stationary (as they fish). It’s akin to drinking on the dock.</a:t>
            </a:r>
          </a:p>
        </p:txBody>
      </p:sp>
      <p:sp>
        <p:nvSpPr>
          <p:cNvPr id="22" name="Right Arrow 21"/>
          <p:cNvSpPr/>
          <p:nvPr/>
        </p:nvSpPr>
        <p:spPr>
          <a:xfrm>
            <a:off x="421159" y="3232164"/>
            <a:ext cx="524436" cy="259393"/>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5" name="TextBox 24"/>
          <p:cNvSpPr txBox="1"/>
          <p:nvPr/>
        </p:nvSpPr>
        <p:spPr>
          <a:xfrm>
            <a:off x="961515" y="4289126"/>
            <a:ext cx="8223427" cy="1138773"/>
          </a:xfrm>
          <a:prstGeom prst="rect">
            <a:avLst/>
          </a:prstGeom>
          <a:noFill/>
        </p:spPr>
        <p:txBody>
          <a:bodyPr wrap="square" rtlCol="0">
            <a:spAutoFit/>
          </a:bodyPr>
          <a:lstStyle/>
          <a:p>
            <a:r>
              <a:rPr lang="en-CA" sz="2000" b="1" i="1" dirty="0" smtClean="0">
                <a:solidFill>
                  <a:schemeClr val="tx2"/>
                </a:solidFill>
                <a:latin typeface="+mj-lt"/>
              </a:rPr>
              <a:t>They strategize on how to have booze on board without getting in trouble.</a:t>
            </a:r>
            <a:endParaRPr lang="en-CA" sz="2000" dirty="0" smtClean="0">
              <a:latin typeface="+mj-lt"/>
            </a:endParaRPr>
          </a:p>
          <a:p>
            <a:pPr marL="176213" indent="-176213">
              <a:buFont typeface="Arial" panose="020B0604020202020204" pitchFamily="34" charset="0"/>
              <a:buChar char="•"/>
            </a:pPr>
            <a:r>
              <a:rPr lang="en-CA" sz="1600" dirty="0" smtClean="0">
                <a:latin typeface="+mj-lt"/>
              </a:rPr>
              <a:t>They come up with tips and tricks to avoid getting caught.</a:t>
            </a:r>
          </a:p>
          <a:p>
            <a:pPr marL="176213" indent="-176213">
              <a:buFont typeface="Arial" panose="020B0604020202020204" pitchFamily="34" charset="0"/>
              <a:buChar char="•"/>
            </a:pPr>
            <a:r>
              <a:rPr lang="en-CA" sz="1600" dirty="0" smtClean="0">
                <a:latin typeface="+mj-lt"/>
              </a:rPr>
              <a:t>They buy bottles so they can drop them overboard (if need be).</a:t>
            </a:r>
          </a:p>
          <a:p>
            <a:pPr marL="176213" indent="-176213">
              <a:buFont typeface="Arial" panose="020B0604020202020204" pitchFamily="34" charset="0"/>
              <a:buChar char="•"/>
            </a:pPr>
            <a:r>
              <a:rPr lang="en-CA" sz="1600" dirty="0" smtClean="0">
                <a:latin typeface="+mj-lt"/>
              </a:rPr>
              <a:t>They fill empty bottles with water to give the appearance that they haven’t been touched.</a:t>
            </a:r>
          </a:p>
        </p:txBody>
      </p:sp>
      <p:sp>
        <p:nvSpPr>
          <p:cNvPr id="26" name="Right Arrow 25"/>
          <p:cNvSpPr/>
          <p:nvPr/>
        </p:nvSpPr>
        <p:spPr>
          <a:xfrm>
            <a:off x="401301" y="4398855"/>
            <a:ext cx="524436" cy="259393"/>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3" name="Rectangle 22"/>
          <p:cNvSpPr/>
          <p:nvPr/>
        </p:nvSpPr>
        <p:spPr>
          <a:xfrm>
            <a:off x="1057255" y="2510887"/>
            <a:ext cx="7307229" cy="523220"/>
          </a:xfrm>
          <a:prstGeom prst="rect">
            <a:avLst/>
          </a:prstGeom>
        </p:spPr>
        <p:txBody>
          <a:bodyPr wrap="square">
            <a:spAutoFit/>
          </a:bodyPr>
          <a:lstStyle/>
          <a:p>
            <a:pPr lvl="0" algn="ctr"/>
            <a:r>
              <a:rPr lang="en-CA" sz="1400" dirty="0" smtClean="0"/>
              <a:t>“Providing </a:t>
            </a:r>
            <a:r>
              <a:rPr lang="en-CA" sz="1400" dirty="0"/>
              <a:t>you are keeping a low profile and keeping to yourself, I think the </a:t>
            </a:r>
            <a:r>
              <a:rPr lang="en-CA" sz="1400" dirty="0" smtClean="0"/>
              <a:t>Law Enforcement </a:t>
            </a:r>
            <a:r>
              <a:rPr lang="en-CA" sz="1400" dirty="0"/>
              <a:t>would </a:t>
            </a:r>
            <a:r>
              <a:rPr lang="en-CA" sz="1400" dirty="0" smtClean="0"/>
              <a:t>just give </a:t>
            </a:r>
            <a:r>
              <a:rPr lang="en-CA" sz="1400" dirty="0"/>
              <a:t>you a </a:t>
            </a:r>
            <a:r>
              <a:rPr lang="en-CA" sz="1400" dirty="0" smtClean="0"/>
              <a:t>warning.” – VK</a:t>
            </a:r>
            <a:endParaRPr lang="en-CA" sz="1400" dirty="0"/>
          </a:p>
        </p:txBody>
      </p:sp>
      <p:sp>
        <p:nvSpPr>
          <p:cNvPr id="24" name="Rectangle 23"/>
          <p:cNvSpPr/>
          <p:nvPr/>
        </p:nvSpPr>
        <p:spPr>
          <a:xfrm>
            <a:off x="1139888" y="5470815"/>
            <a:ext cx="7172892" cy="523220"/>
          </a:xfrm>
          <a:prstGeom prst="rect">
            <a:avLst/>
          </a:prstGeom>
        </p:spPr>
        <p:txBody>
          <a:bodyPr wrap="square">
            <a:spAutoFit/>
          </a:bodyPr>
          <a:lstStyle/>
          <a:p>
            <a:pPr algn="ctr"/>
            <a:r>
              <a:rPr lang="en-CA" sz="1400" dirty="0" smtClean="0"/>
              <a:t>“You </a:t>
            </a:r>
            <a:r>
              <a:rPr lang="en-CA" sz="1400" dirty="0"/>
              <a:t>can drop bottles in the lake. </a:t>
            </a:r>
            <a:r>
              <a:rPr lang="en-CA" sz="1400" dirty="0" smtClean="0"/>
              <a:t>And you’re always </a:t>
            </a:r>
            <a:r>
              <a:rPr lang="en-CA" sz="1400" dirty="0"/>
              <a:t>moving, </a:t>
            </a:r>
            <a:r>
              <a:rPr lang="en-CA" sz="1400" dirty="0" smtClean="0"/>
              <a:t>so it’s hard </a:t>
            </a:r>
            <a:r>
              <a:rPr lang="en-CA" sz="1400" dirty="0"/>
              <a:t>for others to notice you are not driving </a:t>
            </a:r>
            <a:r>
              <a:rPr lang="en-CA" sz="1400" dirty="0" smtClean="0"/>
              <a:t>straight.” – MNK</a:t>
            </a:r>
            <a:endParaRPr lang="en-CA" sz="1400" dirty="0"/>
          </a:p>
        </p:txBody>
      </p:sp>
      <p:sp>
        <p:nvSpPr>
          <p:cNvPr id="27" name="TextBox 26"/>
          <p:cNvSpPr txBox="1"/>
          <p:nvPr/>
        </p:nvSpPr>
        <p:spPr>
          <a:xfrm>
            <a:off x="584022" y="598875"/>
            <a:ext cx="6654978" cy="584776"/>
          </a:xfrm>
          <a:prstGeom prst="rect">
            <a:avLst/>
          </a:prstGeom>
          <a:noFill/>
        </p:spPr>
        <p:txBody>
          <a:bodyPr wrap="square" rtlCol="0">
            <a:spAutoFit/>
          </a:bodyPr>
          <a:lstStyle/>
          <a:p>
            <a:r>
              <a:rPr lang="en-US" sz="3200" dirty="0" smtClean="0">
                <a:solidFill>
                  <a:srgbClr val="1F497D"/>
                </a:solidFill>
                <a:latin typeface="Calibri" panose="020F0502020204030204" pitchFamily="34" charset="0"/>
                <a:cs typeface="Century Gothic"/>
              </a:rPr>
              <a:t>Implications on Safety</a:t>
            </a:r>
            <a:endParaRPr lang="en-US" sz="3200" dirty="0">
              <a:solidFill>
                <a:srgbClr val="1F497D"/>
              </a:solidFill>
              <a:latin typeface="Calibri" panose="020F0502020204030204" pitchFamily="34" charset="0"/>
              <a:cs typeface="Century Gothic"/>
            </a:endParaRPr>
          </a:p>
        </p:txBody>
      </p:sp>
      <p:sp>
        <p:nvSpPr>
          <p:cNvPr id="28" name="TextBox 27"/>
          <p:cNvSpPr txBox="1"/>
          <p:nvPr/>
        </p:nvSpPr>
        <p:spPr>
          <a:xfrm>
            <a:off x="380822" y="147484"/>
            <a:ext cx="6316862" cy="505266"/>
          </a:xfrm>
          <a:prstGeom prst="rect">
            <a:avLst/>
          </a:prstGeom>
          <a:noFill/>
          <a:ln>
            <a:solidFill>
              <a:schemeClr val="accent1"/>
            </a:solidFill>
            <a:prstDash val="sysDash"/>
          </a:ln>
        </p:spPr>
        <p:txBody>
          <a:bodyPr wrap="square" rtlCol="0">
            <a:spAutoFit/>
          </a:bodyPr>
          <a:lstStyle/>
          <a:p>
            <a:pPr algn="ctr">
              <a:lnSpc>
                <a:spcPct val="95000"/>
              </a:lnSpc>
            </a:pPr>
            <a:r>
              <a:rPr lang="en-US" sz="2800" dirty="0" smtClean="0">
                <a:solidFill>
                  <a:srgbClr val="FF0000"/>
                </a:solidFill>
              </a:rPr>
              <a:t>I </a:t>
            </a:r>
            <a:r>
              <a:rPr lang="en-US" sz="2800" i="1" dirty="0">
                <a:solidFill>
                  <a:srgbClr val="FF0000"/>
                </a:solidFill>
              </a:rPr>
              <a:t>define </a:t>
            </a:r>
            <a:r>
              <a:rPr lang="en-US" sz="2800" dirty="0">
                <a:solidFill>
                  <a:srgbClr val="FF0000"/>
                </a:solidFill>
              </a:rPr>
              <a:t>free time as freedom from rules</a:t>
            </a:r>
          </a:p>
        </p:txBody>
      </p:sp>
    </p:spTree>
    <p:extLst>
      <p:ext uri="{BB962C8B-B14F-4D97-AF65-F5344CB8AC3E}">
        <p14:creationId xmlns:p14="http://schemas.microsoft.com/office/powerpoint/2010/main" val="3279429859"/>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ular Callout 24"/>
          <p:cNvSpPr/>
          <p:nvPr/>
        </p:nvSpPr>
        <p:spPr>
          <a:xfrm>
            <a:off x="5336239" y="5135555"/>
            <a:ext cx="3444507" cy="949364"/>
          </a:xfrm>
          <a:prstGeom prst="wedgeRoundRectCallout">
            <a:avLst>
              <a:gd name="adj1" fmla="val -63228"/>
              <a:gd name="adj2" fmla="val 1115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4" name="Rounded Rectangular Callout 23"/>
          <p:cNvSpPr/>
          <p:nvPr/>
        </p:nvSpPr>
        <p:spPr>
          <a:xfrm>
            <a:off x="5379289" y="4282322"/>
            <a:ext cx="3444507" cy="679756"/>
          </a:xfrm>
          <a:prstGeom prst="wedgeRoundRectCallout">
            <a:avLst>
              <a:gd name="adj1" fmla="val -63228"/>
              <a:gd name="adj2" fmla="val 1115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1" name="Rounded Rectangular Callout 20"/>
          <p:cNvSpPr/>
          <p:nvPr/>
        </p:nvSpPr>
        <p:spPr>
          <a:xfrm>
            <a:off x="5379289" y="3043417"/>
            <a:ext cx="3444507" cy="949364"/>
          </a:xfrm>
          <a:prstGeom prst="wedgeRoundRectCallout">
            <a:avLst>
              <a:gd name="adj1" fmla="val -63228"/>
              <a:gd name="adj2" fmla="val 1115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0" name="Rounded Rectangular Callout 19"/>
          <p:cNvSpPr/>
          <p:nvPr/>
        </p:nvSpPr>
        <p:spPr>
          <a:xfrm>
            <a:off x="5312700" y="1957610"/>
            <a:ext cx="3444507" cy="949364"/>
          </a:xfrm>
          <a:prstGeom prst="wedgeRoundRectCallout">
            <a:avLst>
              <a:gd name="adj1" fmla="val -63228"/>
              <a:gd name="adj2" fmla="val 1115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extBox 1"/>
          <p:cNvSpPr txBox="1"/>
          <p:nvPr/>
        </p:nvSpPr>
        <p:spPr>
          <a:xfrm>
            <a:off x="322904" y="1184343"/>
            <a:ext cx="8493550" cy="523220"/>
          </a:xfrm>
          <a:prstGeom prst="rect">
            <a:avLst/>
          </a:prstGeom>
          <a:noFill/>
          <a:ln>
            <a:solidFill>
              <a:schemeClr val="accent1"/>
            </a:solidFill>
            <a:prstDash val="sysDash"/>
          </a:ln>
        </p:spPr>
        <p:txBody>
          <a:bodyPr wrap="square" rtlCol="0">
            <a:spAutoFit/>
          </a:bodyPr>
          <a:lstStyle/>
          <a:p>
            <a:pPr algn="ctr"/>
            <a:r>
              <a:rPr lang="en-CA" sz="2800" dirty="0" smtClean="0">
                <a:solidFill>
                  <a:srgbClr val="FF0000"/>
                </a:solidFill>
              </a:rPr>
              <a:t>I don’t want to be the odd man out</a:t>
            </a:r>
            <a:endParaRPr lang="en-CA" sz="2800" dirty="0">
              <a:solidFill>
                <a:srgbClr val="FF0000"/>
              </a:solidFill>
            </a:endParaRPr>
          </a:p>
        </p:txBody>
      </p:sp>
      <p:sp>
        <p:nvSpPr>
          <p:cNvPr id="4" name="Oval 3"/>
          <p:cNvSpPr/>
          <p:nvPr/>
        </p:nvSpPr>
        <p:spPr>
          <a:xfrm>
            <a:off x="600501" y="1009933"/>
            <a:ext cx="933951" cy="826378"/>
          </a:xfrm>
          <a:prstGeom prst="ellipse">
            <a:avLst/>
          </a:prstGeom>
          <a:solidFill>
            <a:schemeClr val="bg1"/>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0" name="TextBox 9"/>
          <p:cNvSpPr txBox="1"/>
          <p:nvPr/>
        </p:nvSpPr>
        <p:spPr>
          <a:xfrm>
            <a:off x="322903" y="277912"/>
            <a:ext cx="8666042" cy="461665"/>
          </a:xfrm>
          <a:prstGeom prst="rect">
            <a:avLst/>
          </a:prstGeom>
          <a:noFill/>
        </p:spPr>
        <p:txBody>
          <a:bodyPr wrap="square" rtlCol="0">
            <a:spAutoFit/>
          </a:bodyPr>
          <a:lstStyle/>
          <a:p>
            <a:r>
              <a:rPr lang="en-US" sz="2400" dirty="0">
                <a:solidFill>
                  <a:srgbClr val="1F497D"/>
                </a:solidFill>
                <a:latin typeface="Calibri" panose="020F0502020204030204" pitchFamily="34" charset="0"/>
                <a:cs typeface="Century Gothic"/>
              </a:rPr>
              <a:t>Driving insights about Men &amp; Boating Safety Barriers, cont’d</a:t>
            </a: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19</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0177" y="967572"/>
            <a:ext cx="764275" cy="923330"/>
          </a:xfrm>
          <a:prstGeom prst="rect">
            <a:avLst/>
          </a:prstGeom>
          <a:noFill/>
        </p:spPr>
        <p:txBody>
          <a:bodyPr wrap="square" rtlCol="0">
            <a:spAutoFit/>
          </a:bodyPr>
          <a:lstStyle/>
          <a:p>
            <a:r>
              <a:rPr lang="en-CA" sz="5400" dirty="0" smtClean="0">
                <a:solidFill>
                  <a:srgbClr val="FF0000"/>
                </a:solidFill>
              </a:rPr>
              <a:t>3.</a:t>
            </a:r>
            <a:endParaRPr lang="en-CA" sz="5400" dirty="0">
              <a:solidFill>
                <a:srgbClr val="FF0000"/>
              </a:solidFill>
            </a:endParaRPr>
          </a:p>
        </p:txBody>
      </p:sp>
      <p:sp>
        <p:nvSpPr>
          <p:cNvPr id="18" name="Rectangle 17"/>
          <p:cNvSpPr/>
          <p:nvPr/>
        </p:nvSpPr>
        <p:spPr>
          <a:xfrm>
            <a:off x="5549429" y="4350562"/>
            <a:ext cx="3180482" cy="523220"/>
          </a:xfrm>
          <a:prstGeom prst="rect">
            <a:avLst/>
          </a:prstGeom>
        </p:spPr>
        <p:txBody>
          <a:bodyPr wrap="square">
            <a:spAutoFit/>
          </a:bodyPr>
          <a:lstStyle/>
          <a:p>
            <a:pPr algn="ctr"/>
            <a:r>
              <a:rPr lang="en-US" sz="1400" dirty="0" smtClean="0"/>
              <a:t>“No </a:t>
            </a:r>
            <a:r>
              <a:rPr lang="en-US" sz="1400" dirty="0"/>
              <a:t>one wants to be the person that doesn’t drink. </a:t>
            </a:r>
            <a:r>
              <a:rPr lang="en-US" sz="1400" dirty="0" smtClean="0"/>
              <a:t>“ – TRT</a:t>
            </a:r>
            <a:endParaRPr lang="en-CA" sz="1400" dirty="0"/>
          </a:p>
        </p:txBody>
      </p:sp>
      <p:sp>
        <p:nvSpPr>
          <p:cNvPr id="8" name="Rectangle 7"/>
          <p:cNvSpPr/>
          <p:nvPr/>
        </p:nvSpPr>
        <p:spPr>
          <a:xfrm>
            <a:off x="5494166" y="5135555"/>
            <a:ext cx="3184910" cy="954107"/>
          </a:xfrm>
          <a:prstGeom prst="rect">
            <a:avLst/>
          </a:prstGeom>
        </p:spPr>
        <p:txBody>
          <a:bodyPr wrap="square">
            <a:spAutoFit/>
          </a:bodyPr>
          <a:lstStyle/>
          <a:p>
            <a:pPr lvl="0" algn="ctr"/>
            <a:r>
              <a:rPr lang="en-CA" sz="1400" dirty="0" smtClean="0"/>
              <a:t>“I </a:t>
            </a:r>
            <a:r>
              <a:rPr lang="en-CA" sz="1400" dirty="0"/>
              <a:t>have a list of stories that could have  gone wrong, but I still do </a:t>
            </a:r>
            <a:r>
              <a:rPr lang="en-CA" sz="1400" dirty="0" smtClean="0"/>
              <a:t>it. I </a:t>
            </a:r>
            <a:r>
              <a:rPr lang="en-CA" sz="1400" dirty="0"/>
              <a:t>know why it is wrong, but we do it anyway, why is that</a:t>
            </a:r>
            <a:r>
              <a:rPr lang="en-CA" sz="1400" dirty="0" smtClean="0"/>
              <a:t>?” – VK</a:t>
            </a:r>
            <a:endParaRPr lang="en-CA" sz="1400" dirty="0"/>
          </a:p>
        </p:txBody>
      </p:sp>
      <p:sp>
        <p:nvSpPr>
          <p:cNvPr id="5" name="Rectangle 4"/>
          <p:cNvSpPr/>
          <p:nvPr/>
        </p:nvSpPr>
        <p:spPr>
          <a:xfrm>
            <a:off x="5494166" y="3148767"/>
            <a:ext cx="3286580" cy="738664"/>
          </a:xfrm>
          <a:prstGeom prst="rect">
            <a:avLst/>
          </a:prstGeom>
        </p:spPr>
        <p:txBody>
          <a:bodyPr wrap="square">
            <a:spAutoFit/>
          </a:bodyPr>
          <a:lstStyle/>
          <a:p>
            <a:pPr algn="ctr"/>
            <a:r>
              <a:rPr lang="en-US" sz="1400" dirty="0" smtClean="0"/>
              <a:t>“You don’t </a:t>
            </a:r>
            <a:r>
              <a:rPr lang="en-US" sz="1400" dirty="0"/>
              <a:t>want to look like an </a:t>
            </a:r>
            <a:r>
              <a:rPr lang="en-US" sz="1400" dirty="0" smtClean="0"/>
              <a:t>amateur. You </a:t>
            </a:r>
            <a:r>
              <a:rPr lang="en-US" sz="1400" dirty="0"/>
              <a:t>want to look </a:t>
            </a:r>
            <a:r>
              <a:rPr lang="en-US" sz="1400" dirty="0" smtClean="0"/>
              <a:t>tough…like </a:t>
            </a:r>
            <a:r>
              <a:rPr lang="en-US" sz="1400" dirty="0"/>
              <a:t>a guy who knows what he’s </a:t>
            </a:r>
            <a:r>
              <a:rPr lang="en-US" sz="1400" dirty="0" smtClean="0"/>
              <a:t>doing.” – MK</a:t>
            </a:r>
            <a:endParaRPr lang="en-CA" sz="1400" dirty="0"/>
          </a:p>
        </p:txBody>
      </p:sp>
      <p:sp>
        <p:nvSpPr>
          <p:cNvPr id="23" name="Rectangle 22"/>
          <p:cNvSpPr/>
          <p:nvPr/>
        </p:nvSpPr>
        <p:spPr>
          <a:xfrm>
            <a:off x="5509235" y="2147061"/>
            <a:ext cx="3077377" cy="523220"/>
          </a:xfrm>
          <a:prstGeom prst="rect">
            <a:avLst/>
          </a:prstGeom>
        </p:spPr>
        <p:txBody>
          <a:bodyPr wrap="square">
            <a:spAutoFit/>
          </a:bodyPr>
          <a:lstStyle/>
          <a:p>
            <a:pPr algn="ctr"/>
            <a:r>
              <a:rPr lang="en-CA" sz="1400" dirty="0" smtClean="0"/>
              <a:t>“You </a:t>
            </a:r>
            <a:r>
              <a:rPr lang="en-CA" sz="1400" dirty="0"/>
              <a:t>don't want to be seen as the weird </a:t>
            </a:r>
            <a:r>
              <a:rPr lang="en-CA" sz="1400" dirty="0" smtClean="0"/>
              <a:t>one (wearing a lifejacket).” – TNK</a:t>
            </a:r>
            <a:endParaRPr lang="en-CA" sz="1400"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5895" y="4133220"/>
            <a:ext cx="2563326" cy="1922495"/>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29790" r="30485"/>
          <a:stretch/>
        </p:blipFill>
        <p:spPr>
          <a:xfrm>
            <a:off x="551813" y="1902369"/>
            <a:ext cx="1351126" cy="271983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64604" y="2218538"/>
            <a:ext cx="2505075" cy="1828800"/>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8792" y="4821109"/>
            <a:ext cx="1821479" cy="1212111"/>
          </a:xfrm>
          <a:prstGeom prst="rect">
            <a:avLst/>
          </a:prstGeom>
        </p:spPr>
      </p:pic>
    </p:spTree>
    <p:extLst>
      <p:ext uri="{BB962C8B-B14F-4D97-AF65-F5344CB8AC3E}">
        <p14:creationId xmlns:p14="http://schemas.microsoft.com/office/powerpoint/2010/main" val="2195665410"/>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alibri" panose="020F0502020204030204" pitchFamily="34" charset="0"/>
                <a:cs typeface="Century Gothic"/>
              </a:rPr>
              <a:t>Table of Contents</a:t>
            </a:r>
            <a:endParaRPr lang="en-US" sz="3200" dirty="0">
              <a:solidFill>
                <a:srgbClr val="1F497D"/>
              </a:solidFill>
              <a:latin typeface="Calibri" panose="020F0502020204030204" pitchFamily="34" charset="0"/>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2</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0" y="873362"/>
            <a:ext cx="9144000"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21" name="Table 20"/>
          <p:cNvGraphicFramePr>
            <a:graphicFrameLocks noGrp="1"/>
          </p:cNvGraphicFramePr>
          <p:nvPr>
            <p:extLst>
              <p:ext uri="{D42A27DB-BD31-4B8C-83A1-F6EECF244321}">
                <p14:modId xmlns:p14="http://schemas.microsoft.com/office/powerpoint/2010/main" val="641246102"/>
              </p:ext>
            </p:extLst>
          </p:nvPr>
        </p:nvGraphicFramePr>
        <p:xfrm>
          <a:off x="856066" y="1338716"/>
          <a:ext cx="7337115" cy="3799374"/>
        </p:xfrm>
        <a:graphic>
          <a:graphicData uri="http://schemas.openxmlformats.org/drawingml/2006/table">
            <a:tbl>
              <a:tblPr firstRow="1" bandRow="1">
                <a:tableStyleId>{5C22544A-7EE6-4342-B048-85BDC9FD1C3A}</a:tableStyleId>
              </a:tblPr>
              <a:tblGrid>
                <a:gridCol w="6658895"/>
                <a:gridCol w="678220"/>
              </a:tblGrid>
              <a:tr h="293543">
                <a:tc>
                  <a:txBody>
                    <a:bodyPr/>
                    <a:lstStyle/>
                    <a:p>
                      <a:pPr algn="r"/>
                      <a:r>
                        <a:rPr lang="en-US" sz="1600" b="0" dirty="0" smtClean="0">
                          <a:solidFill>
                            <a:srgbClr val="1F497D"/>
                          </a:solidFill>
                          <a:latin typeface="Calibri" panose="020F0502020204030204" pitchFamily="34" charset="0"/>
                          <a:cs typeface="Arial" pitchFamily="34" charset="0"/>
                        </a:rPr>
                        <a:t>Research</a:t>
                      </a:r>
                      <a:r>
                        <a:rPr lang="en-US" sz="1600" b="0" baseline="0" dirty="0" smtClean="0">
                          <a:solidFill>
                            <a:srgbClr val="1F497D"/>
                          </a:solidFill>
                          <a:latin typeface="Calibri" panose="020F0502020204030204" pitchFamily="34" charset="0"/>
                          <a:cs typeface="Arial" pitchFamily="34" charset="0"/>
                        </a:rPr>
                        <a:t> Objectives</a:t>
                      </a:r>
                      <a:endParaRPr lang="en-CA" sz="1600" b="0" dirty="0">
                        <a:solidFill>
                          <a:srgbClr val="1F497D"/>
                        </a:solidFill>
                        <a:latin typeface="Calibri" panose="020F0502020204030204" pitchFamily="34" charset="0"/>
                        <a:cs typeface="Arial" pitchFamily="34" charset="0"/>
                      </a:endParaRPr>
                    </a:p>
                  </a:txBody>
                  <a:tcPr>
                    <a:noFill/>
                  </a:tcPr>
                </a:tc>
                <a:tc>
                  <a:txBody>
                    <a:bodyPr/>
                    <a:lstStyle/>
                    <a:p>
                      <a:pPr algn="r"/>
                      <a:r>
                        <a:rPr lang="en-US" sz="1600" b="0" dirty="0" smtClean="0">
                          <a:solidFill>
                            <a:srgbClr val="1F497D"/>
                          </a:solidFill>
                          <a:latin typeface="Calibri" panose="020F0502020204030204" pitchFamily="34" charset="0"/>
                          <a:cs typeface="Arial" pitchFamily="34" charset="0"/>
                        </a:rPr>
                        <a:t>3</a:t>
                      </a:r>
                      <a:endParaRPr lang="en-CA" sz="1600" b="0" dirty="0">
                        <a:solidFill>
                          <a:srgbClr val="1F497D"/>
                        </a:solidFill>
                        <a:latin typeface="Calibri" panose="020F0502020204030204" pitchFamily="34" charset="0"/>
                        <a:cs typeface="Arial" pitchFamily="34" charset="0"/>
                      </a:endParaRPr>
                    </a:p>
                  </a:txBody>
                  <a:tcPr>
                    <a:noFill/>
                  </a:tcPr>
                </a:tc>
              </a:tr>
              <a:tr h="293543">
                <a:tc>
                  <a:txBody>
                    <a:bodyPr/>
                    <a:lstStyle/>
                    <a:p>
                      <a:pPr algn="r"/>
                      <a:r>
                        <a:rPr lang="en-US" sz="1600" b="0" baseline="0" dirty="0" smtClean="0">
                          <a:solidFill>
                            <a:srgbClr val="1F497D"/>
                          </a:solidFill>
                          <a:latin typeface="Calibri" panose="020F0502020204030204" pitchFamily="34" charset="0"/>
                          <a:cs typeface="Arial" pitchFamily="34" charset="0"/>
                        </a:rPr>
                        <a:t>Methodology</a:t>
                      </a:r>
                      <a:endParaRPr lang="en-CA" sz="1600" b="0" dirty="0">
                        <a:solidFill>
                          <a:srgbClr val="1F497D"/>
                        </a:solidFill>
                        <a:latin typeface="Calibri" panose="020F0502020204030204" pitchFamily="34" charset="0"/>
                        <a:cs typeface="Arial" pitchFamily="34" charset="0"/>
                      </a:endParaRPr>
                    </a:p>
                  </a:txBody>
                  <a:tcPr>
                    <a:noFill/>
                  </a:tcPr>
                </a:tc>
                <a:tc>
                  <a:txBody>
                    <a:bodyPr/>
                    <a:lstStyle/>
                    <a:p>
                      <a:pPr algn="r"/>
                      <a:r>
                        <a:rPr lang="en-US" sz="1600" b="0" dirty="0" smtClean="0">
                          <a:solidFill>
                            <a:srgbClr val="1F497D"/>
                          </a:solidFill>
                          <a:latin typeface="Calibri" panose="020F0502020204030204" pitchFamily="34" charset="0"/>
                          <a:cs typeface="Arial" pitchFamily="34" charset="0"/>
                        </a:rPr>
                        <a:t>4</a:t>
                      </a:r>
                      <a:endParaRPr lang="en-CA" sz="1600" b="0" dirty="0">
                        <a:solidFill>
                          <a:srgbClr val="1F497D"/>
                        </a:solidFill>
                        <a:latin typeface="Calibri" panose="020F0502020204030204" pitchFamily="34" charset="0"/>
                        <a:cs typeface="Arial" pitchFamily="34" charset="0"/>
                      </a:endParaRPr>
                    </a:p>
                  </a:txBody>
                  <a:tcPr>
                    <a:noFill/>
                  </a:tcPr>
                </a:tc>
              </a:tr>
              <a:tr h="1118578">
                <a:tc>
                  <a:txBody>
                    <a:bodyPr/>
                    <a:lstStyle/>
                    <a:p>
                      <a:pPr algn="r">
                        <a:lnSpc>
                          <a:spcPct val="50000"/>
                        </a:lnSpc>
                      </a:pPr>
                      <a:r>
                        <a:rPr lang="en-CA" sz="1600" b="0" dirty="0" smtClean="0">
                          <a:solidFill>
                            <a:srgbClr val="1F497D"/>
                          </a:solidFill>
                          <a:latin typeface="Calibri" panose="020F0502020204030204" pitchFamily="34" charset="0"/>
                          <a:cs typeface="Arial" pitchFamily="34" charset="0"/>
                        </a:rPr>
                        <a:t>Executive</a:t>
                      </a:r>
                      <a:r>
                        <a:rPr lang="en-CA" sz="1600" b="0" baseline="0" dirty="0" smtClean="0">
                          <a:solidFill>
                            <a:srgbClr val="1F497D"/>
                          </a:solidFill>
                          <a:latin typeface="Calibri" panose="020F0502020204030204" pitchFamily="34" charset="0"/>
                          <a:cs typeface="Arial" pitchFamily="34" charset="0"/>
                        </a:rPr>
                        <a:t> Summary</a:t>
                      </a:r>
                    </a:p>
                    <a:p>
                      <a:pPr algn="r"/>
                      <a:endParaRPr lang="en-CA" sz="1600" b="0" baseline="0" dirty="0" smtClean="0">
                        <a:solidFill>
                          <a:srgbClr val="1F497D"/>
                        </a:solidFill>
                        <a:latin typeface="Calibri" panose="020F0502020204030204" pitchFamily="34" charset="0"/>
                        <a:cs typeface="Arial" pitchFamily="34" charset="0"/>
                      </a:endParaRPr>
                    </a:p>
                    <a:p>
                      <a:pPr algn="r"/>
                      <a:r>
                        <a:rPr lang="en-CA" sz="1600" b="0" baseline="0" dirty="0" smtClean="0">
                          <a:solidFill>
                            <a:srgbClr val="1F497D"/>
                          </a:solidFill>
                          <a:latin typeface="Calibri" panose="020F0502020204030204" pitchFamily="34" charset="0"/>
                          <a:cs typeface="Arial" pitchFamily="34" charset="0"/>
                        </a:rPr>
                        <a:t>Detailed Learning </a:t>
                      </a:r>
                    </a:p>
                    <a:p>
                      <a:pPr algn="r"/>
                      <a:endParaRPr lang="en-CA" sz="1600" b="0" baseline="0" dirty="0" smtClean="0">
                        <a:solidFill>
                          <a:srgbClr val="1F497D"/>
                        </a:solidFill>
                        <a:latin typeface="Calibri" panose="020F0502020204030204" pitchFamily="34" charset="0"/>
                        <a:cs typeface="Arial" pitchFamily="34" charset="0"/>
                      </a:endParaRPr>
                    </a:p>
                    <a:p>
                      <a:pPr algn="r"/>
                      <a:r>
                        <a:rPr lang="en-CA" sz="1600" b="1" u="sng" dirty="0" smtClean="0">
                          <a:solidFill>
                            <a:srgbClr val="1F497D"/>
                          </a:solidFill>
                          <a:latin typeface="Calibri" panose="020F0502020204030204" pitchFamily="34" charset="0"/>
                          <a:cs typeface="Arial" pitchFamily="34" charset="0"/>
                        </a:rPr>
                        <a:t>Answers to our Burning Questions</a:t>
                      </a:r>
                      <a:endParaRPr lang="en-CA" sz="1600" b="1" u="sng" dirty="0">
                        <a:solidFill>
                          <a:srgbClr val="1F497D"/>
                        </a:solidFill>
                        <a:latin typeface="Calibri" panose="020F0502020204030204" pitchFamily="34" charset="0"/>
                        <a:cs typeface="Arial" pitchFamily="34" charset="0"/>
                      </a:endParaRPr>
                    </a:p>
                  </a:txBody>
                  <a:tcPr>
                    <a:noFill/>
                  </a:tcPr>
                </a:tc>
                <a:tc>
                  <a:txBody>
                    <a:bodyPr/>
                    <a:lstStyle/>
                    <a:p>
                      <a:pPr algn="r">
                        <a:lnSpc>
                          <a:spcPct val="50000"/>
                        </a:lnSpc>
                      </a:pPr>
                      <a:r>
                        <a:rPr lang="en-CA" sz="1600" b="0" dirty="0" smtClean="0">
                          <a:solidFill>
                            <a:srgbClr val="1F497D"/>
                          </a:solidFill>
                          <a:latin typeface="Calibri" panose="020F0502020204030204" pitchFamily="34" charset="0"/>
                          <a:cs typeface="Arial" pitchFamily="34" charset="0"/>
                        </a:rPr>
                        <a:t>5</a:t>
                      </a:r>
                    </a:p>
                    <a:p>
                      <a:pPr algn="r"/>
                      <a:endParaRPr lang="en-CA" sz="1600" b="0" dirty="0" smtClean="0">
                        <a:solidFill>
                          <a:srgbClr val="1F497D"/>
                        </a:solidFill>
                        <a:latin typeface="Calibri" panose="020F0502020204030204" pitchFamily="34" charset="0"/>
                        <a:cs typeface="Arial" pitchFamily="34" charset="0"/>
                      </a:endParaRPr>
                    </a:p>
                    <a:p>
                      <a:pPr algn="r"/>
                      <a:r>
                        <a:rPr lang="en-CA" sz="1600" b="0" dirty="0" smtClean="0">
                          <a:solidFill>
                            <a:srgbClr val="1F497D"/>
                          </a:solidFill>
                          <a:latin typeface="Calibri" panose="020F0502020204030204" pitchFamily="34" charset="0"/>
                          <a:cs typeface="Arial" pitchFamily="34" charset="0"/>
                        </a:rPr>
                        <a:t>10</a:t>
                      </a:r>
                    </a:p>
                    <a:p>
                      <a:pPr algn="r"/>
                      <a:endParaRPr lang="en-CA" sz="1600" b="0" dirty="0" smtClean="0">
                        <a:solidFill>
                          <a:srgbClr val="1F497D"/>
                        </a:solidFill>
                        <a:latin typeface="Calibri" panose="020F0502020204030204" pitchFamily="34" charset="0"/>
                        <a:cs typeface="Arial" pitchFamily="34" charset="0"/>
                      </a:endParaRPr>
                    </a:p>
                    <a:p>
                      <a:pPr algn="r"/>
                      <a:endParaRPr lang="en-CA" sz="1600" b="0" dirty="0">
                        <a:solidFill>
                          <a:srgbClr val="1F497D"/>
                        </a:solidFill>
                        <a:latin typeface="Calibri" panose="020F0502020204030204" pitchFamily="34" charset="0"/>
                        <a:cs typeface="Arial" pitchFamily="34" charset="0"/>
                      </a:endParaRPr>
                    </a:p>
                  </a:txBody>
                  <a:tcPr>
                    <a:noFill/>
                  </a:tcPr>
                </a:tc>
              </a:tr>
              <a:tr h="1360974">
                <a:tc>
                  <a:txBody>
                    <a:bodyPr/>
                    <a:lstStyle/>
                    <a:p>
                      <a:pPr marL="0" lvl="1" algn="r">
                        <a:defRPr/>
                      </a:pPr>
                      <a:r>
                        <a:rPr lang="en-CA" sz="1600" b="0" dirty="0" smtClean="0">
                          <a:solidFill>
                            <a:srgbClr val="FF0000"/>
                          </a:solidFill>
                          <a:cs typeface="Arial" pitchFamily="34" charset="0"/>
                        </a:rPr>
                        <a:t>What are the driving insights about men and boating safety barriers?</a:t>
                      </a:r>
                    </a:p>
                    <a:p>
                      <a:pPr marL="0" marR="0" indent="0" algn="r" defTabSz="457200" rtl="0" eaLnBrk="1" fontAlgn="auto" latinLnBrk="0" hangingPunct="1">
                        <a:lnSpc>
                          <a:spcPct val="100000"/>
                        </a:lnSpc>
                        <a:spcBef>
                          <a:spcPts val="0"/>
                        </a:spcBef>
                        <a:spcAft>
                          <a:spcPts val="0"/>
                        </a:spcAft>
                        <a:buClrTx/>
                        <a:buSzTx/>
                        <a:buFontTx/>
                        <a:buNone/>
                        <a:tabLst/>
                        <a:defRPr/>
                      </a:pPr>
                      <a:endParaRPr lang="en-CA" sz="1600" b="0" u="none" kern="1200" baseline="0" dirty="0" smtClean="0">
                        <a:solidFill>
                          <a:srgbClr val="FF0000"/>
                        </a:solidFill>
                        <a:latin typeface="Calibri" panose="020F0502020204030204" pitchFamily="34" charset="0"/>
                        <a:ea typeface="+mn-ea"/>
                        <a:cs typeface="Arial"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en-CA" sz="1600" b="0" u="none" kern="1200" baseline="0" dirty="0" smtClean="0">
                          <a:solidFill>
                            <a:srgbClr val="FF0000"/>
                          </a:solidFill>
                          <a:latin typeface="Calibri" panose="020F0502020204030204" pitchFamily="34" charset="0"/>
                          <a:ea typeface="+mn-ea"/>
                          <a:cs typeface="Arial" pitchFamily="34" charset="0"/>
                        </a:rPr>
                        <a:t>What are the more motivating messages to change behaviour?</a:t>
                      </a:r>
                    </a:p>
                    <a:p>
                      <a:pPr marL="0" marR="0" indent="0" algn="r" defTabSz="457200" rtl="0" eaLnBrk="1" fontAlgn="auto" latinLnBrk="0" hangingPunct="1">
                        <a:lnSpc>
                          <a:spcPct val="100000"/>
                        </a:lnSpc>
                        <a:spcBef>
                          <a:spcPts val="0"/>
                        </a:spcBef>
                        <a:spcAft>
                          <a:spcPts val="0"/>
                        </a:spcAft>
                        <a:buClrTx/>
                        <a:buSzTx/>
                        <a:buFontTx/>
                        <a:buNone/>
                        <a:tabLst/>
                        <a:defRPr/>
                      </a:pPr>
                      <a:endParaRPr lang="en-CA" sz="1600" b="0" u="none" kern="1200" baseline="0" dirty="0" smtClean="0">
                        <a:solidFill>
                          <a:srgbClr val="FF0000"/>
                        </a:solidFill>
                        <a:latin typeface="Calibri" panose="020F0502020204030204" pitchFamily="34" charset="0"/>
                        <a:ea typeface="+mn-ea"/>
                        <a:cs typeface="Arial"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en-CA" sz="1600" b="0" u="none" kern="1200" baseline="0" dirty="0" smtClean="0">
                          <a:solidFill>
                            <a:srgbClr val="FF0000"/>
                          </a:solidFill>
                          <a:latin typeface="Calibri" panose="020F0502020204030204" pitchFamily="34" charset="0"/>
                          <a:ea typeface="+mn-ea"/>
                          <a:cs typeface="Arial" pitchFamily="34" charset="0"/>
                        </a:rPr>
                        <a:t>What lessons can be derived from men’s reactions to existing safety ads? </a:t>
                      </a:r>
                    </a:p>
                  </a:txBody>
                  <a:tcPr>
                    <a:noFill/>
                  </a:tcPr>
                </a:tc>
                <a:tc>
                  <a:txBody>
                    <a:bodyPr/>
                    <a:lstStyle/>
                    <a:p>
                      <a:pPr algn="r"/>
                      <a:r>
                        <a:rPr lang="en-CA" sz="1600" b="0" dirty="0" smtClean="0">
                          <a:solidFill>
                            <a:srgbClr val="FF0000"/>
                          </a:solidFill>
                          <a:latin typeface="Calibri" panose="020F0502020204030204" pitchFamily="34" charset="0"/>
                          <a:cs typeface="Arial" pitchFamily="34" charset="0"/>
                        </a:rPr>
                        <a:t>11</a:t>
                      </a:r>
                    </a:p>
                    <a:p>
                      <a:pPr algn="r"/>
                      <a:endParaRPr lang="en-CA" sz="1600" b="0" dirty="0" smtClean="0">
                        <a:solidFill>
                          <a:srgbClr val="000000"/>
                        </a:solidFill>
                        <a:latin typeface="Calibri" panose="020F0502020204030204" pitchFamily="34" charset="0"/>
                        <a:cs typeface="Arial" pitchFamily="34" charset="0"/>
                      </a:endParaRPr>
                    </a:p>
                    <a:p>
                      <a:pPr algn="r"/>
                      <a:r>
                        <a:rPr lang="en-CA" sz="1600" b="0" dirty="0" smtClean="0">
                          <a:solidFill>
                            <a:srgbClr val="FF0000"/>
                          </a:solidFill>
                          <a:latin typeface="Calibri" panose="020F0502020204030204" pitchFamily="34" charset="0"/>
                          <a:cs typeface="Arial" pitchFamily="34" charset="0"/>
                        </a:rPr>
                        <a:t>26</a:t>
                      </a:r>
                    </a:p>
                    <a:p>
                      <a:pPr algn="r"/>
                      <a:endParaRPr lang="en-CA" sz="1600" b="0" dirty="0" smtClean="0">
                        <a:solidFill>
                          <a:srgbClr val="000000"/>
                        </a:solidFill>
                        <a:latin typeface="Calibri" panose="020F0502020204030204" pitchFamily="34" charset="0"/>
                        <a:cs typeface="Arial" pitchFamily="34" charset="0"/>
                      </a:endParaRPr>
                    </a:p>
                    <a:p>
                      <a:pPr algn="r"/>
                      <a:r>
                        <a:rPr lang="en-CA" sz="1600" b="0" dirty="0" smtClean="0">
                          <a:solidFill>
                            <a:srgbClr val="FF0000"/>
                          </a:solidFill>
                          <a:latin typeface="Calibri" panose="020F0502020204030204" pitchFamily="34" charset="0"/>
                          <a:cs typeface="Arial" pitchFamily="34" charset="0"/>
                        </a:rPr>
                        <a:t>39</a:t>
                      </a:r>
                      <a:endParaRPr lang="en-CA" sz="1600" b="0" dirty="0">
                        <a:solidFill>
                          <a:srgbClr val="FF0000"/>
                        </a:solidFill>
                        <a:latin typeface="Calibri" panose="020F0502020204030204" pitchFamily="34" charset="0"/>
                        <a:cs typeface="Arial" pitchFamily="34" charset="0"/>
                      </a:endParaRPr>
                    </a:p>
                  </a:txBody>
                  <a:tcPr>
                    <a:noFill/>
                  </a:tcPr>
                </a:tc>
              </a:tr>
              <a:tr h="507029">
                <a:tc>
                  <a:txBody>
                    <a:bodyPr/>
                    <a:lstStyle/>
                    <a:p>
                      <a:pPr marL="0" marR="0" lvl="1" indent="0" algn="r" defTabSz="457200" rtl="0" eaLnBrk="1" fontAlgn="auto" latinLnBrk="0" hangingPunct="1">
                        <a:lnSpc>
                          <a:spcPct val="100000"/>
                        </a:lnSpc>
                        <a:spcBef>
                          <a:spcPts val="0"/>
                        </a:spcBef>
                        <a:spcAft>
                          <a:spcPts val="0"/>
                        </a:spcAft>
                        <a:buClrTx/>
                        <a:buSzTx/>
                        <a:buFontTx/>
                        <a:buNone/>
                        <a:tabLst/>
                        <a:defRPr/>
                      </a:pPr>
                      <a:endParaRPr lang="en-CA" sz="1600" b="0" kern="1200" dirty="0" smtClean="0">
                        <a:solidFill>
                          <a:srgbClr val="1F497D"/>
                        </a:solidFill>
                        <a:latin typeface="Calibri" panose="020F0502020204030204" pitchFamily="34" charset="0"/>
                        <a:ea typeface="+mn-ea"/>
                        <a:cs typeface="Arial" pitchFamily="34" charset="0"/>
                      </a:endParaRPr>
                    </a:p>
                    <a:p>
                      <a:pPr marL="0" marR="0" lvl="1" indent="0" algn="r" defTabSz="457200" rtl="0" eaLnBrk="1" fontAlgn="auto" latinLnBrk="0" hangingPunct="1">
                        <a:lnSpc>
                          <a:spcPct val="100000"/>
                        </a:lnSpc>
                        <a:spcBef>
                          <a:spcPts val="0"/>
                        </a:spcBef>
                        <a:spcAft>
                          <a:spcPts val="0"/>
                        </a:spcAft>
                        <a:buClrTx/>
                        <a:buSzTx/>
                        <a:buFontTx/>
                        <a:buNone/>
                        <a:tabLst/>
                        <a:defRPr/>
                      </a:pPr>
                      <a:r>
                        <a:rPr lang="en-CA" sz="1600" b="0" kern="1200" dirty="0" smtClean="0">
                          <a:solidFill>
                            <a:srgbClr val="1F497D"/>
                          </a:solidFill>
                          <a:latin typeface="Calibri" panose="020F0502020204030204" pitchFamily="34" charset="0"/>
                          <a:ea typeface="+mn-ea"/>
                          <a:cs typeface="Arial" pitchFamily="34" charset="0"/>
                        </a:rPr>
                        <a:t>Communications</a:t>
                      </a:r>
                      <a:r>
                        <a:rPr lang="en-CA" sz="1600" b="0" kern="1200" baseline="0" dirty="0" smtClean="0">
                          <a:solidFill>
                            <a:srgbClr val="1F497D"/>
                          </a:solidFill>
                          <a:latin typeface="Calibri" panose="020F0502020204030204" pitchFamily="34" charset="0"/>
                          <a:ea typeface="+mn-ea"/>
                          <a:cs typeface="Arial" pitchFamily="34" charset="0"/>
                        </a:rPr>
                        <a:t> Opportunities Moving Forward</a:t>
                      </a:r>
                      <a:endParaRPr lang="en-CA" sz="1600" b="0" kern="1200" dirty="0" smtClean="0">
                        <a:solidFill>
                          <a:srgbClr val="1F497D"/>
                        </a:solidFill>
                        <a:latin typeface="Calibri" panose="020F0502020204030204" pitchFamily="34" charset="0"/>
                        <a:ea typeface="+mn-ea"/>
                        <a:cs typeface="Arial" pitchFamily="34" charset="0"/>
                      </a:endParaRPr>
                    </a:p>
                  </a:txBody>
                  <a:tcPr>
                    <a:noFill/>
                  </a:tcPr>
                </a:tc>
                <a:tc>
                  <a:txBody>
                    <a:bodyPr/>
                    <a:lstStyle/>
                    <a:p>
                      <a:pPr algn="r"/>
                      <a:endParaRPr lang="en-CA" sz="1600" b="0" dirty="0" smtClean="0">
                        <a:solidFill>
                          <a:srgbClr val="1F497D"/>
                        </a:solidFill>
                        <a:latin typeface="Calibri" panose="020F0502020204030204" pitchFamily="34" charset="0"/>
                        <a:cs typeface="Arial" pitchFamily="34" charset="0"/>
                      </a:endParaRPr>
                    </a:p>
                    <a:p>
                      <a:pPr algn="r"/>
                      <a:r>
                        <a:rPr lang="en-CA" sz="1600" b="0" dirty="0" smtClean="0">
                          <a:solidFill>
                            <a:srgbClr val="1F497D"/>
                          </a:solidFill>
                          <a:latin typeface="Calibri" panose="020F0502020204030204" pitchFamily="34" charset="0"/>
                          <a:cs typeface="Arial" pitchFamily="34" charset="0"/>
                        </a:rPr>
                        <a:t>47</a:t>
                      </a:r>
                      <a:endParaRPr lang="en-CA" sz="1600" b="0" dirty="0">
                        <a:solidFill>
                          <a:srgbClr val="1F497D"/>
                        </a:solidFill>
                        <a:latin typeface="Calibri" panose="020F0502020204030204" pitchFamily="34" charset="0"/>
                        <a:cs typeface="Arial" pitchFamily="34" charset="0"/>
                      </a:endParaRPr>
                    </a:p>
                  </a:txBody>
                  <a:tcPr>
                    <a:noFill/>
                  </a:tcPr>
                </a:tc>
              </a:tr>
            </a:tbl>
          </a:graphicData>
        </a:graphic>
      </p:graphicFrame>
      <p:sp>
        <p:nvSpPr>
          <p:cNvPr id="2" name="TextBox 1"/>
          <p:cNvSpPr txBox="1"/>
          <p:nvPr/>
        </p:nvSpPr>
        <p:spPr>
          <a:xfrm>
            <a:off x="7695255" y="1044226"/>
            <a:ext cx="649111" cy="338554"/>
          </a:xfrm>
          <a:prstGeom prst="rect">
            <a:avLst/>
          </a:prstGeom>
          <a:noFill/>
        </p:spPr>
        <p:txBody>
          <a:bodyPr wrap="square" rtlCol="0">
            <a:spAutoFit/>
          </a:bodyPr>
          <a:lstStyle/>
          <a:p>
            <a:r>
              <a:rPr lang="en-US" sz="1600" u="sng" dirty="0" smtClean="0">
                <a:solidFill>
                  <a:srgbClr val="1F497D"/>
                </a:solidFill>
              </a:rPr>
              <a:t>Page</a:t>
            </a:r>
            <a:endParaRPr lang="en-US" sz="1600" u="sng" dirty="0">
              <a:solidFill>
                <a:srgbClr val="1F497D"/>
              </a:solidFill>
            </a:endParaRPr>
          </a:p>
        </p:txBody>
      </p:sp>
      <p:pic>
        <p:nvPicPr>
          <p:cNvPr id="17" name="Picture 16"/>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3926738" y="2628674"/>
            <a:ext cx="544508" cy="619811"/>
          </a:xfrm>
          <a:prstGeom prst="rect">
            <a:avLst/>
          </a:prstGeom>
        </p:spPr>
      </p:pic>
    </p:spTree>
    <p:extLst>
      <p:ext uri="{BB962C8B-B14F-4D97-AF65-F5344CB8AC3E}">
        <p14:creationId xmlns:p14="http://schemas.microsoft.com/office/powerpoint/2010/main" val="3569116317"/>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646212"/>
            <a:ext cx="6839897" cy="584776"/>
          </a:xfrm>
          <a:prstGeom prst="rect">
            <a:avLst/>
          </a:prstGeom>
          <a:noFill/>
        </p:spPr>
        <p:txBody>
          <a:bodyPr wrap="square" rtlCol="0">
            <a:spAutoFit/>
          </a:bodyPr>
          <a:lstStyle/>
          <a:p>
            <a:r>
              <a:rPr lang="en-US" sz="3200" dirty="0" smtClean="0">
                <a:solidFill>
                  <a:srgbClr val="1F497D"/>
                </a:solidFill>
                <a:latin typeface="Calibri" panose="020F0502020204030204" pitchFamily="34" charset="0"/>
                <a:cs typeface="Century Gothic"/>
              </a:rPr>
              <a:t>Implications on Safety</a:t>
            </a:r>
            <a:endParaRPr lang="en-US" sz="3200" dirty="0">
              <a:solidFill>
                <a:srgbClr val="1F497D"/>
              </a:solidFill>
              <a:latin typeface="Calibri" panose="020F0502020204030204" pitchFamily="34" charset="0"/>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20</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1170" y="160184"/>
            <a:ext cx="1315609" cy="1315609"/>
          </a:xfrm>
          <a:prstGeom prst="rect">
            <a:avLst/>
          </a:prstGeom>
        </p:spPr>
      </p:pic>
      <p:sp>
        <p:nvSpPr>
          <p:cNvPr id="11" name="Rectangle 10"/>
          <p:cNvSpPr/>
          <p:nvPr/>
        </p:nvSpPr>
        <p:spPr>
          <a:xfrm>
            <a:off x="1242937" y="4298287"/>
            <a:ext cx="7060138" cy="307777"/>
          </a:xfrm>
          <a:prstGeom prst="rect">
            <a:avLst/>
          </a:prstGeom>
        </p:spPr>
        <p:txBody>
          <a:bodyPr wrap="square">
            <a:spAutoFit/>
          </a:bodyPr>
          <a:lstStyle/>
          <a:p>
            <a:pPr lvl="0" algn="ctr"/>
            <a:r>
              <a:rPr lang="en-CA" sz="1400" dirty="0" smtClean="0"/>
              <a:t>“It says </a:t>
            </a:r>
            <a:r>
              <a:rPr lang="en-CA" sz="1400" dirty="0"/>
              <a:t>'I don't know how to </a:t>
            </a:r>
            <a:r>
              <a:rPr lang="en-CA" sz="1400" dirty="0" smtClean="0"/>
              <a:t>swim‘ (and I do!). – VNK</a:t>
            </a:r>
            <a:endParaRPr lang="en-CA" sz="1400" dirty="0"/>
          </a:p>
        </p:txBody>
      </p:sp>
      <p:sp>
        <p:nvSpPr>
          <p:cNvPr id="13" name="Rectangle 12"/>
          <p:cNvSpPr/>
          <p:nvPr/>
        </p:nvSpPr>
        <p:spPr>
          <a:xfrm>
            <a:off x="2063316" y="2199127"/>
            <a:ext cx="4583144" cy="523220"/>
          </a:xfrm>
          <a:prstGeom prst="rect">
            <a:avLst/>
          </a:prstGeom>
        </p:spPr>
        <p:txBody>
          <a:bodyPr wrap="square">
            <a:spAutoFit/>
          </a:bodyPr>
          <a:lstStyle/>
          <a:p>
            <a:pPr lvl="0" algn="ctr"/>
            <a:r>
              <a:rPr lang="en-CA" sz="1400" dirty="0" smtClean="0"/>
              <a:t>“It’s not </a:t>
            </a:r>
            <a:r>
              <a:rPr lang="en-CA" sz="1400" dirty="0"/>
              <a:t>the social norm, </a:t>
            </a:r>
            <a:r>
              <a:rPr lang="en-CA" sz="1400" dirty="0" smtClean="0"/>
              <a:t>you would </a:t>
            </a:r>
            <a:r>
              <a:rPr lang="en-CA" sz="1400" dirty="0"/>
              <a:t>be the only </a:t>
            </a:r>
            <a:r>
              <a:rPr lang="en-CA" sz="1400" dirty="0" smtClean="0"/>
              <a:t>one. </a:t>
            </a:r>
            <a:br>
              <a:rPr lang="en-CA" sz="1400" dirty="0" smtClean="0"/>
            </a:br>
            <a:r>
              <a:rPr lang="en-CA" sz="1400" dirty="0" smtClean="0"/>
              <a:t>You’d be standing </a:t>
            </a:r>
            <a:r>
              <a:rPr lang="en-CA" sz="1400" dirty="0"/>
              <a:t>out in a bad </a:t>
            </a:r>
            <a:r>
              <a:rPr lang="en-CA" sz="1400" dirty="0" smtClean="0"/>
              <a:t>way.” – VK</a:t>
            </a:r>
            <a:endParaRPr lang="en-CA" sz="1400" dirty="0"/>
          </a:p>
        </p:txBody>
      </p:sp>
      <p:sp>
        <p:nvSpPr>
          <p:cNvPr id="17" name="Rectangle 16"/>
          <p:cNvSpPr/>
          <p:nvPr/>
        </p:nvSpPr>
        <p:spPr>
          <a:xfrm>
            <a:off x="753889" y="3990510"/>
            <a:ext cx="7912439" cy="307777"/>
          </a:xfrm>
          <a:prstGeom prst="rect">
            <a:avLst/>
          </a:prstGeom>
        </p:spPr>
        <p:txBody>
          <a:bodyPr wrap="square">
            <a:spAutoFit/>
          </a:bodyPr>
          <a:lstStyle/>
          <a:p>
            <a:pPr algn="ctr"/>
            <a:r>
              <a:rPr lang="en-CA" sz="1400" dirty="0" smtClean="0"/>
              <a:t>“They’re </a:t>
            </a:r>
            <a:r>
              <a:rPr lang="en-CA" sz="1400" dirty="0"/>
              <a:t>going to think you`re the guy who is going to be </a:t>
            </a:r>
            <a:r>
              <a:rPr lang="en-CA" sz="1400" dirty="0" smtClean="0"/>
              <a:t>scared </a:t>
            </a:r>
            <a:r>
              <a:rPr lang="en-CA" sz="1400" dirty="0"/>
              <a:t>to get </a:t>
            </a:r>
            <a:r>
              <a:rPr lang="en-CA" sz="1400" dirty="0" smtClean="0"/>
              <a:t>wet.” – MNK </a:t>
            </a:r>
            <a:endParaRPr lang="en-CA" sz="1400" dirty="0"/>
          </a:p>
        </p:txBody>
      </p:sp>
      <p:sp>
        <p:nvSpPr>
          <p:cNvPr id="14" name="TextBox 13"/>
          <p:cNvSpPr txBox="1"/>
          <p:nvPr/>
        </p:nvSpPr>
        <p:spPr>
          <a:xfrm>
            <a:off x="1051886" y="1326347"/>
            <a:ext cx="7257600" cy="892552"/>
          </a:xfrm>
          <a:prstGeom prst="rect">
            <a:avLst/>
          </a:prstGeom>
          <a:noFill/>
        </p:spPr>
        <p:txBody>
          <a:bodyPr wrap="square" rtlCol="0">
            <a:spAutoFit/>
          </a:bodyPr>
          <a:lstStyle/>
          <a:p>
            <a:r>
              <a:rPr lang="en-CA" sz="2000" b="1" i="1" dirty="0" smtClean="0">
                <a:solidFill>
                  <a:schemeClr val="tx2"/>
                </a:solidFill>
                <a:latin typeface="+mj-lt"/>
              </a:rPr>
              <a:t>They don’t want to be the only guy wearing a life jacket.</a:t>
            </a:r>
            <a:endParaRPr lang="en-CA" sz="2000" dirty="0" smtClean="0">
              <a:latin typeface="+mj-lt"/>
            </a:endParaRPr>
          </a:p>
          <a:p>
            <a:pPr marL="176213" indent="-176213">
              <a:buFont typeface="Arial" panose="020B0604020202020204" pitchFamily="34" charset="0"/>
              <a:buChar char="•"/>
            </a:pPr>
            <a:r>
              <a:rPr lang="en-CA" sz="1600" dirty="0" smtClean="0">
                <a:latin typeface="+mj-lt"/>
              </a:rPr>
              <a:t>Their friends aren’t going to wear one.</a:t>
            </a:r>
          </a:p>
          <a:p>
            <a:pPr marL="176213" indent="-176213">
              <a:buFont typeface="Arial" panose="020B0604020202020204" pitchFamily="34" charset="0"/>
              <a:buChar char="•"/>
            </a:pPr>
            <a:r>
              <a:rPr lang="en-CA" sz="1600" dirty="0" smtClean="0">
                <a:latin typeface="+mj-lt"/>
              </a:rPr>
              <a:t>They will get laughed at.</a:t>
            </a:r>
          </a:p>
        </p:txBody>
      </p:sp>
      <p:sp>
        <p:nvSpPr>
          <p:cNvPr id="18" name="Right Arrow 17"/>
          <p:cNvSpPr/>
          <p:nvPr/>
        </p:nvSpPr>
        <p:spPr>
          <a:xfrm>
            <a:off x="491671" y="1423376"/>
            <a:ext cx="524436" cy="259393"/>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9" name="TextBox 18"/>
          <p:cNvSpPr txBox="1"/>
          <p:nvPr/>
        </p:nvSpPr>
        <p:spPr>
          <a:xfrm>
            <a:off x="1096997" y="2794411"/>
            <a:ext cx="7257600" cy="1138773"/>
          </a:xfrm>
          <a:prstGeom prst="rect">
            <a:avLst/>
          </a:prstGeom>
          <a:noFill/>
        </p:spPr>
        <p:txBody>
          <a:bodyPr wrap="square" rtlCol="0">
            <a:spAutoFit/>
          </a:bodyPr>
          <a:lstStyle/>
          <a:p>
            <a:r>
              <a:rPr lang="en-CA" sz="2000" b="1" i="1" dirty="0" smtClean="0">
                <a:solidFill>
                  <a:schemeClr val="tx2"/>
                </a:solidFill>
                <a:latin typeface="+mj-lt"/>
              </a:rPr>
              <a:t>Wearing a lifejacket is a sign of weakness.</a:t>
            </a:r>
            <a:endParaRPr lang="en-CA" sz="2000" dirty="0" smtClean="0">
              <a:latin typeface="+mj-lt"/>
            </a:endParaRPr>
          </a:p>
          <a:p>
            <a:pPr marL="176213" indent="-176213">
              <a:buFont typeface="Arial" panose="020B0604020202020204" pitchFamily="34" charset="0"/>
              <a:buChar char="•"/>
            </a:pPr>
            <a:r>
              <a:rPr lang="en-CA" sz="1600" dirty="0" smtClean="0">
                <a:latin typeface="+mj-lt"/>
              </a:rPr>
              <a:t>It implies you can’t swim.</a:t>
            </a:r>
          </a:p>
          <a:p>
            <a:pPr marL="176213" indent="-176213">
              <a:buFont typeface="Arial" panose="020B0604020202020204" pitchFamily="34" charset="0"/>
              <a:buChar char="•"/>
            </a:pPr>
            <a:r>
              <a:rPr lang="en-CA" sz="1600" dirty="0" smtClean="0">
                <a:latin typeface="+mj-lt"/>
              </a:rPr>
              <a:t>It implies you’re worried about falling in the water.</a:t>
            </a:r>
          </a:p>
          <a:p>
            <a:pPr marL="176213" indent="-176213">
              <a:buFont typeface="Arial" panose="020B0604020202020204" pitchFamily="34" charset="0"/>
              <a:buChar char="•"/>
            </a:pPr>
            <a:r>
              <a:rPr lang="en-CA" sz="1600" dirty="0" smtClean="0">
                <a:latin typeface="+mj-lt"/>
              </a:rPr>
              <a:t>It suggests you’re not comfortable on a boat.</a:t>
            </a:r>
          </a:p>
        </p:txBody>
      </p:sp>
      <p:sp>
        <p:nvSpPr>
          <p:cNvPr id="20" name="Right Arrow 19"/>
          <p:cNvSpPr/>
          <p:nvPr/>
        </p:nvSpPr>
        <p:spPr>
          <a:xfrm>
            <a:off x="536782" y="2853340"/>
            <a:ext cx="524436" cy="259393"/>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1" name="TextBox 20"/>
          <p:cNvSpPr txBox="1"/>
          <p:nvPr/>
        </p:nvSpPr>
        <p:spPr>
          <a:xfrm>
            <a:off x="1150421" y="4667265"/>
            <a:ext cx="7257600" cy="1384995"/>
          </a:xfrm>
          <a:prstGeom prst="rect">
            <a:avLst/>
          </a:prstGeom>
          <a:noFill/>
        </p:spPr>
        <p:txBody>
          <a:bodyPr wrap="square" rtlCol="0">
            <a:spAutoFit/>
          </a:bodyPr>
          <a:lstStyle/>
          <a:p>
            <a:r>
              <a:rPr lang="en-CA" sz="2000" b="1" i="1" dirty="0" smtClean="0">
                <a:solidFill>
                  <a:schemeClr val="tx2"/>
                </a:solidFill>
                <a:latin typeface="+mj-lt"/>
              </a:rPr>
              <a:t>Wearing a lifejacket erodes their self-confidence.</a:t>
            </a:r>
            <a:endParaRPr lang="en-CA" sz="2000" dirty="0" smtClean="0">
              <a:latin typeface="+mj-lt"/>
            </a:endParaRPr>
          </a:p>
          <a:p>
            <a:pPr marL="176213" indent="-176213">
              <a:buFont typeface="Arial" panose="020B0604020202020204" pitchFamily="34" charset="0"/>
              <a:buChar char="•"/>
            </a:pPr>
            <a:r>
              <a:rPr lang="en-CA" sz="1600" dirty="0" smtClean="0">
                <a:latin typeface="+mj-lt"/>
              </a:rPr>
              <a:t>They feel like a child wearing a safety floating device. </a:t>
            </a:r>
          </a:p>
          <a:p>
            <a:pPr marL="176213" indent="-176213">
              <a:buFont typeface="Arial" panose="020B0604020202020204" pitchFamily="34" charset="0"/>
              <a:buChar char="•"/>
            </a:pPr>
            <a:r>
              <a:rPr lang="en-CA" sz="1600" dirty="0" smtClean="0">
                <a:latin typeface="+mj-lt"/>
              </a:rPr>
              <a:t>The bright colours draw (unwanted) attention.</a:t>
            </a:r>
          </a:p>
          <a:p>
            <a:pPr marL="176213" indent="-176213">
              <a:buFont typeface="Arial" panose="020B0604020202020204" pitchFamily="34" charset="0"/>
              <a:buChar char="•"/>
            </a:pPr>
            <a:r>
              <a:rPr lang="en-CA" sz="1600" dirty="0" smtClean="0">
                <a:latin typeface="+mj-lt"/>
              </a:rPr>
              <a:t>They feel ridiculous squeezing into a lifejacket – it’s never the right fit.</a:t>
            </a:r>
          </a:p>
          <a:p>
            <a:pPr marL="176213" indent="-176213">
              <a:buFont typeface="Arial" panose="020B0604020202020204" pitchFamily="34" charset="0"/>
              <a:buChar char="•"/>
            </a:pPr>
            <a:r>
              <a:rPr lang="en-CA" sz="1600" dirty="0" smtClean="0">
                <a:latin typeface="+mj-lt"/>
              </a:rPr>
              <a:t>It’s not cool.</a:t>
            </a:r>
          </a:p>
        </p:txBody>
      </p:sp>
      <p:sp>
        <p:nvSpPr>
          <p:cNvPr id="22" name="Right Arrow 21"/>
          <p:cNvSpPr/>
          <p:nvPr/>
        </p:nvSpPr>
        <p:spPr>
          <a:xfrm>
            <a:off x="590206" y="4788750"/>
            <a:ext cx="524436" cy="259393"/>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3" name="TextBox 22"/>
          <p:cNvSpPr txBox="1"/>
          <p:nvPr/>
        </p:nvSpPr>
        <p:spPr>
          <a:xfrm>
            <a:off x="283990" y="144384"/>
            <a:ext cx="5369416" cy="523220"/>
          </a:xfrm>
          <a:prstGeom prst="rect">
            <a:avLst/>
          </a:prstGeom>
          <a:noFill/>
          <a:ln>
            <a:solidFill>
              <a:schemeClr val="accent1"/>
            </a:solidFill>
            <a:prstDash val="sysDash"/>
          </a:ln>
        </p:spPr>
        <p:txBody>
          <a:bodyPr wrap="square" rtlCol="0">
            <a:spAutoFit/>
          </a:bodyPr>
          <a:lstStyle/>
          <a:p>
            <a:pPr algn="ctr"/>
            <a:r>
              <a:rPr lang="en-CA" sz="2800" dirty="0" smtClean="0">
                <a:solidFill>
                  <a:srgbClr val="FF0000"/>
                </a:solidFill>
              </a:rPr>
              <a:t>I don’t want to be the odd man out</a:t>
            </a:r>
            <a:endParaRPr lang="en-CA" sz="2800" dirty="0">
              <a:solidFill>
                <a:srgbClr val="FF0000"/>
              </a:solidFill>
            </a:endParaRPr>
          </a:p>
        </p:txBody>
      </p:sp>
    </p:spTree>
    <p:extLst>
      <p:ext uri="{BB962C8B-B14F-4D97-AF65-F5344CB8AC3E}">
        <p14:creationId xmlns:p14="http://schemas.microsoft.com/office/powerpoint/2010/main" val="3625198843"/>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21</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9791" y="277911"/>
            <a:ext cx="1497393" cy="1458467"/>
          </a:xfrm>
          <a:prstGeom prst="rect">
            <a:avLst/>
          </a:prstGeom>
        </p:spPr>
      </p:pic>
      <p:sp>
        <p:nvSpPr>
          <p:cNvPr id="13" name="Rectangle 12"/>
          <p:cNvSpPr/>
          <p:nvPr/>
        </p:nvSpPr>
        <p:spPr>
          <a:xfrm>
            <a:off x="1265077" y="3135006"/>
            <a:ext cx="6769831" cy="523220"/>
          </a:xfrm>
          <a:prstGeom prst="rect">
            <a:avLst/>
          </a:prstGeom>
        </p:spPr>
        <p:txBody>
          <a:bodyPr wrap="square">
            <a:spAutoFit/>
          </a:bodyPr>
          <a:lstStyle/>
          <a:p>
            <a:pPr algn="ctr"/>
            <a:r>
              <a:rPr lang="en-US" sz="1400" dirty="0" smtClean="0"/>
              <a:t>“You drink </a:t>
            </a:r>
            <a:r>
              <a:rPr lang="en-US" sz="1400" dirty="0"/>
              <a:t>with your spouse, girlfriend, </a:t>
            </a:r>
            <a:r>
              <a:rPr lang="en-US" sz="1400" dirty="0" smtClean="0"/>
              <a:t>buddy NOT </a:t>
            </a:r>
            <a:r>
              <a:rPr lang="en-US" sz="1400" dirty="0"/>
              <a:t>with your </a:t>
            </a:r>
            <a:r>
              <a:rPr lang="en-US" sz="1400" dirty="0" smtClean="0"/>
              <a:t>kids. You </a:t>
            </a:r>
            <a:r>
              <a:rPr lang="en-US" sz="1400" dirty="0"/>
              <a:t>need to take care of </a:t>
            </a:r>
            <a:r>
              <a:rPr lang="en-US" sz="1400" dirty="0" smtClean="0"/>
              <a:t>them. </a:t>
            </a:r>
            <a:r>
              <a:rPr lang="en-US" sz="1400" dirty="0"/>
              <a:t>I may not notice one has fallen off the </a:t>
            </a:r>
            <a:r>
              <a:rPr lang="en-US" sz="1400" dirty="0" smtClean="0"/>
              <a:t>back.” – MK</a:t>
            </a:r>
            <a:endParaRPr lang="en-CA" sz="1400" dirty="0"/>
          </a:p>
        </p:txBody>
      </p:sp>
      <p:sp>
        <p:nvSpPr>
          <p:cNvPr id="14" name="TextBox 13"/>
          <p:cNvSpPr txBox="1"/>
          <p:nvPr/>
        </p:nvSpPr>
        <p:spPr>
          <a:xfrm>
            <a:off x="1051886" y="1185699"/>
            <a:ext cx="6863952" cy="1938992"/>
          </a:xfrm>
          <a:prstGeom prst="rect">
            <a:avLst/>
          </a:prstGeom>
          <a:noFill/>
        </p:spPr>
        <p:txBody>
          <a:bodyPr wrap="square" rtlCol="0">
            <a:spAutoFit/>
          </a:bodyPr>
          <a:lstStyle/>
          <a:p>
            <a:r>
              <a:rPr lang="en-CA" sz="2000" b="1" i="1" dirty="0" smtClean="0">
                <a:solidFill>
                  <a:schemeClr val="tx2"/>
                </a:solidFill>
                <a:latin typeface="+mj-lt"/>
              </a:rPr>
              <a:t>They let their guard down when they’re hanging out with friends.</a:t>
            </a:r>
            <a:endParaRPr lang="en-CA" sz="2000" dirty="0" smtClean="0">
              <a:latin typeface="+mj-lt"/>
            </a:endParaRPr>
          </a:p>
          <a:p>
            <a:pPr marL="176213" indent="-176213">
              <a:buFont typeface="Arial" panose="020B0604020202020204" pitchFamily="34" charset="0"/>
              <a:buChar char="•"/>
            </a:pPr>
            <a:r>
              <a:rPr lang="en-CA" sz="1600" dirty="0" smtClean="0">
                <a:latin typeface="+mj-lt"/>
              </a:rPr>
              <a:t>They are eager to forget about the stress and pressure of work, bills, deadlines, etc.</a:t>
            </a:r>
          </a:p>
          <a:p>
            <a:pPr marL="176213" indent="-176213">
              <a:buFont typeface="Arial" panose="020B0604020202020204" pitchFamily="34" charset="0"/>
              <a:buChar char="•"/>
            </a:pPr>
            <a:r>
              <a:rPr lang="en-CA" sz="1600" dirty="0" smtClean="0">
                <a:latin typeface="+mj-lt"/>
              </a:rPr>
              <a:t>They tap into their less responsible selves. </a:t>
            </a:r>
          </a:p>
          <a:p>
            <a:pPr marL="176213" indent="-176213">
              <a:buFont typeface="Arial" panose="020B0604020202020204" pitchFamily="34" charset="0"/>
              <a:buChar char="•"/>
            </a:pPr>
            <a:r>
              <a:rPr lang="en-CA" sz="1600" dirty="0" smtClean="0">
                <a:latin typeface="+mj-lt"/>
              </a:rPr>
              <a:t>They don’t have their wife/girlfriend nagging at them to obey the rules.</a:t>
            </a:r>
          </a:p>
          <a:p>
            <a:pPr marL="176213" indent="-176213">
              <a:buFont typeface="Arial" panose="020B0604020202020204" pitchFamily="34" charset="0"/>
              <a:buChar char="•"/>
            </a:pPr>
            <a:r>
              <a:rPr lang="en-CA" sz="1600" dirty="0" smtClean="0">
                <a:latin typeface="+mj-lt"/>
              </a:rPr>
              <a:t>They get to step away from their ‘Daddy’ responsibilities.</a:t>
            </a:r>
          </a:p>
        </p:txBody>
      </p:sp>
      <p:sp>
        <p:nvSpPr>
          <p:cNvPr id="17" name="Right Arrow 16"/>
          <p:cNvSpPr/>
          <p:nvPr/>
        </p:nvSpPr>
        <p:spPr>
          <a:xfrm>
            <a:off x="491671" y="1244628"/>
            <a:ext cx="524436" cy="259393"/>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8" name="Rectangle 17"/>
          <p:cNvSpPr/>
          <p:nvPr/>
        </p:nvSpPr>
        <p:spPr>
          <a:xfrm>
            <a:off x="1445534" y="5115959"/>
            <a:ext cx="6470304" cy="307777"/>
          </a:xfrm>
          <a:prstGeom prst="rect">
            <a:avLst/>
          </a:prstGeom>
        </p:spPr>
        <p:txBody>
          <a:bodyPr wrap="square">
            <a:spAutoFit/>
          </a:bodyPr>
          <a:lstStyle/>
          <a:p>
            <a:pPr algn="ctr"/>
            <a:r>
              <a:rPr lang="en-CA" sz="1400" dirty="0"/>
              <a:t>“Ever since I`ve been young, I`ve associated beer with boating,  it`s a part of it.” – </a:t>
            </a:r>
            <a:r>
              <a:rPr lang="en-CA" sz="1400" dirty="0" smtClean="0"/>
              <a:t>MNK</a:t>
            </a:r>
            <a:endParaRPr lang="en-CA" sz="1400" dirty="0"/>
          </a:p>
        </p:txBody>
      </p:sp>
      <p:sp>
        <p:nvSpPr>
          <p:cNvPr id="19" name="TextBox 18"/>
          <p:cNvSpPr txBox="1"/>
          <p:nvPr/>
        </p:nvSpPr>
        <p:spPr>
          <a:xfrm>
            <a:off x="1127563" y="3903890"/>
            <a:ext cx="7257600" cy="1200329"/>
          </a:xfrm>
          <a:prstGeom prst="rect">
            <a:avLst/>
          </a:prstGeom>
          <a:noFill/>
        </p:spPr>
        <p:txBody>
          <a:bodyPr wrap="square" rtlCol="0">
            <a:spAutoFit/>
          </a:bodyPr>
          <a:lstStyle/>
          <a:p>
            <a:r>
              <a:rPr lang="en-CA" sz="2000" b="1" i="1" dirty="0" smtClean="0">
                <a:solidFill>
                  <a:schemeClr val="tx2"/>
                </a:solidFill>
                <a:latin typeface="+mj-lt"/>
              </a:rPr>
              <a:t>They flex their boundaries and limitations for the sake of having a good time.</a:t>
            </a:r>
            <a:endParaRPr lang="en-CA" sz="2000" dirty="0" smtClean="0">
              <a:latin typeface="+mj-lt"/>
            </a:endParaRPr>
          </a:p>
          <a:p>
            <a:pPr marL="176213" indent="-176213">
              <a:buFont typeface="Arial" panose="020B0604020202020204" pitchFamily="34" charset="0"/>
              <a:buChar char="•"/>
            </a:pPr>
            <a:r>
              <a:rPr lang="en-CA" sz="1600" dirty="0" smtClean="0">
                <a:latin typeface="+mj-lt"/>
              </a:rPr>
              <a:t>They do things they know are dangerous (overcrowded boat, driving drunk, etc.).</a:t>
            </a:r>
          </a:p>
          <a:p>
            <a:pPr marL="176213" indent="-176213">
              <a:buFont typeface="Arial" panose="020B0604020202020204" pitchFamily="34" charset="0"/>
              <a:buChar char="•"/>
            </a:pPr>
            <a:r>
              <a:rPr lang="en-CA" sz="1600" dirty="0" smtClean="0">
                <a:latin typeface="+mj-lt"/>
              </a:rPr>
              <a:t>The thrive on the feeling of invincibility.</a:t>
            </a:r>
          </a:p>
        </p:txBody>
      </p:sp>
      <p:sp>
        <p:nvSpPr>
          <p:cNvPr id="20" name="Right Arrow 19"/>
          <p:cNvSpPr/>
          <p:nvPr/>
        </p:nvSpPr>
        <p:spPr>
          <a:xfrm>
            <a:off x="567348" y="3962819"/>
            <a:ext cx="524436" cy="259393"/>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Rectangle 1"/>
          <p:cNvSpPr/>
          <p:nvPr/>
        </p:nvSpPr>
        <p:spPr>
          <a:xfrm>
            <a:off x="2197862" y="5448735"/>
            <a:ext cx="5021804" cy="307777"/>
          </a:xfrm>
          <a:prstGeom prst="rect">
            <a:avLst/>
          </a:prstGeom>
        </p:spPr>
        <p:txBody>
          <a:bodyPr wrap="square">
            <a:spAutoFit/>
          </a:bodyPr>
          <a:lstStyle/>
          <a:p>
            <a:pPr lvl="0" algn="ctr"/>
            <a:r>
              <a:rPr lang="en-CA" sz="1400" dirty="0" smtClean="0"/>
              <a:t>“When </a:t>
            </a:r>
            <a:r>
              <a:rPr lang="en-CA" sz="1400" dirty="0"/>
              <a:t>you are in a boat, you are </a:t>
            </a:r>
            <a:r>
              <a:rPr lang="en-CA" sz="1400" dirty="0" smtClean="0"/>
              <a:t>swept-up </a:t>
            </a:r>
            <a:r>
              <a:rPr lang="en-CA" sz="1400" dirty="0"/>
              <a:t>in the </a:t>
            </a:r>
            <a:r>
              <a:rPr lang="en-CA" sz="1400" dirty="0" smtClean="0"/>
              <a:t>situation.” – VK</a:t>
            </a:r>
            <a:endParaRPr lang="en-CA" sz="1400" dirty="0"/>
          </a:p>
        </p:txBody>
      </p:sp>
      <p:sp>
        <p:nvSpPr>
          <p:cNvPr id="23" name="TextBox 22"/>
          <p:cNvSpPr txBox="1"/>
          <p:nvPr/>
        </p:nvSpPr>
        <p:spPr>
          <a:xfrm>
            <a:off x="462603" y="570012"/>
            <a:ext cx="8062260" cy="584776"/>
          </a:xfrm>
          <a:prstGeom prst="rect">
            <a:avLst/>
          </a:prstGeom>
          <a:noFill/>
        </p:spPr>
        <p:txBody>
          <a:bodyPr wrap="square" rtlCol="0">
            <a:spAutoFit/>
          </a:bodyPr>
          <a:lstStyle/>
          <a:p>
            <a:r>
              <a:rPr lang="en-US" sz="3200" dirty="0" smtClean="0">
                <a:solidFill>
                  <a:srgbClr val="1F497D"/>
                </a:solidFill>
                <a:latin typeface="Calibri" panose="020F0502020204030204" pitchFamily="34" charset="0"/>
                <a:cs typeface="Century Gothic"/>
              </a:rPr>
              <a:t>Implications on Safety</a:t>
            </a:r>
            <a:endParaRPr lang="en-US" sz="3200" dirty="0">
              <a:solidFill>
                <a:srgbClr val="1F497D"/>
              </a:solidFill>
              <a:latin typeface="Calibri" panose="020F0502020204030204" pitchFamily="34" charset="0"/>
              <a:cs typeface="Century Gothic"/>
            </a:endParaRPr>
          </a:p>
        </p:txBody>
      </p:sp>
      <p:sp>
        <p:nvSpPr>
          <p:cNvPr id="24" name="TextBox 23"/>
          <p:cNvSpPr txBox="1"/>
          <p:nvPr/>
        </p:nvSpPr>
        <p:spPr>
          <a:xfrm>
            <a:off x="233189" y="144384"/>
            <a:ext cx="5773911" cy="523220"/>
          </a:xfrm>
          <a:prstGeom prst="rect">
            <a:avLst/>
          </a:prstGeom>
          <a:noFill/>
          <a:ln>
            <a:solidFill>
              <a:schemeClr val="accent1"/>
            </a:solidFill>
            <a:prstDash val="sysDash"/>
          </a:ln>
        </p:spPr>
        <p:txBody>
          <a:bodyPr wrap="square" rtlCol="0">
            <a:spAutoFit/>
          </a:bodyPr>
          <a:lstStyle/>
          <a:p>
            <a:pPr algn="ctr"/>
            <a:r>
              <a:rPr lang="en-CA" sz="2800" dirty="0" smtClean="0">
                <a:solidFill>
                  <a:srgbClr val="FF0000"/>
                </a:solidFill>
              </a:rPr>
              <a:t>I don’t want to be the odd man out</a:t>
            </a:r>
            <a:endParaRPr lang="en-CA" sz="2800" dirty="0">
              <a:solidFill>
                <a:srgbClr val="FF0000"/>
              </a:solidFill>
            </a:endParaRPr>
          </a:p>
        </p:txBody>
      </p:sp>
    </p:spTree>
    <p:extLst>
      <p:ext uri="{BB962C8B-B14F-4D97-AF65-F5344CB8AC3E}">
        <p14:creationId xmlns:p14="http://schemas.microsoft.com/office/powerpoint/2010/main" val="1387647795"/>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ular Callout 21"/>
          <p:cNvSpPr/>
          <p:nvPr/>
        </p:nvSpPr>
        <p:spPr>
          <a:xfrm>
            <a:off x="5586373" y="4104671"/>
            <a:ext cx="3058378" cy="1330215"/>
          </a:xfrm>
          <a:prstGeom prst="wedgeRoundRectCallout">
            <a:avLst>
              <a:gd name="adj1" fmla="val -63228"/>
              <a:gd name="adj2" fmla="val 1115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5" name="Rounded Rectangular Callout 24"/>
          <p:cNvSpPr/>
          <p:nvPr/>
        </p:nvSpPr>
        <p:spPr>
          <a:xfrm>
            <a:off x="5571873" y="3129813"/>
            <a:ext cx="3058378" cy="884524"/>
          </a:xfrm>
          <a:prstGeom prst="wedgeRoundRectCallout">
            <a:avLst>
              <a:gd name="adj1" fmla="val -63228"/>
              <a:gd name="adj2" fmla="val 1115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4" name="Rounded Rectangular Callout 23"/>
          <p:cNvSpPr/>
          <p:nvPr/>
        </p:nvSpPr>
        <p:spPr>
          <a:xfrm>
            <a:off x="5512417" y="2197291"/>
            <a:ext cx="3058378" cy="825561"/>
          </a:xfrm>
          <a:prstGeom prst="wedgeRoundRectCallout">
            <a:avLst>
              <a:gd name="adj1" fmla="val -63228"/>
              <a:gd name="adj2" fmla="val 1115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extBox 1"/>
          <p:cNvSpPr txBox="1"/>
          <p:nvPr/>
        </p:nvSpPr>
        <p:spPr>
          <a:xfrm>
            <a:off x="322904" y="1184343"/>
            <a:ext cx="8493550" cy="492443"/>
          </a:xfrm>
          <a:prstGeom prst="rect">
            <a:avLst/>
          </a:prstGeom>
          <a:noFill/>
          <a:ln>
            <a:solidFill>
              <a:schemeClr val="accent1"/>
            </a:solidFill>
            <a:prstDash val="sysDash"/>
          </a:ln>
        </p:spPr>
        <p:txBody>
          <a:bodyPr wrap="square" rtlCol="0">
            <a:spAutoFit/>
          </a:bodyPr>
          <a:lstStyle/>
          <a:p>
            <a:pPr marL="1255713" defTabSz="620713"/>
            <a:r>
              <a:rPr lang="en-US" sz="2600" dirty="0" smtClean="0">
                <a:solidFill>
                  <a:srgbClr val="FF0000"/>
                </a:solidFill>
              </a:rPr>
              <a:t>I have </a:t>
            </a:r>
            <a:r>
              <a:rPr lang="en-US" sz="2600" dirty="0">
                <a:solidFill>
                  <a:srgbClr val="FF0000"/>
                </a:solidFill>
              </a:rPr>
              <a:t>the right to </a:t>
            </a:r>
            <a:r>
              <a:rPr lang="en-US" sz="2600" dirty="0" smtClean="0">
                <a:solidFill>
                  <a:srgbClr val="FF0000"/>
                </a:solidFill>
              </a:rPr>
              <a:t>relax</a:t>
            </a:r>
            <a:endParaRPr lang="en-CA" sz="2600" dirty="0">
              <a:solidFill>
                <a:srgbClr val="FF0000"/>
              </a:solidFill>
            </a:endParaRPr>
          </a:p>
        </p:txBody>
      </p:sp>
      <p:sp>
        <p:nvSpPr>
          <p:cNvPr id="4" name="Oval 3"/>
          <p:cNvSpPr/>
          <p:nvPr/>
        </p:nvSpPr>
        <p:spPr>
          <a:xfrm>
            <a:off x="600501" y="1009933"/>
            <a:ext cx="933951" cy="826378"/>
          </a:xfrm>
          <a:prstGeom prst="ellipse">
            <a:avLst/>
          </a:prstGeom>
          <a:solidFill>
            <a:schemeClr val="bg1"/>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0" name="TextBox 9"/>
          <p:cNvSpPr txBox="1"/>
          <p:nvPr/>
        </p:nvSpPr>
        <p:spPr>
          <a:xfrm>
            <a:off x="322903" y="277912"/>
            <a:ext cx="8666042" cy="461665"/>
          </a:xfrm>
          <a:prstGeom prst="rect">
            <a:avLst/>
          </a:prstGeom>
          <a:noFill/>
        </p:spPr>
        <p:txBody>
          <a:bodyPr wrap="square" rtlCol="0">
            <a:spAutoFit/>
          </a:bodyPr>
          <a:lstStyle/>
          <a:p>
            <a:r>
              <a:rPr lang="en-US" sz="2400" dirty="0">
                <a:solidFill>
                  <a:srgbClr val="1F497D"/>
                </a:solidFill>
                <a:latin typeface="Calibri" panose="020F0502020204030204" pitchFamily="34" charset="0"/>
                <a:cs typeface="Century Gothic"/>
              </a:rPr>
              <a:t>Driving insights about Men &amp; Boating Safety Barriers, cont’d</a:t>
            </a: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22</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0177" y="967572"/>
            <a:ext cx="764275" cy="923330"/>
          </a:xfrm>
          <a:prstGeom prst="rect">
            <a:avLst/>
          </a:prstGeom>
          <a:noFill/>
        </p:spPr>
        <p:txBody>
          <a:bodyPr wrap="square" rtlCol="0">
            <a:spAutoFit/>
          </a:bodyPr>
          <a:lstStyle/>
          <a:p>
            <a:r>
              <a:rPr lang="en-CA" sz="5400" dirty="0" smtClean="0">
                <a:solidFill>
                  <a:srgbClr val="FF0000"/>
                </a:solidFill>
              </a:rPr>
              <a:t>4.</a:t>
            </a:r>
            <a:endParaRPr lang="en-CA" sz="5400" dirty="0">
              <a:solidFill>
                <a:srgbClr val="FF0000"/>
              </a:solidFill>
            </a:endParaRPr>
          </a:p>
        </p:txBody>
      </p:sp>
      <p:sp>
        <p:nvSpPr>
          <p:cNvPr id="9" name="Rectangle 8"/>
          <p:cNvSpPr/>
          <p:nvPr/>
        </p:nvSpPr>
        <p:spPr>
          <a:xfrm>
            <a:off x="5693827" y="2393886"/>
            <a:ext cx="2563253" cy="523220"/>
          </a:xfrm>
          <a:prstGeom prst="rect">
            <a:avLst/>
          </a:prstGeom>
        </p:spPr>
        <p:txBody>
          <a:bodyPr wrap="square">
            <a:spAutoFit/>
          </a:bodyPr>
          <a:lstStyle/>
          <a:p>
            <a:pPr lvl="0" algn="ctr"/>
            <a:r>
              <a:rPr lang="en-CA" sz="1400" dirty="0" smtClean="0"/>
              <a:t>“That </a:t>
            </a:r>
            <a:r>
              <a:rPr lang="en-CA" sz="1400" dirty="0"/>
              <a:t>is what cottage life is all </a:t>
            </a:r>
            <a:r>
              <a:rPr lang="en-CA" sz="1400" dirty="0" smtClean="0"/>
              <a:t>about.” – TNK</a:t>
            </a:r>
            <a:endParaRPr lang="en-CA" sz="1400" dirty="0"/>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348" y="4140927"/>
            <a:ext cx="2653572" cy="175799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1754" y="3511430"/>
            <a:ext cx="1909991" cy="2387489"/>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347" y="2245288"/>
            <a:ext cx="2653572" cy="1769048"/>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8280" y="1890902"/>
            <a:ext cx="2048693" cy="1536520"/>
          </a:xfrm>
          <a:prstGeom prst="rect">
            <a:avLst/>
          </a:prstGeom>
        </p:spPr>
      </p:pic>
      <p:sp>
        <p:nvSpPr>
          <p:cNvPr id="23" name="Rectangle 22"/>
          <p:cNvSpPr/>
          <p:nvPr/>
        </p:nvSpPr>
        <p:spPr>
          <a:xfrm>
            <a:off x="5706261" y="3297328"/>
            <a:ext cx="2823589" cy="523220"/>
          </a:xfrm>
          <a:prstGeom prst="rect">
            <a:avLst/>
          </a:prstGeom>
        </p:spPr>
        <p:txBody>
          <a:bodyPr wrap="square">
            <a:spAutoFit/>
          </a:bodyPr>
          <a:lstStyle/>
          <a:p>
            <a:pPr algn="ctr"/>
            <a:r>
              <a:rPr lang="en-CA" sz="1400" dirty="0" smtClean="0"/>
              <a:t>“Starting </a:t>
            </a:r>
            <a:r>
              <a:rPr lang="en-CA" sz="1400" dirty="0"/>
              <a:t>the weekend, that first beer, god damn, is so </a:t>
            </a:r>
            <a:r>
              <a:rPr lang="en-CA" sz="1400" dirty="0" smtClean="0"/>
              <a:t>good.” – MNK</a:t>
            </a:r>
            <a:endParaRPr lang="en-CA" sz="1400" dirty="0"/>
          </a:p>
        </p:txBody>
      </p:sp>
      <p:sp>
        <p:nvSpPr>
          <p:cNvPr id="26" name="Rectangle 25"/>
          <p:cNvSpPr/>
          <p:nvPr/>
        </p:nvSpPr>
        <p:spPr>
          <a:xfrm>
            <a:off x="5693827" y="4277460"/>
            <a:ext cx="2876967" cy="954107"/>
          </a:xfrm>
          <a:prstGeom prst="rect">
            <a:avLst/>
          </a:prstGeom>
        </p:spPr>
        <p:txBody>
          <a:bodyPr wrap="square">
            <a:spAutoFit/>
          </a:bodyPr>
          <a:lstStyle/>
          <a:p>
            <a:pPr lvl="0" algn="ctr"/>
            <a:r>
              <a:rPr lang="en-CA" sz="1400" dirty="0" smtClean="0"/>
              <a:t>“If I </a:t>
            </a:r>
            <a:r>
              <a:rPr lang="en-CA" sz="1400" dirty="0"/>
              <a:t>am at the beach, </a:t>
            </a:r>
            <a:r>
              <a:rPr lang="en-CA" sz="1400" dirty="0" smtClean="0"/>
              <a:t>and we </a:t>
            </a:r>
            <a:r>
              <a:rPr lang="en-CA" sz="1400" dirty="0"/>
              <a:t>decide to go out in the boat, </a:t>
            </a:r>
            <a:r>
              <a:rPr lang="en-CA" sz="1400" dirty="0" smtClean="0"/>
              <a:t>I don't </a:t>
            </a:r>
            <a:r>
              <a:rPr lang="en-CA" sz="1400" dirty="0"/>
              <a:t>want to go up to </a:t>
            </a:r>
            <a:r>
              <a:rPr lang="en-CA" sz="1400" dirty="0" smtClean="0"/>
              <a:t>the cottage </a:t>
            </a:r>
            <a:r>
              <a:rPr lang="en-CA" sz="1400" dirty="0"/>
              <a:t>and get a </a:t>
            </a:r>
            <a:r>
              <a:rPr lang="en-CA" sz="1400" dirty="0" smtClean="0"/>
              <a:t/>
            </a:r>
            <a:br>
              <a:rPr lang="en-CA" sz="1400" dirty="0" smtClean="0"/>
            </a:br>
            <a:r>
              <a:rPr lang="en-CA" sz="1400" dirty="0" smtClean="0"/>
              <a:t>lifejacket. That takes a plan.” – TNK</a:t>
            </a:r>
            <a:endParaRPr lang="en-CA" sz="1400" dirty="0"/>
          </a:p>
        </p:txBody>
      </p:sp>
    </p:spTree>
    <p:extLst>
      <p:ext uri="{BB962C8B-B14F-4D97-AF65-F5344CB8AC3E}">
        <p14:creationId xmlns:p14="http://schemas.microsoft.com/office/powerpoint/2010/main" val="2321626285"/>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6135" y="624431"/>
            <a:ext cx="6290415" cy="584776"/>
          </a:xfrm>
          <a:prstGeom prst="rect">
            <a:avLst/>
          </a:prstGeom>
          <a:noFill/>
        </p:spPr>
        <p:txBody>
          <a:bodyPr wrap="square" rtlCol="0">
            <a:spAutoFit/>
          </a:bodyPr>
          <a:lstStyle/>
          <a:p>
            <a:r>
              <a:rPr lang="en-US" sz="3200" dirty="0" smtClean="0">
                <a:solidFill>
                  <a:srgbClr val="1F497D"/>
                </a:solidFill>
                <a:latin typeface="Calibri" panose="020F0502020204030204" pitchFamily="34" charset="0"/>
                <a:cs typeface="Century Gothic"/>
              </a:rPr>
              <a:t>Implications on Safety</a:t>
            </a:r>
            <a:endParaRPr lang="en-US" sz="3200" dirty="0">
              <a:solidFill>
                <a:srgbClr val="1F497D"/>
              </a:solidFill>
              <a:latin typeface="Calibri" panose="020F0502020204030204" pitchFamily="34" charset="0"/>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23</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769290" y="1232119"/>
            <a:ext cx="2219655" cy="4708982"/>
          </a:xfrm>
          <a:prstGeom prst="rect">
            <a:avLst/>
          </a:prstGeom>
          <a:ln>
            <a:solidFill>
              <a:schemeClr val="accent1"/>
            </a:solidFill>
            <a:prstDash val="sysDash"/>
          </a:ln>
        </p:spPr>
        <p:txBody>
          <a:bodyPr wrap="square">
            <a:spAutoFit/>
          </a:bodyPr>
          <a:lstStyle/>
          <a:p>
            <a:pPr lvl="0"/>
            <a:endParaRPr lang="en-CA" sz="1400" dirty="0" smtClean="0"/>
          </a:p>
          <a:p>
            <a:pPr lvl="0"/>
            <a:endParaRPr lang="en-CA" sz="1400" dirty="0" smtClean="0"/>
          </a:p>
          <a:p>
            <a:pPr lvl="0"/>
            <a:r>
              <a:rPr lang="en-CA" sz="1400" dirty="0" smtClean="0"/>
              <a:t>Traditional life jackets were: </a:t>
            </a:r>
            <a:r>
              <a:rPr lang="en-CA" sz="2400" dirty="0" smtClean="0">
                <a:latin typeface="Arabic Typesetting" panose="03020402040406030203" pitchFamily="66" charset="-78"/>
                <a:cs typeface="Arabic Typesetting" panose="03020402040406030203" pitchFamily="66" charset="-78"/>
              </a:rPr>
              <a:t>uncomfortable</a:t>
            </a:r>
            <a:endParaRPr lang="en-CA" sz="2400" dirty="0">
              <a:latin typeface="Arabic Typesetting" panose="03020402040406030203" pitchFamily="66" charset="-78"/>
              <a:cs typeface="Arabic Typesetting" panose="03020402040406030203" pitchFamily="66" charset="-78"/>
            </a:endParaRPr>
          </a:p>
          <a:p>
            <a:pPr lvl="0" algn="ctr">
              <a:spcBef>
                <a:spcPts val="600"/>
              </a:spcBef>
            </a:pPr>
            <a:r>
              <a:rPr lang="en-CA" dirty="0">
                <a:latin typeface="Arial Black" panose="020B0A04020102020204" pitchFamily="34" charset="0"/>
              </a:rPr>
              <a:t>bulky</a:t>
            </a:r>
          </a:p>
          <a:p>
            <a:pPr lvl="0" algn="ctr">
              <a:spcBef>
                <a:spcPts val="600"/>
              </a:spcBef>
            </a:pPr>
            <a:r>
              <a:rPr lang="en-CA" i="1" dirty="0"/>
              <a:t>cumbersome</a:t>
            </a:r>
          </a:p>
          <a:p>
            <a:pPr lvl="0" algn="ctr">
              <a:spcBef>
                <a:spcPts val="600"/>
              </a:spcBef>
            </a:pPr>
            <a:r>
              <a:rPr lang="en-CA" dirty="0" smtClean="0">
                <a:latin typeface="Arial" panose="020B0604020202020204" pitchFamily="34" charset="0"/>
                <a:cs typeface="Arial" panose="020B0604020202020204" pitchFamily="34" charset="0"/>
              </a:rPr>
              <a:t>awkward</a:t>
            </a:r>
          </a:p>
          <a:p>
            <a:pPr lvl="0" algn="ctr">
              <a:spcBef>
                <a:spcPts val="600"/>
              </a:spcBef>
            </a:pPr>
            <a:r>
              <a:rPr lang="en-CA" b="1" dirty="0" smtClean="0"/>
              <a:t>Heavy</a:t>
            </a:r>
          </a:p>
          <a:p>
            <a:pPr lvl="0" algn="ctr">
              <a:spcBef>
                <a:spcPts val="600"/>
              </a:spcBef>
            </a:pPr>
            <a:r>
              <a:rPr lang="en-CA" sz="2000" dirty="0" smtClean="0">
                <a:latin typeface="CordiaUPC" panose="020B0304020202020204" pitchFamily="34" charset="-34"/>
                <a:cs typeface="CordiaUPC" panose="020B0304020202020204" pitchFamily="34" charset="-34"/>
              </a:rPr>
              <a:t>irritating</a:t>
            </a:r>
            <a:endParaRPr lang="en-CA" sz="2000" dirty="0">
              <a:latin typeface="CordiaUPC" panose="020B0304020202020204" pitchFamily="34" charset="-34"/>
              <a:cs typeface="CordiaUPC" panose="020B0304020202020204" pitchFamily="34" charset="-34"/>
            </a:endParaRPr>
          </a:p>
          <a:p>
            <a:pPr lvl="0" algn="ctr">
              <a:spcBef>
                <a:spcPts val="600"/>
              </a:spcBef>
            </a:pPr>
            <a:r>
              <a:rPr lang="en-CA" dirty="0">
                <a:latin typeface="Calibri" panose="020F0502020204030204" pitchFamily="34" charset="0"/>
              </a:rPr>
              <a:t>too damn </a:t>
            </a:r>
            <a:r>
              <a:rPr lang="en-CA" dirty="0" smtClean="0">
                <a:latin typeface="Calibri" panose="020F0502020204030204" pitchFamily="34" charset="0"/>
              </a:rPr>
              <a:t>hot</a:t>
            </a:r>
          </a:p>
          <a:p>
            <a:pPr lvl="0" algn="ctr">
              <a:spcBef>
                <a:spcPts val="600"/>
              </a:spcBef>
            </a:pPr>
            <a:r>
              <a:rPr lang="en-CA" dirty="0">
                <a:solidFill>
                  <a:schemeClr val="accent1"/>
                </a:solidFill>
              </a:rPr>
              <a:t>w</a:t>
            </a:r>
            <a:r>
              <a:rPr lang="en-CA" dirty="0" smtClean="0">
                <a:solidFill>
                  <a:schemeClr val="accent1"/>
                </a:solidFill>
              </a:rPr>
              <a:t>et</a:t>
            </a:r>
          </a:p>
          <a:p>
            <a:pPr lvl="0" algn="ctr">
              <a:spcBef>
                <a:spcPts val="600"/>
              </a:spcBef>
            </a:pPr>
            <a:r>
              <a:rPr lang="en-CA" dirty="0">
                <a:solidFill>
                  <a:schemeClr val="tx1">
                    <a:lumMod val="65000"/>
                    <a:lumOff val="35000"/>
                  </a:schemeClr>
                </a:solidFill>
              </a:rPr>
              <a:t>m</a:t>
            </a:r>
            <a:r>
              <a:rPr lang="en-CA" dirty="0" smtClean="0">
                <a:solidFill>
                  <a:schemeClr val="tx1">
                    <a:lumMod val="65000"/>
                    <a:lumOff val="35000"/>
                  </a:schemeClr>
                </a:solidFill>
              </a:rPr>
              <a:t>ouldy</a:t>
            </a:r>
          </a:p>
          <a:p>
            <a:pPr lvl="0" algn="ctr">
              <a:spcBef>
                <a:spcPts val="600"/>
              </a:spcBef>
            </a:pPr>
            <a:r>
              <a:rPr lang="en-CA" dirty="0" smtClean="0">
                <a:latin typeface="Segoe Print" panose="02000600000000000000" pitchFamily="2" charset="0"/>
              </a:rPr>
              <a:t>sticky</a:t>
            </a:r>
            <a:endParaRPr lang="en-CA" dirty="0">
              <a:latin typeface="Segoe Print" panose="02000600000000000000" pitchFamily="2" charset="0"/>
            </a:endParaRPr>
          </a:p>
          <a:p>
            <a:pPr lvl="0" algn="ctr">
              <a:spcBef>
                <a:spcPts val="600"/>
              </a:spcBef>
            </a:pPr>
            <a:r>
              <a:rPr lang="en-CA" sz="2000" dirty="0" smtClean="0">
                <a:latin typeface="Papyrus" panose="03070502060502030205" pitchFamily="66" charset="0"/>
              </a:rPr>
              <a:t>smelly</a:t>
            </a:r>
            <a:endParaRPr lang="en-CA" sz="2000" dirty="0">
              <a:latin typeface="Papyrus" panose="03070502060502030205" pitchFamily="66" charset="0"/>
            </a:endParaRPr>
          </a:p>
        </p:txBody>
      </p:sp>
      <p:sp>
        <p:nvSpPr>
          <p:cNvPr id="6" name="Rectangle 5"/>
          <p:cNvSpPr/>
          <p:nvPr/>
        </p:nvSpPr>
        <p:spPr>
          <a:xfrm>
            <a:off x="1102163" y="2861246"/>
            <a:ext cx="5331099" cy="307777"/>
          </a:xfrm>
          <a:prstGeom prst="rect">
            <a:avLst/>
          </a:prstGeom>
        </p:spPr>
        <p:txBody>
          <a:bodyPr wrap="square">
            <a:spAutoFit/>
          </a:bodyPr>
          <a:lstStyle/>
          <a:p>
            <a:pPr lvl="0" algn="ctr"/>
            <a:r>
              <a:rPr lang="en-CA" sz="1400" dirty="0" smtClean="0"/>
              <a:t>“They </a:t>
            </a:r>
            <a:r>
              <a:rPr lang="en-CA" sz="1400" dirty="0"/>
              <a:t>are wet and soggy when you arrive at the </a:t>
            </a:r>
            <a:r>
              <a:rPr lang="en-CA" sz="1400" dirty="0" smtClean="0"/>
              <a:t>boat.” – TNK</a:t>
            </a:r>
            <a:endParaRPr lang="en-CA" sz="1400" dirty="0"/>
          </a:p>
        </p:txBody>
      </p:sp>
      <p:sp>
        <p:nvSpPr>
          <p:cNvPr id="18" name="TextBox 17"/>
          <p:cNvSpPr txBox="1"/>
          <p:nvPr/>
        </p:nvSpPr>
        <p:spPr>
          <a:xfrm>
            <a:off x="1057254" y="1201078"/>
            <a:ext cx="5343545" cy="1692771"/>
          </a:xfrm>
          <a:prstGeom prst="rect">
            <a:avLst/>
          </a:prstGeom>
          <a:noFill/>
        </p:spPr>
        <p:txBody>
          <a:bodyPr wrap="square" rtlCol="0">
            <a:spAutoFit/>
          </a:bodyPr>
          <a:lstStyle/>
          <a:p>
            <a:r>
              <a:rPr lang="en-CA" sz="2000" b="1" i="1" dirty="0" smtClean="0">
                <a:solidFill>
                  <a:schemeClr val="tx2"/>
                </a:solidFill>
                <a:latin typeface="+mj-lt"/>
              </a:rPr>
              <a:t>They resist wearing a lifejacket because it makes them uncomfortable.</a:t>
            </a:r>
            <a:endParaRPr lang="en-CA" sz="2000" dirty="0" smtClean="0">
              <a:latin typeface="+mj-lt"/>
            </a:endParaRPr>
          </a:p>
          <a:p>
            <a:pPr marL="176213" indent="-176213">
              <a:buFont typeface="Arial" panose="020B0604020202020204" pitchFamily="34" charset="0"/>
              <a:buChar char="•"/>
            </a:pPr>
            <a:r>
              <a:rPr lang="en-CA" sz="1600" dirty="0" smtClean="0">
                <a:latin typeface="+mj-lt"/>
              </a:rPr>
              <a:t>They get too hot – it’s like wearing a winter vest on a summer day.</a:t>
            </a:r>
          </a:p>
          <a:p>
            <a:pPr marL="176213" indent="-176213">
              <a:buFont typeface="Arial" panose="020B0604020202020204" pitchFamily="34" charset="0"/>
              <a:buChar char="•"/>
            </a:pPr>
            <a:r>
              <a:rPr lang="en-CA" sz="1600" dirty="0" smtClean="0">
                <a:latin typeface="+mj-lt"/>
              </a:rPr>
              <a:t>They smell bad.</a:t>
            </a:r>
          </a:p>
          <a:p>
            <a:pPr marL="176213" indent="-176213">
              <a:buFont typeface="Arial" panose="020B0604020202020204" pitchFamily="34" charset="0"/>
              <a:buChar char="•"/>
            </a:pPr>
            <a:r>
              <a:rPr lang="en-CA" sz="1600" dirty="0" smtClean="0">
                <a:latin typeface="+mj-lt"/>
              </a:rPr>
              <a:t>They don’t fit properly (wrong size). </a:t>
            </a:r>
          </a:p>
        </p:txBody>
      </p:sp>
      <p:sp>
        <p:nvSpPr>
          <p:cNvPr id="19" name="Right Arrow 18"/>
          <p:cNvSpPr/>
          <p:nvPr/>
        </p:nvSpPr>
        <p:spPr>
          <a:xfrm>
            <a:off x="497040" y="1260007"/>
            <a:ext cx="524436" cy="259393"/>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7" name="TextBox 16"/>
          <p:cNvSpPr txBox="1"/>
          <p:nvPr/>
        </p:nvSpPr>
        <p:spPr>
          <a:xfrm>
            <a:off x="1028756" y="3441588"/>
            <a:ext cx="5740534" cy="1384995"/>
          </a:xfrm>
          <a:prstGeom prst="rect">
            <a:avLst/>
          </a:prstGeom>
          <a:noFill/>
        </p:spPr>
        <p:txBody>
          <a:bodyPr wrap="square" rtlCol="0">
            <a:spAutoFit/>
          </a:bodyPr>
          <a:lstStyle/>
          <a:p>
            <a:r>
              <a:rPr lang="en-CA" sz="2000" b="1" i="1" dirty="0" smtClean="0">
                <a:solidFill>
                  <a:schemeClr val="tx2"/>
                </a:solidFill>
                <a:latin typeface="+mj-lt"/>
              </a:rPr>
              <a:t>They forgo a lifejacket if it requires too much effort.</a:t>
            </a:r>
            <a:endParaRPr lang="en-CA" sz="2000" dirty="0" smtClean="0">
              <a:latin typeface="+mj-lt"/>
            </a:endParaRPr>
          </a:p>
          <a:p>
            <a:pPr marL="176213" indent="-176213">
              <a:buFont typeface="Arial" panose="020B0604020202020204" pitchFamily="34" charset="0"/>
              <a:buChar char="•"/>
            </a:pPr>
            <a:r>
              <a:rPr lang="en-CA" sz="1600" dirty="0" smtClean="0">
                <a:latin typeface="+mj-lt"/>
              </a:rPr>
              <a:t>They don’t want to hunt for a lifejacket or go too far to get one if it’s not already in the boat.</a:t>
            </a:r>
          </a:p>
          <a:p>
            <a:pPr marL="176213" indent="-176213">
              <a:buFont typeface="Arial" panose="020B0604020202020204" pitchFamily="34" charset="0"/>
              <a:buChar char="•"/>
            </a:pPr>
            <a:r>
              <a:rPr lang="en-CA" sz="1600" dirty="0" smtClean="0">
                <a:latin typeface="+mj-lt"/>
              </a:rPr>
              <a:t>Sometimes they just want to jump in the boat and go (spontaneity). </a:t>
            </a:r>
          </a:p>
        </p:txBody>
      </p:sp>
      <p:sp>
        <p:nvSpPr>
          <p:cNvPr id="21" name="Right Arrow 20"/>
          <p:cNvSpPr/>
          <p:nvPr/>
        </p:nvSpPr>
        <p:spPr>
          <a:xfrm>
            <a:off x="468542" y="3500517"/>
            <a:ext cx="524436" cy="259393"/>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2" name="TextBox 21"/>
          <p:cNvSpPr txBox="1"/>
          <p:nvPr/>
        </p:nvSpPr>
        <p:spPr>
          <a:xfrm>
            <a:off x="1083349" y="4940645"/>
            <a:ext cx="5740534" cy="954107"/>
          </a:xfrm>
          <a:prstGeom prst="rect">
            <a:avLst/>
          </a:prstGeom>
          <a:noFill/>
        </p:spPr>
        <p:txBody>
          <a:bodyPr wrap="square" rtlCol="0">
            <a:spAutoFit/>
          </a:bodyPr>
          <a:lstStyle/>
          <a:p>
            <a:r>
              <a:rPr lang="en-CA" sz="2000" b="1" i="1" dirty="0" smtClean="0">
                <a:solidFill>
                  <a:schemeClr val="tx2"/>
                </a:solidFill>
                <a:latin typeface="+mj-lt"/>
              </a:rPr>
              <a:t>They have it onboard, but use it as a pillow or seat cushion.</a:t>
            </a:r>
            <a:endParaRPr lang="en-CA" sz="2000" dirty="0" smtClean="0">
              <a:latin typeface="+mj-lt"/>
            </a:endParaRPr>
          </a:p>
          <a:p>
            <a:pPr marL="176213" indent="-176213">
              <a:buFont typeface="Arial" panose="020B0604020202020204" pitchFamily="34" charset="0"/>
              <a:buChar char="•"/>
            </a:pPr>
            <a:r>
              <a:rPr lang="en-CA" sz="1600" dirty="0" smtClean="0">
                <a:latin typeface="+mj-lt"/>
              </a:rPr>
              <a:t>They’re looking to maximize comfort</a:t>
            </a:r>
            <a:r>
              <a:rPr lang="en-CA" sz="1600" dirty="0">
                <a:latin typeface="+mj-lt"/>
              </a:rPr>
              <a:t> </a:t>
            </a:r>
            <a:r>
              <a:rPr lang="en-CA" sz="1600" dirty="0" smtClean="0">
                <a:latin typeface="+mj-lt"/>
              </a:rPr>
              <a:t>while obeying the law.</a:t>
            </a:r>
          </a:p>
        </p:txBody>
      </p:sp>
      <p:sp>
        <p:nvSpPr>
          <p:cNvPr id="23" name="Right Arrow 22"/>
          <p:cNvSpPr/>
          <p:nvPr/>
        </p:nvSpPr>
        <p:spPr>
          <a:xfrm>
            <a:off x="523135" y="4999574"/>
            <a:ext cx="524436" cy="259393"/>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pic>
        <p:nvPicPr>
          <p:cNvPr id="3" name="Picture 2"/>
          <p:cNvPicPr>
            <a:picLocks noChangeAspect="1"/>
          </p:cNvPicPr>
          <p:nvPr/>
        </p:nvPicPr>
        <p:blipFill>
          <a:blip r:embed="rId6"/>
          <a:stretch>
            <a:fillRect/>
          </a:stretch>
        </p:blipFill>
        <p:spPr>
          <a:xfrm>
            <a:off x="7631356" y="287319"/>
            <a:ext cx="1293519" cy="1293519"/>
          </a:xfrm>
          <a:prstGeom prst="rect">
            <a:avLst/>
          </a:prstGeom>
        </p:spPr>
      </p:pic>
      <p:sp>
        <p:nvSpPr>
          <p:cNvPr id="20" name="Rectangle 19"/>
          <p:cNvSpPr/>
          <p:nvPr/>
        </p:nvSpPr>
        <p:spPr>
          <a:xfrm>
            <a:off x="1954977" y="3120060"/>
            <a:ext cx="3607607" cy="307777"/>
          </a:xfrm>
          <a:prstGeom prst="rect">
            <a:avLst/>
          </a:prstGeom>
        </p:spPr>
        <p:txBody>
          <a:bodyPr wrap="square">
            <a:spAutoFit/>
          </a:bodyPr>
          <a:lstStyle/>
          <a:p>
            <a:pPr algn="ctr"/>
            <a:r>
              <a:rPr lang="en-CA" sz="1400" dirty="0" smtClean="0"/>
              <a:t>“You want </a:t>
            </a:r>
            <a:r>
              <a:rPr lang="en-CA" sz="1400" dirty="0"/>
              <a:t>to feel the sun on your </a:t>
            </a:r>
            <a:r>
              <a:rPr lang="en-CA" sz="1400" dirty="0" smtClean="0"/>
              <a:t>skin.” – MNK </a:t>
            </a:r>
            <a:endParaRPr lang="en-CA" sz="1400" dirty="0"/>
          </a:p>
        </p:txBody>
      </p:sp>
      <p:sp>
        <p:nvSpPr>
          <p:cNvPr id="25" name="TextBox 24"/>
          <p:cNvSpPr txBox="1"/>
          <p:nvPr/>
        </p:nvSpPr>
        <p:spPr>
          <a:xfrm>
            <a:off x="330200" y="140055"/>
            <a:ext cx="3721100" cy="523220"/>
          </a:xfrm>
          <a:prstGeom prst="rect">
            <a:avLst/>
          </a:prstGeom>
          <a:noFill/>
          <a:ln>
            <a:solidFill>
              <a:schemeClr val="accent1"/>
            </a:solidFill>
            <a:prstDash val="sysDash"/>
          </a:ln>
        </p:spPr>
        <p:txBody>
          <a:bodyPr wrap="square" rtlCol="0">
            <a:spAutoFit/>
          </a:bodyPr>
          <a:lstStyle/>
          <a:p>
            <a:pPr marL="1255713" indent="-1166813" defTabSz="620713"/>
            <a:r>
              <a:rPr lang="en-US" sz="2800" dirty="0" smtClean="0">
                <a:solidFill>
                  <a:srgbClr val="FF0000"/>
                </a:solidFill>
              </a:rPr>
              <a:t>I have </a:t>
            </a:r>
            <a:r>
              <a:rPr lang="en-US" sz="2800" dirty="0">
                <a:solidFill>
                  <a:srgbClr val="FF0000"/>
                </a:solidFill>
              </a:rPr>
              <a:t>the right to </a:t>
            </a:r>
            <a:r>
              <a:rPr lang="en-US" sz="2800" dirty="0" smtClean="0">
                <a:solidFill>
                  <a:srgbClr val="FF0000"/>
                </a:solidFill>
              </a:rPr>
              <a:t>relax</a:t>
            </a:r>
            <a:endParaRPr lang="en-CA" sz="2800" dirty="0">
              <a:solidFill>
                <a:srgbClr val="FF0000"/>
              </a:solidFill>
            </a:endParaRPr>
          </a:p>
        </p:txBody>
      </p:sp>
    </p:spTree>
    <p:extLst>
      <p:ext uri="{BB962C8B-B14F-4D97-AF65-F5344CB8AC3E}">
        <p14:creationId xmlns:p14="http://schemas.microsoft.com/office/powerpoint/2010/main" val="1562410761"/>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24</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69791" y="277911"/>
            <a:ext cx="1497393" cy="1458467"/>
          </a:xfrm>
          <a:prstGeom prst="rect">
            <a:avLst/>
          </a:prstGeom>
        </p:spPr>
      </p:pic>
      <p:sp>
        <p:nvSpPr>
          <p:cNvPr id="18" name="TextBox 17"/>
          <p:cNvSpPr txBox="1"/>
          <p:nvPr/>
        </p:nvSpPr>
        <p:spPr>
          <a:xfrm>
            <a:off x="1057255" y="1323910"/>
            <a:ext cx="7257600" cy="1631216"/>
          </a:xfrm>
          <a:prstGeom prst="rect">
            <a:avLst/>
          </a:prstGeom>
          <a:noFill/>
        </p:spPr>
        <p:txBody>
          <a:bodyPr wrap="square" rtlCol="0">
            <a:spAutoFit/>
          </a:bodyPr>
          <a:lstStyle/>
          <a:p>
            <a:r>
              <a:rPr lang="en-CA" sz="2000" b="1" i="1" dirty="0" smtClean="0">
                <a:solidFill>
                  <a:schemeClr val="tx2"/>
                </a:solidFill>
                <a:latin typeface="+mj-lt"/>
              </a:rPr>
              <a:t>Drinking is intrinsically tied to relaxation, and boating.</a:t>
            </a:r>
            <a:endParaRPr lang="en-CA" sz="2000" dirty="0" smtClean="0">
              <a:latin typeface="+mj-lt"/>
            </a:endParaRPr>
          </a:p>
          <a:p>
            <a:pPr marL="176213" indent="-176213">
              <a:buFont typeface="Arial" panose="020B0604020202020204" pitchFamily="34" charset="0"/>
              <a:buChar char="•"/>
            </a:pPr>
            <a:r>
              <a:rPr lang="en-CA" sz="1600" dirty="0" smtClean="0">
                <a:latin typeface="+mj-lt"/>
              </a:rPr>
              <a:t>The cottage is all about ‘good times’.</a:t>
            </a:r>
          </a:p>
          <a:p>
            <a:pPr marL="176213" indent="-176213">
              <a:buFont typeface="Arial" panose="020B0604020202020204" pitchFamily="34" charset="0"/>
              <a:buChar char="•"/>
            </a:pPr>
            <a:r>
              <a:rPr lang="en-CA" sz="1600" dirty="0" smtClean="0"/>
              <a:t>They </a:t>
            </a:r>
            <a:r>
              <a:rPr lang="en-CA" sz="1600" dirty="0"/>
              <a:t>enjoy a cold beer on a hot summer </a:t>
            </a:r>
            <a:r>
              <a:rPr lang="en-CA" sz="1600" dirty="0" smtClean="0"/>
              <a:t>day, wherever they are.</a:t>
            </a:r>
          </a:p>
          <a:p>
            <a:pPr marL="176213" indent="-176213">
              <a:buFont typeface="Arial" panose="020B0604020202020204" pitchFamily="34" charset="0"/>
              <a:buChar char="•"/>
            </a:pPr>
            <a:r>
              <a:rPr lang="en-CA" sz="1600" dirty="0" smtClean="0"/>
              <a:t>The boat feels like the perfect spot to enjoy a drink or two with friends – </a:t>
            </a:r>
            <a:r>
              <a:rPr lang="en-CA" sz="1600" i="1" dirty="0" smtClean="0"/>
              <a:t>it’s what we do</a:t>
            </a:r>
            <a:r>
              <a:rPr lang="en-CA" sz="1600" dirty="0" smtClean="0"/>
              <a:t>.</a:t>
            </a:r>
            <a:endParaRPr lang="en-CA" sz="1600" dirty="0"/>
          </a:p>
          <a:p>
            <a:pPr marL="176213" indent="-176213">
              <a:buFont typeface="Arial" panose="020B0604020202020204" pitchFamily="34" charset="0"/>
              <a:buChar char="•"/>
            </a:pPr>
            <a:endParaRPr lang="en-CA" sz="1600" dirty="0" smtClean="0">
              <a:latin typeface="+mj-lt"/>
            </a:endParaRPr>
          </a:p>
        </p:txBody>
      </p:sp>
      <p:sp>
        <p:nvSpPr>
          <p:cNvPr id="19" name="Right Arrow 18"/>
          <p:cNvSpPr/>
          <p:nvPr/>
        </p:nvSpPr>
        <p:spPr>
          <a:xfrm>
            <a:off x="497040" y="1429874"/>
            <a:ext cx="524436" cy="259393"/>
          </a:xfrm>
          <a:prstGeom prst="rightArrow">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Rectangle 1"/>
          <p:cNvSpPr/>
          <p:nvPr/>
        </p:nvSpPr>
        <p:spPr>
          <a:xfrm>
            <a:off x="1900288" y="2755339"/>
            <a:ext cx="4814363" cy="307777"/>
          </a:xfrm>
          <a:prstGeom prst="rect">
            <a:avLst/>
          </a:prstGeom>
        </p:spPr>
        <p:txBody>
          <a:bodyPr wrap="square">
            <a:spAutoFit/>
          </a:bodyPr>
          <a:lstStyle/>
          <a:p>
            <a:pPr lvl="0" algn="ctr"/>
            <a:r>
              <a:rPr lang="en-CA" sz="1400" dirty="0" smtClean="0"/>
              <a:t>“If my lifejacket had a place for a beer, I might wear one!” - TNK</a:t>
            </a:r>
            <a:endParaRPr lang="en-CA" sz="1400" dirty="0"/>
          </a:p>
        </p:txBody>
      </p:sp>
      <p:sp>
        <p:nvSpPr>
          <p:cNvPr id="5" name="Rectangle 4"/>
          <p:cNvSpPr/>
          <p:nvPr/>
        </p:nvSpPr>
        <p:spPr>
          <a:xfrm>
            <a:off x="1986190" y="3109115"/>
            <a:ext cx="4572000" cy="738664"/>
          </a:xfrm>
          <a:prstGeom prst="rect">
            <a:avLst/>
          </a:prstGeom>
        </p:spPr>
        <p:txBody>
          <a:bodyPr>
            <a:spAutoFit/>
          </a:bodyPr>
          <a:lstStyle/>
          <a:p>
            <a:pPr algn="ctr"/>
            <a:r>
              <a:rPr lang="en-CA" sz="1400" dirty="0" smtClean="0"/>
              <a:t>“You </a:t>
            </a:r>
            <a:r>
              <a:rPr lang="en-CA" sz="1400" dirty="0"/>
              <a:t>take the cooler with you in the </a:t>
            </a:r>
            <a:r>
              <a:rPr lang="en-CA" sz="1400" dirty="0" smtClean="0"/>
              <a:t>boat. It </a:t>
            </a:r>
            <a:r>
              <a:rPr lang="en-CA" sz="1400" dirty="0"/>
              <a:t>is hot, you are on vacation, </a:t>
            </a:r>
            <a:r>
              <a:rPr lang="en-CA" sz="1400" dirty="0" smtClean="0"/>
              <a:t>you’re looking </a:t>
            </a:r>
            <a:r>
              <a:rPr lang="en-CA" sz="1400" dirty="0"/>
              <a:t>to kick </a:t>
            </a:r>
            <a:r>
              <a:rPr lang="en-CA" sz="1400" dirty="0" smtClean="0"/>
              <a:t>back – and this mostly </a:t>
            </a:r>
            <a:r>
              <a:rPr lang="en-CA" sz="1400" dirty="0"/>
              <a:t>includes </a:t>
            </a:r>
            <a:r>
              <a:rPr lang="en-CA" sz="1400" dirty="0" smtClean="0"/>
              <a:t>drinking.” - VK</a:t>
            </a:r>
            <a:endParaRPr lang="en-CA" sz="1400" dirty="0"/>
          </a:p>
        </p:txBody>
      </p:sp>
      <p:sp>
        <p:nvSpPr>
          <p:cNvPr id="17" name="TextBox 16"/>
          <p:cNvSpPr txBox="1"/>
          <p:nvPr/>
        </p:nvSpPr>
        <p:spPr>
          <a:xfrm>
            <a:off x="396135" y="653006"/>
            <a:ext cx="6071340" cy="584776"/>
          </a:xfrm>
          <a:prstGeom prst="rect">
            <a:avLst/>
          </a:prstGeom>
          <a:noFill/>
        </p:spPr>
        <p:txBody>
          <a:bodyPr wrap="square" rtlCol="0">
            <a:spAutoFit/>
          </a:bodyPr>
          <a:lstStyle/>
          <a:p>
            <a:r>
              <a:rPr lang="en-US" sz="3200" dirty="0" smtClean="0">
                <a:solidFill>
                  <a:srgbClr val="1F497D"/>
                </a:solidFill>
                <a:latin typeface="Calibri" panose="020F0502020204030204" pitchFamily="34" charset="0"/>
                <a:cs typeface="Century Gothic"/>
              </a:rPr>
              <a:t>Implications on Safety</a:t>
            </a:r>
            <a:endParaRPr lang="en-US" sz="3200" dirty="0">
              <a:solidFill>
                <a:srgbClr val="1F497D"/>
              </a:solidFill>
              <a:latin typeface="Calibri" panose="020F0502020204030204" pitchFamily="34" charset="0"/>
              <a:cs typeface="Century Gothic"/>
            </a:endParaRPr>
          </a:p>
        </p:txBody>
      </p:sp>
      <p:sp>
        <p:nvSpPr>
          <p:cNvPr id="20" name="TextBox 19"/>
          <p:cNvSpPr txBox="1"/>
          <p:nvPr/>
        </p:nvSpPr>
        <p:spPr>
          <a:xfrm>
            <a:off x="330200" y="140055"/>
            <a:ext cx="3721100" cy="523220"/>
          </a:xfrm>
          <a:prstGeom prst="rect">
            <a:avLst/>
          </a:prstGeom>
          <a:noFill/>
          <a:ln>
            <a:solidFill>
              <a:schemeClr val="accent1"/>
            </a:solidFill>
            <a:prstDash val="sysDash"/>
          </a:ln>
        </p:spPr>
        <p:txBody>
          <a:bodyPr wrap="square" rtlCol="0">
            <a:spAutoFit/>
          </a:bodyPr>
          <a:lstStyle/>
          <a:p>
            <a:pPr marL="1255713" indent="-1166813" defTabSz="620713"/>
            <a:r>
              <a:rPr lang="en-US" sz="2800" dirty="0" smtClean="0">
                <a:solidFill>
                  <a:srgbClr val="FF0000"/>
                </a:solidFill>
              </a:rPr>
              <a:t>I have </a:t>
            </a:r>
            <a:r>
              <a:rPr lang="en-US" sz="2800" dirty="0">
                <a:solidFill>
                  <a:srgbClr val="FF0000"/>
                </a:solidFill>
              </a:rPr>
              <a:t>the right to </a:t>
            </a:r>
            <a:r>
              <a:rPr lang="en-US" sz="2800" dirty="0" smtClean="0">
                <a:solidFill>
                  <a:srgbClr val="FF0000"/>
                </a:solidFill>
              </a:rPr>
              <a:t>relax</a:t>
            </a:r>
            <a:endParaRPr lang="en-CA" sz="2800" dirty="0">
              <a:solidFill>
                <a:srgbClr val="FF0000"/>
              </a:solidFill>
            </a:endParaRPr>
          </a:p>
        </p:txBody>
      </p:sp>
    </p:spTree>
    <p:extLst>
      <p:ext uri="{BB962C8B-B14F-4D97-AF65-F5344CB8AC3E}">
        <p14:creationId xmlns:p14="http://schemas.microsoft.com/office/powerpoint/2010/main" val="3422469195"/>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5"/>
          </a:xfrm>
          <a:prstGeom prst="rect">
            <a:avLst/>
          </a:prstGeom>
          <a:noFill/>
        </p:spPr>
        <p:txBody>
          <a:bodyPr wrap="square" rtlCol="0">
            <a:spAutoFit/>
          </a:bodyPr>
          <a:lstStyle/>
          <a:p>
            <a:r>
              <a:rPr lang="en-US" sz="3200" dirty="0" smtClean="0">
                <a:solidFill>
                  <a:srgbClr val="1F497D"/>
                </a:solidFill>
                <a:cs typeface="Century Gothic"/>
              </a:rPr>
              <a:t>Reactions to the new PFDs*</a:t>
            </a:r>
            <a:endParaRPr lang="en-US" sz="3200" dirty="0">
              <a:solidFill>
                <a:srgbClr val="1F497D"/>
              </a:solidFill>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25</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105871" y="5221800"/>
            <a:ext cx="6461448" cy="276999"/>
          </a:xfrm>
          <a:prstGeom prst="rect">
            <a:avLst/>
          </a:prstGeom>
          <a:noFill/>
        </p:spPr>
        <p:txBody>
          <a:bodyPr wrap="square" rtlCol="0">
            <a:spAutoFit/>
          </a:bodyPr>
          <a:lstStyle/>
          <a:p>
            <a:r>
              <a:rPr lang="en-CA" sz="1200" i="1" dirty="0"/>
              <a:t>*</a:t>
            </a:r>
            <a:r>
              <a:rPr lang="en-CA" sz="1200" i="1" dirty="0" smtClean="0"/>
              <a:t>PFDs shown to participants</a:t>
            </a:r>
            <a:endParaRPr lang="en-CA" sz="1200" i="1" dirty="0"/>
          </a:p>
        </p:txBody>
      </p:sp>
      <p:sp>
        <p:nvSpPr>
          <p:cNvPr id="19" name="Rectangle 18"/>
          <p:cNvSpPr/>
          <p:nvPr/>
        </p:nvSpPr>
        <p:spPr>
          <a:xfrm>
            <a:off x="5228316" y="1886675"/>
            <a:ext cx="3765750" cy="307777"/>
          </a:xfrm>
          <a:prstGeom prst="rect">
            <a:avLst/>
          </a:prstGeom>
        </p:spPr>
        <p:txBody>
          <a:bodyPr wrap="square">
            <a:spAutoFit/>
          </a:bodyPr>
          <a:lstStyle/>
          <a:p>
            <a:pPr algn="ctr"/>
            <a:r>
              <a:rPr lang="en-CA" sz="1400" dirty="0" smtClean="0"/>
              <a:t>“Your friends </a:t>
            </a:r>
            <a:r>
              <a:rPr lang="en-CA" sz="1400" dirty="0"/>
              <a:t>would not mock you </a:t>
            </a:r>
            <a:r>
              <a:rPr lang="en-CA" sz="1400" dirty="0" smtClean="0"/>
              <a:t>in these.” – TK</a:t>
            </a:r>
            <a:endParaRPr lang="en-CA" sz="1400" dirty="0"/>
          </a:p>
        </p:txBody>
      </p:sp>
      <p:sp>
        <p:nvSpPr>
          <p:cNvPr id="20" name="Rectangle 19"/>
          <p:cNvSpPr/>
          <p:nvPr/>
        </p:nvSpPr>
        <p:spPr>
          <a:xfrm>
            <a:off x="6255444" y="2216578"/>
            <a:ext cx="1856342" cy="307777"/>
          </a:xfrm>
          <a:prstGeom prst="rect">
            <a:avLst/>
          </a:prstGeom>
        </p:spPr>
        <p:txBody>
          <a:bodyPr wrap="none">
            <a:spAutoFit/>
          </a:bodyPr>
          <a:lstStyle/>
          <a:p>
            <a:r>
              <a:rPr lang="en-CA" sz="1400" dirty="0" smtClean="0"/>
              <a:t>“They </a:t>
            </a:r>
            <a:r>
              <a:rPr lang="en-CA" sz="1400" dirty="0"/>
              <a:t>are </a:t>
            </a:r>
            <a:r>
              <a:rPr lang="en-CA" sz="1400" dirty="0" smtClean="0"/>
              <a:t>cool!” – VNK</a:t>
            </a:r>
            <a:endParaRPr lang="en-CA" sz="1400" dirty="0"/>
          </a:p>
        </p:txBody>
      </p:sp>
      <p:sp>
        <p:nvSpPr>
          <p:cNvPr id="21" name="TextBox 20"/>
          <p:cNvSpPr txBox="1"/>
          <p:nvPr/>
        </p:nvSpPr>
        <p:spPr>
          <a:xfrm>
            <a:off x="886219" y="1860571"/>
            <a:ext cx="4080891" cy="2277547"/>
          </a:xfrm>
          <a:prstGeom prst="rect">
            <a:avLst/>
          </a:prstGeom>
          <a:noFill/>
        </p:spPr>
        <p:txBody>
          <a:bodyPr wrap="square" rtlCol="0">
            <a:spAutoFit/>
          </a:bodyPr>
          <a:lstStyle/>
          <a:p>
            <a:pPr marL="285750" indent="-285750">
              <a:spcBef>
                <a:spcPts val="600"/>
              </a:spcBef>
              <a:buFont typeface="Wingdings" charset="2"/>
              <a:buChar char="Ø"/>
            </a:pPr>
            <a:r>
              <a:rPr lang="en-CA" sz="1400" dirty="0" smtClean="0"/>
              <a:t>Kayaking-style</a:t>
            </a:r>
            <a:r>
              <a:rPr lang="en-CA" sz="1400" dirty="0"/>
              <a:t> </a:t>
            </a:r>
            <a:r>
              <a:rPr lang="en-CA" sz="1400" dirty="0" smtClean="0"/>
              <a:t>fishing vest</a:t>
            </a:r>
          </a:p>
          <a:p>
            <a:pPr marL="742950" lvl="1" indent="-285750">
              <a:spcBef>
                <a:spcPts val="600"/>
              </a:spcBef>
              <a:buFont typeface="Wingdings" panose="05000000000000000000" pitchFamily="2" charset="2"/>
              <a:buChar char="ü"/>
            </a:pPr>
            <a:r>
              <a:rPr lang="en-CA" sz="1400" dirty="0" smtClean="0"/>
              <a:t>They like pockets – it becomes part of their fishing attire. Useful instead of limiting.</a:t>
            </a:r>
          </a:p>
          <a:p>
            <a:pPr marL="742950" lvl="1" indent="-285750">
              <a:spcBef>
                <a:spcPts val="600"/>
              </a:spcBef>
              <a:buFont typeface="Wingdings" panose="05000000000000000000" pitchFamily="2" charset="2"/>
              <a:buChar char="ü"/>
            </a:pPr>
            <a:r>
              <a:rPr lang="en-CA" sz="1400" dirty="0" smtClean="0"/>
              <a:t>Not too restrictive in design</a:t>
            </a:r>
          </a:p>
          <a:p>
            <a:pPr marL="285750" indent="-285750">
              <a:spcBef>
                <a:spcPts val="600"/>
              </a:spcBef>
              <a:buFont typeface="Wingdings" charset="2"/>
              <a:buChar char="Ø"/>
            </a:pPr>
            <a:r>
              <a:rPr lang="en-CA" sz="1400" dirty="0" smtClean="0"/>
              <a:t>Suspender-style inflatable PFD </a:t>
            </a:r>
            <a:endParaRPr lang="en-CA" sz="1400" dirty="0"/>
          </a:p>
          <a:p>
            <a:pPr marL="742950" lvl="1" indent="-285750">
              <a:spcBef>
                <a:spcPts val="600"/>
              </a:spcBef>
              <a:buFont typeface="Wingdings" panose="05000000000000000000" pitchFamily="2" charset="2"/>
              <a:buChar char="ü"/>
            </a:pPr>
            <a:r>
              <a:rPr lang="en-CA" sz="1400" dirty="0" smtClean="0"/>
              <a:t>Thin = light/cool</a:t>
            </a:r>
          </a:p>
          <a:p>
            <a:pPr marL="742950" lvl="1" indent="-285750">
              <a:spcBef>
                <a:spcPts val="600"/>
              </a:spcBef>
              <a:buFont typeface="Wingdings" panose="05000000000000000000" pitchFamily="2" charset="2"/>
              <a:buChar char="ü"/>
            </a:pPr>
            <a:r>
              <a:rPr lang="en-CA" sz="1400" dirty="0" smtClean="0"/>
              <a:t>Will fit well </a:t>
            </a:r>
          </a:p>
          <a:p>
            <a:pPr marL="742950" lvl="1" indent="-285750">
              <a:spcBef>
                <a:spcPts val="600"/>
              </a:spcBef>
              <a:buFont typeface="Wingdings" panose="05000000000000000000" pitchFamily="2" charset="2"/>
              <a:buChar char="ü"/>
            </a:pPr>
            <a:r>
              <a:rPr lang="en-CA" sz="1400" dirty="0" smtClean="0"/>
              <a:t>Sophisticated colours </a:t>
            </a:r>
            <a:endParaRPr lang="en-CA" sz="1400" dirty="0"/>
          </a:p>
        </p:txBody>
      </p:sp>
      <p:sp>
        <p:nvSpPr>
          <p:cNvPr id="22" name="TextBox 21"/>
          <p:cNvSpPr txBox="1"/>
          <p:nvPr/>
        </p:nvSpPr>
        <p:spPr>
          <a:xfrm>
            <a:off x="754522" y="4090316"/>
            <a:ext cx="4786441" cy="584776"/>
          </a:xfrm>
          <a:prstGeom prst="rect">
            <a:avLst/>
          </a:prstGeom>
          <a:noFill/>
        </p:spPr>
        <p:txBody>
          <a:bodyPr wrap="square" rtlCol="0">
            <a:spAutoFit/>
          </a:bodyPr>
          <a:lstStyle/>
          <a:p>
            <a:pPr marL="273050" indent="-273050">
              <a:buFont typeface="Arial"/>
              <a:buChar char="•"/>
            </a:pPr>
            <a:r>
              <a:rPr lang="en-CA" sz="1600" dirty="0" smtClean="0"/>
              <a:t>Those aware of them felt they were too </a:t>
            </a:r>
            <a:br>
              <a:rPr lang="en-CA" sz="1600" dirty="0" smtClean="0"/>
            </a:br>
            <a:r>
              <a:rPr lang="en-CA" sz="1600" dirty="0" smtClean="0"/>
              <a:t>expensive (estimated at $200-$300). </a:t>
            </a:r>
            <a:endParaRPr lang="en-CA" sz="1600" dirty="0"/>
          </a:p>
        </p:txBody>
      </p:sp>
      <p:sp>
        <p:nvSpPr>
          <p:cNvPr id="8" name="TextBox 7"/>
          <p:cNvSpPr txBox="1"/>
          <p:nvPr/>
        </p:nvSpPr>
        <p:spPr>
          <a:xfrm>
            <a:off x="632231" y="984978"/>
            <a:ext cx="7975543" cy="830997"/>
          </a:xfrm>
          <a:prstGeom prst="rect">
            <a:avLst/>
          </a:prstGeom>
          <a:noFill/>
        </p:spPr>
        <p:txBody>
          <a:bodyPr wrap="square" rtlCol="0">
            <a:spAutoFit/>
          </a:bodyPr>
          <a:lstStyle/>
          <a:p>
            <a:pPr marL="285750" indent="-285750">
              <a:buFont typeface="Arial"/>
              <a:buChar char="•"/>
            </a:pPr>
            <a:r>
              <a:rPr lang="en-US" sz="1600" dirty="0" smtClean="0"/>
              <a:t>Very few men had seen the new PFDs: they’re not being advertised, nor seen to be worn by leaders of watersports, while in their boats.</a:t>
            </a:r>
          </a:p>
          <a:p>
            <a:pPr marL="285750" indent="-285750">
              <a:buFont typeface="Arial"/>
              <a:buChar char="•"/>
            </a:pPr>
            <a:r>
              <a:rPr lang="en-US" sz="1600" dirty="0" smtClean="0"/>
              <a:t>Reactions were very positive on styles: </a:t>
            </a:r>
            <a:endParaRPr lang="en-US" sz="1600" dirty="0"/>
          </a:p>
        </p:txBody>
      </p:sp>
      <p:pic>
        <p:nvPicPr>
          <p:cNvPr id="2" name="Picture 1" descr="phot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6663" y="2631656"/>
            <a:ext cx="3223901" cy="2575343"/>
          </a:xfrm>
          <a:prstGeom prst="rect">
            <a:avLst/>
          </a:prstGeom>
        </p:spPr>
      </p:pic>
    </p:spTree>
    <p:extLst>
      <p:ext uri="{BB962C8B-B14F-4D97-AF65-F5344CB8AC3E}">
        <p14:creationId xmlns:p14="http://schemas.microsoft.com/office/powerpoint/2010/main" val="720626352"/>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26</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1359600" y="2375956"/>
            <a:ext cx="7529337" cy="7712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defRPr/>
            </a:pPr>
            <a:r>
              <a:rPr lang="en-CA" sz="2800" b="1" dirty="0" smtClean="0">
                <a:solidFill>
                  <a:srgbClr val="FF0000"/>
                </a:solidFill>
                <a:cs typeface="Arial" pitchFamily="34" charset="0"/>
              </a:rPr>
              <a:t>What </a:t>
            </a:r>
            <a:r>
              <a:rPr lang="en-CA" sz="2800" b="1" dirty="0">
                <a:solidFill>
                  <a:srgbClr val="FF0000"/>
                </a:solidFill>
                <a:cs typeface="Arial" pitchFamily="34" charset="0"/>
              </a:rPr>
              <a:t>are the more motivating messages to change behaviour?</a:t>
            </a:r>
          </a:p>
        </p:txBody>
      </p:sp>
      <p:pic>
        <p:nvPicPr>
          <p:cNvPr id="14" name="Picture 13"/>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650233" y="2220701"/>
            <a:ext cx="715789" cy="814780"/>
          </a:xfrm>
          <a:prstGeom prst="rect">
            <a:avLst/>
          </a:prstGeom>
        </p:spPr>
      </p:pic>
      <p:sp>
        <p:nvSpPr>
          <p:cNvPr id="11" name="Content Placeholder 1"/>
          <p:cNvSpPr txBox="1">
            <a:spLocks/>
          </p:cNvSpPr>
          <p:nvPr/>
        </p:nvSpPr>
        <p:spPr>
          <a:xfrm>
            <a:off x="1426900" y="3376064"/>
            <a:ext cx="4116141" cy="108968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400" dirty="0" smtClean="0">
                <a:solidFill>
                  <a:schemeClr val="tx1"/>
                </a:solidFill>
              </a:rPr>
              <a:t>Participants were asked to rank alternative messages in terms of their ability to motivate them to change their behavior. Their selections </a:t>
            </a:r>
            <a:r>
              <a:rPr lang="en-US" sz="1400" dirty="0" smtClean="0">
                <a:solidFill>
                  <a:schemeClr val="tx1"/>
                </a:solidFill>
                <a:ea typeface="ＭＳ Ｐゴシック" charset="0"/>
                <a:cs typeface="ＭＳ Ｐゴシック" charset="0"/>
              </a:rPr>
              <a:t>have been organized on the following pages to reflect their </a:t>
            </a:r>
            <a:r>
              <a:rPr lang="en-US" sz="1400" i="1" dirty="0" smtClean="0">
                <a:solidFill>
                  <a:schemeClr val="tx1"/>
                </a:solidFill>
                <a:ea typeface="ＭＳ Ｐゴシック" charset="0"/>
                <a:cs typeface="ＭＳ Ｐゴシック" charset="0"/>
              </a:rPr>
              <a:t>relative </a:t>
            </a:r>
            <a:r>
              <a:rPr lang="en-US" sz="1400" dirty="0" smtClean="0">
                <a:solidFill>
                  <a:schemeClr val="tx1"/>
                </a:solidFill>
                <a:ea typeface="ＭＳ Ｐゴシック" charset="0"/>
                <a:cs typeface="ＭＳ Ｐゴシック" charset="0"/>
              </a:rPr>
              <a:t>(qualitative) influence, accompanied by reasons why. </a:t>
            </a:r>
            <a:endParaRPr lang="en-US" sz="1400" dirty="0">
              <a:solidFill>
                <a:schemeClr val="tx1"/>
              </a:solidFill>
            </a:endParaRPr>
          </a:p>
        </p:txBody>
      </p:sp>
      <p:sp>
        <p:nvSpPr>
          <p:cNvPr id="17" name="Text Box 5"/>
          <p:cNvSpPr txBox="1">
            <a:spLocks noChangeArrowheads="1"/>
          </p:cNvSpPr>
          <p:nvPr/>
        </p:nvSpPr>
        <p:spPr bwMode="auto">
          <a:xfrm>
            <a:off x="5474366" y="3496944"/>
            <a:ext cx="2263869" cy="954107"/>
          </a:xfrm>
          <a:prstGeom prst="rect">
            <a:avLst/>
          </a:prstGeom>
          <a:noFill/>
          <a:ln w="9525">
            <a:solidFill>
              <a:schemeClr val="tx1"/>
            </a:solidFill>
            <a:miter lim="800000"/>
            <a:headEnd/>
            <a:tailEnd/>
          </a:ln>
        </p:spPr>
        <p:txBody>
          <a:bodyPr wrap="square">
            <a:prstTxWarp prst="textNoShape">
              <a:avLst/>
            </a:prstTxWarp>
            <a:spAutoFit/>
          </a:bodyPr>
          <a:lstStyle/>
          <a:p>
            <a:r>
              <a:rPr lang="en-US" sz="1400" dirty="0"/>
              <a:t>Colour Legend:</a:t>
            </a:r>
          </a:p>
          <a:p>
            <a:r>
              <a:rPr lang="en-US" sz="1400" dirty="0" smtClean="0">
                <a:solidFill>
                  <a:srgbClr val="009900"/>
                </a:solidFill>
              </a:rPr>
              <a:t>  </a:t>
            </a:r>
            <a:r>
              <a:rPr lang="en-US" sz="1400" dirty="0" smtClean="0">
                <a:solidFill>
                  <a:srgbClr val="008C40"/>
                </a:solidFill>
              </a:rPr>
              <a:t>More Motivating</a:t>
            </a:r>
            <a:endParaRPr lang="en-US" sz="1400" dirty="0">
              <a:solidFill>
                <a:srgbClr val="008C40"/>
              </a:solidFill>
            </a:endParaRPr>
          </a:p>
          <a:p>
            <a:r>
              <a:rPr lang="en-US" sz="1400" dirty="0" smtClean="0">
                <a:solidFill>
                  <a:schemeClr val="accent2"/>
                </a:solidFill>
              </a:rPr>
              <a:t>  </a:t>
            </a:r>
            <a:r>
              <a:rPr lang="en-US" sz="1400" dirty="0" smtClean="0">
                <a:solidFill>
                  <a:schemeClr val="tx2"/>
                </a:solidFill>
              </a:rPr>
              <a:t>Moderately Motivating</a:t>
            </a:r>
            <a:endParaRPr lang="en-US" sz="1400" dirty="0">
              <a:solidFill>
                <a:schemeClr val="tx2"/>
              </a:solidFill>
            </a:endParaRPr>
          </a:p>
          <a:p>
            <a:r>
              <a:rPr lang="en-US" sz="1400" dirty="0" smtClean="0">
                <a:solidFill>
                  <a:srgbClr val="FF0000"/>
                </a:solidFill>
              </a:rPr>
              <a:t>  Least Motivating</a:t>
            </a:r>
            <a:endParaRPr lang="en-US" sz="1400" dirty="0">
              <a:solidFill>
                <a:srgbClr val="FF0000"/>
              </a:solidFill>
            </a:endParaRPr>
          </a:p>
        </p:txBody>
      </p:sp>
    </p:spTree>
    <p:extLst>
      <p:ext uri="{BB962C8B-B14F-4D97-AF65-F5344CB8AC3E}">
        <p14:creationId xmlns:p14="http://schemas.microsoft.com/office/powerpoint/2010/main" val="693752635"/>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entury Gothic"/>
                <a:cs typeface="Century Gothic"/>
              </a:rPr>
              <a:t>Consequences and Motivators</a:t>
            </a:r>
            <a:endParaRPr lang="en-US" sz="3200" dirty="0">
              <a:solidFill>
                <a:srgbClr val="1F497D"/>
              </a:solidFill>
              <a:latin typeface="Century Gothic"/>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27</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4" name="Up Arrow 13"/>
          <p:cNvSpPr/>
          <p:nvPr/>
        </p:nvSpPr>
        <p:spPr>
          <a:xfrm>
            <a:off x="353544" y="1475793"/>
            <a:ext cx="476250" cy="4714456"/>
          </a:xfrm>
          <a:prstGeom prst="upArrow">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CA" dirty="0"/>
          </a:p>
        </p:txBody>
      </p:sp>
      <p:sp>
        <p:nvSpPr>
          <p:cNvPr id="17" name="Rectangle 16"/>
          <p:cNvSpPr/>
          <p:nvPr/>
        </p:nvSpPr>
        <p:spPr>
          <a:xfrm>
            <a:off x="821188" y="991408"/>
            <a:ext cx="6330239" cy="338554"/>
          </a:xfrm>
          <a:prstGeom prst="rect">
            <a:avLst/>
          </a:prstGeom>
        </p:spPr>
        <p:txBody>
          <a:bodyPr wrap="square">
            <a:spAutoFit/>
          </a:bodyPr>
          <a:lstStyle/>
          <a:p>
            <a:r>
              <a:rPr lang="en-US" sz="1600" b="1" i="1" dirty="0"/>
              <a:t>Encourages me to wear a lifejacket more often</a:t>
            </a:r>
            <a:endParaRPr lang="en-CA" sz="1600" b="1" i="1" dirty="0"/>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1170" y="160184"/>
            <a:ext cx="1315609" cy="1315609"/>
          </a:xfrm>
          <a:prstGeom prst="rect">
            <a:avLst/>
          </a:prstGeom>
        </p:spPr>
      </p:pic>
      <p:sp>
        <p:nvSpPr>
          <p:cNvPr id="2" name="Rectangle 1"/>
          <p:cNvSpPr/>
          <p:nvPr/>
        </p:nvSpPr>
        <p:spPr>
          <a:xfrm>
            <a:off x="876007" y="2027771"/>
            <a:ext cx="8003034" cy="738664"/>
          </a:xfrm>
          <a:prstGeom prst="rect">
            <a:avLst/>
          </a:prstGeom>
        </p:spPr>
        <p:txBody>
          <a:bodyPr wrap="square">
            <a:spAutoFit/>
          </a:bodyPr>
          <a:lstStyle/>
          <a:p>
            <a:pPr marL="0" lvl="1"/>
            <a:r>
              <a:rPr lang="en-US" sz="1400" b="1" dirty="0" smtClean="0">
                <a:solidFill>
                  <a:srgbClr val="008C40"/>
                </a:solidFill>
              </a:rPr>
              <a:t>L12. </a:t>
            </a:r>
            <a:r>
              <a:rPr lang="en-US" sz="1400" b="1" u="sng" dirty="0">
                <a:solidFill>
                  <a:srgbClr val="008C40"/>
                </a:solidFill>
              </a:rPr>
              <a:t>As a parent,</a:t>
            </a:r>
            <a:r>
              <a:rPr lang="en-US" sz="1400" dirty="0">
                <a:solidFill>
                  <a:srgbClr val="008C40"/>
                </a:solidFill>
              </a:rPr>
              <a:t> by not wearing your lifejacket, </a:t>
            </a:r>
            <a:r>
              <a:rPr lang="en-US" sz="1400" b="1" u="sng" dirty="0">
                <a:solidFill>
                  <a:srgbClr val="008C40"/>
                </a:solidFill>
              </a:rPr>
              <a:t>you are showing your children it is OK for them to go without a lifejacket / take the same risks, when they are older</a:t>
            </a:r>
            <a:r>
              <a:rPr lang="en-US" sz="1400" dirty="0">
                <a:solidFill>
                  <a:srgbClr val="008C40"/>
                </a:solidFill>
              </a:rPr>
              <a:t>.  Even if you don’t have a boating mishap where you need a lifejacket to survive, they might</a:t>
            </a:r>
            <a:r>
              <a:rPr lang="en-US" sz="1400" dirty="0" smtClean="0">
                <a:solidFill>
                  <a:srgbClr val="008C40"/>
                </a:solidFill>
              </a:rPr>
              <a:t>.</a:t>
            </a:r>
            <a:endParaRPr lang="en-CA" sz="1400" dirty="0">
              <a:solidFill>
                <a:srgbClr val="008C40"/>
              </a:solidFill>
            </a:endParaRPr>
          </a:p>
        </p:txBody>
      </p:sp>
      <p:sp>
        <p:nvSpPr>
          <p:cNvPr id="3" name="Rectangle 2"/>
          <p:cNvSpPr/>
          <p:nvPr/>
        </p:nvSpPr>
        <p:spPr>
          <a:xfrm>
            <a:off x="876005" y="3010673"/>
            <a:ext cx="7913153" cy="738664"/>
          </a:xfrm>
          <a:prstGeom prst="rect">
            <a:avLst/>
          </a:prstGeom>
        </p:spPr>
        <p:txBody>
          <a:bodyPr wrap="square">
            <a:spAutoFit/>
          </a:bodyPr>
          <a:lstStyle/>
          <a:p>
            <a:pPr marL="0" lvl="1"/>
            <a:r>
              <a:rPr lang="en-US" sz="1400" b="1" dirty="0" smtClean="0">
                <a:solidFill>
                  <a:srgbClr val="008C40"/>
                </a:solidFill>
              </a:rPr>
              <a:t>L13. </a:t>
            </a:r>
            <a:r>
              <a:rPr lang="en-US" sz="1400" b="1" u="sng" dirty="0">
                <a:solidFill>
                  <a:srgbClr val="008C40"/>
                </a:solidFill>
              </a:rPr>
              <a:t>An inflatable lifejacket is light and comfortable</a:t>
            </a:r>
            <a:r>
              <a:rPr lang="en-US" sz="1400" dirty="0">
                <a:solidFill>
                  <a:srgbClr val="008C40"/>
                </a:solidFill>
              </a:rPr>
              <a:t> – an easy way to get the protection of a lifejacket without the bulkiness/lack of comfort of traditional lifejackets, that does not interfere at all with your on-the-water activities.</a:t>
            </a:r>
            <a:endParaRPr lang="en-CA" sz="1400" dirty="0">
              <a:solidFill>
                <a:srgbClr val="008C40"/>
              </a:solidFill>
            </a:endParaRPr>
          </a:p>
        </p:txBody>
      </p:sp>
      <p:sp>
        <p:nvSpPr>
          <p:cNvPr id="4" name="Rectangle 3"/>
          <p:cNvSpPr/>
          <p:nvPr/>
        </p:nvSpPr>
        <p:spPr>
          <a:xfrm>
            <a:off x="902026" y="4010471"/>
            <a:ext cx="7887132" cy="738664"/>
          </a:xfrm>
          <a:prstGeom prst="rect">
            <a:avLst/>
          </a:prstGeom>
        </p:spPr>
        <p:txBody>
          <a:bodyPr wrap="square">
            <a:spAutoFit/>
          </a:bodyPr>
          <a:lstStyle/>
          <a:p>
            <a:pPr marL="0" lvl="1"/>
            <a:r>
              <a:rPr lang="en-US" sz="1400" b="1" dirty="0" smtClean="0">
                <a:solidFill>
                  <a:srgbClr val="008C40"/>
                </a:solidFill>
              </a:rPr>
              <a:t>L3.</a:t>
            </a:r>
            <a:r>
              <a:rPr lang="en-US" sz="1400" b="1" u="sng" dirty="0" smtClean="0">
                <a:solidFill>
                  <a:srgbClr val="008C40"/>
                </a:solidFill>
              </a:rPr>
              <a:t> </a:t>
            </a:r>
            <a:r>
              <a:rPr lang="en-US" sz="1400" b="1" u="sng" dirty="0">
                <a:solidFill>
                  <a:srgbClr val="008C40"/>
                </a:solidFill>
              </a:rPr>
              <a:t>The “shock effect” is worse in cold water</a:t>
            </a:r>
            <a:r>
              <a:rPr lang="en-US" sz="1400" dirty="0">
                <a:solidFill>
                  <a:srgbClr val="008C40"/>
                </a:solidFill>
              </a:rPr>
              <a:t>.  Canadian waters are cold most of the time.  The shock / surprise of entering cold water unexpectedly can intensify the gasping reflex, you may inhale water and if you are not wearing a lifejacket, drown within 1 minute</a:t>
            </a:r>
            <a:r>
              <a:rPr lang="en-US" sz="1400" dirty="0" smtClean="0">
                <a:solidFill>
                  <a:srgbClr val="008C40"/>
                </a:solidFill>
              </a:rPr>
              <a:t>.</a:t>
            </a:r>
            <a:endParaRPr lang="en-CA" sz="1400" dirty="0">
              <a:solidFill>
                <a:srgbClr val="008C40"/>
              </a:solidFill>
            </a:endParaRPr>
          </a:p>
        </p:txBody>
      </p:sp>
      <p:sp>
        <p:nvSpPr>
          <p:cNvPr id="5" name="Rectangle 4"/>
          <p:cNvSpPr/>
          <p:nvPr/>
        </p:nvSpPr>
        <p:spPr>
          <a:xfrm>
            <a:off x="913399" y="4943406"/>
            <a:ext cx="7887132" cy="738664"/>
          </a:xfrm>
          <a:prstGeom prst="rect">
            <a:avLst/>
          </a:prstGeom>
        </p:spPr>
        <p:txBody>
          <a:bodyPr wrap="square">
            <a:spAutoFit/>
          </a:bodyPr>
          <a:lstStyle/>
          <a:p>
            <a:r>
              <a:rPr lang="en-US" sz="1400" b="1" dirty="0">
                <a:solidFill>
                  <a:srgbClr val="008C40"/>
                </a:solidFill>
              </a:rPr>
              <a:t>L</a:t>
            </a:r>
            <a:r>
              <a:rPr lang="en-US" sz="1400" b="1" dirty="0" smtClean="0">
                <a:solidFill>
                  <a:srgbClr val="008C40"/>
                </a:solidFill>
              </a:rPr>
              <a:t>9. </a:t>
            </a:r>
            <a:r>
              <a:rPr lang="en-US" sz="1400" b="1" u="sng" dirty="0">
                <a:solidFill>
                  <a:srgbClr val="008C40"/>
                </a:solidFill>
              </a:rPr>
              <a:t>Being a good swimmer will not save you from the effects of cold water</a:t>
            </a:r>
            <a:r>
              <a:rPr lang="en-US" sz="1400" dirty="0">
                <a:solidFill>
                  <a:srgbClr val="008C40"/>
                </a:solidFill>
              </a:rPr>
              <a:t>.  And currents, undertows and rough water can make it very difficult for even strong swimmers to survive and swim for very long without a lifejacket.</a:t>
            </a:r>
            <a:endParaRPr lang="en-CA" sz="1400" dirty="0">
              <a:solidFill>
                <a:srgbClr val="008C40"/>
              </a:solidFill>
            </a:endParaRPr>
          </a:p>
        </p:txBody>
      </p:sp>
      <p:sp>
        <p:nvSpPr>
          <p:cNvPr id="19" name="Rectangle 18"/>
          <p:cNvSpPr/>
          <p:nvPr/>
        </p:nvSpPr>
        <p:spPr>
          <a:xfrm>
            <a:off x="829794" y="1612273"/>
            <a:ext cx="8066985" cy="4577976"/>
          </a:xfrm>
          <a:prstGeom prst="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4" name="TextBox 23"/>
          <p:cNvSpPr txBox="1"/>
          <p:nvPr/>
        </p:nvSpPr>
        <p:spPr>
          <a:xfrm>
            <a:off x="3122586" y="1324570"/>
            <a:ext cx="3070746" cy="523220"/>
          </a:xfrm>
          <a:prstGeom prst="rect">
            <a:avLst/>
          </a:prstGeom>
          <a:solidFill>
            <a:schemeClr val="bg1"/>
          </a:solidFill>
        </p:spPr>
        <p:txBody>
          <a:bodyPr wrap="square" rtlCol="0">
            <a:spAutoFit/>
          </a:bodyPr>
          <a:lstStyle/>
          <a:p>
            <a:pPr algn="ctr"/>
            <a:r>
              <a:rPr lang="en-CA" sz="2800" b="1" dirty="0" smtClean="0">
                <a:solidFill>
                  <a:srgbClr val="008C40"/>
                </a:solidFill>
              </a:rPr>
              <a:t>More Motivating</a:t>
            </a:r>
            <a:endParaRPr lang="en-CA" sz="2800" b="1" dirty="0">
              <a:solidFill>
                <a:srgbClr val="008C40"/>
              </a:solidFill>
            </a:endParaRPr>
          </a:p>
        </p:txBody>
      </p:sp>
    </p:spTree>
    <p:extLst>
      <p:ext uri="{BB962C8B-B14F-4D97-AF65-F5344CB8AC3E}">
        <p14:creationId xmlns:p14="http://schemas.microsoft.com/office/powerpoint/2010/main" val="3030444298"/>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entury Gothic"/>
                <a:cs typeface="Century Gothic"/>
              </a:rPr>
              <a:t>Consequences and Motivators</a:t>
            </a:r>
            <a:endParaRPr lang="en-US" sz="3200" dirty="0">
              <a:solidFill>
                <a:srgbClr val="1F497D"/>
              </a:solidFill>
              <a:latin typeface="Century Gothic"/>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28</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4" name="Up Arrow 13"/>
          <p:cNvSpPr/>
          <p:nvPr/>
        </p:nvSpPr>
        <p:spPr>
          <a:xfrm rot="10800000">
            <a:off x="353544" y="995412"/>
            <a:ext cx="476250" cy="5225602"/>
          </a:xfrm>
          <a:prstGeom prst="upArrow">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CA" dirty="0"/>
          </a:p>
        </p:txBody>
      </p:sp>
      <p:sp>
        <p:nvSpPr>
          <p:cNvPr id="9" name="Rectangle 8"/>
          <p:cNvSpPr/>
          <p:nvPr/>
        </p:nvSpPr>
        <p:spPr>
          <a:xfrm>
            <a:off x="814307" y="3959777"/>
            <a:ext cx="8082472" cy="1169551"/>
          </a:xfrm>
          <a:prstGeom prst="rect">
            <a:avLst/>
          </a:prstGeom>
        </p:spPr>
        <p:txBody>
          <a:bodyPr wrap="square">
            <a:spAutoFit/>
          </a:bodyPr>
          <a:lstStyle/>
          <a:p>
            <a:pPr marL="95250" lvl="1"/>
            <a:r>
              <a:rPr lang="en-US" sz="1400" b="1" dirty="0" smtClean="0">
                <a:solidFill>
                  <a:schemeClr val="tx2"/>
                </a:solidFill>
              </a:rPr>
              <a:t>L2. </a:t>
            </a:r>
            <a:r>
              <a:rPr lang="en-US" sz="1400" b="1" u="sng" dirty="0">
                <a:solidFill>
                  <a:schemeClr val="tx2"/>
                </a:solidFill>
              </a:rPr>
              <a:t>The shock of falling into deep water is completely different</a:t>
            </a:r>
            <a:r>
              <a:rPr lang="en-US" sz="1400" dirty="0">
                <a:solidFill>
                  <a:schemeClr val="tx2"/>
                </a:solidFill>
              </a:rPr>
              <a:t> than choosing to jump or dive into water…it is unexpected and this </a:t>
            </a:r>
            <a:r>
              <a:rPr lang="en-US" sz="1400" b="1" u="sng" dirty="0">
                <a:solidFill>
                  <a:schemeClr val="tx2"/>
                </a:solidFill>
              </a:rPr>
              <a:t>unexpected entry causes a gasping reflex</a:t>
            </a:r>
            <a:r>
              <a:rPr lang="en-US" sz="1400" dirty="0">
                <a:solidFill>
                  <a:schemeClr val="tx2"/>
                </a:solidFill>
              </a:rPr>
              <a:t>; you may involuntarily inhale water and if you are not wearing a lifejacket, </a:t>
            </a:r>
            <a:r>
              <a:rPr lang="en-US" sz="1400" b="1" u="sng" dirty="0">
                <a:solidFill>
                  <a:schemeClr val="tx2"/>
                </a:solidFill>
              </a:rPr>
              <a:t>drown within 1 minute</a:t>
            </a:r>
            <a:r>
              <a:rPr lang="en-US" sz="1400" dirty="0">
                <a:solidFill>
                  <a:schemeClr val="tx2"/>
                </a:solidFill>
              </a:rPr>
              <a:t>. This can happen in any temperature of water. This means that </a:t>
            </a:r>
            <a:r>
              <a:rPr lang="en-US" sz="1400" u="sng" dirty="0">
                <a:solidFill>
                  <a:schemeClr val="tx2"/>
                </a:solidFill>
              </a:rPr>
              <a:t>if you unexpectedly end up in deep water</a:t>
            </a:r>
            <a:r>
              <a:rPr lang="en-US" sz="1400" dirty="0">
                <a:solidFill>
                  <a:schemeClr val="tx2"/>
                </a:solidFill>
              </a:rPr>
              <a:t>, while out in a powerboat or canoe, there is a good chance </a:t>
            </a:r>
            <a:r>
              <a:rPr lang="en-US" sz="1400" b="1" u="sng" dirty="0">
                <a:solidFill>
                  <a:schemeClr val="tx2"/>
                </a:solidFill>
              </a:rPr>
              <a:t>you may drown</a:t>
            </a:r>
            <a:r>
              <a:rPr lang="en-US" sz="1400" dirty="0">
                <a:solidFill>
                  <a:schemeClr val="tx2"/>
                </a:solidFill>
              </a:rPr>
              <a:t> if you’re not wearing a lifejacket</a:t>
            </a:r>
            <a:r>
              <a:rPr lang="en-US" sz="1400" dirty="0" smtClean="0">
                <a:solidFill>
                  <a:schemeClr val="tx2"/>
                </a:solidFill>
              </a:rPr>
              <a:t>.</a:t>
            </a:r>
            <a:endParaRPr lang="en-CA" sz="1400" dirty="0">
              <a:solidFill>
                <a:schemeClr val="tx2"/>
              </a:solidFill>
            </a:endParaRPr>
          </a:p>
        </p:txBody>
      </p:sp>
      <p:sp>
        <p:nvSpPr>
          <p:cNvPr id="11" name="Rectangle 10"/>
          <p:cNvSpPr/>
          <p:nvPr/>
        </p:nvSpPr>
        <p:spPr>
          <a:xfrm>
            <a:off x="884387" y="5145622"/>
            <a:ext cx="8104558" cy="738664"/>
          </a:xfrm>
          <a:prstGeom prst="rect">
            <a:avLst/>
          </a:prstGeom>
        </p:spPr>
        <p:txBody>
          <a:bodyPr wrap="square">
            <a:spAutoFit/>
          </a:bodyPr>
          <a:lstStyle/>
          <a:p>
            <a:pPr marL="0" lvl="1"/>
            <a:r>
              <a:rPr lang="en-US" sz="1400" dirty="0" smtClean="0">
                <a:solidFill>
                  <a:schemeClr val="tx2"/>
                </a:solidFill>
              </a:rPr>
              <a:t>L5. </a:t>
            </a:r>
            <a:r>
              <a:rPr lang="en-US" sz="1400" dirty="0">
                <a:solidFill>
                  <a:schemeClr val="tx2"/>
                </a:solidFill>
              </a:rPr>
              <a:t>If you survive the shock of your initial immersion into cold water, </a:t>
            </a:r>
            <a:r>
              <a:rPr lang="en-US" sz="1400" b="1" u="sng" dirty="0">
                <a:solidFill>
                  <a:schemeClr val="tx2"/>
                </a:solidFill>
              </a:rPr>
              <a:t>your muscles and body will begin to lose the capability of meaningful movement in 10 minutes</a:t>
            </a:r>
            <a:r>
              <a:rPr lang="en-US" sz="1400" dirty="0">
                <a:solidFill>
                  <a:schemeClr val="tx2"/>
                </a:solidFill>
              </a:rPr>
              <a:t>.  </a:t>
            </a:r>
            <a:r>
              <a:rPr lang="en-US" sz="1400" b="1" u="sng" dirty="0">
                <a:solidFill>
                  <a:schemeClr val="tx2"/>
                </a:solidFill>
              </a:rPr>
              <a:t>And then you will gradually lose your ability to swim</a:t>
            </a:r>
            <a:r>
              <a:rPr lang="en-US" sz="1400" dirty="0">
                <a:solidFill>
                  <a:schemeClr val="tx2"/>
                </a:solidFill>
              </a:rPr>
              <a:t>.  If you are not wearing a lifejacket, your head will begin slipping under the water, and you will drown.</a:t>
            </a:r>
            <a:endParaRPr lang="en-CA" sz="1400" dirty="0">
              <a:solidFill>
                <a:schemeClr val="tx2"/>
              </a:solidFill>
            </a:endParaRPr>
          </a:p>
        </p:txBody>
      </p:sp>
      <p:sp>
        <p:nvSpPr>
          <p:cNvPr id="17" name="Rectangle 16"/>
          <p:cNvSpPr/>
          <p:nvPr/>
        </p:nvSpPr>
        <p:spPr>
          <a:xfrm>
            <a:off x="954722" y="1362683"/>
            <a:ext cx="7967457" cy="954107"/>
          </a:xfrm>
          <a:prstGeom prst="rect">
            <a:avLst/>
          </a:prstGeom>
        </p:spPr>
        <p:txBody>
          <a:bodyPr wrap="square">
            <a:spAutoFit/>
          </a:bodyPr>
          <a:lstStyle/>
          <a:p>
            <a:pPr marL="0" lvl="1"/>
            <a:r>
              <a:rPr lang="en-US" sz="1400" b="1" dirty="0" smtClean="0">
                <a:solidFill>
                  <a:schemeClr val="tx2"/>
                </a:solidFill>
              </a:rPr>
              <a:t>L14. </a:t>
            </a:r>
            <a:r>
              <a:rPr lang="en-US" sz="1400" b="1" u="sng" dirty="0">
                <a:solidFill>
                  <a:schemeClr val="tx2"/>
                </a:solidFill>
              </a:rPr>
              <a:t>Modern “kayaking style” lifejackets, designed for ease of paddling while wearing them, are as comfortable to wear as a vest</a:t>
            </a:r>
            <a:r>
              <a:rPr lang="en-US" sz="1400" dirty="0">
                <a:solidFill>
                  <a:schemeClr val="tx2"/>
                </a:solidFill>
              </a:rPr>
              <a:t> .  They do not interfere with your on-the-water fishing or boating activities, while giving you the flotation protection of a traditional lifejacket. A comfortable choice for any on-the-water boating </a:t>
            </a:r>
            <a:r>
              <a:rPr lang="en-US" sz="1400" dirty="0" smtClean="0">
                <a:solidFill>
                  <a:schemeClr val="tx2"/>
                </a:solidFill>
              </a:rPr>
              <a:t>activities.</a:t>
            </a:r>
            <a:endParaRPr lang="en-CA" sz="1400" dirty="0">
              <a:solidFill>
                <a:schemeClr val="tx2"/>
              </a:solidFill>
            </a:endParaRPr>
          </a:p>
        </p:txBody>
      </p:sp>
      <p:sp>
        <p:nvSpPr>
          <p:cNvPr id="20" name="Rectangle 19"/>
          <p:cNvSpPr/>
          <p:nvPr/>
        </p:nvSpPr>
        <p:spPr>
          <a:xfrm>
            <a:off x="929321" y="2267860"/>
            <a:ext cx="7967458" cy="954107"/>
          </a:xfrm>
          <a:prstGeom prst="rect">
            <a:avLst/>
          </a:prstGeom>
        </p:spPr>
        <p:txBody>
          <a:bodyPr wrap="square">
            <a:spAutoFit/>
          </a:bodyPr>
          <a:lstStyle/>
          <a:p>
            <a:pPr marL="0" lvl="1"/>
            <a:r>
              <a:rPr lang="en-US" sz="1400" b="1" dirty="0" smtClean="0">
                <a:solidFill>
                  <a:schemeClr val="tx2"/>
                </a:solidFill>
              </a:rPr>
              <a:t>L6. </a:t>
            </a:r>
            <a:r>
              <a:rPr lang="en-US" sz="1400" b="1" u="sng" dirty="0">
                <a:solidFill>
                  <a:schemeClr val="tx2"/>
                </a:solidFill>
              </a:rPr>
              <a:t>A lifejacket buys you time to be rescued from cold water.</a:t>
            </a:r>
            <a:r>
              <a:rPr lang="en-US" sz="1400" dirty="0">
                <a:solidFill>
                  <a:schemeClr val="tx2"/>
                </a:solidFill>
              </a:rPr>
              <a:t> Even in really cold water, </a:t>
            </a:r>
            <a:r>
              <a:rPr lang="en-US" sz="1400" b="1" u="sng" dirty="0">
                <a:solidFill>
                  <a:schemeClr val="tx2"/>
                </a:solidFill>
              </a:rPr>
              <a:t>hypothermia</a:t>
            </a:r>
            <a:r>
              <a:rPr lang="en-US" sz="1400" dirty="0">
                <a:solidFill>
                  <a:schemeClr val="tx2"/>
                </a:solidFill>
              </a:rPr>
              <a:t> (cooling of your core body temperature) </a:t>
            </a:r>
            <a:r>
              <a:rPr lang="en-US" sz="1400" b="1" u="sng" dirty="0">
                <a:solidFill>
                  <a:schemeClr val="tx2"/>
                </a:solidFill>
              </a:rPr>
              <a:t>does not cause you to become unconscious for 1 hour or so</a:t>
            </a:r>
            <a:r>
              <a:rPr lang="en-US" sz="1400" dirty="0">
                <a:solidFill>
                  <a:schemeClr val="tx2"/>
                </a:solidFill>
              </a:rPr>
              <a:t>.  You won’t be able to swim or move much, but if you are wearing a lifejacket you can survive that long, to be rescued.  Even longer in cool but not freezing cold </a:t>
            </a:r>
            <a:r>
              <a:rPr lang="en-US" sz="1400" dirty="0" smtClean="0">
                <a:solidFill>
                  <a:schemeClr val="tx2"/>
                </a:solidFill>
              </a:rPr>
              <a:t>water.</a:t>
            </a:r>
            <a:endParaRPr lang="en-CA" sz="1400" dirty="0">
              <a:solidFill>
                <a:schemeClr val="tx2"/>
              </a:solidFill>
            </a:endParaRPr>
          </a:p>
        </p:txBody>
      </p:sp>
      <p:sp>
        <p:nvSpPr>
          <p:cNvPr id="21" name="Rectangle 20"/>
          <p:cNvSpPr/>
          <p:nvPr/>
        </p:nvSpPr>
        <p:spPr>
          <a:xfrm>
            <a:off x="813315" y="3231043"/>
            <a:ext cx="8083464" cy="738664"/>
          </a:xfrm>
          <a:prstGeom prst="rect">
            <a:avLst/>
          </a:prstGeom>
        </p:spPr>
        <p:txBody>
          <a:bodyPr wrap="square">
            <a:spAutoFit/>
          </a:bodyPr>
          <a:lstStyle/>
          <a:p>
            <a:pPr marL="88900" lvl="1"/>
            <a:r>
              <a:rPr lang="en-US" sz="1400" b="1" dirty="0" smtClean="0">
                <a:solidFill>
                  <a:schemeClr val="tx2"/>
                </a:solidFill>
              </a:rPr>
              <a:t>L7. </a:t>
            </a:r>
            <a:r>
              <a:rPr lang="en-US" sz="1400" b="1" u="sng" dirty="0">
                <a:solidFill>
                  <a:schemeClr val="tx2"/>
                </a:solidFill>
              </a:rPr>
              <a:t>A lifejacket buys you time to be rescued. It is very tiring to hold onto a boat. And getting back into the boat may be impossible,</a:t>
            </a:r>
            <a:r>
              <a:rPr lang="en-US" sz="1400" dirty="0">
                <a:solidFill>
                  <a:schemeClr val="tx2"/>
                </a:solidFill>
              </a:rPr>
              <a:t> if the boat has swamped or capsized.  Wearing a lifejacket allows you to keep your head above water and conserve your energy, until you are </a:t>
            </a:r>
            <a:r>
              <a:rPr lang="en-US" sz="1400" dirty="0" smtClean="0">
                <a:solidFill>
                  <a:schemeClr val="tx2"/>
                </a:solidFill>
              </a:rPr>
              <a:t>rescued.</a:t>
            </a:r>
            <a:endParaRPr lang="en-CA" sz="1400" dirty="0">
              <a:solidFill>
                <a:schemeClr val="tx2"/>
              </a:solidFill>
            </a:endParaRPr>
          </a:p>
        </p:txBody>
      </p:sp>
      <p:sp>
        <p:nvSpPr>
          <p:cNvPr id="22" name="Rectangle 21"/>
          <p:cNvSpPr/>
          <p:nvPr/>
        </p:nvSpPr>
        <p:spPr>
          <a:xfrm>
            <a:off x="829794" y="1182549"/>
            <a:ext cx="8066985" cy="4843120"/>
          </a:xfrm>
          <a:prstGeom prst="rect">
            <a:avLst/>
          </a:prstGeom>
          <a:noFill/>
          <a:ln w="9525">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3" name="TextBox 22"/>
          <p:cNvSpPr txBox="1"/>
          <p:nvPr/>
        </p:nvSpPr>
        <p:spPr>
          <a:xfrm>
            <a:off x="2674961" y="865930"/>
            <a:ext cx="4189863" cy="523220"/>
          </a:xfrm>
          <a:prstGeom prst="rect">
            <a:avLst/>
          </a:prstGeom>
          <a:solidFill>
            <a:schemeClr val="bg1"/>
          </a:solidFill>
        </p:spPr>
        <p:txBody>
          <a:bodyPr wrap="square" rtlCol="0">
            <a:spAutoFit/>
          </a:bodyPr>
          <a:lstStyle/>
          <a:p>
            <a:pPr algn="ctr"/>
            <a:r>
              <a:rPr lang="en-CA" sz="2800" b="1" dirty="0" smtClean="0">
                <a:solidFill>
                  <a:schemeClr val="tx2"/>
                </a:solidFill>
              </a:rPr>
              <a:t>Moderately  Motivating</a:t>
            </a:r>
            <a:endParaRPr lang="en-CA" sz="2800" b="1" dirty="0">
              <a:solidFill>
                <a:schemeClr val="tx2"/>
              </a:solidFill>
            </a:endParaRPr>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1170" y="160184"/>
            <a:ext cx="1315609" cy="1315609"/>
          </a:xfrm>
          <a:prstGeom prst="rect">
            <a:avLst/>
          </a:prstGeom>
        </p:spPr>
      </p:pic>
    </p:spTree>
    <p:extLst>
      <p:ext uri="{BB962C8B-B14F-4D97-AF65-F5344CB8AC3E}">
        <p14:creationId xmlns:p14="http://schemas.microsoft.com/office/powerpoint/2010/main" val="1828918938"/>
      </p:ext>
    </p:extLst>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entury Gothic"/>
                <a:cs typeface="Century Gothic"/>
              </a:rPr>
              <a:t>Consequences and Motivators</a:t>
            </a:r>
            <a:endParaRPr lang="en-US" sz="3200" dirty="0">
              <a:solidFill>
                <a:srgbClr val="1F497D"/>
              </a:solidFill>
              <a:latin typeface="Century Gothic"/>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29</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4" name="Up Arrow 13"/>
          <p:cNvSpPr/>
          <p:nvPr/>
        </p:nvSpPr>
        <p:spPr>
          <a:xfrm rot="10800000">
            <a:off x="353544" y="1475792"/>
            <a:ext cx="476250" cy="4856767"/>
          </a:xfrm>
          <a:prstGeom prst="upArrow">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CA" dirty="0"/>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1170" y="160184"/>
            <a:ext cx="1315609" cy="1315609"/>
          </a:xfrm>
          <a:prstGeom prst="rect">
            <a:avLst/>
          </a:prstGeom>
        </p:spPr>
      </p:pic>
      <p:sp>
        <p:nvSpPr>
          <p:cNvPr id="13" name="Rectangle 12"/>
          <p:cNvSpPr/>
          <p:nvPr/>
        </p:nvSpPr>
        <p:spPr>
          <a:xfrm>
            <a:off x="905309" y="4890277"/>
            <a:ext cx="7747823" cy="1384995"/>
          </a:xfrm>
          <a:prstGeom prst="rect">
            <a:avLst/>
          </a:prstGeom>
        </p:spPr>
        <p:txBody>
          <a:bodyPr wrap="square">
            <a:spAutoFit/>
          </a:bodyPr>
          <a:lstStyle/>
          <a:p>
            <a:pPr marL="0" lvl="1"/>
            <a:r>
              <a:rPr lang="en-US" sz="1400" b="1" dirty="0" smtClean="0">
                <a:solidFill>
                  <a:srgbClr val="FF0000"/>
                </a:solidFill>
              </a:rPr>
              <a:t>L11. </a:t>
            </a:r>
            <a:r>
              <a:rPr lang="en-US" sz="1400" b="1" u="sng" dirty="0">
                <a:solidFill>
                  <a:srgbClr val="FF0000"/>
                </a:solidFill>
              </a:rPr>
              <a:t>Wearing</a:t>
            </a:r>
            <a:r>
              <a:rPr lang="en-US" sz="1400" b="1" dirty="0">
                <a:solidFill>
                  <a:srgbClr val="FF0000"/>
                </a:solidFill>
              </a:rPr>
              <a:t> a lifejacket </a:t>
            </a:r>
            <a:r>
              <a:rPr lang="en-US" sz="1400" b="1" u="sng" dirty="0">
                <a:solidFill>
                  <a:srgbClr val="FF0000"/>
                </a:solidFill>
              </a:rPr>
              <a:t>means you are prepared if you need it</a:t>
            </a:r>
            <a:r>
              <a:rPr lang="en-US" sz="1400" dirty="0">
                <a:solidFill>
                  <a:srgbClr val="FF0000"/>
                </a:solidFill>
              </a:rPr>
              <a:t>. </a:t>
            </a:r>
            <a:endParaRPr lang="en-CA" sz="1400" dirty="0">
              <a:solidFill>
                <a:srgbClr val="FF0000"/>
              </a:solidFill>
            </a:endParaRPr>
          </a:p>
          <a:p>
            <a:pPr lvl="0"/>
            <a:r>
              <a:rPr lang="en-US" sz="1400" dirty="0">
                <a:solidFill>
                  <a:srgbClr val="FF0000"/>
                </a:solidFill>
              </a:rPr>
              <a:t>If you unexpectedly fall in, </a:t>
            </a:r>
            <a:r>
              <a:rPr lang="en-US" sz="1400" b="1" dirty="0">
                <a:solidFill>
                  <a:srgbClr val="FF0000"/>
                </a:solidFill>
              </a:rPr>
              <a:t>you will not have the time to locate your lifejacket, reach for it and put it on.</a:t>
            </a:r>
            <a:r>
              <a:rPr lang="en-US" sz="1400" dirty="0">
                <a:solidFill>
                  <a:srgbClr val="FF0000"/>
                </a:solidFill>
              </a:rPr>
              <a:t> Falling into the water is sudden and quick.</a:t>
            </a:r>
            <a:endParaRPr lang="en-CA" sz="1400" dirty="0">
              <a:solidFill>
                <a:srgbClr val="FF0000"/>
              </a:solidFill>
            </a:endParaRPr>
          </a:p>
          <a:p>
            <a:pPr lvl="0"/>
            <a:r>
              <a:rPr lang="en-US" sz="1400" b="1" dirty="0">
                <a:solidFill>
                  <a:srgbClr val="FF0000"/>
                </a:solidFill>
              </a:rPr>
              <a:t>It will be very difficult or impossible for you to put a lifejacket on after you are already in the water</a:t>
            </a:r>
            <a:r>
              <a:rPr lang="en-US" sz="1400" dirty="0">
                <a:solidFill>
                  <a:srgbClr val="FF0000"/>
                </a:solidFill>
              </a:rPr>
              <a:t>.  It may still be in the boat; and/or you may be disoriented; and even if you aren’t, trying to put on a floating lifejacket while you are in the water is very difficult.</a:t>
            </a:r>
            <a:endParaRPr lang="en-CA" sz="1400" dirty="0">
              <a:solidFill>
                <a:srgbClr val="FF0000"/>
              </a:solidFill>
            </a:endParaRPr>
          </a:p>
        </p:txBody>
      </p:sp>
      <p:sp>
        <p:nvSpPr>
          <p:cNvPr id="19" name="Rectangle 18"/>
          <p:cNvSpPr/>
          <p:nvPr/>
        </p:nvSpPr>
        <p:spPr>
          <a:xfrm>
            <a:off x="870679" y="1523633"/>
            <a:ext cx="8145503" cy="3323987"/>
          </a:xfrm>
          <a:prstGeom prst="rect">
            <a:avLst/>
          </a:prstGeom>
        </p:spPr>
        <p:txBody>
          <a:bodyPr wrap="square">
            <a:spAutoFit/>
          </a:bodyPr>
          <a:lstStyle/>
          <a:p>
            <a:pPr marL="0" lvl="1"/>
            <a:r>
              <a:rPr lang="en-US" sz="1400" b="1" dirty="0" smtClean="0">
                <a:solidFill>
                  <a:srgbClr val="FF0000"/>
                </a:solidFill>
              </a:rPr>
              <a:t>L10. </a:t>
            </a:r>
            <a:r>
              <a:rPr lang="en-US" sz="1400" b="1" u="sng" dirty="0">
                <a:solidFill>
                  <a:srgbClr val="FF0000"/>
                </a:solidFill>
              </a:rPr>
              <a:t>Wearing a lifejacket prepares and protects you for the unexpected</a:t>
            </a:r>
            <a:r>
              <a:rPr lang="en-US" sz="1400" dirty="0">
                <a:solidFill>
                  <a:srgbClr val="FF0000"/>
                </a:solidFill>
              </a:rPr>
              <a:t>. You may be a very conscientious boater. However </a:t>
            </a:r>
            <a:r>
              <a:rPr lang="en-US" sz="1400" b="1" u="sng" dirty="0">
                <a:solidFill>
                  <a:srgbClr val="FF0000"/>
                </a:solidFill>
              </a:rPr>
              <a:t>many situations can arise, that result in ending up in the water unexpectedly</a:t>
            </a:r>
            <a:r>
              <a:rPr lang="en-US" sz="1400" dirty="0">
                <a:solidFill>
                  <a:srgbClr val="FF0000"/>
                </a:solidFill>
              </a:rPr>
              <a:t>, due to your boat (powerboat or canoe) swamping or capsizing, or falling overboard:</a:t>
            </a:r>
            <a:endParaRPr lang="en-CA" sz="1400" dirty="0">
              <a:solidFill>
                <a:srgbClr val="FF0000"/>
              </a:solidFill>
            </a:endParaRPr>
          </a:p>
          <a:p>
            <a:pPr marL="531813" lvl="0" indent="-192088">
              <a:buFont typeface="Arial" panose="020B0604020202020204" pitchFamily="34" charset="0"/>
              <a:buChar char="•"/>
            </a:pPr>
            <a:r>
              <a:rPr lang="en-US" sz="1400" dirty="0">
                <a:solidFill>
                  <a:srgbClr val="1F497D"/>
                </a:solidFill>
              </a:rPr>
              <a:t>Rough water due to changes in weather</a:t>
            </a:r>
            <a:r>
              <a:rPr lang="en-US" sz="1400" dirty="0" smtClean="0">
                <a:solidFill>
                  <a:srgbClr val="1F497D"/>
                </a:solidFill>
              </a:rPr>
              <a:t>. (Note: they might put one on if the water is hazardous.)</a:t>
            </a:r>
            <a:endParaRPr lang="en-CA" sz="1400" dirty="0">
              <a:solidFill>
                <a:srgbClr val="1F497D"/>
              </a:solidFill>
            </a:endParaRPr>
          </a:p>
          <a:p>
            <a:pPr marL="531813" lvl="0" indent="-192088">
              <a:buFont typeface="Arial" panose="020B0604020202020204" pitchFamily="34" charset="0"/>
              <a:buChar char="•"/>
            </a:pPr>
            <a:r>
              <a:rPr lang="en-US" sz="1400" dirty="0">
                <a:solidFill>
                  <a:srgbClr val="FF0000"/>
                </a:solidFill>
              </a:rPr>
              <a:t>Unexpected effects of waves from other boats.</a:t>
            </a:r>
            <a:endParaRPr lang="en-CA" sz="1400" dirty="0">
              <a:solidFill>
                <a:srgbClr val="FF0000"/>
              </a:solidFill>
            </a:endParaRPr>
          </a:p>
          <a:p>
            <a:pPr marL="531813" lvl="0" indent="-192088">
              <a:buFont typeface="Arial" panose="020B0604020202020204" pitchFamily="34" charset="0"/>
              <a:buChar char="•"/>
            </a:pPr>
            <a:r>
              <a:rPr lang="en-US" sz="1400" dirty="0">
                <a:solidFill>
                  <a:srgbClr val="FF0000"/>
                </a:solidFill>
              </a:rPr>
              <a:t>Unknown or unexpected rocks, logs, tree stumps or other obstacles in the water.</a:t>
            </a:r>
            <a:endParaRPr lang="en-CA" sz="1400" dirty="0">
              <a:solidFill>
                <a:srgbClr val="FF0000"/>
              </a:solidFill>
            </a:endParaRPr>
          </a:p>
          <a:p>
            <a:pPr marL="531813" lvl="0" indent="-192088">
              <a:buFont typeface="Arial" panose="020B0604020202020204" pitchFamily="34" charset="0"/>
              <a:buChar char="•"/>
            </a:pPr>
            <a:r>
              <a:rPr lang="en-US" sz="1400" dirty="0">
                <a:solidFill>
                  <a:srgbClr val="FF0000"/>
                </a:solidFill>
              </a:rPr>
              <a:t>Mechanical difficulties with your boat.</a:t>
            </a:r>
            <a:endParaRPr lang="en-CA" sz="1400" dirty="0">
              <a:solidFill>
                <a:srgbClr val="FF0000"/>
              </a:solidFill>
            </a:endParaRPr>
          </a:p>
          <a:p>
            <a:pPr marL="531813" lvl="0" indent="-192088">
              <a:buFont typeface="Arial" panose="020B0604020202020204" pitchFamily="34" charset="0"/>
              <a:buChar char="•"/>
            </a:pPr>
            <a:r>
              <a:rPr lang="en-US" sz="1400" dirty="0">
                <a:solidFill>
                  <a:srgbClr val="FF0000"/>
                </a:solidFill>
              </a:rPr>
              <a:t>Passenger thrown overboard when boat driver unexpectedly swerves / changes direction to avoid something (a log, etc.) floating in the water.</a:t>
            </a:r>
            <a:endParaRPr lang="en-CA" sz="1400" dirty="0">
              <a:solidFill>
                <a:srgbClr val="FF0000"/>
              </a:solidFill>
            </a:endParaRPr>
          </a:p>
          <a:p>
            <a:pPr marL="531813" lvl="0" indent="-192088">
              <a:buFont typeface="Arial" panose="020B0604020202020204" pitchFamily="34" charset="0"/>
              <a:buChar char="•"/>
            </a:pPr>
            <a:r>
              <a:rPr lang="en-US" sz="1400" dirty="0">
                <a:solidFill>
                  <a:srgbClr val="FF0000"/>
                </a:solidFill>
              </a:rPr>
              <a:t>Reaching over side of boat </a:t>
            </a:r>
            <a:r>
              <a:rPr lang="en-US" sz="1400" dirty="0" smtClean="0">
                <a:solidFill>
                  <a:srgbClr val="FF0000"/>
                </a:solidFill>
              </a:rPr>
              <a:t>(e.g.. </a:t>
            </a:r>
            <a:r>
              <a:rPr lang="en-US" sz="1400" dirty="0">
                <a:solidFill>
                  <a:srgbClr val="FF0000"/>
                </a:solidFill>
              </a:rPr>
              <a:t>to net fish, raise or lower anchor, etc.) and falling in.  Loss of balance may be exacerbated by consumption of alcohol or wave motion.</a:t>
            </a:r>
            <a:endParaRPr lang="en-CA" sz="1400" dirty="0">
              <a:solidFill>
                <a:srgbClr val="FF0000"/>
              </a:solidFill>
            </a:endParaRPr>
          </a:p>
          <a:p>
            <a:pPr marL="531813" lvl="0" indent="-192088">
              <a:buFont typeface="Arial" panose="020B0604020202020204" pitchFamily="34" charset="0"/>
              <a:buChar char="•"/>
            </a:pPr>
            <a:r>
              <a:rPr lang="en-US" sz="1400" dirty="0">
                <a:solidFill>
                  <a:srgbClr val="FF0000"/>
                </a:solidFill>
              </a:rPr>
              <a:t>Man urinating over side of boat, losing balance and falling in.</a:t>
            </a:r>
            <a:endParaRPr lang="en-CA" sz="1400" dirty="0">
              <a:solidFill>
                <a:srgbClr val="FF0000"/>
              </a:solidFill>
            </a:endParaRPr>
          </a:p>
          <a:p>
            <a:r>
              <a:rPr lang="en-US" sz="1400" dirty="0">
                <a:solidFill>
                  <a:srgbClr val="FF0000"/>
                </a:solidFill>
              </a:rPr>
              <a:t>…You may end up in the water when you least expect it, even when you are being a responsible boat operator.</a:t>
            </a:r>
            <a:endParaRPr lang="en-CA" sz="1400" dirty="0">
              <a:solidFill>
                <a:srgbClr val="FF0000"/>
              </a:solidFill>
            </a:endParaRPr>
          </a:p>
          <a:p>
            <a:r>
              <a:rPr lang="en-US" sz="1400" dirty="0">
                <a:solidFill>
                  <a:srgbClr val="FF0000"/>
                </a:solidFill>
              </a:rPr>
              <a:t>…Canadian boaters have drowned in all of the situations above.</a:t>
            </a:r>
            <a:endParaRPr lang="en-CA" sz="1400" dirty="0">
              <a:solidFill>
                <a:srgbClr val="FF0000"/>
              </a:solidFill>
            </a:endParaRPr>
          </a:p>
        </p:txBody>
      </p:sp>
      <p:sp>
        <p:nvSpPr>
          <p:cNvPr id="17" name="Rectangle 16"/>
          <p:cNvSpPr/>
          <p:nvPr/>
        </p:nvSpPr>
        <p:spPr>
          <a:xfrm>
            <a:off x="829794" y="1475793"/>
            <a:ext cx="8159151" cy="4856768"/>
          </a:xfrm>
          <a:prstGeom prst="rect">
            <a:avLst/>
          </a:prstGeom>
          <a:noFill/>
          <a:ln w="952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0" name="TextBox 19"/>
          <p:cNvSpPr txBox="1"/>
          <p:nvPr/>
        </p:nvSpPr>
        <p:spPr>
          <a:xfrm>
            <a:off x="3325912" y="1085758"/>
            <a:ext cx="2823406" cy="523220"/>
          </a:xfrm>
          <a:prstGeom prst="rect">
            <a:avLst/>
          </a:prstGeom>
          <a:solidFill>
            <a:schemeClr val="bg1"/>
          </a:solidFill>
        </p:spPr>
        <p:txBody>
          <a:bodyPr wrap="square" rtlCol="0">
            <a:spAutoFit/>
          </a:bodyPr>
          <a:lstStyle/>
          <a:p>
            <a:pPr algn="ctr"/>
            <a:r>
              <a:rPr lang="en-CA" sz="2800" b="1" dirty="0" smtClean="0">
                <a:solidFill>
                  <a:srgbClr val="FF0000"/>
                </a:solidFill>
              </a:rPr>
              <a:t>Least  Motivating</a:t>
            </a:r>
            <a:endParaRPr lang="en-CA" sz="2800" b="1" dirty="0">
              <a:solidFill>
                <a:srgbClr val="FF0000"/>
              </a:solidFill>
            </a:endParaRPr>
          </a:p>
        </p:txBody>
      </p:sp>
    </p:spTree>
    <p:extLst>
      <p:ext uri="{BB962C8B-B14F-4D97-AF65-F5344CB8AC3E}">
        <p14:creationId xmlns:p14="http://schemas.microsoft.com/office/powerpoint/2010/main" val="1191948742"/>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alibri" panose="020F0502020204030204" pitchFamily="34" charset="0"/>
                <a:cs typeface="Century Gothic"/>
              </a:rPr>
              <a:t>Objectives</a:t>
            </a:r>
            <a:endParaRPr lang="en-US" sz="3200" dirty="0">
              <a:solidFill>
                <a:srgbClr val="1F497D"/>
              </a:solidFill>
              <a:latin typeface="Calibri" panose="020F0502020204030204" pitchFamily="34" charset="0"/>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3</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0" y="87336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Content Placeholder 1"/>
          <p:cNvSpPr txBox="1">
            <a:spLocks/>
          </p:cNvSpPr>
          <p:nvPr/>
        </p:nvSpPr>
        <p:spPr>
          <a:xfrm>
            <a:off x="395934" y="751043"/>
            <a:ext cx="8379575" cy="524435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rgbClr val="B28D46"/>
              </a:buClr>
              <a:buSzPct val="150000"/>
            </a:pPr>
            <a:endParaRPr lang="en-US" sz="1600" dirty="0">
              <a:solidFill>
                <a:srgbClr val="1F497D"/>
              </a:solidFill>
              <a:latin typeface="Calibri" panose="020F0502020204030204" pitchFamily="34" charset="0"/>
              <a:cs typeface="Century Gothic"/>
            </a:endParaRPr>
          </a:p>
          <a:p>
            <a:pPr algn="l">
              <a:spcBef>
                <a:spcPts val="0"/>
              </a:spcBef>
              <a:buClr>
                <a:srgbClr val="B28D46"/>
              </a:buClr>
              <a:buSzPct val="150000"/>
            </a:pPr>
            <a:r>
              <a:rPr lang="en-US" sz="1600" b="1" dirty="0" smtClean="0">
                <a:solidFill>
                  <a:srgbClr val="1F497D"/>
                </a:solidFill>
                <a:latin typeface="Calibri" panose="020F0502020204030204" pitchFamily="34" charset="0"/>
                <a:cs typeface="Century Gothic"/>
              </a:rPr>
              <a:t>Core Research Objective</a:t>
            </a:r>
            <a:endParaRPr lang="en-CA" sz="1600" b="1" dirty="0">
              <a:solidFill>
                <a:schemeClr val="tx1"/>
              </a:solidFill>
              <a:latin typeface="Calibri" panose="020F0502020204030204" pitchFamily="34" charset="0"/>
              <a:cs typeface="Century Gothic"/>
            </a:endParaRPr>
          </a:p>
          <a:p>
            <a:pPr algn="l">
              <a:spcBef>
                <a:spcPts val="0"/>
              </a:spcBef>
              <a:buClr>
                <a:srgbClr val="B28D46"/>
              </a:buClr>
              <a:buSzPct val="150000"/>
            </a:pPr>
            <a:r>
              <a:rPr lang="en-CA" sz="1600" dirty="0" smtClean="0">
                <a:solidFill>
                  <a:schemeClr val="tx1"/>
                </a:solidFill>
                <a:latin typeface="Calibri" panose="020F0502020204030204" pitchFamily="34" charset="0"/>
                <a:cs typeface="Century Gothic"/>
              </a:rPr>
              <a:t>To </a:t>
            </a:r>
            <a:r>
              <a:rPr lang="en-CA" sz="1600" dirty="0">
                <a:solidFill>
                  <a:schemeClr val="tx1"/>
                </a:solidFill>
                <a:latin typeface="Calibri" panose="020F0502020204030204" pitchFamily="34" charset="0"/>
                <a:cs typeface="Century Gothic"/>
              </a:rPr>
              <a:t>investigate and better understand barriers, motivators and high potential opportunities to substantively improve safe boating behaviours among Canadian </a:t>
            </a:r>
            <a:r>
              <a:rPr lang="en-CA" sz="1600" dirty="0" smtClean="0">
                <a:solidFill>
                  <a:schemeClr val="tx1"/>
                </a:solidFill>
                <a:latin typeface="Calibri" panose="020F0502020204030204" pitchFamily="34" charset="0"/>
                <a:cs typeface="Century Gothic"/>
              </a:rPr>
              <a:t>boaters.</a:t>
            </a:r>
          </a:p>
          <a:p>
            <a:pPr algn="l">
              <a:spcBef>
                <a:spcPts val="0"/>
              </a:spcBef>
              <a:buClr>
                <a:srgbClr val="B28D46"/>
              </a:buClr>
              <a:buSzPct val="150000"/>
            </a:pPr>
            <a:endParaRPr lang="en-CA" sz="1200" b="1" dirty="0" smtClean="0">
              <a:solidFill>
                <a:srgbClr val="1F497D"/>
              </a:solidFill>
              <a:latin typeface="Calibri" panose="020F0502020204030204" pitchFamily="34" charset="0"/>
              <a:cs typeface="Century Gothic"/>
            </a:endParaRPr>
          </a:p>
          <a:p>
            <a:pPr algn="l">
              <a:spcBef>
                <a:spcPts val="0"/>
              </a:spcBef>
              <a:buClr>
                <a:srgbClr val="B28D46"/>
              </a:buClr>
              <a:buSzPct val="150000"/>
            </a:pPr>
            <a:endParaRPr lang="en-CA" sz="1200" b="1" dirty="0">
              <a:solidFill>
                <a:srgbClr val="1F497D"/>
              </a:solidFill>
              <a:latin typeface="Calibri" panose="020F0502020204030204" pitchFamily="34" charset="0"/>
              <a:cs typeface="Century Gothic"/>
            </a:endParaRPr>
          </a:p>
          <a:p>
            <a:pPr algn="l">
              <a:spcBef>
                <a:spcPts val="0"/>
              </a:spcBef>
              <a:buClr>
                <a:srgbClr val="B28D46"/>
              </a:buClr>
              <a:buSzPct val="150000"/>
            </a:pPr>
            <a:r>
              <a:rPr lang="en-CA" sz="1600" b="1" dirty="0" smtClean="0">
                <a:solidFill>
                  <a:srgbClr val="1F497D"/>
                </a:solidFill>
                <a:latin typeface="Calibri" panose="020F0502020204030204" pitchFamily="34" charset="0"/>
                <a:cs typeface="Century Gothic"/>
              </a:rPr>
              <a:t>Qualitative Area of Focus</a:t>
            </a:r>
            <a:endParaRPr lang="en-US" sz="1600" b="1" dirty="0">
              <a:solidFill>
                <a:srgbClr val="1F497D"/>
              </a:solidFill>
              <a:latin typeface="Calibri" panose="020F0502020204030204" pitchFamily="34" charset="0"/>
              <a:cs typeface="Century Gothic"/>
            </a:endParaRPr>
          </a:p>
          <a:p>
            <a:pPr algn="l">
              <a:spcBef>
                <a:spcPts val="0"/>
              </a:spcBef>
              <a:buClr>
                <a:srgbClr val="B28D46"/>
              </a:buClr>
              <a:buSzPct val="150000"/>
            </a:pPr>
            <a:r>
              <a:rPr lang="en-CA" sz="1600" dirty="0" smtClean="0">
                <a:solidFill>
                  <a:schemeClr val="tx1"/>
                </a:solidFill>
                <a:latin typeface="Calibri" panose="020F0502020204030204" pitchFamily="34" charset="0"/>
                <a:cs typeface="Century Gothic"/>
              </a:rPr>
              <a:t>Qualitative research focuses on:</a:t>
            </a:r>
          </a:p>
          <a:p>
            <a:pPr marL="742950" lvl="1" indent="-285750" algn="l">
              <a:spcBef>
                <a:spcPts val="0"/>
              </a:spcBef>
              <a:buSzPct val="150000"/>
              <a:buFont typeface="Wingdings" charset="2"/>
              <a:buChar char="§"/>
            </a:pPr>
            <a:r>
              <a:rPr lang="en-CA" sz="1600" dirty="0" smtClean="0">
                <a:solidFill>
                  <a:srgbClr val="1F497D"/>
                </a:solidFill>
                <a:latin typeface="Calibri" panose="020F0502020204030204" pitchFamily="34" charset="0"/>
                <a:cs typeface="Century Gothic"/>
              </a:rPr>
              <a:t>Finding new</a:t>
            </a:r>
            <a:r>
              <a:rPr lang="en-CA" sz="1600" dirty="0">
                <a:solidFill>
                  <a:srgbClr val="1F497D"/>
                </a:solidFill>
                <a:latin typeface="Calibri" panose="020F0502020204030204" pitchFamily="34" charset="0"/>
                <a:cs typeface="Century Gothic"/>
              </a:rPr>
              <a:t>, more impactful ways to </a:t>
            </a:r>
            <a:r>
              <a:rPr lang="en-CA" sz="1600" dirty="0" smtClean="0">
                <a:solidFill>
                  <a:srgbClr val="1F497D"/>
                </a:solidFill>
                <a:latin typeface="Calibri" panose="020F0502020204030204" pitchFamily="34" charset="0"/>
                <a:cs typeface="Century Gothic"/>
              </a:rPr>
              <a:t>encourage boaters:</a:t>
            </a:r>
          </a:p>
          <a:p>
            <a:pPr lvl="2" algn="l">
              <a:spcBef>
                <a:spcPts val="0"/>
              </a:spcBef>
              <a:buFont typeface="Wingdings" pitchFamily="2" charset="2"/>
              <a:buChar char="Ø"/>
            </a:pPr>
            <a:r>
              <a:rPr lang="en-CA" sz="1600" dirty="0">
                <a:solidFill>
                  <a:srgbClr val="1F497D"/>
                </a:solidFill>
                <a:latin typeface="Calibri" panose="020F0502020204030204" pitchFamily="34" charset="0"/>
                <a:cs typeface="Century Gothic"/>
              </a:rPr>
              <a:t> </a:t>
            </a:r>
            <a:r>
              <a:rPr lang="en-CA" sz="1600" dirty="0" smtClean="0">
                <a:solidFill>
                  <a:srgbClr val="1F497D"/>
                </a:solidFill>
                <a:latin typeface="Calibri" panose="020F0502020204030204" pitchFamily="34" charset="0"/>
                <a:cs typeface="Century Gothic"/>
              </a:rPr>
              <a:t>to </a:t>
            </a:r>
            <a:r>
              <a:rPr lang="en-CA" sz="1600" dirty="0">
                <a:solidFill>
                  <a:srgbClr val="1F497D"/>
                </a:solidFill>
                <a:latin typeface="Calibri" panose="020F0502020204030204" pitchFamily="34" charset="0"/>
                <a:cs typeface="Century Gothic"/>
              </a:rPr>
              <a:t>wear </a:t>
            </a:r>
            <a:r>
              <a:rPr lang="en-CA" sz="1600" dirty="0" smtClean="0">
                <a:solidFill>
                  <a:srgbClr val="1F497D"/>
                </a:solidFill>
                <a:latin typeface="Calibri" panose="020F0502020204030204" pitchFamily="34" charset="0"/>
                <a:cs typeface="Century Gothic"/>
              </a:rPr>
              <a:t>lifejackets</a:t>
            </a:r>
            <a:endParaRPr lang="en-CA" sz="1600" dirty="0">
              <a:solidFill>
                <a:srgbClr val="1F497D"/>
              </a:solidFill>
              <a:latin typeface="Calibri" panose="020F0502020204030204" pitchFamily="34" charset="0"/>
              <a:cs typeface="Century Gothic"/>
            </a:endParaRPr>
          </a:p>
          <a:p>
            <a:pPr lvl="2" algn="l">
              <a:spcBef>
                <a:spcPts val="0"/>
              </a:spcBef>
              <a:buFont typeface="Wingdings" pitchFamily="2" charset="2"/>
              <a:buChar char="Ø"/>
            </a:pPr>
            <a:r>
              <a:rPr lang="en-CA" sz="1600" dirty="0">
                <a:solidFill>
                  <a:srgbClr val="1F497D"/>
                </a:solidFill>
                <a:latin typeface="Calibri" panose="020F0502020204030204" pitchFamily="34" charset="0"/>
                <a:cs typeface="Century Gothic"/>
              </a:rPr>
              <a:t> </a:t>
            </a:r>
            <a:r>
              <a:rPr lang="en-CA" sz="1600" dirty="0" smtClean="0">
                <a:solidFill>
                  <a:srgbClr val="1F497D"/>
                </a:solidFill>
                <a:latin typeface="Calibri" panose="020F0502020204030204" pitchFamily="34" charset="0"/>
                <a:cs typeface="Century Gothic"/>
              </a:rPr>
              <a:t>NOT </a:t>
            </a:r>
            <a:r>
              <a:rPr lang="en-CA" sz="1600" dirty="0">
                <a:solidFill>
                  <a:srgbClr val="1F497D"/>
                </a:solidFill>
                <a:latin typeface="Calibri" panose="020F0502020204030204" pitchFamily="34" charset="0"/>
                <a:cs typeface="Century Gothic"/>
              </a:rPr>
              <a:t>to drink and </a:t>
            </a:r>
            <a:r>
              <a:rPr lang="en-CA" sz="1600" dirty="0" smtClean="0">
                <a:solidFill>
                  <a:srgbClr val="1F497D"/>
                </a:solidFill>
                <a:latin typeface="Calibri" panose="020F0502020204030204" pitchFamily="34" charset="0"/>
                <a:cs typeface="Century Gothic"/>
              </a:rPr>
              <a:t>operate a boat</a:t>
            </a:r>
          </a:p>
          <a:p>
            <a:pPr marL="742950" lvl="1" indent="-285750" algn="l">
              <a:spcBef>
                <a:spcPts val="0"/>
              </a:spcBef>
              <a:buSzPct val="150000"/>
              <a:buFont typeface="Wingdings" charset="2"/>
              <a:buChar char="§"/>
            </a:pPr>
            <a:r>
              <a:rPr lang="en-CA" sz="1600" dirty="0" smtClean="0">
                <a:solidFill>
                  <a:srgbClr val="1F497D"/>
                </a:solidFill>
                <a:latin typeface="Calibri" panose="020F0502020204030204" pitchFamily="34" charset="0"/>
                <a:cs typeface="Century Gothic"/>
              </a:rPr>
              <a:t>Finding </a:t>
            </a:r>
            <a:r>
              <a:rPr lang="en-CA" sz="1600" dirty="0">
                <a:solidFill>
                  <a:srgbClr val="1F497D"/>
                </a:solidFill>
                <a:latin typeface="Calibri" panose="020F0502020204030204" pitchFamily="34" charset="0"/>
                <a:cs typeface="Century Gothic"/>
              </a:rPr>
              <a:t>fresh, new, motivating triggers and </a:t>
            </a:r>
            <a:r>
              <a:rPr lang="en-CA" sz="1600" dirty="0" smtClean="0">
                <a:solidFill>
                  <a:srgbClr val="1F497D"/>
                </a:solidFill>
                <a:latin typeface="Calibri" panose="020F0502020204030204" pitchFamily="34" charset="0"/>
                <a:cs typeface="Century Gothic"/>
              </a:rPr>
              <a:t>touch points </a:t>
            </a:r>
            <a:r>
              <a:rPr lang="en-CA" sz="1600" dirty="0">
                <a:solidFill>
                  <a:srgbClr val="1F497D"/>
                </a:solidFill>
                <a:latin typeface="Calibri" panose="020F0502020204030204" pitchFamily="34" charset="0"/>
                <a:cs typeface="Century Gothic"/>
              </a:rPr>
              <a:t>for </a:t>
            </a:r>
            <a:r>
              <a:rPr lang="en-CA" sz="1600" dirty="0" smtClean="0">
                <a:solidFill>
                  <a:srgbClr val="1F497D"/>
                </a:solidFill>
                <a:latin typeface="Calibri" panose="020F0502020204030204" pitchFamily="34" charset="0"/>
                <a:cs typeface="Century Gothic"/>
              </a:rPr>
              <a:t>messaging</a:t>
            </a:r>
          </a:p>
          <a:p>
            <a:pPr marL="742950" lvl="1" indent="-285750" algn="l">
              <a:spcBef>
                <a:spcPts val="0"/>
              </a:spcBef>
              <a:buSzPct val="150000"/>
              <a:buFont typeface="Wingdings" charset="2"/>
              <a:buChar char="§"/>
            </a:pPr>
            <a:r>
              <a:rPr lang="en-CA" sz="1600" dirty="0" smtClean="0">
                <a:solidFill>
                  <a:srgbClr val="1F497D"/>
                </a:solidFill>
                <a:latin typeface="Calibri" panose="020F0502020204030204" pitchFamily="34" charset="0"/>
                <a:cs typeface="Century Gothic"/>
              </a:rPr>
              <a:t>Identifying the </a:t>
            </a:r>
            <a:r>
              <a:rPr lang="en-CA" sz="1600" dirty="0">
                <a:solidFill>
                  <a:srgbClr val="1F497D"/>
                </a:solidFill>
                <a:latin typeface="Calibri" panose="020F0502020204030204" pitchFamily="34" charset="0"/>
                <a:cs typeface="Century Gothic"/>
              </a:rPr>
              <a:t>highest potential communications/behavioural change </a:t>
            </a:r>
            <a:r>
              <a:rPr lang="en-CA" sz="1600" dirty="0" smtClean="0">
                <a:solidFill>
                  <a:srgbClr val="1F497D"/>
                </a:solidFill>
                <a:latin typeface="Calibri" panose="020F0502020204030204" pitchFamily="34" charset="0"/>
                <a:cs typeface="Century Gothic"/>
              </a:rPr>
              <a:t>initiatives. </a:t>
            </a:r>
            <a:endParaRPr lang="en-CA" sz="1600" dirty="0">
              <a:solidFill>
                <a:srgbClr val="1F497D"/>
              </a:solidFill>
              <a:latin typeface="Calibri" panose="020F0502020204030204" pitchFamily="34" charset="0"/>
              <a:cs typeface="Century Gothic"/>
            </a:endParaRPr>
          </a:p>
          <a:p>
            <a:pPr marL="742950" lvl="1" indent="-285750" algn="l">
              <a:spcBef>
                <a:spcPts val="0"/>
              </a:spcBef>
              <a:buSzPct val="150000"/>
              <a:buFont typeface="Wingdings" charset="2"/>
              <a:buChar char="§"/>
            </a:pPr>
            <a:endParaRPr lang="en-CA" sz="1200" dirty="0" smtClean="0">
              <a:solidFill>
                <a:schemeClr val="tx1"/>
              </a:solidFill>
              <a:latin typeface="Calibri" panose="020F0502020204030204" pitchFamily="34" charset="0"/>
              <a:cs typeface="Century Gothic"/>
            </a:endParaRPr>
          </a:p>
          <a:p>
            <a:pPr algn="l">
              <a:spcBef>
                <a:spcPts val="0"/>
              </a:spcBef>
              <a:buClr>
                <a:srgbClr val="B28D46"/>
              </a:buClr>
              <a:buSzPct val="150000"/>
            </a:pPr>
            <a:r>
              <a:rPr lang="en-CA" sz="1600" b="1" dirty="0" smtClean="0">
                <a:solidFill>
                  <a:srgbClr val="1F497D"/>
                </a:solidFill>
                <a:latin typeface="Calibri" panose="020F0502020204030204" pitchFamily="34" charset="0"/>
                <a:cs typeface="Century Gothic"/>
              </a:rPr>
              <a:t>Action Plan </a:t>
            </a:r>
          </a:p>
          <a:p>
            <a:pPr marL="285750" indent="-285750" algn="l">
              <a:spcBef>
                <a:spcPts val="0"/>
              </a:spcBef>
              <a:buClr>
                <a:srgbClr val="1F497D"/>
              </a:buClr>
              <a:buSzPct val="150000"/>
              <a:buFont typeface="Wingdings" charset="2"/>
              <a:buChar char="§"/>
            </a:pPr>
            <a:r>
              <a:rPr lang="en-CA" sz="1600" dirty="0" smtClean="0">
                <a:solidFill>
                  <a:schemeClr val="tx1"/>
                </a:solidFill>
                <a:latin typeface="Calibri" panose="020F0502020204030204" pitchFamily="34" charset="0"/>
                <a:cs typeface="Century Gothic"/>
              </a:rPr>
              <a:t>Stakeholder consultation sessions will be held by CSBC / McCullough Associates to share highlights from the Qualitative Consumer Research and to solicit further input on barriers, motivators and new ways to change boater behaviours.  (June 2014)</a:t>
            </a:r>
          </a:p>
          <a:p>
            <a:pPr marL="285750" indent="-285750" algn="l">
              <a:spcBef>
                <a:spcPts val="0"/>
              </a:spcBef>
              <a:buClr>
                <a:srgbClr val="1F497D"/>
              </a:buClr>
              <a:buSzPct val="150000"/>
              <a:buFont typeface="Wingdings" charset="2"/>
              <a:buChar char="§"/>
            </a:pPr>
            <a:r>
              <a:rPr lang="en-CA" sz="1600" dirty="0" smtClean="0">
                <a:solidFill>
                  <a:schemeClr val="tx1"/>
                </a:solidFill>
                <a:latin typeface="Calibri" panose="020F0502020204030204" pitchFamily="34" charset="0"/>
                <a:cs typeface="Century Gothic"/>
              </a:rPr>
              <a:t>Insights from the qualitative phase will be tested and validated in the quantitative research phase. (August – September 2014)</a:t>
            </a:r>
          </a:p>
          <a:p>
            <a:pPr marL="463550" lvl="1" algn="l">
              <a:spcBef>
                <a:spcPts val="0"/>
              </a:spcBef>
              <a:buClr>
                <a:schemeClr val="tx2"/>
              </a:buClr>
            </a:pPr>
            <a:endParaRPr lang="en-US" sz="1600" dirty="0" smtClean="0">
              <a:solidFill>
                <a:schemeClr val="tx1"/>
              </a:solidFill>
              <a:latin typeface="Calibri" panose="020F0502020204030204" pitchFamily="34" charset="0"/>
              <a:cs typeface="Century Gothic"/>
            </a:endParaRPr>
          </a:p>
          <a:p>
            <a:pPr marL="342900" indent="-342900" algn="l">
              <a:buClr>
                <a:srgbClr val="B28D46"/>
              </a:buClr>
              <a:buSzPct val="150000"/>
            </a:pPr>
            <a:endParaRPr lang="en-CA" sz="1600" dirty="0" smtClean="0">
              <a:solidFill>
                <a:schemeClr val="tx1"/>
              </a:solidFill>
              <a:latin typeface="Calibri" panose="020F0502020204030204" pitchFamily="34" charset="0"/>
              <a:cs typeface="Century Gothic"/>
            </a:endParaRPr>
          </a:p>
          <a:p>
            <a:pPr marL="0" lvl="1" algn="l">
              <a:buClr>
                <a:schemeClr val="tx2"/>
              </a:buClr>
            </a:pPr>
            <a:endParaRPr lang="en-US" sz="1600" dirty="0">
              <a:solidFill>
                <a:schemeClr val="tx1"/>
              </a:solidFill>
              <a:latin typeface="Calibri" panose="020F0502020204030204" pitchFamily="34" charset="0"/>
              <a:cs typeface="Century Gothic"/>
            </a:endParaRPr>
          </a:p>
        </p:txBody>
      </p:sp>
      <p:sp>
        <p:nvSpPr>
          <p:cNvPr id="13" name="Rectangle 1"/>
          <p:cNvSpPr>
            <a:spLocks noChangeArrowheads="1"/>
          </p:cNvSpPr>
          <p:nvPr/>
        </p:nvSpPr>
        <p:spPr bwMode="auto">
          <a:xfrm>
            <a:off x="584367" y="5608126"/>
            <a:ext cx="7718708" cy="584775"/>
          </a:xfrm>
          <a:prstGeom prst="rect">
            <a:avLst/>
          </a:prstGeom>
          <a:solidFill>
            <a:schemeClr val="bg1"/>
          </a:solidFill>
          <a:ln>
            <a:solidFill>
              <a:srgbClr val="8162C9"/>
            </a:solidFill>
          </a:ln>
          <a:extLst/>
        </p:spPr>
        <p:txBody>
          <a:bodyPr wrap="square">
            <a:spAutoFit/>
          </a:bodyPr>
          <a:lstStyle/>
          <a:p>
            <a:pPr marL="0" lvl="1">
              <a:buFont typeface="Wingdings" pitchFamily="2" charset="2"/>
              <a:buNone/>
            </a:pPr>
            <a:r>
              <a:rPr lang="en-US" sz="1600" dirty="0">
                <a:latin typeface="+mj-lt"/>
                <a:cs typeface="Arial" panose="020B0604020202020204" pitchFamily="34" charset="0"/>
              </a:rPr>
              <a:t>Note: Observations are based on qualitative research with a small number of respondents</a:t>
            </a:r>
            <a:r>
              <a:rPr lang="en-US" sz="1600" dirty="0" smtClean="0">
                <a:latin typeface="+mj-lt"/>
                <a:cs typeface="Arial" panose="020B0604020202020204" pitchFamily="34" charset="0"/>
              </a:rPr>
              <a:t>. Therefore</a:t>
            </a:r>
            <a:r>
              <a:rPr lang="en-US" sz="1600" dirty="0">
                <a:latin typeface="+mj-lt"/>
                <a:cs typeface="Arial" panose="020B0604020202020204" pitchFamily="34" charset="0"/>
              </a:rPr>
              <a:t>, these findings should be viewed as directional, rather than conclusive.</a:t>
            </a:r>
          </a:p>
        </p:txBody>
      </p:sp>
    </p:spTree>
    <p:extLst>
      <p:ext uri="{BB962C8B-B14F-4D97-AF65-F5344CB8AC3E}">
        <p14:creationId xmlns:p14="http://schemas.microsoft.com/office/powerpoint/2010/main" val="4294502783"/>
      </p:ext>
    </p:extLst>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entury Gothic"/>
                <a:cs typeface="Century Gothic"/>
              </a:rPr>
              <a:t>Consequences and Motivators</a:t>
            </a:r>
            <a:endParaRPr lang="en-US" sz="3200" dirty="0">
              <a:solidFill>
                <a:srgbClr val="1F497D"/>
              </a:solidFill>
              <a:latin typeface="Century Gothic"/>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30</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4" name="Up Arrow 13"/>
          <p:cNvSpPr/>
          <p:nvPr/>
        </p:nvSpPr>
        <p:spPr>
          <a:xfrm rot="10800000">
            <a:off x="343996" y="1475792"/>
            <a:ext cx="476250" cy="3288763"/>
          </a:xfrm>
          <a:prstGeom prst="upArrow">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CA" dirty="0"/>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1170" y="160184"/>
            <a:ext cx="1315609" cy="1315609"/>
          </a:xfrm>
          <a:prstGeom prst="rect">
            <a:avLst/>
          </a:prstGeom>
        </p:spPr>
      </p:pic>
      <p:sp>
        <p:nvSpPr>
          <p:cNvPr id="2" name="Rectangle 1"/>
          <p:cNvSpPr/>
          <p:nvPr/>
        </p:nvSpPr>
        <p:spPr>
          <a:xfrm>
            <a:off x="930085" y="1835907"/>
            <a:ext cx="7859073" cy="1384995"/>
          </a:xfrm>
          <a:prstGeom prst="rect">
            <a:avLst/>
          </a:prstGeom>
        </p:spPr>
        <p:txBody>
          <a:bodyPr wrap="square">
            <a:spAutoFit/>
          </a:bodyPr>
          <a:lstStyle/>
          <a:p>
            <a:pPr marL="0" lvl="1"/>
            <a:r>
              <a:rPr lang="en-US" sz="1400" b="1" dirty="0" smtClean="0">
                <a:solidFill>
                  <a:srgbClr val="FF0000"/>
                </a:solidFill>
              </a:rPr>
              <a:t>L4. </a:t>
            </a:r>
            <a:r>
              <a:rPr lang="en-US" sz="1400" b="1" u="sng" dirty="0">
                <a:solidFill>
                  <a:srgbClr val="FF0000"/>
                </a:solidFill>
              </a:rPr>
              <a:t>You may well suffer the “shock effect” even on a warm or hot summer day</a:t>
            </a:r>
            <a:r>
              <a:rPr lang="en-US" sz="1400" dirty="0">
                <a:solidFill>
                  <a:srgbClr val="FF0000"/>
                </a:solidFill>
              </a:rPr>
              <a:t>, if you unexpectedly end up in deep water.  The water does </a:t>
            </a:r>
            <a:r>
              <a:rPr lang="en-US" sz="1400" u="sng" dirty="0">
                <a:solidFill>
                  <a:srgbClr val="FF0000"/>
                </a:solidFill>
              </a:rPr>
              <a:t>not</a:t>
            </a:r>
            <a:r>
              <a:rPr lang="en-US" sz="1400" dirty="0">
                <a:solidFill>
                  <a:srgbClr val="FF0000"/>
                </a:solidFill>
              </a:rPr>
              <a:t> have to be “ice cold” to cause you to gasp.  On a warm or hot summer day, the water temperature (usually 10-15 degrees Celsius [50-60 degrees Fahrenheit]) will be much lower than your skin temperature, causing a sudden “surprise”. So if you unexpectedly end up in deep water, while out in a powerboat or canoe, there is a good chance </a:t>
            </a:r>
            <a:r>
              <a:rPr lang="en-US" sz="1400" b="1" u="sng" dirty="0">
                <a:solidFill>
                  <a:srgbClr val="FF0000"/>
                </a:solidFill>
              </a:rPr>
              <a:t>you may drown</a:t>
            </a:r>
            <a:r>
              <a:rPr lang="en-US" sz="1400" dirty="0">
                <a:solidFill>
                  <a:srgbClr val="FF0000"/>
                </a:solidFill>
              </a:rPr>
              <a:t> if you’re not wearing a lifejacket</a:t>
            </a:r>
            <a:r>
              <a:rPr lang="en-US" sz="1400" dirty="0" smtClean="0">
                <a:solidFill>
                  <a:srgbClr val="FF0000"/>
                </a:solidFill>
              </a:rPr>
              <a:t>.</a:t>
            </a:r>
            <a:endParaRPr lang="en-CA" sz="1400" dirty="0">
              <a:solidFill>
                <a:srgbClr val="FF0000"/>
              </a:solidFill>
            </a:endParaRPr>
          </a:p>
        </p:txBody>
      </p:sp>
      <p:sp>
        <p:nvSpPr>
          <p:cNvPr id="3" name="Rectangle 2"/>
          <p:cNvSpPr/>
          <p:nvPr/>
        </p:nvSpPr>
        <p:spPr>
          <a:xfrm>
            <a:off x="957381" y="3304496"/>
            <a:ext cx="7831777" cy="523220"/>
          </a:xfrm>
          <a:prstGeom prst="rect">
            <a:avLst/>
          </a:prstGeom>
        </p:spPr>
        <p:txBody>
          <a:bodyPr wrap="square">
            <a:spAutoFit/>
          </a:bodyPr>
          <a:lstStyle/>
          <a:p>
            <a:pPr marL="0" lvl="1"/>
            <a:r>
              <a:rPr lang="en-US" sz="1400" b="1" dirty="0" smtClean="0">
                <a:solidFill>
                  <a:srgbClr val="FF0000"/>
                </a:solidFill>
              </a:rPr>
              <a:t>L8. </a:t>
            </a:r>
            <a:r>
              <a:rPr lang="en-US" sz="1400" b="1" u="sng" dirty="0" smtClean="0">
                <a:solidFill>
                  <a:srgbClr val="FF0000"/>
                </a:solidFill>
              </a:rPr>
              <a:t>If </a:t>
            </a:r>
            <a:r>
              <a:rPr lang="en-US" sz="1400" b="1" u="sng" dirty="0">
                <a:solidFill>
                  <a:srgbClr val="FF0000"/>
                </a:solidFill>
              </a:rPr>
              <a:t>you fall out of a powerboat while the motor is still running, you could be run over by your boat</a:t>
            </a:r>
            <a:r>
              <a:rPr lang="en-US" sz="1400" dirty="0">
                <a:solidFill>
                  <a:srgbClr val="FF0000"/>
                </a:solidFill>
              </a:rPr>
              <a:t>, or severely injured by the propeller, such that you are unable to stay afloat if not wearing a lifejacket.</a:t>
            </a:r>
            <a:endParaRPr lang="en-CA" sz="1400" dirty="0">
              <a:solidFill>
                <a:srgbClr val="FF0000"/>
              </a:solidFill>
            </a:endParaRPr>
          </a:p>
        </p:txBody>
      </p:sp>
      <p:sp>
        <p:nvSpPr>
          <p:cNvPr id="4" name="Rectangle 3"/>
          <p:cNvSpPr/>
          <p:nvPr/>
        </p:nvSpPr>
        <p:spPr>
          <a:xfrm>
            <a:off x="957381" y="3975268"/>
            <a:ext cx="7831777" cy="523220"/>
          </a:xfrm>
          <a:prstGeom prst="rect">
            <a:avLst/>
          </a:prstGeom>
        </p:spPr>
        <p:txBody>
          <a:bodyPr wrap="square">
            <a:spAutoFit/>
          </a:bodyPr>
          <a:lstStyle/>
          <a:p>
            <a:r>
              <a:rPr lang="en-US" sz="1400" b="1" u="sng" dirty="0" smtClean="0">
                <a:solidFill>
                  <a:srgbClr val="FF0000"/>
                </a:solidFill>
              </a:rPr>
              <a:t>L1. </a:t>
            </a:r>
            <a:r>
              <a:rPr lang="en-US" sz="1400" b="1" u="sng" dirty="0">
                <a:solidFill>
                  <a:srgbClr val="FF0000"/>
                </a:solidFill>
              </a:rPr>
              <a:t>If you unexpectedly end up in deep water</a:t>
            </a:r>
            <a:r>
              <a:rPr lang="en-US" sz="1400" dirty="0">
                <a:solidFill>
                  <a:srgbClr val="FF0000"/>
                </a:solidFill>
              </a:rPr>
              <a:t>, while out in a powerboat or canoe, there is a good chance </a:t>
            </a:r>
            <a:r>
              <a:rPr lang="en-US" sz="1400" b="1" u="sng" dirty="0">
                <a:solidFill>
                  <a:srgbClr val="FF0000"/>
                </a:solidFill>
              </a:rPr>
              <a:t>you may drown</a:t>
            </a:r>
            <a:r>
              <a:rPr lang="en-US" sz="1400" dirty="0">
                <a:solidFill>
                  <a:srgbClr val="FF0000"/>
                </a:solidFill>
              </a:rPr>
              <a:t> if you’re not wearing a lifejacket. </a:t>
            </a:r>
            <a:endParaRPr lang="en-CA" sz="1400" dirty="0">
              <a:solidFill>
                <a:srgbClr val="FF0000"/>
              </a:solidFill>
            </a:endParaRPr>
          </a:p>
        </p:txBody>
      </p:sp>
      <p:sp>
        <p:nvSpPr>
          <p:cNvPr id="17" name="Rectangle 16"/>
          <p:cNvSpPr/>
          <p:nvPr/>
        </p:nvSpPr>
        <p:spPr>
          <a:xfrm>
            <a:off x="829794" y="1475793"/>
            <a:ext cx="8066985" cy="3288763"/>
          </a:xfrm>
          <a:prstGeom prst="rect">
            <a:avLst/>
          </a:prstGeom>
          <a:noFill/>
          <a:ln w="952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0" name="TextBox 19"/>
          <p:cNvSpPr txBox="1"/>
          <p:nvPr/>
        </p:nvSpPr>
        <p:spPr>
          <a:xfrm>
            <a:off x="2949136" y="1200334"/>
            <a:ext cx="3611552" cy="461665"/>
          </a:xfrm>
          <a:prstGeom prst="rect">
            <a:avLst/>
          </a:prstGeom>
          <a:solidFill>
            <a:schemeClr val="bg1"/>
          </a:solidFill>
        </p:spPr>
        <p:txBody>
          <a:bodyPr wrap="square" rtlCol="0">
            <a:spAutoFit/>
          </a:bodyPr>
          <a:lstStyle/>
          <a:p>
            <a:pPr algn="ctr"/>
            <a:r>
              <a:rPr lang="en-CA" sz="2400" b="1" dirty="0" smtClean="0">
                <a:solidFill>
                  <a:srgbClr val="FF0000"/>
                </a:solidFill>
              </a:rPr>
              <a:t>Least  Motivating (cont’d)</a:t>
            </a:r>
            <a:endParaRPr lang="en-CA" sz="2400" b="1" dirty="0">
              <a:solidFill>
                <a:srgbClr val="FF0000"/>
              </a:solidFill>
            </a:endParaRPr>
          </a:p>
        </p:txBody>
      </p:sp>
    </p:spTree>
    <p:extLst>
      <p:ext uri="{BB962C8B-B14F-4D97-AF65-F5344CB8AC3E}">
        <p14:creationId xmlns:p14="http://schemas.microsoft.com/office/powerpoint/2010/main" val="2423682498"/>
      </p:ext>
    </p:extLst>
  </p:cSld>
  <p:clrMapOvr>
    <a:masterClrMapping/>
  </p:clrMapOvr>
  <p:transition spd="slow">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entury Gothic"/>
                <a:cs typeface="Century Gothic"/>
              </a:rPr>
              <a:t>Consequences and Motivators</a:t>
            </a:r>
            <a:endParaRPr lang="en-US" sz="3200" dirty="0">
              <a:solidFill>
                <a:srgbClr val="1F497D"/>
              </a:solidFill>
              <a:latin typeface="Century Gothic"/>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31</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829305" y="824726"/>
            <a:ext cx="5283881" cy="461665"/>
          </a:xfrm>
          <a:prstGeom prst="rect">
            <a:avLst/>
          </a:prstGeom>
          <a:solidFill>
            <a:schemeClr val="bg1"/>
          </a:solidFill>
        </p:spPr>
        <p:txBody>
          <a:bodyPr wrap="square" rtlCol="0">
            <a:spAutoFit/>
          </a:bodyPr>
          <a:lstStyle/>
          <a:p>
            <a:pPr algn="ctr"/>
            <a:r>
              <a:rPr lang="en-US" sz="2400" b="1" dirty="0">
                <a:solidFill>
                  <a:srgbClr val="009846"/>
                </a:solidFill>
                <a:latin typeface="+mj-lt"/>
                <a:cs typeface="Arial" pitchFamily="34" charset="0"/>
              </a:rPr>
              <a:t>What makes </a:t>
            </a:r>
            <a:r>
              <a:rPr lang="en-US" sz="2400" b="1" dirty="0" smtClean="0">
                <a:solidFill>
                  <a:srgbClr val="009846"/>
                </a:solidFill>
                <a:latin typeface="+mj-lt"/>
                <a:cs typeface="Arial" pitchFamily="34" charset="0"/>
              </a:rPr>
              <a:t>a message MOTIVATING?</a:t>
            </a:r>
            <a:endParaRPr lang="en-US" sz="2400" b="1" dirty="0">
              <a:solidFill>
                <a:srgbClr val="009846"/>
              </a:solidFill>
              <a:latin typeface="+mj-lt"/>
              <a:cs typeface="Arial" pitchFamily="34" charset="0"/>
            </a:endParaRPr>
          </a:p>
        </p:txBody>
      </p:sp>
      <p:sp>
        <p:nvSpPr>
          <p:cNvPr id="21" name="TextBox 20"/>
          <p:cNvSpPr txBox="1"/>
          <p:nvPr/>
        </p:nvSpPr>
        <p:spPr>
          <a:xfrm>
            <a:off x="371475" y="1345959"/>
            <a:ext cx="8234945" cy="4108817"/>
          </a:xfrm>
          <a:prstGeom prst="rect">
            <a:avLst/>
          </a:prstGeom>
          <a:solidFill>
            <a:schemeClr val="bg1"/>
          </a:solidFill>
          <a:ln w="22225" cmpd="thickThin">
            <a:noFill/>
          </a:ln>
        </p:spPr>
        <p:txBody>
          <a:bodyPr wrap="square" rtlCol="0" anchor="ctr">
            <a:spAutoFit/>
          </a:bodyPr>
          <a:lstStyle/>
          <a:p>
            <a:pPr marL="185738" indent="-185738">
              <a:spcBef>
                <a:spcPct val="0"/>
              </a:spcBef>
              <a:spcAft>
                <a:spcPts val="600"/>
              </a:spcAft>
              <a:buFont typeface="Arial" pitchFamily="34" charset="0"/>
              <a:buChar char="•"/>
            </a:pPr>
            <a:r>
              <a:rPr lang="en-US" sz="1600" b="1" dirty="0" smtClean="0">
                <a:ln w="10541" cmpd="sng">
                  <a:noFill/>
                  <a:prstDash val="solid"/>
                </a:ln>
                <a:solidFill>
                  <a:srgbClr val="008C40"/>
                </a:solidFill>
                <a:ea typeface="+mj-ea"/>
                <a:cs typeface="Geneva"/>
              </a:rPr>
              <a:t>It pulls at their heart strings</a:t>
            </a:r>
            <a:r>
              <a:rPr lang="en-US" sz="1400" dirty="0" smtClean="0">
                <a:ln w="10541" cmpd="sng">
                  <a:noFill/>
                  <a:prstDash val="solid"/>
                </a:ln>
                <a:solidFill>
                  <a:srgbClr val="008C40"/>
                </a:solidFill>
                <a:ea typeface="+mj-ea"/>
                <a:cs typeface="Geneva"/>
              </a:rPr>
              <a:t>. </a:t>
            </a:r>
            <a:r>
              <a:rPr lang="en-US" sz="1400" dirty="0" smtClean="0">
                <a:ln w="10541" cmpd="sng">
                  <a:noFill/>
                  <a:prstDash val="solid"/>
                </a:ln>
                <a:ea typeface="+mj-ea"/>
                <a:cs typeface="Geneva"/>
              </a:rPr>
              <a:t>There’s nothing they wouldn’t do for their children. Most Dads said they already wear a lifejacket around their children to set a good example. Even the men without kids have children in their lives that they care about – nieces, nephews, cousins, etc. </a:t>
            </a:r>
          </a:p>
          <a:p>
            <a:pPr marL="185738" indent="-185738">
              <a:spcBef>
                <a:spcPct val="0"/>
              </a:spcBef>
              <a:spcAft>
                <a:spcPts val="600"/>
              </a:spcAft>
              <a:buFont typeface="Arial" pitchFamily="34" charset="0"/>
              <a:buChar char="•"/>
            </a:pPr>
            <a:r>
              <a:rPr lang="en-US" sz="1600" b="1" dirty="0">
                <a:ln w="10541" cmpd="sng">
                  <a:noFill/>
                  <a:prstDash val="solid"/>
                </a:ln>
                <a:solidFill>
                  <a:srgbClr val="008C40"/>
                </a:solidFill>
                <a:ea typeface="+mj-ea"/>
                <a:cs typeface="Geneva"/>
              </a:rPr>
              <a:t>It’s a promise that they can still enjoy their activity free from </a:t>
            </a:r>
            <a:r>
              <a:rPr lang="en-US" sz="1600" b="1" dirty="0" smtClean="0">
                <a:ln w="10541" cmpd="sng">
                  <a:noFill/>
                  <a:prstDash val="solid"/>
                </a:ln>
                <a:solidFill>
                  <a:srgbClr val="008C40"/>
                </a:solidFill>
                <a:ea typeface="+mj-ea"/>
                <a:cs typeface="Geneva"/>
              </a:rPr>
              <a:t>annoying restrictions</a:t>
            </a:r>
            <a:r>
              <a:rPr lang="en-US" sz="1600" b="1" dirty="0">
                <a:ln w="10541" cmpd="sng">
                  <a:noFill/>
                  <a:prstDash val="solid"/>
                </a:ln>
                <a:solidFill>
                  <a:srgbClr val="008C40"/>
                </a:solidFill>
                <a:ea typeface="+mj-ea"/>
                <a:cs typeface="Geneva"/>
              </a:rPr>
              <a:t>. </a:t>
            </a:r>
          </a:p>
          <a:p>
            <a:pPr marL="185738" indent="-185738">
              <a:spcBef>
                <a:spcPct val="0"/>
              </a:spcBef>
              <a:spcAft>
                <a:spcPts val="600"/>
              </a:spcAft>
              <a:buFont typeface="Arial" pitchFamily="34" charset="0"/>
              <a:buChar char="•"/>
            </a:pPr>
            <a:r>
              <a:rPr lang="en-US" sz="1600" b="1" dirty="0" smtClean="0">
                <a:ln w="10541" cmpd="sng">
                  <a:noFill/>
                  <a:prstDash val="solid"/>
                </a:ln>
                <a:solidFill>
                  <a:srgbClr val="008C40"/>
                </a:solidFill>
                <a:ea typeface="+mj-ea"/>
                <a:cs typeface="Geneva"/>
              </a:rPr>
              <a:t>It shares news about risks that seems plausible. </a:t>
            </a:r>
            <a:r>
              <a:rPr lang="en-US" sz="1400" dirty="0">
                <a:ln w="10541" cmpd="sng">
                  <a:noFill/>
                  <a:prstDash val="solid"/>
                </a:ln>
                <a:ea typeface="+mj-ea"/>
                <a:cs typeface="Geneva"/>
              </a:rPr>
              <a:t>F</a:t>
            </a:r>
            <a:r>
              <a:rPr lang="en-US" sz="1400" dirty="0" smtClean="0">
                <a:ln w="10541" cmpd="sng">
                  <a:noFill/>
                  <a:prstDash val="solid"/>
                </a:ln>
                <a:ea typeface="+mj-ea"/>
                <a:cs typeface="Geneva"/>
              </a:rPr>
              <a:t>ew had ever factored-in the effects of cold water on their ability to help themselves.  And the information that they might ‘die within a minute’ jolted some into recalibrating the size of the risk. </a:t>
            </a:r>
          </a:p>
          <a:p>
            <a:pPr marL="185738" indent="-185738">
              <a:spcBef>
                <a:spcPct val="0"/>
              </a:spcBef>
              <a:spcAft>
                <a:spcPts val="600"/>
              </a:spcAft>
              <a:buFont typeface="Arial" pitchFamily="34" charset="0"/>
              <a:buChar char="•"/>
            </a:pPr>
            <a:r>
              <a:rPr lang="en-US" sz="1600" b="1" dirty="0" smtClean="0">
                <a:ln w="10541" cmpd="sng">
                  <a:noFill/>
                  <a:prstDash val="solid"/>
                </a:ln>
                <a:solidFill>
                  <a:srgbClr val="008C40"/>
                </a:solidFill>
                <a:ea typeface="+mj-ea"/>
                <a:cs typeface="Geneva"/>
              </a:rPr>
              <a:t>It points to external factors being the issue, not their skill</a:t>
            </a:r>
            <a:r>
              <a:rPr lang="en-US" sz="1600" dirty="0" smtClean="0">
                <a:ln w="10541" cmpd="sng">
                  <a:noFill/>
                  <a:prstDash val="solid"/>
                </a:ln>
                <a:solidFill>
                  <a:srgbClr val="008C40"/>
                </a:solidFill>
                <a:ea typeface="+mj-ea"/>
                <a:cs typeface="Geneva"/>
              </a:rPr>
              <a:t>. </a:t>
            </a:r>
            <a:r>
              <a:rPr lang="en-US" sz="1400" dirty="0" smtClean="0">
                <a:ln w="10541" cmpd="sng">
                  <a:noFill/>
                  <a:prstDash val="solid"/>
                </a:ln>
                <a:ea typeface="+mj-ea"/>
                <a:cs typeface="Geneva"/>
              </a:rPr>
              <a:t>They are confident in their swimming abilities, but they don’t know what to anticipate in a panic situation, or how cold water could strip them of their abilities. </a:t>
            </a:r>
            <a:r>
              <a:rPr lang="en-US" sz="1400" dirty="0">
                <a:ln w="10541" cmpd="sng">
                  <a:noFill/>
                  <a:prstDash val="solid"/>
                </a:ln>
                <a:cs typeface="Geneva"/>
              </a:rPr>
              <a:t>It gave them a valid reason to </a:t>
            </a:r>
            <a:r>
              <a:rPr lang="en-US" sz="1400" dirty="0" smtClean="0">
                <a:ln w="10541" cmpd="sng">
                  <a:noFill/>
                  <a:prstDash val="solid"/>
                </a:ln>
                <a:cs typeface="Geneva"/>
              </a:rPr>
              <a:t>take precautions regardless </a:t>
            </a:r>
            <a:r>
              <a:rPr lang="en-US" sz="1400" dirty="0">
                <a:ln w="10541" cmpd="sng">
                  <a:noFill/>
                  <a:prstDash val="solid"/>
                </a:ln>
                <a:cs typeface="Geneva"/>
              </a:rPr>
              <a:t>of their swimming </a:t>
            </a:r>
            <a:r>
              <a:rPr lang="en-US" sz="1400" dirty="0" smtClean="0">
                <a:ln w="10541" cmpd="sng">
                  <a:noFill/>
                  <a:prstDash val="solid"/>
                </a:ln>
                <a:cs typeface="Geneva"/>
              </a:rPr>
              <a:t>capability or sense of </a:t>
            </a:r>
            <a:r>
              <a:rPr lang="en-US" sz="1400" i="1" dirty="0" smtClean="0">
                <a:ln w="10541" cmpd="sng">
                  <a:noFill/>
                  <a:prstDash val="solid"/>
                </a:ln>
                <a:cs typeface="Geneva"/>
              </a:rPr>
              <a:t>personal </a:t>
            </a:r>
            <a:r>
              <a:rPr lang="en-US" sz="1400" dirty="0" smtClean="0">
                <a:ln w="10541" cmpd="sng">
                  <a:noFill/>
                  <a:prstDash val="solid"/>
                </a:ln>
                <a:cs typeface="Geneva"/>
              </a:rPr>
              <a:t>control.</a:t>
            </a:r>
          </a:p>
          <a:p>
            <a:pPr marL="185738" indent="-185738">
              <a:spcBef>
                <a:spcPct val="0"/>
              </a:spcBef>
              <a:spcAft>
                <a:spcPts val="600"/>
              </a:spcAft>
              <a:buFont typeface="Arial" pitchFamily="34" charset="0"/>
              <a:buChar char="•"/>
            </a:pPr>
            <a:r>
              <a:rPr lang="en-US" sz="1600" b="1" dirty="0" smtClean="0">
                <a:ln w="10541" cmpd="sng">
                  <a:noFill/>
                  <a:prstDash val="solid"/>
                </a:ln>
                <a:solidFill>
                  <a:srgbClr val="008C40"/>
                </a:solidFill>
                <a:cs typeface="Geneva"/>
              </a:rPr>
              <a:t>It resonates with their personal experiences. </a:t>
            </a:r>
            <a:r>
              <a:rPr lang="en-US" sz="1400" dirty="0" smtClean="0">
                <a:ln w="10541" cmpd="sng">
                  <a:noFill/>
                  <a:prstDash val="solid"/>
                </a:ln>
                <a:cs typeface="Geneva"/>
              </a:rPr>
              <a:t>Those in Vancouver and Montreal in particular could identify with the consistently cold temperature of their favourite water destinations; fishermen in Ontario connected cold water to the shoulder seasons of early May and the Fall.</a:t>
            </a:r>
            <a:endParaRPr lang="en-US" sz="1600" b="1" dirty="0" smtClean="0">
              <a:ln w="10541" cmpd="sng">
                <a:noFill/>
                <a:prstDash val="solid"/>
              </a:ln>
              <a:cs typeface="Geneva"/>
            </a:endParaRPr>
          </a:p>
          <a:p>
            <a:pPr marL="185738" indent="-185738">
              <a:spcBef>
                <a:spcPct val="0"/>
              </a:spcBef>
              <a:spcAft>
                <a:spcPts val="600"/>
              </a:spcAft>
              <a:buFont typeface="Arial" pitchFamily="34" charset="0"/>
              <a:buChar char="•"/>
            </a:pPr>
            <a:r>
              <a:rPr lang="en-US" sz="1600" b="1" dirty="0" smtClean="0">
                <a:ln w="10541" cmpd="sng">
                  <a:noFill/>
                  <a:prstDash val="solid"/>
                </a:ln>
                <a:solidFill>
                  <a:srgbClr val="008C40"/>
                </a:solidFill>
                <a:ea typeface="+mj-ea"/>
                <a:cs typeface="Geneva"/>
              </a:rPr>
              <a:t>The lifejacket is linked to a personal benefit.  </a:t>
            </a:r>
            <a:r>
              <a:rPr lang="en-US" sz="1400" dirty="0" smtClean="0">
                <a:ln w="10541" cmpd="sng">
                  <a:noFill/>
                  <a:prstDash val="solid"/>
                </a:ln>
                <a:solidFill>
                  <a:srgbClr val="000000"/>
                </a:solidFill>
                <a:ea typeface="+mj-ea"/>
                <a:cs typeface="Geneva"/>
              </a:rPr>
              <a:t>A lifejacket that buys you time (if you understand that time will be short) allows them to do what they and others need to do. </a:t>
            </a:r>
            <a:endParaRPr lang="en-US" sz="1200" dirty="0">
              <a:ln w="10541" cmpd="sng">
                <a:noFill/>
                <a:prstDash val="solid"/>
              </a:ln>
              <a:solidFill>
                <a:srgbClr val="000000"/>
              </a:solidFill>
              <a:ea typeface="+mj-ea"/>
              <a:cs typeface="Geneva"/>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38320" y="160184"/>
            <a:ext cx="1315609" cy="1315609"/>
          </a:xfrm>
          <a:prstGeom prst="rect">
            <a:avLst/>
          </a:prstGeom>
        </p:spPr>
      </p:pic>
      <p:sp>
        <p:nvSpPr>
          <p:cNvPr id="13" name="Rectangle 12"/>
          <p:cNvSpPr/>
          <p:nvPr/>
        </p:nvSpPr>
        <p:spPr>
          <a:xfrm>
            <a:off x="569646" y="5528002"/>
            <a:ext cx="4098789" cy="738664"/>
          </a:xfrm>
          <a:prstGeom prst="rect">
            <a:avLst/>
          </a:prstGeom>
        </p:spPr>
        <p:txBody>
          <a:bodyPr wrap="square">
            <a:spAutoFit/>
          </a:bodyPr>
          <a:lstStyle/>
          <a:p>
            <a:pPr algn="ctr"/>
            <a:r>
              <a:rPr lang="en-US" sz="1400" dirty="0" smtClean="0"/>
              <a:t>“Shock effect. </a:t>
            </a:r>
            <a:r>
              <a:rPr lang="en-US" sz="1400" dirty="0"/>
              <a:t>I wasn’t aware that you could drown within a minute. I have heard of it but haven’t given it much thought. I</a:t>
            </a:r>
            <a:r>
              <a:rPr lang="en-US" sz="1400" dirty="0" smtClean="0"/>
              <a:t>t </a:t>
            </a:r>
            <a:r>
              <a:rPr lang="en-US" sz="1400" dirty="0"/>
              <a:t>buys you </a:t>
            </a:r>
            <a:r>
              <a:rPr lang="en-US" sz="1400" dirty="0" smtClean="0"/>
              <a:t>time.” – TRT</a:t>
            </a:r>
            <a:endParaRPr lang="en-CA" sz="1400" dirty="0"/>
          </a:p>
        </p:txBody>
      </p:sp>
      <p:sp>
        <p:nvSpPr>
          <p:cNvPr id="3" name="Rectangle 2"/>
          <p:cNvSpPr/>
          <p:nvPr/>
        </p:nvSpPr>
        <p:spPr>
          <a:xfrm>
            <a:off x="4951744" y="5525775"/>
            <a:ext cx="3772511" cy="738664"/>
          </a:xfrm>
          <a:prstGeom prst="rect">
            <a:avLst/>
          </a:prstGeom>
        </p:spPr>
        <p:txBody>
          <a:bodyPr wrap="square">
            <a:spAutoFit/>
          </a:bodyPr>
          <a:lstStyle/>
          <a:p>
            <a:pPr lvl="0" algn="ctr"/>
            <a:r>
              <a:rPr lang="en-CA" sz="1400" dirty="0" smtClean="0"/>
              <a:t>“I </a:t>
            </a:r>
            <a:r>
              <a:rPr lang="en-CA" sz="1400" dirty="0"/>
              <a:t>swim in cold water May 24 weekend, I know cold water makes </a:t>
            </a:r>
            <a:r>
              <a:rPr lang="en-CA" sz="1400" dirty="0" smtClean="0"/>
              <a:t>your </a:t>
            </a:r>
            <a:r>
              <a:rPr lang="en-CA" sz="1400" dirty="0"/>
              <a:t>muscles cramp up, I can see how a lifejacket will help </a:t>
            </a:r>
            <a:r>
              <a:rPr lang="en-CA" sz="1400" dirty="0" smtClean="0"/>
              <a:t>you.” – TNK</a:t>
            </a:r>
            <a:endParaRPr lang="en-CA" sz="1400" dirty="0"/>
          </a:p>
        </p:txBody>
      </p:sp>
    </p:spTree>
    <p:extLst>
      <p:ext uri="{BB962C8B-B14F-4D97-AF65-F5344CB8AC3E}">
        <p14:creationId xmlns:p14="http://schemas.microsoft.com/office/powerpoint/2010/main" val="3239260361"/>
      </p:ext>
    </p:extLst>
  </p:cSld>
  <p:clrMapOvr>
    <a:masterClrMapping/>
  </p:clrMapOvr>
  <p:transition spd="slow">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entury Gothic"/>
                <a:cs typeface="Century Gothic"/>
              </a:rPr>
              <a:t>Consequences and Motivators</a:t>
            </a:r>
            <a:endParaRPr lang="en-US" sz="3200" dirty="0">
              <a:solidFill>
                <a:srgbClr val="1F497D"/>
              </a:solidFill>
              <a:latin typeface="Century Gothic"/>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32</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137941" y="927529"/>
            <a:ext cx="6615706" cy="461665"/>
          </a:xfrm>
          <a:prstGeom prst="rect">
            <a:avLst/>
          </a:prstGeom>
          <a:solidFill>
            <a:schemeClr val="bg1"/>
          </a:solidFill>
        </p:spPr>
        <p:txBody>
          <a:bodyPr wrap="square" rtlCol="0">
            <a:spAutoFit/>
          </a:bodyPr>
          <a:lstStyle/>
          <a:p>
            <a:pPr algn="ctr"/>
            <a:r>
              <a:rPr lang="en-US" sz="2400" b="1" dirty="0" smtClean="0">
                <a:solidFill>
                  <a:srgbClr val="FF0000"/>
                </a:solidFill>
                <a:latin typeface="+mj-lt"/>
                <a:cs typeface="Arial" pitchFamily="34" charset="0"/>
              </a:rPr>
              <a:t>What FALLS SHORT on motivation?</a:t>
            </a:r>
            <a:endParaRPr lang="en-US" sz="2400" b="1" dirty="0">
              <a:solidFill>
                <a:srgbClr val="FF0000"/>
              </a:solidFill>
              <a:latin typeface="+mj-lt"/>
              <a:cs typeface="Arial" pitchFamily="34" charset="0"/>
            </a:endParaRPr>
          </a:p>
        </p:txBody>
      </p:sp>
      <p:sp>
        <p:nvSpPr>
          <p:cNvPr id="21" name="TextBox 20"/>
          <p:cNvSpPr txBox="1"/>
          <p:nvPr/>
        </p:nvSpPr>
        <p:spPr>
          <a:xfrm>
            <a:off x="602650" y="1422862"/>
            <a:ext cx="7942286" cy="4524316"/>
          </a:xfrm>
          <a:prstGeom prst="rect">
            <a:avLst/>
          </a:prstGeom>
          <a:solidFill>
            <a:schemeClr val="bg1"/>
          </a:solidFill>
          <a:ln w="22225" cmpd="thickThin">
            <a:noFill/>
          </a:ln>
        </p:spPr>
        <p:txBody>
          <a:bodyPr wrap="square" rtlCol="0" anchor="ctr">
            <a:spAutoFit/>
          </a:bodyPr>
          <a:lstStyle/>
          <a:p>
            <a:pPr marL="185738" indent="-185738">
              <a:spcBef>
                <a:spcPct val="0"/>
              </a:spcBef>
              <a:buFont typeface="Arial" pitchFamily="34" charset="0"/>
              <a:buChar char="•"/>
            </a:pPr>
            <a:r>
              <a:rPr lang="en-US" sz="1600" dirty="0" smtClean="0">
                <a:ln w="10541" cmpd="sng">
                  <a:noFill/>
                  <a:prstDash val="solid"/>
                </a:ln>
                <a:solidFill>
                  <a:srgbClr val="FF0000"/>
                </a:solidFill>
                <a:ea typeface="+mj-ea"/>
                <a:cs typeface="Geneva"/>
              </a:rPr>
              <a:t>Low probability of an accident.</a:t>
            </a:r>
            <a:r>
              <a:rPr lang="en-US" sz="1600" dirty="0" smtClean="0">
                <a:ln w="10541" cmpd="sng">
                  <a:noFill/>
                  <a:prstDash val="solid"/>
                </a:ln>
                <a:solidFill>
                  <a:srgbClr val="0070C0"/>
                </a:solidFill>
                <a:ea typeface="+mj-ea"/>
                <a:cs typeface="Geneva"/>
              </a:rPr>
              <a:t> </a:t>
            </a:r>
            <a:r>
              <a:rPr lang="en-US" sz="1600" dirty="0" smtClean="0">
                <a:ln w="10541" cmpd="sng">
                  <a:noFill/>
                  <a:prstDash val="solid"/>
                </a:ln>
                <a:ea typeface="+mj-ea"/>
                <a:cs typeface="Geneva"/>
              </a:rPr>
              <a:t>They weigh the severity of the consequence with </a:t>
            </a:r>
            <a:br>
              <a:rPr lang="en-US" sz="1600" dirty="0" smtClean="0">
                <a:ln w="10541" cmpd="sng">
                  <a:noFill/>
                  <a:prstDash val="solid"/>
                </a:ln>
                <a:ea typeface="+mj-ea"/>
                <a:cs typeface="Geneva"/>
              </a:rPr>
            </a:br>
            <a:r>
              <a:rPr lang="en-US" sz="1600" dirty="0" smtClean="0">
                <a:ln w="10541" cmpd="sng">
                  <a:noFill/>
                  <a:prstDash val="solid"/>
                </a:ln>
                <a:ea typeface="+mj-ea"/>
                <a:cs typeface="Geneva"/>
              </a:rPr>
              <a:t>the probability of it actually happening. </a:t>
            </a:r>
            <a:r>
              <a:rPr lang="en-US" sz="1600" dirty="0" smtClean="0">
                <a:ln w="10541" cmpd="sng">
                  <a:noFill/>
                  <a:prstDash val="solid"/>
                </a:ln>
                <a:cs typeface="Geneva"/>
              </a:rPr>
              <a:t>(</a:t>
            </a:r>
            <a:r>
              <a:rPr lang="en-US" sz="1600" dirty="0">
                <a:ln w="10541" cmpd="sng">
                  <a:noFill/>
                  <a:prstDash val="solid"/>
                </a:ln>
                <a:cs typeface="Geneva"/>
              </a:rPr>
              <a:t>Even if a new style of lifejacket is comfortable, why wear one at all if there is no need?)</a:t>
            </a:r>
            <a:endParaRPr lang="en-US" sz="1600" dirty="0" smtClean="0">
              <a:ln w="10541" cmpd="sng">
                <a:noFill/>
                <a:prstDash val="solid"/>
              </a:ln>
              <a:ea typeface="+mj-ea"/>
              <a:cs typeface="Geneva"/>
            </a:endParaRPr>
          </a:p>
          <a:p>
            <a:pPr marL="742950" lvl="1" indent="-285750">
              <a:spcBef>
                <a:spcPct val="0"/>
              </a:spcBef>
              <a:buFont typeface="Wingdings" charset="2"/>
              <a:buChar char="Ø"/>
            </a:pPr>
            <a:r>
              <a:rPr lang="en-US" sz="1600" dirty="0">
                <a:ln w="10541" cmpd="sng">
                  <a:noFill/>
                  <a:prstDash val="solid"/>
                </a:ln>
                <a:ea typeface="+mj-ea"/>
                <a:cs typeface="Geneva"/>
              </a:rPr>
              <a:t>T</a:t>
            </a:r>
            <a:r>
              <a:rPr lang="en-US" sz="1600" dirty="0" smtClean="0">
                <a:ln w="10541" cmpd="sng">
                  <a:noFill/>
                  <a:prstDash val="solid"/>
                </a:ln>
                <a:ea typeface="+mj-ea"/>
                <a:cs typeface="Geneva"/>
              </a:rPr>
              <a:t>hey may die within a minute, but think it would be rare and/or any increase in risk would be evident e.g., during a storm. </a:t>
            </a:r>
          </a:p>
          <a:p>
            <a:pPr marL="742950" lvl="1" indent="-285750">
              <a:spcBef>
                <a:spcPct val="0"/>
              </a:spcBef>
              <a:buFont typeface="Wingdings" charset="2"/>
              <a:buChar char="Ø"/>
            </a:pPr>
            <a:r>
              <a:rPr lang="en-US" sz="1600" dirty="0" smtClean="0">
                <a:ln w="10541" cmpd="sng">
                  <a:noFill/>
                  <a:prstDash val="solid"/>
                </a:ln>
                <a:ea typeface="+mj-ea"/>
                <a:cs typeface="Geneva"/>
              </a:rPr>
              <a:t>They do not hear of boating accidents nearly as often as car accidents. </a:t>
            </a:r>
          </a:p>
          <a:p>
            <a:pPr marL="742950" lvl="1" indent="-285750">
              <a:spcBef>
                <a:spcPct val="0"/>
              </a:spcBef>
              <a:buFont typeface="Wingdings" charset="2"/>
              <a:buChar char="Ø"/>
            </a:pPr>
            <a:r>
              <a:rPr lang="en-US" sz="1600" dirty="0">
                <a:ln w="10541" cmpd="sng">
                  <a:noFill/>
                  <a:prstDash val="solid"/>
                </a:ln>
                <a:ea typeface="+mj-ea"/>
                <a:cs typeface="Geneva"/>
              </a:rPr>
              <a:t>T</a:t>
            </a:r>
            <a:r>
              <a:rPr lang="en-US" sz="1600" dirty="0" smtClean="0">
                <a:ln w="10541" cmpd="sng">
                  <a:noFill/>
                  <a:prstDash val="solid"/>
                </a:ln>
                <a:ea typeface="+mj-ea"/>
                <a:cs typeface="Geneva"/>
              </a:rPr>
              <a:t>hey lack facts or statistics on risks to make them rethink the probability of something happening to them, to decrease their comfort zone and therefore increase their need to anticipate a problem occurring. Communicating the “threat” of a risk, in the absence of credible information backing it up, seems unrealistic and even a deterrent from accepting the message.  </a:t>
            </a:r>
          </a:p>
          <a:p>
            <a:pPr marL="742950" lvl="1" indent="-285750">
              <a:spcBef>
                <a:spcPct val="0"/>
              </a:spcBef>
              <a:buFont typeface="Wingdings" charset="2"/>
              <a:buChar char="Ø"/>
            </a:pPr>
            <a:endParaRPr lang="en-US" sz="1600" dirty="0">
              <a:ln w="10541" cmpd="sng">
                <a:noFill/>
                <a:prstDash val="solid"/>
              </a:ln>
              <a:ea typeface="+mj-ea"/>
              <a:cs typeface="Geneva"/>
            </a:endParaRPr>
          </a:p>
          <a:p>
            <a:pPr lvl="1">
              <a:spcBef>
                <a:spcPct val="0"/>
              </a:spcBef>
            </a:pPr>
            <a:endParaRPr lang="en-US" sz="1600" dirty="0" smtClean="0">
              <a:ln w="10541" cmpd="sng">
                <a:noFill/>
                <a:prstDash val="solid"/>
              </a:ln>
              <a:ea typeface="+mj-ea"/>
              <a:cs typeface="Geneva"/>
            </a:endParaRPr>
          </a:p>
          <a:p>
            <a:pPr lvl="1">
              <a:spcBef>
                <a:spcPct val="0"/>
              </a:spcBef>
            </a:pPr>
            <a:endParaRPr lang="en-US" sz="1600" dirty="0" smtClean="0">
              <a:ln w="10541" cmpd="sng">
                <a:noFill/>
                <a:prstDash val="solid"/>
              </a:ln>
              <a:ea typeface="+mj-ea"/>
              <a:cs typeface="Geneva"/>
            </a:endParaRPr>
          </a:p>
          <a:p>
            <a:pPr marL="180975" indent="-180975">
              <a:spcBef>
                <a:spcPct val="0"/>
              </a:spcBef>
              <a:buFont typeface="Arial"/>
              <a:buChar char="•"/>
            </a:pPr>
            <a:r>
              <a:rPr lang="en-US" sz="1600" dirty="0" smtClean="0">
                <a:ln w="10541" cmpd="sng">
                  <a:noFill/>
                  <a:prstDash val="solid"/>
                </a:ln>
                <a:solidFill>
                  <a:srgbClr val="FF0000"/>
                </a:solidFill>
                <a:cs typeface="Geneva"/>
              </a:rPr>
              <a:t>Conflicts with their personal beliefs: </a:t>
            </a:r>
            <a:r>
              <a:rPr lang="en-US" sz="1600" dirty="0" smtClean="0">
                <a:ln w="10541" cmpd="sng">
                  <a:noFill/>
                  <a:prstDash val="solid"/>
                </a:ln>
                <a:solidFill>
                  <a:srgbClr val="0070C0"/>
                </a:solidFill>
                <a:cs typeface="Geneva"/>
              </a:rPr>
              <a:t> </a:t>
            </a:r>
            <a:r>
              <a:rPr lang="en-US" sz="1600" i="1" dirty="0" smtClean="0">
                <a:ln w="10541" cmpd="sng">
                  <a:noFill/>
                  <a:prstDash val="solid"/>
                </a:ln>
                <a:solidFill>
                  <a:srgbClr val="FF0000"/>
                </a:solidFill>
                <a:cs typeface="Geneva"/>
              </a:rPr>
              <a:t>I am in control, I should be able to be free from rules. </a:t>
            </a:r>
            <a:r>
              <a:rPr lang="en-US" sz="1600" dirty="0" smtClean="0">
                <a:ln w="10541" cmpd="sng">
                  <a:noFill/>
                  <a:prstDash val="solid"/>
                </a:ln>
                <a:cs typeface="Geneva"/>
              </a:rPr>
              <a:t>They need convincing evidence to make them redefine their needs, instead of the status quo of thinking that they could swim to shore (and even more easily without a lifejacket on), or would have a buddy to rescue them if they fall out of the boat, et al. </a:t>
            </a:r>
            <a:endParaRPr lang="en-US" sz="1600" dirty="0" smtClean="0">
              <a:ln w="10541" cmpd="sng">
                <a:noFill/>
                <a:prstDash val="solid"/>
              </a:ln>
              <a:solidFill>
                <a:srgbClr val="FF0000"/>
              </a:solidFill>
              <a:ea typeface="+mj-ea"/>
              <a:cs typeface="Geneva"/>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1170" y="160184"/>
            <a:ext cx="1315609" cy="1315609"/>
          </a:xfrm>
          <a:prstGeom prst="rect">
            <a:avLst/>
          </a:prstGeom>
        </p:spPr>
      </p:pic>
      <p:sp>
        <p:nvSpPr>
          <p:cNvPr id="2" name="Rectangle 1"/>
          <p:cNvSpPr/>
          <p:nvPr/>
        </p:nvSpPr>
        <p:spPr>
          <a:xfrm>
            <a:off x="2185246" y="4243355"/>
            <a:ext cx="5148096" cy="307777"/>
          </a:xfrm>
          <a:prstGeom prst="rect">
            <a:avLst/>
          </a:prstGeom>
        </p:spPr>
        <p:txBody>
          <a:bodyPr wrap="square">
            <a:spAutoFit/>
          </a:bodyPr>
          <a:lstStyle/>
          <a:p>
            <a:pPr lvl="0" algn="ctr"/>
            <a:r>
              <a:rPr lang="en-CA" sz="1400" dirty="0" smtClean="0"/>
              <a:t>“I </a:t>
            </a:r>
            <a:r>
              <a:rPr lang="en-CA" sz="1400" dirty="0"/>
              <a:t>don't get on my boat thinking I am going to crash </a:t>
            </a:r>
            <a:r>
              <a:rPr lang="en-CA" sz="1400" dirty="0" smtClean="0"/>
              <a:t>it.” - VNK</a:t>
            </a:r>
            <a:endParaRPr lang="en-CA" sz="1400" dirty="0"/>
          </a:p>
        </p:txBody>
      </p:sp>
      <p:sp>
        <p:nvSpPr>
          <p:cNvPr id="3" name="Rectangle 2"/>
          <p:cNvSpPr/>
          <p:nvPr/>
        </p:nvSpPr>
        <p:spPr>
          <a:xfrm>
            <a:off x="1944800" y="4522626"/>
            <a:ext cx="5616054" cy="307777"/>
          </a:xfrm>
          <a:prstGeom prst="rect">
            <a:avLst/>
          </a:prstGeom>
        </p:spPr>
        <p:txBody>
          <a:bodyPr wrap="square">
            <a:spAutoFit/>
          </a:bodyPr>
          <a:lstStyle/>
          <a:p>
            <a:pPr algn="ctr"/>
            <a:r>
              <a:rPr lang="en-US" sz="1400" dirty="0" smtClean="0"/>
              <a:t>“I </a:t>
            </a:r>
            <a:r>
              <a:rPr lang="en-US" sz="1400" dirty="0"/>
              <a:t>won’t get into a boat where I feel I need a life jacket to be safe </a:t>
            </a:r>
            <a:r>
              <a:rPr lang="en-US" sz="1400" dirty="0" smtClean="0"/>
              <a:t>in.” - TRT</a:t>
            </a:r>
            <a:endParaRPr lang="en-CA" sz="1400" dirty="0"/>
          </a:p>
        </p:txBody>
      </p:sp>
    </p:spTree>
    <p:extLst>
      <p:ext uri="{BB962C8B-B14F-4D97-AF65-F5344CB8AC3E}">
        <p14:creationId xmlns:p14="http://schemas.microsoft.com/office/powerpoint/2010/main" val="3382982123"/>
      </p:ext>
    </p:extLst>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entury Gothic"/>
                <a:cs typeface="Century Gothic"/>
              </a:rPr>
              <a:t>Consequences and Motivators</a:t>
            </a:r>
            <a:endParaRPr lang="en-US" sz="3200" dirty="0">
              <a:solidFill>
                <a:srgbClr val="1F497D"/>
              </a:solidFill>
              <a:latin typeface="Century Gothic"/>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33</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4" name="Up Arrow 13"/>
          <p:cNvSpPr/>
          <p:nvPr/>
        </p:nvSpPr>
        <p:spPr>
          <a:xfrm>
            <a:off x="353544" y="1518165"/>
            <a:ext cx="476250" cy="4672084"/>
          </a:xfrm>
          <a:prstGeom prst="upArrow">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CA" dirty="0"/>
          </a:p>
        </p:txBody>
      </p:sp>
      <p:sp>
        <p:nvSpPr>
          <p:cNvPr id="17" name="Rectangle 16"/>
          <p:cNvSpPr/>
          <p:nvPr/>
        </p:nvSpPr>
        <p:spPr>
          <a:xfrm>
            <a:off x="821188" y="839008"/>
            <a:ext cx="6330239" cy="338554"/>
          </a:xfrm>
          <a:prstGeom prst="rect">
            <a:avLst/>
          </a:prstGeom>
        </p:spPr>
        <p:txBody>
          <a:bodyPr wrap="square">
            <a:spAutoFit/>
          </a:bodyPr>
          <a:lstStyle/>
          <a:p>
            <a:r>
              <a:rPr lang="en-US" sz="1600" b="1" i="1" dirty="0"/>
              <a:t>Encourages me to </a:t>
            </a:r>
            <a:r>
              <a:rPr lang="en-US" sz="1600" b="1" i="1" dirty="0" smtClean="0"/>
              <a:t>not drink and operate a boat</a:t>
            </a:r>
            <a:endParaRPr lang="en-CA" sz="1600" b="1" i="1" dirty="0"/>
          </a:p>
        </p:txBody>
      </p:sp>
      <p:sp>
        <p:nvSpPr>
          <p:cNvPr id="11" name="Rectangle 10"/>
          <p:cNvSpPr/>
          <p:nvPr/>
        </p:nvSpPr>
        <p:spPr>
          <a:xfrm>
            <a:off x="812955" y="2877887"/>
            <a:ext cx="8159151" cy="307777"/>
          </a:xfrm>
          <a:prstGeom prst="rect">
            <a:avLst/>
          </a:prstGeom>
        </p:spPr>
        <p:txBody>
          <a:bodyPr wrap="square">
            <a:spAutoFit/>
          </a:bodyPr>
          <a:lstStyle/>
          <a:p>
            <a:pPr marL="0" lvl="1"/>
            <a:r>
              <a:rPr lang="en-US" sz="1400" b="1" dirty="0" smtClean="0">
                <a:solidFill>
                  <a:srgbClr val="008C40"/>
                </a:solidFill>
              </a:rPr>
              <a:t>D4</a:t>
            </a:r>
            <a:r>
              <a:rPr lang="en-US" sz="1400" dirty="0" smtClean="0">
                <a:solidFill>
                  <a:srgbClr val="008C40"/>
                </a:solidFill>
              </a:rPr>
              <a:t>. </a:t>
            </a:r>
            <a:r>
              <a:rPr lang="en-US" sz="1400" dirty="0">
                <a:solidFill>
                  <a:srgbClr val="008C40"/>
                </a:solidFill>
              </a:rPr>
              <a:t>If you do kill someone, </a:t>
            </a:r>
            <a:r>
              <a:rPr lang="en-US" sz="1400" b="1" u="sng" dirty="0">
                <a:solidFill>
                  <a:srgbClr val="008C40"/>
                </a:solidFill>
              </a:rPr>
              <a:t>you will have to live with the pain/guilt of knowing you killed someone you love</a:t>
            </a:r>
            <a:r>
              <a:rPr lang="en-US" sz="1400" dirty="0" smtClean="0">
                <a:solidFill>
                  <a:srgbClr val="008C40"/>
                </a:solidFill>
              </a:rPr>
              <a:t>.</a:t>
            </a:r>
            <a:endParaRPr lang="en-CA" sz="1400" dirty="0">
              <a:solidFill>
                <a:srgbClr val="008C40"/>
              </a:solidFill>
            </a:endParaRPr>
          </a:p>
        </p:txBody>
      </p:sp>
      <p:sp>
        <p:nvSpPr>
          <p:cNvPr id="13" name="Rectangle 12"/>
          <p:cNvSpPr/>
          <p:nvPr/>
        </p:nvSpPr>
        <p:spPr>
          <a:xfrm>
            <a:off x="811639" y="3972787"/>
            <a:ext cx="8036951" cy="2362185"/>
          </a:xfrm>
          <a:prstGeom prst="rect">
            <a:avLst/>
          </a:prstGeom>
        </p:spPr>
        <p:txBody>
          <a:bodyPr wrap="square">
            <a:spAutoFit/>
          </a:bodyPr>
          <a:lstStyle/>
          <a:p>
            <a:pPr marL="0" lvl="1"/>
            <a:r>
              <a:rPr lang="en-US" sz="1400" b="1" dirty="0" smtClean="0">
                <a:solidFill>
                  <a:srgbClr val="008C40"/>
                </a:solidFill>
              </a:rPr>
              <a:t>D12.</a:t>
            </a:r>
            <a:r>
              <a:rPr lang="en-US" sz="1400" b="1" u="sng" dirty="0" smtClean="0">
                <a:solidFill>
                  <a:srgbClr val="008C40"/>
                </a:solidFill>
              </a:rPr>
              <a:t> </a:t>
            </a:r>
            <a:r>
              <a:rPr lang="en-US" sz="1400" b="1" u="sng" dirty="0">
                <a:solidFill>
                  <a:srgbClr val="008C40"/>
                </a:solidFill>
              </a:rPr>
              <a:t>Enforcement &amp; the risk of getting caught is increasing</a:t>
            </a:r>
            <a:r>
              <a:rPr lang="en-US" sz="1400" dirty="0">
                <a:solidFill>
                  <a:srgbClr val="008C40"/>
                </a:solidFill>
              </a:rPr>
              <a:t>.  For example:</a:t>
            </a:r>
            <a:endParaRPr lang="en-CA" sz="1400" dirty="0">
              <a:solidFill>
                <a:srgbClr val="008C40"/>
              </a:solidFill>
            </a:endParaRPr>
          </a:p>
          <a:p>
            <a:pPr marL="635000" lvl="1" indent="-177800">
              <a:spcAft>
                <a:spcPts val="300"/>
              </a:spcAft>
              <a:buFont typeface="Arial" panose="020B0604020202020204" pitchFamily="34" charset="0"/>
              <a:buChar char="•"/>
            </a:pPr>
            <a:r>
              <a:rPr lang="en-US" sz="1400" b="1" dirty="0">
                <a:solidFill>
                  <a:srgbClr val="008C40"/>
                </a:solidFill>
              </a:rPr>
              <a:t>More police </a:t>
            </a:r>
            <a:r>
              <a:rPr lang="en-US" sz="1400" b="1" dirty="0" smtClean="0">
                <a:solidFill>
                  <a:srgbClr val="008C40"/>
                </a:solidFill>
              </a:rPr>
              <a:t>spot-checks*</a:t>
            </a:r>
            <a:r>
              <a:rPr lang="en-US" sz="1400" dirty="0" smtClean="0">
                <a:solidFill>
                  <a:srgbClr val="008C40"/>
                </a:solidFill>
              </a:rPr>
              <a:t> </a:t>
            </a:r>
            <a:r>
              <a:rPr lang="en-US" sz="1400" dirty="0">
                <a:solidFill>
                  <a:srgbClr val="008C40"/>
                </a:solidFill>
              </a:rPr>
              <a:t>on the water; </a:t>
            </a:r>
            <a:endParaRPr lang="en-US" sz="1400" dirty="0" smtClean="0">
              <a:solidFill>
                <a:srgbClr val="008C40"/>
              </a:solidFill>
            </a:endParaRPr>
          </a:p>
          <a:p>
            <a:pPr marL="635000" lvl="1" indent="-177800">
              <a:spcAft>
                <a:spcPts val="300"/>
              </a:spcAft>
              <a:buFont typeface="Arial" panose="020B0604020202020204" pitchFamily="34" charset="0"/>
              <a:buChar char="•"/>
            </a:pPr>
            <a:r>
              <a:rPr lang="en-US" sz="1400" dirty="0">
                <a:solidFill>
                  <a:srgbClr val="008C40"/>
                </a:solidFill>
              </a:rPr>
              <a:t>Police do (more) </a:t>
            </a:r>
            <a:r>
              <a:rPr lang="en-US" sz="1400" b="1" dirty="0">
                <a:solidFill>
                  <a:srgbClr val="008C40"/>
                </a:solidFill>
              </a:rPr>
              <a:t>unmarked/ undercover patrols on lakes/rivers</a:t>
            </a:r>
            <a:r>
              <a:rPr lang="en-US" sz="1400" dirty="0">
                <a:solidFill>
                  <a:srgbClr val="008C40"/>
                </a:solidFill>
              </a:rPr>
              <a:t> checking for boating and drinking, as well as other safety violations, so you won’t know who they are, until it is too late/ they catch you “red-handed”.</a:t>
            </a:r>
            <a:endParaRPr lang="en-CA" sz="1400" dirty="0">
              <a:solidFill>
                <a:srgbClr val="008C40"/>
              </a:solidFill>
            </a:endParaRPr>
          </a:p>
          <a:p>
            <a:pPr marL="635000" lvl="1" indent="-177800">
              <a:spcAft>
                <a:spcPts val="300"/>
              </a:spcAft>
              <a:buFont typeface="Arial" panose="020B0604020202020204" pitchFamily="34" charset="0"/>
              <a:buChar char="•"/>
            </a:pPr>
            <a:r>
              <a:rPr lang="en-US" sz="1400" b="1" dirty="0" smtClean="0">
                <a:solidFill>
                  <a:srgbClr val="1F497D"/>
                </a:solidFill>
              </a:rPr>
              <a:t>People </a:t>
            </a:r>
            <a:r>
              <a:rPr lang="en-US" sz="1400" b="1" dirty="0">
                <a:solidFill>
                  <a:srgbClr val="1F497D"/>
                </a:solidFill>
              </a:rPr>
              <a:t>are watching what you are doing in your boat, even when you don’t know it.</a:t>
            </a:r>
            <a:r>
              <a:rPr lang="en-US" sz="1400" dirty="0">
                <a:solidFill>
                  <a:srgbClr val="1F497D"/>
                </a:solidFill>
              </a:rPr>
              <a:t>  The “Call 9-1-1” campaign supported by MADD Canada, Transport Canada, local police forces and marinas has been a big success.  More &amp; more boaters, cottagers, marinas, etc. are calling 9-1-1, to report suspected drinking boaters, as well as automobile drinking drivers on the roads</a:t>
            </a:r>
            <a:r>
              <a:rPr lang="en-US" sz="1400" dirty="0" smtClean="0">
                <a:solidFill>
                  <a:srgbClr val="1F497D"/>
                </a:solidFill>
              </a:rPr>
              <a:t>. </a:t>
            </a:r>
            <a:endParaRPr lang="en-CA" sz="1400" dirty="0">
              <a:solidFill>
                <a:srgbClr val="1F497D"/>
              </a:solidFill>
            </a:endParaRPr>
          </a:p>
          <a:p>
            <a:pPr marL="635000" lvl="1" indent="-177800">
              <a:buFont typeface="Arial" panose="020B0604020202020204" pitchFamily="34" charset="0"/>
              <a:buChar char="•"/>
            </a:pPr>
            <a:r>
              <a:rPr lang="en-US" sz="1400" b="1" dirty="0">
                <a:solidFill>
                  <a:srgbClr val="1F497D"/>
                </a:solidFill>
              </a:rPr>
              <a:t>Less predictable timing/location</a:t>
            </a:r>
            <a:r>
              <a:rPr lang="en-US" sz="1400" dirty="0">
                <a:solidFill>
                  <a:srgbClr val="1F497D"/>
                </a:solidFill>
              </a:rPr>
              <a:t> of on-the-water police </a:t>
            </a:r>
            <a:r>
              <a:rPr lang="en-US" sz="1400" dirty="0" smtClean="0">
                <a:solidFill>
                  <a:srgbClr val="1F497D"/>
                </a:solidFill>
              </a:rPr>
              <a:t>spot-checks</a:t>
            </a:r>
            <a:r>
              <a:rPr lang="en-US" sz="1400" dirty="0">
                <a:solidFill>
                  <a:srgbClr val="1F497D"/>
                </a:solidFill>
              </a:rPr>
              <a:t>.</a:t>
            </a:r>
            <a:endParaRPr lang="en-CA" sz="1400" dirty="0">
              <a:solidFill>
                <a:srgbClr val="1F497D"/>
              </a:solidFill>
            </a:endParaRPr>
          </a:p>
        </p:txBody>
      </p:sp>
      <p:sp>
        <p:nvSpPr>
          <p:cNvPr id="19" name="Rectangle 18"/>
          <p:cNvSpPr/>
          <p:nvPr/>
        </p:nvSpPr>
        <p:spPr>
          <a:xfrm>
            <a:off x="820683" y="3183423"/>
            <a:ext cx="8025581" cy="738664"/>
          </a:xfrm>
          <a:prstGeom prst="rect">
            <a:avLst/>
          </a:prstGeom>
        </p:spPr>
        <p:txBody>
          <a:bodyPr wrap="square">
            <a:spAutoFit/>
          </a:bodyPr>
          <a:lstStyle/>
          <a:p>
            <a:pPr marL="0" lvl="1"/>
            <a:r>
              <a:rPr lang="en-US" sz="1400" b="1" dirty="0" smtClean="0">
                <a:solidFill>
                  <a:srgbClr val="008C40"/>
                </a:solidFill>
              </a:rPr>
              <a:t>D1. </a:t>
            </a:r>
            <a:r>
              <a:rPr lang="en-US" sz="1400" b="1" dirty="0">
                <a:solidFill>
                  <a:srgbClr val="008C40"/>
                </a:solidFill>
              </a:rPr>
              <a:t>You greatly increase the chances of </a:t>
            </a:r>
            <a:r>
              <a:rPr lang="en-US" sz="1400" b="1" u="sng" dirty="0">
                <a:solidFill>
                  <a:srgbClr val="008C40"/>
                </a:solidFill>
              </a:rPr>
              <a:t>killing someone you care about</a:t>
            </a:r>
            <a:r>
              <a:rPr lang="en-US" sz="1400" b="1" dirty="0">
                <a:solidFill>
                  <a:srgbClr val="008C40"/>
                </a:solidFill>
              </a:rPr>
              <a:t>,</a:t>
            </a:r>
            <a:r>
              <a:rPr lang="en-US" sz="1400" dirty="0">
                <a:solidFill>
                  <a:srgbClr val="008C40"/>
                </a:solidFill>
              </a:rPr>
              <a:t> if you operate a boat after drinking.  </a:t>
            </a:r>
            <a:r>
              <a:rPr lang="en-US" sz="1400" dirty="0" smtClean="0">
                <a:solidFill>
                  <a:srgbClr val="008C40"/>
                </a:solidFill>
              </a:rPr>
              <a:t>E.g</a:t>
            </a:r>
            <a:r>
              <a:rPr lang="en-US" sz="1400" dirty="0">
                <a:solidFill>
                  <a:srgbClr val="008C40"/>
                </a:solidFill>
              </a:rPr>
              <a:t>. if you have a collision, or make bad decisions that result in a passenger being injured or immersed in the water without a lifejacket and not rescued in time.</a:t>
            </a:r>
            <a:endParaRPr lang="en-CA" sz="1400" dirty="0">
              <a:solidFill>
                <a:srgbClr val="008C40"/>
              </a:solidFill>
            </a:endParaRPr>
          </a:p>
        </p:txBody>
      </p:sp>
      <p:sp>
        <p:nvSpPr>
          <p:cNvPr id="23" name="Rectangle 22"/>
          <p:cNvSpPr/>
          <p:nvPr/>
        </p:nvSpPr>
        <p:spPr>
          <a:xfrm>
            <a:off x="829794" y="1467170"/>
            <a:ext cx="8066985" cy="4882446"/>
          </a:xfrm>
          <a:prstGeom prst="rect">
            <a:avLst/>
          </a:prstGeom>
          <a:noFill/>
          <a:ln w="254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4" name="TextBox 23"/>
          <p:cNvSpPr txBox="1"/>
          <p:nvPr/>
        </p:nvSpPr>
        <p:spPr>
          <a:xfrm>
            <a:off x="3399507" y="1099909"/>
            <a:ext cx="2778464" cy="523220"/>
          </a:xfrm>
          <a:prstGeom prst="rect">
            <a:avLst/>
          </a:prstGeom>
          <a:solidFill>
            <a:schemeClr val="bg1"/>
          </a:solidFill>
        </p:spPr>
        <p:txBody>
          <a:bodyPr wrap="square" rtlCol="0">
            <a:spAutoFit/>
          </a:bodyPr>
          <a:lstStyle/>
          <a:p>
            <a:pPr algn="ctr"/>
            <a:r>
              <a:rPr lang="en-CA" sz="2800" b="1" dirty="0" smtClean="0">
                <a:solidFill>
                  <a:srgbClr val="008C40"/>
                </a:solidFill>
              </a:rPr>
              <a:t>More Motivating</a:t>
            </a:r>
            <a:endParaRPr lang="en-CA" sz="2800" b="1" dirty="0">
              <a:solidFill>
                <a:srgbClr val="008C40"/>
              </a:solidFill>
            </a:endParaRPr>
          </a:p>
        </p:txBody>
      </p:sp>
      <p:sp>
        <p:nvSpPr>
          <p:cNvPr id="26" name="Rectangle 25"/>
          <p:cNvSpPr/>
          <p:nvPr/>
        </p:nvSpPr>
        <p:spPr>
          <a:xfrm>
            <a:off x="842552" y="1717282"/>
            <a:ext cx="8025580" cy="1169551"/>
          </a:xfrm>
          <a:prstGeom prst="rect">
            <a:avLst/>
          </a:prstGeom>
        </p:spPr>
        <p:txBody>
          <a:bodyPr wrap="square">
            <a:spAutoFit/>
          </a:bodyPr>
          <a:lstStyle/>
          <a:p>
            <a:pPr marL="0" lvl="1"/>
            <a:r>
              <a:rPr lang="en-US" sz="1400" b="1" dirty="0" smtClean="0">
                <a:solidFill>
                  <a:srgbClr val="008C40"/>
                </a:solidFill>
              </a:rPr>
              <a:t>D8. </a:t>
            </a:r>
            <a:r>
              <a:rPr lang="en-US" sz="1400" b="1" dirty="0">
                <a:solidFill>
                  <a:srgbClr val="008C40"/>
                </a:solidFill>
              </a:rPr>
              <a:t>The </a:t>
            </a:r>
            <a:r>
              <a:rPr lang="en-US" sz="1400" b="1" u="sng" dirty="0">
                <a:solidFill>
                  <a:srgbClr val="008C40"/>
                </a:solidFill>
              </a:rPr>
              <a:t>legal consequences</a:t>
            </a:r>
            <a:r>
              <a:rPr lang="en-US" sz="1400" b="1" dirty="0">
                <a:solidFill>
                  <a:srgbClr val="008C40"/>
                </a:solidFill>
              </a:rPr>
              <a:t> of being caught drinking and operating your </a:t>
            </a:r>
            <a:r>
              <a:rPr lang="en-US" sz="1400" b="1" u="sng" dirty="0">
                <a:solidFill>
                  <a:srgbClr val="008C40"/>
                </a:solidFill>
              </a:rPr>
              <a:t>BOAT</a:t>
            </a:r>
            <a:r>
              <a:rPr lang="en-US" sz="1400" b="1" dirty="0">
                <a:solidFill>
                  <a:srgbClr val="008C40"/>
                </a:solidFill>
              </a:rPr>
              <a:t> could </a:t>
            </a:r>
            <a:r>
              <a:rPr lang="en-US" sz="1400" b="1" u="sng" dirty="0">
                <a:solidFill>
                  <a:srgbClr val="008C40"/>
                </a:solidFill>
              </a:rPr>
              <a:t>also be applied</a:t>
            </a:r>
            <a:r>
              <a:rPr lang="en-US" sz="1400" b="1" dirty="0">
                <a:solidFill>
                  <a:srgbClr val="008C40"/>
                </a:solidFill>
              </a:rPr>
              <a:t> to driving your </a:t>
            </a:r>
            <a:r>
              <a:rPr lang="en-US" sz="1400" b="1" u="sng" dirty="0">
                <a:solidFill>
                  <a:srgbClr val="008C40"/>
                </a:solidFill>
              </a:rPr>
              <a:t>CAR</a:t>
            </a:r>
            <a:r>
              <a:rPr lang="en-US" sz="1400" dirty="0">
                <a:solidFill>
                  <a:srgbClr val="008C40"/>
                </a:solidFill>
              </a:rPr>
              <a:t>, </a:t>
            </a:r>
            <a:r>
              <a:rPr lang="en-US" sz="1400" dirty="0" smtClean="0">
                <a:solidFill>
                  <a:srgbClr val="008C40"/>
                </a:solidFill>
              </a:rPr>
              <a:t>i.e.. </a:t>
            </a:r>
            <a:r>
              <a:rPr lang="en-US" sz="1400" dirty="0">
                <a:solidFill>
                  <a:srgbClr val="008C40"/>
                </a:solidFill>
              </a:rPr>
              <a:t>if caught drinking and boating you would also face road driving license suspensions, demerit points, criminal record if you travel outside Canada, and dramatic increase in the cost of your auto insurance </a:t>
            </a:r>
            <a:r>
              <a:rPr lang="en-US" sz="1400" dirty="0" smtClean="0">
                <a:solidFill>
                  <a:srgbClr val="008C40"/>
                </a:solidFill>
              </a:rPr>
              <a:t>(e.g.. </a:t>
            </a:r>
            <a:r>
              <a:rPr lang="en-US" sz="1400" dirty="0">
                <a:solidFill>
                  <a:srgbClr val="008C40"/>
                </a:solidFill>
              </a:rPr>
              <a:t>up to about $10,000 per year if convicted of impaired driving).  The same penalties as if you got caught drinking and driving your car. </a:t>
            </a:r>
            <a:endParaRPr lang="en-CA" sz="1400" dirty="0">
              <a:solidFill>
                <a:srgbClr val="008C40"/>
              </a:solidFill>
            </a:endParaRPr>
          </a:p>
        </p:txBody>
      </p:sp>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4752" y="134898"/>
            <a:ext cx="1497393" cy="1458467"/>
          </a:xfrm>
          <a:prstGeom prst="rect">
            <a:avLst/>
          </a:prstGeom>
        </p:spPr>
      </p:pic>
      <p:sp>
        <p:nvSpPr>
          <p:cNvPr id="2" name="TextBox 1"/>
          <p:cNvSpPr txBox="1"/>
          <p:nvPr/>
        </p:nvSpPr>
        <p:spPr>
          <a:xfrm>
            <a:off x="1658106" y="6349616"/>
            <a:ext cx="4649430" cy="276999"/>
          </a:xfrm>
          <a:prstGeom prst="rect">
            <a:avLst/>
          </a:prstGeom>
          <a:noFill/>
        </p:spPr>
        <p:txBody>
          <a:bodyPr wrap="square" rtlCol="0">
            <a:spAutoFit/>
          </a:bodyPr>
          <a:lstStyle/>
          <a:p>
            <a:r>
              <a:rPr lang="en-CA" sz="1200" dirty="0" smtClean="0"/>
              <a:t>*Written as RIDE spot-checks when tested in Toronto</a:t>
            </a:r>
            <a:endParaRPr lang="en-CA" sz="1200" dirty="0"/>
          </a:p>
        </p:txBody>
      </p:sp>
    </p:spTree>
    <p:extLst>
      <p:ext uri="{BB962C8B-B14F-4D97-AF65-F5344CB8AC3E}">
        <p14:creationId xmlns:p14="http://schemas.microsoft.com/office/powerpoint/2010/main" val="1519119254"/>
      </p:ext>
    </p:extLst>
  </p:cSld>
  <p:clrMapOvr>
    <a:masterClrMapping/>
  </p:clrMapOvr>
  <p:transition spd="slow">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entury Gothic"/>
                <a:cs typeface="Century Gothic"/>
              </a:rPr>
              <a:t>Consequences and Motivators</a:t>
            </a:r>
            <a:endParaRPr lang="en-US" sz="3200" dirty="0">
              <a:solidFill>
                <a:srgbClr val="1F497D"/>
              </a:solidFill>
              <a:latin typeface="Century Gothic"/>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34</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11022" y="1647170"/>
            <a:ext cx="7908417" cy="1169551"/>
          </a:xfrm>
          <a:prstGeom prst="rect">
            <a:avLst/>
          </a:prstGeom>
        </p:spPr>
        <p:txBody>
          <a:bodyPr wrap="square">
            <a:spAutoFit/>
          </a:bodyPr>
          <a:lstStyle/>
          <a:p>
            <a:pPr marL="0" lvl="1"/>
            <a:r>
              <a:rPr lang="en-US" sz="1400" dirty="0" smtClean="0">
                <a:solidFill>
                  <a:schemeClr val="tx2"/>
                </a:solidFill>
              </a:rPr>
              <a:t>D3. </a:t>
            </a:r>
            <a:r>
              <a:rPr lang="en-US" sz="1400" dirty="0">
                <a:solidFill>
                  <a:schemeClr val="tx2"/>
                </a:solidFill>
              </a:rPr>
              <a:t>You could kill yourself or someone you care about if you operate a boat after drinking, </a:t>
            </a:r>
            <a:r>
              <a:rPr lang="en-US" sz="1400" b="1" dirty="0">
                <a:solidFill>
                  <a:schemeClr val="tx2"/>
                </a:solidFill>
              </a:rPr>
              <a:t>because</a:t>
            </a:r>
            <a:r>
              <a:rPr lang="en-US" sz="1400" dirty="0">
                <a:solidFill>
                  <a:schemeClr val="tx2"/>
                </a:solidFill>
              </a:rPr>
              <a:t>… </a:t>
            </a:r>
            <a:r>
              <a:rPr lang="en-US" sz="1400" b="1" u="sng" dirty="0">
                <a:solidFill>
                  <a:schemeClr val="tx2"/>
                </a:solidFill>
              </a:rPr>
              <a:t>Your balance, reaction time, ability to navigate the boat, make decisions and exercise judgment are compromised with the effects of alcohol.</a:t>
            </a:r>
            <a:r>
              <a:rPr lang="en-US" sz="1400" dirty="0">
                <a:solidFill>
                  <a:schemeClr val="tx2"/>
                </a:solidFill>
              </a:rPr>
              <a:t> This is exacerbated by the effects of sun, wind, waves, motion, darkness and weather – which can make the </a:t>
            </a:r>
            <a:r>
              <a:rPr lang="en-US" sz="1400" b="1" u="sng" dirty="0">
                <a:solidFill>
                  <a:schemeClr val="tx2"/>
                </a:solidFill>
              </a:rPr>
              <a:t>effects of alcohol much greater in a boat than on </a:t>
            </a:r>
            <a:r>
              <a:rPr lang="en-US" sz="1400" b="1" u="sng" dirty="0" smtClean="0">
                <a:solidFill>
                  <a:schemeClr val="tx2"/>
                </a:solidFill>
              </a:rPr>
              <a:t>land***</a:t>
            </a:r>
            <a:r>
              <a:rPr lang="en-US" sz="1400" dirty="0" smtClean="0">
                <a:solidFill>
                  <a:schemeClr val="tx2"/>
                </a:solidFill>
              </a:rPr>
              <a:t>. </a:t>
            </a:r>
            <a:r>
              <a:rPr lang="en-US" sz="1400" dirty="0">
                <a:solidFill>
                  <a:schemeClr val="tx2"/>
                </a:solidFill>
              </a:rPr>
              <a:t>You risk endangering your family and friends when you have the responsibility for operating the </a:t>
            </a:r>
            <a:r>
              <a:rPr lang="en-US" sz="1400" dirty="0" smtClean="0">
                <a:solidFill>
                  <a:schemeClr val="tx2"/>
                </a:solidFill>
              </a:rPr>
              <a:t>boat.</a:t>
            </a:r>
            <a:endParaRPr lang="en-CA" sz="1400" dirty="0">
              <a:solidFill>
                <a:schemeClr val="tx2"/>
              </a:solidFill>
            </a:endParaRPr>
          </a:p>
        </p:txBody>
      </p:sp>
      <p:sp>
        <p:nvSpPr>
          <p:cNvPr id="18" name="Rectangle 17"/>
          <p:cNvSpPr/>
          <p:nvPr/>
        </p:nvSpPr>
        <p:spPr>
          <a:xfrm>
            <a:off x="829794" y="1424993"/>
            <a:ext cx="8066985" cy="3699335"/>
          </a:xfrm>
          <a:prstGeom prst="rect">
            <a:avLst/>
          </a:prstGeom>
          <a:noFill/>
          <a:ln w="9525">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1" name="TextBox 20"/>
          <p:cNvSpPr txBox="1"/>
          <p:nvPr/>
        </p:nvSpPr>
        <p:spPr>
          <a:xfrm>
            <a:off x="2389541" y="1119515"/>
            <a:ext cx="4189863" cy="523220"/>
          </a:xfrm>
          <a:prstGeom prst="rect">
            <a:avLst/>
          </a:prstGeom>
          <a:solidFill>
            <a:schemeClr val="bg1"/>
          </a:solidFill>
        </p:spPr>
        <p:txBody>
          <a:bodyPr wrap="square" rtlCol="0">
            <a:spAutoFit/>
          </a:bodyPr>
          <a:lstStyle/>
          <a:p>
            <a:pPr algn="ctr"/>
            <a:r>
              <a:rPr lang="en-CA" sz="2800" b="1" dirty="0" smtClean="0">
                <a:solidFill>
                  <a:schemeClr val="tx2"/>
                </a:solidFill>
              </a:rPr>
              <a:t>Moderately  Motivating</a:t>
            </a:r>
            <a:endParaRPr lang="en-CA" sz="2800" b="1" dirty="0">
              <a:solidFill>
                <a:schemeClr val="tx2"/>
              </a:solidFill>
            </a:endParaRPr>
          </a:p>
        </p:txBody>
      </p:sp>
      <p:sp>
        <p:nvSpPr>
          <p:cNvPr id="22" name="Up Arrow 21"/>
          <p:cNvSpPr/>
          <p:nvPr/>
        </p:nvSpPr>
        <p:spPr>
          <a:xfrm rot="10800000">
            <a:off x="353544" y="1475792"/>
            <a:ext cx="476250" cy="3823462"/>
          </a:xfrm>
          <a:prstGeom prst="upArrow">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CA" dirty="0"/>
          </a:p>
        </p:txBody>
      </p:sp>
      <p:sp>
        <p:nvSpPr>
          <p:cNvPr id="23" name="Rectangle 22"/>
          <p:cNvSpPr/>
          <p:nvPr/>
        </p:nvSpPr>
        <p:spPr>
          <a:xfrm>
            <a:off x="911022" y="2905296"/>
            <a:ext cx="7955500" cy="738664"/>
          </a:xfrm>
          <a:prstGeom prst="rect">
            <a:avLst/>
          </a:prstGeom>
        </p:spPr>
        <p:txBody>
          <a:bodyPr wrap="square">
            <a:spAutoFit/>
          </a:bodyPr>
          <a:lstStyle/>
          <a:p>
            <a:pPr marL="0" lvl="1"/>
            <a:r>
              <a:rPr lang="en-US" sz="1400" b="1" dirty="0" smtClean="0">
                <a:solidFill>
                  <a:schemeClr val="tx2"/>
                </a:solidFill>
              </a:rPr>
              <a:t>D5.</a:t>
            </a:r>
            <a:r>
              <a:rPr lang="en-US" sz="1400" b="1" u="sng" dirty="0" smtClean="0">
                <a:solidFill>
                  <a:schemeClr val="tx2"/>
                </a:solidFill>
              </a:rPr>
              <a:t> </a:t>
            </a:r>
            <a:r>
              <a:rPr lang="en-US" sz="1400" b="1" u="sng" dirty="0">
                <a:solidFill>
                  <a:schemeClr val="tx2"/>
                </a:solidFill>
              </a:rPr>
              <a:t>As a parent</a:t>
            </a:r>
            <a:r>
              <a:rPr lang="en-US" sz="1400" dirty="0">
                <a:solidFill>
                  <a:schemeClr val="tx2"/>
                </a:solidFill>
              </a:rPr>
              <a:t>, by drinking and operating a boat, you are setting a bad example, </a:t>
            </a:r>
            <a:r>
              <a:rPr lang="en-US" sz="1400" b="1" u="sng" dirty="0">
                <a:solidFill>
                  <a:schemeClr val="tx2"/>
                </a:solidFill>
              </a:rPr>
              <a:t>showing your children &amp; other young adults you boat with, that it is OK to drink and operate a boat</a:t>
            </a:r>
            <a:r>
              <a:rPr lang="en-US" sz="1400" dirty="0">
                <a:solidFill>
                  <a:schemeClr val="tx2"/>
                </a:solidFill>
              </a:rPr>
              <a:t>.  Even if you don’t have a boating mishap while drinking and boating, they </a:t>
            </a:r>
            <a:r>
              <a:rPr lang="en-US" sz="1400" dirty="0" smtClean="0">
                <a:solidFill>
                  <a:schemeClr val="tx2"/>
                </a:solidFill>
              </a:rPr>
              <a:t>might.</a:t>
            </a:r>
            <a:endParaRPr lang="en-CA" sz="1400" dirty="0">
              <a:solidFill>
                <a:schemeClr val="tx2"/>
              </a:solidFill>
            </a:endParaRPr>
          </a:p>
        </p:txBody>
      </p:sp>
      <p:sp>
        <p:nvSpPr>
          <p:cNvPr id="24" name="Rectangle 23"/>
          <p:cNvSpPr/>
          <p:nvPr/>
        </p:nvSpPr>
        <p:spPr>
          <a:xfrm>
            <a:off x="928710" y="3724134"/>
            <a:ext cx="7727540" cy="523220"/>
          </a:xfrm>
          <a:prstGeom prst="rect">
            <a:avLst/>
          </a:prstGeom>
        </p:spPr>
        <p:txBody>
          <a:bodyPr wrap="square">
            <a:spAutoFit/>
          </a:bodyPr>
          <a:lstStyle/>
          <a:p>
            <a:pPr marL="0" lvl="1"/>
            <a:r>
              <a:rPr lang="en-US" sz="1400" b="1" dirty="0" smtClean="0">
                <a:solidFill>
                  <a:schemeClr val="tx2"/>
                </a:solidFill>
              </a:rPr>
              <a:t>D7. </a:t>
            </a:r>
            <a:r>
              <a:rPr lang="en-US" sz="1400" b="1" dirty="0">
                <a:solidFill>
                  <a:schemeClr val="tx2"/>
                </a:solidFill>
              </a:rPr>
              <a:t>Impaired boating </a:t>
            </a:r>
            <a:r>
              <a:rPr lang="en-US" sz="1400" b="1" u="sng" dirty="0">
                <a:solidFill>
                  <a:schemeClr val="tx2"/>
                </a:solidFill>
              </a:rPr>
              <a:t>IS</a:t>
            </a:r>
            <a:r>
              <a:rPr lang="en-US" sz="1400" b="1" dirty="0">
                <a:solidFill>
                  <a:schemeClr val="tx2"/>
                </a:solidFill>
              </a:rPr>
              <a:t> impaired driving</a:t>
            </a:r>
            <a:r>
              <a:rPr lang="en-US" sz="1400" dirty="0">
                <a:solidFill>
                  <a:schemeClr val="tx2"/>
                </a:solidFill>
              </a:rPr>
              <a:t>.  If you get caught drinking and operating a boat, it can result in heavy fines, criminal charges, a criminal record, jail time and seizing of your boat</a:t>
            </a:r>
            <a:r>
              <a:rPr lang="en-US" sz="1400" dirty="0" smtClean="0">
                <a:solidFill>
                  <a:schemeClr val="tx2"/>
                </a:solidFill>
              </a:rPr>
              <a:t>.  </a:t>
            </a:r>
            <a:endParaRPr lang="en-CA" sz="1400" dirty="0">
              <a:solidFill>
                <a:schemeClr val="tx2"/>
              </a:solidFill>
            </a:endParaRPr>
          </a:p>
        </p:txBody>
      </p:sp>
      <p:sp>
        <p:nvSpPr>
          <p:cNvPr id="26" name="Rectangle 25"/>
          <p:cNvSpPr/>
          <p:nvPr/>
        </p:nvSpPr>
        <p:spPr>
          <a:xfrm>
            <a:off x="930000" y="4341343"/>
            <a:ext cx="7727540" cy="738664"/>
          </a:xfrm>
          <a:prstGeom prst="rect">
            <a:avLst/>
          </a:prstGeom>
        </p:spPr>
        <p:txBody>
          <a:bodyPr wrap="square">
            <a:spAutoFit/>
          </a:bodyPr>
          <a:lstStyle/>
          <a:p>
            <a:r>
              <a:rPr lang="en-US" sz="1400" dirty="0" smtClean="0">
                <a:solidFill>
                  <a:schemeClr val="tx2"/>
                </a:solidFill>
              </a:rPr>
              <a:t>D9. </a:t>
            </a:r>
            <a:r>
              <a:rPr lang="en-US" sz="1400" dirty="0">
                <a:solidFill>
                  <a:schemeClr val="tx2"/>
                </a:solidFill>
              </a:rPr>
              <a:t>In British </a:t>
            </a:r>
            <a:r>
              <a:rPr lang="en-US" sz="1400" dirty="0" smtClean="0">
                <a:solidFill>
                  <a:schemeClr val="tx2"/>
                </a:solidFill>
              </a:rPr>
              <a:t>Columbia* </a:t>
            </a:r>
            <a:r>
              <a:rPr lang="en-US" sz="1400" b="1" u="sng" dirty="0">
                <a:solidFill>
                  <a:schemeClr val="tx2"/>
                </a:solidFill>
              </a:rPr>
              <a:t>it is illegal for the boat operator or passengers to consume alcohol on any recreational boat, while the boat is underway</a:t>
            </a:r>
            <a:r>
              <a:rPr lang="en-US" sz="1400" dirty="0">
                <a:solidFill>
                  <a:schemeClr val="tx2"/>
                </a:solidFill>
              </a:rPr>
              <a:t>.  If you do, you can face legal charges and penalties, even if your blood alcohol level is under the legal limit (0.08).</a:t>
            </a:r>
            <a:endParaRPr lang="en-CA" sz="1400" dirty="0">
              <a:solidFill>
                <a:schemeClr val="tx2"/>
              </a:solidFill>
            </a:endParaRPr>
          </a:p>
        </p:txBody>
      </p:sp>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2046" y="153787"/>
            <a:ext cx="1497393" cy="1458467"/>
          </a:xfrm>
          <a:prstGeom prst="rect">
            <a:avLst/>
          </a:prstGeom>
        </p:spPr>
      </p:pic>
      <p:sp>
        <p:nvSpPr>
          <p:cNvPr id="2" name="Rectangle 1"/>
          <p:cNvSpPr/>
          <p:nvPr/>
        </p:nvSpPr>
        <p:spPr>
          <a:xfrm>
            <a:off x="829795" y="5179566"/>
            <a:ext cx="8159150" cy="1015663"/>
          </a:xfrm>
          <a:prstGeom prst="rect">
            <a:avLst/>
          </a:prstGeom>
        </p:spPr>
        <p:txBody>
          <a:bodyPr wrap="square">
            <a:spAutoFit/>
          </a:bodyPr>
          <a:lstStyle/>
          <a:p>
            <a:r>
              <a:rPr lang="en-CA" sz="1200" dirty="0" smtClean="0"/>
              <a:t>*In Ontario, statements 9 and 10  were positioned as “In Ontario…”</a:t>
            </a:r>
          </a:p>
          <a:p>
            <a:r>
              <a:rPr lang="en-CA" sz="1200" dirty="0" smtClean="0"/>
              <a:t>**In </a:t>
            </a:r>
            <a:r>
              <a:rPr lang="en-CA" sz="1200" dirty="0"/>
              <a:t>Quebec, statements 9, 10 and 11 were positioned as “Quebec could change its boating laws to be like other Canadian provinces…”</a:t>
            </a:r>
          </a:p>
          <a:p>
            <a:r>
              <a:rPr lang="en-CA" sz="1200" dirty="0" smtClean="0"/>
              <a:t>*** The thought that a summer/boating environment actually increased the effect of alcohol and more greatly impacted their abilities was a new consideration for some. </a:t>
            </a:r>
            <a:endParaRPr lang="en-CA" sz="1200" dirty="0"/>
          </a:p>
        </p:txBody>
      </p:sp>
    </p:spTree>
    <p:extLst>
      <p:ext uri="{BB962C8B-B14F-4D97-AF65-F5344CB8AC3E}">
        <p14:creationId xmlns:p14="http://schemas.microsoft.com/office/powerpoint/2010/main" val="3444935249"/>
      </p:ext>
    </p:extLst>
  </p:cSld>
  <p:clrMapOvr>
    <a:masterClrMapping/>
  </p:clrMapOvr>
  <p:transition spd="slow">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entury Gothic"/>
                <a:cs typeface="Century Gothic"/>
              </a:rPr>
              <a:t>Consequences and Motivators</a:t>
            </a:r>
            <a:endParaRPr lang="en-US" sz="3200" dirty="0">
              <a:solidFill>
                <a:srgbClr val="1F497D"/>
              </a:solidFill>
              <a:latin typeface="Century Gothic"/>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35</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4" name="Up Arrow 13"/>
          <p:cNvSpPr/>
          <p:nvPr/>
        </p:nvSpPr>
        <p:spPr>
          <a:xfrm rot="10800000">
            <a:off x="353544" y="1475791"/>
            <a:ext cx="476250" cy="3918946"/>
          </a:xfrm>
          <a:prstGeom prst="upArrow">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CA" dirty="0"/>
          </a:p>
        </p:txBody>
      </p:sp>
      <p:sp>
        <p:nvSpPr>
          <p:cNvPr id="5" name="Rectangle 4"/>
          <p:cNvSpPr/>
          <p:nvPr/>
        </p:nvSpPr>
        <p:spPr>
          <a:xfrm>
            <a:off x="856901" y="1860664"/>
            <a:ext cx="8010283" cy="1384995"/>
          </a:xfrm>
          <a:prstGeom prst="rect">
            <a:avLst/>
          </a:prstGeom>
        </p:spPr>
        <p:txBody>
          <a:bodyPr wrap="square">
            <a:spAutoFit/>
          </a:bodyPr>
          <a:lstStyle/>
          <a:p>
            <a:pPr marL="0" lvl="1"/>
            <a:r>
              <a:rPr lang="en-US" sz="1400" b="1" dirty="0" smtClean="0">
                <a:solidFill>
                  <a:srgbClr val="FF0000"/>
                </a:solidFill>
              </a:rPr>
              <a:t>D6. </a:t>
            </a:r>
            <a:r>
              <a:rPr lang="en-US" sz="1400" b="1" u="sng" dirty="0">
                <a:solidFill>
                  <a:srgbClr val="FF0000"/>
                </a:solidFill>
              </a:rPr>
              <a:t>Beyond collisions, there are other risks if you drink and operate a boat, that are worse than when you are operating a car on the road.</a:t>
            </a:r>
            <a:r>
              <a:rPr lang="en-US" sz="1400" dirty="0">
                <a:solidFill>
                  <a:srgbClr val="FF0000"/>
                </a:solidFill>
              </a:rPr>
              <a:t>  If you unexpectedly end up in the water, you increase the likelihood you could drown if you’ve been drinking – motor skills impairment makes it harder to swim and reduces how long you can swim; even more likely the “shock effect” of unexpectedly ending up in the water will cause you to gasp and your head may go under the water, and you inhale water; more rapid onset of the effects of cold water and hypothermia if you have been drinking</a:t>
            </a:r>
            <a:r>
              <a:rPr lang="en-US" sz="1400" dirty="0" smtClean="0">
                <a:solidFill>
                  <a:srgbClr val="FF0000"/>
                </a:solidFill>
              </a:rPr>
              <a:t>.</a:t>
            </a:r>
            <a:endParaRPr lang="en-CA" sz="1400" dirty="0">
              <a:solidFill>
                <a:srgbClr val="FF0000"/>
              </a:solidFill>
            </a:endParaRPr>
          </a:p>
        </p:txBody>
      </p:sp>
      <p:sp>
        <p:nvSpPr>
          <p:cNvPr id="6" name="Rectangle 5"/>
          <p:cNvSpPr/>
          <p:nvPr/>
        </p:nvSpPr>
        <p:spPr>
          <a:xfrm>
            <a:off x="856901" y="3278525"/>
            <a:ext cx="7864017" cy="523220"/>
          </a:xfrm>
          <a:prstGeom prst="rect">
            <a:avLst/>
          </a:prstGeom>
        </p:spPr>
        <p:txBody>
          <a:bodyPr wrap="square">
            <a:spAutoFit/>
          </a:bodyPr>
          <a:lstStyle/>
          <a:p>
            <a:pPr marL="0" lvl="1"/>
            <a:r>
              <a:rPr lang="en-US" sz="1400" b="1" dirty="0" smtClean="0">
                <a:solidFill>
                  <a:srgbClr val="FF0000"/>
                </a:solidFill>
              </a:rPr>
              <a:t>D2. </a:t>
            </a:r>
            <a:r>
              <a:rPr lang="en-US" sz="1400" b="1" dirty="0">
                <a:solidFill>
                  <a:srgbClr val="FF0000"/>
                </a:solidFill>
              </a:rPr>
              <a:t>You greatly increase the chances of </a:t>
            </a:r>
            <a:r>
              <a:rPr lang="en-US" sz="1400" b="1" u="sng" dirty="0">
                <a:solidFill>
                  <a:srgbClr val="FF0000"/>
                </a:solidFill>
              </a:rPr>
              <a:t>you yourself being killed</a:t>
            </a:r>
            <a:r>
              <a:rPr lang="en-US" sz="1400" dirty="0">
                <a:solidFill>
                  <a:srgbClr val="FF0000"/>
                </a:solidFill>
              </a:rPr>
              <a:t> in a boating accident, if you operate a boat after drinking.</a:t>
            </a:r>
            <a:r>
              <a:rPr lang="en-US" sz="1400" dirty="0" smtClean="0">
                <a:solidFill>
                  <a:srgbClr val="FF0000"/>
                </a:solidFill>
              </a:rPr>
              <a:t> </a:t>
            </a:r>
            <a:endParaRPr lang="en-CA" sz="1400" dirty="0">
              <a:solidFill>
                <a:srgbClr val="FF0000"/>
              </a:solidFill>
            </a:endParaRPr>
          </a:p>
        </p:txBody>
      </p:sp>
      <p:sp>
        <p:nvSpPr>
          <p:cNvPr id="7" name="Rectangle 6"/>
          <p:cNvSpPr/>
          <p:nvPr/>
        </p:nvSpPr>
        <p:spPr>
          <a:xfrm>
            <a:off x="856901" y="3935641"/>
            <a:ext cx="8132043" cy="523220"/>
          </a:xfrm>
          <a:prstGeom prst="rect">
            <a:avLst/>
          </a:prstGeom>
        </p:spPr>
        <p:txBody>
          <a:bodyPr wrap="square">
            <a:spAutoFit/>
          </a:bodyPr>
          <a:lstStyle/>
          <a:p>
            <a:pPr marL="0" lvl="1"/>
            <a:r>
              <a:rPr lang="en-US" sz="1400" b="1" dirty="0" smtClean="0">
                <a:solidFill>
                  <a:srgbClr val="FF0000"/>
                </a:solidFill>
              </a:rPr>
              <a:t>D10</a:t>
            </a:r>
            <a:r>
              <a:rPr lang="en-US" sz="1400" dirty="0" smtClean="0">
                <a:solidFill>
                  <a:srgbClr val="FF0000"/>
                </a:solidFill>
              </a:rPr>
              <a:t>. </a:t>
            </a:r>
            <a:r>
              <a:rPr lang="en-US" sz="1400" dirty="0">
                <a:solidFill>
                  <a:srgbClr val="FF0000"/>
                </a:solidFill>
              </a:rPr>
              <a:t>In British </a:t>
            </a:r>
            <a:r>
              <a:rPr lang="en-US" sz="1400" dirty="0" smtClean="0">
                <a:solidFill>
                  <a:srgbClr val="FF0000"/>
                </a:solidFill>
              </a:rPr>
              <a:t>Columbia* </a:t>
            </a:r>
            <a:r>
              <a:rPr lang="en-US" sz="1400" b="1" u="sng" dirty="0">
                <a:solidFill>
                  <a:srgbClr val="FF0000"/>
                </a:solidFill>
              </a:rPr>
              <a:t>it is only legal to consume alcohol on a boat</a:t>
            </a:r>
            <a:r>
              <a:rPr lang="en-US" sz="1400" dirty="0">
                <a:solidFill>
                  <a:srgbClr val="FF0000"/>
                </a:solidFill>
              </a:rPr>
              <a:t> if it is a </a:t>
            </a:r>
            <a:r>
              <a:rPr lang="en-US" sz="1400" b="1" dirty="0">
                <a:solidFill>
                  <a:srgbClr val="FF0000"/>
                </a:solidFill>
              </a:rPr>
              <a:t>large boat equipped with cooking, sleeping and toilet facilities </a:t>
            </a:r>
            <a:r>
              <a:rPr lang="en-US" sz="1400" b="1" u="sng" dirty="0">
                <a:solidFill>
                  <a:srgbClr val="FF0000"/>
                </a:solidFill>
              </a:rPr>
              <a:t>AND </a:t>
            </a:r>
            <a:r>
              <a:rPr lang="en-US" sz="1400" b="1" dirty="0">
                <a:solidFill>
                  <a:srgbClr val="FF0000"/>
                </a:solidFill>
              </a:rPr>
              <a:t>the boat is at anchor, tied up at the dock/marina or </a:t>
            </a:r>
            <a:r>
              <a:rPr lang="en-US" sz="1400" b="1" dirty="0" smtClean="0">
                <a:solidFill>
                  <a:srgbClr val="FF0000"/>
                </a:solidFill>
              </a:rPr>
              <a:t>grounded.</a:t>
            </a:r>
            <a:endParaRPr lang="en-CA" sz="1400" dirty="0">
              <a:solidFill>
                <a:srgbClr val="FF0000"/>
              </a:solidFill>
            </a:endParaRPr>
          </a:p>
        </p:txBody>
      </p:sp>
      <p:sp>
        <p:nvSpPr>
          <p:cNvPr id="8" name="Rectangle 7"/>
          <p:cNvSpPr/>
          <p:nvPr/>
        </p:nvSpPr>
        <p:spPr>
          <a:xfrm>
            <a:off x="856902" y="4633071"/>
            <a:ext cx="7727540" cy="523220"/>
          </a:xfrm>
          <a:prstGeom prst="rect">
            <a:avLst/>
          </a:prstGeom>
        </p:spPr>
        <p:txBody>
          <a:bodyPr wrap="square">
            <a:spAutoFit/>
          </a:bodyPr>
          <a:lstStyle/>
          <a:p>
            <a:pPr marL="0" lvl="1"/>
            <a:r>
              <a:rPr lang="en-US" sz="1400" b="1" dirty="0" smtClean="0">
                <a:solidFill>
                  <a:srgbClr val="FF0000"/>
                </a:solidFill>
              </a:rPr>
              <a:t>D11.* </a:t>
            </a:r>
            <a:r>
              <a:rPr lang="en-US" sz="1400" b="1" dirty="0">
                <a:solidFill>
                  <a:srgbClr val="FF0000"/>
                </a:solidFill>
              </a:rPr>
              <a:t>Only on a large boat equipped with cooking, sleeping and toilet facilities is it even allowed to </a:t>
            </a:r>
            <a:r>
              <a:rPr lang="en-US" sz="1400" b="1" u="sng" dirty="0">
                <a:solidFill>
                  <a:srgbClr val="FF0000"/>
                </a:solidFill>
              </a:rPr>
              <a:t>CARRY alcohol on a </a:t>
            </a:r>
            <a:r>
              <a:rPr lang="en-US" sz="1400" b="1" u="sng" dirty="0" smtClean="0">
                <a:solidFill>
                  <a:srgbClr val="FF0000"/>
                </a:solidFill>
              </a:rPr>
              <a:t>boat</a:t>
            </a:r>
            <a:r>
              <a:rPr lang="en-US" sz="1400" dirty="0" smtClean="0">
                <a:solidFill>
                  <a:srgbClr val="FF0000"/>
                </a:solidFill>
              </a:rPr>
              <a:t>.</a:t>
            </a:r>
            <a:endParaRPr lang="en-CA" sz="1400" dirty="0">
              <a:solidFill>
                <a:srgbClr val="FF0000"/>
              </a:solidFill>
            </a:endParaRPr>
          </a:p>
        </p:txBody>
      </p:sp>
      <p:sp>
        <p:nvSpPr>
          <p:cNvPr id="20" name="TextBox 19"/>
          <p:cNvSpPr txBox="1"/>
          <p:nvPr/>
        </p:nvSpPr>
        <p:spPr>
          <a:xfrm>
            <a:off x="829794" y="5394737"/>
            <a:ext cx="7029062" cy="646331"/>
          </a:xfrm>
          <a:prstGeom prst="rect">
            <a:avLst/>
          </a:prstGeom>
          <a:noFill/>
        </p:spPr>
        <p:txBody>
          <a:bodyPr wrap="square" rtlCol="0">
            <a:spAutoFit/>
          </a:bodyPr>
          <a:lstStyle/>
          <a:p>
            <a:r>
              <a:rPr lang="en-CA" sz="1200" dirty="0" smtClean="0"/>
              <a:t>*In Quebec: statements 9, 10 and 11 were positioned as “Quebec could change its boating laws to be like other Canadian provinces…”; </a:t>
            </a:r>
            <a:r>
              <a:rPr lang="en-US" sz="1200" dirty="0" smtClean="0"/>
              <a:t>In </a:t>
            </a:r>
            <a:r>
              <a:rPr lang="en-US" sz="1200" dirty="0"/>
              <a:t>Ontario, statements 9 and 10  were positioned as “In Ontario…”</a:t>
            </a:r>
          </a:p>
          <a:p>
            <a:endParaRPr lang="en-CA" sz="1200" dirty="0" smtClean="0"/>
          </a:p>
        </p:txBody>
      </p:sp>
      <p:sp>
        <p:nvSpPr>
          <p:cNvPr id="21" name="Rectangle 20"/>
          <p:cNvSpPr/>
          <p:nvPr/>
        </p:nvSpPr>
        <p:spPr>
          <a:xfrm>
            <a:off x="829794" y="1475793"/>
            <a:ext cx="8159151" cy="3842559"/>
          </a:xfrm>
          <a:prstGeom prst="rect">
            <a:avLst/>
          </a:prstGeom>
          <a:noFill/>
          <a:ln w="9525">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2" name="TextBox 21"/>
          <p:cNvSpPr txBox="1"/>
          <p:nvPr/>
        </p:nvSpPr>
        <p:spPr>
          <a:xfrm>
            <a:off x="3259356" y="1162142"/>
            <a:ext cx="3024699" cy="523220"/>
          </a:xfrm>
          <a:prstGeom prst="rect">
            <a:avLst/>
          </a:prstGeom>
          <a:solidFill>
            <a:schemeClr val="bg1"/>
          </a:solidFill>
        </p:spPr>
        <p:txBody>
          <a:bodyPr wrap="square" rtlCol="0">
            <a:spAutoFit/>
          </a:bodyPr>
          <a:lstStyle/>
          <a:p>
            <a:pPr algn="ctr"/>
            <a:r>
              <a:rPr lang="en-CA" sz="2800" b="1" dirty="0" smtClean="0">
                <a:solidFill>
                  <a:srgbClr val="FF0000"/>
                </a:solidFill>
              </a:rPr>
              <a:t>Least  Motivating</a:t>
            </a:r>
            <a:endParaRPr lang="en-CA" sz="2800" b="1" dirty="0">
              <a:solidFill>
                <a:srgbClr val="FF0000"/>
              </a:solidFill>
            </a:endParaRP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2046" y="153787"/>
            <a:ext cx="1497393" cy="1458467"/>
          </a:xfrm>
          <a:prstGeom prst="rect">
            <a:avLst/>
          </a:prstGeom>
        </p:spPr>
      </p:pic>
    </p:spTree>
    <p:extLst>
      <p:ext uri="{BB962C8B-B14F-4D97-AF65-F5344CB8AC3E}">
        <p14:creationId xmlns:p14="http://schemas.microsoft.com/office/powerpoint/2010/main" val="2760957927"/>
      </p:ext>
    </p:extLst>
  </p:cSld>
  <p:clrMapOvr>
    <a:masterClrMapping/>
  </p:clrMapOvr>
  <p:transition spd="slow">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entury Gothic"/>
                <a:cs typeface="Century Gothic"/>
              </a:rPr>
              <a:t>Consequences and Motivators</a:t>
            </a:r>
            <a:endParaRPr lang="en-US" sz="3200" dirty="0">
              <a:solidFill>
                <a:srgbClr val="1F497D"/>
              </a:solidFill>
              <a:latin typeface="Century Gothic"/>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36</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829305" y="947855"/>
            <a:ext cx="5283881" cy="461665"/>
          </a:xfrm>
          <a:prstGeom prst="rect">
            <a:avLst/>
          </a:prstGeom>
          <a:solidFill>
            <a:schemeClr val="bg1"/>
          </a:solidFill>
        </p:spPr>
        <p:txBody>
          <a:bodyPr wrap="square" rtlCol="0">
            <a:spAutoFit/>
          </a:bodyPr>
          <a:lstStyle/>
          <a:p>
            <a:pPr algn="ctr"/>
            <a:r>
              <a:rPr lang="en-US" sz="2400" b="1" dirty="0">
                <a:solidFill>
                  <a:srgbClr val="008C40"/>
                </a:solidFill>
                <a:latin typeface="+mj-lt"/>
                <a:cs typeface="Arial" pitchFamily="34" charset="0"/>
              </a:rPr>
              <a:t>What makes </a:t>
            </a:r>
            <a:r>
              <a:rPr lang="en-US" sz="2400" b="1" dirty="0" smtClean="0">
                <a:solidFill>
                  <a:srgbClr val="008C40"/>
                </a:solidFill>
                <a:latin typeface="+mj-lt"/>
                <a:cs typeface="Arial" pitchFamily="34" charset="0"/>
              </a:rPr>
              <a:t>a message MOTIVATING?</a:t>
            </a:r>
            <a:endParaRPr lang="en-US" sz="2400" b="1" dirty="0">
              <a:solidFill>
                <a:srgbClr val="008C40"/>
              </a:solidFill>
              <a:latin typeface="+mj-lt"/>
              <a:cs typeface="Arial" pitchFamily="34" charset="0"/>
            </a:endParaRPr>
          </a:p>
        </p:txBody>
      </p:sp>
      <p:sp>
        <p:nvSpPr>
          <p:cNvPr id="14" name="TextBox 13"/>
          <p:cNvSpPr txBox="1"/>
          <p:nvPr/>
        </p:nvSpPr>
        <p:spPr>
          <a:xfrm>
            <a:off x="322903" y="1457039"/>
            <a:ext cx="8214976" cy="3123932"/>
          </a:xfrm>
          <a:prstGeom prst="rect">
            <a:avLst/>
          </a:prstGeom>
          <a:solidFill>
            <a:schemeClr val="bg1"/>
          </a:solidFill>
          <a:ln w="22225" cmpd="thickThin">
            <a:noFill/>
          </a:ln>
        </p:spPr>
        <p:txBody>
          <a:bodyPr wrap="square" rtlCol="0" anchor="ctr">
            <a:spAutoFit/>
          </a:bodyPr>
          <a:lstStyle/>
          <a:p>
            <a:pPr marL="185738" indent="-185738">
              <a:spcBef>
                <a:spcPct val="0"/>
              </a:spcBef>
              <a:spcAft>
                <a:spcPts val="600"/>
              </a:spcAft>
              <a:buFont typeface="Arial" pitchFamily="34" charset="0"/>
              <a:buChar char="•"/>
            </a:pPr>
            <a:r>
              <a:rPr lang="en-US" sz="1400" b="1" dirty="0">
                <a:ln w="10541" cmpd="sng">
                  <a:noFill/>
                  <a:prstDash val="solid"/>
                </a:ln>
                <a:solidFill>
                  <a:srgbClr val="008C40"/>
                </a:solidFill>
                <a:cs typeface="Geneva"/>
              </a:rPr>
              <a:t>Death</a:t>
            </a:r>
            <a:r>
              <a:rPr lang="en-US" sz="1400" b="1" dirty="0">
                <a:ln w="10541" cmpd="sng">
                  <a:noFill/>
                  <a:prstDash val="solid"/>
                </a:ln>
                <a:cs typeface="Geneva"/>
              </a:rPr>
              <a:t>.</a:t>
            </a:r>
            <a:r>
              <a:rPr lang="en-US" sz="1400" dirty="0">
                <a:ln w="10541" cmpd="sng">
                  <a:noFill/>
                  <a:prstDash val="solid"/>
                </a:ln>
                <a:cs typeface="Geneva"/>
              </a:rPr>
              <a:t> Taking someone’s life </a:t>
            </a:r>
            <a:r>
              <a:rPr lang="en-US" sz="1400" dirty="0" smtClean="0">
                <a:ln w="10541" cmpd="sng">
                  <a:noFill/>
                  <a:prstDash val="solid"/>
                </a:ln>
                <a:cs typeface="Geneva"/>
              </a:rPr>
              <a:t>(even more than their own</a:t>
            </a:r>
            <a:r>
              <a:rPr lang="en-US" sz="1400" dirty="0">
                <a:ln w="10541" cmpd="sng">
                  <a:noFill/>
                  <a:prstDash val="solid"/>
                </a:ln>
                <a:cs typeface="Geneva"/>
              </a:rPr>
              <a:t>) really hits </a:t>
            </a:r>
            <a:r>
              <a:rPr lang="en-US" sz="1400" dirty="0" smtClean="0">
                <a:ln w="10541" cmpd="sng">
                  <a:noFill/>
                  <a:prstDash val="solid"/>
                </a:ln>
                <a:cs typeface="Geneva"/>
              </a:rPr>
              <a:t>home to some, especially Dads. </a:t>
            </a:r>
            <a:br>
              <a:rPr lang="en-US" sz="1400" dirty="0" smtClean="0">
                <a:ln w="10541" cmpd="sng">
                  <a:noFill/>
                  <a:prstDash val="solid"/>
                </a:ln>
                <a:cs typeface="Geneva"/>
              </a:rPr>
            </a:br>
            <a:r>
              <a:rPr lang="en-US" sz="1400" dirty="0" smtClean="0">
                <a:ln w="10541" cmpd="sng">
                  <a:noFill/>
                  <a:prstDash val="solid"/>
                </a:ln>
                <a:cs typeface="Geneva"/>
              </a:rPr>
              <a:t>They cringe at the thought </a:t>
            </a:r>
            <a:r>
              <a:rPr lang="en-US" sz="1400" dirty="0">
                <a:ln w="10541" cmpd="sng">
                  <a:noFill/>
                  <a:prstDash val="solid"/>
                </a:ln>
                <a:cs typeface="Geneva"/>
              </a:rPr>
              <a:t>of causing pain or harm to someone </a:t>
            </a:r>
            <a:r>
              <a:rPr lang="en-US" sz="1400" dirty="0" smtClean="0">
                <a:ln w="10541" cmpd="sng">
                  <a:noFill/>
                  <a:prstDash val="solid"/>
                </a:ln>
                <a:cs typeface="Geneva"/>
              </a:rPr>
              <a:t>else and living with the guilt. </a:t>
            </a:r>
          </a:p>
          <a:p>
            <a:pPr marL="185738" indent="-185738">
              <a:spcBef>
                <a:spcPct val="0"/>
              </a:spcBef>
              <a:spcAft>
                <a:spcPts val="600"/>
              </a:spcAft>
              <a:buFont typeface="Arial" pitchFamily="34" charset="0"/>
              <a:buChar char="•"/>
            </a:pPr>
            <a:r>
              <a:rPr lang="en-US" sz="1400" b="1" dirty="0">
                <a:ln w="10541" cmpd="sng">
                  <a:noFill/>
                  <a:prstDash val="solid"/>
                </a:ln>
                <a:solidFill>
                  <a:srgbClr val="008C40"/>
                </a:solidFill>
                <a:cs typeface="Geneva"/>
              </a:rPr>
              <a:t>Conveys new information. </a:t>
            </a:r>
            <a:r>
              <a:rPr lang="en-US" sz="1400" dirty="0" smtClean="0">
                <a:ln w="10541" cmpd="sng">
                  <a:noFill/>
                  <a:prstDash val="solid"/>
                </a:ln>
                <a:cs typeface="Geneva"/>
              </a:rPr>
              <a:t>Most did not know or understand the rules </a:t>
            </a:r>
            <a:r>
              <a:rPr lang="en-US" sz="1400" dirty="0">
                <a:ln w="10541" cmpd="sng">
                  <a:noFill/>
                  <a:prstDash val="solid"/>
                </a:ln>
                <a:cs typeface="Geneva"/>
              </a:rPr>
              <a:t>and regulations. </a:t>
            </a:r>
            <a:r>
              <a:rPr lang="en-US" sz="1400" dirty="0" smtClean="0">
                <a:ln w="10541" cmpd="sng">
                  <a:noFill/>
                  <a:prstDash val="solid"/>
                </a:ln>
                <a:cs typeface="Geneva"/>
              </a:rPr>
              <a:t>(Those who thought they knew more were using the information to help secure their drinking rights and desires.) </a:t>
            </a:r>
            <a:endParaRPr lang="en-US" sz="1400" b="1" dirty="0" smtClean="0">
              <a:ln w="10541" cmpd="sng">
                <a:noFill/>
                <a:prstDash val="solid"/>
              </a:ln>
              <a:solidFill>
                <a:srgbClr val="00B050"/>
              </a:solidFill>
              <a:ea typeface="+mj-ea"/>
              <a:cs typeface="Geneva"/>
            </a:endParaRPr>
          </a:p>
          <a:p>
            <a:pPr marL="185738" indent="-185738">
              <a:spcBef>
                <a:spcPct val="0"/>
              </a:spcBef>
              <a:spcAft>
                <a:spcPts val="600"/>
              </a:spcAft>
              <a:buFont typeface="Arial" pitchFamily="34" charset="0"/>
              <a:buChar char="•"/>
            </a:pPr>
            <a:r>
              <a:rPr lang="en-US" sz="1400" b="1" dirty="0" smtClean="0">
                <a:ln w="10541" cmpd="sng">
                  <a:noFill/>
                  <a:prstDash val="solid"/>
                </a:ln>
                <a:solidFill>
                  <a:srgbClr val="008C40"/>
                </a:solidFill>
                <a:ea typeface="+mj-ea"/>
                <a:cs typeface="Geneva"/>
              </a:rPr>
              <a:t>Plausible consequence</a:t>
            </a:r>
            <a:r>
              <a:rPr lang="en-US" sz="1400" dirty="0" smtClean="0">
                <a:ln w="10541" cmpd="sng">
                  <a:noFill/>
                  <a:prstDash val="solid"/>
                </a:ln>
                <a:solidFill>
                  <a:srgbClr val="008C40"/>
                </a:solidFill>
                <a:ea typeface="+mj-ea"/>
                <a:cs typeface="Geneva"/>
              </a:rPr>
              <a:t>. </a:t>
            </a:r>
            <a:r>
              <a:rPr lang="en-US" sz="1400" dirty="0" smtClean="0">
                <a:ln w="10541" cmpd="sng">
                  <a:noFill/>
                  <a:prstDash val="solid"/>
                </a:ln>
                <a:ea typeface="+mj-ea"/>
                <a:cs typeface="Geneva"/>
              </a:rPr>
              <a:t>For some, the thought of death was too big (not realistic within the context of their experiences in how and where they boat). However, the consequences of losing their driver’s license – for their </a:t>
            </a:r>
            <a:r>
              <a:rPr lang="en-US" sz="1400" b="1" dirty="0" smtClean="0">
                <a:ln w="10541" cmpd="sng">
                  <a:noFill/>
                  <a:prstDash val="solid"/>
                </a:ln>
                <a:ea typeface="+mj-ea"/>
                <a:cs typeface="Geneva"/>
              </a:rPr>
              <a:t>car</a:t>
            </a:r>
            <a:r>
              <a:rPr lang="en-US" sz="1400" dirty="0" smtClean="0">
                <a:ln w="10541" cmpd="sng">
                  <a:noFill/>
                  <a:prstDash val="solid"/>
                </a:ln>
                <a:ea typeface="+mj-ea"/>
                <a:cs typeface="Geneva"/>
              </a:rPr>
              <a:t> -- was something they could imagine. The impact of a boating incident affecting their daily lives in the city was not something to trifle with. (It seemed the possible impact of this might even provide reasonable justification to ‘the guys’ as to why they were behaving differently.) </a:t>
            </a:r>
          </a:p>
          <a:p>
            <a:pPr marL="185738" indent="-185738">
              <a:spcBef>
                <a:spcPct val="0"/>
              </a:spcBef>
              <a:buFont typeface="Arial" pitchFamily="34" charset="0"/>
              <a:buChar char="•"/>
            </a:pPr>
            <a:r>
              <a:rPr lang="en-US" sz="1400" b="1" dirty="0" smtClean="0">
                <a:ln w="10541" cmpd="sng">
                  <a:noFill/>
                  <a:prstDash val="solid"/>
                </a:ln>
                <a:solidFill>
                  <a:srgbClr val="008C40"/>
                </a:solidFill>
                <a:ea typeface="+mj-ea"/>
                <a:cs typeface="Geneva"/>
              </a:rPr>
              <a:t>Increased probability of getting caught. </a:t>
            </a:r>
            <a:r>
              <a:rPr lang="en-US" sz="1400" dirty="0" smtClean="0">
                <a:ln w="10541" cmpd="sng">
                  <a:noFill/>
                  <a:prstDash val="solid"/>
                </a:ln>
                <a:ea typeface="+mj-ea"/>
                <a:cs typeface="Geneva"/>
              </a:rPr>
              <a:t>The consequence is meaningless if they don’t believe anything will happen to them. An increased chance of getting caught (increased spot-checks, police presence, or a 911 call (</a:t>
            </a:r>
            <a:r>
              <a:rPr lang="en-US" sz="1400" i="1" dirty="0" smtClean="0">
                <a:ln w="10541" cmpd="sng">
                  <a:noFill/>
                  <a:prstDash val="solid"/>
                </a:ln>
                <a:ea typeface="+mj-ea"/>
                <a:cs typeface="Geneva"/>
              </a:rPr>
              <a:t>if</a:t>
            </a:r>
            <a:r>
              <a:rPr lang="en-US" sz="1400" dirty="0" smtClean="0">
                <a:ln w="10541" cmpd="sng">
                  <a:noFill/>
                  <a:prstDash val="solid"/>
                </a:ln>
                <a:ea typeface="+mj-ea"/>
                <a:cs typeface="Geneva"/>
              </a:rPr>
              <a:t> they were out of control, which was doubtful)) would make them think twice about drinking and operating a boat.</a:t>
            </a:r>
          </a:p>
        </p:txBody>
      </p:sp>
      <p:sp>
        <p:nvSpPr>
          <p:cNvPr id="4" name="Rectangle 3"/>
          <p:cNvSpPr/>
          <p:nvPr/>
        </p:nvSpPr>
        <p:spPr>
          <a:xfrm>
            <a:off x="775413" y="4550728"/>
            <a:ext cx="3704476" cy="692497"/>
          </a:xfrm>
          <a:prstGeom prst="rect">
            <a:avLst/>
          </a:prstGeom>
        </p:spPr>
        <p:txBody>
          <a:bodyPr wrap="square">
            <a:spAutoFit/>
          </a:bodyPr>
          <a:lstStyle/>
          <a:p>
            <a:pPr lvl="0" algn="ctr"/>
            <a:r>
              <a:rPr lang="en-CA" sz="1300" dirty="0" smtClean="0"/>
              <a:t>“When </a:t>
            </a:r>
            <a:r>
              <a:rPr lang="en-CA" sz="1300" dirty="0"/>
              <a:t>you think of killing yourself, that chapter is done, </a:t>
            </a:r>
            <a:r>
              <a:rPr lang="en-CA" sz="1300" dirty="0" smtClean="0"/>
              <a:t>closed. But I </a:t>
            </a:r>
            <a:r>
              <a:rPr lang="en-CA" sz="1300" dirty="0"/>
              <a:t>could not live with the thought of killing someone </a:t>
            </a:r>
            <a:r>
              <a:rPr lang="en-CA" sz="1300" dirty="0" smtClean="0"/>
              <a:t>else.” – TK</a:t>
            </a:r>
            <a:endParaRPr lang="en-CA" sz="1300" dirty="0"/>
          </a:p>
        </p:txBody>
      </p:sp>
      <p:sp>
        <p:nvSpPr>
          <p:cNvPr id="3" name="Rectangle 2"/>
          <p:cNvSpPr/>
          <p:nvPr/>
        </p:nvSpPr>
        <p:spPr>
          <a:xfrm>
            <a:off x="591755" y="5384001"/>
            <a:ext cx="4064169" cy="692497"/>
          </a:xfrm>
          <a:prstGeom prst="rect">
            <a:avLst/>
          </a:prstGeom>
        </p:spPr>
        <p:txBody>
          <a:bodyPr wrap="square">
            <a:spAutoFit/>
          </a:bodyPr>
          <a:lstStyle/>
          <a:p>
            <a:pPr lvl="0" algn="ctr"/>
            <a:r>
              <a:rPr lang="en-CA" sz="1300" dirty="0" smtClean="0"/>
              <a:t>“I </a:t>
            </a:r>
            <a:r>
              <a:rPr lang="en-CA" sz="1300" dirty="0"/>
              <a:t>didn't know it tied back to your </a:t>
            </a:r>
            <a:r>
              <a:rPr lang="en-CA" sz="1300" dirty="0" smtClean="0"/>
              <a:t>car.</a:t>
            </a:r>
            <a:endParaRPr lang="en-CA" sz="1300" dirty="0"/>
          </a:p>
          <a:p>
            <a:pPr lvl="0" algn="ctr"/>
            <a:r>
              <a:rPr lang="en-CA" sz="1300" dirty="0"/>
              <a:t>H</a:t>
            </a:r>
            <a:r>
              <a:rPr lang="en-CA" sz="1300" dirty="0" smtClean="0"/>
              <a:t>aving </a:t>
            </a:r>
            <a:r>
              <a:rPr lang="en-CA" sz="1300" dirty="0"/>
              <a:t>4 cars, I have a lot of </a:t>
            </a:r>
            <a:r>
              <a:rPr lang="en-CA" sz="1300" dirty="0" smtClean="0"/>
              <a:t>insurance. </a:t>
            </a:r>
            <a:br>
              <a:rPr lang="en-CA" sz="1300" dirty="0" smtClean="0"/>
            </a:br>
            <a:r>
              <a:rPr lang="en-CA" sz="1300" dirty="0" smtClean="0"/>
              <a:t>It </a:t>
            </a:r>
            <a:r>
              <a:rPr lang="en-CA" sz="1300" dirty="0"/>
              <a:t>would get expensive really quick</a:t>
            </a:r>
            <a:r>
              <a:rPr lang="en-CA" sz="1300" dirty="0" smtClean="0"/>
              <a:t>!” – VK</a:t>
            </a:r>
            <a:endParaRPr lang="en-CA" sz="1300" dirty="0"/>
          </a:p>
        </p:txBody>
      </p:sp>
      <p:sp>
        <p:nvSpPr>
          <p:cNvPr id="17" name="Rectangle 16"/>
          <p:cNvSpPr/>
          <p:nvPr/>
        </p:nvSpPr>
        <p:spPr>
          <a:xfrm>
            <a:off x="4617824" y="4552351"/>
            <a:ext cx="4147484" cy="1292662"/>
          </a:xfrm>
          <a:prstGeom prst="rect">
            <a:avLst/>
          </a:prstGeom>
        </p:spPr>
        <p:txBody>
          <a:bodyPr wrap="square">
            <a:spAutoFit/>
          </a:bodyPr>
          <a:lstStyle/>
          <a:p>
            <a:pPr algn="ctr"/>
            <a:r>
              <a:rPr lang="en-CA" sz="1300" dirty="0" smtClean="0"/>
              <a:t>“If </a:t>
            </a:r>
            <a:r>
              <a:rPr lang="en-CA" sz="1300" dirty="0"/>
              <a:t>we are looking at what </a:t>
            </a:r>
            <a:r>
              <a:rPr lang="en-CA" sz="1300" dirty="0" smtClean="0"/>
              <a:t>would </a:t>
            </a:r>
            <a:r>
              <a:rPr lang="en-CA" sz="1300" dirty="0"/>
              <a:t>get me to change, I look at how drinking and driving a car has changed over the </a:t>
            </a:r>
            <a:r>
              <a:rPr lang="en-CA" sz="1300" dirty="0" smtClean="0"/>
              <a:t>years -- it </a:t>
            </a:r>
            <a:r>
              <a:rPr lang="en-CA" sz="1300" dirty="0"/>
              <a:t>came down to people's perception of their chances of getting </a:t>
            </a:r>
            <a:r>
              <a:rPr lang="en-CA" sz="1300" dirty="0" smtClean="0"/>
              <a:t>caught. It </a:t>
            </a:r>
            <a:r>
              <a:rPr lang="en-CA" sz="1300" dirty="0"/>
              <a:t>doesn't matter what the consequences are if I don't think I will ever get </a:t>
            </a:r>
            <a:r>
              <a:rPr lang="en-CA" sz="1300" dirty="0" smtClean="0"/>
              <a:t>caught.” </a:t>
            </a:r>
            <a:br>
              <a:rPr lang="en-CA" sz="1300" dirty="0" smtClean="0"/>
            </a:br>
            <a:r>
              <a:rPr lang="en-CA" sz="1300" dirty="0" smtClean="0"/>
              <a:t>– VK</a:t>
            </a:r>
            <a:endParaRPr lang="en-CA" sz="1300" dirty="0"/>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2497" y="87089"/>
            <a:ext cx="1497393" cy="1458467"/>
          </a:xfrm>
          <a:prstGeom prst="rect">
            <a:avLst/>
          </a:prstGeom>
        </p:spPr>
      </p:pic>
    </p:spTree>
    <p:extLst>
      <p:ext uri="{BB962C8B-B14F-4D97-AF65-F5344CB8AC3E}">
        <p14:creationId xmlns:p14="http://schemas.microsoft.com/office/powerpoint/2010/main" val="3637589162"/>
      </p:ext>
    </p:extLst>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entury Gothic"/>
                <a:cs typeface="Century Gothic"/>
              </a:rPr>
              <a:t>Consequences and Motivators</a:t>
            </a:r>
            <a:endParaRPr lang="en-US" sz="3200" dirty="0">
              <a:solidFill>
                <a:srgbClr val="1F497D"/>
              </a:solidFill>
              <a:latin typeface="Century Gothic"/>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37</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137941" y="1007941"/>
            <a:ext cx="6615706" cy="461665"/>
          </a:xfrm>
          <a:prstGeom prst="rect">
            <a:avLst/>
          </a:prstGeom>
          <a:solidFill>
            <a:schemeClr val="bg1"/>
          </a:solidFill>
        </p:spPr>
        <p:txBody>
          <a:bodyPr wrap="square" rtlCol="0">
            <a:spAutoFit/>
          </a:bodyPr>
          <a:lstStyle/>
          <a:p>
            <a:pPr algn="ctr"/>
            <a:r>
              <a:rPr lang="en-US" sz="2400" b="1" dirty="0" smtClean="0">
                <a:solidFill>
                  <a:srgbClr val="FF0000"/>
                </a:solidFill>
                <a:latin typeface="+mj-lt"/>
                <a:cs typeface="Arial" pitchFamily="34" charset="0"/>
              </a:rPr>
              <a:t>What FALLS SHORT on MOTIVATION?</a:t>
            </a:r>
            <a:endParaRPr lang="en-US" sz="2400" b="1" dirty="0">
              <a:solidFill>
                <a:srgbClr val="FF0000"/>
              </a:solidFill>
              <a:latin typeface="+mj-lt"/>
              <a:cs typeface="Arial" pitchFamily="34" charset="0"/>
            </a:endParaRP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4752" y="77403"/>
            <a:ext cx="1497393" cy="1458467"/>
          </a:xfrm>
          <a:prstGeom prst="rect">
            <a:avLst/>
          </a:prstGeom>
        </p:spPr>
      </p:pic>
      <p:sp>
        <p:nvSpPr>
          <p:cNvPr id="14" name="TextBox 13"/>
          <p:cNvSpPr txBox="1"/>
          <p:nvPr/>
        </p:nvSpPr>
        <p:spPr>
          <a:xfrm>
            <a:off x="474651" y="1575648"/>
            <a:ext cx="7942286" cy="2800766"/>
          </a:xfrm>
          <a:prstGeom prst="rect">
            <a:avLst/>
          </a:prstGeom>
          <a:solidFill>
            <a:schemeClr val="bg1"/>
          </a:solidFill>
          <a:ln w="22225" cmpd="thickThin">
            <a:noFill/>
          </a:ln>
        </p:spPr>
        <p:txBody>
          <a:bodyPr wrap="square" rtlCol="0" anchor="ctr">
            <a:spAutoFit/>
          </a:bodyPr>
          <a:lstStyle/>
          <a:p>
            <a:pPr marL="185738" indent="-185738">
              <a:spcBef>
                <a:spcPct val="0"/>
              </a:spcBef>
              <a:buFont typeface="Arial" pitchFamily="34" charset="0"/>
              <a:buChar char="•"/>
            </a:pPr>
            <a:r>
              <a:rPr lang="en-US" sz="1600" dirty="0" smtClean="0">
                <a:ln w="10541" cmpd="sng">
                  <a:noFill/>
                  <a:prstDash val="solid"/>
                </a:ln>
                <a:solidFill>
                  <a:srgbClr val="FF0000"/>
                </a:solidFill>
                <a:ea typeface="+mj-ea"/>
                <a:cs typeface="Geneva"/>
              </a:rPr>
              <a:t>Low probability.</a:t>
            </a:r>
            <a:r>
              <a:rPr lang="en-US" sz="1600" dirty="0" smtClean="0">
                <a:ln w="10541" cmpd="sng">
                  <a:noFill/>
                  <a:prstDash val="solid"/>
                </a:ln>
                <a:solidFill>
                  <a:srgbClr val="0070C0"/>
                </a:solidFill>
                <a:ea typeface="+mj-ea"/>
                <a:cs typeface="Geneva"/>
              </a:rPr>
              <a:t> </a:t>
            </a:r>
            <a:r>
              <a:rPr lang="en-US" sz="1600" dirty="0" smtClean="0">
                <a:ln w="10541" cmpd="sng">
                  <a:noFill/>
                  <a:prstDash val="solid"/>
                </a:ln>
                <a:ea typeface="+mj-ea"/>
                <a:cs typeface="Geneva"/>
              </a:rPr>
              <a:t>They weigh the severity of the consequence with the probability of it actually happening. While death rose to the top for its severity, some doubted that would ever happen to them. Again, outside of their personal experiences (and little mention of fatal incidents in the news) it is not relevant to them. They would rather not think about it.</a:t>
            </a:r>
          </a:p>
          <a:p>
            <a:pPr marL="185738" indent="-185738">
              <a:spcBef>
                <a:spcPct val="0"/>
              </a:spcBef>
              <a:buFont typeface="Arial" pitchFamily="34" charset="0"/>
              <a:buChar char="•"/>
            </a:pPr>
            <a:endParaRPr lang="en-US" sz="1600" dirty="0">
              <a:ln w="10541" cmpd="sng">
                <a:noFill/>
                <a:prstDash val="solid"/>
              </a:ln>
              <a:ea typeface="+mj-ea"/>
              <a:cs typeface="Geneva"/>
            </a:endParaRPr>
          </a:p>
          <a:p>
            <a:pPr marL="185738" indent="-185738">
              <a:spcBef>
                <a:spcPct val="0"/>
              </a:spcBef>
              <a:buFont typeface="Arial" pitchFamily="34" charset="0"/>
              <a:buChar char="•"/>
            </a:pPr>
            <a:r>
              <a:rPr lang="en-US" sz="1600" dirty="0" smtClean="0">
                <a:ln w="10541" cmpd="sng">
                  <a:noFill/>
                  <a:prstDash val="solid"/>
                </a:ln>
                <a:solidFill>
                  <a:srgbClr val="FF0000"/>
                </a:solidFill>
                <a:ea typeface="+mj-ea"/>
                <a:cs typeface="Geneva"/>
              </a:rPr>
              <a:t>Unrealistic comparisons to cars. </a:t>
            </a:r>
            <a:r>
              <a:rPr lang="en-US" sz="1600" dirty="0" smtClean="0">
                <a:ln w="10541" cmpd="sng">
                  <a:noFill/>
                  <a:prstDash val="solid"/>
                </a:ln>
                <a:ea typeface="+mj-ea"/>
                <a:cs typeface="Geneva"/>
              </a:rPr>
              <a:t>They fully believe that car accidents are more likely to happen, and are more severe, than just about anything that could happen to them in their boat. Driving a car they equate with being in close proximity to other cars, higher speeds, and being threatened by ‘out of control’</a:t>
            </a:r>
            <a:r>
              <a:rPr lang="en-US" sz="1600" dirty="0">
                <a:ln w="10541" cmpd="sng">
                  <a:noFill/>
                  <a:prstDash val="solid"/>
                </a:ln>
                <a:ea typeface="+mj-ea"/>
                <a:cs typeface="Geneva"/>
              </a:rPr>
              <a:t> </a:t>
            </a:r>
            <a:r>
              <a:rPr lang="en-US" sz="1600" dirty="0" smtClean="0">
                <a:ln w="10541" cmpd="sng">
                  <a:noFill/>
                  <a:prstDash val="solid"/>
                </a:ln>
                <a:ea typeface="+mj-ea"/>
                <a:cs typeface="Geneva"/>
              </a:rPr>
              <a:t>drivers. There is the need to inform them, and convince them, of boating-related risks and the negative consequences of drinking and boating. Given their experiences do not align, this will be a challenge. </a:t>
            </a:r>
          </a:p>
        </p:txBody>
      </p:sp>
      <p:sp>
        <p:nvSpPr>
          <p:cNvPr id="3" name="Rectangle 2"/>
          <p:cNvSpPr/>
          <p:nvPr/>
        </p:nvSpPr>
        <p:spPr>
          <a:xfrm>
            <a:off x="2585835" y="4551474"/>
            <a:ext cx="4253080" cy="523220"/>
          </a:xfrm>
          <a:prstGeom prst="rect">
            <a:avLst/>
          </a:prstGeom>
        </p:spPr>
        <p:txBody>
          <a:bodyPr wrap="square">
            <a:spAutoFit/>
          </a:bodyPr>
          <a:lstStyle/>
          <a:p>
            <a:pPr lvl="0" algn="ctr"/>
            <a:r>
              <a:rPr lang="en-CA" sz="1400" dirty="0" smtClean="0"/>
              <a:t>“The only </a:t>
            </a:r>
            <a:r>
              <a:rPr lang="en-CA" sz="1400" dirty="0"/>
              <a:t>way I see killing someone is flying down a lake at night, which I would never </a:t>
            </a:r>
            <a:r>
              <a:rPr lang="en-CA" sz="1400" dirty="0" smtClean="0"/>
              <a:t>do.” – TNK</a:t>
            </a:r>
            <a:endParaRPr lang="en-CA" sz="1400" dirty="0"/>
          </a:p>
        </p:txBody>
      </p:sp>
    </p:spTree>
    <p:extLst>
      <p:ext uri="{BB962C8B-B14F-4D97-AF65-F5344CB8AC3E}">
        <p14:creationId xmlns:p14="http://schemas.microsoft.com/office/powerpoint/2010/main" val="3590398798"/>
      </p:ext>
    </p:extLst>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609678" y="1100557"/>
            <a:ext cx="5924342" cy="461665"/>
          </a:xfrm>
          <a:prstGeom prst="rect">
            <a:avLst/>
          </a:prstGeom>
          <a:solidFill>
            <a:schemeClr val="bg1"/>
          </a:solidFill>
        </p:spPr>
        <p:txBody>
          <a:bodyPr wrap="square" rtlCol="0">
            <a:spAutoFit/>
          </a:bodyPr>
          <a:lstStyle/>
          <a:p>
            <a:pPr algn="ctr"/>
            <a:r>
              <a:rPr lang="en-US" sz="2400" b="1" dirty="0" smtClean="0">
                <a:solidFill>
                  <a:srgbClr val="1F497D"/>
                </a:solidFill>
                <a:latin typeface="+mj-lt"/>
                <a:cs typeface="Arial" pitchFamily="34" charset="0"/>
              </a:rPr>
              <a:t>What differences among segments emerged?</a:t>
            </a:r>
            <a:endParaRPr lang="en-US" sz="2400" b="1" dirty="0">
              <a:solidFill>
                <a:srgbClr val="1F497D"/>
              </a:solidFill>
              <a:latin typeface="+mj-lt"/>
              <a:cs typeface="Arial" pitchFamily="34" charset="0"/>
            </a:endParaRPr>
          </a:p>
        </p:txBody>
      </p:sp>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entury Gothic"/>
                <a:cs typeface="Century Gothic"/>
              </a:rPr>
              <a:t>Consequences and Motivators</a:t>
            </a:r>
            <a:endParaRPr lang="en-US" sz="3200" dirty="0">
              <a:solidFill>
                <a:srgbClr val="1F497D"/>
              </a:solidFill>
              <a:latin typeface="Century Gothic"/>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38</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2526" y="1773070"/>
            <a:ext cx="7928075" cy="3631763"/>
          </a:xfrm>
          <a:prstGeom prst="rect">
            <a:avLst/>
          </a:prstGeom>
          <a:solidFill>
            <a:schemeClr val="bg1"/>
          </a:solidFill>
          <a:ln w="22225" cmpd="thickThin">
            <a:noFill/>
          </a:ln>
        </p:spPr>
        <p:txBody>
          <a:bodyPr wrap="square" rtlCol="0" anchor="ctr">
            <a:spAutoFit/>
          </a:bodyPr>
          <a:lstStyle/>
          <a:p>
            <a:pPr marL="185738" lvl="1" indent="-185738">
              <a:spcBef>
                <a:spcPts val="1200"/>
              </a:spcBef>
              <a:buFont typeface="Arial" pitchFamily="34" charset="0"/>
              <a:buChar char="•"/>
            </a:pPr>
            <a:r>
              <a:rPr lang="en-US" sz="1400" dirty="0" smtClean="0">
                <a:ln w="10541" cmpd="sng">
                  <a:noFill/>
                  <a:prstDash val="solid"/>
                </a:ln>
                <a:ea typeface="+mj-ea"/>
                <a:cs typeface="Geneva"/>
              </a:rPr>
              <a:t>Threats imposed by cold water temperatures held a longer season of relevance among those in Vancouver and Montreal compared to those in Ontario; the latter associated cold water more with shoulder seasons only. Consistent with this enjoyment of the Pacific ocean, Vancouverites also place more emphasis on the dangers of deep water. </a:t>
            </a:r>
          </a:p>
          <a:p>
            <a:pPr marL="185738" lvl="1" indent="-185738">
              <a:spcBef>
                <a:spcPts val="1200"/>
              </a:spcBef>
              <a:buFont typeface="Arial" pitchFamily="34" charset="0"/>
              <a:buChar char="•"/>
            </a:pPr>
            <a:r>
              <a:rPr lang="en-US" sz="1400" dirty="0" smtClean="0">
                <a:ln w="10541" cmpd="sng">
                  <a:noFill/>
                  <a:prstDash val="solid"/>
                </a:ln>
                <a:ea typeface="+mj-ea"/>
                <a:cs typeface="Geneva"/>
              </a:rPr>
              <a:t>Men Without Children were found to be EVEN more engaged than Dads on messages that challenged their assumptions about personal control: physical reactions to the water as opposed to personal competency e.g., shock effect, lack of muscle control in cold water (L2, L5, L6, L7, L9). (Note: Dads also found this area strongly relevant.) Men Without Children and Risk Takers were also particularly motivated by statements that outlined the legal consequences of drinking and operating a boat (D8 with D7 &amp; D9).   </a:t>
            </a:r>
          </a:p>
          <a:p>
            <a:pPr marL="185738" lvl="1" indent="-185738">
              <a:spcBef>
                <a:spcPts val="1200"/>
              </a:spcBef>
              <a:buFont typeface="Arial" pitchFamily="34" charset="0"/>
              <a:buChar char="•"/>
            </a:pPr>
            <a:r>
              <a:rPr lang="en-US" sz="1400" dirty="0" smtClean="0">
                <a:ln w="10541" cmpd="sng">
                  <a:noFill/>
                  <a:prstDash val="solid"/>
                </a:ln>
                <a:ea typeface="+mj-ea"/>
                <a:cs typeface="Geneva"/>
              </a:rPr>
              <a:t>Dads were EVEN more engaged by statements that directly spoke to their need to safeguard their children and set a good example. This encompassed being a good role model by wearing a lifejacket themselves, L12. </a:t>
            </a:r>
            <a:r>
              <a:rPr lang="en-US" sz="1400" dirty="0">
                <a:ln w="10541" cmpd="sng">
                  <a:noFill/>
                  <a:prstDash val="solid"/>
                </a:ln>
                <a:cs typeface="Geneva"/>
              </a:rPr>
              <a:t>(Note: Men </a:t>
            </a:r>
            <a:r>
              <a:rPr lang="en-US" sz="1400" dirty="0" smtClean="0">
                <a:ln w="10541" cmpd="sng">
                  <a:noFill/>
                  <a:prstDash val="solid"/>
                </a:ln>
                <a:cs typeface="Geneva"/>
              </a:rPr>
              <a:t>Without Children </a:t>
            </a:r>
            <a:r>
              <a:rPr lang="en-US" sz="1400" dirty="0">
                <a:ln w="10541" cmpd="sng">
                  <a:noFill/>
                  <a:prstDash val="solid"/>
                </a:ln>
                <a:cs typeface="Geneva"/>
              </a:rPr>
              <a:t>also found  this area strongly </a:t>
            </a:r>
            <a:r>
              <a:rPr lang="en-US" sz="1400" dirty="0" smtClean="0">
                <a:ln w="10541" cmpd="sng">
                  <a:noFill/>
                  <a:prstDash val="solid"/>
                </a:ln>
                <a:cs typeface="Geneva"/>
              </a:rPr>
              <a:t>relevant given they had children in their lives, just not their own). However, Dads were more struck by the idea that they might </a:t>
            </a:r>
            <a:r>
              <a:rPr lang="en-US" sz="1400" dirty="0" smtClean="0">
                <a:ln w="10541" cmpd="sng">
                  <a:noFill/>
                  <a:prstDash val="solid"/>
                </a:ln>
                <a:ea typeface="+mj-ea"/>
                <a:cs typeface="Geneva"/>
              </a:rPr>
              <a:t>cause the death of someone they love (D1), since harming their child would be unbearable.  </a:t>
            </a:r>
          </a:p>
        </p:txBody>
      </p:sp>
      <p:sp>
        <p:nvSpPr>
          <p:cNvPr id="2" name="Rectangle 1"/>
          <p:cNvSpPr/>
          <p:nvPr/>
        </p:nvSpPr>
        <p:spPr>
          <a:xfrm>
            <a:off x="2280732" y="5487168"/>
            <a:ext cx="4572000" cy="307777"/>
          </a:xfrm>
          <a:prstGeom prst="rect">
            <a:avLst/>
          </a:prstGeom>
        </p:spPr>
        <p:txBody>
          <a:bodyPr>
            <a:spAutoFit/>
          </a:bodyPr>
          <a:lstStyle/>
          <a:p>
            <a:pPr lvl="0" algn="ctr"/>
            <a:r>
              <a:rPr lang="en-CA" sz="1400" dirty="0" smtClean="0"/>
              <a:t>“You </a:t>
            </a:r>
            <a:r>
              <a:rPr lang="en-CA" sz="1400" dirty="0"/>
              <a:t>want kids to be </a:t>
            </a:r>
            <a:r>
              <a:rPr lang="en-CA" sz="1400" dirty="0" smtClean="0"/>
              <a:t>safe.” - TNK</a:t>
            </a:r>
            <a:endParaRPr lang="en-CA" sz="1400" dirty="0"/>
          </a:p>
        </p:txBody>
      </p:sp>
    </p:spTree>
    <p:extLst>
      <p:ext uri="{BB962C8B-B14F-4D97-AF65-F5344CB8AC3E}">
        <p14:creationId xmlns:p14="http://schemas.microsoft.com/office/powerpoint/2010/main" val="1833731656"/>
      </p:ext>
    </p:extLst>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39</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1359600" y="2341076"/>
            <a:ext cx="7529337" cy="7712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lvl="1">
              <a:defRPr/>
            </a:pPr>
            <a:r>
              <a:rPr lang="en-CA" sz="2800" b="1" dirty="0" smtClean="0">
                <a:solidFill>
                  <a:srgbClr val="FF0000"/>
                </a:solidFill>
                <a:cs typeface="Arial" pitchFamily="34" charset="0"/>
              </a:rPr>
              <a:t>What lessons can </a:t>
            </a:r>
            <a:r>
              <a:rPr lang="en-CA" sz="2800" b="1" dirty="0">
                <a:solidFill>
                  <a:srgbClr val="FF0000"/>
                </a:solidFill>
                <a:cs typeface="Arial" pitchFamily="34" charset="0"/>
              </a:rPr>
              <a:t>be derived from men’s reactions to existing safety ads</a:t>
            </a:r>
            <a:r>
              <a:rPr lang="en-CA" sz="2800" b="1" dirty="0" smtClean="0">
                <a:solidFill>
                  <a:srgbClr val="FF0000"/>
                </a:solidFill>
                <a:cs typeface="Arial" pitchFamily="34" charset="0"/>
              </a:rPr>
              <a:t>?</a:t>
            </a:r>
            <a:endParaRPr lang="en-CA" sz="2800" b="1" dirty="0">
              <a:solidFill>
                <a:srgbClr val="FF0000"/>
              </a:solidFill>
              <a:cs typeface="Arial" pitchFamily="34" charset="0"/>
            </a:endParaRPr>
          </a:p>
        </p:txBody>
      </p:sp>
      <p:pic>
        <p:nvPicPr>
          <p:cNvPr id="14" name="Picture 13"/>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650233" y="2198521"/>
            <a:ext cx="715789" cy="814780"/>
          </a:xfrm>
          <a:prstGeom prst="rect">
            <a:avLst/>
          </a:prstGeom>
        </p:spPr>
      </p:pic>
      <p:sp>
        <p:nvSpPr>
          <p:cNvPr id="2" name="TextBox 1"/>
          <p:cNvSpPr txBox="1"/>
          <p:nvPr/>
        </p:nvSpPr>
        <p:spPr>
          <a:xfrm>
            <a:off x="1434319" y="3301473"/>
            <a:ext cx="6433746" cy="523220"/>
          </a:xfrm>
          <a:prstGeom prst="rect">
            <a:avLst/>
          </a:prstGeom>
          <a:noFill/>
        </p:spPr>
        <p:txBody>
          <a:bodyPr wrap="square" rtlCol="0">
            <a:spAutoFit/>
          </a:bodyPr>
          <a:lstStyle/>
          <a:p>
            <a:r>
              <a:rPr lang="en-CA" sz="1400" i="1" dirty="0" smtClean="0"/>
              <a:t>The approaches are loosely ordered from highest to lowest appeal on the following pages.</a:t>
            </a:r>
            <a:endParaRPr lang="en-CA" sz="1400" i="1" dirty="0"/>
          </a:p>
        </p:txBody>
      </p:sp>
    </p:spTree>
    <p:extLst>
      <p:ext uri="{BB962C8B-B14F-4D97-AF65-F5344CB8AC3E}">
        <p14:creationId xmlns:p14="http://schemas.microsoft.com/office/powerpoint/2010/main" val="3533142699"/>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alibri" panose="020F0502020204030204" pitchFamily="34" charset="0"/>
                <a:cs typeface="Century Gothic"/>
              </a:rPr>
              <a:t>Methodology</a:t>
            </a:r>
            <a:endParaRPr lang="en-US" sz="3200" dirty="0">
              <a:solidFill>
                <a:srgbClr val="1F497D"/>
              </a:solidFill>
              <a:latin typeface="Calibri" panose="020F0502020204030204" pitchFamily="34" charset="0"/>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4</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0" y="87336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Content Placeholder 1"/>
          <p:cNvSpPr txBox="1">
            <a:spLocks/>
          </p:cNvSpPr>
          <p:nvPr/>
        </p:nvSpPr>
        <p:spPr>
          <a:xfrm>
            <a:off x="387354" y="995138"/>
            <a:ext cx="6777721" cy="293541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buClr>
                <a:srgbClr val="B28D46"/>
              </a:buClr>
              <a:buSzPct val="150000"/>
            </a:pPr>
            <a:r>
              <a:rPr lang="en-US" sz="1600" b="1" dirty="0" smtClean="0">
                <a:solidFill>
                  <a:srgbClr val="1F497D"/>
                </a:solidFill>
                <a:latin typeface="+mj-lt"/>
                <a:cs typeface="Century Gothic"/>
              </a:rPr>
              <a:t>Research Methodology</a:t>
            </a:r>
          </a:p>
          <a:p>
            <a:pPr marL="352425" lvl="1" indent="-228600" algn="l">
              <a:buClr>
                <a:schemeClr val="tx2"/>
              </a:buClr>
              <a:buSzPct val="100000"/>
              <a:buFont typeface="+mj-lt"/>
              <a:buAutoNum type="arabicPeriod"/>
            </a:pPr>
            <a:r>
              <a:rPr lang="en-US" sz="1600" dirty="0" smtClean="0">
                <a:solidFill>
                  <a:schemeClr val="tx1"/>
                </a:solidFill>
                <a:latin typeface="+mj-lt"/>
                <a:cs typeface="Century Gothic"/>
              </a:rPr>
              <a:t>Two-hour Focus Groups, with 6 consumers in each.  </a:t>
            </a:r>
          </a:p>
          <a:p>
            <a:pPr marL="352425" lvl="1" indent="-228600" algn="l">
              <a:buClr>
                <a:schemeClr val="tx2"/>
              </a:buClr>
              <a:buSzPct val="100000"/>
              <a:buFont typeface="+mj-lt"/>
              <a:buAutoNum type="arabicPeriod"/>
            </a:pPr>
            <a:r>
              <a:rPr lang="en-CA" sz="1600" dirty="0" smtClean="0">
                <a:solidFill>
                  <a:srgbClr val="000000"/>
                </a:solidFill>
                <a:latin typeface="+mj-lt"/>
              </a:rPr>
              <a:t>Seven f</a:t>
            </a:r>
            <a:r>
              <a:rPr lang="en-CA" sz="1600" dirty="0" smtClean="0">
                <a:solidFill>
                  <a:schemeClr val="tx1"/>
                </a:solidFill>
                <a:latin typeface="+mj-lt"/>
              </a:rPr>
              <a:t>ocus groups were conducted across Canada as follows:</a:t>
            </a:r>
          </a:p>
          <a:p>
            <a:pPr marL="450850" lvl="2" algn="l">
              <a:buFont typeface="Arial" pitchFamily="34" charset="0"/>
              <a:buChar char="•"/>
            </a:pPr>
            <a:r>
              <a:rPr lang="en-CA" sz="1600" dirty="0" smtClean="0">
                <a:solidFill>
                  <a:schemeClr val="tx1"/>
                </a:solidFill>
                <a:latin typeface="+mj-lt"/>
              </a:rPr>
              <a:t>  Ontario (Toronto/GTA ) – 3 groups </a:t>
            </a:r>
          </a:p>
          <a:p>
            <a:pPr marL="806450" lvl="3" indent="-171450" algn="l">
              <a:buFont typeface="Wingdings" charset="2"/>
              <a:buChar char="Ø"/>
            </a:pPr>
            <a:r>
              <a:rPr lang="en-CA" sz="1600" dirty="0">
                <a:solidFill>
                  <a:schemeClr val="tx1"/>
                </a:solidFill>
                <a:latin typeface="+mj-lt"/>
              </a:rPr>
              <a:t> </a:t>
            </a:r>
            <a:r>
              <a:rPr lang="en-CA" sz="1600" dirty="0" smtClean="0">
                <a:solidFill>
                  <a:schemeClr val="tx1"/>
                </a:solidFill>
                <a:latin typeface="+mj-lt"/>
              </a:rPr>
              <a:t>2 groups of recreational boaters (General Consumer Profile, below) </a:t>
            </a:r>
          </a:p>
          <a:p>
            <a:pPr marL="806450" lvl="3" indent="-171450" algn="l">
              <a:buFont typeface="Wingdings" charset="2"/>
              <a:buChar char="Ø"/>
            </a:pPr>
            <a:r>
              <a:rPr lang="en-CA" sz="1600" dirty="0" smtClean="0">
                <a:solidFill>
                  <a:schemeClr val="tx1"/>
                </a:solidFill>
                <a:latin typeface="+mj-lt"/>
              </a:rPr>
              <a:t> 1 group who are recreational boaters but who believe there are circumstances when drinking &amp; driving a car and boat are acceptable (termed Risk Takers). Four of six participants did not have children.  </a:t>
            </a:r>
          </a:p>
          <a:p>
            <a:pPr marL="531813" lvl="2" indent="-80963" algn="l">
              <a:buFont typeface="Arial" pitchFamily="34" charset="0"/>
              <a:buChar char="•"/>
            </a:pPr>
            <a:r>
              <a:rPr lang="en-CA" sz="1600" dirty="0" smtClean="0">
                <a:solidFill>
                  <a:schemeClr val="tx1"/>
                </a:solidFill>
                <a:latin typeface="+mj-lt"/>
              </a:rPr>
              <a:t>  West (Greater Vancouver)</a:t>
            </a:r>
            <a:r>
              <a:rPr lang="en-US" sz="1600" dirty="0" smtClean="0">
                <a:solidFill>
                  <a:schemeClr val="tx1"/>
                </a:solidFill>
                <a:latin typeface="+mj-lt"/>
                <a:cs typeface="Century Gothic"/>
              </a:rPr>
              <a:t> - 2 groups of Recreational Boaters </a:t>
            </a:r>
          </a:p>
          <a:p>
            <a:pPr marL="450850" lvl="2" algn="l">
              <a:buFont typeface="Arial" pitchFamily="34" charset="0"/>
              <a:buChar char="•"/>
            </a:pPr>
            <a:r>
              <a:rPr lang="en-US" sz="1600" dirty="0">
                <a:solidFill>
                  <a:schemeClr val="tx1"/>
                </a:solidFill>
                <a:latin typeface="+mj-lt"/>
                <a:cs typeface="Century Gothic"/>
              </a:rPr>
              <a:t> </a:t>
            </a:r>
            <a:r>
              <a:rPr lang="en-US" sz="1600" dirty="0" smtClean="0">
                <a:solidFill>
                  <a:schemeClr val="tx1"/>
                </a:solidFill>
                <a:latin typeface="+mj-lt"/>
                <a:cs typeface="Century Gothic"/>
              </a:rPr>
              <a:t> </a:t>
            </a:r>
            <a:r>
              <a:rPr lang="en-CA" sz="1600" dirty="0" smtClean="0">
                <a:solidFill>
                  <a:schemeClr val="tx1"/>
                </a:solidFill>
                <a:latin typeface="+mj-lt"/>
                <a:cs typeface="Century Gothic"/>
              </a:rPr>
              <a:t>Quebec </a:t>
            </a:r>
            <a:r>
              <a:rPr lang="en-CA" sz="1600" dirty="0" smtClean="0">
                <a:solidFill>
                  <a:schemeClr val="tx1"/>
                </a:solidFill>
                <a:latin typeface="+mj-lt"/>
              </a:rPr>
              <a:t>(Greater Montreal French) – 2 groups of Recreational Boaters  </a:t>
            </a:r>
          </a:p>
          <a:p>
            <a:pPr marL="355600" lvl="1" indent="-260350" algn="l">
              <a:buClr>
                <a:srgbClr val="1F497D"/>
              </a:buClr>
              <a:buFont typeface="+mj-lt"/>
              <a:buAutoNum type="arabicPeriod"/>
            </a:pPr>
            <a:r>
              <a:rPr lang="en-US" sz="1600" dirty="0" smtClean="0">
                <a:solidFill>
                  <a:schemeClr val="tx1"/>
                </a:solidFill>
                <a:latin typeface="+mj-lt"/>
                <a:cs typeface="Century Gothic"/>
              </a:rPr>
              <a:t>General Consumer Profile of Recreational Boaters:</a:t>
            </a:r>
            <a:endParaRPr lang="en-CA" sz="1600" dirty="0" smtClean="0">
              <a:solidFill>
                <a:schemeClr val="tx1"/>
              </a:solidFill>
              <a:latin typeface="+mj-lt"/>
            </a:endParaRPr>
          </a:p>
          <a:p>
            <a:pPr lvl="1" algn="l"/>
            <a:endParaRPr lang="en-CA" sz="1600" dirty="0" smtClean="0">
              <a:solidFill>
                <a:schemeClr val="tx1"/>
              </a:solidFill>
              <a:latin typeface="+mj-lt"/>
            </a:endParaRPr>
          </a:p>
          <a:p>
            <a:pPr algn="l">
              <a:buClr>
                <a:schemeClr val="bg2">
                  <a:lumMod val="50000"/>
                </a:schemeClr>
              </a:buClr>
              <a:buSzPct val="150000"/>
              <a:buFont typeface="Arial" pitchFamily="34" charset="0"/>
              <a:buChar char="•"/>
            </a:pPr>
            <a:endParaRPr lang="en-US" sz="1600" dirty="0" smtClean="0">
              <a:solidFill>
                <a:schemeClr val="tx1"/>
              </a:solidFill>
              <a:latin typeface="+mj-lt"/>
            </a:endParaRPr>
          </a:p>
          <a:p>
            <a:pPr algn="l">
              <a:buClr>
                <a:srgbClr val="B28D46"/>
              </a:buClr>
              <a:buSzPct val="150000"/>
            </a:pPr>
            <a:endParaRPr lang="en-US" sz="1600" b="1" dirty="0" smtClean="0">
              <a:solidFill>
                <a:schemeClr val="tx1"/>
              </a:solidFill>
              <a:latin typeface="+mj-lt"/>
              <a:cs typeface="Century Gothic"/>
            </a:endParaRPr>
          </a:p>
          <a:p>
            <a:r>
              <a:rPr lang="en-US" sz="1600" dirty="0" smtClean="0">
                <a:solidFill>
                  <a:srgbClr val="000000"/>
                </a:solidFill>
                <a:latin typeface="+mj-lt"/>
                <a:cs typeface="Century Gothic"/>
              </a:rPr>
              <a:t/>
            </a:r>
            <a:br>
              <a:rPr lang="en-US" sz="1600" dirty="0" smtClean="0">
                <a:solidFill>
                  <a:srgbClr val="000000"/>
                </a:solidFill>
                <a:latin typeface="+mj-lt"/>
                <a:cs typeface="Century Gothic"/>
              </a:rPr>
            </a:br>
            <a:r>
              <a:rPr lang="en-US" sz="1600" dirty="0" smtClean="0">
                <a:solidFill>
                  <a:srgbClr val="000000"/>
                </a:solidFill>
                <a:latin typeface="+mj-lt"/>
                <a:cs typeface="Century Gothic"/>
              </a:rPr>
              <a:t> </a:t>
            </a:r>
          </a:p>
          <a:p>
            <a:endParaRPr lang="en-US" sz="1600" dirty="0">
              <a:solidFill>
                <a:srgbClr val="000000"/>
              </a:solidFill>
              <a:latin typeface="+mj-lt"/>
              <a:cs typeface="Century Gothic"/>
            </a:endParaRPr>
          </a:p>
        </p:txBody>
      </p:sp>
      <p:sp>
        <p:nvSpPr>
          <p:cNvPr id="18" name="Rectangle 17"/>
          <p:cNvSpPr/>
          <p:nvPr/>
        </p:nvSpPr>
        <p:spPr>
          <a:xfrm>
            <a:off x="811324" y="4083196"/>
            <a:ext cx="7939637" cy="2246769"/>
          </a:xfrm>
          <a:prstGeom prst="rect">
            <a:avLst/>
          </a:prstGeom>
          <a:ln>
            <a:noFill/>
          </a:ln>
        </p:spPr>
        <p:txBody>
          <a:bodyPr wrap="square">
            <a:spAutoFit/>
          </a:bodyPr>
          <a:lstStyle/>
          <a:p>
            <a:pPr marL="95250" lvl="0" indent="-95250">
              <a:buFont typeface="Arial" pitchFamily="34" charset="0"/>
              <a:buChar char="•"/>
            </a:pPr>
            <a:r>
              <a:rPr lang="en-CA" sz="1400" dirty="0" smtClean="0">
                <a:latin typeface="Calibri" panose="020F0502020204030204" pitchFamily="34" charset="0"/>
              </a:rPr>
              <a:t>Males, 25-45 years: one group of Dads with children between 3 and 15 yrs. living at home</a:t>
            </a:r>
            <a:r>
              <a:rPr lang="en-CA" sz="1400" dirty="0">
                <a:latin typeface="Calibri" panose="020F0502020204030204" pitchFamily="34" charset="0"/>
              </a:rPr>
              <a:t> </a:t>
            </a:r>
            <a:r>
              <a:rPr lang="en-CA" sz="1400" dirty="0" smtClean="0">
                <a:latin typeface="Calibri" panose="020F0502020204030204" pitchFamily="34" charset="0"/>
              </a:rPr>
              <a:t>with them, and one group of men without children living at home with them, in each city.  </a:t>
            </a:r>
          </a:p>
          <a:p>
            <a:pPr marL="95250" lvl="0" indent="-95250">
              <a:buFont typeface="Arial" pitchFamily="34" charset="0"/>
              <a:buChar char="•"/>
            </a:pPr>
            <a:r>
              <a:rPr lang="en-CA" sz="1400" dirty="0" smtClean="0">
                <a:latin typeface="Calibri" panose="020F0502020204030204" pitchFamily="34" charset="0"/>
              </a:rPr>
              <a:t>They participate in recreational boating activities:  small </a:t>
            </a:r>
            <a:r>
              <a:rPr lang="en-CA" sz="1400" dirty="0">
                <a:latin typeface="Calibri" panose="020F0502020204030204" pitchFamily="34" charset="0"/>
              </a:rPr>
              <a:t>craft pleasure </a:t>
            </a:r>
            <a:r>
              <a:rPr lang="en-CA" sz="1400" dirty="0" smtClean="0">
                <a:latin typeface="Calibri" panose="020F0502020204030204" pitchFamily="34" charset="0"/>
              </a:rPr>
              <a:t>power</a:t>
            </a:r>
            <a:r>
              <a:rPr lang="en-CA" sz="1400" dirty="0">
                <a:latin typeface="Calibri" panose="020F0502020204030204" pitchFamily="34" charset="0"/>
              </a:rPr>
              <a:t> </a:t>
            </a:r>
            <a:r>
              <a:rPr lang="en-CA" sz="1400" dirty="0" smtClean="0">
                <a:latin typeface="Calibri" panose="020F0502020204030204" pitchFamily="34" charset="0"/>
              </a:rPr>
              <a:t>boaters, </a:t>
            </a:r>
            <a:r>
              <a:rPr lang="en-CA" sz="1400" dirty="0">
                <a:latin typeface="Calibri" panose="020F0502020204030204" pitchFamily="34" charset="0"/>
              </a:rPr>
              <a:t>recreational fishermen, </a:t>
            </a:r>
            <a:r>
              <a:rPr lang="en-CA" sz="1400" dirty="0" smtClean="0">
                <a:latin typeface="Calibri" panose="020F0502020204030204" pitchFamily="34" charset="0"/>
              </a:rPr>
              <a:t>casual canoeists.  Included in the mix will be </a:t>
            </a:r>
            <a:r>
              <a:rPr lang="en-CA" sz="1400" dirty="0" smtClean="0">
                <a:solidFill>
                  <a:srgbClr val="000000"/>
                </a:solidFill>
                <a:latin typeface="Calibri" panose="020F0502020204030204" pitchFamily="34" charset="0"/>
              </a:rPr>
              <a:t>some who participate in sports–oriented boating e.g. with personal watercraft, waterskiing</a:t>
            </a:r>
            <a:r>
              <a:rPr lang="en-CA" sz="1400" dirty="0" smtClean="0">
                <a:latin typeface="Calibri" panose="020F0502020204030204" pitchFamily="34" charset="0"/>
              </a:rPr>
              <a:t>.  </a:t>
            </a:r>
          </a:p>
          <a:p>
            <a:pPr marL="95250" lvl="0" indent="-95250">
              <a:buFont typeface="Arial" pitchFamily="34" charset="0"/>
              <a:buChar char="•"/>
            </a:pPr>
            <a:r>
              <a:rPr lang="en-CA" sz="1400" dirty="0" smtClean="0">
                <a:latin typeface="Calibri" panose="020F0502020204030204" pitchFamily="34" charset="0"/>
              </a:rPr>
              <a:t>Have a variety of attitudes toward drinking and boating, with at least half in each group saying they have done it personally or have been in a boat driven by someone who had been drinking </a:t>
            </a:r>
          </a:p>
          <a:p>
            <a:pPr marL="95250" lvl="0" indent="-95250">
              <a:buFont typeface="Arial" pitchFamily="34" charset="0"/>
              <a:buChar char="•"/>
            </a:pPr>
            <a:r>
              <a:rPr lang="en-CA" sz="1400" dirty="0" smtClean="0">
                <a:latin typeface="Calibri" panose="020F0502020204030204" pitchFamily="34" charset="0"/>
              </a:rPr>
              <a:t>Have a variety of PFD-wearing habits: never wear, sometimes wear but excluding those who always wear </a:t>
            </a:r>
          </a:p>
          <a:p>
            <a:pPr marL="95250" lvl="0" indent="-95250">
              <a:buFont typeface="Arial" pitchFamily="34" charset="0"/>
              <a:buChar char="•"/>
            </a:pPr>
            <a:r>
              <a:rPr lang="en-CA" sz="1400" dirty="0" smtClean="0">
                <a:latin typeface="Calibri" panose="020F0502020204030204" pitchFamily="34" charset="0"/>
              </a:rPr>
              <a:t>At least some in each group also participate in other activities where safety behaviour/equipment is relevant i.e. alpine skiing, snowboarding, biking.</a:t>
            </a:r>
          </a:p>
        </p:txBody>
      </p:sp>
      <p:sp>
        <p:nvSpPr>
          <p:cNvPr id="17" name="TextBox 6"/>
          <p:cNvSpPr txBox="1">
            <a:spLocks noChangeArrowheads="1"/>
          </p:cNvSpPr>
          <p:nvPr/>
        </p:nvSpPr>
        <p:spPr bwMode="auto">
          <a:xfrm>
            <a:off x="7357086" y="1651560"/>
            <a:ext cx="1432071" cy="1785104"/>
          </a:xfrm>
          <a:prstGeom prst="rect">
            <a:avLst/>
          </a:prstGeom>
          <a:noFill/>
          <a:ln w="19050">
            <a:solidFill>
              <a:schemeClr val="tx1">
                <a:lumMod val="50000"/>
                <a:lumOff val="50000"/>
              </a:schemeClr>
            </a:solidFill>
            <a:prstDash val="sysDash"/>
            <a:miter lim="800000"/>
            <a:headEnd/>
            <a:tailEnd/>
          </a:ln>
        </p:spPr>
        <p:txBody>
          <a:bodyPr wrap="square">
            <a:spAutoFit/>
          </a:bodyPr>
          <a:lstStyle/>
          <a:p>
            <a:pPr algn="r"/>
            <a:r>
              <a:rPr lang="en-US" sz="1400" b="1" u="sng" dirty="0"/>
              <a:t>Verbatim codes</a:t>
            </a:r>
            <a:r>
              <a:rPr lang="en-US" sz="1400" dirty="0" smtClean="0"/>
              <a:t>:</a:t>
            </a:r>
          </a:p>
          <a:p>
            <a:pPr algn="r"/>
            <a:r>
              <a:rPr lang="en-US" sz="1400" dirty="0" smtClean="0"/>
              <a:t>Toronto = T</a:t>
            </a:r>
          </a:p>
          <a:p>
            <a:pPr algn="r"/>
            <a:r>
              <a:rPr lang="en-US" sz="1400" dirty="0" smtClean="0"/>
              <a:t>Montreal = M</a:t>
            </a:r>
          </a:p>
          <a:p>
            <a:pPr algn="r"/>
            <a:r>
              <a:rPr lang="en-US" sz="1400" dirty="0" smtClean="0"/>
              <a:t>Vancouver = V</a:t>
            </a:r>
          </a:p>
          <a:p>
            <a:pPr algn="r"/>
            <a:r>
              <a:rPr lang="en-US" sz="1400" dirty="0" smtClean="0"/>
              <a:t>Risk Takers = RT  </a:t>
            </a:r>
          </a:p>
          <a:p>
            <a:pPr algn="r"/>
            <a:r>
              <a:rPr lang="en-US" sz="1400" dirty="0" smtClean="0"/>
              <a:t>Kids = K</a:t>
            </a:r>
          </a:p>
          <a:p>
            <a:pPr algn="r"/>
            <a:r>
              <a:rPr lang="en-US" sz="1400" dirty="0" smtClean="0"/>
              <a:t>No Kids = NK</a:t>
            </a:r>
            <a:endParaRPr lang="en-US" sz="1400" dirty="0">
              <a:solidFill>
                <a:srgbClr val="0070C0"/>
              </a:solidFill>
            </a:endParaRPr>
          </a:p>
          <a:p>
            <a:endParaRPr lang="en-US" sz="1200" dirty="0">
              <a:solidFill>
                <a:srgbClr val="008000"/>
              </a:solidFill>
            </a:endParaRPr>
          </a:p>
        </p:txBody>
      </p:sp>
    </p:spTree>
    <p:extLst>
      <p:ext uri="{BB962C8B-B14F-4D97-AF65-F5344CB8AC3E}">
        <p14:creationId xmlns:p14="http://schemas.microsoft.com/office/powerpoint/2010/main" val="2689368964"/>
      </p:ext>
    </p:extLst>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5"/>
          </a:xfrm>
          <a:prstGeom prst="rect">
            <a:avLst/>
          </a:prstGeom>
          <a:noFill/>
        </p:spPr>
        <p:txBody>
          <a:bodyPr wrap="square" rtlCol="0">
            <a:spAutoFit/>
          </a:bodyPr>
          <a:lstStyle/>
          <a:p>
            <a:r>
              <a:rPr lang="en-US" sz="3200" dirty="0" smtClean="0">
                <a:solidFill>
                  <a:srgbClr val="1F497D"/>
                </a:solidFill>
                <a:latin typeface="Calibri"/>
                <a:cs typeface="Calibri"/>
              </a:rPr>
              <a:t>Lessons from Existing Safety Ads</a:t>
            </a:r>
            <a:endParaRPr lang="en-US" sz="3200" dirty="0">
              <a:solidFill>
                <a:srgbClr val="1F497D"/>
              </a:solidFill>
              <a:latin typeface="Calibri"/>
              <a:cs typeface="Calibri"/>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40</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38194" y="1721178"/>
            <a:ext cx="4149017" cy="4124206"/>
          </a:xfrm>
          <a:prstGeom prst="rect">
            <a:avLst/>
          </a:prstGeom>
          <a:noFill/>
        </p:spPr>
        <p:txBody>
          <a:bodyPr wrap="square" rtlCol="0">
            <a:spAutoFit/>
          </a:bodyPr>
          <a:lstStyle/>
          <a:p>
            <a:pPr marL="273050" indent="-273050">
              <a:buFont typeface="Calibri" panose="020F0502020204030204" pitchFamily="34" charset="0"/>
              <a:buChar char="X"/>
            </a:pPr>
            <a:r>
              <a:rPr lang="en-CA" sz="1400" dirty="0" smtClean="0"/>
              <a:t>While they will accept ads being persuasive about safety measures, they don’t want them to resort to “dramatics” or hollow scare tactics</a:t>
            </a:r>
            <a:r>
              <a:rPr lang="en-CA" sz="1200" dirty="0" smtClean="0"/>
              <a:t>. Too much drama in the absence of a credible story or information falls on deaf ears or creates even more resistance.  </a:t>
            </a:r>
          </a:p>
          <a:p>
            <a:endParaRPr lang="en-CA" sz="1400" dirty="0"/>
          </a:p>
          <a:p>
            <a:pPr marL="273050" indent="-273050">
              <a:buFont typeface="Calibri" panose="020F0502020204030204" pitchFamily="34" charset="0"/>
              <a:buChar char="X"/>
            </a:pPr>
            <a:r>
              <a:rPr lang="en-CA" sz="1400" dirty="0" smtClean="0"/>
              <a:t>Anything too cute (e.g. cartoons) is discounted as  being seen to target children and runs the risk of  insulting their intelligence and/or undermining the relevance of the message. And given their self-proclaimed balanced behavior when drinking and operating a boat, showing immature behavior (e.g. rash boating that teens or young adults would do) also makes them conclude ‘that’s not relevant to me’. </a:t>
            </a:r>
            <a:endParaRPr lang="en-CA" sz="1400" dirty="0"/>
          </a:p>
          <a:p>
            <a:pPr marL="273050" indent="-273050">
              <a:buFont typeface="Calibri" panose="020F0502020204030204" pitchFamily="34" charset="0"/>
              <a:buChar char="X"/>
            </a:pPr>
            <a:endParaRPr lang="en-CA" sz="1400" dirty="0" smtClean="0"/>
          </a:p>
          <a:p>
            <a:pPr marL="273050" indent="-273050">
              <a:buFont typeface="Calibri" panose="020F0502020204030204" pitchFamily="34" charset="0"/>
              <a:buChar char="X"/>
            </a:pPr>
            <a:r>
              <a:rPr lang="en-CA" sz="1400" dirty="0" smtClean="0"/>
              <a:t>Analogies are difficult; we saw that men need to be educated on </a:t>
            </a:r>
            <a:r>
              <a:rPr lang="en-CA" sz="1400" u="sng" dirty="0" smtClean="0"/>
              <a:t>boating</a:t>
            </a:r>
            <a:r>
              <a:rPr lang="en-CA" sz="1400" dirty="0" smtClean="0"/>
              <a:t> risks, consequences and solutions. </a:t>
            </a:r>
            <a:endParaRPr lang="en-CA" sz="1400" dirty="0"/>
          </a:p>
        </p:txBody>
      </p:sp>
      <p:sp>
        <p:nvSpPr>
          <p:cNvPr id="3" name="Rectangle 2"/>
          <p:cNvSpPr/>
          <p:nvPr/>
        </p:nvSpPr>
        <p:spPr>
          <a:xfrm>
            <a:off x="527765" y="5294496"/>
            <a:ext cx="3862410" cy="738664"/>
          </a:xfrm>
          <a:prstGeom prst="rect">
            <a:avLst/>
          </a:prstGeom>
        </p:spPr>
        <p:txBody>
          <a:bodyPr wrap="square">
            <a:spAutoFit/>
          </a:bodyPr>
          <a:lstStyle/>
          <a:p>
            <a:pPr algn="ctr"/>
            <a:r>
              <a:rPr lang="en-US" sz="1400" dirty="0"/>
              <a:t>“They respected me enough to do it that way – they treated me like I was intelligent and could get it. I didn’t have to be tricked or frightened.” – </a:t>
            </a:r>
            <a:r>
              <a:rPr lang="en-US" sz="1400" dirty="0" smtClean="0"/>
              <a:t>TRT </a:t>
            </a:r>
            <a:endParaRPr lang="en-CA" sz="1400" dirty="0"/>
          </a:p>
        </p:txBody>
      </p:sp>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b="50000"/>
          <a:stretch/>
        </p:blipFill>
        <p:spPr>
          <a:xfrm>
            <a:off x="1848920" y="992103"/>
            <a:ext cx="1348286" cy="603358"/>
          </a:xfrm>
          <a:prstGeom prst="rect">
            <a:avLst/>
          </a:prstGeom>
        </p:spPr>
      </p:pic>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t="57004"/>
          <a:stretch/>
        </p:blipFill>
        <p:spPr>
          <a:xfrm>
            <a:off x="5970669" y="980634"/>
            <a:ext cx="1706538" cy="656697"/>
          </a:xfrm>
          <a:prstGeom prst="rect">
            <a:avLst/>
          </a:prstGeom>
        </p:spPr>
      </p:pic>
      <p:cxnSp>
        <p:nvCxnSpPr>
          <p:cNvPr id="22" name="Straight Connector 21"/>
          <p:cNvCxnSpPr/>
          <p:nvPr/>
        </p:nvCxnSpPr>
        <p:spPr>
          <a:xfrm>
            <a:off x="4797250" y="1229581"/>
            <a:ext cx="0" cy="5130993"/>
          </a:xfrm>
          <a:prstGeom prst="line">
            <a:avLst/>
          </a:prstGeom>
          <a:ln w="12700">
            <a:solidFill>
              <a:schemeClr val="accent6"/>
            </a:solidFill>
            <a:prstDash val="sysDash"/>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79169" y="1723709"/>
            <a:ext cx="4600052" cy="3477875"/>
          </a:xfrm>
          <a:prstGeom prst="rect">
            <a:avLst/>
          </a:prstGeom>
          <a:noFill/>
        </p:spPr>
        <p:txBody>
          <a:bodyPr wrap="square" rtlCol="0">
            <a:spAutoFit/>
          </a:bodyPr>
          <a:lstStyle/>
          <a:p>
            <a:pPr marL="285750" indent="-285750">
              <a:buFont typeface="Wingdings" panose="05000000000000000000" pitchFamily="2" charset="2"/>
              <a:buChar char="ü"/>
            </a:pPr>
            <a:r>
              <a:rPr lang="en-CA" sz="1400" dirty="0" smtClean="0"/>
              <a:t>Men appreciate humour </a:t>
            </a:r>
            <a:r>
              <a:rPr lang="en-CA" sz="1200" dirty="0" smtClean="0"/>
              <a:t>- when it is smart or witty. (Anything </a:t>
            </a:r>
            <a:br>
              <a:rPr lang="en-CA" sz="1200" dirty="0" smtClean="0"/>
            </a:br>
            <a:r>
              <a:rPr lang="en-CA" sz="1200" dirty="0" smtClean="0"/>
              <a:t>too farcical detracts from the seriousness of the message.)</a:t>
            </a:r>
          </a:p>
          <a:p>
            <a:pPr marL="285750" indent="-285750">
              <a:buFont typeface="Wingdings" panose="05000000000000000000" pitchFamily="2" charset="2"/>
              <a:buChar char="ü"/>
            </a:pPr>
            <a:endParaRPr lang="en-CA" sz="1200" dirty="0"/>
          </a:p>
          <a:p>
            <a:pPr marL="285750" indent="-285750">
              <a:buFont typeface="Wingdings" panose="05000000000000000000" pitchFamily="2" charset="2"/>
              <a:buChar char="ü"/>
            </a:pPr>
            <a:r>
              <a:rPr lang="en-CA" sz="1400" dirty="0" smtClean="0"/>
              <a:t>They welcome the unexpected</a:t>
            </a:r>
            <a:r>
              <a:rPr lang="en-CA" sz="1200" dirty="0" smtClean="0"/>
              <a:t>. A twist or shock at the end helps drive the message home.</a:t>
            </a:r>
          </a:p>
          <a:p>
            <a:pPr marL="285750" indent="-285750">
              <a:buFont typeface="Wingdings" panose="05000000000000000000" pitchFamily="2" charset="2"/>
              <a:buChar char="ü"/>
            </a:pPr>
            <a:endParaRPr lang="en-CA" sz="1200" dirty="0"/>
          </a:p>
          <a:p>
            <a:pPr marL="285750" indent="-285750">
              <a:buFont typeface="Wingdings" panose="05000000000000000000" pitchFamily="2" charset="2"/>
              <a:buChar char="ü"/>
            </a:pPr>
            <a:r>
              <a:rPr lang="en-CA" sz="1400" dirty="0" smtClean="0"/>
              <a:t>They prefer to have dreadful scenarios left open to their imagination, particularly when it comes to death.</a:t>
            </a:r>
            <a:r>
              <a:rPr lang="en-CA" sz="1200" dirty="0" smtClean="0"/>
              <a:t> They can mentally finish the scenario themselves – it feels more personal, and respectful, and may be less likely to be seen as “overkill”.</a:t>
            </a:r>
          </a:p>
          <a:p>
            <a:pPr marL="285750" indent="-285750">
              <a:buFont typeface="Wingdings" panose="05000000000000000000" pitchFamily="2" charset="2"/>
              <a:buChar char="ü"/>
            </a:pPr>
            <a:endParaRPr lang="en-CA" sz="1200" dirty="0"/>
          </a:p>
          <a:p>
            <a:pPr marL="285750" indent="-285750">
              <a:buFont typeface="Wingdings" panose="05000000000000000000" pitchFamily="2" charset="2"/>
              <a:buChar char="ü"/>
            </a:pPr>
            <a:r>
              <a:rPr lang="en-CA" sz="1400" dirty="0" smtClean="0"/>
              <a:t>They need new information that challenges their beliefs in believable ways, </a:t>
            </a:r>
            <a:r>
              <a:rPr lang="en-CA" sz="1200" dirty="0" smtClean="0"/>
              <a:t>in order to prompt them to re-examine their point of view on risks and consequences.</a:t>
            </a:r>
          </a:p>
          <a:p>
            <a:pPr marL="285750" indent="-285750">
              <a:buFont typeface="Wingdings" panose="05000000000000000000" pitchFamily="2" charset="2"/>
              <a:buChar char="ü"/>
            </a:pPr>
            <a:endParaRPr lang="en-CA" sz="1200" dirty="0"/>
          </a:p>
          <a:p>
            <a:pPr marL="285750" indent="-285750">
              <a:buFont typeface="Wingdings" panose="05000000000000000000" pitchFamily="2" charset="2"/>
              <a:buChar char="ü"/>
            </a:pPr>
            <a:r>
              <a:rPr lang="en-CA" sz="1400" dirty="0" smtClean="0"/>
              <a:t>They need an intense message to make a point and lead to a solution.</a:t>
            </a:r>
            <a:r>
              <a:rPr lang="en-CA" sz="1200" dirty="0" smtClean="0"/>
              <a:t> </a:t>
            </a:r>
            <a:endParaRPr lang="en-CA" sz="1200" dirty="0"/>
          </a:p>
        </p:txBody>
      </p:sp>
    </p:spTree>
    <p:extLst>
      <p:ext uri="{BB962C8B-B14F-4D97-AF65-F5344CB8AC3E}">
        <p14:creationId xmlns:p14="http://schemas.microsoft.com/office/powerpoint/2010/main" val="1791564771"/>
      </p:ext>
    </p:extLst>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entury Gothic"/>
                <a:cs typeface="Century Gothic"/>
              </a:rPr>
              <a:t>Feedback on Messaging Approaches</a:t>
            </a:r>
            <a:endParaRPr lang="en-US" sz="3200" dirty="0">
              <a:solidFill>
                <a:srgbClr val="1F497D"/>
              </a:solidFill>
              <a:latin typeface="Century Gothic"/>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41</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05516" y="2455980"/>
            <a:ext cx="4150408" cy="3724096"/>
          </a:xfrm>
          <a:prstGeom prst="rect">
            <a:avLst/>
          </a:prstGeom>
          <a:noFill/>
        </p:spPr>
        <p:txBody>
          <a:bodyPr wrap="square" rtlCol="0">
            <a:spAutoFit/>
          </a:bodyPr>
          <a:lstStyle/>
          <a:p>
            <a:endParaRPr lang="en-US" sz="1600" dirty="0"/>
          </a:p>
          <a:p>
            <a:pPr marL="285750" indent="-285750">
              <a:buFont typeface="Wingdings" charset="2"/>
              <a:buChar char="ü"/>
            </a:pPr>
            <a:r>
              <a:rPr lang="en-US" sz="1600" dirty="0" smtClean="0"/>
              <a:t>Well received</a:t>
            </a:r>
          </a:p>
          <a:p>
            <a:pPr marL="285750" indent="-285750">
              <a:buFont typeface="Wingdings" charset="2"/>
              <a:buChar char="ü"/>
            </a:pPr>
            <a:r>
              <a:rPr lang="en-US" sz="1600" dirty="0" smtClean="0"/>
              <a:t>Tongue in cheek</a:t>
            </a:r>
          </a:p>
          <a:p>
            <a:pPr marL="285750" indent="-285750">
              <a:buFont typeface="Wingdings" charset="2"/>
              <a:buChar char="ü"/>
            </a:pPr>
            <a:r>
              <a:rPr lang="en-US" sz="1600" dirty="0" smtClean="0"/>
              <a:t>Unique approach</a:t>
            </a:r>
          </a:p>
          <a:p>
            <a:pPr marL="285750" indent="-285750">
              <a:buFont typeface="Wingdings" charset="2"/>
              <a:buChar char="ü"/>
            </a:pPr>
            <a:r>
              <a:rPr lang="en-US" sz="1600" dirty="0" smtClean="0"/>
              <a:t>U</a:t>
            </a:r>
            <a:r>
              <a:rPr lang="en-CA" sz="1600" dirty="0" smtClean="0"/>
              <a:t>se of real people</a:t>
            </a:r>
          </a:p>
          <a:p>
            <a:pPr marL="285750" indent="-285750">
              <a:buFont typeface="Wingdings" charset="2"/>
              <a:buChar char="ü"/>
            </a:pPr>
            <a:r>
              <a:rPr lang="en-CA" sz="1600" dirty="0" smtClean="0"/>
              <a:t>Gets the point across without being pushy</a:t>
            </a:r>
          </a:p>
          <a:p>
            <a:pPr marL="285750" indent="-285750">
              <a:buFont typeface="Wingdings" charset="2"/>
              <a:buChar char="ü"/>
            </a:pPr>
            <a:r>
              <a:rPr lang="en-CA" sz="1600" dirty="0" smtClean="0"/>
              <a:t>Gets people to evaluate their actions</a:t>
            </a:r>
          </a:p>
          <a:p>
            <a:pPr marL="285750" indent="-285750">
              <a:buFont typeface="Wingdings" charset="2"/>
              <a:buChar char="ü"/>
            </a:pPr>
            <a:endParaRPr lang="en-US" sz="1200" dirty="0" smtClean="0"/>
          </a:p>
          <a:p>
            <a:endParaRPr lang="en-US" sz="1200" dirty="0" smtClean="0"/>
          </a:p>
          <a:p>
            <a:pPr marL="285750" indent="-285750">
              <a:buFont typeface="Wingdings" charset="2"/>
              <a:buChar char="ü"/>
            </a:pPr>
            <a:endParaRPr lang="en-US" sz="1200" dirty="0"/>
          </a:p>
          <a:p>
            <a:pPr marL="285750" indent="-285750">
              <a:buFont typeface="Wingdings" charset="2"/>
              <a:buChar char="ü"/>
            </a:pPr>
            <a:endParaRPr lang="en-US" sz="1200" dirty="0" smtClean="0"/>
          </a:p>
          <a:p>
            <a:pPr marL="285750" indent="-285750">
              <a:buFont typeface="Wingdings" charset="2"/>
              <a:buChar char="ü"/>
            </a:pPr>
            <a:endParaRPr lang="en-US" sz="1200" dirty="0"/>
          </a:p>
          <a:p>
            <a:pPr marL="268288" indent="-268288"/>
            <a:r>
              <a:rPr lang="en-US" sz="1600" dirty="0" smtClean="0"/>
              <a:t>X   Too subtle/light – some missed the point</a:t>
            </a:r>
          </a:p>
          <a:p>
            <a:pPr marL="268288" indent="-268288"/>
            <a:r>
              <a:rPr lang="en-US" sz="1600" dirty="0" smtClean="0"/>
              <a:t>X	An approach can be too amusing and entertaining to cause a rethink on boating safety.  </a:t>
            </a:r>
          </a:p>
        </p:txBody>
      </p:sp>
      <p:sp>
        <p:nvSpPr>
          <p:cNvPr id="18" name="TextBox 17"/>
          <p:cNvSpPr txBox="1"/>
          <p:nvPr/>
        </p:nvSpPr>
        <p:spPr>
          <a:xfrm>
            <a:off x="4690593" y="2506559"/>
            <a:ext cx="4194099" cy="3539430"/>
          </a:xfrm>
          <a:prstGeom prst="rect">
            <a:avLst/>
          </a:prstGeom>
          <a:noFill/>
        </p:spPr>
        <p:txBody>
          <a:bodyPr wrap="square" rtlCol="0">
            <a:spAutoFit/>
          </a:bodyPr>
          <a:lstStyle/>
          <a:p>
            <a:endParaRPr lang="en-US" sz="1600" dirty="0"/>
          </a:p>
          <a:p>
            <a:pPr marL="285750" indent="-285750">
              <a:buFont typeface="Wingdings" charset="2"/>
              <a:buChar char="ü"/>
            </a:pPr>
            <a:r>
              <a:rPr lang="en-US" sz="1600" dirty="0" smtClean="0"/>
              <a:t>Humorous</a:t>
            </a:r>
          </a:p>
          <a:p>
            <a:pPr marL="285750" indent="-285750">
              <a:buFont typeface="Wingdings" charset="2"/>
              <a:buChar char="ü"/>
            </a:pPr>
            <a:r>
              <a:rPr lang="en-US" sz="1600" dirty="0" smtClean="0"/>
              <a:t>Edgy</a:t>
            </a:r>
          </a:p>
          <a:p>
            <a:pPr marL="285750" indent="-285750">
              <a:buFont typeface="Wingdings" charset="2"/>
              <a:buChar char="ü"/>
            </a:pPr>
            <a:r>
              <a:rPr lang="en-US" sz="1600" dirty="0" smtClean="0"/>
              <a:t>Clever execution (using bike names)</a:t>
            </a:r>
          </a:p>
          <a:p>
            <a:pPr marL="285750" indent="-285750">
              <a:buFont typeface="Wingdings" charset="2"/>
              <a:buChar char="ü"/>
            </a:pPr>
            <a:r>
              <a:rPr lang="en-US" sz="1600" dirty="0" smtClean="0"/>
              <a:t>Strong message comprehension</a:t>
            </a:r>
          </a:p>
          <a:p>
            <a:pPr marL="285750" indent="-285750">
              <a:buFont typeface="Wingdings" charset="2"/>
              <a:buChar char="ü"/>
            </a:pPr>
            <a:r>
              <a:rPr lang="en-US" sz="1600" dirty="0" smtClean="0"/>
              <a:t>Unique</a:t>
            </a:r>
          </a:p>
          <a:p>
            <a:endParaRPr lang="en-US" sz="1200" dirty="0" smtClean="0"/>
          </a:p>
          <a:p>
            <a:endParaRPr lang="en-US" sz="1200" dirty="0"/>
          </a:p>
          <a:p>
            <a:endParaRPr lang="en-US" sz="1200" dirty="0" smtClean="0"/>
          </a:p>
          <a:p>
            <a:endParaRPr lang="en-US" sz="1200" dirty="0"/>
          </a:p>
          <a:p>
            <a:pPr marL="268288" indent="-268288"/>
            <a:r>
              <a:rPr lang="en-US" sz="1600" dirty="0" smtClean="0"/>
              <a:t>X    Might be too light in tone to get boating message across</a:t>
            </a:r>
          </a:p>
          <a:p>
            <a:pPr marL="268288" indent="-268288"/>
            <a:r>
              <a:rPr lang="en-US" sz="1600" dirty="0" smtClean="0"/>
              <a:t>X	High risk to offend people (vulgar)</a:t>
            </a:r>
          </a:p>
          <a:p>
            <a:pPr marL="268288" indent="-268288"/>
            <a:r>
              <a:rPr lang="en-US" sz="1600" dirty="0" smtClean="0"/>
              <a:t>X	Too controversial for Canadians</a:t>
            </a:r>
          </a:p>
          <a:p>
            <a:pPr marL="268288" indent="-268288"/>
            <a:r>
              <a:rPr lang="en-US" sz="1600" dirty="0" smtClean="0"/>
              <a:t>X	Childish – seems to be targeted too young</a:t>
            </a:r>
          </a:p>
        </p:txBody>
      </p:sp>
      <p:sp>
        <p:nvSpPr>
          <p:cNvPr id="20" name="Rectangle 19"/>
          <p:cNvSpPr/>
          <p:nvPr/>
        </p:nvSpPr>
        <p:spPr>
          <a:xfrm>
            <a:off x="4973424" y="3967000"/>
            <a:ext cx="3919073" cy="738664"/>
          </a:xfrm>
          <a:prstGeom prst="rect">
            <a:avLst/>
          </a:prstGeom>
        </p:spPr>
        <p:txBody>
          <a:bodyPr wrap="square">
            <a:spAutoFit/>
          </a:bodyPr>
          <a:lstStyle/>
          <a:p>
            <a:r>
              <a:rPr lang="en-CA" sz="1400" dirty="0" smtClean="0">
                <a:solidFill>
                  <a:srgbClr val="008C40"/>
                </a:solidFill>
              </a:rPr>
              <a:t>“The message </a:t>
            </a:r>
            <a:r>
              <a:rPr lang="en-CA" sz="1400" dirty="0">
                <a:solidFill>
                  <a:srgbClr val="008C40"/>
                </a:solidFill>
              </a:rPr>
              <a:t>was clear because of the soft sell </a:t>
            </a:r>
            <a:r>
              <a:rPr lang="en-CA" sz="1400" dirty="0" smtClean="0">
                <a:solidFill>
                  <a:srgbClr val="008C40"/>
                </a:solidFill>
              </a:rPr>
              <a:t>– your brain </a:t>
            </a:r>
            <a:r>
              <a:rPr lang="en-CA" sz="1400" dirty="0">
                <a:solidFill>
                  <a:srgbClr val="008C40"/>
                </a:solidFill>
              </a:rPr>
              <a:t>turns off if too </a:t>
            </a:r>
            <a:r>
              <a:rPr lang="en-CA" sz="1400" dirty="0" smtClean="0">
                <a:solidFill>
                  <a:srgbClr val="008C40"/>
                </a:solidFill>
              </a:rPr>
              <a:t>serious. We </a:t>
            </a:r>
            <a:r>
              <a:rPr lang="en-CA" sz="1400" dirty="0">
                <a:solidFill>
                  <a:srgbClr val="008C40"/>
                </a:solidFill>
              </a:rPr>
              <a:t>don't need another mom telling us what to </a:t>
            </a:r>
            <a:r>
              <a:rPr lang="en-CA" sz="1400" dirty="0" smtClean="0">
                <a:solidFill>
                  <a:srgbClr val="008C40"/>
                </a:solidFill>
              </a:rPr>
              <a:t>do.” – </a:t>
            </a:r>
            <a:r>
              <a:rPr lang="en-CA" sz="1400" dirty="0" err="1" smtClean="0">
                <a:solidFill>
                  <a:srgbClr val="008C40"/>
                </a:solidFill>
              </a:rPr>
              <a:t>TNK</a:t>
            </a:r>
            <a:endParaRPr lang="en-CA" sz="1400" dirty="0">
              <a:solidFill>
                <a:srgbClr val="008C40"/>
              </a:solidFill>
            </a:endParaRPr>
          </a:p>
        </p:txBody>
      </p:sp>
      <p:sp>
        <p:nvSpPr>
          <p:cNvPr id="3" name="Rectangle 2"/>
          <p:cNvSpPr/>
          <p:nvPr/>
        </p:nvSpPr>
        <p:spPr>
          <a:xfrm>
            <a:off x="732076" y="4177810"/>
            <a:ext cx="4241347" cy="954107"/>
          </a:xfrm>
          <a:prstGeom prst="rect">
            <a:avLst/>
          </a:prstGeom>
        </p:spPr>
        <p:txBody>
          <a:bodyPr wrap="square">
            <a:spAutoFit/>
          </a:bodyPr>
          <a:lstStyle/>
          <a:p>
            <a:pPr lvl="0"/>
            <a:r>
              <a:rPr lang="en-CA" sz="1400" dirty="0" smtClean="0">
                <a:solidFill>
                  <a:srgbClr val="008C40"/>
                </a:solidFill>
              </a:rPr>
              <a:t>“I </a:t>
            </a:r>
            <a:r>
              <a:rPr lang="en-CA" sz="1400" dirty="0">
                <a:solidFill>
                  <a:srgbClr val="008C40"/>
                </a:solidFill>
              </a:rPr>
              <a:t>like </a:t>
            </a:r>
            <a:r>
              <a:rPr lang="en-CA" sz="1400" dirty="0" smtClean="0">
                <a:solidFill>
                  <a:srgbClr val="008C40"/>
                </a:solidFill>
              </a:rPr>
              <a:t>that metaphor. I </a:t>
            </a:r>
            <a:r>
              <a:rPr lang="en-CA" sz="1400" dirty="0">
                <a:solidFill>
                  <a:srgbClr val="008C40"/>
                </a:solidFill>
              </a:rPr>
              <a:t>like how it creates </a:t>
            </a:r>
            <a:r>
              <a:rPr lang="en-CA" sz="1400" dirty="0" smtClean="0">
                <a:solidFill>
                  <a:srgbClr val="008C40"/>
                </a:solidFill>
              </a:rPr>
              <a:t/>
            </a:r>
            <a:br>
              <a:rPr lang="en-CA" sz="1400" dirty="0" smtClean="0">
                <a:solidFill>
                  <a:srgbClr val="008C40"/>
                </a:solidFill>
              </a:rPr>
            </a:br>
            <a:r>
              <a:rPr lang="en-CA" sz="1400" dirty="0" smtClean="0">
                <a:solidFill>
                  <a:srgbClr val="008C40"/>
                </a:solidFill>
              </a:rPr>
              <a:t>discrepancies </a:t>
            </a:r>
            <a:r>
              <a:rPr lang="en-CA" sz="1400" dirty="0">
                <a:solidFill>
                  <a:srgbClr val="008C40"/>
                </a:solidFill>
              </a:rPr>
              <a:t>in people's thinking, so many people accept </a:t>
            </a:r>
            <a:r>
              <a:rPr lang="en-CA" sz="1400" dirty="0" smtClean="0">
                <a:solidFill>
                  <a:srgbClr val="008C40"/>
                </a:solidFill>
              </a:rPr>
              <a:t>rationale </a:t>
            </a:r>
            <a:r>
              <a:rPr lang="en-CA" sz="1400" dirty="0">
                <a:solidFill>
                  <a:srgbClr val="008C40"/>
                </a:solidFill>
              </a:rPr>
              <a:t>that they are a social </a:t>
            </a:r>
            <a:r>
              <a:rPr lang="en-CA" sz="1400" dirty="0" smtClean="0">
                <a:solidFill>
                  <a:srgbClr val="008C40"/>
                </a:solidFill>
              </a:rPr>
              <a:t>smoker.” </a:t>
            </a:r>
            <a:br>
              <a:rPr lang="en-CA" sz="1400" dirty="0" smtClean="0">
                <a:solidFill>
                  <a:srgbClr val="008C40"/>
                </a:solidFill>
              </a:rPr>
            </a:br>
            <a:r>
              <a:rPr lang="en-CA" sz="1400" dirty="0" smtClean="0">
                <a:solidFill>
                  <a:srgbClr val="008C40"/>
                </a:solidFill>
              </a:rPr>
              <a:t>– VNK</a:t>
            </a:r>
            <a:endParaRPr lang="en-CA" sz="1400" dirty="0">
              <a:solidFill>
                <a:srgbClr val="008C40"/>
              </a:solidFill>
            </a:endParaRPr>
          </a:p>
        </p:txBody>
      </p:sp>
      <p:grpSp>
        <p:nvGrpSpPr>
          <p:cNvPr id="4" name="Group 3"/>
          <p:cNvGrpSpPr/>
          <p:nvPr/>
        </p:nvGrpSpPr>
        <p:grpSpPr>
          <a:xfrm>
            <a:off x="879741" y="999202"/>
            <a:ext cx="2647667" cy="1815152"/>
            <a:chOff x="879741" y="999202"/>
            <a:chExt cx="2647667" cy="1815152"/>
          </a:xfrm>
        </p:grpSpPr>
        <p:pic>
          <p:nvPicPr>
            <p:cNvPr id="307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79741" y="999202"/>
              <a:ext cx="2647667" cy="181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074459" y="2451967"/>
              <a:ext cx="1201003" cy="1684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Rectangle 20"/>
            <p:cNvSpPr/>
            <p:nvPr/>
          </p:nvSpPr>
          <p:spPr>
            <a:xfrm>
              <a:off x="1981195" y="2604367"/>
              <a:ext cx="1201003" cy="1684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grpSp>
        <p:nvGrpSpPr>
          <p:cNvPr id="5" name="Group 4"/>
          <p:cNvGrpSpPr/>
          <p:nvPr/>
        </p:nvGrpSpPr>
        <p:grpSpPr>
          <a:xfrm>
            <a:off x="5322630" y="1015543"/>
            <a:ext cx="2528363" cy="1730326"/>
            <a:chOff x="5351277" y="1101475"/>
            <a:chExt cx="2528363" cy="1730326"/>
          </a:xfrm>
        </p:grpSpPr>
        <p:pic>
          <p:nvPicPr>
            <p:cNvPr id="19"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34365" t="23654" r="46203" b="52692"/>
            <a:stretch/>
          </p:blipFill>
          <p:spPr bwMode="auto">
            <a:xfrm>
              <a:off x="5351277" y="1101475"/>
              <a:ext cx="2528363" cy="1730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6525348" y="2526880"/>
              <a:ext cx="1201003" cy="1684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893141344"/>
      </p:ext>
    </p:extLst>
  </p:cSld>
  <p:clrMapOvr>
    <a:masterClrMapping/>
  </p:clrMapOvr>
  <p:transition spd="slow">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42</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963554" y="2979767"/>
            <a:ext cx="3840276" cy="2308324"/>
          </a:xfrm>
          <a:prstGeom prst="rect">
            <a:avLst/>
          </a:prstGeom>
          <a:noFill/>
        </p:spPr>
        <p:txBody>
          <a:bodyPr wrap="square" rtlCol="0">
            <a:spAutoFit/>
          </a:bodyPr>
          <a:lstStyle/>
          <a:p>
            <a:pPr marL="285750" indent="-285750">
              <a:buFont typeface="Wingdings" charset="2"/>
              <a:buChar char="ü"/>
            </a:pPr>
            <a:r>
              <a:rPr lang="en-US" sz="1600" dirty="0" smtClean="0"/>
              <a:t>Liked the approach of an fishing analogy</a:t>
            </a:r>
          </a:p>
          <a:p>
            <a:pPr marL="285750" indent="-285750">
              <a:buFont typeface="Wingdings" charset="2"/>
              <a:buChar char="ü"/>
            </a:pPr>
            <a:r>
              <a:rPr lang="en-US" sz="1600" dirty="0" smtClean="0"/>
              <a:t>Gets a fisherman’s attention</a:t>
            </a:r>
          </a:p>
          <a:p>
            <a:pPr marL="285750" indent="-285750">
              <a:buFont typeface="Wingdings" charset="2"/>
              <a:buChar char="ü"/>
            </a:pPr>
            <a:endParaRPr lang="en-US" sz="1600" dirty="0" smtClean="0"/>
          </a:p>
          <a:p>
            <a:pPr marL="285750" indent="-285750">
              <a:buFont typeface="Wingdings" charset="2"/>
              <a:buChar char="ü"/>
            </a:pPr>
            <a:endParaRPr lang="en-US" sz="1600" dirty="0"/>
          </a:p>
          <a:p>
            <a:endParaRPr lang="en-US" sz="1600" dirty="0"/>
          </a:p>
          <a:p>
            <a:pPr marL="268288" indent="-268288"/>
            <a:r>
              <a:rPr lang="en-US" sz="1600" dirty="0" smtClean="0"/>
              <a:t>X    </a:t>
            </a:r>
            <a:r>
              <a:rPr lang="en-US" sz="1600" dirty="0"/>
              <a:t>T</a:t>
            </a:r>
            <a:r>
              <a:rPr lang="en-US" sz="1600" dirty="0" smtClean="0"/>
              <a:t>oo literal – lacked some of the cleverness of other ads</a:t>
            </a:r>
          </a:p>
          <a:p>
            <a:pPr marL="268288" indent="-268288"/>
            <a:r>
              <a:rPr lang="en-US" sz="1600" dirty="0" smtClean="0"/>
              <a:t>X	Targets fishermen only</a:t>
            </a:r>
          </a:p>
          <a:p>
            <a:pPr marL="268288" indent="-268288"/>
            <a:r>
              <a:rPr lang="en-US" sz="1600" dirty="0" smtClean="0"/>
              <a:t>X	Not enough of a call to action or solution</a:t>
            </a:r>
          </a:p>
        </p:txBody>
      </p:sp>
      <p:sp>
        <p:nvSpPr>
          <p:cNvPr id="17" name="TextBox 16"/>
          <p:cNvSpPr txBox="1"/>
          <p:nvPr/>
        </p:nvSpPr>
        <p:spPr>
          <a:xfrm>
            <a:off x="669910" y="2705971"/>
            <a:ext cx="4263735" cy="2800766"/>
          </a:xfrm>
          <a:prstGeom prst="rect">
            <a:avLst/>
          </a:prstGeom>
          <a:noFill/>
        </p:spPr>
        <p:txBody>
          <a:bodyPr wrap="square" rtlCol="0">
            <a:spAutoFit/>
          </a:bodyPr>
          <a:lstStyle/>
          <a:p>
            <a:endParaRPr lang="en-US" sz="1600" dirty="0"/>
          </a:p>
          <a:p>
            <a:pPr marL="285750" indent="-285750">
              <a:buFont typeface="Wingdings" charset="2"/>
              <a:buChar char="ü"/>
            </a:pPr>
            <a:r>
              <a:rPr lang="en-US" sz="1600" dirty="0" smtClean="0"/>
              <a:t>Clear message: plan ahead</a:t>
            </a:r>
          </a:p>
          <a:p>
            <a:pPr marL="285750" indent="-285750">
              <a:buFont typeface="Wingdings" charset="2"/>
              <a:buChar char="ü"/>
            </a:pPr>
            <a:r>
              <a:rPr lang="en-US" sz="1600" dirty="0" smtClean="0"/>
              <a:t>Appealing ‘first person’ viewpoint</a:t>
            </a:r>
          </a:p>
          <a:p>
            <a:pPr marL="285750" indent="-285750">
              <a:buFont typeface="Wingdings" charset="2"/>
              <a:buChar char="ü"/>
            </a:pPr>
            <a:r>
              <a:rPr lang="en-US" sz="1600" dirty="0" smtClean="0"/>
              <a:t>Offers a solution; feels less gloomy</a:t>
            </a:r>
          </a:p>
          <a:p>
            <a:pPr marL="285750" indent="-285750">
              <a:buFont typeface="Wingdings" charset="2"/>
              <a:buChar char="ü"/>
            </a:pPr>
            <a:r>
              <a:rPr lang="en-US" sz="1600" dirty="0" smtClean="0"/>
              <a:t>High impact using the kids crossing </a:t>
            </a:r>
          </a:p>
          <a:p>
            <a:pPr marL="285750" indent="-285750">
              <a:buFont typeface="Wingdings" charset="2"/>
              <a:buChar char="ü"/>
            </a:pPr>
            <a:r>
              <a:rPr lang="en-US" sz="1600" dirty="0" smtClean="0"/>
              <a:t>Visually conveys the effect on reflexes</a:t>
            </a:r>
          </a:p>
          <a:p>
            <a:pPr marL="285750" indent="-285750">
              <a:buFont typeface="Wingdings" charset="2"/>
              <a:buChar char="ü"/>
            </a:pPr>
            <a:endParaRPr lang="en-US" sz="1600" dirty="0" smtClean="0"/>
          </a:p>
          <a:p>
            <a:pPr marL="285750" indent="-285750">
              <a:buFont typeface="Wingdings" charset="2"/>
              <a:buChar char="ü"/>
            </a:pPr>
            <a:endParaRPr lang="en-US" sz="1600" dirty="0" smtClean="0"/>
          </a:p>
          <a:p>
            <a:pPr marL="268288" indent="-268288"/>
            <a:endParaRPr lang="en-US" sz="1600" dirty="0" smtClean="0"/>
          </a:p>
          <a:p>
            <a:pPr marL="268288" indent="-268288"/>
            <a:r>
              <a:rPr lang="en-US" sz="1600" dirty="0" smtClean="0"/>
              <a:t>X	</a:t>
            </a:r>
            <a:r>
              <a:rPr lang="en-CA" sz="1600" dirty="0" smtClean="0"/>
              <a:t>Drinking and driving a boat is not as big an issue as when driving a car</a:t>
            </a:r>
            <a:endParaRPr lang="en-US" sz="1600" dirty="0" smtClean="0"/>
          </a:p>
        </p:txBody>
      </p:sp>
      <p:sp>
        <p:nvSpPr>
          <p:cNvPr id="19" name="Rectangle 18"/>
          <p:cNvSpPr/>
          <p:nvPr/>
        </p:nvSpPr>
        <p:spPr>
          <a:xfrm>
            <a:off x="965989" y="4213049"/>
            <a:ext cx="3715400" cy="738664"/>
          </a:xfrm>
          <a:prstGeom prst="rect">
            <a:avLst/>
          </a:prstGeom>
        </p:spPr>
        <p:txBody>
          <a:bodyPr wrap="square">
            <a:spAutoFit/>
          </a:bodyPr>
          <a:lstStyle/>
          <a:p>
            <a:pPr lvl="0"/>
            <a:r>
              <a:rPr lang="en-CA" sz="1400" dirty="0" smtClean="0">
                <a:solidFill>
                  <a:srgbClr val="008C40"/>
                </a:solidFill>
              </a:rPr>
              <a:t>“It might </a:t>
            </a:r>
            <a:r>
              <a:rPr lang="en-CA" sz="1400" dirty="0">
                <a:solidFill>
                  <a:srgbClr val="008C40"/>
                </a:solidFill>
              </a:rPr>
              <a:t>work </a:t>
            </a:r>
            <a:r>
              <a:rPr lang="en-CA" sz="1400" dirty="0" smtClean="0">
                <a:solidFill>
                  <a:srgbClr val="008C40"/>
                </a:solidFill>
              </a:rPr>
              <a:t>best. It’s not </a:t>
            </a:r>
            <a:r>
              <a:rPr lang="en-CA" sz="1400" dirty="0">
                <a:solidFill>
                  <a:srgbClr val="008C40"/>
                </a:solidFill>
              </a:rPr>
              <a:t>shoving anything down your throat, </a:t>
            </a:r>
            <a:r>
              <a:rPr lang="en-CA" sz="1400" dirty="0" smtClean="0">
                <a:solidFill>
                  <a:srgbClr val="008C40"/>
                </a:solidFill>
              </a:rPr>
              <a:t>but it makes </a:t>
            </a:r>
            <a:r>
              <a:rPr lang="en-CA" sz="1400" dirty="0">
                <a:solidFill>
                  <a:srgbClr val="008C40"/>
                </a:solidFill>
              </a:rPr>
              <a:t>you think ahead a </a:t>
            </a:r>
            <a:r>
              <a:rPr lang="en-CA" sz="1400" dirty="0" smtClean="0">
                <a:solidFill>
                  <a:srgbClr val="008C40"/>
                </a:solidFill>
              </a:rPr>
              <a:t>bit.” – </a:t>
            </a:r>
            <a:r>
              <a:rPr lang="en-CA" sz="1400" dirty="0" err="1" smtClean="0">
                <a:solidFill>
                  <a:srgbClr val="008C40"/>
                </a:solidFill>
              </a:rPr>
              <a:t>TNK</a:t>
            </a:r>
            <a:endParaRPr lang="en-CA" sz="1400" dirty="0">
              <a:solidFill>
                <a:srgbClr val="008C40"/>
              </a:solidFill>
            </a:endParaRPr>
          </a:p>
        </p:txBody>
      </p:sp>
      <p:sp>
        <p:nvSpPr>
          <p:cNvPr id="4" name="Rectangle 3"/>
          <p:cNvSpPr/>
          <p:nvPr/>
        </p:nvSpPr>
        <p:spPr>
          <a:xfrm>
            <a:off x="913517" y="5454700"/>
            <a:ext cx="4128827" cy="738664"/>
          </a:xfrm>
          <a:prstGeom prst="rect">
            <a:avLst/>
          </a:prstGeom>
        </p:spPr>
        <p:txBody>
          <a:bodyPr wrap="square">
            <a:spAutoFit/>
          </a:bodyPr>
          <a:lstStyle/>
          <a:p>
            <a:r>
              <a:rPr lang="en-CA" sz="1400" dirty="0" smtClean="0">
                <a:solidFill>
                  <a:srgbClr val="FF0000"/>
                </a:solidFill>
              </a:rPr>
              <a:t>“Who </a:t>
            </a:r>
            <a:r>
              <a:rPr lang="en-CA" sz="1400" dirty="0">
                <a:solidFill>
                  <a:srgbClr val="FF0000"/>
                </a:solidFill>
              </a:rPr>
              <a:t>actually kills someone when they are drinking, when there are only 2 people on the </a:t>
            </a:r>
            <a:r>
              <a:rPr lang="en-CA" sz="1400" dirty="0" smtClean="0">
                <a:solidFill>
                  <a:srgbClr val="FF0000"/>
                </a:solidFill>
              </a:rPr>
              <a:t>lake?! </a:t>
            </a:r>
            <a:r>
              <a:rPr lang="en-CA" sz="1400" dirty="0">
                <a:solidFill>
                  <a:srgbClr val="FF0000"/>
                </a:solidFill>
              </a:rPr>
              <a:t>It`s possible but SO RARE, the risk is so </a:t>
            </a:r>
            <a:r>
              <a:rPr lang="en-CA" sz="1400" dirty="0" smtClean="0">
                <a:solidFill>
                  <a:srgbClr val="FF0000"/>
                </a:solidFill>
              </a:rPr>
              <a:t>low.” – MK</a:t>
            </a:r>
            <a:endParaRPr lang="en-CA" sz="1400" dirty="0">
              <a:solidFill>
                <a:srgbClr val="FF0000"/>
              </a:solidFill>
            </a:endParaRPr>
          </a:p>
        </p:txBody>
      </p:sp>
      <p:sp>
        <p:nvSpPr>
          <p:cNvPr id="5" name="Rectangle 4"/>
          <p:cNvSpPr/>
          <p:nvPr/>
        </p:nvSpPr>
        <p:spPr>
          <a:xfrm>
            <a:off x="5249640" y="3629821"/>
            <a:ext cx="3645809" cy="523220"/>
          </a:xfrm>
          <a:prstGeom prst="rect">
            <a:avLst/>
          </a:prstGeom>
        </p:spPr>
        <p:txBody>
          <a:bodyPr wrap="square">
            <a:spAutoFit/>
          </a:bodyPr>
          <a:lstStyle/>
          <a:p>
            <a:pPr lvl="0"/>
            <a:r>
              <a:rPr lang="en-CA" sz="1400" dirty="0" smtClean="0">
                <a:solidFill>
                  <a:srgbClr val="008C40"/>
                </a:solidFill>
              </a:rPr>
              <a:t>“You have </a:t>
            </a:r>
            <a:r>
              <a:rPr lang="en-CA" sz="1400" dirty="0">
                <a:solidFill>
                  <a:srgbClr val="008C40"/>
                </a:solidFill>
              </a:rPr>
              <a:t>to shock people and this will shock the hell out of </a:t>
            </a:r>
            <a:r>
              <a:rPr lang="en-CA" sz="1400" dirty="0" smtClean="0">
                <a:solidFill>
                  <a:srgbClr val="008C40"/>
                </a:solidFill>
              </a:rPr>
              <a:t>them.” – </a:t>
            </a:r>
            <a:r>
              <a:rPr lang="en-CA" sz="1400" dirty="0" err="1" smtClean="0">
                <a:solidFill>
                  <a:srgbClr val="008C40"/>
                </a:solidFill>
              </a:rPr>
              <a:t>VK</a:t>
            </a:r>
            <a:endParaRPr lang="en-CA" sz="1400" dirty="0">
              <a:solidFill>
                <a:srgbClr val="008C40"/>
              </a:solidFill>
            </a:endParaRPr>
          </a:p>
        </p:txBody>
      </p:sp>
      <p:sp>
        <p:nvSpPr>
          <p:cNvPr id="20" name="TextBox 19"/>
          <p:cNvSpPr txBox="1"/>
          <p:nvPr/>
        </p:nvSpPr>
        <p:spPr>
          <a:xfrm>
            <a:off x="322903" y="277912"/>
            <a:ext cx="8666042" cy="461665"/>
          </a:xfrm>
          <a:prstGeom prst="rect">
            <a:avLst/>
          </a:prstGeom>
          <a:noFill/>
        </p:spPr>
        <p:txBody>
          <a:bodyPr wrap="square" rtlCol="0">
            <a:spAutoFit/>
          </a:bodyPr>
          <a:lstStyle/>
          <a:p>
            <a:r>
              <a:rPr lang="en-US" sz="2400" dirty="0" smtClean="0">
                <a:solidFill>
                  <a:srgbClr val="1F497D"/>
                </a:solidFill>
                <a:latin typeface="Century Gothic"/>
                <a:cs typeface="Century Gothic"/>
              </a:rPr>
              <a:t>Feedback on Messaging Approaches, cont’d</a:t>
            </a:r>
            <a:endParaRPr lang="en-US" sz="2400" dirty="0">
              <a:solidFill>
                <a:srgbClr val="1F497D"/>
              </a:solidFill>
              <a:latin typeface="Century Gothic"/>
              <a:cs typeface="Century Gothic"/>
            </a:endParaRPr>
          </a:p>
        </p:txBody>
      </p:sp>
      <p:grpSp>
        <p:nvGrpSpPr>
          <p:cNvPr id="2" name="Group 1"/>
          <p:cNvGrpSpPr/>
          <p:nvPr/>
        </p:nvGrpSpPr>
        <p:grpSpPr>
          <a:xfrm>
            <a:off x="1029489" y="1006873"/>
            <a:ext cx="2868094" cy="1846345"/>
            <a:chOff x="1029489" y="1006873"/>
            <a:chExt cx="2868094" cy="1846345"/>
          </a:xfrm>
        </p:grpSpPr>
        <p:pic>
          <p:nvPicPr>
            <p:cNvPr id="1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1029489" y="1006873"/>
              <a:ext cx="2528363" cy="1846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2696580" y="2526234"/>
              <a:ext cx="1201003" cy="1684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2" name="Rectangle 21"/>
            <p:cNvSpPr/>
            <p:nvPr/>
          </p:nvSpPr>
          <p:spPr>
            <a:xfrm>
              <a:off x="1431790" y="2684816"/>
              <a:ext cx="1761786" cy="1684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grpSp>
        <p:nvGrpSpPr>
          <p:cNvPr id="3" name="Group 2"/>
          <p:cNvGrpSpPr/>
          <p:nvPr/>
        </p:nvGrpSpPr>
        <p:grpSpPr>
          <a:xfrm>
            <a:off x="5114720" y="975855"/>
            <a:ext cx="2561769" cy="1956132"/>
            <a:chOff x="5124269" y="1338679"/>
            <a:chExt cx="2561769" cy="1956132"/>
          </a:xfrm>
        </p:grpSpPr>
        <p:pic>
          <p:nvPicPr>
            <p:cNvPr id="205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5124269" y="1338679"/>
              <a:ext cx="2367262" cy="1956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6485035" y="3039643"/>
              <a:ext cx="1201003" cy="1684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24" name="TextBox 23"/>
          <p:cNvSpPr txBox="1"/>
          <p:nvPr/>
        </p:nvSpPr>
        <p:spPr>
          <a:xfrm>
            <a:off x="1124293" y="2681818"/>
            <a:ext cx="2422286" cy="276999"/>
          </a:xfrm>
          <a:prstGeom prst="rect">
            <a:avLst/>
          </a:prstGeom>
          <a:noFill/>
        </p:spPr>
        <p:txBody>
          <a:bodyPr wrap="square" rtlCol="0">
            <a:spAutoFit/>
          </a:bodyPr>
          <a:lstStyle/>
          <a:p>
            <a:r>
              <a:rPr lang="en-CA" sz="1200" i="1" dirty="0" smtClean="0"/>
              <a:t>Presented in English and French</a:t>
            </a:r>
            <a:endParaRPr lang="en-CA" sz="1200" i="1" dirty="0"/>
          </a:p>
        </p:txBody>
      </p:sp>
    </p:spTree>
    <p:extLst>
      <p:ext uri="{BB962C8B-B14F-4D97-AF65-F5344CB8AC3E}">
        <p14:creationId xmlns:p14="http://schemas.microsoft.com/office/powerpoint/2010/main" val="1106685361"/>
      </p:ext>
    </p:extLst>
  </p:cSld>
  <p:clrMapOvr>
    <a:masterClrMapping/>
  </p:clrMapOvr>
  <p:transition spd="slow">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43</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958852" y="3790774"/>
            <a:ext cx="3840276" cy="2308324"/>
          </a:xfrm>
          <a:prstGeom prst="rect">
            <a:avLst/>
          </a:prstGeom>
          <a:noFill/>
        </p:spPr>
        <p:txBody>
          <a:bodyPr wrap="square" rtlCol="0">
            <a:spAutoFit/>
          </a:bodyPr>
          <a:lstStyle/>
          <a:p>
            <a:pPr marL="285750" indent="-285750">
              <a:buFont typeface="Wingdings" charset="2"/>
              <a:buChar char="ü"/>
            </a:pPr>
            <a:r>
              <a:rPr lang="en-US" sz="1600" dirty="0" smtClean="0"/>
              <a:t>Shock effect</a:t>
            </a:r>
          </a:p>
          <a:p>
            <a:pPr marL="285750" indent="-285750">
              <a:buFont typeface="Wingdings" charset="2"/>
              <a:buChar char="ü"/>
            </a:pPr>
            <a:r>
              <a:rPr lang="en-US" sz="1600" dirty="0" smtClean="0"/>
              <a:t>Emotionally relevant – guilt was considered effective</a:t>
            </a:r>
          </a:p>
          <a:p>
            <a:endParaRPr lang="en-US" sz="1600" dirty="0" smtClean="0"/>
          </a:p>
          <a:p>
            <a:endParaRPr lang="en-US" sz="1600" dirty="0"/>
          </a:p>
          <a:p>
            <a:pPr marL="268288" indent="-268288"/>
            <a:r>
              <a:rPr lang="en-US" sz="1600" dirty="0" smtClean="0"/>
              <a:t>X    </a:t>
            </a:r>
            <a:r>
              <a:rPr lang="en-US" sz="1600" dirty="0"/>
              <a:t>C</a:t>
            </a:r>
            <a:r>
              <a:rPr lang="en-US" sz="1600" dirty="0" smtClean="0"/>
              <a:t>onfusion around Father’s death – the meaning behind the dates</a:t>
            </a:r>
          </a:p>
          <a:p>
            <a:pPr marL="268288" indent="-268288"/>
            <a:r>
              <a:rPr lang="en-US" sz="1600" dirty="0" smtClean="0"/>
              <a:t>X	Intent not obvious</a:t>
            </a:r>
          </a:p>
          <a:p>
            <a:pPr marL="268288" indent="-268288"/>
            <a:r>
              <a:rPr lang="en-US" sz="1600" dirty="0" smtClean="0"/>
              <a:t>X	More effective if first-person</a:t>
            </a:r>
          </a:p>
        </p:txBody>
      </p:sp>
      <p:sp>
        <p:nvSpPr>
          <p:cNvPr id="17" name="TextBox 16"/>
          <p:cNvSpPr txBox="1"/>
          <p:nvPr/>
        </p:nvSpPr>
        <p:spPr>
          <a:xfrm>
            <a:off x="645227" y="3690952"/>
            <a:ext cx="3826020" cy="2554545"/>
          </a:xfrm>
          <a:prstGeom prst="rect">
            <a:avLst/>
          </a:prstGeom>
          <a:noFill/>
        </p:spPr>
        <p:txBody>
          <a:bodyPr wrap="square" rtlCol="0">
            <a:spAutoFit/>
          </a:bodyPr>
          <a:lstStyle/>
          <a:p>
            <a:pPr marL="285750" indent="-285750">
              <a:buFont typeface="Wingdings" charset="2"/>
              <a:buChar char="ü"/>
            </a:pPr>
            <a:r>
              <a:rPr lang="en-US" sz="1600" dirty="0" smtClean="0"/>
              <a:t>Clearly conveys that your abilities are impacted</a:t>
            </a:r>
          </a:p>
          <a:p>
            <a:pPr marL="285750" indent="-285750">
              <a:buFont typeface="Wingdings" charset="2"/>
              <a:buChar char="ü"/>
            </a:pPr>
            <a:r>
              <a:rPr lang="en-US" sz="1600" dirty="0" smtClean="0"/>
              <a:t>Some felt the idea was transferrable to boats when sporting (water skiing, wake boarding)</a:t>
            </a:r>
          </a:p>
          <a:p>
            <a:pPr marL="285750" indent="-285750">
              <a:buFont typeface="Wingdings" charset="2"/>
              <a:buChar char="ü"/>
            </a:pPr>
            <a:endParaRPr lang="en-US" sz="1600" dirty="0" smtClean="0"/>
          </a:p>
          <a:p>
            <a:pPr marL="268288" indent="-268288"/>
            <a:r>
              <a:rPr lang="en-US" sz="1600" dirty="0" smtClean="0"/>
              <a:t>X	Some felt is wasn’t as applicable to boating safety – perceived as much more dangerous in a car (you’re alone on the lake vs. a busy road)</a:t>
            </a:r>
          </a:p>
        </p:txBody>
      </p:sp>
      <p:sp>
        <p:nvSpPr>
          <p:cNvPr id="20" name="TextBox 19"/>
          <p:cNvSpPr txBox="1"/>
          <p:nvPr/>
        </p:nvSpPr>
        <p:spPr>
          <a:xfrm>
            <a:off x="322903" y="277912"/>
            <a:ext cx="8666042" cy="461665"/>
          </a:xfrm>
          <a:prstGeom prst="rect">
            <a:avLst/>
          </a:prstGeom>
          <a:noFill/>
        </p:spPr>
        <p:txBody>
          <a:bodyPr wrap="square" rtlCol="0">
            <a:spAutoFit/>
          </a:bodyPr>
          <a:lstStyle/>
          <a:p>
            <a:r>
              <a:rPr lang="en-US" sz="2400" dirty="0" smtClean="0">
                <a:solidFill>
                  <a:srgbClr val="1F497D"/>
                </a:solidFill>
                <a:latin typeface="Century Gothic"/>
                <a:cs typeface="Century Gothic"/>
              </a:rPr>
              <a:t>Feedback on Messaging Approaches, cont’d</a:t>
            </a:r>
            <a:endParaRPr lang="en-US" sz="2400" dirty="0">
              <a:solidFill>
                <a:srgbClr val="1F497D"/>
              </a:solidFill>
              <a:latin typeface="Century Gothic"/>
              <a:cs typeface="Century Gothic"/>
            </a:endParaRPr>
          </a:p>
        </p:txBody>
      </p:sp>
      <p:grpSp>
        <p:nvGrpSpPr>
          <p:cNvPr id="7" name="Group 6"/>
          <p:cNvGrpSpPr/>
          <p:nvPr/>
        </p:nvGrpSpPr>
        <p:grpSpPr>
          <a:xfrm>
            <a:off x="1056177" y="1091662"/>
            <a:ext cx="2504050" cy="2248732"/>
            <a:chOff x="1056177" y="1091662"/>
            <a:chExt cx="2504050" cy="2248732"/>
          </a:xfrm>
        </p:grpSpPr>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55898" t="33654" r="24856" b="36538"/>
            <a:stretch/>
          </p:blipFill>
          <p:spPr bwMode="auto">
            <a:xfrm>
              <a:off x="1056177" y="1091662"/>
              <a:ext cx="2504050" cy="2180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429301" y="3048007"/>
              <a:ext cx="614150" cy="292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28" name="TextBox 27"/>
          <p:cNvSpPr txBox="1"/>
          <p:nvPr/>
        </p:nvSpPr>
        <p:spPr>
          <a:xfrm>
            <a:off x="1083348" y="3214355"/>
            <a:ext cx="3053227" cy="461665"/>
          </a:xfrm>
          <a:prstGeom prst="rect">
            <a:avLst/>
          </a:prstGeom>
          <a:noFill/>
        </p:spPr>
        <p:txBody>
          <a:bodyPr wrap="square" rtlCol="0">
            <a:spAutoFit/>
          </a:bodyPr>
          <a:lstStyle/>
          <a:p>
            <a:r>
              <a:rPr lang="en-CA" sz="1200" i="1" dirty="0" smtClean="0"/>
              <a:t>Presented in English and French</a:t>
            </a:r>
          </a:p>
          <a:p>
            <a:r>
              <a:rPr lang="en-CA" sz="1200" i="1" dirty="0" smtClean="0"/>
              <a:t>Includes feedback on 12. In Reverse</a:t>
            </a:r>
          </a:p>
        </p:txBody>
      </p:sp>
      <p:sp>
        <p:nvSpPr>
          <p:cNvPr id="29" name="TextBox 28"/>
          <p:cNvSpPr txBox="1"/>
          <p:nvPr/>
        </p:nvSpPr>
        <p:spPr>
          <a:xfrm>
            <a:off x="5065637" y="3391766"/>
            <a:ext cx="2422286" cy="276999"/>
          </a:xfrm>
          <a:prstGeom prst="rect">
            <a:avLst/>
          </a:prstGeom>
          <a:noFill/>
        </p:spPr>
        <p:txBody>
          <a:bodyPr wrap="square" rtlCol="0">
            <a:spAutoFit/>
          </a:bodyPr>
          <a:lstStyle/>
          <a:p>
            <a:r>
              <a:rPr lang="en-CA" sz="1200" i="1" dirty="0" smtClean="0"/>
              <a:t>Presented in French (print ad)</a:t>
            </a:r>
            <a:endParaRPr lang="en-CA" sz="1200" i="1" dirty="0"/>
          </a:p>
        </p:txBody>
      </p:sp>
      <p:pic>
        <p:nvPicPr>
          <p:cNvPr id="1028"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10182" t="19432" r="78386" b="53634"/>
          <a:stretch/>
        </p:blipFill>
        <p:spPr bwMode="auto">
          <a:xfrm>
            <a:off x="5124269" y="1223888"/>
            <a:ext cx="1487546" cy="1970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251269" y="4534165"/>
            <a:ext cx="3234519" cy="523220"/>
          </a:xfrm>
          <a:prstGeom prst="rect">
            <a:avLst/>
          </a:prstGeom>
          <a:noFill/>
        </p:spPr>
        <p:txBody>
          <a:bodyPr wrap="square" rtlCol="0">
            <a:spAutoFit/>
          </a:bodyPr>
          <a:lstStyle/>
          <a:p>
            <a:r>
              <a:rPr lang="en-CA" sz="1400" dirty="0" smtClean="0">
                <a:solidFill>
                  <a:srgbClr val="008C40"/>
                </a:solidFill>
              </a:rPr>
              <a:t>“Someone else’s suffering is much worse than you dying.” - MK</a:t>
            </a:r>
            <a:endParaRPr lang="en-CA" sz="1400" dirty="0">
              <a:solidFill>
                <a:srgbClr val="008C40"/>
              </a:solidFill>
            </a:endParaRPr>
          </a:p>
        </p:txBody>
      </p:sp>
    </p:spTree>
    <p:extLst>
      <p:ext uri="{BB962C8B-B14F-4D97-AF65-F5344CB8AC3E}">
        <p14:creationId xmlns:p14="http://schemas.microsoft.com/office/powerpoint/2010/main" val="3044146935"/>
      </p:ext>
    </p:extLst>
  </p:cSld>
  <p:clrMapOvr>
    <a:masterClrMapping/>
  </p:clrMapOvr>
  <p:transition spd="slow">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44</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263640" y="3059383"/>
            <a:ext cx="3615900" cy="2800767"/>
          </a:xfrm>
          <a:prstGeom prst="rect">
            <a:avLst/>
          </a:prstGeom>
          <a:noFill/>
        </p:spPr>
        <p:txBody>
          <a:bodyPr wrap="square" rtlCol="0">
            <a:spAutoFit/>
          </a:bodyPr>
          <a:lstStyle/>
          <a:p>
            <a:endParaRPr lang="en-US" sz="1600" dirty="0"/>
          </a:p>
          <a:p>
            <a:pPr marL="285750" indent="-285750">
              <a:buFont typeface="Wingdings" charset="2"/>
              <a:buChar char="ü"/>
            </a:pPr>
            <a:r>
              <a:rPr lang="en-US" sz="1600" dirty="0" smtClean="0"/>
              <a:t>Cleverly engineered in ‘design’ </a:t>
            </a:r>
          </a:p>
          <a:p>
            <a:pPr marL="285750" indent="-285750">
              <a:buFont typeface="Wingdings" charset="2"/>
              <a:buChar char="ü"/>
            </a:pPr>
            <a:endParaRPr lang="en-US" sz="1600" dirty="0"/>
          </a:p>
          <a:p>
            <a:pPr marL="268288" indent="-268288"/>
            <a:r>
              <a:rPr lang="en-US" sz="1600" dirty="0" smtClean="0"/>
              <a:t>X    </a:t>
            </a:r>
            <a:r>
              <a:rPr lang="en-US" sz="1600" dirty="0"/>
              <a:t>L</a:t>
            </a:r>
            <a:r>
              <a:rPr lang="en-US" sz="1600" dirty="0" smtClean="0"/>
              <a:t>ow appeal</a:t>
            </a:r>
          </a:p>
          <a:p>
            <a:pPr marL="268288" indent="-268288"/>
            <a:r>
              <a:rPr lang="en-US" sz="1600" dirty="0" smtClean="0"/>
              <a:t>X    Not personal enough</a:t>
            </a:r>
          </a:p>
          <a:p>
            <a:pPr marL="268288" indent="-268288"/>
            <a:r>
              <a:rPr lang="en-US" sz="1600" dirty="0" smtClean="0"/>
              <a:t>X	Less impact with the focus on their own death rather than killing someone else </a:t>
            </a:r>
          </a:p>
          <a:p>
            <a:pPr marL="268288" indent="-268288"/>
            <a:r>
              <a:rPr lang="en-US" sz="1600" dirty="0" smtClean="0"/>
              <a:t>X	Some didn’t get the ‘Come Full Circle’ focus</a:t>
            </a:r>
          </a:p>
          <a:p>
            <a:pPr marL="268288" indent="-268288"/>
            <a:endParaRPr lang="en-US" sz="1600" dirty="0" smtClean="0"/>
          </a:p>
        </p:txBody>
      </p:sp>
      <p:sp>
        <p:nvSpPr>
          <p:cNvPr id="13" name="TextBox 12"/>
          <p:cNvSpPr txBox="1"/>
          <p:nvPr/>
        </p:nvSpPr>
        <p:spPr>
          <a:xfrm>
            <a:off x="688011" y="2991143"/>
            <a:ext cx="3615900" cy="3046988"/>
          </a:xfrm>
          <a:prstGeom prst="rect">
            <a:avLst/>
          </a:prstGeom>
          <a:noFill/>
        </p:spPr>
        <p:txBody>
          <a:bodyPr wrap="square" rtlCol="0">
            <a:spAutoFit/>
          </a:bodyPr>
          <a:lstStyle/>
          <a:p>
            <a:endParaRPr lang="en-US" sz="1600" dirty="0"/>
          </a:p>
          <a:p>
            <a:pPr marL="285750" indent="-285750">
              <a:buFont typeface="Wingdings" charset="2"/>
              <a:buChar char="ü"/>
            </a:pPr>
            <a:r>
              <a:rPr lang="en-US" sz="1600" dirty="0" smtClean="0"/>
              <a:t>Funny</a:t>
            </a:r>
          </a:p>
          <a:p>
            <a:pPr marL="285750" indent="-285750">
              <a:buFont typeface="Wingdings" charset="2"/>
              <a:buChar char="ü"/>
            </a:pPr>
            <a:r>
              <a:rPr lang="en-US" sz="1600" dirty="0"/>
              <a:t>R</a:t>
            </a:r>
            <a:r>
              <a:rPr lang="en-US" sz="1600" dirty="0" smtClean="0"/>
              <a:t>elatable</a:t>
            </a:r>
          </a:p>
          <a:p>
            <a:pPr marL="285750" indent="-285750">
              <a:buFont typeface="Wingdings" charset="2"/>
              <a:buChar char="ü"/>
            </a:pPr>
            <a:r>
              <a:rPr lang="en-US" sz="1600" dirty="0" smtClean="0"/>
              <a:t>Memorable</a:t>
            </a:r>
          </a:p>
          <a:p>
            <a:pPr marL="285750" indent="-285750">
              <a:buFont typeface="Wingdings" charset="2"/>
              <a:buChar char="ü"/>
            </a:pPr>
            <a:endParaRPr lang="en-US" sz="1200" dirty="0"/>
          </a:p>
          <a:p>
            <a:pPr marL="268288" indent="-268288"/>
            <a:r>
              <a:rPr lang="en-US" sz="1600" dirty="0" smtClean="0"/>
              <a:t>X   Related more to the beer than the safety message </a:t>
            </a:r>
          </a:p>
          <a:p>
            <a:pPr marL="268288" indent="-268288"/>
            <a:r>
              <a:rPr lang="en-US" sz="1600" dirty="0" smtClean="0"/>
              <a:t>X</a:t>
            </a:r>
            <a:r>
              <a:rPr lang="en-US" sz="1600" dirty="0"/>
              <a:t>	</a:t>
            </a:r>
            <a:r>
              <a:rPr lang="en-CA" sz="1600" dirty="0" smtClean="0"/>
              <a:t>Doesn’t convey the magnitude of the consequence of drinking &amp; boating</a:t>
            </a:r>
          </a:p>
          <a:p>
            <a:pPr marL="268288" indent="-268288"/>
            <a:r>
              <a:rPr lang="en-US" sz="1600" dirty="0" smtClean="0"/>
              <a:t>X	Too </a:t>
            </a:r>
            <a:r>
              <a:rPr lang="en-US" sz="1600" dirty="0"/>
              <a:t>light – particularly given seriousness of the topic</a:t>
            </a:r>
          </a:p>
          <a:p>
            <a:pPr marL="268288" indent="-268288"/>
            <a:endParaRPr lang="en-US" sz="1600" dirty="0" smtClean="0"/>
          </a:p>
        </p:txBody>
      </p:sp>
      <p:sp>
        <p:nvSpPr>
          <p:cNvPr id="2" name="Rectangle 1"/>
          <p:cNvSpPr/>
          <p:nvPr/>
        </p:nvSpPr>
        <p:spPr>
          <a:xfrm>
            <a:off x="906654" y="5653939"/>
            <a:ext cx="3064845" cy="523220"/>
          </a:xfrm>
          <a:prstGeom prst="rect">
            <a:avLst/>
          </a:prstGeom>
        </p:spPr>
        <p:txBody>
          <a:bodyPr wrap="square">
            <a:spAutoFit/>
          </a:bodyPr>
          <a:lstStyle/>
          <a:p>
            <a:pPr lvl="0"/>
            <a:r>
              <a:rPr lang="en-CA" sz="1400" dirty="0" smtClean="0">
                <a:solidFill>
                  <a:srgbClr val="FF0000"/>
                </a:solidFill>
              </a:rPr>
              <a:t>“It’s a great </a:t>
            </a:r>
            <a:r>
              <a:rPr lang="en-CA" sz="1400" dirty="0">
                <a:solidFill>
                  <a:srgbClr val="FF0000"/>
                </a:solidFill>
              </a:rPr>
              <a:t>ad for a beer company</a:t>
            </a:r>
            <a:r>
              <a:rPr lang="en-CA" sz="1400" dirty="0" smtClean="0">
                <a:solidFill>
                  <a:srgbClr val="FF0000"/>
                </a:solidFill>
              </a:rPr>
              <a:t>! It made me thirsty.” – </a:t>
            </a:r>
            <a:r>
              <a:rPr lang="en-CA" sz="1400" dirty="0" err="1" smtClean="0">
                <a:solidFill>
                  <a:srgbClr val="FF0000"/>
                </a:solidFill>
              </a:rPr>
              <a:t>TNK</a:t>
            </a:r>
            <a:endParaRPr lang="en-CA" sz="1400" dirty="0">
              <a:solidFill>
                <a:srgbClr val="FF0000"/>
              </a:solidFill>
            </a:endParaRPr>
          </a:p>
        </p:txBody>
      </p:sp>
      <p:sp>
        <p:nvSpPr>
          <p:cNvPr id="17" name="TextBox 16"/>
          <p:cNvSpPr txBox="1"/>
          <p:nvPr/>
        </p:nvSpPr>
        <p:spPr>
          <a:xfrm>
            <a:off x="322903" y="277912"/>
            <a:ext cx="8666042" cy="461665"/>
          </a:xfrm>
          <a:prstGeom prst="rect">
            <a:avLst/>
          </a:prstGeom>
          <a:noFill/>
        </p:spPr>
        <p:txBody>
          <a:bodyPr wrap="square" rtlCol="0">
            <a:spAutoFit/>
          </a:bodyPr>
          <a:lstStyle/>
          <a:p>
            <a:r>
              <a:rPr lang="en-US" sz="2400" dirty="0">
                <a:solidFill>
                  <a:srgbClr val="1F497D"/>
                </a:solidFill>
                <a:latin typeface="Century Gothic"/>
                <a:cs typeface="Century Gothic"/>
              </a:rPr>
              <a:t>Feedback on Messaging Approaches, cont’d</a:t>
            </a:r>
          </a:p>
        </p:txBody>
      </p:sp>
      <p:grpSp>
        <p:nvGrpSpPr>
          <p:cNvPr id="3" name="Group 2"/>
          <p:cNvGrpSpPr/>
          <p:nvPr/>
        </p:nvGrpSpPr>
        <p:grpSpPr>
          <a:xfrm>
            <a:off x="906654" y="1166197"/>
            <a:ext cx="2725928" cy="2014517"/>
            <a:chOff x="906654" y="1166197"/>
            <a:chExt cx="2725928" cy="2014517"/>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906654" y="1166197"/>
              <a:ext cx="2491638" cy="2014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2431579" y="3000159"/>
              <a:ext cx="1201003" cy="1684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grpSp>
        <p:nvGrpSpPr>
          <p:cNvPr id="4" name="Group 3"/>
          <p:cNvGrpSpPr/>
          <p:nvPr/>
        </p:nvGrpSpPr>
        <p:grpSpPr>
          <a:xfrm>
            <a:off x="5124269" y="1237955"/>
            <a:ext cx="2574387" cy="1871003"/>
            <a:chOff x="5124269" y="1237955"/>
            <a:chExt cx="2574387" cy="1871003"/>
          </a:xfrm>
        </p:grpSpPr>
        <p:pic>
          <p:nvPicPr>
            <p:cNvPr id="409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5124269" y="1237955"/>
              <a:ext cx="2574387" cy="1871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6020933" y="2745473"/>
              <a:ext cx="1650427" cy="3139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035253728"/>
      </p:ext>
    </p:extLst>
  </p:cSld>
  <p:clrMapOvr>
    <a:masterClrMapping/>
  </p:clrMapOvr>
  <p:transition spd="slow">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461665"/>
          </a:xfrm>
          <a:prstGeom prst="rect">
            <a:avLst/>
          </a:prstGeom>
          <a:noFill/>
        </p:spPr>
        <p:txBody>
          <a:bodyPr wrap="square" rtlCol="0">
            <a:spAutoFit/>
          </a:bodyPr>
          <a:lstStyle/>
          <a:p>
            <a:r>
              <a:rPr lang="en-US" sz="2400" dirty="0">
                <a:solidFill>
                  <a:srgbClr val="1F497D"/>
                </a:solidFill>
                <a:latin typeface="Century Gothic"/>
                <a:cs typeface="Century Gothic"/>
              </a:rPr>
              <a:t>Feedback on Messaging Approaches, cont’d</a:t>
            </a: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45</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914552" y="3106300"/>
            <a:ext cx="3888253" cy="2308324"/>
          </a:xfrm>
          <a:prstGeom prst="rect">
            <a:avLst/>
          </a:prstGeom>
          <a:noFill/>
        </p:spPr>
        <p:txBody>
          <a:bodyPr wrap="square" rtlCol="0">
            <a:spAutoFit/>
          </a:bodyPr>
          <a:lstStyle/>
          <a:p>
            <a:endParaRPr lang="en-US" sz="1600" dirty="0"/>
          </a:p>
          <a:p>
            <a:pPr marL="285750" indent="-285750">
              <a:buFont typeface="Wingdings" charset="2"/>
              <a:buChar char="ü"/>
            </a:pPr>
            <a:r>
              <a:rPr lang="en-US" sz="1600" dirty="0" smtClean="0"/>
              <a:t>Cute, could be good for children</a:t>
            </a:r>
          </a:p>
          <a:p>
            <a:pPr marL="285750" indent="-285750">
              <a:buFont typeface="Wingdings" charset="2"/>
              <a:buChar char="ü"/>
            </a:pPr>
            <a:r>
              <a:rPr lang="en-US" sz="1600" dirty="0" smtClean="0"/>
              <a:t>Song is catchy</a:t>
            </a:r>
          </a:p>
          <a:p>
            <a:pPr marL="285750" indent="-285750">
              <a:buFont typeface="Wingdings" charset="2"/>
              <a:buChar char="ü"/>
            </a:pPr>
            <a:endParaRPr lang="en-US" sz="1600" dirty="0" smtClean="0"/>
          </a:p>
          <a:p>
            <a:pPr marL="285750" indent="-285750">
              <a:buFont typeface="Wingdings" charset="2"/>
              <a:buChar char="ü"/>
            </a:pPr>
            <a:endParaRPr lang="en-US" sz="1600" dirty="0"/>
          </a:p>
          <a:p>
            <a:endParaRPr lang="en-US" sz="1600" dirty="0"/>
          </a:p>
          <a:p>
            <a:pPr marL="268288" indent="-268288"/>
            <a:r>
              <a:rPr lang="en-US" sz="1600" dirty="0" smtClean="0"/>
              <a:t>X    Approach is too childish for them since they need to be convinced of the seriousness of boating safety</a:t>
            </a:r>
          </a:p>
        </p:txBody>
      </p:sp>
      <p:sp>
        <p:nvSpPr>
          <p:cNvPr id="2" name="Rectangle 1"/>
          <p:cNvSpPr/>
          <p:nvPr/>
        </p:nvSpPr>
        <p:spPr>
          <a:xfrm>
            <a:off x="5130452" y="3869414"/>
            <a:ext cx="3888254" cy="738664"/>
          </a:xfrm>
          <a:prstGeom prst="rect">
            <a:avLst/>
          </a:prstGeom>
        </p:spPr>
        <p:txBody>
          <a:bodyPr wrap="square">
            <a:spAutoFit/>
          </a:bodyPr>
          <a:lstStyle/>
          <a:p>
            <a:r>
              <a:rPr lang="en-US" sz="1400" dirty="0" smtClean="0">
                <a:solidFill>
                  <a:srgbClr val="008C40"/>
                </a:solidFill>
              </a:rPr>
              <a:t>“I </a:t>
            </a:r>
            <a:r>
              <a:rPr lang="en-US" sz="1400" dirty="0">
                <a:solidFill>
                  <a:srgbClr val="008C40"/>
                </a:solidFill>
              </a:rPr>
              <a:t>appreciate there is no doom and gloom and that it is kid-friendly. They didn’t show me my buddy in a body </a:t>
            </a:r>
            <a:r>
              <a:rPr lang="en-US" sz="1400" dirty="0" smtClean="0">
                <a:solidFill>
                  <a:srgbClr val="008C40"/>
                </a:solidFill>
              </a:rPr>
              <a:t>bag.” – </a:t>
            </a:r>
            <a:r>
              <a:rPr lang="en-US" sz="1400" dirty="0" err="1" smtClean="0">
                <a:solidFill>
                  <a:srgbClr val="008C40"/>
                </a:solidFill>
              </a:rPr>
              <a:t>TRT</a:t>
            </a:r>
            <a:endParaRPr lang="en-CA" sz="1400" dirty="0">
              <a:solidFill>
                <a:srgbClr val="008C40"/>
              </a:solidFill>
            </a:endParaRPr>
          </a:p>
        </p:txBody>
      </p:sp>
      <p:sp>
        <p:nvSpPr>
          <p:cNvPr id="17" name="TextBox 16"/>
          <p:cNvSpPr txBox="1"/>
          <p:nvPr/>
        </p:nvSpPr>
        <p:spPr>
          <a:xfrm>
            <a:off x="986887" y="3105865"/>
            <a:ext cx="3615900" cy="2800766"/>
          </a:xfrm>
          <a:prstGeom prst="rect">
            <a:avLst/>
          </a:prstGeom>
          <a:noFill/>
        </p:spPr>
        <p:txBody>
          <a:bodyPr wrap="square" rtlCol="0">
            <a:spAutoFit/>
          </a:bodyPr>
          <a:lstStyle/>
          <a:p>
            <a:endParaRPr lang="en-US" sz="1600" dirty="0"/>
          </a:p>
          <a:p>
            <a:pPr marL="285750" indent="-285750">
              <a:buFont typeface="Wingdings" charset="2"/>
              <a:buChar char="ü"/>
            </a:pPr>
            <a:r>
              <a:rPr lang="en-US" sz="1600" dirty="0" smtClean="0"/>
              <a:t>Funny</a:t>
            </a:r>
          </a:p>
          <a:p>
            <a:pPr marL="285750" indent="-285750">
              <a:buFont typeface="Wingdings" charset="2"/>
              <a:buChar char="ü"/>
            </a:pPr>
            <a:r>
              <a:rPr lang="en-US" sz="1600" dirty="0" smtClean="0"/>
              <a:t>Poker grabs your attention </a:t>
            </a:r>
          </a:p>
          <a:p>
            <a:pPr marL="285750" indent="-285750">
              <a:buFont typeface="Wingdings" charset="2"/>
              <a:buChar char="ü"/>
            </a:pPr>
            <a:endParaRPr lang="en-US" sz="1600" dirty="0"/>
          </a:p>
          <a:p>
            <a:pPr marL="268288" indent="-268288"/>
            <a:r>
              <a:rPr lang="en-US" sz="1600" dirty="0" smtClean="0"/>
              <a:t>X    The fall into the lake detracts from credibility of the message</a:t>
            </a:r>
          </a:p>
          <a:p>
            <a:pPr marL="268288" indent="-268288"/>
            <a:r>
              <a:rPr lang="en-US" sz="1600" dirty="0" smtClean="0"/>
              <a:t>X    They are more likely to be with a buddy who would ‘fish them out’ of the water </a:t>
            </a:r>
          </a:p>
          <a:p>
            <a:pPr marL="268288" indent="-268288"/>
            <a:r>
              <a:rPr lang="en-US" sz="1600" dirty="0" smtClean="0"/>
              <a:t>X	Disconnect between topics: successful poker is contingent on taking risks</a:t>
            </a:r>
          </a:p>
        </p:txBody>
      </p:sp>
      <p:grpSp>
        <p:nvGrpSpPr>
          <p:cNvPr id="3" name="Group 2"/>
          <p:cNvGrpSpPr/>
          <p:nvPr/>
        </p:nvGrpSpPr>
        <p:grpSpPr>
          <a:xfrm>
            <a:off x="1018907" y="1220372"/>
            <a:ext cx="3043704" cy="2018714"/>
            <a:chOff x="1018907" y="1220372"/>
            <a:chExt cx="3043704" cy="2018714"/>
          </a:xfrm>
        </p:grpSpPr>
        <p:pic>
          <p:nvPicPr>
            <p:cNvPr id="1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1018907" y="1220372"/>
              <a:ext cx="2672861" cy="2018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2861608" y="2786376"/>
              <a:ext cx="1201003" cy="1684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Rectangle 19"/>
            <p:cNvSpPr/>
            <p:nvPr/>
          </p:nvSpPr>
          <p:spPr>
            <a:xfrm>
              <a:off x="1593834" y="2927481"/>
              <a:ext cx="1545151" cy="1823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grpSp>
        <p:nvGrpSpPr>
          <p:cNvPr id="4" name="Group 3"/>
          <p:cNvGrpSpPr/>
          <p:nvPr/>
        </p:nvGrpSpPr>
        <p:grpSpPr>
          <a:xfrm>
            <a:off x="5277059" y="1322363"/>
            <a:ext cx="2794000" cy="1814732"/>
            <a:chOff x="5277059" y="1322363"/>
            <a:chExt cx="2794000" cy="1814732"/>
          </a:xfrm>
        </p:grpSpPr>
        <p:pic>
          <p:nvPicPr>
            <p:cNvPr id="307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54509"/>
            <a:stretch/>
          </p:blipFill>
          <p:spPr bwMode="auto">
            <a:xfrm>
              <a:off x="5277059" y="1322363"/>
              <a:ext cx="2476588" cy="181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6870056" y="2813630"/>
              <a:ext cx="1201003" cy="1684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5" name="TextBox 4"/>
          <p:cNvSpPr txBox="1"/>
          <p:nvPr/>
        </p:nvSpPr>
        <p:spPr>
          <a:xfrm>
            <a:off x="1137941" y="2954778"/>
            <a:ext cx="2422286" cy="276999"/>
          </a:xfrm>
          <a:prstGeom prst="rect">
            <a:avLst/>
          </a:prstGeom>
          <a:noFill/>
        </p:spPr>
        <p:txBody>
          <a:bodyPr wrap="square" rtlCol="0">
            <a:spAutoFit/>
          </a:bodyPr>
          <a:lstStyle/>
          <a:p>
            <a:r>
              <a:rPr lang="en-CA" sz="1200" i="1" dirty="0"/>
              <a:t>P</a:t>
            </a:r>
            <a:r>
              <a:rPr lang="en-CA" sz="1200" i="1" dirty="0" smtClean="0"/>
              <a:t>resented in English and French</a:t>
            </a:r>
            <a:endParaRPr lang="en-CA" sz="1200" i="1" dirty="0"/>
          </a:p>
        </p:txBody>
      </p:sp>
    </p:spTree>
    <p:extLst>
      <p:ext uri="{BB962C8B-B14F-4D97-AF65-F5344CB8AC3E}">
        <p14:creationId xmlns:p14="http://schemas.microsoft.com/office/powerpoint/2010/main" val="4248511998"/>
      </p:ext>
    </p:extLst>
  </p:cSld>
  <p:clrMapOvr>
    <a:masterClrMapping/>
  </p:clrMapOvr>
  <p:transition spd="slow">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46</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61809" y="3157200"/>
            <a:ext cx="3615900" cy="2308324"/>
          </a:xfrm>
          <a:prstGeom prst="rect">
            <a:avLst/>
          </a:prstGeom>
          <a:noFill/>
        </p:spPr>
        <p:txBody>
          <a:bodyPr wrap="square" rtlCol="0">
            <a:spAutoFit/>
          </a:bodyPr>
          <a:lstStyle/>
          <a:p>
            <a:endParaRPr lang="en-US" sz="1600" dirty="0"/>
          </a:p>
          <a:p>
            <a:pPr marL="285750" indent="-285750">
              <a:buFont typeface="Wingdings" charset="2"/>
              <a:buChar char="ü"/>
            </a:pPr>
            <a:r>
              <a:rPr lang="en-US" sz="1600" dirty="0" smtClean="0"/>
              <a:t>Shock value</a:t>
            </a:r>
          </a:p>
          <a:p>
            <a:pPr marL="285750" indent="-285750">
              <a:buFont typeface="Wingdings" charset="2"/>
              <a:buChar char="ü"/>
            </a:pPr>
            <a:r>
              <a:rPr lang="en-US" sz="1600" dirty="0" smtClean="0"/>
              <a:t>Emotional impact hits home, especially among Dads </a:t>
            </a:r>
          </a:p>
          <a:p>
            <a:pPr marL="285750" indent="-285750">
              <a:buFont typeface="Wingdings" charset="2"/>
              <a:buChar char="ü"/>
            </a:pPr>
            <a:r>
              <a:rPr lang="en-US" sz="1600" dirty="0" smtClean="0"/>
              <a:t>Raises awareness</a:t>
            </a:r>
          </a:p>
          <a:p>
            <a:pPr marL="285750" indent="-285750">
              <a:buFont typeface="Wingdings" charset="2"/>
              <a:buChar char="ü"/>
            </a:pPr>
            <a:endParaRPr lang="en-US" sz="1600" dirty="0"/>
          </a:p>
          <a:p>
            <a:pPr marL="268288" indent="-268288"/>
            <a:r>
              <a:rPr lang="en-US" sz="1600" dirty="0" smtClean="0"/>
              <a:t>X    Less relevant to boating</a:t>
            </a:r>
            <a:endParaRPr lang="en-US" sz="1600" dirty="0"/>
          </a:p>
          <a:p>
            <a:pPr marL="268288" indent="-268288"/>
            <a:r>
              <a:rPr lang="en-US" sz="1600" dirty="0" smtClean="0"/>
              <a:t>X    Works best for cars</a:t>
            </a:r>
          </a:p>
          <a:p>
            <a:pPr marL="268288" indent="-268288"/>
            <a:r>
              <a:rPr lang="en-US" sz="1600" dirty="0" smtClean="0"/>
              <a:t>X	High potential for viewing fatigue</a:t>
            </a:r>
          </a:p>
        </p:txBody>
      </p:sp>
      <p:sp>
        <p:nvSpPr>
          <p:cNvPr id="18" name="Rectangle 17"/>
          <p:cNvSpPr/>
          <p:nvPr/>
        </p:nvSpPr>
        <p:spPr>
          <a:xfrm>
            <a:off x="1047948" y="5420467"/>
            <a:ext cx="3228161" cy="523220"/>
          </a:xfrm>
          <a:prstGeom prst="rect">
            <a:avLst/>
          </a:prstGeom>
        </p:spPr>
        <p:txBody>
          <a:bodyPr wrap="square">
            <a:spAutoFit/>
          </a:bodyPr>
          <a:lstStyle/>
          <a:p>
            <a:pPr lvl="0"/>
            <a:r>
              <a:rPr lang="en-CA" sz="1400" dirty="0" smtClean="0">
                <a:solidFill>
                  <a:srgbClr val="FF0000"/>
                </a:solidFill>
              </a:rPr>
              <a:t>“I </a:t>
            </a:r>
            <a:r>
              <a:rPr lang="en-CA" sz="1400" dirty="0">
                <a:solidFill>
                  <a:srgbClr val="FF0000"/>
                </a:solidFill>
              </a:rPr>
              <a:t>don't know anyone who has died from boating and </a:t>
            </a:r>
            <a:r>
              <a:rPr lang="en-CA" sz="1400" dirty="0" smtClean="0">
                <a:solidFill>
                  <a:srgbClr val="FF0000"/>
                </a:solidFill>
              </a:rPr>
              <a:t>drinking.” – TK</a:t>
            </a:r>
            <a:endParaRPr lang="en-CA" sz="1400" dirty="0">
              <a:solidFill>
                <a:srgbClr val="FF0000"/>
              </a:solidFill>
            </a:endParaRPr>
          </a:p>
        </p:txBody>
      </p:sp>
      <p:sp>
        <p:nvSpPr>
          <p:cNvPr id="19" name="TextBox 18"/>
          <p:cNvSpPr txBox="1"/>
          <p:nvPr/>
        </p:nvSpPr>
        <p:spPr>
          <a:xfrm>
            <a:off x="4951745" y="3230215"/>
            <a:ext cx="3615900" cy="2308324"/>
          </a:xfrm>
          <a:prstGeom prst="rect">
            <a:avLst/>
          </a:prstGeom>
          <a:noFill/>
        </p:spPr>
        <p:txBody>
          <a:bodyPr wrap="square" rtlCol="0">
            <a:spAutoFit/>
          </a:bodyPr>
          <a:lstStyle/>
          <a:p>
            <a:endParaRPr lang="en-US" sz="1600" dirty="0"/>
          </a:p>
          <a:p>
            <a:pPr marL="285750" indent="-285750">
              <a:buFont typeface="Wingdings" charset="2"/>
              <a:buChar char="ü"/>
            </a:pPr>
            <a:r>
              <a:rPr lang="en-US" sz="1600" dirty="0" smtClean="0"/>
              <a:t>Funny / entertaining</a:t>
            </a:r>
          </a:p>
          <a:p>
            <a:pPr marL="285750" indent="-285750">
              <a:buFont typeface="Wingdings" charset="2"/>
              <a:buChar char="ü"/>
            </a:pPr>
            <a:endParaRPr lang="en-US" sz="1600" dirty="0"/>
          </a:p>
          <a:p>
            <a:pPr marL="268288" indent="-268288"/>
            <a:r>
              <a:rPr lang="en-US" sz="1600" dirty="0" smtClean="0"/>
              <a:t>X 	Too far fetched</a:t>
            </a:r>
            <a:endParaRPr lang="en-US" sz="1600" dirty="0"/>
          </a:p>
          <a:p>
            <a:pPr marL="268288" indent="-268288"/>
            <a:r>
              <a:rPr lang="en-US" sz="1600" dirty="0" smtClean="0"/>
              <a:t>X    Doesn’t tell you to </a:t>
            </a:r>
            <a:r>
              <a:rPr lang="en-US" sz="1600" i="1" dirty="0" smtClean="0"/>
              <a:t>wear</a:t>
            </a:r>
            <a:r>
              <a:rPr lang="en-US" sz="1600" dirty="0" smtClean="0"/>
              <a:t> your life jacket</a:t>
            </a:r>
          </a:p>
          <a:p>
            <a:pPr marL="268288" indent="-268288"/>
            <a:r>
              <a:rPr lang="en-US" sz="1600" dirty="0" smtClean="0"/>
              <a:t>X	Disconnect between the analogy and a course of action or solution </a:t>
            </a:r>
          </a:p>
          <a:p>
            <a:pPr marL="268288" indent="-268288"/>
            <a:r>
              <a:rPr lang="en-US" sz="1600" dirty="0" smtClean="0"/>
              <a:t>X	Doesn’t show the danger</a:t>
            </a:r>
          </a:p>
        </p:txBody>
      </p:sp>
      <p:sp>
        <p:nvSpPr>
          <p:cNvPr id="3" name="Rectangle 2"/>
          <p:cNvSpPr/>
          <p:nvPr/>
        </p:nvSpPr>
        <p:spPr>
          <a:xfrm>
            <a:off x="5085335" y="5486115"/>
            <a:ext cx="3615900" cy="307777"/>
          </a:xfrm>
          <a:prstGeom prst="rect">
            <a:avLst/>
          </a:prstGeom>
        </p:spPr>
        <p:txBody>
          <a:bodyPr wrap="square">
            <a:spAutoFit/>
          </a:bodyPr>
          <a:lstStyle/>
          <a:p>
            <a:pPr lvl="0" algn="ctr"/>
            <a:r>
              <a:rPr lang="en-CA" sz="1400" dirty="0" smtClean="0">
                <a:solidFill>
                  <a:srgbClr val="FF0000"/>
                </a:solidFill>
              </a:rPr>
              <a:t>“It’s a laugh </a:t>
            </a:r>
            <a:r>
              <a:rPr lang="en-CA" sz="1400" dirty="0">
                <a:solidFill>
                  <a:srgbClr val="FF0000"/>
                </a:solidFill>
              </a:rPr>
              <a:t>to the point of </a:t>
            </a:r>
            <a:r>
              <a:rPr lang="en-CA" sz="1400" dirty="0" smtClean="0">
                <a:solidFill>
                  <a:srgbClr val="FF0000"/>
                </a:solidFill>
              </a:rPr>
              <a:t>stupidity.” – </a:t>
            </a:r>
            <a:r>
              <a:rPr lang="en-CA" sz="1400" dirty="0" err="1" smtClean="0">
                <a:solidFill>
                  <a:srgbClr val="FF0000"/>
                </a:solidFill>
              </a:rPr>
              <a:t>TNK</a:t>
            </a:r>
            <a:endParaRPr lang="en-CA" sz="1400" dirty="0">
              <a:solidFill>
                <a:srgbClr val="FF0000"/>
              </a:solidFill>
            </a:endParaRPr>
          </a:p>
        </p:txBody>
      </p:sp>
      <p:sp>
        <p:nvSpPr>
          <p:cNvPr id="20" name="TextBox 19"/>
          <p:cNvSpPr txBox="1"/>
          <p:nvPr/>
        </p:nvSpPr>
        <p:spPr>
          <a:xfrm>
            <a:off x="322903" y="277912"/>
            <a:ext cx="8666042" cy="461665"/>
          </a:xfrm>
          <a:prstGeom prst="rect">
            <a:avLst/>
          </a:prstGeom>
          <a:noFill/>
        </p:spPr>
        <p:txBody>
          <a:bodyPr wrap="square" rtlCol="0">
            <a:spAutoFit/>
          </a:bodyPr>
          <a:lstStyle/>
          <a:p>
            <a:r>
              <a:rPr lang="en-US" sz="2400" dirty="0">
                <a:solidFill>
                  <a:srgbClr val="1F497D"/>
                </a:solidFill>
                <a:latin typeface="Century Gothic"/>
                <a:cs typeface="Century Gothic"/>
              </a:rPr>
              <a:t>Feedback on Messaging Approaches, cont’d</a:t>
            </a:r>
          </a:p>
        </p:txBody>
      </p:sp>
      <p:grpSp>
        <p:nvGrpSpPr>
          <p:cNvPr id="2" name="Group 1"/>
          <p:cNvGrpSpPr/>
          <p:nvPr/>
        </p:nvGrpSpPr>
        <p:grpSpPr>
          <a:xfrm>
            <a:off x="843975" y="1268374"/>
            <a:ext cx="2546254" cy="1743066"/>
            <a:chOff x="843975" y="1268374"/>
            <a:chExt cx="2546254" cy="1743066"/>
          </a:xfrm>
        </p:grpSpPr>
        <p:pic>
          <p:nvPicPr>
            <p:cNvPr id="1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2810" t="37204" r="67620" b="39031"/>
            <a:stretch/>
          </p:blipFill>
          <p:spPr bwMode="auto">
            <a:xfrm>
              <a:off x="843975" y="1268374"/>
              <a:ext cx="2546254" cy="173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2065623" y="2843038"/>
              <a:ext cx="1201003" cy="1684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grpSp>
        <p:nvGrpSpPr>
          <p:cNvPr id="4" name="Group 3"/>
          <p:cNvGrpSpPr/>
          <p:nvPr/>
        </p:nvGrpSpPr>
        <p:grpSpPr>
          <a:xfrm>
            <a:off x="5316747" y="1161530"/>
            <a:ext cx="2713003" cy="2152358"/>
            <a:chOff x="5316747" y="1161530"/>
            <a:chExt cx="2713003" cy="2152358"/>
          </a:xfrm>
        </p:grpSpPr>
        <p:pic>
          <p:nvPicPr>
            <p:cNvPr id="1027"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5316747" y="1161530"/>
              <a:ext cx="2672059" cy="215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6828747" y="3104501"/>
              <a:ext cx="1201003" cy="1684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533613523"/>
      </p:ext>
    </p:extLst>
  </p:cSld>
  <p:clrMapOvr>
    <a:masterClrMapping/>
  </p:clrMapOvr>
  <p:transition spd="slow">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456300" y="1714749"/>
            <a:ext cx="6645842" cy="2062103"/>
          </a:xfrm>
          <a:prstGeom prst="rect">
            <a:avLst/>
          </a:prstGeom>
          <a:noFill/>
        </p:spPr>
        <p:txBody>
          <a:bodyPr wrap="square" rtlCol="0">
            <a:spAutoFit/>
          </a:bodyPr>
          <a:lstStyle/>
          <a:p>
            <a:pPr algn="ctr"/>
            <a:r>
              <a:rPr lang="en-US" sz="3200" dirty="0" smtClean="0">
                <a:solidFill>
                  <a:srgbClr val="1F497D"/>
                </a:solidFill>
                <a:latin typeface="Calibri" panose="020F0502020204030204" pitchFamily="34" charset="0"/>
                <a:cs typeface="Century Gothic"/>
              </a:rPr>
              <a:t/>
            </a:r>
            <a:br>
              <a:rPr lang="en-US" sz="3200" dirty="0" smtClean="0">
                <a:solidFill>
                  <a:srgbClr val="1F497D"/>
                </a:solidFill>
                <a:latin typeface="Calibri" panose="020F0502020204030204" pitchFamily="34" charset="0"/>
                <a:cs typeface="Century Gothic"/>
              </a:rPr>
            </a:br>
            <a:r>
              <a:rPr lang="en-US" sz="3200" b="1" u="sng" dirty="0">
                <a:solidFill>
                  <a:srgbClr val="1F497D"/>
                </a:solidFill>
                <a:latin typeface="Calibri" panose="020F0502020204030204" pitchFamily="34" charset="0"/>
                <a:cs typeface="Century Gothic"/>
              </a:rPr>
              <a:t>Communication Opportunities </a:t>
            </a:r>
            <a:r>
              <a:rPr lang="en-US" sz="3200" b="1" u="sng" dirty="0" smtClean="0">
                <a:solidFill>
                  <a:srgbClr val="1F497D"/>
                </a:solidFill>
                <a:latin typeface="Calibri" panose="020F0502020204030204" pitchFamily="34" charset="0"/>
                <a:cs typeface="Century Gothic"/>
              </a:rPr>
              <a:t/>
            </a:r>
            <a:br>
              <a:rPr lang="en-US" sz="3200" b="1" u="sng" dirty="0" smtClean="0">
                <a:solidFill>
                  <a:srgbClr val="1F497D"/>
                </a:solidFill>
                <a:latin typeface="Calibri" panose="020F0502020204030204" pitchFamily="34" charset="0"/>
                <a:cs typeface="Century Gothic"/>
              </a:rPr>
            </a:br>
            <a:r>
              <a:rPr lang="en-US" sz="3200" b="1" u="sng" dirty="0" smtClean="0">
                <a:solidFill>
                  <a:srgbClr val="1F497D"/>
                </a:solidFill>
                <a:latin typeface="Calibri" panose="020F0502020204030204" pitchFamily="34" charset="0"/>
                <a:cs typeface="Century Gothic"/>
              </a:rPr>
              <a:t>Moving </a:t>
            </a:r>
            <a:r>
              <a:rPr lang="en-US" sz="3200" b="1" u="sng" dirty="0">
                <a:solidFill>
                  <a:srgbClr val="1F497D"/>
                </a:solidFill>
                <a:latin typeface="Calibri" panose="020F0502020204030204" pitchFamily="34" charset="0"/>
                <a:cs typeface="Century Gothic"/>
              </a:rPr>
              <a:t>Forward</a:t>
            </a:r>
          </a:p>
          <a:p>
            <a:endParaRPr lang="en-US" sz="3200" dirty="0">
              <a:solidFill>
                <a:srgbClr val="1F497D"/>
              </a:solidFill>
              <a:latin typeface="Calibri" panose="020F0502020204030204" pitchFamily="34" charset="0"/>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47</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0" y="873362"/>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1492919"/>
      </p:ext>
    </p:extLst>
  </p:cSld>
  <p:clrMapOvr>
    <a:masterClrMapping/>
  </p:clrMapOvr>
  <p:transition spd="slow">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entury Gothic"/>
                <a:cs typeface="Century Gothic"/>
              </a:rPr>
              <a:t>Communication Opportunity: Control </a:t>
            </a:r>
            <a:endParaRPr lang="en-US" sz="3200" dirty="0">
              <a:solidFill>
                <a:srgbClr val="1F497D"/>
              </a:solidFill>
              <a:latin typeface="Century Gothic"/>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48</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22904" y="1184343"/>
            <a:ext cx="8493550" cy="523220"/>
          </a:xfrm>
          <a:prstGeom prst="rect">
            <a:avLst/>
          </a:prstGeom>
          <a:noFill/>
          <a:ln>
            <a:solidFill>
              <a:schemeClr val="accent1"/>
            </a:solidFill>
            <a:prstDash val="sysDash"/>
          </a:ln>
        </p:spPr>
        <p:txBody>
          <a:bodyPr wrap="square" rtlCol="0">
            <a:spAutoFit/>
          </a:bodyPr>
          <a:lstStyle/>
          <a:p>
            <a:pPr algn="ctr"/>
            <a:r>
              <a:rPr lang="en-CA" sz="2800" dirty="0" smtClean="0">
                <a:solidFill>
                  <a:srgbClr val="FF0000"/>
                </a:solidFill>
              </a:rPr>
              <a:t>I am in control</a:t>
            </a:r>
            <a:endParaRPr lang="en-CA" sz="2800" dirty="0">
              <a:solidFill>
                <a:srgbClr val="FF0000"/>
              </a:solidFill>
            </a:endParaRPr>
          </a:p>
        </p:txBody>
      </p:sp>
      <p:sp>
        <p:nvSpPr>
          <p:cNvPr id="13" name="Oval 12"/>
          <p:cNvSpPr/>
          <p:nvPr/>
        </p:nvSpPr>
        <p:spPr>
          <a:xfrm>
            <a:off x="600501" y="1009933"/>
            <a:ext cx="933951" cy="826378"/>
          </a:xfrm>
          <a:prstGeom prst="ellipse">
            <a:avLst/>
          </a:prstGeom>
          <a:solidFill>
            <a:schemeClr val="bg1"/>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4" name="TextBox 13"/>
          <p:cNvSpPr txBox="1"/>
          <p:nvPr/>
        </p:nvSpPr>
        <p:spPr>
          <a:xfrm>
            <a:off x="770177" y="967572"/>
            <a:ext cx="764275" cy="923330"/>
          </a:xfrm>
          <a:prstGeom prst="rect">
            <a:avLst/>
          </a:prstGeom>
          <a:noFill/>
        </p:spPr>
        <p:txBody>
          <a:bodyPr wrap="square" rtlCol="0">
            <a:spAutoFit/>
          </a:bodyPr>
          <a:lstStyle/>
          <a:p>
            <a:r>
              <a:rPr lang="en-CA" sz="5400" dirty="0" smtClean="0">
                <a:solidFill>
                  <a:srgbClr val="FF0000"/>
                </a:solidFill>
              </a:rPr>
              <a:t>1.</a:t>
            </a:r>
            <a:endParaRPr lang="en-CA" sz="5400" dirty="0">
              <a:solidFill>
                <a:srgbClr val="FF0000"/>
              </a:solidFill>
            </a:endParaRPr>
          </a:p>
        </p:txBody>
      </p:sp>
      <p:sp>
        <p:nvSpPr>
          <p:cNvPr id="3" name="TextBox 2"/>
          <p:cNvSpPr txBox="1"/>
          <p:nvPr/>
        </p:nvSpPr>
        <p:spPr>
          <a:xfrm>
            <a:off x="322903" y="1905550"/>
            <a:ext cx="4328845" cy="369332"/>
          </a:xfrm>
          <a:prstGeom prst="rect">
            <a:avLst/>
          </a:prstGeom>
          <a:noFill/>
        </p:spPr>
        <p:txBody>
          <a:bodyPr wrap="square" rtlCol="0">
            <a:spAutoFit/>
          </a:bodyPr>
          <a:lstStyle/>
          <a:p>
            <a:r>
              <a:rPr lang="en-CA" b="1" u="sng" dirty="0" smtClean="0">
                <a:solidFill>
                  <a:schemeClr val="accent6"/>
                </a:solidFill>
              </a:rPr>
              <a:t>“</a:t>
            </a:r>
            <a:r>
              <a:rPr lang="en-CA" b="1" u="sng" dirty="0">
                <a:solidFill>
                  <a:schemeClr val="accent6"/>
                </a:solidFill>
              </a:rPr>
              <a:t>C</a:t>
            </a:r>
            <a:r>
              <a:rPr lang="en-CA" b="1" u="sng" dirty="0" smtClean="0">
                <a:solidFill>
                  <a:schemeClr val="accent6"/>
                </a:solidFill>
              </a:rPr>
              <a:t>ontrol” Opportunities </a:t>
            </a:r>
            <a:endParaRPr lang="en-CA" b="1" u="sng" dirty="0">
              <a:solidFill>
                <a:schemeClr val="accent6"/>
              </a:solidFill>
            </a:endParaRPr>
          </a:p>
        </p:txBody>
      </p:sp>
      <p:cxnSp>
        <p:nvCxnSpPr>
          <p:cNvPr id="7" name="Straight Connector 6"/>
          <p:cNvCxnSpPr>
            <a:stCxn id="19" idx="1"/>
          </p:cNvCxnSpPr>
          <p:nvPr/>
        </p:nvCxnSpPr>
        <p:spPr>
          <a:xfrm flipH="1">
            <a:off x="4471246" y="2098519"/>
            <a:ext cx="860" cy="4206747"/>
          </a:xfrm>
          <a:prstGeom prst="line">
            <a:avLst/>
          </a:prstGeom>
          <a:ln w="12700">
            <a:solidFill>
              <a:schemeClr val="accent6"/>
            </a:solidFill>
            <a:prstDash val="sysDash"/>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651748" y="2311530"/>
            <a:ext cx="4117454" cy="1815882"/>
          </a:xfrm>
          <a:prstGeom prst="rect">
            <a:avLst/>
          </a:prstGeom>
          <a:noFill/>
        </p:spPr>
        <p:txBody>
          <a:bodyPr wrap="square" rtlCol="0">
            <a:spAutoFit/>
          </a:bodyPr>
          <a:lstStyle/>
          <a:p>
            <a:r>
              <a:rPr lang="en-US" sz="1600" dirty="0" smtClean="0"/>
              <a:t>Don’t allow a scenario to be interpreted as everyday or funny i.e. guy falling over the boat’s edge would be the centre of a joke, not a catastrophe.</a:t>
            </a:r>
          </a:p>
          <a:p>
            <a:endParaRPr lang="en-US" sz="1600" dirty="0"/>
          </a:p>
          <a:p>
            <a:r>
              <a:rPr lang="en-US" sz="1600" dirty="0" smtClean="0"/>
              <a:t>Avoid  women!  They are already a source of aggravation on the issue of control. </a:t>
            </a:r>
            <a:endParaRPr lang="en-US" sz="1600" dirty="0"/>
          </a:p>
        </p:txBody>
      </p:sp>
      <p:sp>
        <p:nvSpPr>
          <p:cNvPr id="18" name="TextBox 17"/>
          <p:cNvSpPr txBox="1"/>
          <p:nvPr/>
        </p:nvSpPr>
        <p:spPr>
          <a:xfrm>
            <a:off x="354652" y="2288905"/>
            <a:ext cx="4117454" cy="4832092"/>
          </a:xfrm>
          <a:prstGeom prst="rect">
            <a:avLst/>
          </a:prstGeom>
          <a:noFill/>
        </p:spPr>
        <p:txBody>
          <a:bodyPr wrap="square" rtlCol="0">
            <a:spAutoFit/>
          </a:bodyPr>
          <a:lstStyle/>
          <a:p>
            <a:r>
              <a:rPr lang="en-US" sz="1600" b="1" dirty="0"/>
              <a:t>Create reasonable doubt! </a:t>
            </a:r>
          </a:p>
          <a:p>
            <a:r>
              <a:rPr lang="en-US" sz="1600" dirty="0" smtClean="0"/>
              <a:t>Illustrate that serious boating incidents happen to strong and able men (share stats and show guys they would admire/aspire to)</a:t>
            </a:r>
            <a:r>
              <a:rPr lang="en-US" sz="1600" dirty="0"/>
              <a:t> </a:t>
            </a:r>
            <a:r>
              <a:rPr lang="en-US" sz="1600" dirty="0" smtClean="0"/>
              <a:t>and can be avoided. For example: </a:t>
            </a:r>
          </a:p>
          <a:p>
            <a:pPr marL="285750" indent="-285750">
              <a:buFont typeface="Wingdings" charset="2"/>
              <a:buChar char="Ø"/>
            </a:pPr>
            <a:r>
              <a:rPr lang="en-US" sz="1400" dirty="0"/>
              <a:t>That normal control is trumped when your body’s involuntary system creates a deadly “shock effect”. </a:t>
            </a:r>
            <a:endParaRPr lang="en-US" sz="1400" dirty="0" smtClean="0"/>
          </a:p>
          <a:p>
            <a:pPr marL="285750" indent="-285750">
              <a:buFont typeface="Wingdings" charset="2"/>
              <a:buChar char="Ø"/>
            </a:pPr>
            <a:r>
              <a:rPr lang="en-US" sz="1400" dirty="0"/>
              <a:t>T</a:t>
            </a:r>
            <a:r>
              <a:rPr lang="en-US" sz="1400" dirty="0" smtClean="0"/>
              <a:t>hat </a:t>
            </a:r>
            <a:r>
              <a:rPr lang="en-US" sz="1400" dirty="0"/>
              <a:t>the toughest of men will </a:t>
            </a:r>
            <a:r>
              <a:rPr lang="en-US" sz="1400" dirty="0" smtClean="0"/>
              <a:t>feel the </a:t>
            </a:r>
            <a:r>
              <a:rPr lang="en-US" sz="1400" dirty="0"/>
              <a:t>pain of losing the buddy they </a:t>
            </a:r>
            <a:r>
              <a:rPr lang="en-US" sz="1400" dirty="0" smtClean="0"/>
              <a:t>love</a:t>
            </a:r>
            <a:r>
              <a:rPr lang="en-US" sz="1400" dirty="0"/>
              <a:t> </a:t>
            </a:r>
            <a:r>
              <a:rPr lang="en-US" sz="1400" dirty="0" smtClean="0"/>
              <a:t>e.g. imagine </a:t>
            </a:r>
            <a:r>
              <a:rPr lang="en-US" sz="1400" dirty="0"/>
              <a:t>letting your best friend’s wife know that something went </a:t>
            </a:r>
            <a:r>
              <a:rPr lang="en-US" sz="1400" dirty="0" smtClean="0"/>
              <a:t>horribly wrong (without showing too many details).</a:t>
            </a:r>
            <a:endParaRPr lang="en-US" sz="1400" dirty="0"/>
          </a:p>
          <a:p>
            <a:pPr marL="285750" indent="-285750">
              <a:buFont typeface="Wingdings" charset="2"/>
              <a:buChar char="Ø"/>
            </a:pPr>
            <a:r>
              <a:rPr lang="en-US" sz="1400" dirty="0" smtClean="0"/>
              <a:t>That the effects of alcohol ‘on the water’ strips men of their capabilities, without them knowing (at least until they get back onto the dock). </a:t>
            </a:r>
          </a:p>
          <a:p>
            <a:pPr marL="285750" indent="-285750">
              <a:buFont typeface="Wingdings" charset="2"/>
              <a:buChar char="Ø"/>
            </a:pPr>
            <a:r>
              <a:rPr lang="en-US" sz="1400" dirty="0" smtClean="0"/>
              <a:t>That one safety incident on the water can limit their daily life on land in a car. </a:t>
            </a:r>
          </a:p>
          <a:p>
            <a:endParaRPr lang="en-US" sz="1400" dirty="0" smtClean="0"/>
          </a:p>
          <a:p>
            <a:endParaRPr lang="en-US" sz="1600" dirty="0"/>
          </a:p>
          <a:p>
            <a:endParaRPr lang="en-US" sz="1600" dirty="0"/>
          </a:p>
        </p:txBody>
      </p:sp>
      <p:sp>
        <p:nvSpPr>
          <p:cNvPr id="19" name="TextBox 18"/>
          <p:cNvSpPr txBox="1"/>
          <p:nvPr/>
        </p:nvSpPr>
        <p:spPr>
          <a:xfrm>
            <a:off x="4472106" y="1913853"/>
            <a:ext cx="4328845" cy="369332"/>
          </a:xfrm>
          <a:prstGeom prst="rect">
            <a:avLst/>
          </a:prstGeom>
          <a:noFill/>
        </p:spPr>
        <p:txBody>
          <a:bodyPr wrap="square" rtlCol="0">
            <a:spAutoFit/>
          </a:bodyPr>
          <a:lstStyle/>
          <a:p>
            <a:r>
              <a:rPr lang="en-CA" b="1" u="sng" dirty="0" smtClean="0">
                <a:solidFill>
                  <a:schemeClr val="accent6"/>
                </a:solidFill>
              </a:rPr>
              <a:t>“</a:t>
            </a:r>
            <a:r>
              <a:rPr lang="en-CA" b="1" u="sng" dirty="0">
                <a:solidFill>
                  <a:schemeClr val="accent6"/>
                </a:solidFill>
              </a:rPr>
              <a:t>C</a:t>
            </a:r>
            <a:r>
              <a:rPr lang="en-CA" b="1" u="sng" dirty="0" smtClean="0">
                <a:solidFill>
                  <a:schemeClr val="accent6"/>
                </a:solidFill>
              </a:rPr>
              <a:t>ontrol” Watch-outs  </a:t>
            </a:r>
            <a:endParaRPr lang="en-CA" b="1" u="sng" dirty="0">
              <a:solidFill>
                <a:schemeClr val="accent6"/>
              </a:solidFill>
            </a:endParaRPr>
          </a:p>
        </p:txBody>
      </p:sp>
    </p:spTree>
    <p:extLst>
      <p:ext uri="{BB962C8B-B14F-4D97-AF65-F5344CB8AC3E}">
        <p14:creationId xmlns:p14="http://schemas.microsoft.com/office/powerpoint/2010/main" val="1761944910"/>
      </p:ext>
    </p:extLst>
  </p:cSld>
  <p:clrMapOvr>
    <a:masterClrMapping/>
  </p:clrMapOvr>
  <p:transition spd="slow">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entury Gothic"/>
                <a:cs typeface="Century Gothic"/>
              </a:rPr>
              <a:t>Communication Opportunity: Freedom</a:t>
            </a:r>
            <a:endParaRPr lang="en-US" sz="3200" dirty="0">
              <a:solidFill>
                <a:srgbClr val="1F497D"/>
              </a:solidFill>
              <a:latin typeface="Century Gothic"/>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49</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22904" y="1184343"/>
            <a:ext cx="8493550" cy="523220"/>
          </a:xfrm>
          <a:prstGeom prst="rect">
            <a:avLst/>
          </a:prstGeom>
          <a:noFill/>
          <a:ln>
            <a:solidFill>
              <a:schemeClr val="accent1"/>
            </a:solidFill>
            <a:prstDash val="sysDash"/>
          </a:ln>
        </p:spPr>
        <p:txBody>
          <a:bodyPr wrap="square" rtlCol="0">
            <a:spAutoFit/>
          </a:bodyPr>
          <a:lstStyle/>
          <a:p>
            <a:pPr algn="ctr">
              <a:lnSpc>
                <a:spcPct val="95000"/>
              </a:lnSpc>
            </a:pPr>
            <a:r>
              <a:rPr lang="en-US" sz="2800" dirty="0" smtClean="0">
                <a:solidFill>
                  <a:srgbClr val="FF0000"/>
                </a:solidFill>
              </a:rPr>
              <a:t>      I </a:t>
            </a:r>
            <a:r>
              <a:rPr lang="en-US" sz="2800" i="1" dirty="0">
                <a:solidFill>
                  <a:srgbClr val="FF0000"/>
                </a:solidFill>
              </a:rPr>
              <a:t>define</a:t>
            </a:r>
            <a:r>
              <a:rPr lang="en-US" sz="2800" dirty="0">
                <a:solidFill>
                  <a:srgbClr val="FF0000"/>
                </a:solidFill>
              </a:rPr>
              <a:t> free time as freedom from rules</a:t>
            </a:r>
          </a:p>
        </p:txBody>
      </p:sp>
      <p:sp>
        <p:nvSpPr>
          <p:cNvPr id="13" name="Oval 12"/>
          <p:cNvSpPr/>
          <p:nvPr/>
        </p:nvSpPr>
        <p:spPr>
          <a:xfrm>
            <a:off x="600501" y="1009933"/>
            <a:ext cx="933951" cy="826378"/>
          </a:xfrm>
          <a:prstGeom prst="ellipse">
            <a:avLst/>
          </a:prstGeom>
          <a:solidFill>
            <a:schemeClr val="bg1"/>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4" name="TextBox 13"/>
          <p:cNvSpPr txBox="1"/>
          <p:nvPr/>
        </p:nvSpPr>
        <p:spPr>
          <a:xfrm>
            <a:off x="770177" y="967572"/>
            <a:ext cx="764275" cy="923330"/>
          </a:xfrm>
          <a:prstGeom prst="rect">
            <a:avLst/>
          </a:prstGeom>
          <a:noFill/>
        </p:spPr>
        <p:txBody>
          <a:bodyPr wrap="square" rtlCol="0">
            <a:spAutoFit/>
          </a:bodyPr>
          <a:lstStyle/>
          <a:p>
            <a:r>
              <a:rPr lang="en-CA" sz="5400" dirty="0" smtClean="0">
                <a:solidFill>
                  <a:srgbClr val="FF0000"/>
                </a:solidFill>
              </a:rPr>
              <a:t>2.</a:t>
            </a:r>
            <a:endParaRPr lang="en-CA" sz="5400" dirty="0">
              <a:solidFill>
                <a:srgbClr val="FF0000"/>
              </a:solidFill>
            </a:endParaRPr>
          </a:p>
        </p:txBody>
      </p:sp>
      <p:cxnSp>
        <p:nvCxnSpPr>
          <p:cNvPr id="20" name="Straight Connector 19"/>
          <p:cNvCxnSpPr/>
          <p:nvPr/>
        </p:nvCxnSpPr>
        <p:spPr>
          <a:xfrm>
            <a:off x="4471246" y="2021417"/>
            <a:ext cx="0" cy="4283849"/>
          </a:xfrm>
          <a:prstGeom prst="line">
            <a:avLst/>
          </a:prstGeom>
          <a:ln w="12700">
            <a:solidFill>
              <a:schemeClr val="accent6"/>
            </a:solidFill>
            <a:prstDash val="sys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22903" y="1884384"/>
            <a:ext cx="4328845" cy="369332"/>
          </a:xfrm>
          <a:prstGeom prst="rect">
            <a:avLst/>
          </a:prstGeom>
          <a:noFill/>
        </p:spPr>
        <p:txBody>
          <a:bodyPr wrap="square" rtlCol="0">
            <a:spAutoFit/>
          </a:bodyPr>
          <a:lstStyle/>
          <a:p>
            <a:r>
              <a:rPr lang="en-CA" b="1" u="sng" dirty="0" smtClean="0">
                <a:solidFill>
                  <a:schemeClr val="accent6"/>
                </a:solidFill>
              </a:rPr>
              <a:t>“Freedom” Opportunities </a:t>
            </a:r>
            <a:endParaRPr lang="en-CA" b="1" u="sng" dirty="0">
              <a:solidFill>
                <a:schemeClr val="accent6"/>
              </a:solidFill>
            </a:endParaRPr>
          </a:p>
        </p:txBody>
      </p:sp>
      <p:sp>
        <p:nvSpPr>
          <p:cNvPr id="22" name="TextBox 21"/>
          <p:cNvSpPr txBox="1"/>
          <p:nvPr/>
        </p:nvSpPr>
        <p:spPr>
          <a:xfrm>
            <a:off x="4651748" y="1905550"/>
            <a:ext cx="4328845" cy="369332"/>
          </a:xfrm>
          <a:prstGeom prst="rect">
            <a:avLst/>
          </a:prstGeom>
          <a:noFill/>
        </p:spPr>
        <p:txBody>
          <a:bodyPr wrap="square" rtlCol="0">
            <a:spAutoFit/>
          </a:bodyPr>
          <a:lstStyle/>
          <a:p>
            <a:r>
              <a:rPr lang="en-CA" b="1" u="sng" dirty="0" smtClean="0">
                <a:solidFill>
                  <a:schemeClr val="accent6"/>
                </a:solidFill>
              </a:rPr>
              <a:t>“Freedom” Watch-outs  </a:t>
            </a:r>
            <a:endParaRPr lang="en-CA" b="1" u="sng" dirty="0">
              <a:solidFill>
                <a:schemeClr val="accent6"/>
              </a:solidFill>
            </a:endParaRPr>
          </a:p>
        </p:txBody>
      </p:sp>
      <p:sp>
        <p:nvSpPr>
          <p:cNvPr id="3" name="Rectangle 2"/>
          <p:cNvSpPr/>
          <p:nvPr/>
        </p:nvSpPr>
        <p:spPr>
          <a:xfrm>
            <a:off x="391584" y="2212765"/>
            <a:ext cx="3873500" cy="3785652"/>
          </a:xfrm>
          <a:prstGeom prst="rect">
            <a:avLst/>
          </a:prstGeom>
        </p:spPr>
        <p:txBody>
          <a:bodyPr wrap="square">
            <a:spAutoFit/>
          </a:bodyPr>
          <a:lstStyle/>
          <a:p>
            <a:r>
              <a:rPr lang="en-US" sz="1600" b="1" dirty="0" smtClean="0"/>
              <a:t>Draw legal parallels between driving a boat and driving a car under the influence (depending on the province).  </a:t>
            </a:r>
          </a:p>
          <a:p>
            <a:r>
              <a:rPr lang="en-US" sz="1600" dirty="0" smtClean="0"/>
              <a:t>For example: </a:t>
            </a:r>
          </a:p>
          <a:p>
            <a:pPr marL="285750" indent="-285750">
              <a:buFont typeface="Wingdings" charset="2"/>
              <a:buChar char="Ø"/>
            </a:pPr>
            <a:r>
              <a:rPr lang="en-US" sz="1600" dirty="0" smtClean="0"/>
              <a:t>This is not negotiable, it’s the law. </a:t>
            </a:r>
          </a:p>
          <a:p>
            <a:pPr marL="285750" indent="-285750">
              <a:buFont typeface="Wingdings" charset="2"/>
              <a:buChar char="Ø"/>
            </a:pPr>
            <a:r>
              <a:rPr lang="en-US" sz="1600" dirty="0" smtClean="0"/>
              <a:t>Even without patrols in eyesight, they’re at risk of being reported.</a:t>
            </a:r>
          </a:p>
          <a:p>
            <a:pPr marL="285750" indent="-285750">
              <a:buFont typeface="Wingdings" charset="2"/>
              <a:buChar char="Ø"/>
            </a:pPr>
            <a:r>
              <a:rPr lang="en-US" sz="1600" dirty="0" smtClean="0"/>
              <a:t>Share the law since most don’t know it.</a:t>
            </a:r>
          </a:p>
          <a:p>
            <a:pPr marL="285750" indent="-285750">
              <a:buFont typeface="Wingdings" charset="2"/>
              <a:buChar char="Ø"/>
            </a:pPr>
            <a:r>
              <a:rPr lang="en-US" sz="1600" dirty="0" smtClean="0"/>
              <a:t>Why not have a designated driver when boating so the party really doesn’t stop? </a:t>
            </a:r>
          </a:p>
          <a:p>
            <a:pPr marL="285750" indent="-285750">
              <a:buFont typeface="Wingdings" charset="2"/>
              <a:buChar char="Ø"/>
            </a:pPr>
            <a:r>
              <a:rPr lang="en-US" sz="1600" dirty="0" smtClean="0"/>
              <a:t>Take stock of a driver’s condition, before he gets behind the wheel – just like you would with a car.  </a:t>
            </a:r>
          </a:p>
          <a:p>
            <a:pPr marL="285750" indent="-285750">
              <a:buFont typeface="Wingdings" charset="2"/>
              <a:buChar char="Ø"/>
            </a:pPr>
            <a:r>
              <a:rPr lang="en-US" sz="1600" dirty="0" smtClean="0"/>
              <a:t>Don’t let short-term fun on a boat, ruin your fun for months. </a:t>
            </a:r>
            <a:endParaRPr lang="en-US" sz="1600" dirty="0"/>
          </a:p>
        </p:txBody>
      </p:sp>
      <p:sp>
        <p:nvSpPr>
          <p:cNvPr id="23" name="Rectangle 22"/>
          <p:cNvSpPr/>
          <p:nvPr/>
        </p:nvSpPr>
        <p:spPr>
          <a:xfrm>
            <a:off x="4651748" y="2228430"/>
            <a:ext cx="3873500" cy="1323439"/>
          </a:xfrm>
          <a:prstGeom prst="rect">
            <a:avLst/>
          </a:prstGeom>
        </p:spPr>
        <p:txBody>
          <a:bodyPr wrap="square">
            <a:spAutoFit/>
          </a:bodyPr>
          <a:lstStyle/>
          <a:p>
            <a:r>
              <a:rPr lang="en-US" sz="1600" dirty="0" smtClean="0"/>
              <a:t>Avoid women. </a:t>
            </a:r>
          </a:p>
          <a:p>
            <a:endParaRPr lang="en-US" sz="1600" dirty="0"/>
          </a:p>
          <a:p>
            <a:r>
              <a:rPr lang="en-US" sz="1600" dirty="0" smtClean="0"/>
              <a:t>Avoid over-suggesting the chances of being caught: present as common sense, not a threat. </a:t>
            </a:r>
            <a:endParaRPr lang="en-US" sz="1600" dirty="0"/>
          </a:p>
        </p:txBody>
      </p:sp>
    </p:spTree>
    <p:extLst>
      <p:ext uri="{BB962C8B-B14F-4D97-AF65-F5344CB8AC3E}">
        <p14:creationId xmlns:p14="http://schemas.microsoft.com/office/powerpoint/2010/main" val="3241329724"/>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78285" y="2297187"/>
            <a:ext cx="8666042" cy="1569660"/>
          </a:xfrm>
          <a:prstGeom prst="rect">
            <a:avLst/>
          </a:prstGeom>
          <a:noFill/>
        </p:spPr>
        <p:txBody>
          <a:bodyPr wrap="square" rtlCol="0">
            <a:spAutoFit/>
          </a:bodyPr>
          <a:lstStyle/>
          <a:p>
            <a:r>
              <a:rPr lang="en-US" sz="3200" b="1" u="sng" dirty="0" smtClean="0">
                <a:solidFill>
                  <a:srgbClr val="1F497D"/>
                </a:solidFill>
                <a:latin typeface="Calibri" panose="020F0502020204030204" pitchFamily="34" charset="0"/>
                <a:cs typeface="Century Gothic"/>
              </a:rPr>
              <a:t>Executive Summary</a:t>
            </a:r>
            <a:r>
              <a:rPr lang="en-US" sz="3200" b="1" dirty="0" smtClean="0">
                <a:solidFill>
                  <a:srgbClr val="1F497D"/>
                </a:solidFill>
                <a:latin typeface="Calibri" panose="020F0502020204030204" pitchFamily="34" charset="0"/>
                <a:cs typeface="Century Gothic"/>
              </a:rPr>
              <a:t>: </a:t>
            </a:r>
            <a:r>
              <a:rPr lang="en-US" sz="3200" dirty="0" smtClean="0">
                <a:solidFill>
                  <a:srgbClr val="1F497D"/>
                </a:solidFill>
                <a:latin typeface="Calibri" panose="020F0502020204030204" pitchFamily="34" charset="0"/>
                <a:cs typeface="Century Gothic"/>
              </a:rPr>
              <a:t/>
            </a:r>
            <a:br>
              <a:rPr lang="en-US" sz="3200" dirty="0" smtClean="0">
                <a:solidFill>
                  <a:srgbClr val="1F497D"/>
                </a:solidFill>
                <a:latin typeface="Calibri" panose="020F0502020204030204" pitchFamily="34" charset="0"/>
                <a:cs typeface="Century Gothic"/>
              </a:rPr>
            </a:br>
            <a:r>
              <a:rPr lang="en-US" sz="3200" dirty="0" smtClean="0">
                <a:solidFill>
                  <a:srgbClr val="1F497D"/>
                </a:solidFill>
                <a:latin typeface="Calibri" panose="020F0502020204030204" pitchFamily="34" charset="0"/>
                <a:cs typeface="Century Gothic"/>
              </a:rPr>
              <a:t>Drivers of Boating Behaviors </a:t>
            </a:r>
            <a:br>
              <a:rPr lang="en-US" sz="3200" dirty="0" smtClean="0">
                <a:solidFill>
                  <a:srgbClr val="1F497D"/>
                </a:solidFill>
                <a:latin typeface="Calibri" panose="020F0502020204030204" pitchFamily="34" charset="0"/>
                <a:cs typeface="Century Gothic"/>
              </a:rPr>
            </a:br>
            <a:r>
              <a:rPr lang="en-US" sz="3200" dirty="0" smtClean="0">
                <a:solidFill>
                  <a:srgbClr val="1F497D"/>
                </a:solidFill>
                <a:latin typeface="Calibri" panose="020F0502020204030204" pitchFamily="34" charset="0"/>
                <a:cs typeface="Century Gothic"/>
              </a:rPr>
              <a:t>&amp; Opportunities </a:t>
            </a:r>
            <a:endParaRPr lang="en-US" sz="3200" dirty="0">
              <a:solidFill>
                <a:srgbClr val="1F497D"/>
              </a:solidFill>
              <a:latin typeface="Calibri" panose="020F0502020204030204" pitchFamily="34" charset="0"/>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5</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0" y="873362"/>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8528620"/>
      </p:ext>
    </p:extLst>
  </p:cSld>
  <p:clrMapOvr>
    <a:masterClrMapping/>
  </p:clrMapOvr>
  <p:transition spd="slow">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entury Gothic"/>
                <a:cs typeface="Century Gothic"/>
              </a:rPr>
              <a:t>Communication Opportunity: Guy Bonding</a:t>
            </a:r>
            <a:endParaRPr lang="en-US" sz="3200" dirty="0">
              <a:solidFill>
                <a:srgbClr val="1F497D"/>
              </a:solidFill>
              <a:latin typeface="Century Gothic"/>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50</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22904" y="1184343"/>
            <a:ext cx="8493550" cy="523220"/>
          </a:xfrm>
          <a:prstGeom prst="rect">
            <a:avLst/>
          </a:prstGeom>
          <a:noFill/>
          <a:ln>
            <a:solidFill>
              <a:schemeClr val="accent1"/>
            </a:solidFill>
            <a:prstDash val="sysDash"/>
          </a:ln>
        </p:spPr>
        <p:txBody>
          <a:bodyPr wrap="square" rtlCol="0">
            <a:spAutoFit/>
          </a:bodyPr>
          <a:lstStyle/>
          <a:p>
            <a:pPr algn="ctr"/>
            <a:r>
              <a:rPr lang="en-CA" sz="2800" dirty="0" smtClean="0">
                <a:solidFill>
                  <a:srgbClr val="FF0000"/>
                </a:solidFill>
              </a:rPr>
              <a:t>I don’t want to be the odd man out</a:t>
            </a:r>
            <a:endParaRPr lang="en-CA" sz="2800" dirty="0">
              <a:solidFill>
                <a:srgbClr val="FF0000"/>
              </a:solidFill>
            </a:endParaRPr>
          </a:p>
        </p:txBody>
      </p:sp>
      <p:sp>
        <p:nvSpPr>
          <p:cNvPr id="13" name="Oval 12"/>
          <p:cNvSpPr/>
          <p:nvPr/>
        </p:nvSpPr>
        <p:spPr>
          <a:xfrm>
            <a:off x="600501" y="1009933"/>
            <a:ext cx="933951" cy="826378"/>
          </a:xfrm>
          <a:prstGeom prst="ellipse">
            <a:avLst/>
          </a:prstGeom>
          <a:solidFill>
            <a:schemeClr val="bg1"/>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4" name="TextBox 13"/>
          <p:cNvSpPr txBox="1"/>
          <p:nvPr/>
        </p:nvSpPr>
        <p:spPr>
          <a:xfrm>
            <a:off x="770177" y="967572"/>
            <a:ext cx="764275" cy="923330"/>
          </a:xfrm>
          <a:prstGeom prst="rect">
            <a:avLst/>
          </a:prstGeom>
          <a:noFill/>
        </p:spPr>
        <p:txBody>
          <a:bodyPr wrap="square" rtlCol="0">
            <a:spAutoFit/>
          </a:bodyPr>
          <a:lstStyle/>
          <a:p>
            <a:r>
              <a:rPr lang="en-CA" sz="5400" dirty="0" smtClean="0">
                <a:solidFill>
                  <a:srgbClr val="FF0000"/>
                </a:solidFill>
              </a:rPr>
              <a:t>3.</a:t>
            </a:r>
            <a:endParaRPr lang="en-CA" sz="5400" dirty="0">
              <a:solidFill>
                <a:srgbClr val="FF0000"/>
              </a:solidFill>
            </a:endParaRPr>
          </a:p>
        </p:txBody>
      </p:sp>
      <p:cxnSp>
        <p:nvCxnSpPr>
          <p:cNvPr id="20" name="Straight Connector 19"/>
          <p:cNvCxnSpPr/>
          <p:nvPr/>
        </p:nvCxnSpPr>
        <p:spPr>
          <a:xfrm>
            <a:off x="4604932" y="2149463"/>
            <a:ext cx="0" cy="4136707"/>
          </a:xfrm>
          <a:prstGeom prst="line">
            <a:avLst/>
          </a:prstGeom>
          <a:ln w="12700">
            <a:solidFill>
              <a:schemeClr val="accent6"/>
            </a:solidFill>
            <a:prstDash val="sys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71351" y="2341267"/>
            <a:ext cx="4090346" cy="3785652"/>
          </a:xfrm>
          <a:prstGeom prst="rect">
            <a:avLst/>
          </a:prstGeom>
          <a:noFill/>
        </p:spPr>
        <p:txBody>
          <a:bodyPr wrap="square" rtlCol="0">
            <a:spAutoFit/>
          </a:bodyPr>
          <a:lstStyle/>
          <a:p>
            <a:r>
              <a:rPr lang="en-US" sz="1600" b="1" dirty="0" smtClean="0"/>
              <a:t>Tap into “all for one and one for all”.  </a:t>
            </a:r>
          </a:p>
          <a:p>
            <a:r>
              <a:rPr lang="en-US" sz="1600" dirty="0" smtClean="0"/>
              <a:t>For </a:t>
            </a:r>
            <a:r>
              <a:rPr lang="en-US" sz="1600" dirty="0"/>
              <a:t>example</a:t>
            </a:r>
            <a:r>
              <a:rPr lang="en-US" sz="1600" dirty="0" smtClean="0"/>
              <a:t>:</a:t>
            </a:r>
          </a:p>
          <a:p>
            <a:pPr marL="285750" indent="-285750">
              <a:buFont typeface="Wingdings" charset="2"/>
              <a:buChar char="Ø"/>
            </a:pPr>
            <a:r>
              <a:rPr lang="en-US" sz="1600" dirty="0"/>
              <a:t>Guys recalling one of their own who was </a:t>
            </a:r>
            <a:r>
              <a:rPr lang="en-US" sz="1600" dirty="0" smtClean="0"/>
              <a:t>saved e.g. by </a:t>
            </a:r>
            <a:r>
              <a:rPr lang="en-US" sz="1600" dirty="0"/>
              <a:t>the “</a:t>
            </a:r>
            <a:r>
              <a:rPr lang="en-US" sz="1600" dirty="0" smtClean="0"/>
              <a:t>designated </a:t>
            </a:r>
            <a:r>
              <a:rPr lang="en-US" sz="1600" dirty="0"/>
              <a:t>driver</a:t>
            </a:r>
            <a:r>
              <a:rPr lang="en-US" sz="1600" dirty="0" smtClean="0"/>
              <a:t>”</a:t>
            </a:r>
            <a:r>
              <a:rPr lang="en-US" sz="1600" dirty="0"/>
              <a:t> </a:t>
            </a:r>
            <a:r>
              <a:rPr lang="en-US" sz="1600" dirty="0" smtClean="0"/>
              <a:t>or by the lifejacket he activated when he hit the water. It’s a “ha</a:t>
            </a:r>
            <a:r>
              <a:rPr lang="en-US" sz="1600" dirty="0"/>
              <a:t>, ha</a:t>
            </a:r>
            <a:r>
              <a:rPr lang="en-US" sz="1600" dirty="0" smtClean="0"/>
              <a:t>!” </a:t>
            </a:r>
            <a:r>
              <a:rPr lang="en-US" sz="1600" dirty="0"/>
              <a:t>w</a:t>
            </a:r>
            <a:r>
              <a:rPr lang="en-US" sz="1600" dirty="0" smtClean="0"/>
              <a:t>ith a serious </a:t>
            </a:r>
            <a:r>
              <a:rPr lang="en-US" sz="1600" dirty="0"/>
              <a:t>“love ya bro” </a:t>
            </a:r>
            <a:r>
              <a:rPr lang="en-US" sz="1600" dirty="0" smtClean="0"/>
              <a:t>signature thought.</a:t>
            </a:r>
          </a:p>
          <a:p>
            <a:pPr marL="285750" indent="-285750">
              <a:buFont typeface="Wingdings" charset="2"/>
              <a:buChar char="Ø"/>
            </a:pPr>
            <a:r>
              <a:rPr lang="en-US" sz="1600" dirty="0" smtClean="0"/>
              <a:t>Create hero status for guy who chose to be the designated driver.</a:t>
            </a:r>
          </a:p>
          <a:p>
            <a:pPr marL="285750" indent="-285750">
              <a:buFont typeface="Wingdings" charset="2"/>
              <a:buChar char="Ø"/>
            </a:pPr>
            <a:r>
              <a:rPr lang="en-US" sz="1600" dirty="0" smtClean="0"/>
              <a:t>Turn the tables by guys ridiculing the one who </a:t>
            </a:r>
            <a:r>
              <a:rPr lang="en-US" sz="1600" i="1" dirty="0" smtClean="0"/>
              <a:t>isn’t</a:t>
            </a:r>
            <a:r>
              <a:rPr lang="en-US" sz="1600" dirty="0" smtClean="0"/>
              <a:t> wearing his (cool, light, new) PFD and all his petty ‘reasons’ – my tan line et al. </a:t>
            </a:r>
            <a:r>
              <a:rPr lang="en-US" sz="1600" dirty="0"/>
              <a:t>M</a:t>
            </a:r>
            <a:r>
              <a:rPr lang="en-US" sz="1600" dirty="0" smtClean="0"/>
              <a:t>ake </a:t>
            </a:r>
            <a:r>
              <a:rPr lang="en-US" sz="1600" i="1" dirty="0" smtClean="0"/>
              <a:t>him</a:t>
            </a:r>
            <a:r>
              <a:rPr lang="en-US" sz="1600" dirty="0" smtClean="0"/>
              <a:t> the odd man out. </a:t>
            </a:r>
          </a:p>
          <a:p>
            <a:endParaRPr lang="en-US" sz="1600" dirty="0"/>
          </a:p>
          <a:p>
            <a:endParaRPr lang="en-US" sz="1600" dirty="0"/>
          </a:p>
        </p:txBody>
      </p:sp>
      <p:sp>
        <p:nvSpPr>
          <p:cNvPr id="22" name="TextBox 21"/>
          <p:cNvSpPr txBox="1"/>
          <p:nvPr/>
        </p:nvSpPr>
        <p:spPr>
          <a:xfrm>
            <a:off x="4705149" y="1999231"/>
            <a:ext cx="4328845" cy="369332"/>
          </a:xfrm>
          <a:prstGeom prst="rect">
            <a:avLst/>
          </a:prstGeom>
          <a:noFill/>
        </p:spPr>
        <p:txBody>
          <a:bodyPr wrap="square" rtlCol="0">
            <a:spAutoFit/>
          </a:bodyPr>
          <a:lstStyle/>
          <a:p>
            <a:r>
              <a:rPr lang="en-CA" b="1" u="sng" dirty="0" smtClean="0">
                <a:solidFill>
                  <a:schemeClr val="accent6"/>
                </a:solidFill>
              </a:rPr>
              <a:t>“Odd Man Out” Watch-outs  </a:t>
            </a:r>
            <a:endParaRPr lang="en-CA" b="1" u="sng" dirty="0">
              <a:solidFill>
                <a:schemeClr val="accent6"/>
              </a:solidFill>
            </a:endParaRPr>
          </a:p>
        </p:txBody>
      </p:sp>
      <p:sp>
        <p:nvSpPr>
          <p:cNvPr id="3" name="Rectangle 2"/>
          <p:cNvSpPr/>
          <p:nvPr/>
        </p:nvSpPr>
        <p:spPr>
          <a:xfrm>
            <a:off x="4719375" y="2373305"/>
            <a:ext cx="3979426" cy="584775"/>
          </a:xfrm>
          <a:prstGeom prst="rect">
            <a:avLst/>
          </a:prstGeom>
        </p:spPr>
        <p:txBody>
          <a:bodyPr wrap="square">
            <a:spAutoFit/>
          </a:bodyPr>
          <a:lstStyle/>
          <a:p>
            <a:pPr marL="285750" indent="-285750">
              <a:buFont typeface="Wingdings" charset="2"/>
              <a:buChar char="Ø"/>
            </a:pPr>
            <a:r>
              <a:rPr lang="en-US" sz="1600" dirty="0" smtClean="0"/>
              <a:t>Don’t show “one guy” as being the safe guy – leverage the group mentality. </a:t>
            </a:r>
            <a:endParaRPr lang="en-US" sz="1600" dirty="0"/>
          </a:p>
        </p:txBody>
      </p:sp>
      <p:sp>
        <p:nvSpPr>
          <p:cNvPr id="17" name="TextBox 16"/>
          <p:cNvSpPr txBox="1"/>
          <p:nvPr/>
        </p:nvSpPr>
        <p:spPr>
          <a:xfrm>
            <a:off x="322903" y="1944639"/>
            <a:ext cx="4328845" cy="369332"/>
          </a:xfrm>
          <a:prstGeom prst="rect">
            <a:avLst/>
          </a:prstGeom>
          <a:noFill/>
        </p:spPr>
        <p:txBody>
          <a:bodyPr wrap="square" rtlCol="0">
            <a:spAutoFit/>
          </a:bodyPr>
          <a:lstStyle/>
          <a:p>
            <a:r>
              <a:rPr lang="en-CA" b="1" u="sng" dirty="0" smtClean="0">
                <a:solidFill>
                  <a:schemeClr val="accent6"/>
                </a:solidFill>
              </a:rPr>
              <a:t>“Odd Man” Opportunities </a:t>
            </a:r>
            <a:endParaRPr lang="en-CA" b="1" u="sng" dirty="0">
              <a:solidFill>
                <a:schemeClr val="accent6"/>
              </a:solidFill>
            </a:endParaRPr>
          </a:p>
        </p:txBody>
      </p:sp>
    </p:spTree>
    <p:extLst>
      <p:ext uri="{BB962C8B-B14F-4D97-AF65-F5344CB8AC3E}">
        <p14:creationId xmlns:p14="http://schemas.microsoft.com/office/powerpoint/2010/main" val="4153007755"/>
      </p:ext>
    </p:extLst>
  </p:cSld>
  <p:clrMapOvr>
    <a:masterClrMapping/>
  </p:clrMapOvr>
  <p:transition spd="slow">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entury Gothic"/>
                <a:cs typeface="Century Gothic"/>
              </a:rPr>
              <a:t>Communication Opportunity: Relaxation</a:t>
            </a:r>
            <a:endParaRPr lang="en-US" sz="3200" dirty="0">
              <a:solidFill>
                <a:srgbClr val="1F497D"/>
              </a:solidFill>
              <a:latin typeface="Century Gothic"/>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51</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22904" y="1184343"/>
            <a:ext cx="8493550" cy="492443"/>
          </a:xfrm>
          <a:prstGeom prst="rect">
            <a:avLst/>
          </a:prstGeom>
          <a:noFill/>
          <a:ln>
            <a:solidFill>
              <a:schemeClr val="accent1"/>
            </a:solidFill>
            <a:prstDash val="sysDash"/>
          </a:ln>
        </p:spPr>
        <p:txBody>
          <a:bodyPr wrap="square" rtlCol="0">
            <a:spAutoFit/>
          </a:bodyPr>
          <a:lstStyle/>
          <a:p>
            <a:pPr marL="1255713" defTabSz="620713"/>
            <a:r>
              <a:rPr lang="en-CA" sz="2600" dirty="0" smtClean="0">
                <a:solidFill>
                  <a:srgbClr val="FF0000"/>
                </a:solidFill>
              </a:rPr>
              <a:t>                 I have the right to relax </a:t>
            </a:r>
            <a:endParaRPr lang="en-CA" sz="2600" dirty="0">
              <a:solidFill>
                <a:srgbClr val="FF0000"/>
              </a:solidFill>
            </a:endParaRPr>
          </a:p>
        </p:txBody>
      </p:sp>
      <p:sp>
        <p:nvSpPr>
          <p:cNvPr id="13" name="Oval 12"/>
          <p:cNvSpPr/>
          <p:nvPr/>
        </p:nvSpPr>
        <p:spPr>
          <a:xfrm>
            <a:off x="605140" y="1009933"/>
            <a:ext cx="933951" cy="826378"/>
          </a:xfrm>
          <a:prstGeom prst="ellipse">
            <a:avLst/>
          </a:prstGeom>
          <a:solidFill>
            <a:schemeClr val="bg1"/>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4" name="TextBox 13"/>
          <p:cNvSpPr txBox="1"/>
          <p:nvPr/>
        </p:nvSpPr>
        <p:spPr>
          <a:xfrm>
            <a:off x="770177" y="967572"/>
            <a:ext cx="764275" cy="923330"/>
          </a:xfrm>
          <a:prstGeom prst="rect">
            <a:avLst/>
          </a:prstGeom>
          <a:noFill/>
        </p:spPr>
        <p:txBody>
          <a:bodyPr wrap="square" rtlCol="0">
            <a:spAutoFit/>
          </a:bodyPr>
          <a:lstStyle/>
          <a:p>
            <a:r>
              <a:rPr lang="en-CA" sz="5400" dirty="0" smtClean="0">
                <a:solidFill>
                  <a:srgbClr val="FF0000"/>
                </a:solidFill>
              </a:rPr>
              <a:t>4.</a:t>
            </a:r>
            <a:endParaRPr lang="en-CA" sz="5400" dirty="0">
              <a:solidFill>
                <a:srgbClr val="FF0000"/>
              </a:solidFill>
            </a:endParaRPr>
          </a:p>
        </p:txBody>
      </p:sp>
      <p:cxnSp>
        <p:nvCxnSpPr>
          <p:cNvPr id="20" name="Straight Connector 19"/>
          <p:cNvCxnSpPr/>
          <p:nvPr/>
        </p:nvCxnSpPr>
        <p:spPr>
          <a:xfrm>
            <a:off x="4508874" y="2069076"/>
            <a:ext cx="0" cy="4236190"/>
          </a:xfrm>
          <a:prstGeom prst="line">
            <a:avLst/>
          </a:prstGeom>
          <a:ln w="12700">
            <a:solidFill>
              <a:schemeClr val="accent6"/>
            </a:solidFill>
            <a:prstDash val="sys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27080" y="2349835"/>
            <a:ext cx="4242600" cy="3539430"/>
          </a:xfrm>
          <a:prstGeom prst="rect">
            <a:avLst/>
          </a:prstGeom>
          <a:noFill/>
        </p:spPr>
        <p:txBody>
          <a:bodyPr wrap="square" rtlCol="0">
            <a:spAutoFit/>
          </a:bodyPr>
          <a:lstStyle/>
          <a:p>
            <a:r>
              <a:rPr lang="en-US" sz="1600" b="1" dirty="0" smtClean="0"/>
              <a:t>Redefine the image of ‘lifejackets’ (now designed to be worn) and create an emotional desire to buy and wear.   </a:t>
            </a:r>
          </a:p>
          <a:p>
            <a:r>
              <a:rPr lang="en-US" sz="1600" dirty="0" smtClean="0"/>
              <a:t>For </a:t>
            </a:r>
            <a:r>
              <a:rPr lang="en-US" sz="1600" dirty="0"/>
              <a:t>example: </a:t>
            </a:r>
          </a:p>
          <a:p>
            <a:pPr marL="285750" indent="-285750">
              <a:buFont typeface="Wingdings" charset="2"/>
              <a:buChar char="Ø"/>
            </a:pPr>
            <a:r>
              <a:rPr lang="en-US" sz="1600" dirty="0" smtClean="0"/>
              <a:t>Nothing else is antiquated in your life, why should your lifejackets be? </a:t>
            </a:r>
          </a:p>
          <a:p>
            <a:pPr marL="285750" indent="-285750">
              <a:buFont typeface="Wingdings" charset="2"/>
              <a:buChar char="Ø"/>
            </a:pPr>
            <a:r>
              <a:rPr lang="en-US" sz="1600" dirty="0" smtClean="0"/>
              <a:t>You can be safe </a:t>
            </a:r>
            <a:r>
              <a:rPr lang="en-US" sz="1600" i="1" dirty="0" smtClean="0"/>
              <a:t>and</a:t>
            </a:r>
            <a:r>
              <a:rPr lang="en-US" sz="1600" dirty="0" smtClean="0"/>
              <a:t> comfortable with the new-style PFDs.  </a:t>
            </a:r>
          </a:p>
          <a:p>
            <a:pPr marL="285750" indent="-285750">
              <a:buFont typeface="Wingdings" charset="2"/>
              <a:buChar char="Ø"/>
            </a:pPr>
            <a:r>
              <a:rPr lang="en-US" sz="1600" dirty="0" smtClean="0"/>
              <a:t>Why is it a ‘splurge’ to buy a lifejacket designed to be worn, when you’re saving lives?  </a:t>
            </a:r>
          </a:p>
          <a:p>
            <a:pPr marL="285750" indent="-285750">
              <a:buFont typeface="Wingdings" charset="2"/>
              <a:buChar char="Ø"/>
            </a:pPr>
            <a:r>
              <a:rPr lang="en-US" sz="1600" dirty="0" smtClean="0"/>
              <a:t>Get more professionals to wear them while they’re in the boat: set a higher bar of behavior. </a:t>
            </a:r>
            <a:endParaRPr lang="en-CA" sz="1600" u="sng" dirty="0">
              <a:solidFill>
                <a:schemeClr val="accent6"/>
              </a:solidFill>
            </a:endParaRPr>
          </a:p>
        </p:txBody>
      </p:sp>
      <p:sp>
        <p:nvSpPr>
          <p:cNvPr id="22" name="TextBox 21"/>
          <p:cNvSpPr txBox="1"/>
          <p:nvPr/>
        </p:nvSpPr>
        <p:spPr>
          <a:xfrm>
            <a:off x="4569679" y="2377131"/>
            <a:ext cx="4328845" cy="1077218"/>
          </a:xfrm>
          <a:prstGeom prst="rect">
            <a:avLst/>
          </a:prstGeom>
          <a:noFill/>
        </p:spPr>
        <p:txBody>
          <a:bodyPr wrap="square" rtlCol="0">
            <a:spAutoFit/>
          </a:bodyPr>
          <a:lstStyle/>
          <a:p>
            <a:r>
              <a:rPr lang="en-US" sz="1600" dirty="0" smtClean="0"/>
              <a:t>Many may still need a rational reason to wear a lifejacket, regardless of how comfortable they are. </a:t>
            </a:r>
            <a:endParaRPr lang="en-US" sz="1600" dirty="0"/>
          </a:p>
          <a:p>
            <a:r>
              <a:rPr lang="en-CA" sz="1600" u="sng" dirty="0" smtClean="0">
                <a:solidFill>
                  <a:schemeClr val="accent6"/>
                </a:solidFill>
              </a:rPr>
              <a:t> </a:t>
            </a:r>
            <a:endParaRPr lang="en-CA" sz="1600" u="sng" dirty="0">
              <a:solidFill>
                <a:schemeClr val="accent6"/>
              </a:solidFill>
            </a:endParaRPr>
          </a:p>
        </p:txBody>
      </p:sp>
      <p:sp>
        <p:nvSpPr>
          <p:cNvPr id="17" name="TextBox 16"/>
          <p:cNvSpPr txBox="1"/>
          <p:nvPr/>
        </p:nvSpPr>
        <p:spPr>
          <a:xfrm>
            <a:off x="4514169" y="1999231"/>
            <a:ext cx="4328845" cy="369332"/>
          </a:xfrm>
          <a:prstGeom prst="rect">
            <a:avLst/>
          </a:prstGeom>
          <a:noFill/>
        </p:spPr>
        <p:txBody>
          <a:bodyPr wrap="square" rtlCol="0">
            <a:spAutoFit/>
          </a:bodyPr>
          <a:lstStyle/>
          <a:p>
            <a:r>
              <a:rPr lang="en-CA" b="1" u="sng" dirty="0" smtClean="0">
                <a:solidFill>
                  <a:schemeClr val="accent6"/>
                </a:solidFill>
              </a:rPr>
              <a:t>“Relaxation” Watch-outs  </a:t>
            </a:r>
            <a:endParaRPr lang="en-CA" b="1" u="sng" dirty="0">
              <a:solidFill>
                <a:schemeClr val="accent6"/>
              </a:solidFill>
            </a:endParaRPr>
          </a:p>
        </p:txBody>
      </p:sp>
      <p:sp>
        <p:nvSpPr>
          <p:cNvPr id="18" name="TextBox 17"/>
          <p:cNvSpPr txBox="1"/>
          <p:nvPr/>
        </p:nvSpPr>
        <p:spPr>
          <a:xfrm>
            <a:off x="322903" y="1944639"/>
            <a:ext cx="4328845" cy="369332"/>
          </a:xfrm>
          <a:prstGeom prst="rect">
            <a:avLst/>
          </a:prstGeom>
          <a:noFill/>
        </p:spPr>
        <p:txBody>
          <a:bodyPr wrap="square" rtlCol="0">
            <a:spAutoFit/>
          </a:bodyPr>
          <a:lstStyle/>
          <a:p>
            <a:r>
              <a:rPr lang="en-CA" b="1" u="sng" dirty="0" smtClean="0">
                <a:solidFill>
                  <a:schemeClr val="accent6"/>
                </a:solidFill>
              </a:rPr>
              <a:t>“Relaxation” Opportunities </a:t>
            </a:r>
            <a:endParaRPr lang="en-CA" b="1" u="sng" dirty="0">
              <a:solidFill>
                <a:schemeClr val="accent6"/>
              </a:solidFill>
            </a:endParaRPr>
          </a:p>
        </p:txBody>
      </p:sp>
    </p:spTree>
    <p:extLst>
      <p:ext uri="{BB962C8B-B14F-4D97-AF65-F5344CB8AC3E}">
        <p14:creationId xmlns:p14="http://schemas.microsoft.com/office/powerpoint/2010/main" val="3513805479"/>
      </p:ext>
    </p:extLst>
  </p:cSld>
  <p:clrMapOvr>
    <a:masterClrMapping/>
  </p:clrMapOvr>
  <p:transition spd="slow">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52</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0" y="87336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 Box 5"/>
          <p:cNvSpPr txBox="1">
            <a:spLocks noChangeArrowheads="1"/>
          </p:cNvSpPr>
          <p:nvPr/>
        </p:nvSpPr>
        <p:spPr bwMode="auto">
          <a:xfrm>
            <a:off x="1505706" y="1930962"/>
            <a:ext cx="7120467" cy="1610697"/>
          </a:xfrm>
          <a:prstGeom prst="rect">
            <a:avLst/>
          </a:prstGeom>
          <a:solidFill>
            <a:schemeClr val="bg1"/>
          </a:solidFill>
          <a:ln w="9525">
            <a:noFill/>
            <a:miter lim="800000"/>
            <a:headEnd/>
            <a:tailEnd/>
          </a:ln>
        </p:spPr>
        <p:txBody>
          <a:bodyPr wrap="square">
            <a:spAutoFit/>
          </a:bodyPr>
          <a:lstStyle>
            <a:lvl1pPr marL="177800" indent="-177800" eaLnBrk="0" hangingPunct="0">
              <a:tabLst>
                <a:tab pos="2349500" algn="l"/>
                <a:tab pos="4178300" algn="l"/>
              </a:tabLst>
              <a:defRPr sz="1400">
                <a:solidFill>
                  <a:schemeClr val="tx1"/>
                </a:solidFill>
                <a:latin typeface="Arial" charset="0"/>
                <a:ea typeface="ＭＳ Ｐゴシック" charset="0"/>
                <a:cs typeface="ＭＳ Ｐゴシック" charset="0"/>
              </a:defRPr>
            </a:lvl1pPr>
            <a:lvl2pPr marL="742950" indent="-285750" eaLnBrk="0" hangingPunct="0">
              <a:tabLst>
                <a:tab pos="2349500" algn="l"/>
                <a:tab pos="4178300" algn="l"/>
              </a:tabLst>
              <a:defRPr sz="1400">
                <a:solidFill>
                  <a:schemeClr val="tx1"/>
                </a:solidFill>
                <a:latin typeface="Arial" charset="0"/>
                <a:ea typeface="ＭＳ Ｐゴシック" charset="0"/>
              </a:defRPr>
            </a:lvl2pPr>
            <a:lvl3pPr marL="1143000" indent="-228600" eaLnBrk="0" hangingPunct="0">
              <a:tabLst>
                <a:tab pos="2349500" algn="l"/>
                <a:tab pos="4178300" algn="l"/>
              </a:tabLst>
              <a:defRPr sz="1400">
                <a:solidFill>
                  <a:schemeClr val="tx1"/>
                </a:solidFill>
                <a:latin typeface="Arial" charset="0"/>
                <a:ea typeface="ＭＳ Ｐゴシック" charset="0"/>
              </a:defRPr>
            </a:lvl3pPr>
            <a:lvl4pPr marL="1600200" indent="-228600" eaLnBrk="0" hangingPunct="0">
              <a:tabLst>
                <a:tab pos="2349500" algn="l"/>
                <a:tab pos="4178300" algn="l"/>
              </a:tabLst>
              <a:defRPr sz="1400">
                <a:solidFill>
                  <a:schemeClr val="tx1"/>
                </a:solidFill>
                <a:latin typeface="Arial" charset="0"/>
                <a:ea typeface="ＭＳ Ｐゴシック" charset="0"/>
              </a:defRPr>
            </a:lvl4pPr>
            <a:lvl5pPr marL="2057400" indent="-228600" eaLnBrk="0" hangingPunct="0">
              <a:tabLst>
                <a:tab pos="2349500" algn="l"/>
                <a:tab pos="4178300" algn="l"/>
              </a:tabLst>
              <a:defRPr sz="1400">
                <a:solidFill>
                  <a:schemeClr val="tx1"/>
                </a:solidFill>
                <a:latin typeface="Arial" charset="0"/>
                <a:ea typeface="ＭＳ Ｐゴシック" charset="0"/>
              </a:defRPr>
            </a:lvl5pPr>
            <a:lvl6pPr marL="2514600" indent="-228600" eaLnBrk="0" fontAlgn="base" hangingPunct="0">
              <a:spcBef>
                <a:spcPct val="0"/>
              </a:spcBef>
              <a:spcAft>
                <a:spcPct val="0"/>
              </a:spcAft>
              <a:tabLst>
                <a:tab pos="2349500" algn="l"/>
                <a:tab pos="4178300" algn="l"/>
              </a:tabLst>
              <a:defRPr sz="1400">
                <a:solidFill>
                  <a:schemeClr val="tx1"/>
                </a:solidFill>
                <a:latin typeface="Arial" charset="0"/>
                <a:ea typeface="ＭＳ Ｐゴシック" charset="0"/>
              </a:defRPr>
            </a:lvl6pPr>
            <a:lvl7pPr marL="2971800" indent="-228600" eaLnBrk="0" fontAlgn="base" hangingPunct="0">
              <a:spcBef>
                <a:spcPct val="0"/>
              </a:spcBef>
              <a:spcAft>
                <a:spcPct val="0"/>
              </a:spcAft>
              <a:tabLst>
                <a:tab pos="2349500" algn="l"/>
                <a:tab pos="4178300" algn="l"/>
              </a:tabLst>
              <a:defRPr sz="1400">
                <a:solidFill>
                  <a:schemeClr val="tx1"/>
                </a:solidFill>
                <a:latin typeface="Arial" charset="0"/>
                <a:ea typeface="ＭＳ Ｐゴシック" charset="0"/>
              </a:defRPr>
            </a:lvl7pPr>
            <a:lvl8pPr marL="3429000" indent="-228600" eaLnBrk="0" fontAlgn="base" hangingPunct="0">
              <a:spcBef>
                <a:spcPct val="0"/>
              </a:spcBef>
              <a:spcAft>
                <a:spcPct val="0"/>
              </a:spcAft>
              <a:tabLst>
                <a:tab pos="2349500" algn="l"/>
                <a:tab pos="4178300" algn="l"/>
              </a:tabLst>
              <a:defRPr sz="1400">
                <a:solidFill>
                  <a:schemeClr val="tx1"/>
                </a:solidFill>
                <a:latin typeface="Arial" charset="0"/>
                <a:ea typeface="ＭＳ Ｐゴシック" charset="0"/>
              </a:defRPr>
            </a:lvl8pPr>
            <a:lvl9pPr marL="3886200" indent="-228600" eaLnBrk="0" fontAlgn="base" hangingPunct="0">
              <a:spcBef>
                <a:spcPct val="0"/>
              </a:spcBef>
              <a:spcAft>
                <a:spcPct val="0"/>
              </a:spcAft>
              <a:tabLst>
                <a:tab pos="2349500" algn="l"/>
                <a:tab pos="4178300" algn="l"/>
              </a:tabLst>
              <a:defRPr sz="1400">
                <a:solidFill>
                  <a:schemeClr val="tx1"/>
                </a:solidFill>
                <a:latin typeface="Arial" charset="0"/>
                <a:ea typeface="ＭＳ Ｐゴシック" charset="0"/>
              </a:defRPr>
            </a:lvl9pPr>
          </a:lstStyle>
          <a:p>
            <a:pPr>
              <a:spcAft>
                <a:spcPts val="1000"/>
              </a:spcAft>
            </a:pPr>
            <a:endParaRPr lang="en-US" sz="1800" dirty="0">
              <a:latin typeface="+mj-lt"/>
            </a:endParaRPr>
          </a:p>
          <a:p>
            <a:pPr>
              <a:spcAft>
                <a:spcPts val="1000"/>
              </a:spcAft>
            </a:pPr>
            <a:r>
              <a:rPr lang="en-US" sz="1600" b="1" dirty="0">
                <a:solidFill>
                  <a:srgbClr val="1F497D"/>
                </a:solidFill>
                <a:latin typeface="+mj-lt"/>
                <a:cs typeface="Arial" charset="0"/>
              </a:rPr>
              <a:t>Lisa Elder</a:t>
            </a:r>
            <a:r>
              <a:rPr lang="en-US" sz="1600" dirty="0">
                <a:solidFill>
                  <a:srgbClr val="1F497D"/>
                </a:solidFill>
                <a:latin typeface="+mj-lt"/>
                <a:cs typeface="Arial" charset="0"/>
              </a:rPr>
              <a:t>: </a:t>
            </a:r>
            <a:r>
              <a:rPr lang="en-US" sz="1600" b="1" dirty="0">
                <a:solidFill>
                  <a:srgbClr val="1F497D"/>
                </a:solidFill>
                <a:latin typeface="+mj-lt"/>
                <a:cs typeface="Arial" charset="0"/>
              </a:rPr>
              <a:t>heads up</a:t>
            </a:r>
            <a:r>
              <a:rPr lang="en-US" sz="1600" dirty="0">
                <a:solidFill>
                  <a:srgbClr val="1F497D"/>
                </a:solidFill>
                <a:latin typeface="+mj-lt"/>
                <a:cs typeface="Arial" charset="0"/>
              </a:rPr>
              <a:t> </a:t>
            </a:r>
            <a:r>
              <a:rPr lang="en-US" sz="1600" dirty="0">
                <a:latin typeface="+mj-lt"/>
                <a:cs typeface="Arial" charset="0"/>
              </a:rPr>
              <a:t>Inspiration from Information Inc. </a:t>
            </a:r>
            <a:r>
              <a:rPr lang="en-US" sz="1600" dirty="0" smtClean="0">
                <a:latin typeface="+mj-lt"/>
                <a:cs typeface="Arial" charset="0"/>
              </a:rPr>
              <a:t>416.482.3693        lisa.elder@headsupgroup.com  headsupgroup.com</a:t>
            </a:r>
            <a:endParaRPr lang="en-US" sz="1600" dirty="0">
              <a:latin typeface="+mj-lt"/>
              <a:cs typeface="Arial" charset="0"/>
            </a:endParaRPr>
          </a:p>
          <a:p>
            <a:pPr>
              <a:spcAft>
                <a:spcPts val="1000"/>
              </a:spcAft>
            </a:pPr>
            <a:r>
              <a:rPr lang="en-US" sz="1600" b="1" dirty="0">
                <a:solidFill>
                  <a:srgbClr val="1F497D"/>
                </a:solidFill>
                <a:latin typeface="+mj-lt"/>
                <a:cs typeface="Arial" charset="0"/>
              </a:rPr>
              <a:t>Tom McCullough: McCullough Associates  </a:t>
            </a:r>
            <a:r>
              <a:rPr lang="en-US" sz="1600" dirty="0">
                <a:latin typeface="+mj-lt"/>
                <a:cs typeface="Arial" charset="0"/>
              </a:rPr>
              <a:t>705.739.7149  tom.mccullough@rogers.com</a:t>
            </a:r>
            <a:endParaRPr lang="en-US" sz="1800" dirty="0">
              <a:latin typeface="+mj-lt"/>
              <a:cs typeface="Arial" charset="0"/>
            </a:endParaRPr>
          </a:p>
        </p:txBody>
      </p:sp>
      <p:sp>
        <p:nvSpPr>
          <p:cNvPr id="2" name="TextBox 1"/>
          <p:cNvSpPr txBox="1"/>
          <p:nvPr/>
        </p:nvSpPr>
        <p:spPr>
          <a:xfrm>
            <a:off x="770177" y="1561630"/>
            <a:ext cx="7517749" cy="369332"/>
          </a:xfrm>
          <a:prstGeom prst="rect">
            <a:avLst/>
          </a:prstGeom>
          <a:noFill/>
        </p:spPr>
        <p:txBody>
          <a:bodyPr wrap="square" rtlCol="0">
            <a:spAutoFit/>
          </a:bodyPr>
          <a:lstStyle/>
          <a:p>
            <a:r>
              <a:rPr lang="en-US" b="1" dirty="0" smtClean="0">
                <a:solidFill>
                  <a:srgbClr val="1F497D"/>
                </a:solidFill>
              </a:rPr>
              <a:t>Comments or questions? Please contact us: </a:t>
            </a:r>
            <a:endParaRPr lang="en-US" b="1" dirty="0">
              <a:solidFill>
                <a:srgbClr val="1F497D"/>
              </a:solidFill>
            </a:endParaRPr>
          </a:p>
        </p:txBody>
      </p:sp>
    </p:spTree>
    <p:extLst>
      <p:ext uri="{BB962C8B-B14F-4D97-AF65-F5344CB8AC3E}">
        <p14:creationId xmlns:p14="http://schemas.microsoft.com/office/powerpoint/2010/main" val="24524530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11">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alibri" panose="020F0502020204030204" pitchFamily="34" charset="0"/>
                <a:cs typeface="Century Gothic"/>
              </a:rPr>
              <a:t>Driver: Control</a:t>
            </a:r>
            <a:endParaRPr lang="en-US" sz="3200" dirty="0">
              <a:solidFill>
                <a:srgbClr val="1F497D"/>
              </a:solidFill>
              <a:latin typeface="Calibri" panose="020F0502020204030204" pitchFamily="34" charset="0"/>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6</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1047867"/>
            <a:ext cx="1478410" cy="5823133"/>
          </a:xfrm>
          <a:prstGeom prst="rect">
            <a:avLst/>
          </a:prstGeom>
          <a:noFill/>
        </p:spPr>
        <p:txBody>
          <a:bodyPr wrap="square" rtlCol="0">
            <a:spAutoFit/>
          </a:bodyPr>
          <a:lstStyle/>
          <a:p>
            <a:pPr algn="r">
              <a:lnSpc>
                <a:spcPct val="95000"/>
              </a:lnSpc>
            </a:pPr>
            <a:r>
              <a:rPr lang="en-US" sz="1400" dirty="0" smtClean="0">
                <a:solidFill>
                  <a:srgbClr val="000090"/>
                </a:solidFill>
              </a:rPr>
              <a:t>Barrier Insight:</a:t>
            </a:r>
          </a:p>
          <a:p>
            <a:pPr algn="r">
              <a:lnSpc>
                <a:spcPct val="95000"/>
              </a:lnSpc>
            </a:pPr>
            <a:endParaRPr lang="en-US" sz="1400" dirty="0"/>
          </a:p>
          <a:p>
            <a:pPr algn="r">
              <a:lnSpc>
                <a:spcPct val="95000"/>
              </a:lnSpc>
            </a:pPr>
            <a:endParaRPr lang="en-US" sz="1400" dirty="0" smtClean="0"/>
          </a:p>
          <a:p>
            <a:pPr algn="r">
              <a:lnSpc>
                <a:spcPct val="95000"/>
              </a:lnSpc>
            </a:pPr>
            <a:r>
              <a:rPr lang="en-US" sz="1400" dirty="0" err="1" smtClean="0">
                <a:solidFill>
                  <a:srgbClr val="000090"/>
                </a:solidFill>
              </a:rPr>
              <a:t>Behavioural</a:t>
            </a:r>
            <a:r>
              <a:rPr lang="en-US" sz="1400" dirty="0" smtClean="0">
                <a:solidFill>
                  <a:srgbClr val="000090"/>
                </a:solidFill>
              </a:rPr>
              <a:t> Evidence:</a:t>
            </a:r>
          </a:p>
          <a:p>
            <a:pPr algn="r">
              <a:lnSpc>
                <a:spcPct val="95000"/>
              </a:lnSpc>
            </a:pPr>
            <a:endParaRPr lang="en-US" sz="1400" dirty="0"/>
          </a:p>
          <a:p>
            <a:pPr algn="r">
              <a:lnSpc>
                <a:spcPct val="95000"/>
              </a:lnSpc>
            </a:pPr>
            <a:endParaRPr lang="en-US" sz="1400" dirty="0"/>
          </a:p>
          <a:p>
            <a:pPr algn="r">
              <a:lnSpc>
                <a:spcPct val="95000"/>
              </a:lnSpc>
            </a:pPr>
            <a:r>
              <a:rPr lang="en-US" sz="1400" dirty="0" smtClean="0">
                <a:solidFill>
                  <a:srgbClr val="FF0000"/>
                </a:solidFill>
              </a:rPr>
              <a:t>Implications to Safety:</a:t>
            </a:r>
          </a:p>
          <a:p>
            <a:pPr algn="r">
              <a:lnSpc>
                <a:spcPct val="95000"/>
              </a:lnSpc>
            </a:pPr>
            <a:endParaRPr lang="en-US" sz="1400" dirty="0">
              <a:solidFill>
                <a:srgbClr val="00B624"/>
              </a:solidFill>
            </a:endParaRPr>
          </a:p>
          <a:p>
            <a:pPr algn="r">
              <a:lnSpc>
                <a:spcPct val="95000"/>
              </a:lnSpc>
            </a:pPr>
            <a:endParaRPr lang="en-US" sz="1400" dirty="0" smtClean="0">
              <a:solidFill>
                <a:srgbClr val="00B624"/>
              </a:solidFill>
            </a:endParaRPr>
          </a:p>
          <a:p>
            <a:pPr algn="r">
              <a:lnSpc>
                <a:spcPct val="95000"/>
              </a:lnSpc>
            </a:pPr>
            <a:endParaRPr lang="en-US" sz="1400" dirty="0">
              <a:solidFill>
                <a:srgbClr val="00B624"/>
              </a:solidFill>
            </a:endParaRPr>
          </a:p>
          <a:p>
            <a:pPr algn="r">
              <a:lnSpc>
                <a:spcPct val="95000"/>
              </a:lnSpc>
            </a:pPr>
            <a:endParaRPr lang="en-US" sz="1400" dirty="0" smtClean="0">
              <a:solidFill>
                <a:srgbClr val="00B624"/>
              </a:solidFill>
            </a:endParaRPr>
          </a:p>
          <a:p>
            <a:pPr algn="r">
              <a:lnSpc>
                <a:spcPct val="95000"/>
              </a:lnSpc>
            </a:pPr>
            <a:endParaRPr lang="en-US" sz="1400" dirty="0">
              <a:solidFill>
                <a:srgbClr val="00B624"/>
              </a:solidFill>
            </a:endParaRPr>
          </a:p>
          <a:p>
            <a:pPr algn="r">
              <a:lnSpc>
                <a:spcPct val="95000"/>
              </a:lnSpc>
            </a:pPr>
            <a:r>
              <a:rPr lang="en-US" sz="1400" dirty="0">
                <a:solidFill>
                  <a:srgbClr val="00B050"/>
                </a:solidFill>
              </a:rPr>
              <a:t>Appe</a:t>
            </a:r>
            <a:r>
              <a:rPr lang="en-US" sz="1400" dirty="0" smtClean="0">
                <a:solidFill>
                  <a:srgbClr val="00B050"/>
                </a:solidFill>
              </a:rPr>
              <a:t>aling Messages:</a:t>
            </a:r>
          </a:p>
          <a:p>
            <a:pPr algn="r">
              <a:lnSpc>
                <a:spcPct val="95000"/>
              </a:lnSpc>
            </a:pPr>
            <a:endParaRPr lang="en-US" sz="1400" dirty="0" smtClean="0">
              <a:solidFill>
                <a:srgbClr val="FF0000"/>
              </a:solidFill>
            </a:endParaRPr>
          </a:p>
          <a:p>
            <a:pPr algn="r">
              <a:lnSpc>
                <a:spcPct val="95000"/>
              </a:lnSpc>
            </a:pPr>
            <a:endParaRPr lang="en-US" sz="1400" dirty="0" smtClean="0">
              <a:solidFill>
                <a:srgbClr val="FF0000"/>
              </a:solidFill>
            </a:endParaRPr>
          </a:p>
          <a:p>
            <a:pPr algn="r">
              <a:lnSpc>
                <a:spcPct val="95000"/>
              </a:lnSpc>
            </a:pPr>
            <a:endParaRPr lang="en-US" sz="1400" dirty="0">
              <a:solidFill>
                <a:srgbClr val="FF0000"/>
              </a:solidFill>
            </a:endParaRPr>
          </a:p>
          <a:p>
            <a:pPr algn="r">
              <a:lnSpc>
                <a:spcPct val="95000"/>
              </a:lnSpc>
            </a:pPr>
            <a:endParaRPr lang="en-US" sz="1400" dirty="0" smtClean="0">
              <a:solidFill>
                <a:srgbClr val="00B050"/>
              </a:solidFill>
            </a:endParaRPr>
          </a:p>
          <a:p>
            <a:pPr algn="r">
              <a:lnSpc>
                <a:spcPct val="95000"/>
              </a:lnSpc>
            </a:pPr>
            <a:r>
              <a:rPr lang="en-US" sz="1400" dirty="0" smtClean="0">
                <a:solidFill>
                  <a:srgbClr val="00B050"/>
                </a:solidFill>
              </a:rPr>
              <a:t>Motivators:</a:t>
            </a:r>
          </a:p>
          <a:p>
            <a:pPr algn="r">
              <a:lnSpc>
                <a:spcPct val="95000"/>
              </a:lnSpc>
            </a:pPr>
            <a:endParaRPr lang="en-US" sz="1400" dirty="0">
              <a:solidFill>
                <a:srgbClr val="FF6600"/>
              </a:solidFill>
            </a:endParaRPr>
          </a:p>
          <a:p>
            <a:pPr algn="r">
              <a:lnSpc>
                <a:spcPct val="95000"/>
              </a:lnSpc>
            </a:pPr>
            <a:endParaRPr lang="en-US" sz="1400" dirty="0" smtClean="0">
              <a:solidFill>
                <a:srgbClr val="FF6600"/>
              </a:solidFill>
            </a:endParaRPr>
          </a:p>
          <a:p>
            <a:pPr algn="r">
              <a:lnSpc>
                <a:spcPct val="95000"/>
              </a:lnSpc>
            </a:pPr>
            <a:r>
              <a:rPr lang="en-US" sz="1400" dirty="0" smtClean="0">
                <a:solidFill>
                  <a:srgbClr val="FF6600"/>
                </a:solidFill>
              </a:rPr>
              <a:t>Communication Opportunity:</a:t>
            </a:r>
          </a:p>
          <a:p>
            <a:pPr algn="r">
              <a:lnSpc>
                <a:spcPct val="95000"/>
              </a:lnSpc>
            </a:pPr>
            <a:endParaRPr lang="en-US" sz="1400" dirty="0" smtClean="0">
              <a:solidFill>
                <a:srgbClr val="FF6600"/>
              </a:solidFill>
            </a:endParaRPr>
          </a:p>
          <a:p>
            <a:pPr algn="r">
              <a:lnSpc>
                <a:spcPct val="95000"/>
              </a:lnSpc>
            </a:pPr>
            <a:endParaRPr lang="en-US" sz="1400" dirty="0">
              <a:solidFill>
                <a:srgbClr val="FF6600"/>
              </a:solidFill>
            </a:endParaRPr>
          </a:p>
        </p:txBody>
      </p:sp>
      <p:sp>
        <p:nvSpPr>
          <p:cNvPr id="14" name="TextBox 13"/>
          <p:cNvSpPr txBox="1"/>
          <p:nvPr/>
        </p:nvSpPr>
        <p:spPr>
          <a:xfrm>
            <a:off x="1546649" y="1023480"/>
            <a:ext cx="6996849" cy="326243"/>
          </a:xfrm>
          <a:prstGeom prst="rect">
            <a:avLst/>
          </a:prstGeom>
          <a:noFill/>
          <a:ln w="12700" cmpd="sng">
            <a:solidFill>
              <a:srgbClr val="000090"/>
            </a:solidFill>
            <a:prstDash val="dash"/>
          </a:ln>
        </p:spPr>
        <p:txBody>
          <a:bodyPr wrap="square" rtlCol="0">
            <a:spAutoFit/>
          </a:bodyPr>
          <a:lstStyle/>
          <a:p>
            <a:pPr algn="ctr">
              <a:lnSpc>
                <a:spcPct val="95000"/>
              </a:lnSpc>
            </a:pPr>
            <a:r>
              <a:rPr lang="en-US" sz="1600" dirty="0" smtClean="0"/>
              <a:t>I am in control</a:t>
            </a:r>
            <a:endParaRPr lang="en-US" sz="1600" dirty="0"/>
          </a:p>
        </p:txBody>
      </p:sp>
      <p:sp>
        <p:nvSpPr>
          <p:cNvPr id="17" name="TextBox 16"/>
          <p:cNvSpPr txBox="1"/>
          <p:nvPr/>
        </p:nvSpPr>
        <p:spPr>
          <a:xfrm>
            <a:off x="1546649" y="2569372"/>
            <a:ext cx="6996849" cy="326243"/>
          </a:xfrm>
          <a:prstGeom prst="rect">
            <a:avLst/>
          </a:prstGeom>
          <a:noFill/>
          <a:ln w="12700" cmpd="sng">
            <a:solidFill>
              <a:srgbClr val="FF0000"/>
            </a:solidFill>
            <a:prstDash val="dash"/>
          </a:ln>
        </p:spPr>
        <p:txBody>
          <a:bodyPr wrap="square" rtlCol="0">
            <a:spAutoFit/>
          </a:bodyPr>
          <a:lstStyle/>
          <a:p>
            <a:pPr algn="ctr">
              <a:lnSpc>
                <a:spcPct val="95000"/>
              </a:lnSpc>
            </a:pPr>
            <a:r>
              <a:rPr lang="en-US" sz="1600" dirty="0" smtClean="0"/>
              <a:t>I am not at risk</a:t>
            </a:r>
            <a:endParaRPr lang="en-US" sz="1600" dirty="0"/>
          </a:p>
        </p:txBody>
      </p:sp>
      <p:sp>
        <p:nvSpPr>
          <p:cNvPr id="18" name="TextBox 17"/>
          <p:cNvSpPr txBox="1"/>
          <p:nvPr/>
        </p:nvSpPr>
        <p:spPr>
          <a:xfrm>
            <a:off x="1560298" y="1500180"/>
            <a:ext cx="1410969" cy="560153"/>
          </a:xfrm>
          <a:prstGeom prst="rect">
            <a:avLst/>
          </a:prstGeom>
          <a:noFill/>
          <a:ln w="12700" cmpd="sng">
            <a:solidFill>
              <a:srgbClr val="000090"/>
            </a:solidFill>
            <a:prstDash val="dash"/>
          </a:ln>
        </p:spPr>
        <p:txBody>
          <a:bodyPr wrap="square" rtlCol="0">
            <a:spAutoFit/>
          </a:bodyPr>
          <a:lstStyle/>
          <a:p>
            <a:pPr algn="ctr">
              <a:lnSpc>
                <a:spcPct val="95000"/>
              </a:lnSpc>
            </a:pPr>
            <a:r>
              <a:rPr lang="en-US" sz="1600" dirty="0" smtClean="0"/>
              <a:t>I am a </a:t>
            </a:r>
          </a:p>
          <a:p>
            <a:pPr algn="ctr">
              <a:lnSpc>
                <a:spcPct val="95000"/>
              </a:lnSpc>
            </a:pPr>
            <a:r>
              <a:rPr lang="en-US" sz="1600" dirty="0" smtClean="0"/>
              <a:t>good driver</a:t>
            </a:r>
            <a:endParaRPr lang="en-US" sz="1600" dirty="0"/>
          </a:p>
        </p:txBody>
      </p:sp>
      <p:sp>
        <p:nvSpPr>
          <p:cNvPr id="19" name="TextBox 18"/>
          <p:cNvSpPr txBox="1"/>
          <p:nvPr/>
        </p:nvSpPr>
        <p:spPr>
          <a:xfrm>
            <a:off x="4503721" y="1499978"/>
            <a:ext cx="2562259" cy="562205"/>
          </a:xfrm>
          <a:prstGeom prst="rect">
            <a:avLst/>
          </a:prstGeom>
          <a:noFill/>
          <a:ln w="12700" cmpd="sng">
            <a:solidFill>
              <a:srgbClr val="000090"/>
            </a:solidFill>
            <a:prstDash val="dash"/>
          </a:ln>
        </p:spPr>
        <p:txBody>
          <a:bodyPr wrap="square" rtlCol="0">
            <a:spAutoFit/>
          </a:bodyPr>
          <a:lstStyle/>
          <a:p>
            <a:pPr algn="ctr">
              <a:lnSpc>
                <a:spcPct val="95000"/>
              </a:lnSpc>
            </a:pPr>
            <a:r>
              <a:rPr lang="en-US" sz="1600" dirty="0" smtClean="0"/>
              <a:t>I don’t drink too much to be able to drive a boat safely</a:t>
            </a:r>
            <a:endParaRPr lang="en-US" sz="1600" dirty="0"/>
          </a:p>
        </p:txBody>
      </p:sp>
      <p:sp>
        <p:nvSpPr>
          <p:cNvPr id="20" name="TextBox 19"/>
          <p:cNvSpPr txBox="1"/>
          <p:nvPr/>
        </p:nvSpPr>
        <p:spPr>
          <a:xfrm>
            <a:off x="3060117" y="1498231"/>
            <a:ext cx="1411129" cy="560153"/>
          </a:xfrm>
          <a:prstGeom prst="rect">
            <a:avLst/>
          </a:prstGeom>
          <a:noFill/>
          <a:ln w="12700" cmpd="sng">
            <a:solidFill>
              <a:srgbClr val="000090"/>
            </a:solidFill>
            <a:prstDash val="dash"/>
          </a:ln>
        </p:spPr>
        <p:txBody>
          <a:bodyPr wrap="square" rtlCol="0">
            <a:spAutoFit/>
          </a:bodyPr>
          <a:lstStyle/>
          <a:p>
            <a:pPr algn="ctr">
              <a:lnSpc>
                <a:spcPct val="95000"/>
              </a:lnSpc>
            </a:pPr>
            <a:r>
              <a:rPr lang="en-US" sz="1600" dirty="0" smtClean="0"/>
              <a:t>I am a good</a:t>
            </a:r>
          </a:p>
          <a:p>
            <a:pPr algn="ctr">
              <a:lnSpc>
                <a:spcPct val="95000"/>
              </a:lnSpc>
            </a:pPr>
            <a:r>
              <a:rPr lang="en-US" sz="1600" dirty="0" smtClean="0"/>
              <a:t>swimmer</a:t>
            </a:r>
            <a:endParaRPr lang="en-US" sz="1600" dirty="0"/>
          </a:p>
        </p:txBody>
      </p:sp>
      <p:sp>
        <p:nvSpPr>
          <p:cNvPr id="21" name="TextBox 20"/>
          <p:cNvSpPr txBox="1"/>
          <p:nvPr/>
        </p:nvSpPr>
        <p:spPr>
          <a:xfrm>
            <a:off x="7094627" y="1504078"/>
            <a:ext cx="1530757" cy="562205"/>
          </a:xfrm>
          <a:prstGeom prst="rect">
            <a:avLst/>
          </a:prstGeom>
          <a:noFill/>
          <a:ln w="12700" cmpd="sng">
            <a:solidFill>
              <a:srgbClr val="000090"/>
            </a:solidFill>
            <a:prstDash val="dash"/>
          </a:ln>
        </p:spPr>
        <p:txBody>
          <a:bodyPr wrap="square" rtlCol="0">
            <a:spAutoFit/>
          </a:bodyPr>
          <a:lstStyle/>
          <a:p>
            <a:pPr algn="ctr">
              <a:lnSpc>
                <a:spcPct val="95000"/>
              </a:lnSpc>
            </a:pPr>
            <a:r>
              <a:rPr lang="en-US" sz="1600" dirty="0" smtClean="0"/>
              <a:t>There’s nothing </a:t>
            </a:r>
          </a:p>
          <a:p>
            <a:pPr algn="ctr">
              <a:lnSpc>
                <a:spcPct val="95000"/>
              </a:lnSpc>
            </a:pPr>
            <a:r>
              <a:rPr lang="en-US" sz="1600" dirty="0" smtClean="0"/>
              <a:t>to hit</a:t>
            </a:r>
            <a:endParaRPr lang="en-US" sz="1600" dirty="0"/>
          </a:p>
        </p:txBody>
      </p:sp>
      <p:sp>
        <p:nvSpPr>
          <p:cNvPr id="2" name="Right Brace 1"/>
          <p:cNvSpPr/>
          <p:nvPr/>
        </p:nvSpPr>
        <p:spPr>
          <a:xfrm rot="5400000">
            <a:off x="4786879" y="-1177194"/>
            <a:ext cx="461800" cy="7024145"/>
          </a:xfrm>
          <a:prstGeom prst="rightBrace">
            <a:avLst/>
          </a:prstGeom>
          <a:ln w="127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p>
        </p:txBody>
      </p:sp>
      <p:cxnSp>
        <p:nvCxnSpPr>
          <p:cNvPr id="5" name="Straight Connector 4"/>
          <p:cNvCxnSpPr/>
          <p:nvPr/>
        </p:nvCxnSpPr>
        <p:spPr>
          <a:xfrm>
            <a:off x="4856209" y="3002507"/>
            <a:ext cx="0" cy="673646"/>
          </a:xfrm>
          <a:prstGeom prst="line">
            <a:avLst/>
          </a:prstGeom>
          <a:ln w="9525">
            <a:solidFill>
              <a:srgbClr val="00B050"/>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892410" y="2922277"/>
            <a:ext cx="926856" cy="297004"/>
          </a:xfrm>
          <a:prstGeom prst="rect">
            <a:avLst/>
          </a:prstGeom>
        </p:spPr>
        <p:txBody>
          <a:bodyPr wrap="none">
            <a:spAutoFit/>
          </a:bodyPr>
          <a:lstStyle/>
          <a:p>
            <a:pPr algn="r">
              <a:lnSpc>
                <a:spcPct val="95000"/>
              </a:lnSpc>
            </a:pPr>
            <a:r>
              <a:rPr lang="en-US" sz="1400" dirty="0" smtClean="0"/>
              <a:t>Life Jacket</a:t>
            </a:r>
            <a:endParaRPr lang="en-US" sz="1400" dirty="0"/>
          </a:p>
        </p:txBody>
      </p:sp>
      <p:sp>
        <p:nvSpPr>
          <p:cNvPr id="22" name="Rectangle 21"/>
          <p:cNvSpPr/>
          <p:nvPr/>
        </p:nvSpPr>
        <p:spPr>
          <a:xfrm>
            <a:off x="6530145" y="2934267"/>
            <a:ext cx="797013" cy="297004"/>
          </a:xfrm>
          <a:prstGeom prst="rect">
            <a:avLst/>
          </a:prstGeom>
        </p:spPr>
        <p:txBody>
          <a:bodyPr wrap="none">
            <a:spAutoFit/>
          </a:bodyPr>
          <a:lstStyle/>
          <a:p>
            <a:pPr algn="r">
              <a:lnSpc>
                <a:spcPct val="95000"/>
              </a:lnSpc>
            </a:pPr>
            <a:r>
              <a:rPr lang="en-US" sz="1400" dirty="0" smtClean="0"/>
              <a:t>Drinking</a:t>
            </a:r>
            <a:endParaRPr lang="en-US" sz="1400" dirty="0"/>
          </a:p>
        </p:txBody>
      </p:sp>
      <p:sp>
        <p:nvSpPr>
          <p:cNvPr id="26" name="TextBox 25"/>
          <p:cNvSpPr txBox="1"/>
          <p:nvPr/>
        </p:nvSpPr>
        <p:spPr>
          <a:xfrm>
            <a:off x="1562334" y="5806184"/>
            <a:ext cx="7235538" cy="326243"/>
          </a:xfrm>
          <a:prstGeom prst="rect">
            <a:avLst/>
          </a:prstGeom>
          <a:noFill/>
          <a:ln w="12700" cmpd="sng">
            <a:solidFill>
              <a:schemeClr val="accent6"/>
            </a:solidFill>
            <a:prstDash val="dash"/>
          </a:ln>
        </p:spPr>
        <p:txBody>
          <a:bodyPr wrap="square" rtlCol="0">
            <a:spAutoFit/>
          </a:bodyPr>
          <a:lstStyle/>
          <a:p>
            <a:pPr algn="ctr">
              <a:lnSpc>
                <a:spcPct val="95000"/>
              </a:lnSpc>
            </a:pPr>
            <a:r>
              <a:rPr lang="en-US" sz="1600" dirty="0"/>
              <a:t> </a:t>
            </a:r>
            <a:r>
              <a:rPr lang="en-US" sz="1600" dirty="0" smtClean="0"/>
              <a:t>You’re in control until you’re not: Water Wins.</a:t>
            </a:r>
            <a:endParaRPr lang="en-US" sz="1600" dirty="0"/>
          </a:p>
        </p:txBody>
      </p:sp>
      <p:sp>
        <p:nvSpPr>
          <p:cNvPr id="29" name="Rectangle 28"/>
          <p:cNvSpPr/>
          <p:nvPr/>
        </p:nvSpPr>
        <p:spPr>
          <a:xfrm>
            <a:off x="1641290" y="3178337"/>
            <a:ext cx="3137931" cy="523220"/>
          </a:xfrm>
          <a:prstGeom prst="rect">
            <a:avLst/>
          </a:prstGeom>
        </p:spPr>
        <p:txBody>
          <a:bodyPr wrap="square">
            <a:spAutoFit/>
          </a:bodyPr>
          <a:lstStyle/>
          <a:p>
            <a:pPr lvl="0" algn="ctr"/>
            <a:r>
              <a:rPr lang="en-CA" sz="1400" dirty="0" smtClean="0"/>
              <a:t>“I </a:t>
            </a:r>
            <a:r>
              <a:rPr lang="en-CA" sz="1400" dirty="0"/>
              <a:t>can see the </a:t>
            </a:r>
            <a:r>
              <a:rPr lang="en-CA" sz="1400" dirty="0" smtClean="0"/>
              <a:t>shore. I </a:t>
            </a:r>
            <a:r>
              <a:rPr lang="en-CA" sz="1400" dirty="0"/>
              <a:t>could swim to it if </a:t>
            </a:r>
            <a:r>
              <a:rPr lang="en-CA" sz="1400" dirty="0" smtClean="0"/>
              <a:t>I needed to.” – VK</a:t>
            </a:r>
            <a:endParaRPr lang="en-CA" sz="1400" dirty="0"/>
          </a:p>
        </p:txBody>
      </p:sp>
      <p:sp>
        <p:nvSpPr>
          <p:cNvPr id="32" name="Rectangle 31"/>
          <p:cNvSpPr/>
          <p:nvPr/>
        </p:nvSpPr>
        <p:spPr>
          <a:xfrm>
            <a:off x="4907583" y="3153462"/>
            <a:ext cx="3890289" cy="523220"/>
          </a:xfrm>
          <a:prstGeom prst="rect">
            <a:avLst/>
          </a:prstGeom>
        </p:spPr>
        <p:txBody>
          <a:bodyPr wrap="square">
            <a:spAutoFit/>
          </a:bodyPr>
          <a:lstStyle/>
          <a:p>
            <a:pPr algn="ctr"/>
            <a:r>
              <a:rPr lang="en-US" sz="1400" dirty="0" smtClean="0"/>
              <a:t>“Beer </a:t>
            </a:r>
            <a:r>
              <a:rPr lang="en-US" sz="1400" dirty="0"/>
              <a:t>and wine won’t knock you out – not like hard </a:t>
            </a:r>
            <a:r>
              <a:rPr lang="en-US" sz="1400" dirty="0" smtClean="0"/>
              <a:t>liquor. You </a:t>
            </a:r>
            <a:r>
              <a:rPr lang="en-US" sz="1400" dirty="0"/>
              <a:t>know your limits with </a:t>
            </a:r>
            <a:r>
              <a:rPr lang="en-US" sz="1400" dirty="0" smtClean="0"/>
              <a:t>beer.” – MK </a:t>
            </a:r>
            <a:endParaRPr lang="en-CA" sz="1400" dirty="0"/>
          </a:p>
        </p:txBody>
      </p:sp>
      <p:sp>
        <p:nvSpPr>
          <p:cNvPr id="36" name="TextBox 35"/>
          <p:cNvSpPr txBox="1"/>
          <p:nvPr/>
        </p:nvSpPr>
        <p:spPr>
          <a:xfrm>
            <a:off x="1546649" y="5146417"/>
            <a:ext cx="1906236" cy="560153"/>
          </a:xfrm>
          <a:prstGeom prst="rect">
            <a:avLst/>
          </a:prstGeom>
          <a:noFill/>
          <a:ln w="12700" cmpd="sng">
            <a:solidFill>
              <a:srgbClr val="00B050"/>
            </a:solidFill>
            <a:prstDash val="dash"/>
          </a:ln>
        </p:spPr>
        <p:txBody>
          <a:bodyPr wrap="square" rtlCol="0">
            <a:spAutoFit/>
          </a:bodyPr>
          <a:lstStyle/>
          <a:p>
            <a:pPr algn="ctr">
              <a:lnSpc>
                <a:spcPct val="95000"/>
              </a:lnSpc>
            </a:pPr>
            <a:r>
              <a:rPr lang="en-US" sz="1600" dirty="0" smtClean="0"/>
              <a:t>Being safe is not being weak.</a:t>
            </a:r>
            <a:endParaRPr lang="en-US" sz="1600" dirty="0"/>
          </a:p>
        </p:txBody>
      </p:sp>
      <p:sp>
        <p:nvSpPr>
          <p:cNvPr id="30" name="TextBox 29"/>
          <p:cNvSpPr txBox="1"/>
          <p:nvPr/>
        </p:nvSpPr>
        <p:spPr>
          <a:xfrm>
            <a:off x="3560227" y="5153126"/>
            <a:ext cx="5237645" cy="560153"/>
          </a:xfrm>
          <a:prstGeom prst="rect">
            <a:avLst/>
          </a:prstGeom>
          <a:noFill/>
          <a:ln w="12700" cmpd="sng">
            <a:solidFill>
              <a:srgbClr val="00B050"/>
            </a:solidFill>
            <a:prstDash val="dash"/>
          </a:ln>
        </p:spPr>
        <p:txBody>
          <a:bodyPr wrap="square" rtlCol="0">
            <a:spAutoFit/>
          </a:bodyPr>
          <a:lstStyle/>
          <a:p>
            <a:pPr>
              <a:lnSpc>
                <a:spcPct val="95000"/>
              </a:lnSpc>
            </a:pPr>
            <a:r>
              <a:rPr lang="en-US" sz="1600" dirty="0" smtClean="0"/>
              <a:t>Drinking on the water is different than drinking on land. There are different risks on the water, that you can’t control.</a:t>
            </a:r>
            <a:endParaRPr lang="en-US" sz="1600" dirty="0"/>
          </a:p>
        </p:txBody>
      </p:sp>
      <p:sp>
        <p:nvSpPr>
          <p:cNvPr id="31" name="Rectangle 30"/>
          <p:cNvSpPr/>
          <p:nvPr/>
        </p:nvSpPr>
        <p:spPr>
          <a:xfrm>
            <a:off x="1521390" y="3767824"/>
            <a:ext cx="3257831" cy="523220"/>
          </a:xfrm>
          <a:prstGeom prst="rect">
            <a:avLst/>
          </a:prstGeom>
          <a:ln>
            <a:solidFill>
              <a:srgbClr val="00B050"/>
            </a:solidFill>
            <a:prstDash val="sysDash"/>
          </a:ln>
        </p:spPr>
        <p:txBody>
          <a:bodyPr wrap="square">
            <a:spAutoFit/>
          </a:bodyPr>
          <a:lstStyle/>
          <a:p>
            <a:r>
              <a:rPr lang="en-US" sz="1400" dirty="0"/>
              <a:t>L</a:t>
            </a:r>
            <a:r>
              <a:rPr lang="en-US" sz="1400" dirty="0" smtClean="0"/>
              <a:t>3. The </a:t>
            </a:r>
            <a:r>
              <a:rPr lang="en-US" sz="1400" dirty="0"/>
              <a:t>“shock effect” is worse in cold </a:t>
            </a:r>
            <a:r>
              <a:rPr lang="en-US" sz="1400" dirty="0" smtClean="0"/>
              <a:t>water</a:t>
            </a:r>
            <a:endParaRPr lang="en-CA" sz="1400" dirty="0"/>
          </a:p>
        </p:txBody>
      </p:sp>
      <p:sp>
        <p:nvSpPr>
          <p:cNvPr id="33" name="Rectangle 32"/>
          <p:cNvSpPr/>
          <p:nvPr/>
        </p:nvSpPr>
        <p:spPr>
          <a:xfrm>
            <a:off x="1505706" y="4337359"/>
            <a:ext cx="3273515" cy="523220"/>
          </a:xfrm>
          <a:prstGeom prst="rect">
            <a:avLst/>
          </a:prstGeom>
          <a:ln>
            <a:solidFill>
              <a:srgbClr val="00B050"/>
            </a:solidFill>
            <a:prstDash val="sysDash"/>
          </a:ln>
        </p:spPr>
        <p:txBody>
          <a:bodyPr wrap="square">
            <a:spAutoFit/>
          </a:bodyPr>
          <a:lstStyle/>
          <a:p>
            <a:r>
              <a:rPr lang="en-US" sz="1400" dirty="0" smtClean="0"/>
              <a:t>L9. Being </a:t>
            </a:r>
            <a:r>
              <a:rPr lang="en-US" sz="1400" dirty="0"/>
              <a:t>a good swimmer will not save you from the effects of cold </a:t>
            </a:r>
            <a:r>
              <a:rPr lang="en-US" sz="1400" dirty="0" smtClean="0"/>
              <a:t>water</a:t>
            </a:r>
            <a:endParaRPr lang="en-CA" sz="1400" dirty="0"/>
          </a:p>
        </p:txBody>
      </p:sp>
      <p:sp>
        <p:nvSpPr>
          <p:cNvPr id="37" name="Rectangle 36"/>
          <p:cNvSpPr/>
          <p:nvPr/>
        </p:nvSpPr>
        <p:spPr>
          <a:xfrm>
            <a:off x="4883334" y="3748533"/>
            <a:ext cx="4010074" cy="1384995"/>
          </a:xfrm>
          <a:prstGeom prst="rect">
            <a:avLst/>
          </a:prstGeom>
          <a:ln>
            <a:solidFill>
              <a:srgbClr val="00B050"/>
            </a:solidFill>
            <a:prstDash val="sysDash"/>
          </a:ln>
        </p:spPr>
        <p:txBody>
          <a:bodyPr wrap="square">
            <a:spAutoFit/>
          </a:bodyPr>
          <a:lstStyle/>
          <a:p>
            <a:pPr marL="0" lvl="1"/>
            <a:r>
              <a:rPr lang="en-US" sz="1400" dirty="0" smtClean="0"/>
              <a:t>D3. </a:t>
            </a:r>
            <a:r>
              <a:rPr lang="en-US" sz="1400" dirty="0"/>
              <a:t>You could kill yourself or someone you care about if you operate a boat after drinking, because</a:t>
            </a:r>
            <a:r>
              <a:rPr lang="en-US" sz="1400" dirty="0" smtClean="0"/>
              <a:t>… </a:t>
            </a:r>
            <a:r>
              <a:rPr lang="en-US" sz="1400" u="sng" dirty="0" smtClean="0"/>
              <a:t>Your balance, reaction time, ability to navigate the boat, make decisions and exercise judgment are compromised with the effects of alcohol.</a:t>
            </a:r>
            <a:r>
              <a:rPr lang="en-US" sz="1400" dirty="0" smtClean="0"/>
              <a:t> This is exacerbated by the effects of sun, wind, waves…</a:t>
            </a:r>
            <a:endParaRPr lang="en-CA" sz="1400" dirty="0"/>
          </a:p>
        </p:txBody>
      </p:sp>
    </p:spTree>
    <p:extLst>
      <p:ext uri="{BB962C8B-B14F-4D97-AF65-F5344CB8AC3E}">
        <p14:creationId xmlns:p14="http://schemas.microsoft.com/office/powerpoint/2010/main" val="631888583"/>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alibri" panose="020F0502020204030204" pitchFamily="34" charset="0"/>
                <a:cs typeface="Century Gothic"/>
              </a:rPr>
              <a:t>Driver: Freedom</a:t>
            </a:r>
            <a:endParaRPr lang="en-US" sz="3200" dirty="0">
              <a:solidFill>
                <a:srgbClr val="1F497D"/>
              </a:solidFill>
              <a:latin typeface="Calibri" panose="020F0502020204030204" pitchFamily="34" charset="0"/>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7</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1047867"/>
            <a:ext cx="1478410" cy="5720797"/>
          </a:xfrm>
          <a:prstGeom prst="rect">
            <a:avLst/>
          </a:prstGeom>
          <a:noFill/>
        </p:spPr>
        <p:txBody>
          <a:bodyPr wrap="square" rtlCol="0">
            <a:spAutoFit/>
          </a:bodyPr>
          <a:lstStyle/>
          <a:p>
            <a:pPr algn="r">
              <a:lnSpc>
                <a:spcPct val="95000"/>
              </a:lnSpc>
            </a:pPr>
            <a:r>
              <a:rPr lang="en-US" sz="1400" dirty="0" smtClean="0">
                <a:solidFill>
                  <a:srgbClr val="000090"/>
                </a:solidFill>
              </a:rPr>
              <a:t>Barrier Insight:</a:t>
            </a:r>
          </a:p>
          <a:p>
            <a:pPr algn="r">
              <a:lnSpc>
                <a:spcPct val="95000"/>
              </a:lnSpc>
            </a:pPr>
            <a:endParaRPr lang="en-US" sz="1400" dirty="0"/>
          </a:p>
          <a:p>
            <a:pPr algn="r">
              <a:lnSpc>
                <a:spcPct val="95000"/>
              </a:lnSpc>
            </a:pPr>
            <a:endParaRPr lang="en-US" sz="1400" dirty="0" smtClean="0"/>
          </a:p>
          <a:p>
            <a:pPr algn="r">
              <a:lnSpc>
                <a:spcPct val="95000"/>
              </a:lnSpc>
            </a:pPr>
            <a:r>
              <a:rPr lang="en-US" sz="1400" dirty="0" err="1" smtClean="0">
                <a:solidFill>
                  <a:srgbClr val="000090"/>
                </a:solidFill>
              </a:rPr>
              <a:t>Behavioural</a:t>
            </a:r>
            <a:r>
              <a:rPr lang="en-US" sz="1400" dirty="0" smtClean="0">
                <a:solidFill>
                  <a:srgbClr val="000090"/>
                </a:solidFill>
              </a:rPr>
              <a:t> </a:t>
            </a:r>
            <a:r>
              <a:rPr lang="en-US" sz="1400" dirty="0">
                <a:solidFill>
                  <a:srgbClr val="000090"/>
                </a:solidFill>
              </a:rPr>
              <a:t>Evidence:</a:t>
            </a:r>
          </a:p>
          <a:p>
            <a:pPr algn="r">
              <a:lnSpc>
                <a:spcPct val="95000"/>
              </a:lnSpc>
            </a:pPr>
            <a:endParaRPr lang="en-US" sz="1400" dirty="0"/>
          </a:p>
          <a:p>
            <a:pPr algn="r">
              <a:lnSpc>
                <a:spcPct val="95000"/>
              </a:lnSpc>
            </a:pPr>
            <a:endParaRPr lang="en-US" sz="1400" dirty="0"/>
          </a:p>
          <a:p>
            <a:pPr algn="r">
              <a:lnSpc>
                <a:spcPct val="95000"/>
              </a:lnSpc>
            </a:pPr>
            <a:endParaRPr lang="en-US" sz="1400" dirty="0" smtClean="0">
              <a:solidFill>
                <a:srgbClr val="FF0000"/>
              </a:solidFill>
            </a:endParaRPr>
          </a:p>
          <a:p>
            <a:pPr algn="r">
              <a:lnSpc>
                <a:spcPct val="95000"/>
              </a:lnSpc>
            </a:pPr>
            <a:r>
              <a:rPr lang="en-US" sz="1400" dirty="0" smtClean="0">
                <a:solidFill>
                  <a:srgbClr val="FF0000"/>
                </a:solidFill>
              </a:rPr>
              <a:t>Implications to Safety:</a:t>
            </a:r>
          </a:p>
          <a:p>
            <a:pPr algn="r">
              <a:lnSpc>
                <a:spcPct val="95000"/>
              </a:lnSpc>
            </a:pPr>
            <a:endParaRPr lang="en-US" sz="1400" dirty="0">
              <a:solidFill>
                <a:srgbClr val="00B624"/>
              </a:solidFill>
            </a:endParaRPr>
          </a:p>
          <a:p>
            <a:pPr algn="r">
              <a:lnSpc>
                <a:spcPct val="95000"/>
              </a:lnSpc>
            </a:pPr>
            <a:endParaRPr lang="en-US" sz="1400" dirty="0" smtClean="0">
              <a:solidFill>
                <a:srgbClr val="00B624"/>
              </a:solidFill>
            </a:endParaRPr>
          </a:p>
          <a:p>
            <a:pPr algn="r">
              <a:lnSpc>
                <a:spcPct val="95000"/>
              </a:lnSpc>
            </a:pPr>
            <a:endParaRPr lang="en-US" sz="1400" dirty="0">
              <a:solidFill>
                <a:srgbClr val="00B624"/>
              </a:solidFill>
            </a:endParaRPr>
          </a:p>
          <a:p>
            <a:pPr algn="r">
              <a:lnSpc>
                <a:spcPct val="95000"/>
              </a:lnSpc>
            </a:pPr>
            <a:endParaRPr lang="en-US" sz="1400" dirty="0" smtClean="0">
              <a:solidFill>
                <a:srgbClr val="00B624"/>
              </a:solidFill>
            </a:endParaRPr>
          </a:p>
          <a:p>
            <a:pPr algn="r">
              <a:lnSpc>
                <a:spcPct val="95000"/>
              </a:lnSpc>
            </a:pPr>
            <a:endParaRPr lang="en-US" sz="1400" dirty="0">
              <a:solidFill>
                <a:srgbClr val="00B624"/>
              </a:solidFill>
            </a:endParaRPr>
          </a:p>
          <a:p>
            <a:pPr algn="r">
              <a:lnSpc>
                <a:spcPct val="95000"/>
              </a:lnSpc>
            </a:pPr>
            <a:r>
              <a:rPr lang="en-US" sz="1400" dirty="0">
                <a:solidFill>
                  <a:srgbClr val="00B050"/>
                </a:solidFill>
              </a:rPr>
              <a:t>Appe</a:t>
            </a:r>
            <a:r>
              <a:rPr lang="en-US" sz="1400" dirty="0" smtClean="0">
                <a:solidFill>
                  <a:srgbClr val="00B050"/>
                </a:solidFill>
              </a:rPr>
              <a:t>aling Messages:</a:t>
            </a:r>
          </a:p>
          <a:p>
            <a:pPr algn="r">
              <a:lnSpc>
                <a:spcPct val="95000"/>
              </a:lnSpc>
            </a:pPr>
            <a:endParaRPr lang="en-US" sz="1400" dirty="0" smtClean="0">
              <a:solidFill>
                <a:srgbClr val="00B050"/>
              </a:solidFill>
            </a:endParaRPr>
          </a:p>
          <a:p>
            <a:pPr algn="r">
              <a:lnSpc>
                <a:spcPct val="95000"/>
              </a:lnSpc>
            </a:pPr>
            <a:endParaRPr lang="en-US" sz="1400" dirty="0" smtClean="0">
              <a:solidFill>
                <a:srgbClr val="00B050"/>
              </a:solidFill>
            </a:endParaRPr>
          </a:p>
          <a:p>
            <a:pPr algn="r">
              <a:lnSpc>
                <a:spcPct val="95000"/>
              </a:lnSpc>
            </a:pPr>
            <a:endParaRPr lang="en-US" sz="1400" dirty="0" smtClean="0">
              <a:solidFill>
                <a:srgbClr val="00B050"/>
              </a:solidFill>
            </a:endParaRPr>
          </a:p>
          <a:p>
            <a:pPr algn="r">
              <a:lnSpc>
                <a:spcPct val="95000"/>
              </a:lnSpc>
            </a:pPr>
            <a:endParaRPr lang="en-US" sz="1400" dirty="0" smtClean="0">
              <a:solidFill>
                <a:srgbClr val="00B050"/>
              </a:solidFill>
            </a:endParaRPr>
          </a:p>
          <a:p>
            <a:pPr algn="r">
              <a:lnSpc>
                <a:spcPct val="95000"/>
              </a:lnSpc>
            </a:pPr>
            <a:r>
              <a:rPr lang="en-US" sz="1400" dirty="0" smtClean="0">
                <a:solidFill>
                  <a:srgbClr val="00B050"/>
                </a:solidFill>
              </a:rPr>
              <a:t>Motivators:</a:t>
            </a:r>
          </a:p>
          <a:p>
            <a:pPr algn="r">
              <a:lnSpc>
                <a:spcPct val="95000"/>
              </a:lnSpc>
            </a:pPr>
            <a:endParaRPr lang="en-US" sz="1050" dirty="0" smtClean="0">
              <a:solidFill>
                <a:srgbClr val="FF6600"/>
              </a:solidFill>
            </a:endParaRPr>
          </a:p>
          <a:p>
            <a:pPr algn="r">
              <a:lnSpc>
                <a:spcPct val="95000"/>
              </a:lnSpc>
            </a:pPr>
            <a:r>
              <a:rPr lang="en-US" sz="1400" dirty="0" smtClean="0">
                <a:solidFill>
                  <a:srgbClr val="FF6600"/>
                </a:solidFill>
              </a:rPr>
              <a:t>Communication Opportunity:</a:t>
            </a:r>
          </a:p>
          <a:p>
            <a:pPr algn="r">
              <a:lnSpc>
                <a:spcPct val="95000"/>
              </a:lnSpc>
            </a:pPr>
            <a:endParaRPr lang="en-US" sz="1400" dirty="0" smtClean="0">
              <a:solidFill>
                <a:srgbClr val="FF6600"/>
              </a:solidFill>
            </a:endParaRPr>
          </a:p>
          <a:p>
            <a:pPr algn="r">
              <a:lnSpc>
                <a:spcPct val="95000"/>
              </a:lnSpc>
            </a:pPr>
            <a:endParaRPr lang="en-US" sz="1400" dirty="0">
              <a:solidFill>
                <a:srgbClr val="FF6600"/>
              </a:solidFill>
            </a:endParaRPr>
          </a:p>
        </p:txBody>
      </p:sp>
      <p:sp>
        <p:nvSpPr>
          <p:cNvPr id="14" name="TextBox 13"/>
          <p:cNvSpPr txBox="1"/>
          <p:nvPr/>
        </p:nvSpPr>
        <p:spPr>
          <a:xfrm>
            <a:off x="1478411" y="1023480"/>
            <a:ext cx="7065088" cy="326243"/>
          </a:xfrm>
          <a:prstGeom prst="rect">
            <a:avLst/>
          </a:prstGeom>
          <a:noFill/>
          <a:ln w="12700" cmpd="sng">
            <a:solidFill>
              <a:srgbClr val="000090"/>
            </a:solidFill>
            <a:prstDash val="dash"/>
          </a:ln>
        </p:spPr>
        <p:txBody>
          <a:bodyPr wrap="square" rtlCol="0">
            <a:spAutoFit/>
          </a:bodyPr>
          <a:lstStyle/>
          <a:p>
            <a:pPr algn="ctr">
              <a:lnSpc>
                <a:spcPct val="95000"/>
              </a:lnSpc>
            </a:pPr>
            <a:r>
              <a:rPr lang="en-US" sz="1600" dirty="0" smtClean="0"/>
              <a:t>I </a:t>
            </a:r>
            <a:r>
              <a:rPr lang="en-US" sz="1600" i="1" dirty="0" smtClean="0"/>
              <a:t>define</a:t>
            </a:r>
            <a:r>
              <a:rPr lang="en-US" sz="1600" dirty="0" smtClean="0"/>
              <a:t> free time as freedom from rules</a:t>
            </a:r>
            <a:endParaRPr lang="en-US" sz="1600" dirty="0"/>
          </a:p>
        </p:txBody>
      </p:sp>
      <p:sp>
        <p:nvSpPr>
          <p:cNvPr id="17" name="TextBox 16"/>
          <p:cNvSpPr txBox="1"/>
          <p:nvPr/>
        </p:nvSpPr>
        <p:spPr>
          <a:xfrm>
            <a:off x="1546649" y="2733148"/>
            <a:ext cx="6996849" cy="326243"/>
          </a:xfrm>
          <a:prstGeom prst="rect">
            <a:avLst/>
          </a:prstGeom>
          <a:noFill/>
          <a:ln w="12700" cmpd="sng">
            <a:solidFill>
              <a:srgbClr val="FF0000"/>
            </a:solidFill>
            <a:prstDash val="dash"/>
          </a:ln>
        </p:spPr>
        <p:txBody>
          <a:bodyPr wrap="square" rtlCol="0">
            <a:spAutoFit/>
          </a:bodyPr>
          <a:lstStyle/>
          <a:p>
            <a:pPr algn="ctr">
              <a:lnSpc>
                <a:spcPct val="95000"/>
              </a:lnSpc>
            </a:pPr>
            <a:r>
              <a:rPr lang="en-US" sz="1600" dirty="0" smtClean="0"/>
              <a:t>Rules bring me down  </a:t>
            </a:r>
            <a:endParaRPr lang="en-US" sz="1600" dirty="0"/>
          </a:p>
        </p:txBody>
      </p:sp>
      <p:sp>
        <p:nvSpPr>
          <p:cNvPr id="18" name="TextBox 17"/>
          <p:cNvSpPr txBox="1"/>
          <p:nvPr/>
        </p:nvSpPr>
        <p:spPr>
          <a:xfrm>
            <a:off x="1478409" y="1500180"/>
            <a:ext cx="1882705" cy="562205"/>
          </a:xfrm>
          <a:prstGeom prst="rect">
            <a:avLst/>
          </a:prstGeom>
          <a:noFill/>
          <a:ln w="12700" cmpd="sng">
            <a:solidFill>
              <a:srgbClr val="000090"/>
            </a:solidFill>
            <a:prstDash val="dash"/>
          </a:ln>
        </p:spPr>
        <p:txBody>
          <a:bodyPr wrap="square" rtlCol="0">
            <a:spAutoFit/>
          </a:bodyPr>
          <a:lstStyle/>
          <a:p>
            <a:pPr algn="ctr">
              <a:lnSpc>
                <a:spcPct val="95000"/>
              </a:lnSpc>
            </a:pPr>
            <a:r>
              <a:rPr lang="en-US" sz="1600" dirty="0" smtClean="0"/>
              <a:t>I </a:t>
            </a:r>
            <a:r>
              <a:rPr lang="en-US" sz="1600" i="1" dirty="0" smtClean="0"/>
              <a:t>DO</a:t>
            </a:r>
            <a:r>
              <a:rPr lang="en-US" sz="1600" dirty="0" smtClean="0"/>
              <a:t> play safe when kids are around…</a:t>
            </a:r>
            <a:endParaRPr lang="en-US" sz="1600" dirty="0"/>
          </a:p>
        </p:txBody>
      </p:sp>
      <p:sp>
        <p:nvSpPr>
          <p:cNvPr id="19" name="TextBox 18"/>
          <p:cNvSpPr txBox="1"/>
          <p:nvPr/>
        </p:nvSpPr>
        <p:spPr>
          <a:xfrm>
            <a:off x="3399178" y="1504078"/>
            <a:ext cx="2256453" cy="562205"/>
          </a:xfrm>
          <a:prstGeom prst="rect">
            <a:avLst/>
          </a:prstGeom>
          <a:noFill/>
          <a:ln w="12700" cmpd="sng">
            <a:solidFill>
              <a:srgbClr val="000090"/>
            </a:solidFill>
            <a:prstDash val="dash"/>
          </a:ln>
        </p:spPr>
        <p:txBody>
          <a:bodyPr wrap="square" rtlCol="0">
            <a:spAutoFit/>
          </a:bodyPr>
          <a:lstStyle/>
          <a:p>
            <a:pPr algn="ctr">
              <a:lnSpc>
                <a:spcPct val="95000"/>
              </a:lnSpc>
            </a:pPr>
            <a:r>
              <a:rPr lang="en-US" sz="1600" dirty="0" smtClean="0"/>
              <a:t>I do get ‘away with’ a lot more while on vacation </a:t>
            </a:r>
            <a:endParaRPr lang="en-US" sz="1600" dirty="0"/>
          </a:p>
        </p:txBody>
      </p:sp>
      <p:sp>
        <p:nvSpPr>
          <p:cNvPr id="21" name="TextBox 20"/>
          <p:cNvSpPr txBox="1"/>
          <p:nvPr/>
        </p:nvSpPr>
        <p:spPr>
          <a:xfrm>
            <a:off x="5693827" y="1500857"/>
            <a:ext cx="2986149" cy="562205"/>
          </a:xfrm>
          <a:prstGeom prst="rect">
            <a:avLst/>
          </a:prstGeom>
          <a:noFill/>
          <a:ln w="12700" cmpd="sng">
            <a:solidFill>
              <a:srgbClr val="000090"/>
            </a:solidFill>
            <a:prstDash val="dash"/>
          </a:ln>
        </p:spPr>
        <p:txBody>
          <a:bodyPr wrap="square" rtlCol="0">
            <a:spAutoFit/>
          </a:bodyPr>
          <a:lstStyle/>
          <a:p>
            <a:pPr algn="ctr">
              <a:lnSpc>
                <a:spcPct val="95000"/>
              </a:lnSpc>
            </a:pPr>
            <a:r>
              <a:rPr lang="en-US" sz="1600" dirty="0" smtClean="0"/>
              <a:t>I drink while driving a boat even though I don’t when driving a car  </a:t>
            </a:r>
            <a:endParaRPr lang="en-US" sz="1600" dirty="0"/>
          </a:p>
        </p:txBody>
      </p:sp>
      <p:sp>
        <p:nvSpPr>
          <p:cNvPr id="22" name="Rectangle 21"/>
          <p:cNvSpPr/>
          <p:nvPr/>
        </p:nvSpPr>
        <p:spPr>
          <a:xfrm>
            <a:off x="4544031" y="3084395"/>
            <a:ext cx="797013" cy="297004"/>
          </a:xfrm>
          <a:prstGeom prst="rect">
            <a:avLst/>
          </a:prstGeom>
        </p:spPr>
        <p:txBody>
          <a:bodyPr wrap="none">
            <a:spAutoFit/>
          </a:bodyPr>
          <a:lstStyle/>
          <a:p>
            <a:pPr algn="r">
              <a:lnSpc>
                <a:spcPct val="95000"/>
              </a:lnSpc>
            </a:pPr>
            <a:r>
              <a:rPr lang="en-US" sz="1400" dirty="0" smtClean="0"/>
              <a:t>Drinking</a:t>
            </a:r>
            <a:endParaRPr lang="en-US" sz="1400" dirty="0"/>
          </a:p>
        </p:txBody>
      </p:sp>
      <p:sp>
        <p:nvSpPr>
          <p:cNvPr id="26" name="TextBox 25"/>
          <p:cNvSpPr txBox="1"/>
          <p:nvPr/>
        </p:nvSpPr>
        <p:spPr>
          <a:xfrm>
            <a:off x="1567120" y="5683352"/>
            <a:ext cx="6996849" cy="328295"/>
          </a:xfrm>
          <a:prstGeom prst="rect">
            <a:avLst/>
          </a:prstGeom>
          <a:noFill/>
          <a:ln w="12700" cmpd="sng">
            <a:solidFill>
              <a:schemeClr val="accent6"/>
            </a:solidFill>
            <a:prstDash val="dash"/>
          </a:ln>
        </p:spPr>
        <p:txBody>
          <a:bodyPr wrap="square" rtlCol="0">
            <a:spAutoFit/>
          </a:bodyPr>
          <a:lstStyle/>
          <a:p>
            <a:pPr algn="ctr">
              <a:lnSpc>
                <a:spcPct val="95000"/>
              </a:lnSpc>
            </a:pPr>
            <a:r>
              <a:rPr lang="en-US" sz="1600" dirty="0"/>
              <a:t>It’s drinking and driving that’s the issue, whatever you are driving. That is the </a:t>
            </a:r>
            <a:r>
              <a:rPr lang="en-US" sz="1600" dirty="0" smtClean="0"/>
              <a:t>law. </a:t>
            </a:r>
            <a:endParaRPr lang="en-US" sz="1600" dirty="0"/>
          </a:p>
        </p:txBody>
      </p:sp>
      <p:sp>
        <p:nvSpPr>
          <p:cNvPr id="28" name="TextBox 27"/>
          <p:cNvSpPr txBox="1"/>
          <p:nvPr/>
        </p:nvSpPr>
        <p:spPr>
          <a:xfrm>
            <a:off x="1573943" y="5242242"/>
            <a:ext cx="6985239" cy="328295"/>
          </a:xfrm>
          <a:prstGeom prst="rect">
            <a:avLst/>
          </a:prstGeom>
          <a:noFill/>
          <a:ln w="12700" cmpd="sng">
            <a:solidFill>
              <a:srgbClr val="00B050"/>
            </a:solidFill>
            <a:prstDash val="dash"/>
          </a:ln>
        </p:spPr>
        <p:txBody>
          <a:bodyPr wrap="square" rtlCol="0">
            <a:spAutoFit/>
          </a:bodyPr>
          <a:lstStyle/>
          <a:p>
            <a:pPr algn="ctr">
              <a:lnSpc>
                <a:spcPct val="95000"/>
              </a:lnSpc>
            </a:pPr>
            <a:r>
              <a:rPr lang="en-US" sz="1600" dirty="0" smtClean="0"/>
              <a:t>There </a:t>
            </a:r>
            <a:r>
              <a:rPr lang="en-US" sz="1600" i="1" dirty="0" smtClean="0"/>
              <a:t>are </a:t>
            </a:r>
            <a:r>
              <a:rPr lang="en-US" sz="1600" dirty="0" smtClean="0"/>
              <a:t>actually boating and drinking rules that can affect you personally. </a:t>
            </a:r>
            <a:endParaRPr lang="en-US" sz="1600" dirty="0"/>
          </a:p>
        </p:txBody>
      </p:sp>
      <p:sp>
        <p:nvSpPr>
          <p:cNvPr id="3" name="Rectangle 2"/>
          <p:cNvSpPr/>
          <p:nvPr/>
        </p:nvSpPr>
        <p:spPr>
          <a:xfrm>
            <a:off x="1562334" y="4190070"/>
            <a:ext cx="3058819" cy="738664"/>
          </a:xfrm>
          <a:prstGeom prst="rect">
            <a:avLst/>
          </a:prstGeom>
          <a:ln>
            <a:solidFill>
              <a:srgbClr val="00B050"/>
            </a:solidFill>
            <a:prstDash val="sysDash"/>
          </a:ln>
        </p:spPr>
        <p:txBody>
          <a:bodyPr wrap="square">
            <a:spAutoFit/>
          </a:bodyPr>
          <a:lstStyle/>
          <a:p>
            <a:r>
              <a:rPr lang="en-US" sz="1400" dirty="0" smtClean="0"/>
              <a:t>D8</a:t>
            </a:r>
            <a:r>
              <a:rPr lang="en-US" sz="1400" dirty="0"/>
              <a:t>. The legal </a:t>
            </a:r>
            <a:r>
              <a:rPr lang="en-US" sz="1400" dirty="0" smtClean="0"/>
              <a:t>consequences of drinking and driving your boat will also be applied to driving your car </a:t>
            </a:r>
            <a:endParaRPr lang="en-CA" sz="1400" dirty="0"/>
          </a:p>
        </p:txBody>
      </p:sp>
      <p:sp>
        <p:nvSpPr>
          <p:cNvPr id="4" name="Rectangle 3"/>
          <p:cNvSpPr/>
          <p:nvPr/>
        </p:nvSpPr>
        <p:spPr>
          <a:xfrm>
            <a:off x="4717863" y="4178465"/>
            <a:ext cx="3841320" cy="523220"/>
          </a:xfrm>
          <a:prstGeom prst="rect">
            <a:avLst/>
          </a:prstGeom>
          <a:ln>
            <a:solidFill>
              <a:srgbClr val="00B050"/>
            </a:solidFill>
            <a:prstDash val="sysDash"/>
          </a:ln>
        </p:spPr>
        <p:txBody>
          <a:bodyPr wrap="square">
            <a:spAutoFit/>
          </a:bodyPr>
          <a:lstStyle/>
          <a:p>
            <a:r>
              <a:rPr lang="en-US" sz="1400" dirty="0" smtClean="0"/>
              <a:t>D12</a:t>
            </a:r>
            <a:r>
              <a:rPr lang="en-US" sz="1400" dirty="0"/>
              <a:t>. Enforcement &amp; the risk of getting caught is increasing</a:t>
            </a:r>
            <a:endParaRPr lang="en-CA" sz="1400" dirty="0"/>
          </a:p>
        </p:txBody>
      </p:sp>
      <p:sp>
        <p:nvSpPr>
          <p:cNvPr id="33" name="Rectangle 32"/>
          <p:cNvSpPr/>
          <p:nvPr/>
        </p:nvSpPr>
        <p:spPr>
          <a:xfrm>
            <a:off x="4722101" y="4763958"/>
            <a:ext cx="3841320" cy="307777"/>
          </a:xfrm>
          <a:prstGeom prst="rect">
            <a:avLst/>
          </a:prstGeom>
          <a:ln>
            <a:solidFill>
              <a:srgbClr val="00B050"/>
            </a:solidFill>
            <a:prstDash val="sysDash"/>
          </a:ln>
        </p:spPr>
        <p:txBody>
          <a:bodyPr wrap="square">
            <a:spAutoFit/>
          </a:bodyPr>
          <a:lstStyle/>
          <a:p>
            <a:r>
              <a:rPr lang="en-US" sz="1400" dirty="0" smtClean="0"/>
              <a:t>D7.  Impaired boating IS impaired driving. </a:t>
            </a:r>
            <a:endParaRPr lang="en-CA" sz="1400" dirty="0"/>
          </a:p>
        </p:txBody>
      </p:sp>
      <p:sp>
        <p:nvSpPr>
          <p:cNvPr id="27" name="Right Brace 26"/>
          <p:cNvSpPr/>
          <p:nvPr/>
        </p:nvSpPr>
        <p:spPr>
          <a:xfrm rot="5400000">
            <a:off x="4923355" y="-1175802"/>
            <a:ext cx="461802" cy="7297100"/>
          </a:xfrm>
          <a:prstGeom prst="rightBrace">
            <a:avLst>
              <a:gd name="adj1" fmla="val 18335"/>
              <a:gd name="adj2" fmla="val 50000"/>
            </a:avLst>
          </a:prstGeom>
          <a:ln w="127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p>
        </p:txBody>
      </p:sp>
      <p:sp>
        <p:nvSpPr>
          <p:cNvPr id="29" name="Rectangle 28"/>
          <p:cNvSpPr/>
          <p:nvPr/>
        </p:nvSpPr>
        <p:spPr>
          <a:xfrm>
            <a:off x="1325628" y="3373037"/>
            <a:ext cx="3237502" cy="523220"/>
          </a:xfrm>
          <a:prstGeom prst="rect">
            <a:avLst/>
          </a:prstGeom>
        </p:spPr>
        <p:txBody>
          <a:bodyPr wrap="square">
            <a:spAutoFit/>
          </a:bodyPr>
          <a:lstStyle/>
          <a:p>
            <a:pPr algn="ctr"/>
            <a:r>
              <a:rPr lang="en-CA" sz="1400" dirty="0" smtClean="0"/>
              <a:t>“I won't </a:t>
            </a:r>
            <a:r>
              <a:rPr lang="en-CA" sz="1400" dirty="0"/>
              <a:t>get </a:t>
            </a:r>
            <a:r>
              <a:rPr lang="en-CA" sz="1400" dirty="0" smtClean="0"/>
              <a:t>caught. The OPP </a:t>
            </a:r>
            <a:r>
              <a:rPr lang="en-CA" sz="1400" dirty="0"/>
              <a:t>doesn't patrol smaller </a:t>
            </a:r>
            <a:r>
              <a:rPr lang="en-CA" sz="1400" dirty="0" smtClean="0"/>
              <a:t>lakes.” – TNK</a:t>
            </a:r>
            <a:endParaRPr lang="en-CA" sz="1400" dirty="0"/>
          </a:p>
        </p:txBody>
      </p:sp>
      <p:sp>
        <p:nvSpPr>
          <p:cNvPr id="2" name="Rectangle 1"/>
          <p:cNvSpPr/>
          <p:nvPr/>
        </p:nvSpPr>
        <p:spPr>
          <a:xfrm>
            <a:off x="5100795" y="3361683"/>
            <a:ext cx="3097723" cy="523220"/>
          </a:xfrm>
          <a:prstGeom prst="rect">
            <a:avLst/>
          </a:prstGeom>
        </p:spPr>
        <p:txBody>
          <a:bodyPr wrap="square">
            <a:spAutoFit/>
          </a:bodyPr>
          <a:lstStyle/>
          <a:p>
            <a:pPr lvl="0" algn="ctr"/>
            <a:r>
              <a:rPr lang="en-CA" sz="1400" dirty="0" smtClean="0"/>
              <a:t>“I </a:t>
            </a:r>
            <a:r>
              <a:rPr lang="en-CA" sz="1400" dirty="0"/>
              <a:t>know you are not suppose to, but I have never been </a:t>
            </a:r>
            <a:r>
              <a:rPr lang="en-CA" sz="1400" dirty="0" smtClean="0"/>
              <a:t>stopped.” - VNK</a:t>
            </a:r>
            <a:endParaRPr lang="en-CA" sz="1400" dirty="0"/>
          </a:p>
        </p:txBody>
      </p:sp>
    </p:spTree>
    <p:extLst>
      <p:ext uri="{BB962C8B-B14F-4D97-AF65-F5344CB8AC3E}">
        <p14:creationId xmlns:p14="http://schemas.microsoft.com/office/powerpoint/2010/main" val="3664889494"/>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2903" y="277912"/>
            <a:ext cx="8666042" cy="584776"/>
          </a:xfrm>
          <a:prstGeom prst="rect">
            <a:avLst/>
          </a:prstGeom>
          <a:noFill/>
        </p:spPr>
        <p:txBody>
          <a:bodyPr wrap="square" rtlCol="0">
            <a:spAutoFit/>
          </a:bodyPr>
          <a:lstStyle/>
          <a:p>
            <a:r>
              <a:rPr lang="en-US" sz="3200" dirty="0" smtClean="0">
                <a:solidFill>
                  <a:srgbClr val="1F497D"/>
                </a:solidFill>
                <a:latin typeface="Calibri" panose="020F0502020204030204" pitchFamily="34" charset="0"/>
                <a:cs typeface="Century Gothic"/>
              </a:rPr>
              <a:t>Driver: Guy Bonding</a:t>
            </a:r>
            <a:endParaRPr lang="en-US" sz="3200" dirty="0">
              <a:solidFill>
                <a:srgbClr val="1F497D"/>
              </a:solidFill>
              <a:latin typeface="Calibri" panose="020F0502020204030204" pitchFamily="34" charset="0"/>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8</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1047867"/>
            <a:ext cx="1478410" cy="5618461"/>
          </a:xfrm>
          <a:prstGeom prst="rect">
            <a:avLst/>
          </a:prstGeom>
          <a:noFill/>
        </p:spPr>
        <p:txBody>
          <a:bodyPr wrap="square" rtlCol="0">
            <a:spAutoFit/>
          </a:bodyPr>
          <a:lstStyle/>
          <a:p>
            <a:pPr algn="r">
              <a:lnSpc>
                <a:spcPct val="95000"/>
              </a:lnSpc>
            </a:pPr>
            <a:r>
              <a:rPr lang="en-US" sz="1400" dirty="0" smtClean="0">
                <a:solidFill>
                  <a:srgbClr val="000090"/>
                </a:solidFill>
              </a:rPr>
              <a:t>Barrier Insight:</a:t>
            </a:r>
          </a:p>
          <a:p>
            <a:pPr algn="r">
              <a:lnSpc>
                <a:spcPct val="95000"/>
              </a:lnSpc>
            </a:pPr>
            <a:endParaRPr lang="en-US" sz="1400" dirty="0"/>
          </a:p>
          <a:p>
            <a:pPr algn="r">
              <a:lnSpc>
                <a:spcPct val="95000"/>
              </a:lnSpc>
            </a:pPr>
            <a:endParaRPr lang="en-US" sz="1400" dirty="0" smtClean="0"/>
          </a:p>
          <a:p>
            <a:pPr algn="r">
              <a:lnSpc>
                <a:spcPct val="95000"/>
              </a:lnSpc>
            </a:pPr>
            <a:r>
              <a:rPr lang="en-US" sz="1400" dirty="0" err="1" smtClean="0">
                <a:solidFill>
                  <a:srgbClr val="000090"/>
                </a:solidFill>
              </a:rPr>
              <a:t>Behavioural</a:t>
            </a:r>
            <a:r>
              <a:rPr lang="en-US" sz="1400" dirty="0" smtClean="0">
                <a:solidFill>
                  <a:srgbClr val="000090"/>
                </a:solidFill>
              </a:rPr>
              <a:t> </a:t>
            </a:r>
            <a:r>
              <a:rPr lang="en-US" sz="1400" dirty="0">
                <a:solidFill>
                  <a:srgbClr val="000090"/>
                </a:solidFill>
              </a:rPr>
              <a:t>Evidence:</a:t>
            </a:r>
          </a:p>
          <a:p>
            <a:pPr algn="r">
              <a:lnSpc>
                <a:spcPct val="95000"/>
              </a:lnSpc>
            </a:pPr>
            <a:endParaRPr lang="en-US" sz="1400" dirty="0"/>
          </a:p>
          <a:p>
            <a:pPr algn="r">
              <a:lnSpc>
                <a:spcPct val="95000"/>
              </a:lnSpc>
            </a:pPr>
            <a:endParaRPr lang="en-US" sz="1400" dirty="0" smtClean="0"/>
          </a:p>
          <a:p>
            <a:pPr algn="r">
              <a:lnSpc>
                <a:spcPct val="95000"/>
              </a:lnSpc>
            </a:pPr>
            <a:endParaRPr lang="en-US" sz="1400" dirty="0">
              <a:solidFill>
                <a:srgbClr val="FF0000"/>
              </a:solidFill>
            </a:endParaRPr>
          </a:p>
          <a:p>
            <a:pPr algn="r">
              <a:lnSpc>
                <a:spcPct val="95000"/>
              </a:lnSpc>
            </a:pPr>
            <a:r>
              <a:rPr lang="en-US" sz="1400" dirty="0" smtClean="0">
                <a:solidFill>
                  <a:srgbClr val="FF0000"/>
                </a:solidFill>
              </a:rPr>
              <a:t>Implications to Safety:</a:t>
            </a:r>
          </a:p>
          <a:p>
            <a:pPr algn="r">
              <a:lnSpc>
                <a:spcPct val="95000"/>
              </a:lnSpc>
            </a:pPr>
            <a:endParaRPr lang="en-US" sz="1400" dirty="0">
              <a:solidFill>
                <a:srgbClr val="00B624"/>
              </a:solidFill>
            </a:endParaRPr>
          </a:p>
          <a:p>
            <a:pPr algn="r">
              <a:lnSpc>
                <a:spcPct val="95000"/>
              </a:lnSpc>
            </a:pPr>
            <a:endParaRPr lang="en-US" sz="1400" dirty="0" smtClean="0">
              <a:solidFill>
                <a:srgbClr val="00B624"/>
              </a:solidFill>
            </a:endParaRPr>
          </a:p>
          <a:p>
            <a:pPr algn="r">
              <a:lnSpc>
                <a:spcPct val="95000"/>
              </a:lnSpc>
            </a:pPr>
            <a:endParaRPr lang="en-US" sz="1400" dirty="0">
              <a:solidFill>
                <a:srgbClr val="00B624"/>
              </a:solidFill>
            </a:endParaRPr>
          </a:p>
          <a:p>
            <a:pPr algn="r">
              <a:lnSpc>
                <a:spcPct val="95000"/>
              </a:lnSpc>
            </a:pPr>
            <a:endParaRPr lang="en-US" sz="1400" dirty="0" smtClean="0">
              <a:solidFill>
                <a:srgbClr val="00B624"/>
              </a:solidFill>
            </a:endParaRPr>
          </a:p>
          <a:p>
            <a:pPr algn="r">
              <a:lnSpc>
                <a:spcPct val="95000"/>
              </a:lnSpc>
            </a:pPr>
            <a:endParaRPr lang="en-US" sz="1400" dirty="0" smtClean="0">
              <a:solidFill>
                <a:srgbClr val="00B624"/>
              </a:solidFill>
            </a:endParaRPr>
          </a:p>
          <a:p>
            <a:pPr algn="r">
              <a:lnSpc>
                <a:spcPct val="95000"/>
              </a:lnSpc>
            </a:pPr>
            <a:endParaRPr lang="en-US" sz="1400" dirty="0">
              <a:solidFill>
                <a:srgbClr val="00B624"/>
              </a:solidFill>
            </a:endParaRPr>
          </a:p>
          <a:p>
            <a:pPr algn="r">
              <a:lnSpc>
                <a:spcPct val="95000"/>
              </a:lnSpc>
            </a:pPr>
            <a:r>
              <a:rPr lang="en-US" sz="1400" dirty="0">
                <a:solidFill>
                  <a:srgbClr val="00B050"/>
                </a:solidFill>
              </a:rPr>
              <a:t>Appe</a:t>
            </a:r>
            <a:r>
              <a:rPr lang="en-US" sz="1400" dirty="0" smtClean="0">
                <a:solidFill>
                  <a:srgbClr val="00B050"/>
                </a:solidFill>
              </a:rPr>
              <a:t>aling Messages:</a:t>
            </a:r>
          </a:p>
          <a:p>
            <a:pPr algn="r">
              <a:lnSpc>
                <a:spcPct val="95000"/>
              </a:lnSpc>
            </a:pPr>
            <a:endParaRPr lang="en-US" sz="1400" dirty="0" smtClean="0">
              <a:solidFill>
                <a:srgbClr val="00B050"/>
              </a:solidFill>
            </a:endParaRPr>
          </a:p>
          <a:p>
            <a:pPr algn="r">
              <a:lnSpc>
                <a:spcPct val="95000"/>
              </a:lnSpc>
            </a:pPr>
            <a:endParaRPr lang="en-US" sz="1400" dirty="0">
              <a:solidFill>
                <a:srgbClr val="00B050"/>
              </a:solidFill>
            </a:endParaRPr>
          </a:p>
          <a:p>
            <a:pPr algn="r">
              <a:lnSpc>
                <a:spcPct val="95000"/>
              </a:lnSpc>
            </a:pPr>
            <a:r>
              <a:rPr lang="en-US" sz="1400" dirty="0" smtClean="0">
                <a:solidFill>
                  <a:srgbClr val="00B050"/>
                </a:solidFill>
              </a:rPr>
              <a:t>Motivators:</a:t>
            </a:r>
          </a:p>
          <a:p>
            <a:pPr algn="r">
              <a:lnSpc>
                <a:spcPct val="95000"/>
              </a:lnSpc>
            </a:pPr>
            <a:endParaRPr lang="en-US" sz="1400" dirty="0">
              <a:solidFill>
                <a:srgbClr val="FF6600"/>
              </a:solidFill>
            </a:endParaRPr>
          </a:p>
          <a:p>
            <a:pPr algn="r">
              <a:lnSpc>
                <a:spcPct val="95000"/>
              </a:lnSpc>
            </a:pPr>
            <a:r>
              <a:rPr lang="en-US" sz="1400" dirty="0" smtClean="0">
                <a:solidFill>
                  <a:srgbClr val="FF6600"/>
                </a:solidFill>
              </a:rPr>
              <a:t>Communication Opportunity:</a:t>
            </a:r>
          </a:p>
          <a:p>
            <a:pPr algn="r">
              <a:lnSpc>
                <a:spcPct val="95000"/>
              </a:lnSpc>
            </a:pPr>
            <a:endParaRPr lang="en-US" sz="1400" dirty="0" smtClean="0">
              <a:solidFill>
                <a:srgbClr val="FF6600"/>
              </a:solidFill>
            </a:endParaRPr>
          </a:p>
          <a:p>
            <a:pPr algn="r">
              <a:lnSpc>
                <a:spcPct val="95000"/>
              </a:lnSpc>
            </a:pPr>
            <a:endParaRPr lang="en-US" sz="1400" dirty="0">
              <a:solidFill>
                <a:srgbClr val="FF6600"/>
              </a:solidFill>
            </a:endParaRPr>
          </a:p>
        </p:txBody>
      </p:sp>
      <p:sp>
        <p:nvSpPr>
          <p:cNvPr id="14" name="TextBox 13"/>
          <p:cNvSpPr txBox="1"/>
          <p:nvPr/>
        </p:nvSpPr>
        <p:spPr>
          <a:xfrm>
            <a:off x="1546649" y="1023480"/>
            <a:ext cx="6996849" cy="326243"/>
          </a:xfrm>
          <a:prstGeom prst="rect">
            <a:avLst/>
          </a:prstGeom>
          <a:noFill/>
          <a:ln w="12700" cmpd="sng">
            <a:solidFill>
              <a:srgbClr val="000090"/>
            </a:solidFill>
            <a:prstDash val="dash"/>
          </a:ln>
        </p:spPr>
        <p:txBody>
          <a:bodyPr wrap="square" rtlCol="0">
            <a:spAutoFit/>
          </a:bodyPr>
          <a:lstStyle/>
          <a:p>
            <a:pPr algn="ctr">
              <a:lnSpc>
                <a:spcPct val="95000"/>
              </a:lnSpc>
            </a:pPr>
            <a:r>
              <a:rPr lang="en-US" sz="1600" dirty="0" smtClean="0"/>
              <a:t>I don’t want to be the odd man out</a:t>
            </a:r>
            <a:endParaRPr lang="en-US" sz="1600" dirty="0"/>
          </a:p>
        </p:txBody>
      </p:sp>
      <p:sp>
        <p:nvSpPr>
          <p:cNvPr id="17" name="TextBox 16"/>
          <p:cNvSpPr txBox="1"/>
          <p:nvPr/>
        </p:nvSpPr>
        <p:spPr>
          <a:xfrm>
            <a:off x="1529367" y="2752926"/>
            <a:ext cx="6996849" cy="326243"/>
          </a:xfrm>
          <a:prstGeom prst="rect">
            <a:avLst/>
          </a:prstGeom>
          <a:noFill/>
          <a:ln w="12700" cmpd="sng">
            <a:solidFill>
              <a:srgbClr val="FF0000"/>
            </a:solidFill>
            <a:prstDash val="dash"/>
          </a:ln>
        </p:spPr>
        <p:txBody>
          <a:bodyPr wrap="square" rtlCol="0">
            <a:spAutoFit/>
          </a:bodyPr>
          <a:lstStyle/>
          <a:p>
            <a:pPr algn="ctr">
              <a:lnSpc>
                <a:spcPct val="95000"/>
              </a:lnSpc>
            </a:pPr>
            <a:r>
              <a:rPr lang="en-US" sz="1600" dirty="0" smtClean="0"/>
              <a:t>Being safe will not make you popular </a:t>
            </a:r>
            <a:endParaRPr lang="en-US" sz="1600" dirty="0"/>
          </a:p>
        </p:txBody>
      </p:sp>
      <p:sp>
        <p:nvSpPr>
          <p:cNvPr id="18" name="TextBox 17"/>
          <p:cNvSpPr txBox="1"/>
          <p:nvPr/>
        </p:nvSpPr>
        <p:spPr>
          <a:xfrm>
            <a:off x="1588946" y="1500180"/>
            <a:ext cx="1877206" cy="794064"/>
          </a:xfrm>
          <a:prstGeom prst="rect">
            <a:avLst/>
          </a:prstGeom>
          <a:noFill/>
          <a:ln w="12700" cmpd="sng">
            <a:solidFill>
              <a:srgbClr val="000090"/>
            </a:solidFill>
            <a:prstDash val="dash"/>
          </a:ln>
        </p:spPr>
        <p:txBody>
          <a:bodyPr wrap="square" rtlCol="0">
            <a:spAutoFit/>
          </a:bodyPr>
          <a:lstStyle/>
          <a:p>
            <a:pPr algn="ctr">
              <a:lnSpc>
                <a:spcPct val="95000"/>
              </a:lnSpc>
            </a:pPr>
            <a:r>
              <a:rPr lang="en-US" sz="1600" dirty="0" smtClean="0"/>
              <a:t>We would razz a friend for wearing a dorky life jacket</a:t>
            </a:r>
            <a:endParaRPr lang="en-US" sz="1600" dirty="0"/>
          </a:p>
        </p:txBody>
      </p:sp>
      <p:sp>
        <p:nvSpPr>
          <p:cNvPr id="19" name="TextBox 18"/>
          <p:cNvSpPr txBox="1"/>
          <p:nvPr/>
        </p:nvSpPr>
        <p:spPr>
          <a:xfrm>
            <a:off x="3552093" y="1520115"/>
            <a:ext cx="2568579" cy="825611"/>
          </a:xfrm>
          <a:prstGeom prst="rect">
            <a:avLst/>
          </a:prstGeom>
          <a:noFill/>
          <a:ln w="12700" cmpd="sng">
            <a:solidFill>
              <a:srgbClr val="000090"/>
            </a:solidFill>
            <a:prstDash val="dash"/>
          </a:ln>
        </p:spPr>
        <p:txBody>
          <a:bodyPr wrap="square" rtlCol="0">
            <a:spAutoFit/>
          </a:bodyPr>
          <a:lstStyle/>
          <a:p>
            <a:pPr algn="ctr">
              <a:lnSpc>
                <a:spcPct val="95000"/>
              </a:lnSpc>
            </a:pPr>
            <a:r>
              <a:rPr lang="en-US" sz="1600" dirty="0" smtClean="0"/>
              <a:t>We’re </a:t>
            </a:r>
            <a:r>
              <a:rPr lang="en-US" sz="1600" dirty="0"/>
              <a:t>all less </a:t>
            </a:r>
            <a:r>
              <a:rPr lang="en-US" sz="1600" dirty="0" smtClean="0"/>
              <a:t>responsible </a:t>
            </a:r>
            <a:r>
              <a:rPr lang="en-US" sz="1600" dirty="0"/>
              <a:t>when we’re </a:t>
            </a:r>
            <a:r>
              <a:rPr lang="en-US" sz="1600" dirty="0" smtClean="0"/>
              <a:t>together – that’s </a:t>
            </a:r>
            <a:r>
              <a:rPr lang="en-US" sz="1600" i="1" dirty="0" smtClean="0"/>
              <a:t>just what we do</a:t>
            </a:r>
            <a:r>
              <a:rPr lang="en-US" sz="1600" dirty="0" smtClean="0"/>
              <a:t>! </a:t>
            </a:r>
            <a:endParaRPr lang="en-US" sz="1600" dirty="0"/>
          </a:p>
        </p:txBody>
      </p:sp>
      <p:sp>
        <p:nvSpPr>
          <p:cNvPr id="2" name="Right Brace 1"/>
          <p:cNvSpPr/>
          <p:nvPr/>
        </p:nvSpPr>
        <p:spPr>
          <a:xfrm rot="5400000">
            <a:off x="4923355" y="-1175802"/>
            <a:ext cx="461802" cy="7297100"/>
          </a:xfrm>
          <a:prstGeom prst="rightBrace">
            <a:avLst>
              <a:gd name="adj1" fmla="val 18335"/>
              <a:gd name="adj2" fmla="val 50000"/>
            </a:avLst>
          </a:prstGeom>
          <a:ln w="127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p>
        </p:txBody>
      </p:sp>
      <p:cxnSp>
        <p:nvCxnSpPr>
          <p:cNvPr id="5" name="Straight Connector 4"/>
          <p:cNvCxnSpPr/>
          <p:nvPr/>
        </p:nvCxnSpPr>
        <p:spPr>
          <a:xfrm flipH="1">
            <a:off x="5018532" y="3002507"/>
            <a:ext cx="1453" cy="1035083"/>
          </a:xfrm>
          <a:prstGeom prst="line">
            <a:avLst/>
          </a:prstGeom>
          <a:ln w="9525">
            <a:solidFill>
              <a:srgbClr val="00B050"/>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892410" y="3099701"/>
            <a:ext cx="926856" cy="297004"/>
          </a:xfrm>
          <a:prstGeom prst="rect">
            <a:avLst/>
          </a:prstGeom>
        </p:spPr>
        <p:txBody>
          <a:bodyPr wrap="none">
            <a:spAutoFit/>
          </a:bodyPr>
          <a:lstStyle/>
          <a:p>
            <a:pPr algn="r">
              <a:lnSpc>
                <a:spcPct val="95000"/>
              </a:lnSpc>
            </a:pPr>
            <a:r>
              <a:rPr lang="en-US" sz="1400" dirty="0" smtClean="0"/>
              <a:t>Life Jacket</a:t>
            </a:r>
            <a:endParaRPr lang="en-US" sz="1400" dirty="0"/>
          </a:p>
        </p:txBody>
      </p:sp>
      <p:sp>
        <p:nvSpPr>
          <p:cNvPr id="22" name="Rectangle 21"/>
          <p:cNvSpPr/>
          <p:nvPr/>
        </p:nvSpPr>
        <p:spPr>
          <a:xfrm>
            <a:off x="6530145" y="3111691"/>
            <a:ext cx="797013" cy="297004"/>
          </a:xfrm>
          <a:prstGeom prst="rect">
            <a:avLst/>
          </a:prstGeom>
        </p:spPr>
        <p:txBody>
          <a:bodyPr wrap="none">
            <a:spAutoFit/>
          </a:bodyPr>
          <a:lstStyle/>
          <a:p>
            <a:pPr algn="r">
              <a:lnSpc>
                <a:spcPct val="95000"/>
              </a:lnSpc>
            </a:pPr>
            <a:r>
              <a:rPr lang="en-US" sz="1400" dirty="0" smtClean="0"/>
              <a:t>Drinking</a:t>
            </a:r>
            <a:endParaRPr lang="en-US" sz="1400" dirty="0"/>
          </a:p>
        </p:txBody>
      </p:sp>
      <p:sp>
        <p:nvSpPr>
          <p:cNvPr id="26" name="TextBox 25"/>
          <p:cNvSpPr txBox="1"/>
          <p:nvPr/>
        </p:nvSpPr>
        <p:spPr>
          <a:xfrm>
            <a:off x="1562334" y="5601464"/>
            <a:ext cx="6912399" cy="338554"/>
          </a:xfrm>
          <a:prstGeom prst="rect">
            <a:avLst/>
          </a:prstGeom>
          <a:noFill/>
          <a:ln w="12700" cmpd="sng">
            <a:solidFill>
              <a:schemeClr val="accent6"/>
            </a:solidFill>
            <a:prstDash val="dash"/>
          </a:ln>
        </p:spPr>
        <p:txBody>
          <a:bodyPr wrap="square" rtlCol="0">
            <a:spAutoFit/>
          </a:bodyPr>
          <a:lstStyle/>
          <a:p>
            <a:pPr algn="ctr"/>
            <a:r>
              <a:rPr lang="en-US" sz="1600" dirty="0"/>
              <a:t>Good buddies look after each other – so the fun can go </a:t>
            </a:r>
            <a:r>
              <a:rPr lang="en-US" sz="1600" dirty="0" smtClean="0"/>
              <a:t>on. </a:t>
            </a:r>
            <a:endParaRPr lang="en-CA" sz="1600" dirty="0"/>
          </a:p>
        </p:txBody>
      </p:sp>
      <p:sp>
        <p:nvSpPr>
          <p:cNvPr id="29" name="TextBox 28"/>
          <p:cNvSpPr txBox="1"/>
          <p:nvPr/>
        </p:nvSpPr>
        <p:spPr>
          <a:xfrm>
            <a:off x="6216158" y="1526550"/>
            <a:ext cx="2119795" cy="796115"/>
          </a:xfrm>
          <a:prstGeom prst="rect">
            <a:avLst/>
          </a:prstGeom>
          <a:noFill/>
          <a:ln w="12700" cmpd="sng">
            <a:solidFill>
              <a:srgbClr val="000090"/>
            </a:solidFill>
            <a:prstDash val="dash"/>
          </a:ln>
        </p:spPr>
        <p:txBody>
          <a:bodyPr wrap="square" rtlCol="0">
            <a:spAutoFit/>
          </a:bodyPr>
          <a:lstStyle/>
          <a:p>
            <a:pPr algn="ctr">
              <a:lnSpc>
                <a:spcPct val="95000"/>
              </a:lnSpc>
            </a:pPr>
            <a:r>
              <a:rPr lang="en-US" sz="1600" dirty="0" smtClean="0"/>
              <a:t>We think it’s hilarious when someone falls in the water </a:t>
            </a:r>
            <a:endParaRPr lang="en-US" sz="1600" dirty="0"/>
          </a:p>
        </p:txBody>
      </p:sp>
      <p:sp>
        <p:nvSpPr>
          <p:cNvPr id="31" name="Rectangle 30"/>
          <p:cNvSpPr/>
          <p:nvPr/>
        </p:nvSpPr>
        <p:spPr>
          <a:xfrm>
            <a:off x="5209391" y="3413230"/>
            <a:ext cx="3334107" cy="738664"/>
          </a:xfrm>
          <a:prstGeom prst="rect">
            <a:avLst/>
          </a:prstGeom>
        </p:spPr>
        <p:txBody>
          <a:bodyPr wrap="square">
            <a:spAutoFit/>
          </a:bodyPr>
          <a:lstStyle/>
          <a:p>
            <a:pPr algn="ctr"/>
            <a:r>
              <a:rPr lang="en-CA" sz="1400" dirty="0" smtClean="0"/>
              <a:t>“Boating </a:t>
            </a:r>
            <a:r>
              <a:rPr lang="en-CA" sz="1400" dirty="0"/>
              <a:t>is a social activity, drinking is a social </a:t>
            </a:r>
            <a:r>
              <a:rPr lang="en-CA" sz="1400" dirty="0" smtClean="0"/>
              <a:t>activity. They </a:t>
            </a:r>
            <a:r>
              <a:rPr lang="en-CA" sz="1400" dirty="0"/>
              <a:t>go hand in </a:t>
            </a:r>
            <a:r>
              <a:rPr lang="en-CA" sz="1400" dirty="0" smtClean="0"/>
              <a:t>hand. It’s just </a:t>
            </a:r>
            <a:r>
              <a:rPr lang="en-CA" sz="1400" dirty="0"/>
              <a:t>the way it </a:t>
            </a:r>
            <a:r>
              <a:rPr lang="en-CA" sz="1400" dirty="0" smtClean="0"/>
              <a:t>is.” – VK</a:t>
            </a:r>
            <a:endParaRPr lang="en-CA" sz="1400" dirty="0"/>
          </a:p>
        </p:txBody>
      </p:sp>
      <p:sp>
        <p:nvSpPr>
          <p:cNvPr id="4" name="Rectangle 3"/>
          <p:cNvSpPr/>
          <p:nvPr/>
        </p:nvSpPr>
        <p:spPr>
          <a:xfrm>
            <a:off x="1850059" y="3384017"/>
            <a:ext cx="3011557" cy="523220"/>
          </a:xfrm>
          <a:prstGeom prst="rect">
            <a:avLst/>
          </a:prstGeom>
        </p:spPr>
        <p:txBody>
          <a:bodyPr wrap="square">
            <a:spAutoFit/>
          </a:bodyPr>
          <a:lstStyle/>
          <a:p>
            <a:pPr lvl="0" algn="ctr"/>
            <a:r>
              <a:rPr lang="en-CA" sz="1400" dirty="0" smtClean="0"/>
              <a:t>“You don't </a:t>
            </a:r>
            <a:r>
              <a:rPr lang="en-CA" sz="1400" dirty="0"/>
              <a:t>want to seem like a 'wuss' with your </a:t>
            </a:r>
            <a:r>
              <a:rPr lang="en-CA" sz="1400" dirty="0" smtClean="0"/>
              <a:t>friends.” – TNK</a:t>
            </a:r>
            <a:endParaRPr lang="en-CA" sz="1400" dirty="0"/>
          </a:p>
        </p:txBody>
      </p:sp>
      <p:sp>
        <p:nvSpPr>
          <p:cNvPr id="28" name="Rectangle 27"/>
          <p:cNvSpPr/>
          <p:nvPr/>
        </p:nvSpPr>
        <p:spPr>
          <a:xfrm>
            <a:off x="1842956" y="3907237"/>
            <a:ext cx="3018660" cy="307777"/>
          </a:xfrm>
          <a:prstGeom prst="rect">
            <a:avLst/>
          </a:prstGeom>
        </p:spPr>
        <p:txBody>
          <a:bodyPr wrap="square">
            <a:spAutoFit/>
          </a:bodyPr>
          <a:lstStyle/>
          <a:p>
            <a:pPr lvl="0" algn="ctr"/>
            <a:r>
              <a:rPr lang="en-CA" sz="1400" dirty="0" smtClean="0"/>
              <a:t>“It conflicts </a:t>
            </a:r>
            <a:r>
              <a:rPr lang="en-CA" sz="1400" dirty="0"/>
              <a:t>with my </a:t>
            </a:r>
            <a:r>
              <a:rPr lang="en-CA" sz="1400" dirty="0" smtClean="0"/>
              <a:t>manhood.” – TK</a:t>
            </a:r>
            <a:endParaRPr lang="en-CA" sz="1400" dirty="0"/>
          </a:p>
        </p:txBody>
      </p:sp>
      <p:sp>
        <p:nvSpPr>
          <p:cNvPr id="30" name="Rectangle 29"/>
          <p:cNvSpPr/>
          <p:nvPr/>
        </p:nvSpPr>
        <p:spPr>
          <a:xfrm>
            <a:off x="1562334" y="4251760"/>
            <a:ext cx="3457651" cy="738664"/>
          </a:xfrm>
          <a:prstGeom prst="rect">
            <a:avLst/>
          </a:prstGeom>
          <a:noFill/>
          <a:ln>
            <a:solidFill>
              <a:srgbClr val="00B050"/>
            </a:solidFill>
            <a:prstDash val="sysDash"/>
          </a:ln>
        </p:spPr>
        <p:txBody>
          <a:bodyPr wrap="square">
            <a:spAutoFit/>
          </a:bodyPr>
          <a:lstStyle/>
          <a:p>
            <a:pPr marL="0" lvl="1"/>
            <a:r>
              <a:rPr lang="en-US" sz="1400" dirty="0" smtClean="0"/>
              <a:t>D4. </a:t>
            </a:r>
            <a:r>
              <a:rPr lang="en-US" sz="1400" dirty="0"/>
              <a:t>If you do kill someone, </a:t>
            </a:r>
            <a:r>
              <a:rPr lang="en-US" sz="1400" u="sng" dirty="0"/>
              <a:t>you will have to live with the pain/guilt of knowing you killed someone you </a:t>
            </a:r>
            <a:r>
              <a:rPr lang="en-US" sz="1400" u="sng" dirty="0" smtClean="0"/>
              <a:t>love</a:t>
            </a:r>
            <a:endParaRPr lang="en-CA" sz="1400" dirty="0"/>
          </a:p>
        </p:txBody>
      </p:sp>
      <p:sp>
        <p:nvSpPr>
          <p:cNvPr id="32" name="Rectangle 31"/>
          <p:cNvSpPr/>
          <p:nvPr/>
        </p:nvSpPr>
        <p:spPr>
          <a:xfrm>
            <a:off x="5091889" y="4251760"/>
            <a:ext cx="3382844" cy="738664"/>
          </a:xfrm>
          <a:prstGeom prst="rect">
            <a:avLst/>
          </a:prstGeom>
          <a:ln>
            <a:solidFill>
              <a:srgbClr val="00B050"/>
            </a:solidFill>
            <a:prstDash val="sysDash"/>
          </a:ln>
        </p:spPr>
        <p:txBody>
          <a:bodyPr wrap="square">
            <a:spAutoFit/>
          </a:bodyPr>
          <a:lstStyle/>
          <a:p>
            <a:pPr marL="0" lvl="1"/>
            <a:r>
              <a:rPr lang="en-US" sz="1400" dirty="0" smtClean="0"/>
              <a:t>D1. You </a:t>
            </a:r>
            <a:r>
              <a:rPr lang="en-US" sz="1400" dirty="0"/>
              <a:t>greatly increase the chances of killing someone you care about, if you operate a boat after </a:t>
            </a:r>
            <a:r>
              <a:rPr lang="en-US" sz="1400" dirty="0" smtClean="0"/>
              <a:t>drinking</a:t>
            </a:r>
            <a:endParaRPr lang="en-CA" sz="1400" dirty="0"/>
          </a:p>
        </p:txBody>
      </p:sp>
      <p:sp>
        <p:nvSpPr>
          <p:cNvPr id="34" name="TextBox 33"/>
          <p:cNvSpPr txBox="1"/>
          <p:nvPr/>
        </p:nvSpPr>
        <p:spPr>
          <a:xfrm>
            <a:off x="1525913" y="5125348"/>
            <a:ext cx="6985239" cy="326243"/>
          </a:xfrm>
          <a:prstGeom prst="rect">
            <a:avLst/>
          </a:prstGeom>
          <a:noFill/>
          <a:ln w="12700" cmpd="sng">
            <a:solidFill>
              <a:srgbClr val="00B050"/>
            </a:solidFill>
            <a:prstDash val="dash"/>
          </a:ln>
        </p:spPr>
        <p:txBody>
          <a:bodyPr wrap="square" rtlCol="0">
            <a:spAutoFit/>
          </a:bodyPr>
          <a:lstStyle/>
          <a:p>
            <a:pPr algn="ctr">
              <a:lnSpc>
                <a:spcPct val="95000"/>
              </a:lnSpc>
            </a:pPr>
            <a:r>
              <a:rPr lang="en-US" sz="1600" dirty="0"/>
              <a:t>If one guy goes missing, the </a:t>
            </a:r>
            <a:r>
              <a:rPr lang="en-US" sz="1600" dirty="0" smtClean="0"/>
              <a:t>group will never be the same. </a:t>
            </a:r>
            <a:endParaRPr lang="en-US" sz="1600" dirty="0"/>
          </a:p>
        </p:txBody>
      </p:sp>
    </p:spTree>
    <p:extLst>
      <p:ext uri="{BB962C8B-B14F-4D97-AF65-F5344CB8AC3E}">
        <p14:creationId xmlns:p14="http://schemas.microsoft.com/office/powerpoint/2010/main" val="2748491290"/>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3486" y="256746"/>
            <a:ext cx="8666042" cy="584776"/>
          </a:xfrm>
          <a:prstGeom prst="rect">
            <a:avLst/>
          </a:prstGeom>
          <a:noFill/>
        </p:spPr>
        <p:txBody>
          <a:bodyPr wrap="square" rtlCol="0">
            <a:spAutoFit/>
          </a:bodyPr>
          <a:lstStyle/>
          <a:p>
            <a:r>
              <a:rPr lang="en-US" sz="3200" dirty="0" smtClean="0">
                <a:solidFill>
                  <a:srgbClr val="1F497D"/>
                </a:solidFill>
                <a:latin typeface="Calibri" panose="020F0502020204030204" pitchFamily="34" charset="0"/>
                <a:cs typeface="Century Gothic"/>
              </a:rPr>
              <a:t>Driver: Relaxation  </a:t>
            </a:r>
            <a:endParaRPr lang="en-US" sz="3200" dirty="0">
              <a:solidFill>
                <a:srgbClr val="1F497D"/>
              </a:solidFill>
              <a:latin typeface="Calibri" panose="020F0502020204030204" pitchFamily="34" charset="0"/>
              <a:cs typeface="Century Gothic"/>
            </a:endParaRPr>
          </a:p>
        </p:txBody>
      </p:sp>
      <p:grpSp>
        <p:nvGrpSpPr>
          <p:cNvPr id="56" name="Group 7"/>
          <p:cNvGrpSpPr>
            <a:grpSpLocks/>
          </p:cNvGrpSpPr>
          <p:nvPr/>
        </p:nvGrpSpPr>
        <p:grpSpPr bwMode="auto">
          <a:xfrm>
            <a:off x="4136576" y="6721090"/>
            <a:ext cx="987693" cy="3175"/>
            <a:chOff x="4138873" y="6318272"/>
            <a:chExt cx="987673" cy="3179"/>
          </a:xfrm>
        </p:grpSpPr>
        <p:cxnSp>
          <p:nvCxnSpPr>
            <p:cNvPr id="57" name="Straight Connector 56"/>
            <p:cNvCxnSpPr/>
            <p:nvPr/>
          </p:nvCxnSpPr>
          <p:spPr>
            <a:xfrm>
              <a:off x="4138873" y="6321451"/>
              <a:ext cx="334663" cy="0"/>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781505" y="6318272"/>
              <a:ext cx="345041" cy="3179"/>
            </a:xfrm>
            <a:prstGeom prst="line">
              <a:avLst/>
            </a:prstGeom>
            <a:ln>
              <a:solidFill>
                <a:srgbClr val="2B2B2B"/>
              </a:solidFill>
            </a:ln>
          </p:spPr>
          <p:style>
            <a:lnRef idx="2">
              <a:schemeClr val="accent1"/>
            </a:lnRef>
            <a:fillRef idx="0">
              <a:schemeClr val="accent1"/>
            </a:fillRef>
            <a:effectRef idx="1">
              <a:schemeClr val="accent1"/>
            </a:effectRef>
            <a:fontRef idx="minor">
              <a:schemeClr val="tx1"/>
            </a:fontRef>
          </p:style>
        </p:cxnSp>
      </p:grpSp>
      <p:sp>
        <p:nvSpPr>
          <p:cNvPr id="59" name="Slide Number Placeholder 4"/>
          <p:cNvSpPr>
            <a:spLocks noGrp="1"/>
          </p:cNvSpPr>
          <p:nvPr>
            <p:ph type="sldNum" sz="quarter" idx="12"/>
          </p:nvPr>
        </p:nvSpPr>
        <p:spPr>
          <a:xfrm>
            <a:off x="3560227" y="6538527"/>
            <a:ext cx="2133600" cy="365125"/>
          </a:xfrm>
        </p:spPr>
        <p:txBody>
          <a:bodyPr/>
          <a:lstStyle/>
          <a:p>
            <a:pPr algn="ctr"/>
            <a:fld id="{1CF4E78C-AF39-B94E-88AC-7E1816096BF7}" type="slidenum">
              <a:rPr lang="en-US" sz="1400" b="1" smtClean="0">
                <a:solidFill>
                  <a:srgbClr val="2B2B2B"/>
                </a:solidFill>
                <a:latin typeface="Century Gothic"/>
                <a:cs typeface="Century Gothic"/>
              </a:rPr>
              <a:pPr algn="ctr"/>
              <a:t>9</a:t>
            </a:fld>
            <a:endParaRPr lang="en-US" sz="1400" b="1" dirty="0">
              <a:solidFill>
                <a:srgbClr val="2B2B2B"/>
              </a:solidFill>
              <a:latin typeface="Century Gothic"/>
              <a:cs typeface="Century Gothic"/>
            </a:endParaRPr>
          </a:p>
        </p:txBody>
      </p:sp>
      <p:pic>
        <p:nvPicPr>
          <p:cNvPr id="12" name="Picture 11" descr="huLogo_nametag.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0177" y="6434303"/>
            <a:ext cx="735529" cy="325654"/>
          </a:xfrm>
          <a:prstGeom prst="rect">
            <a:avLst/>
          </a:prstGeom>
        </p:spPr>
      </p:pic>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4133" y1="72667" x2="70267" y2="69556"/>
                        <a14:foregroundMark x1="44400" y1="36667" x2="44400" y2="36667"/>
                        <a14:foregroundMark x1="44400" y1="27111" x2="44267" y2="62889"/>
                        <a14:foregroundMark x1="51467" y1="39556" x2="57333" y2="66222"/>
                        <a14:foregroundMark x1="67867" y1="60889" x2="67867" y2="60889"/>
                      </a14:backgroundRemoval>
                    </a14:imgEffect>
                  </a14:imgLayer>
                </a14:imgProps>
              </a:ext>
              <a:ext uri="{28A0092B-C50C-407E-A947-70E740481C1C}">
                <a14:useLocalDpi xmlns:a14="http://schemas.microsoft.com/office/drawing/2010/main"/>
              </a:ext>
            </a:extLst>
          </a:blip>
          <a:stretch>
            <a:fillRect/>
          </a:stretch>
        </p:blipFill>
        <p:spPr>
          <a:xfrm>
            <a:off x="7485084" y="6122665"/>
            <a:ext cx="1635982" cy="981589"/>
          </a:xfrm>
          <a:prstGeom prst="rect">
            <a:avLst/>
          </a:prstGeom>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571" y="6190249"/>
            <a:ext cx="1508076" cy="70507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1047867"/>
            <a:ext cx="1478410" cy="5618461"/>
          </a:xfrm>
          <a:prstGeom prst="rect">
            <a:avLst/>
          </a:prstGeom>
          <a:noFill/>
        </p:spPr>
        <p:txBody>
          <a:bodyPr wrap="square" rtlCol="0">
            <a:spAutoFit/>
          </a:bodyPr>
          <a:lstStyle/>
          <a:p>
            <a:pPr algn="r">
              <a:lnSpc>
                <a:spcPct val="95000"/>
              </a:lnSpc>
            </a:pPr>
            <a:r>
              <a:rPr lang="en-US" sz="1400" dirty="0" smtClean="0">
                <a:solidFill>
                  <a:srgbClr val="000090"/>
                </a:solidFill>
              </a:rPr>
              <a:t>Barrier Insight:</a:t>
            </a:r>
          </a:p>
          <a:p>
            <a:pPr algn="r">
              <a:lnSpc>
                <a:spcPct val="95000"/>
              </a:lnSpc>
            </a:pPr>
            <a:endParaRPr lang="en-US" sz="1400" dirty="0"/>
          </a:p>
          <a:p>
            <a:pPr algn="r">
              <a:lnSpc>
                <a:spcPct val="95000"/>
              </a:lnSpc>
            </a:pPr>
            <a:endParaRPr lang="en-US" sz="1400" dirty="0" smtClean="0"/>
          </a:p>
          <a:p>
            <a:pPr algn="r">
              <a:lnSpc>
                <a:spcPct val="95000"/>
              </a:lnSpc>
            </a:pPr>
            <a:r>
              <a:rPr lang="en-US" sz="1400" dirty="0" err="1" smtClean="0">
                <a:solidFill>
                  <a:srgbClr val="000090"/>
                </a:solidFill>
              </a:rPr>
              <a:t>Behavioural</a:t>
            </a:r>
            <a:r>
              <a:rPr lang="en-US" sz="1400" dirty="0" smtClean="0">
                <a:solidFill>
                  <a:srgbClr val="000090"/>
                </a:solidFill>
              </a:rPr>
              <a:t> </a:t>
            </a:r>
            <a:r>
              <a:rPr lang="en-US" sz="1400" dirty="0">
                <a:solidFill>
                  <a:srgbClr val="000090"/>
                </a:solidFill>
              </a:rPr>
              <a:t>Evidence:</a:t>
            </a:r>
          </a:p>
          <a:p>
            <a:pPr algn="r">
              <a:lnSpc>
                <a:spcPct val="95000"/>
              </a:lnSpc>
            </a:pPr>
            <a:endParaRPr lang="en-US" sz="1400" dirty="0"/>
          </a:p>
          <a:p>
            <a:pPr algn="r">
              <a:lnSpc>
                <a:spcPct val="95000"/>
              </a:lnSpc>
            </a:pPr>
            <a:endParaRPr lang="en-US" sz="1400" dirty="0" smtClean="0"/>
          </a:p>
          <a:p>
            <a:pPr algn="r">
              <a:lnSpc>
                <a:spcPct val="95000"/>
              </a:lnSpc>
            </a:pPr>
            <a:endParaRPr lang="en-US" sz="1400" dirty="0" smtClean="0">
              <a:solidFill>
                <a:srgbClr val="FF0000"/>
              </a:solidFill>
            </a:endParaRPr>
          </a:p>
          <a:p>
            <a:pPr algn="r">
              <a:lnSpc>
                <a:spcPct val="95000"/>
              </a:lnSpc>
            </a:pPr>
            <a:r>
              <a:rPr lang="en-US" sz="1400" dirty="0" smtClean="0">
                <a:solidFill>
                  <a:srgbClr val="FF0000"/>
                </a:solidFill>
              </a:rPr>
              <a:t>Implications to Safety:</a:t>
            </a:r>
          </a:p>
          <a:p>
            <a:pPr algn="r">
              <a:lnSpc>
                <a:spcPct val="95000"/>
              </a:lnSpc>
            </a:pPr>
            <a:endParaRPr lang="en-US" sz="1400" dirty="0">
              <a:solidFill>
                <a:srgbClr val="00B624"/>
              </a:solidFill>
            </a:endParaRPr>
          </a:p>
          <a:p>
            <a:pPr algn="r">
              <a:lnSpc>
                <a:spcPct val="95000"/>
              </a:lnSpc>
            </a:pPr>
            <a:endParaRPr lang="en-US" sz="1400" dirty="0" smtClean="0">
              <a:solidFill>
                <a:srgbClr val="00B624"/>
              </a:solidFill>
            </a:endParaRPr>
          </a:p>
          <a:p>
            <a:pPr algn="r">
              <a:lnSpc>
                <a:spcPct val="95000"/>
              </a:lnSpc>
            </a:pPr>
            <a:endParaRPr lang="en-US" sz="1400" dirty="0">
              <a:solidFill>
                <a:srgbClr val="00B624"/>
              </a:solidFill>
            </a:endParaRPr>
          </a:p>
          <a:p>
            <a:pPr algn="r">
              <a:lnSpc>
                <a:spcPct val="95000"/>
              </a:lnSpc>
            </a:pPr>
            <a:endParaRPr lang="en-US" sz="1400" dirty="0" smtClean="0">
              <a:solidFill>
                <a:srgbClr val="00B624"/>
              </a:solidFill>
            </a:endParaRPr>
          </a:p>
          <a:p>
            <a:pPr algn="r">
              <a:lnSpc>
                <a:spcPct val="95000"/>
              </a:lnSpc>
            </a:pPr>
            <a:endParaRPr lang="en-US" sz="1400" dirty="0" smtClean="0">
              <a:solidFill>
                <a:srgbClr val="00B624"/>
              </a:solidFill>
            </a:endParaRPr>
          </a:p>
          <a:p>
            <a:pPr algn="r">
              <a:lnSpc>
                <a:spcPct val="95000"/>
              </a:lnSpc>
            </a:pPr>
            <a:endParaRPr lang="en-US" sz="1400" dirty="0">
              <a:solidFill>
                <a:srgbClr val="00B624"/>
              </a:solidFill>
            </a:endParaRPr>
          </a:p>
          <a:p>
            <a:pPr algn="r">
              <a:lnSpc>
                <a:spcPct val="95000"/>
              </a:lnSpc>
            </a:pPr>
            <a:r>
              <a:rPr lang="en-US" sz="1400" dirty="0">
                <a:solidFill>
                  <a:srgbClr val="00B050"/>
                </a:solidFill>
              </a:rPr>
              <a:t>Appe</a:t>
            </a:r>
            <a:r>
              <a:rPr lang="en-US" sz="1400" dirty="0" smtClean="0">
                <a:solidFill>
                  <a:srgbClr val="00B050"/>
                </a:solidFill>
              </a:rPr>
              <a:t>aling Messages:</a:t>
            </a:r>
          </a:p>
          <a:p>
            <a:pPr algn="r">
              <a:lnSpc>
                <a:spcPct val="95000"/>
              </a:lnSpc>
            </a:pPr>
            <a:endParaRPr lang="en-US" sz="1400" dirty="0" smtClean="0">
              <a:solidFill>
                <a:srgbClr val="00B050"/>
              </a:solidFill>
            </a:endParaRPr>
          </a:p>
          <a:p>
            <a:pPr algn="r">
              <a:lnSpc>
                <a:spcPct val="95000"/>
              </a:lnSpc>
            </a:pPr>
            <a:endParaRPr lang="en-US" sz="1400" dirty="0">
              <a:solidFill>
                <a:srgbClr val="00B050"/>
              </a:solidFill>
            </a:endParaRPr>
          </a:p>
          <a:p>
            <a:pPr algn="r">
              <a:lnSpc>
                <a:spcPct val="95000"/>
              </a:lnSpc>
            </a:pPr>
            <a:endParaRPr lang="en-US" sz="1000" dirty="0" smtClean="0">
              <a:solidFill>
                <a:srgbClr val="00B050"/>
              </a:solidFill>
            </a:endParaRPr>
          </a:p>
          <a:p>
            <a:pPr algn="r">
              <a:lnSpc>
                <a:spcPct val="95000"/>
              </a:lnSpc>
            </a:pPr>
            <a:r>
              <a:rPr lang="en-US" sz="1400" dirty="0" smtClean="0">
                <a:solidFill>
                  <a:srgbClr val="00B050"/>
                </a:solidFill>
              </a:rPr>
              <a:t>Motivators:</a:t>
            </a:r>
          </a:p>
          <a:p>
            <a:pPr algn="r">
              <a:lnSpc>
                <a:spcPct val="95000"/>
              </a:lnSpc>
            </a:pPr>
            <a:endParaRPr lang="en-US" sz="1400" dirty="0" smtClean="0">
              <a:solidFill>
                <a:srgbClr val="FF6600"/>
              </a:solidFill>
            </a:endParaRPr>
          </a:p>
          <a:p>
            <a:pPr algn="r">
              <a:lnSpc>
                <a:spcPct val="95000"/>
              </a:lnSpc>
            </a:pPr>
            <a:r>
              <a:rPr lang="en-US" sz="1400" dirty="0" smtClean="0">
                <a:solidFill>
                  <a:srgbClr val="FF6600"/>
                </a:solidFill>
              </a:rPr>
              <a:t>Communication Opportunity:</a:t>
            </a:r>
          </a:p>
          <a:p>
            <a:pPr algn="r">
              <a:lnSpc>
                <a:spcPct val="95000"/>
              </a:lnSpc>
            </a:pPr>
            <a:endParaRPr lang="en-US" sz="1400" dirty="0" smtClean="0">
              <a:solidFill>
                <a:srgbClr val="FF6600"/>
              </a:solidFill>
            </a:endParaRPr>
          </a:p>
          <a:p>
            <a:pPr algn="r">
              <a:lnSpc>
                <a:spcPct val="95000"/>
              </a:lnSpc>
            </a:pPr>
            <a:endParaRPr lang="en-US" sz="1400" dirty="0">
              <a:solidFill>
                <a:srgbClr val="FF6600"/>
              </a:solidFill>
            </a:endParaRPr>
          </a:p>
        </p:txBody>
      </p:sp>
      <p:sp>
        <p:nvSpPr>
          <p:cNvPr id="14" name="TextBox 13"/>
          <p:cNvSpPr txBox="1"/>
          <p:nvPr/>
        </p:nvSpPr>
        <p:spPr>
          <a:xfrm>
            <a:off x="1546649" y="1023480"/>
            <a:ext cx="6996849" cy="326243"/>
          </a:xfrm>
          <a:prstGeom prst="rect">
            <a:avLst/>
          </a:prstGeom>
          <a:noFill/>
          <a:ln w="12700" cmpd="sng">
            <a:solidFill>
              <a:srgbClr val="000090"/>
            </a:solidFill>
            <a:prstDash val="dash"/>
          </a:ln>
        </p:spPr>
        <p:txBody>
          <a:bodyPr wrap="square" rtlCol="0">
            <a:spAutoFit/>
          </a:bodyPr>
          <a:lstStyle/>
          <a:p>
            <a:pPr algn="ctr">
              <a:lnSpc>
                <a:spcPct val="95000"/>
              </a:lnSpc>
            </a:pPr>
            <a:r>
              <a:rPr lang="en-US" sz="1600" dirty="0" smtClean="0"/>
              <a:t>I have the right to relax</a:t>
            </a:r>
            <a:endParaRPr lang="en-US" sz="1600" dirty="0"/>
          </a:p>
        </p:txBody>
      </p:sp>
      <p:sp>
        <p:nvSpPr>
          <p:cNvPr id="17" name="TextBox 16"/>
          <p:cNvSpPr txBox="1"/>
          <p:nvPr/>
        </p:nvSpPr>
        <p:spPr>
          <a:xfrm>
            <a:off x="1546649" y="2692204"/>
            <a:ext cx="6996849" cy="326243"/>
          </a:xfrm>
          <a:prstGeom prst="rect">
            <a:avLst/>
          </a:prstGeom>
          <a:noFill/>
          <a:ln w="12700" cmpd="sng">
            <a:solidFill>
              <a:srgbClr val="FF0000"/>
            </a:solidFill>
            <a:prstDash val="dash"/>
          </a:ln>
        </p:spPr>
        <p:txBody>
          <a:bodyPr wrap="square" rtlCol="0">
            <a:spAutoFit/>
          </a:bodyPr>
          <a:lstStyle/>
          <a:p>
            <a:pPr algn="ctr">
              <a:lnSpc>
                <a:spcPct val="95000"/>
              </a:lnSpc>
            </a:pPr>
            <a:r>
              <a:rPr lang="en-US" sz="1600" dirty="0" smtClean="0"/>
              <a:t>My comfort on any day trumps an accident that will never happen</a:t>
            </a:r>
            <a:endParaRPr lang="en-US" sz="1600" dirty="0"/>
          </a:p>
        </p:txBody>
      </p:sp>
      <p:sp>
        <p:nvSpPr>
          <p:cNvPr id="18" name="TextBox 17"/>
          <p:cNvSpPr txBox="1"/>
          <p:nvPr/>
        </p:nvSpPr>
        <p:spPr>
          <a:xfrm>
            <a:off x="4050825" y="1488235"/>
            <a:ext cx="1210198" cy="560153"/>
          </a:xfrm>
          <a:prstGeom prst="rect">
            <a:avLst/>
          </a:prstGeom>
          <a:noFill/>
          <a:ln w="12700" cmpd="sng">
            <a:solidFill>
              <a:srgbClr val="000090"/>
            </a:solidFill>
            <a:prstDash val="dash"/>
          </a:ln>
        </p:spPr>
        <p:txBody>
          <a:bodyPr wrap="square" rtlCol="0">
            <a:spAutoFit/>
          </a:bodyPr>
          <a:lstStyle/>
          <a:p>
            <a:pPr algn="ctr">
              <a:lnSpc>
                <a:spcPct val="95000"/>
              </a:lnSpc>
            </a:pPr>
            <a:r>
              <a:rPr lang="en-US" sz="1600" dirty="0" smtClean="0"/>
              <a:t>I don’t want </a:t>
            </a:r>
          </a:p>
          <a:p>
            <a:pPr algn="ctr">
              <a:lnSpc>
                <a:spcPct val="95000"/>
              </a:lnSpc>
            </a:pPr>
            <a:r>
              <a:rPr lang="en-US" sz="1600" dirty="0" smtClean="0"/>
              <a:t>tan lines</a:t>
            </a:r>
            <a:endParaRPr lang="en-US" sz="1600" dirty="0"/>
          </a:p>
        </p:txBody>
      </p:sp>
      <p:sp>
        <p:nvSpPr>
          <p:cNvPr id="19" name="TextBox 18"/>
          <p:cNvSpPr txBox="1"/>
          <p:nvPr/>
        </p:nvSpPr>
        <p:spPr>
          <a:xfrm>
            <a:off x="5361896" y="1507689"/>
            <a:ext cx="1523995" cy="794064"/>
          </a:xfrm>
          <a:prstGeom prst="rect">
            <a:avLst/>
          </a:prstGeom>
          <a:noFill/>
          <a:ln w="12700" cmpd="sng">
            <a:solidFill>
              <a:srgbClr val="000090"/>
            </a:solidFill>
            <a:prstDash val="dash"/>
          </a:ln>
        </p:spPr>
        <p:txBody>
          <a:bodyPr wrap="square" rtlCol="0">
            <a:spAutoFit/>
          </a:bodyPr>
          <a:lstStyle/>
          <a:p>
            <a:pPr algn="ctr">
              <a:lnSpc>
                <a:spcPct val="95000"/>
              </a:lnSpc>
            </a:pPr>
            <a:r>
              <a:rPr lang="en-US" sz="1600" dirty="0" smtClean="0"/>
              <a:t>I use my life- jacket as a seat cushion</a:t>
            </a:r>
            <a:endParaRPr lang="en-US" sz="1600" dirty="0"/>
          </a:p>
        </p:txBody>
      </p:sp>
      <p:sp>
        <p:nvSpPr>
          <p:cNvPr id="21" name="TextBox 20"/>
          <p:cNvSpPr txBox="1"/>
          <p:nvPr/>
        </p:nvSpPr>
        <p:spPr>
          <a:xfrm>
            <a:off x="6999609" y="1488755"/>
            <a:ext cx="1479669" cy="794064"/>
          </a:xfrm>
          <a:prstGeom prst="rect">
            <a:avLst/>
          </a:prstGeom>
          <a:noFill/>
          <a:ln w="12700" cmpd="sng">
            <a:solidFill>
              <a:srgbClr val="000090"/>
            </a:solidFill>
            <a:prstDash val="dash"/>
          </a:ln>
        </p:spPr>
        <p:txBody>
          <a:bodyPr wrap="square" rtlCol="0">
            <a:spAutoFit/>
          </a:bodyPr>
          <a:lstStyle/>
          <a:p>
            <a:pPr algn="ctr">
              <a:lnSpc>
                <a:spcPct val="95000"/>
              </a:lnSpc>
            </a:pPr>
            <a:r>
              <a:rPr lang="en-US" sz="1600" dirty="0" smtClean="0"/>
              <a:t>I like a cold beer on a sunny day</a:t>
            </a:r>
            <a:endParaRPr lang="en-US" sz="1600" dirty="0"/>
          </a:p>
        </p:txBody>
      </p:sp>
      <p:cxnSp>
        <p:nvCxnSpPr>
          <p:cNvPr id="5" name="Straight Connector 4"/>
          <p:cNvCxnSpPr/>
          <p:nvPr/>
        </p:nvCxnSpPr>
        <p:spPr>
          <a:xfrm>
            <a:off x="5197409" y="3070747"/>
            <a:ext cx="0" cy="673646"/>
          </a:xfrm>
          <a:prstGeom prst="line">
            <a:avLst/>
          </a:prstGeom>
          <a:ln w="9525">
            <a:solidFill>
              <a:srgbClr val="00B050"/>
            </a:solidFill>
            <a:prstDash val="sysDash"/>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2892410" y="3099701"/>
            <a:ext cx="926856" cy="297004"/>
          </a:xfrm>
          <a:prstGeom prst="rect">
            <a:avLst/>
          </a:prstGeom>
        </p:spPr>
        <p:txBody>
          <a:bodyPr wrap="none">
            <a:spAutoFit/>
          </a:bodyPr>
          <a:lstStyle/>
          <a:p>
            <a:pPr algn="r">
              <a:lnSpc>
                <a:spcPct val="95000"/>
              </a:lnSpc>
            </a:pPr>
            <a:r>
              <a:rPr lang="en-US" sz="1400" dirty="0" smtClean="0"/>
              <a:t>Life Jacket</a:t>
            </a:r>
            <a:endParaRPr lang="en-US" sz="1400" dirty="0"/>
          </a:p>
        </p:txBody>
      </p:sp>
      <p:sp>
        <p:nvSpPr>
          <p:cNvPr id="22" name="Rectangle 21"/>
          <p:cNvSpPr/>
          <p:nvPr/>
        </p:nvSpPr>
        <p:spPr>
          <a:xfrm>
            <a:off x="6530145" y="3098043"/>
            <a:ext cx="797013" cy="297004"/>
          </a:xfrm>
          <a:prstGeom prst="rect">
            <a:avLst/>
          </a:prstGeom>
        </p:spPr>
        <p:txBody>
          <a:bodyPr wrap="none">
            <a:spAutoFit/>
          </a:bodyPr>
          <a:lstStyle/>
          <a:p>
            <a:pPr algn="r">
              <a:lnSpc>
                <a:spcPct val="95000"/>
              </a:lnSpc>
            </a:pPr>
            <a:r>
              <a:rPr lang="en-US" sz="1400" dirty="0" smtClean="0"/>
              <a:t>Drinking</a:t>
            </a:r>
            <a:endParaRPr lang="en-US" sz="1400" dirty="0"/>
          </a:p>
        </p:txBody>
      </p:sp>
      <p:sp>
        <p:nvSpPr>
          <p:cNvPr id="26" name="TextBox 25"/>
          <p:cNvSpPr txBox="1"/>
          <p:nvPr/>
        </p:nvSpPr>
        <p:spPr>
          <a:xfrm>
            <a:off x="1562334" y="5714523"/>
            <a:ext cx="7103994" cy="328295"/>
          </a:xfrm>
          <a:prstGeom prst="rect">
            <a:avLst/>
          </a:prstGeom>
          <a:noFill/>
          <a:ln w="12700" cmpd="sng">
            <a:solidFill>
              <a:schemeClr val="accent6"/>
            </a:solidFill>
            <a:prstDash val="dash"/>
          </a:ln>
        </p:spPr>
        <p:txBody>
          <a:bodyPr wrap="square" rtlCol="0">
            <a:spAutoFit/>
          </a:bodyPr>
          <a:lstStyle/>
          <a:p>
            <a:pPr algn="ctr">
              <a:lnSpc>
                <a:spcPct val="95000"/>
              </a:lnSpc>
            </a:pPr>
            <a:r>
              <a:rPr lang="en-US" sz="1600" dirty="0"/>
              <a:t>Lifejackets aren’t what they used to be. </a:t>
            </a:r>
          </a:p>
        </p:txBody>
      </p:sp>
      <p:sp>
        <p:nvSpPr>
          <p:cNvPr id="30" name="TextBox 29"/>
          <p:cNvSpPr txBox="1"/>
          <p:nvPr/>
        </p:nvSpPr>
        <p:spPr>
          <a:xfrm>
            <a:off x="1562333" y="1488755"/>
            <a:ext cx="2381870" cy="794064"/>
          </a:xfrm>
          <a:prstGeom prst="rect">
            <a:avLst/>
          </a:prstGeom>
          <a:noFill/>
          <a:ln w="12700" cmpd="sng">
            <a:solidFill>
              <a:srgbClr val="000090"/>
            </a:solidFill>
            <a:prstDash val="dash"/>
          </a:ln>
        </p:spPr>
        <p:txBody>
          <a:bodyPr wrap="square" rtlCol="0">
            <a:spAutoFit/>
          </a:bodyPr>
          <a:lstStyle/>
          <a:p>
            <a:pPr algn="ctr">
              <a:lnSpc>
                <a:spcPct val="95000"/>
              </a:lnSpc>
            </a:pPr>
            <a:r>
              <a:rPr lang="en-US" sz="1600" dirty="0" smtClean="0"/>
              <a:t>I don’t wear a lifejacket because it’s too hot and restrictive</a:t>
            </a:r>
            <a:endParaRPr lang="en-US" sz="1600" dirty="0"/>
          </a:p>
        </p:txBody>
      </p:sp>
      <p:sp>
        <p:nvSpPr>
          <p:cNvPr id="29" name="Rectangle 28"/>
          <p:cNvSpPr/>
          <p:nvPr/>
        </p:nvSpPr>
        <p:spPr>
          <a:xfrm>
            <a:off x="5514842" y="3383057"/>
            <a:ext cx="2919471" cy="307777"/>
          </a:xfrm>
          <a:prstGeom prst="rect">
            <a:avLst/>
          </a:prstGeom>
        </p:spPr>
        <p:txBody>
          <a:bodyPr wrap="square">
            <a:spAutoFit/>
          </a:bodyPr>
          <a:lstStyle/>
          <a:p>
            <a:pPr algn="ctr"/>
            <a:r>
              <a:rPr lang="en-CA" sz="1400" dirty="0" smtClean="0"/>
              <a:t>“Fishing </a:t>
            </a:r>
            <a:r>
              <a:rPr lang="en-CA" sz="1400" dirty="0"/>
              <a:t>is boring </a:t>
            </a:r>
            <a:r>
              <a:rPr lang="en-CA" sz="1400" dirty="0" smtClean="0"/>
              <a:t>without beer.” – VK</a:t>
            </a:r>
            <a:endParaRPr lang="en-CA" sz="1400" dirty="0"/>
          </a:p>
        </p:txBody>
      </p:sp>
      <p:sp>
        <p:nvSpPr>
          <p:cNvPr id="28" name="Rectangle 27"/>
          <p:cNvSpPr/>
          <p:nvPr/>
        </p:nvSpPr>
        <p:spPr>
          <a:xfrm>
            <a:off x="1575980" y="3860829"/>
            <a:ext cx="3785916" cy="1169551"/>
          </a:xfrm>
          <a:prstGeom prst="rect">
            <a:avLst/>
          </a:prstGeom>
          <a:ln>
            <a:solidFill>
              <a:srgbClr val="00B050"/>
            </a:solidFill>
            <a:prstDash val="sysDash"/>
          </a:ln>
        </p:spPr>
        <p:txBody>
          <a:bodyPr wrap="square">
            <a:spAutoFit/>
          </a:bodyPr>
          <a:lstStyle/>
          <a:p>
            <a:pPr marL="0" lvl="1"/>
            <a:r>
              <a:rPr lang="en-US" sz="1400" dirty="0" smtClean="0"/>
              <a:t>L13. </a:t>
            </a:r>
            <a:r>
              <a:rPr lang="en-US" sz="1400" u="sng" dirty="0"/>
              <a:t>An inflatable lifejacket is light and comfortable</a:t>
            </a:r>
            <a:r>
              <a:rPr lang="en-US" sz="1400" dirty="0"/>
              <a:t> – an easy way to get the protection of a lifejacket without the bulkiness/lack of comfort of traditional lifejackets, that does not interfere at all with your on-the-water activities.</a:t>
            </a:r>
            <a:endParaRPr lang="en-CA" sz="1400" dirty="0"/>
          </a:p>
        </p:txBody>
      </p:sp>
      <p:sp>
        <p:nvSpPr>
          <p:cNvPr id="32" name="Rectangle 31"/>
          <p:cNvSpPr/>
          <p:nvPr/>
        </p:nvSpPr>
        <p:spPr>
          <a:xfrm>
            <a:off x="5430240" y="3860829"/>
            <a:ext cx="3364565" cy="738664"/>
          </a:xfrm>
          <a:prstGeom prst="rect">
            <a:avLst/>
          </a:prstGeom>
          <a:ln>
            <a:solidFill>
              <a:srgbClr val="00B050"/>
            </a:solidFill>
            <a:prstDash val="sysDash"/>
          </a:ln>
        </p:spPr>
        <p:txBody>
          <a:bodyPr wrap="square">
            <a:spAutoFit/>
          </a:bodyPr>
          <a:lstStyle/>
          <a:p>
            <a:pPr marL="0" lvl="1"/>
            <a:r>
              <a:rPr lang="en-US" sz="1400" dirty="0" smtClean="0"/>
              <a:t>L14. </a:t>
            </a:r>
            <a:r>
              <a:rPr lang="en-US" sz="1400" u="sng" dirty="0"/>
              <a:t>Modern “kayaking style” lifejackets, designed for ease of paddling while wearing them, are as comfortable to wear as a vest</a:t>
            </a:r>
            <a:r>
              <a:rPr lang="en-US" sz="1400" dirty="0"/>
              <a:t> .  </a:t>
            </a:r>
            <a:endParaRPr lang="en-CA" sz="1400" dirty="0"/>
          </a:p>
        </p:txBody>
      </p:sp>
      <p:sp>
        <p:nvSpPr>
          <p:cNvPr id="33" name="TextBox 32"/>
          <p:cNvSpPr txBox="1"/>
          <p:nvPr/>
        </p:nvSpPr>
        <p:spPr>
          <a:xfrm>
            <a:off x="1562334" y="5105259"/>
            <a:ext cx="3402950" cy="562205"/>
          </a:xfrm>
          <a:prstGeom prst="rect">
            <a:avLst/>
          </a:prstGeom>
          <a:noFill/>
          <a:ln>
            <a:solidFill>
              <a:srgbClr val="00B050"/>
            </a:solidFill>
            <a:prstDash val="dash"/>
          </a:ln>
        </p:spPr>
        <p:txBody>
          <a:bodyPr wrap="square" rtlCol="0">
            <a:spAutoFit/>
          </a:bodyPr>
          <a:lstStyle/>
          <a:p>
            <a:pPr algn="ctr">
              <a:lnSpc>
                <a:spcPct val="95000"/>
              </a:lnSpc>
            </a:pPr>
            <a:r>
              <a:rPr lang="en-US" sz="1600" dirty="0"/>
              <a:t>Being safe can make you feel more relaxed. </a:t>
            </a:r>
          </a:p>
        </p:txBody>
      </p:sp>
      <p:sp>
        <p:nvSpPr>
          <p:cNvPr id="27" name="Right Brace 26"/>
          <p:cNvSpPr/>
          <p:nvPr/>
        </p:nvSpPr>
        <p:spPr>
          <a:xfrm rot="5400000">
            <a:off x="4923355" y="-1271338"/>
            <a:ext cx="461802" cy="7297100"/>
          </a:xfrm>
          <a:prstGeom prst="rightBrace">
            <a:avLst>
              <a:gd name="adj1" fmla="val 18335"/>
              <a:gd name="adj2" fmla="val 50000"/>
            </a:avLst>
          </a:prstGeom>
          <a:ln w="127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dirty="0"/>
          </a:p>
        </p:txBody>
      </p:sp>
      <p:sp>
        <p:nvSpPr>
          <p:cNvPr id="34" name="TextBox 33"/>
          <p:cNvSpPr txBox="1"/>
          <p:nvPr/>
        </p:nvSpPr>
        <p:spPr>
          <a:xfrm>
            <a:off x="5038760" y="5105259"/>
            <a:ext cx="3627567" cy="562205"/>
          </a:xfrm>
          <a:prstGeom prst="rect">
            <a:avLst/>
          </a:prstGeom>
          <a:noFill/>
          <a:ln>
            <a:solidFill>
              <a:srgbClr val="00B050"/>
            </a:solidFill>
            <a:prstDash val="dash"/>
          </a:ln>
        </p:spPr>
        <p:txBody>
          <a:bodyPr wrap="square" rtlCol="0">
            <a:spAutoFit/>
          </a:bodyPr>
          <a:lstStyle/>
          <a:p>
            <a:pPr algn="ctr">
              <a:lnSpc>
                <a:spcPct val="95000"/>
              </a:lnSpc>
            </a:pPr>
            <a:r>
              <a:rPr lang="en-US" sz="1600" dirty="0" smtClean="0"/>
              <a:t>You can be comfortable and safer at the same time. </a:t>
            </a:r>
            <a:endParaRPr lang="en-US" sz="1600" dirty="0"/>
          </a:p>
        </p:txBody>
      </p:sp>
      <p:sp>
        <p:nvSpPr>
          <p:cNvPr id="2" name="Rectangle 1"/>
          <p:cNvSpPr/>
          <p:nvPr/>
        </p:nvSpPr>
        <p:spPr>
          <a:xfrm>
            <a:off x="1526177" y="3314821"/>
            <a:ext cx="3671232" cy="523220"/>
          </a:xfrm>
          <a:prstGeom prst="rect">
            <a:avLst/>
          </a:prstGeom>
        </p:spPr>
        <p:txBody>
          <a:bodyPr wrap="square">
            <a:spAutoFit/>
          </a:bodyPr>
          <a:lstStyle/>
          <a:p>
            <a:pPr algn="ctr"/>
            <a:r>
              <a:rPr lang="en-CA" sz="1400" dirty="0" smtClean="0"/>
              <a:t>“They are uncomfortable. You perspire. They are bulky. It’s a bother.” - TK</a:t>
            </a:r>
            <a:endParaRPr lang="en-CA" sz="1400" dirty="0"/>
          </a:p>
        </p:txBody>
      </p:sp>
    </p:spTree>
    <p:extLst>
      <p:ext uri="{BB962C8B-B14F-4D97-AF65-F5344CB8AC3E}">
        <p14:creationId xmlns:p14="http://schemas.microsoft.com/office/powerpoint/2010/main" val="3494113946"/>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7320</TotalTime>
  <Words>8141</Words>
  <Application>Microsoft Office PowerPoint</Application>
  <PresentationFormat>On-screen Show (4:3)</PresentationFormat>
  <Paragraphs>776</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dc:creator>
  <cp:lastModifiedBy>Barbara Byers</cp:lastModifiedBy>
  <cp:revision>1046</cp:revision>
  <cp:lastPrinted>2014-05-30T04:29:39Z</cp:lastPrinted>
  <dcterms:created xsi:type="dcterms:W3CDTF">2013-07-16T14:55:47Z</dcterms:created>
  <dcterms:modified xsi:type="dcterms:W3CDTF">2014-06-06T20:09:02Z</dcterms:modified>
</cp:coreProperties>
</file>