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5.xml" ContentType="application/vnd.openxmlformats-officedocument.presentationml.notesSlide+xml"/>
  <Override PartName="/ppt/charts/chart32.xml" ContentType="application/vnd.openxmlformats-officedocument.drawingml.chart+xml"/>
  <Override PartName="/ppt/notesSlides/notesSlide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7.xml" ContentType="application/vnd.openxmlformats-officedocument.presentationml.notesSlide+xml"/>
  <Override PartName="/ppt/charts/chart35.xml" ContentType="application/vnd.openxmlformats-officedocument.drawingml.chart+xml"/>
  <Override PartName="/ppt/notesSlides/notesSlide8.xml" ContentType="application/vnd.openxmlformats-officedocument.presentationml.notesSlide+xml"/>
  <Override PartName="/ppt/charts/chart3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12.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drawings/drawing1.xml" ContentType="application/vnd.openxmlformats-officedocument.drawingml.chartshapes+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6" r:id="rId3"/>
    <p:sldMasterId id="2147483673" r:id="rId4"/>
    <p:sldMasterId id="2147483685" r:id="rId5"/>
    <p:sldMasterId id="2147483697" r:id="rId6"/>
    <p:sldMasterId id="2147483709" r:id="rId7"/>
  </p:sldMasterIdLst>
  <p:notesMasterIdLst>
    <p:notesMasterId r:id="rId103"/>
  </p:notesMasterIdLst>
  <p:handoutMasterIdLst>
    <p:handoutMasterId r:id="rId104"/>
  </p:handoutMasterIdLst>
  <p:sldIdLst>
    <p:sldId id="260" r:id="rId8"/>
    <p:sldId id="456" r:id="rId9"/>
    <p:sldId id="341" r:id="rId10"/>
    <p:sldId id="259" r:id="rId11"/>
    <p:sldId id="343" r:id="rId12"/>
    <p:sldId id="347" r:id="rId13"/>
    <p:sldId id="348" r:id="rId14"/>
    <p:sldId id="352" r:id="rId15"/>
    <p:sldId id="428" r:id="rId16"/>
    <p:sldId id="477" r:id="rId17"/>
    <p:sldId id="478" r:id="rId18"/>
    <p:sldId id="479" r:id="rId19"/>
    <p:sldId id="353" r:id="rId20"/>
    <p:sldId id="354" r:id="rId21"/>
    <p:sldId id="480" r:id="rId22"/>
    <p:sldId id="356" r:id="rId23"/>
    <p:sldId id="372" r:id="rId24"/>
    <p:sldId id="482" r:id="rId25"/>
    <p:sldId id="358" r:id="rId26"/>
    <p:sldId id="359" r:id="rId27"/>
    <p:sldId id="361" r:id="rId28"/>
    <p:sldId id="483" r:id="rId29"/>
    <p:sldId id="362" r:id="rId30"/>
    <p:sldId id="484" r:id="rId31"/>
    <p:sldId id="363" r:id="rId32"/>
    <p:sldId id="485" r:id="rId33"/>
    <p:sldId id="364" r:id="rId34"/>
    <p:sldId id="365" r:id="rId35"/>
    <p:sldId id="366" r:id="rId36"/>
    <p:sldId id="437" r:id="rId37"/>
    <p:sldId id="367" r:id="rId38"/>
    <p:sldId id="369" r:id="rId39"/>
    <p:sldId id="438" r:id="rId40"/>
    <p:sldId id="370" r:id="rId41"/>
    <p:sldId id="373" r:id="rId42"/>
    <p:sldId id="374" r:id="rId43"/>
    <p:sldId id="375" r:id="rId44"/>
    <p:sldId id="376" r:id="rId45"/>
    <p:sldId id="377" r:id="rId46"/>
    <p:sldId id="486" r:id="rId47"/>
    <p:sldId id="379" r:id="rId48"/>
    <p:sldId id="380" r:id="rId49"/>
    <p:sldId id="381" r:id="rId50"/>
    <p:sldId id="442" r:id="rId51"/>
    <p:sldId id="383" r:id="rId52"/>
    <p:sldId id="384" r:id="rId53"/>
    <p:sldId id="385" r:id="rId54"/>
    <p:sldId id="443" r:id="rId55"/>
    <p:sldId id="487" r:id="rId56"/>
    <p:sldId id="387" r:id="rId57"/>
    <p:sldId id="488" r:id="rId58"/>
    <p:sldId id="388" r:id="rId59"/>
    <p:sldId id="449" r:id="rId60"/>
    <p:sldId id="389" r:id="rId61"/>
    <p:sldId id="450" r:id="rId62"/>
    <p:sldId id="390" r:id="rId63"/>
    <p:sldId id="391" r:id="rId64"/>
    <p:sldId id="451" r:id="rId65"/>
    <p:sldId id="392" r:id="rId66"/>
    <p:sldId id="393" r:id="rId67"/>
    <p:sldId id="394" r:id="rId68"/>
    <p:sldId id="395" r:id="rId69"/>
    <p:sldId id="396" r:id="rId70"/>
    <p:sldId id="397" r:id="rId71"/>
    <p:sldId id="489" r:id="rId72"/>
    <p:sldId id="398" r:id="rId73"/>
    <p:sldId id="415" r:id="rId74"/>
    <p:sldId id="400" r:id="rId75"/>
    <p:sldId id="490" r:id="rId76"/>
    <p:sldId id="416" r:id="rId77"/>
    <p:sldId id="402" r:id="rId78"/>
    <p:sldId id="403" r:id="rId79"/>
    <p:sldId id="404" r:id="rId80"/>
    <p:sldId id="405" r:id="rId81"/>
    <p:sldId id="406" r:id="rId82"/>
    <p:sldId id="414" r:id="rId83"/>
    <p:sldId id="410" r:id="rId84"/>
    <p:sldId id="423" r:id="rId85"/>
    <p:sldId id="411" r:id="rId86"/>
    <p:sldId id="412" r:id="rId87"/>
    <p:sldId id="417" r:id="rId88"/>
    <p:sldId id="413" r:id="rId89"/>
    <p:sldId id="481" r:id="rId90"/>
    <p:sldId id="424" r:id="rId91"/>
    <p:sldId id="447" r:id="rId92"/>
    <p:sldId id="448" r:id="rId93"/>
    <p:sldId id="426" r:id="rId94"/>
    <p:sldId id="473" r:id="rId95"/>
    <p:sldId id="491" r:id="rId96"/>
    <p:sldId id="469" r:id="rId97"/>
    <p:sldId id="452" r:id="rId98"/>
    <p:sldId id="453" r:id="rId99"/>
    <p:sldId id="471" r:id="rId100"/>
    <p:sldId id="472" r:id="rId101"/>
    <p:sldId id="475" r:id="rId10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B4C882"/>
    <a:srgbClr val="DE7A7A"/>
    <a:srgbClr val="FDDFB3"/>
    <a:srgbClr val="00C800"/>
    <a:srgbClr val="000000"/>
    <a:srgbClr val="FFFF00"/>
    <a:srgbClr val="6666FF"/>
    <a:srgbClr val="FF99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8" autoAdjust="0"/>
    <p:restoredTop sz="95114" autoAdjust="0"/>
  </p:normalViewPr>
  <p:slideViewPr>
    <p:cSldViewPr snapToGrid="0">
      <p:cViewPr>
        <p:scale>
          <a:sx n="67" d="100"/>
          <a:sy n="67" d="100"/>
        </p:scale>
        <p:origin x="-92"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5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Powerboating</c:v>
                </c:pt>
              </c:strCache>
            </c:strRef>
          </c:tx>
          <c:invertIfNegative val="0"/>
          <c:dPt>
            <c:idx val="1"/>
            <c:invertIfNegative val="0"/>
            <c:bubble3D val="0"/>
            <c:spPr>
              <a:solidFill>
                <a:schemeClr val="accent4">
                  <a:lumMod val="60000"/>
                  <a:lumOff val="40000"/>
                </a:schemeClr>
              </a:solidFill>
              <a:ln>
                <a:solidFill>
                  <a:schemeClr val="accent1"/>
                </a:solidFill>
              </a:ln>
            </c:spPr>
          </c:dPt>
          <c:dPt>
            <c:idx val="2"/>
            <c:invertIfNegative val="0"/>
            <c:bubble3D val="0"/>
            <c:spPr>
              <a:solidFill>
                <a:schemeClr val="accent4">
                  <a:lumMod val="60000"/>
                  <a:lumOff val="40000"/>
                </a:schemeClr>
              </a:solidFill>
              <a:ln>
                <a:solidFill>
                  <a:schemeClr val="accent1"/>
                </a:solidFill>
              </a:ln>
            </c:spPr>
          </c:dPt>
          <c:dPt>
            <c:idx val="4"/>
            <c:invertIfNegative val="0"/>
            <c:bubble3D val="0"/>
            <c:spPr>
              <a:ln>
                <a:solidFill>
                  <a:schemeClr val="accent1"/>
                </a:solidFill>
              </a:ln>
            </c:spPr>
          </c:dPt>
          <c:dPt>
            <c:idx val="5"/>
            <c:invertIfNegative val="0"/>
            <c:bubble3D val="0"/>
            <c:spPr>
              <a:solidFill>
                <a:schemeClr val="accent4">
                  <a:lumMod val="60000"/>
                  <a:lumOff val="40000"/>
                </a:schemeClr>
              </a:solidFill>
              <a:ln>
                <a:solidFill>
                  <a:schemeClr val="accent1"/>
                </a:solidFill>
              </a:ln>
            </c:spPr>
          </c:dPt>
          <c:dPt>
            <c:idx val="6"/>
            <c:invertIfNegative val="0"/>
            <c:bubble3D val="0"/>
            <c:spPr>
              <a:solidFill>
                <a:schemeClr val="accent4">
                  <a:lumMod val="60000"/>
                  <a:lumOff val="40000"/>
                </a:schemeClr>
              </a:solidFill>
              <a:ln>
                <a:solidFill>
                  <a:schemeClr val="accent1"/>
                </a:solidFill>
              </a:ln>
            </c:spPr>
          </c:dPt>
          <c:dPt>
            <c:idx val="7"/>
            <c:invertIfNegative val="0"/>
            <c:bubble3D val="0"/>
            <c:spPr>
              <a:solidFill>
                <a:schemeClr val="accent4">
                  <a:lumMod val="60000"/>
                  <a:lumOff val="40000"/>
                </a:schemeClr>
              </a:solidFill>
              <a:ln>
                <a:solidFill>
                  <a:schemeClr val="accent1"/>
                </a:solidFill>
              </a:ln>
            </c:spPr>
          </c:dPt>
          <c:dPt>
            <c:idx val="8"/>
            <c:invertIfNegative val="0"/>
            <c:bubble3D val="0"/>
            <c:spPr>
              <a:solidFill>
                <a:schemeClr val="accent1"/>
              </a:solidFill>
              <a:ln>
                <a:solidFill>
                  <a:schemeClr val="accent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Fishing (net)</c:v>
                </c:pt>
                <c:pt idx="1">
                  <c:v>…as a passenger</c:v>
                </c:pt>
                <c:pt idx="2">
                  <c:v>…as the driver</c:v>
                </c:pt>
                <c:pt idx="4">
                  <c:v>Pleasure Powerboating (net)</c:v>
                </c:pt>
                <c:pt idx="5">
                  <c:v>...as a passenger</c:v>
                </c:pt>
                <c:pt idx="6">
                  <c:v>...as the driver</c:v>
                </c:pt>
                <c:pt idx="7">
                  <c:v>Riding a personal watercraft (PWC)</c:v>
                </c:pt>
                <c:pt idx="9">
                  <c:v>Hunting from any type of watercraft</c:v>
                </c:pt>
              </c:strCache>
            </c:strRef>
          </c:cat>
          <c:val>
            <c:numRef>
              <c:f>Sheet1!$B$2:$B$11</c:f>
              <c:numCache>
                <c:formatCode>0%</c:formatCode>
                <c:ptCount val="10"/>
                <c:pt idx="0">
                  <c:v>0.253</c:v>
                </c:pt>
                <c:pt idx="1">
                  <c:v>0.19700000000000001</c:v>
                </c:pt>
                <c:pt idx="2">
                  <c:v>0.13500000000000001</c:v>
                </c:pt>
                <c:pt idx="4">
                  <c:v>0.19700000000000001</c:v>
                </c:pt>
                <c:pt idx="5">
                  <c:v>0.14499999999999999</c:v>
                </c:pt>
                <c:pt idx="6">
                  <c:v>8.5000000000000006E-2</c:v>
                </c:pt>
                <c:pt idx="7">
                  <c:v>5.2999999999999999E-2</c:v>
                </c:pt>
                <c:pt idx="9">
                  <c:v>2.3E-2</c:v>
                </c:pt>
              </c:numCache>
            </c:numRef>
          </c:val>
        </c:ser>
        <c:dLbls>
          <c:showLegendKey val="0"/>
          <c:showVal val="1"/>
          <c:showCatName val="0"/>
          <c:showSerName val="0"/>
          <c:showPercent val="0"/>
          <c:showBubbleSize val="0"/>
        </c:dLbls>
        <c:gapWidth val="0"/>
        <c:axId val="120675712"/>
        <c:axId val="120702080"/>
      </c:barChart>
      <c:catAx>
        <c:axId val="120675712"/>
        <c:scaling>
          <c:orientation val="maxMin"/>
        </c:scaling>
        <c:delete val="0"/>
        <c:axPos val="l"/>
        <c:numFmt formatCode="General" sourceLinked="0"/>
        <c:majorTickMark val="none"/>
        <c:minorTickMark val="none"/>
        <c:tickLblPos val="nextTo"/>
        <c:txPr>
          <a:bodyPr/>
          <a:lstStyle/>
          <a:p>
            <a:pPr>
              <a:defRPr sz="1400"/>
            </a:pPr>
            <a:endParaRPr lang="en-US"/>
          </a:p>
        </c:txPr>
        <c:crossAx val="120702080"/>
        <c:crosses val="autoZero"/>
        <c:auto val="1"/>
        <c:lblAlgn val="ctr"/>
        <c:lblOffset val="100"/>
        <c:noMultiLvlLbl val="0"/>
      </c:catAx>
      <c:valAx>
        <c:axId val="120702080"/>
        <c:scaling>
          <c:orientation val="minMax"/>
          <c:max val="1"/>
          <c:min val="0"/>
        </c:scaling>
        <c:delete val="1"/>
        <c:axPos val="t"/>
        <c:numFmt formatCode="0%" sourceLinked="1"/>
        <c:majorTickMark val="none"/>
        <c:minorTickMark val="none"/>
        <c:tickLblPos val="nextTo"/>
        <c:crossAx val="12067571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Fishing/Hunting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Fishing</c:v>
                </c:pt>
                <c:pt idx="1">
                  <c:v>Hunting</c:v>
                </c:pt>
              </c:strCache>
            </c:strRef>
          </c:cat>
          <c:val>
            <c:numRef>
              <c:f>Sheet1!$B$2:$B$3</c:f>
              <c:numCache>
                <c:formatCode>0%</c:formatCode>
                <c:ptCount val="2"/>
                <c:pt idx="0">
                  <c:v>0.55700000000000005</c:v>
                </c:pt>
                <c:pt idx="1">
                  <c:v>0.06</c:v>
                </c:pt>
              </c:numCache>
            </c:numRef>
          </c:val>
        </c:ser>
        <c:dLbls>
          <c:showLegendKey val="0"/>
          <c:showVal val="0"/>
          <c:showCatName val="0"/>
          <c:showSerName val="0"/>
          <c:showPercent val="0"/>
          <c:showBubbleSize val="0"/>
        </c:dLbls>
        <c:gapWidth val="150"/>
        <c:axId val="122740736"/>
        <c:axId val="122742272"/>
      </c:barChart>
      <c:catAx>
        <c:axId val="122740736"/>
        <c:scaling>
          <c:orientation val="maxMin"/>
        </c:scaling>
        <c:delete val="0"/>
        <c:axPos val="l"/>
        <c:numFmt formatCode="General" sourceLinked="0"/>
        <c:majorTickMark val="out"/>
        <c:minorTickMark val="none"/>
        <c:tickLblPos val="nextTo"/>
        <c:crossAx val="122742272"/>
        <c:crosses val="autoZero"/>
        <c:auto val="1"/>
        <c:lblAlgn val="ctr"/>
        <c:lblOffset val="100"/>
        <c:noMultiLvlLbl val="0"/>
      </c:catAx>
      <c:valAx>
        <c:axId val="122742272"/>
        <c:scaling>
          <c:orientation val="minMax"/>
          <c:max val="0.60000000000000009"/>
          <c:min val="0"/>
        </c:scaling>
        <c:delete val="1"/>
        <c:axPos val="t"/>
        <c:numFmt formatCode="0%" sourceLinked="1"/>
        <c:majorTickMark val="out"/>
        <c:minorTickMark val="none"/>
        <c:tickLblPos val="nextTo"/>
        <c:crossAx val="1227407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Swmming/Sunbathing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Swimming</c:v>
                </c:pt>
                <c:pt idx="1">
                  <c:v>Sunbathing</c:v>
                </c:pt>
              </c:strCache>
            </c:strRef>
          </c:cat>
          <c:val>
            <c:numRef>
              <c:f>Sheet1!$B$2:$B$3</c:f>
              <c:numCache>
                <c:formatCode>0%</c:formatCode>
                <c:ptCount val="2"/>
                <c:pt idx="0">
                  <c:v>0.48299999999999998</c:v>
                </c:pt>
                <c:pt idx="1">
                  <c:v>0.39300000000000002</c:v>
                </c:pt>
              </c:numCache>
            </c:numRef>
          </c:val>
        </c:ser>
        <c:dLbls>
          <c:showLegendKey val="0"/>
          <c:showVal val="0"/>
          <c:showCatName val="0"/>
          <c:showSerName val="0"/>
          <c:showPercent val="0"/>
          <c:showBubbleSize val="0"/>
        </c:dLbls>
        <c:gapWidth val="150"/>
        <c:axId val="122840960"/>
        <c:axId val="122842496"/>
      </c:barChart>
      <c:catAx>
        <c:axId val="122840960"/>
        <c:scaling>
          <c:orientation val="maxMin"/>
        </c:scaling>
        <c:delete val="0"/>
        <c:axPos val="l"/>
        <c:numFmt formatCode="General" sourceLinked="0"/>
        <c:majorTickMark val="out"/>
        <c:minorTickMark val="none"/>
        <c:tickLblPos val="nextTo"/>
        <c:crossAx val="122842496"/>
        <c:crosses val="autoZero"/>
        <c:auto val="1"/>
        <c:lblAlgn val="ctr"/>
        <c:lblOffset val="100"/>
        <c:noMultiLvlLbl val="0"/>
      </c:catAx>
      <c:valAx>
        <c:axId val="122842496"/>
        <c:scaling>
          <c:orientation val="minMax"/>
          <c:max val="0.60000000000000009"/>
          <c:min val="0"/>
        </c:scaling>
        <c:delete val="1"/>
        <c:axPos val="t"/>
        <c:numFmt formatCode="0%" sourceLinked="1"/>
        <c:majorTickMark val="out"/>
        <c:minorTickMark val="none"/>
        <c:tickLblPos val="nextTo"/>
        <c:crossAx val="1228409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Eating/Drinking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Eating</c:v>
                </c:pt>
                <c:pt idx="1">
                  <c:v>Non-alcohol</c:v>
                </c:pt>
                <c:pt idx="2">
                  <c:v>Alcohol</c:v>
                </c:pt>
              </c:strCache>
            </c:strRef>
          </c:cat>
          <c:val>
            <c:numRef>
              <c:f>Sheet1!$B$2:$B$4</c:f>
              <c:numCache>
                <c:formatCode>0%</c:formatCode>
                <c:ptCount val="3"/>
                <c:pt idx="0">
                  <c:v>0.495</c:v>
                </c:pt>
                <c:pt idx="1">
                  <c:v>0.38600000000000001</c:v>
                </c:pt>
                <c:pt idx="2">
                  <c:v>0.30099999999999999</c:v>
                </c:pt>
              </c:numCache>
            </c:numRef>
          </c:val>
        </c:ser>
        <c:dLbls>
          <c:showLegendKey val="0"/>
          <c:showVal val="0"/>
          <c:showCatName val="0"/>
          <c:showSerName val="0"/>
          <c:showPercent val="0"/>
          <c:showBubbleSize val="0"/>
        </c:dLbls>
        <c:gapWidth val="150"/>
        <c:axId val="122900480"/>
        <c:axId val="122902016"/>
      </c:barChart>
      <c:catAx>
        <c:axId val="122900480"/>
        <c:scaling>
          <c:orientation val="maxMin"/>
        </c:scaling>
        <c:delete val="0"/>
        <c:axPos val="l"/>
        <c:numFmt formatCode="General" sourceLinked="0"/>
        <c:majorTickMark val="out"/>
        <c:minorTickMark val="none"/>
        <c:tickLblPos val="nextTo"/>
        <c:crossAx val="122902016"/>
        <c:crosses val="autoZero"/>
        <c:auto val="1"/>
        <c:lblAlgn val="ctr"/>
        <c:lblOffset val="100"/>
        <c:noMultiLvlLbl val="0"/>
      </c:catAx>
      <c:valAx>
        <c:axId val="122902016"/>
        <c:scaling>
          <c:orientation val="minMax"/>
          <c:max val="0.60000000000000009"/>
          <c:min val="0"/>
        </c:scaling>
        <c:delete val="1"/>
        <c:axPos val="t"/>
        <c:numFmt formatCode="0%" sourceLinked="1"/>
        <c:majorTickMark val="out"/>
        <c:minorTickMark val="none"/>
        <c:tickLblPos val="nextTo"/>
        <c:crossAx val="1229004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Observation</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125680317014428E-2"/>
                  <c:y val="2.30135000453021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Nature</c:v>
                </c:pt>
                <c:pt idx="1">
                  <c:v>Sightseeing</c:v>
                </c:pt>
                <c:pt idx="2">
                  <c:v>Cruising</c:v>
                </c:pt>
              </c:strCache>
            </c:strRef>
          </c:cat>
          <c:val>
            <c:numRef>
              <c:f>Sheet1!$B$2:$B$4</c:f>
              <c:numCache>
                <c:formatCode>0%</c:formatCode>
                <c:ptCount val="3"/>
                <c:pt idx="0">
                  <c:v>0.53400000000000003</c:v>
                </c:pt>
                <c:pt idx="1">
                  <c:v>0.45300000000000001</c:v>
                </c:pt>
                <c:pt idx="2">
                  <c:v>0.39200000000000002</c:v>
                </c:pt>
              </c:numCache>
            </c:numRef>
          </c:val>
        </c:ser>
        <c:dLbls>
          <c:showLegendKey val="0"/>
          <c:showVal val="0"/>
          <c:showCatName val="0"/>
          <c:showSerName val="0"/>
          <c:showPercent val="0"/>
          <c:showBubbleSize val="0"/>
        </c:dLbls>
        <c:gapWidth val="150"/>
        <c:axId val="122939264"/>
        <c:axId val="122940800"/>
      </c:barChart>
      <c:catAx>
        <c:axId val="122939264"/>
        <c:scaling>
          <c:orientation val="maxMin"/>
        </c:scaling>
        <c:delete val="0"/>
        <c:axPos val="l"/>
        <c:numFmt formatCode="General" sourceLinked="0"/>
        <c:majorTickMark val="out"/>
        <c:minorTickMark val="none"/>
        <c:tickLblPos val="nextTo"/>
        <c:crossAx val="122940800"/>
        <c:crosses val="autoZero"/>
        <c:auto val="1"/>
        <c:lblAlgn val="ctr"/>
        <c:lblOffset val="100"/>
        <c:noMultiLvlLbl val="0"/>
      </c:catAx>
      <c:valAx>
        <c:axId val="122940800"/>
        <c:scaling>
          <c:orientation val="minMax"/>
          <c:max val="0.60000000000000009"/>
          <c:min val="0"/>
        </c:scaling>
        <c:delete val="1"/>
        <c:axPos val="t"/>
        <c:numFmt formatCode="0%" sourceLinked="1"/>
        <c:majorTickMark val="out"/>
        <c:minorTickMark val="none"/>
        <c:tickLblPos val="nextTo"/>
        <c:crossAx val="1229392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Entertaining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Family/
friends</c:v>
                </c:pt>
                <c:pt idx="1">
                  <c:v>For business</c:v>
                </c:pt>
              </c:strCache>
            </c:strRef>
          </c:cat>
          <c:val>
            <c:numRef>
              <c:f>Sheet1!$B$2:$B$3</c:f>
              <c:numCache>
                <c:formatCode>0%</c:formatCode>
                <c:ptCount val="2"/>
                <c:pt idx="0">
                  <c:v>0.34100000000000003</c:v>
                </c:pt>
                <c:pt idx="1">
                  <c:v>3.9E-2</c:v>
                </c:pt>
              </c:numCache>
            </c:numRef>
          </c:val>
        </c:ser>
        <c:dLbls>
          <c:showLegendKey val="0"/>
          <c:showVal val="0"/>
          <c:showCatName val="0"/>
          <c:showSerName val="0"/>
          <c:showPercent val="0"/>
          <c:showBubbleSize val="0"/>
        </c:dLbls>
        <c:gapWidth val="150"/>
        <c:axId val="123002240"/>
        <c:axId val="123085952"/>
      </c:barChart>
      <c:catAx>
        <c:axId val="123002240"/>
        <c:scaling>
          <c:orientation val="maxMin"/>
        </c:scaling>
        <c:delete val="0"/>
        <c:axPos val="l"/>
        <c:numFmt formatCode="General" sourceLinked="0"/>
        <c:majorTickMark val="out"/>
        <c:minorTickMark val="none"/>
        <c:tickLblPos val="nextTo"/>
        <c:crossAx val="123085952"/>
        <c:crosses val="autoZero"/>
        <c:auto val="1"/>
        <c:lblAlgn val="ctr"/>
        <c:lblOffset val="100"/>
        <c:noMultiLvlLbl val="0"/>
      </c:catAx>
      <c:valAx>
        <c:axId val="123085952"/>
        <c:scaling>
          <c:orientation val="minMax"/>
          <c:max val="0.60000000000000009"/>
          <c:min val="0"/>
        </c:scaling>
        <c:delete val="1"/>
        <c:axPos val="t"/>
        <c:numFmt formatCode="0%" sourceLinked="1"/>
        <c:majorTickMark val="out"/>
        <c:minorTickMark val="none"/>
        <c:tickLblPos val="nextTo"/>
        <c:crossAx val="1230022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Water Sports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Waterskiing</c:v>
                </c:pt>
                <c:pt idx="1">
                  <c:v>Wakeboarding</c:v>
                </c:pt>
              </c:strCache>
            </c:strRef>
          </c:cat>
          <c:val>
            <c:numRef>
              <c:f>Sheet1!$B$2:$B$3</c:f>
              <c:numCache>
                <c:formatCode>0%</c:formatCode>
                <c:ptCount val="2"/>
                <c:pt idx="0">
                  <c:v>0.13800000000000001</c:v>
                </c:pt>
                <c:pt idx="1">
                  <c:v>7.1999999999999995E-2</c:v>
                </c:pt>
              </c:numCache>
            </c:numRef>
          </c:val>
        </c:ser>
        <c:dLbls>
          <c:showLegendKey val="0"/>
          <c:showVal val="0"/>
          <c:showCatName val="0"/>
          <c:showSerName val="0"/>
          <c:showPercent val="0"/>
          <c:showBubbleSize val="0"/>
        </c:dLbls>
        <c:gapWidth val="150"/>
        <c:axId val="123110528"/>
        <c:axId val="123112064"/>
      </c:barChart>
      <c:catAx>
        <c:axId val="123110528"/>
        <c:scaling>
          <c:orientation val="maxMin"/>
        </c:scaling>
        <c:delete val="0"/>
        <c:axPos val="l"/>
        <c:numFmt formatCode="General" sourceLinked="0"/>
        <c:majorTickMark val="out"/>
        <c:minorTickMark val="none"/>
        <c:tickLblPos val="nextTo"/>
        <c:crossAx val="123112064"/>
        <c:crosses val="autoZero"/>
        <c:auto val="1"/>
        <c:lblAlgn val="ctr"/>
        <c:lblOffset val="100"/>
        <c:noMultiLvlLbl val="0"/>
      </c:catAx>
      <c:valAx>
        <c:axId val="123112064"/>
        <c:scaling>
          <c:orientation val="minMax"/>
          <c:max val="0.60000000000000009"/>
          <c:min val="0"/>
        </c:scaling>
        <c:delete val="1"/>
        <c:axPos val="t"/>
        <c:numFmt formatCode="0%" sourceLinked="1"/>
        <c:majorTickMark val="out"/>
        <c:minorTickMark val="none"/>
        <c:tickLblPos val="nextTo"/>
        <c:crossAx val="1231105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26809148856393"/>
          <c:y val="2.8131872029509824E-2"/>
          <c:w val="0.58674953130858643"/>
          <c:h val="0.95741948641554941"/>
        </c:manualLayout>
      </c:layout>
      <c:barChart>
        <c:barDir val="bar"/>
        <c:grouping val="clustered"/>
        <c:varyColors val="0"/>
        <c:ser>
          <c:idx val="0"/>
          <c:order val="0"/>
          <c:tx>
            <c:strRef>
              <c:f>Sheet1!$B$1</c:f>
              <c:strCache>
                <c:ptCount val="1"/>
                <c:pt idx="0">
                  <c:v>Score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Fishing</c:v>
                </c:pt>
                <c:pt idx="1">
                  <c:v>Nature observation</c:v>
                </c:pt>
                <c:pt idx="2">
                  <c:v>Eating snacks or meals</c:v>
                </c:pt>
                <c:pt idx="3">
                  <c:v>Swimming</c:v>
                </c:pt>
                <c:pt idx="4">
                  <c:v>Sightseeing</c:v>
                </c:pt>
                <c:pt idx="5">
                  <c:v>Sunbathing</c:v>
                </c:pt>
                <c:pt idx="6">
                  <c:v>Cruising</c:v>
                </c:pt>
                <c:pt idx="7">
                  <c:v>Canoeing - Flat water</c:v>
                </c:pt>
                <c:pt idx="8">
                  <c:v>Drinking non-alcoholic beverages</c:v>
                </c:pt>
                <c:pt idx="9">
                  <c:v>Entertaining family/friends</c:v>
                </c:pt>
                <c:pt idx="10">
                  <c:v>Camping</c:v>
                </c:pt>
                <c:pt idx="11">
                  <c:v>Drinking alcoholic beverages</c:v>
                </c:pt>
                <c:pt idx="12">
                  <c:v>Kayaking - Flat water</c:v>
                </c:pt>
                <c:pt idx="13">
                  <c:v>Reading</c:v>
                </c:pt>
                <c:pt idx="14">
                  <c:v>Overnight trips</c:v>
                </c:pt>
              </c:strCache>
            </c:strRef>
          </c:cat>
          <c:val>
            <c:numRef>
              <c:f>Sheet1!$B$2:$B$16</c:f>
              <c:numCache>
                <c:formatCode>0%</c:formatCode>
                <c:ptCount val="15"/>
                <c:pt idx="0">
                  <c:v>0.55700000000000005</c:v>
                </c:pt>
                <c:pt idx="1">
                  <c:v>0.53400000000000003</c:v>
                </c:pt>
                <c:pt idx="2">
                  <c:v>0.495</c:v>
                </c:pt>
                <c:pt idx="3">
                  <c:v>0.48299999999999998</c:v>
                </c:pt>
                <c:pt idx="4">
                  <c:v>0.45300000000000001</c:v>
                </c:pt>
                <c:pt idx="5">
                  <c:v>0.39300000000000002</c:v>
                </c:pt>
                <c:pt idx="6">
                  <c:v>0.39200000000000002</c:v>
                </c:pt>
                <c:pt idx="7">
                  <c:v>0.38900000000000001</c:v>
                </c:pt>
                <c:pt idx="8">
                  <c:v>0.38600000000000001</c:v>
                </c:pt>
                <c:pt idx="9">
                  <c:v>0.34100000000000003</c:v>
                </c:pt>
                <c:pt idx="10">
                  <c:v>0.30199999999999999</c:v>
                </c:pt>
                <c:pt idx="11">
                  <c:v>0.30099999999999999</c:v>
                </c:pt>
                <c:pt idx="12">
                  <c:v>0.25</c:v>
                </c:pt>
                <c:pt idx="13">
                  <c:v>0.23300000000000001</c:v>
                </c:pt>
                <c:pt idx="14">
                  <c:v>0.16500000000000001</c:v>
                </c:pt>
              </c:numCache>
            </c:numRef>
          </c:val>
        </c:ser>
        <c:dLbls>
          <c:showLegendKey val="0"/>
          <c:showVal val="0"/>
          <c:showCatName val="0"/>
          <c:showSerName val="0"/>
          <c:showPercent val="0"/>
          <c:showBubbleSize val="0"/>
        </c:dLbls>
        <c:gapWidth val="122"/>
        <c:axId val="120296192"/>
        <c:axId val="120297728"/>
      </c:barChart>
      <c:catAx>
        <c:axId val="120296192"/>
        <c:scaling>
          <c:orientation val="maxMin"/>
        </c:scaling>
        <c:delete val="0"/>
        <c:axPos val="l"/>
        <c:numFmt formatCode="General" sourceLinked="0"/>
        <c:majorTickMark val="out"/>
        <c:minorTickMark val="none"/>
        <c:tickLblPos val="nextTo"/>
        <c:txPr>
          <a:bodyPr/>
          <a:lstStyle/>
          <a:p>
            <a:pPr>
              <a:defRPr sz="1400"/>
            </a:pPr>
            <a:endParaRPr lang="en-US"/>
          </a:p>
        </c:txPr>
        <c:crossAx val="120297728"/>
        <c:crosses val="autoZero"/>
        <c:auto val="1"/>
        <c:lblAlgn val="ctr"/>
        <c:lblOffset val="100"/>
        <c:noMultiLvlLbl val="0"/>
      </c:catAx>
      <c:valAx>
        <c:axId val="120297728"/>
        <c:scaling>
          <c:orientation val="minMax"/>
          <c:max val="1"/>
          <c:min val="0"/>
        </c:scaling>
        <c:delete val="1"/>
        <c:axPos val="t"/>
        <c:numFmt formatCode="0%" sourceLinked="1"/>
        <c:majorTickMark val="out"/>
        <c:minorTickMark val="none"/>
        <c:tickLblPos val="nextTo"/>
        <c:crossAx val="12029619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33120078740159"/>
          <c:y val="5.2359990157480316E-2"/>
          <c:w val="0.64974022778402696"/>
          <c:h val="0.83903632056256539"/>
        </c:manualLayout>
      </c:layout>
      <c:barChart>
        <c:barDir val="bar"/>
        <c:grouping val="percentStacked"/>
        <c:varyColors val="0"/>
        <c:ser>
          <c:idx val="0"/>
          <c:order val="0"/>
          <c:tx>
            <c:strRef>
              <c:f>Sheet1!$B$1</c:f>
              <c:strCache>
                <c:ptCount val="1"/>
                <c:pt idx="0">
                  <c:v>Strongly Agree</c:v>
                </c:pt>
              </c:strCache>
            </c:strRef>
          </c:tx>
          <c:spPr>
            <a:solidFill>
              <a:schemeClr val="accent1"/>
            </a:solidFill>
          </c:spPr>
          <c:invertIfNegative val="0"/>
          <c:dLbls>
            <c:dLbl>
              <c:idx val="3"/>
              <c:layout>
                <c:manualLayout>
                  <c:x val="-1.2618614980819704E-7"/>
                  <c:y val="-6.249015748031496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Sheet1!$B$2:$B$5</c:f>
              <c:numCache>
                <c:formatCode>0%</c:formatCode>
                <c:ptCount val="4"/>
                <c:pt idx="0">
                  <c:v>0.27100000000000002</c:v>
                </c:pt>
                <c:pt idx="1">
                  <c:v>0.308</c:v>
                </c:pt>
                <c:pt idx="2">
                  <c:v>0.13300000000000001</c:v>
                </c:pt>
                <c:pt idx="3">
                  <c:v>3.5999999999999997E-2</c:v>
                </c:pt>
              </c:numCache>
            </c:numRef>
          </c:val>
        </c:ser>
        <c:ser>
          <c:idx val="1"/>
          <c:order val="1"/>
          <c:tx>
            <c:strRef>
              <c:f>Sheet1!$C$1</c:f>
              <c:strCache>
                <c:ptCount val="1"/>
                <c:pt idx="0">
                  <c:v>Somewhat Agree</c:v>
                </c:pt>
              </c:strCache>
            </c:strRef>
          </c:tx>
          <c:spPr>
            <a:solidFill>
              <a:srgbClr val="75C9AF"/>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Sheet1!$C$2:$C$5</c:f>
              <c:numCache>
                <c:formatCode>0%</c:formatCode>
                <c:ptCount val="4"/>
                <c:pt idx="0">
                  <c:v>0.45</c:v>
                </c:pt>
                <c:pt idx="1">
                  <c:v>0.38400000000000001</c:v>
                </c:pt>
                <c:pt idx="2">
                  <c:v>0.29699999999999999</c:v>
                </c:pt>
                <c:pt idx="3">
                  <c:v>0.09</c:v>
                </c:pt>
              </c:numCache>
            </c:numRef>
          </c:val>
        </c:ser>
        <c:ser>
          <c:idx val="2"/>
          <c:order val="2"/>
          <c:tx>
            <c:strRef>
              <c:f>Sheet1!$D$1</c:f>
              <c:strCache>
                <c:ptCount val="1"/>
                <c:pt idx="0">
                  <c:v>Neither agree or disagree</c:v>
                </c:pt>
              </c:strCache>
            </c:strRef>
          </c:tx>
          <c:spPr>
            <a:solidFill>
              <a:schemeClr val="bg1">
                <a:lumMod val="9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Sheet1!$D$2:$D$5</c:f>
              <c:numCache>
                <c:formatCode>0%</c:formatCode>
                <c:ptCount val="4"/>
                <c:pt idx="0">
                  <c:v>0.188</c:v>
                </c:pt>
                <c:pt idx="1">
                  <c:v>0.16700000000000001</c:v>
                </c:pt>
                <c:pt idx="2">
                  <c:v>0.33300000000000002</c:v>
                </c:pt>
                <c:pt idx="3">
                  <c:v>0.13400000000000001</c:v>
                </c:pt>
              </c:numCache>
            </c:numRef>
          </c:val>
        </c:ser>
        <c:ser>
          <c:idx val="3"/>
          <c:order val="3"/>
          <c:tx>
            <c:strRef>
              <c:f>Sheet1!$E$1</c:f>
              <c:strCache>
                <c:ptCount val="1"/>
                <c:pt idx="0">
                  <c:v>Somewhat Disagree</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Sheet1!$E$2:$E$5</c:f>
              <c:numCache>
                <c:formatCode>0%</c:formatCode>
                <c:ptCount val="4"/>
                <c:pt idx="0">
                  <c:v>7.5999999999999998E-2</c:v>
                </c:pt>
                <c:pt idx="1">
                  <c:v>9.6000000000000002E-2</c:v>
                </c:pt>
                <c:pt idx="2">
                  <c:v>0.12</c:v>
                </c:pt>
                <c:pt idx="3">
                  <c:v>0.28999999999999998</c:v>
                </c:pt>
              </c:numCache>
            </c:numRef>
          </c:val>
        </c:ser>
        <c:ser>
          <c:idx val="4"/>
          <c:order val="4"/>
          <c:tx>
            <c:strRef>
              <c:f>Sheet1!$F$1</c:f>
              <c:strCache>
                <c:ptCount val="1"/>
                <c:pt idx="0">
                  <c:v>Strongly Disagree</c:v>
                </c:pt>
              </c:strCache>
            </c:strRef>
          </c:tx>
          <c:spPr>
            <a:solidFill>
              <a:schemeClr val="accent2">
                <a:lumMod val="75000"/>
              </a:schemeClr>
            </a:solidFill>
          </c:spPr>
          <c:invertIfNegative val="0"/>
          <c:dLbls>
            <c:dLbl>
              <c:idx val="0"/>
              <c:spPr/>
              <c:txPr>
                <a:bodyPr/>
                <a:lstStyle/>
                <a:p>
                  <a:pPr>
                    <a:defRPr sz="12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Sheet1!$F$2:$F$5</c:f>
              <c:numCache>
                <c:formatCode>0%</c:formatCode>
                <c:ptCount val="4"/>
                <c:pt idx="0">
                  <c:v>1.6E-2</c:v>
                </c:pt>
                <c:pt idx="1">
                  <c:v>4.5999999999999999E-2</c:v>
                </c:pt>
                <c:pt idx="2">
                  <c:v>0.11600000000000001</c:v>
                </c:pt>
                <c:pt idx="3">
                  <c:v>0.45100000000000001</c:v>
                </c:pt>
              </c:numCache>
            </c:numRef>
          </c:val>
        </c:ser>
        <c:dLbls>
          <c:showLegendKey val="0"/>
          <c:showVal val="1"/>
          <c:showCatName val="0"/>
          <c:showSerName val="0"/>
          <c:showPercent val="0"/>
          <c:showBubbleSize val="0"/>
        </c:dLbls>
        <c:gapWidth val="151"/>
        <c:overlap val="100"/>
        <c:axId val="122369920"/>
        <c:axId val="122371456"/>
      </c:barChart>
      <c:catAx>
        <c:axId val="122369920"/>
        <c:scaling>
          <c:orientation val="maxMin"/>
        </c:scaling>
        <c:delete val="0"/>
        <c:axPos val="l"/>
        <c:numFmt formatCode="General" sourceLinked="0"/>
        <c:majorTickMark val="none"/>
        <c:minorTickMark val="none"/>
        <c:tickLblPos val="nextTo"/>
        <c:crossAx val="122371456"/>
        <c:crosses val="autoZero"/>
        <c:auto val="1"/>
        <c:lblAlgn val="ctr"/>
        <c:lblOffset val="100"/>
        <c:noMultiLvlLbl val="0"/>
      </c:catAx>
      <c:valAx>
        <c:axId val="122371456"/>
        <c:scaling>
          <c:orientation val="minMax"/>
        </c:scaling>
        <c:delete val="1"/>
        <c:axPos val="t"/>
        <c:numFmt formatCode="0%" sourceLinked="1"/>
        <c:majorTickMark val="out"/>
        <c:minorTickMark val="none"/>
        <c:tickLblPos val="nextTo"/>
        <c:crossAx val="122369920"/>
        <c:crosses val="autoZero"/>
        <c:crossBetween val="between"/>
      </c:valAx>
    </c:plotArea>
    <c:legend>
      <c:legendPos val="b"/>
      <c:layout>
        <c:manualLayout>
          <c:xMode val="edge"/>
          <c:yMode val="edge"/>
          <c:x val="9.7008342707161604E-2"/>
          <c:y val="0.86456889763779532"/>
          <c:w val="0.90030558680164985"/>
          <c:h val="0.1198061023622047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0.32800000000000001</c:v>
                </c:pt>
                <c:pt idx="1">
                  <c:v>0.36099999999999999</c:v>
                </c:pt>
                <c:pt idx="2">
                  <c:v>0.32400000000000001</c:v>
                </c:pt>
                <c:pt idx="3">
                  <c:v>0.45100000000000001</c:v>
                </c:pt>
                <c:pt idx="4">
                  <c:v>0.48899999999999999</c:v>
                </c:pt>
                <c:pt idx="5">
                  <c:v>0.32100000000000001</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0.39400000000000002</c:v>
                </c:pt>
                <c:pt idx="1">
                  <c:v>0.38800000000000001</c:v>
                </c:pt>
                <c:pt idx="2">
                  <c:v>0.35499999999999998</c:v>
                </c:pt>
                <c:pt idx="3">
                  <c:v>0.39300000000000002</c:v>
                </c:pt>
                <c:pt idx="4">
                  <c:v>0.307</c:v>
                </c:pt>
                <c:pt idx="5">
                  <c:v>0.39</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1.2477715733073168E-2"/>
                  <c:y val="0"/>
                </c:manualLayout>
              </c:layout>
              <c:tx>
                <c:rich>
                  <a:bodyPr/>
                  <a:lstStyle/>
                  <a:p>
                    <a:r>
                      <a:rPr lang="en-US" smtClean="0"/>
                      <a:t>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477715733073168E-2"/>
                  <c:y val="0"/>
                </c:manualLayout>
              </c:layout>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836002532878044E-2"/>
                  <c:y val="0"/>
                </c:manualLayout>
              </c:layout>
              <c:tx>
                <c:rich>
                  <a:bodyPr/>
                  <a:lstStyle/>
                  <a:p>
                    <a:r>
                      <a:rPr lang="en-US" smtClean="0"/>
                      <a:t>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35828679980499E-3"/>
                  <c:y val="0"/>
                </c:manualLayout>
              </c:layout>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59714466634146E-2"/>
                  <c:y val="0"/>
                </c:manualLayout>
              </c:layout>
              <c:tx>
                <c:rich>
                  <a:bodyPr/>
                  <a:lstStyle/>
                  <a:p>
                    <a:r>
                      <a:rPr lang="en-US" smtClean="0"/>
                      <a:t>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0.155</c:v>
                </c:pt>
                <c:pt idx="1">
                  <c:v>0.13600000000000001</c:v>
                </c:pt>
                <c:pt idx="2">
                  <c:v>0.17199999999999999</c:v>
                </c:pt>
                <c:pt idx="3">
                  <c:v>0.11600000000000001</c:v>
                </c:pt>
                <c:pt idx="4">
                  <c:v>0.08</c:v>
                </c:pt>
                <c:pt idx="5">
                  <c:v>0.161</c:v>
                </c:pt>
              </c:numCache>
            </c:numRef>
          </c:val>
        </c:ser>
        <c:ser>
          <c:idx val="3"/>
          <c:order val="3"/>
          <c:tx>
            <c:strRef>
              <c:f>Sheet1!$E$1</c:f>
              <c:strCache>
                <c:ptCount val="1"/>
                <c:pt idx="0">
                  <c:v>Somewhat Disagree</c:v>
                </c:pt>
              </c:strCache>
            </c:strRef>
          </c:tx>
          <c:spPr>
            <a:noFill/>
            <a:ln>
              <a:noFill/>
            </a:ln>
          </c:spPr>
          <c:invertIfNegative val="0"/>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8.5999999999999993E-2</c:v>
                </c:pt>
                <c:pt idx="1">
                  <c:v>7.3999999999999996E-2</c:v>
                </c:pt>
                <c:pt idx="2">
                  <c:v>9.9000000000000005E-2</c:v>
                </c:pt>
                <c:pt idx="3">
                  <c:v>2.3E-2</c:v>
                </c:pt>
                <c:pt idx="4">
                  <c:v>6.6000000000000003E-2</c:v>
                </c:pt>
                <c:pt idx="5">
                  <c:v>9.0999999999999998E-2</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3.5999999999999997E-2</c:v>
                </c:pt>
                <c:pt idx="1">
                  <c:v>4.1000000000000002E-2</c:v>
                </c:pt>
                <c:pt idx="2">
                  <c:v>4.9000000000000002E-2</c:v>
                </c:pt>
                <c:pt idx="3">
                  <c:v>1.7000000000000001E-2</c:v>
                </c:pt>
                <c:pt idx="4">
                  <c:v>5.8000000000000003E-2</c:v>
                </c:pt>
                <c:pt idx="5">
                  <c:v>3.6999999999999998E-2</c:v>
                </c:pt>
              </c:numCache>
            </c:numRef>
          </c:val>
        </c:ser>
        <c:dLbls>
          <c:showLegendKey val="0"/>
          <c:showVal val="0"/>
          <c:showCatName val="0"/>
          <c:showSerName val="0"/>
          <c:showPercent val="0"/>
          <c:showBubbleSize val="0"/>
        </c:dLbls>
        <c:gapWidth val="48"/>
        <c:overlap val="100"/>
        <c:axId val="124199680"/>
        <c:axId val="124201216"/>
      </c:barChart>
      <c:catAx>
        <c:axId val="124199680"/>
        <c:scaling>
          <c:orientation val="maxMin"/>
        </c:scaling>
        <c:delete val="0"/>
        <c:axPos val="l"/>
        <c:numFmt formatCode="General" sourceLinked="0"/>
        <c:majorTickMark val="none"/>
        <c:minorTickMark val="none"/>
        <c:tickLblPos val="none"/>
        <c:crossAx val="124201216"/>
        <c:crosses val="autoZero"/>
        <c:auto val="1"/>
        <c:lblAlgn val="ctr"/>
        <c:lblOffset val="100"/>
        <c:noMultiLvlLbl val="0"/>
      </c:catAx>
      <c:valAx>
        <c:axId val="124201216"/>
        <c:scaling>
          <c:orientation val="minMax"/>
        </c:scaling>
        <c:delete val="1"/>
        <c:axPos val="t"/>
        <c:numFmt formatCode="0%" sourceLinked="1"/>
        <c:majorTickMark val="out"/>
        <c:minorTickMark val="none"/>
        <c:tickLblPos val="nextTo"/>
        <c:crossAx val="1241996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0.13700000000000001</c:v>
                </c:pt>
                <c:pt idx="1">
                  <c:v>0.13500000000000001</c:v>
                </c:pt>
                <c:pt idx="2">
                  <c:v>0.159</c:v>
                </c:pt>
                <c:pt idx="3">
                  <c:v>0.23100000000000001</c:v>
                </c:pt>
                <c:pt idx="4">
                  <c:v>0.16800000000000001</c:v>
                </c:pt>
                <c:pt idx="5">
                  <c:v>0.14000000000000001</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0.29399999999999998</c:v>
                </c:pt>
                <c:pt idx="1">
                  <c:v>0.30399999999999999</c:v>
                </c:pt>
                <c:pt idx="2">
                  <c:v>0.32800000000000001</c:v>
                </c:pt>
                <c:pt idx="3">
                  <c:v>0.376</c:v>
                </c:pt>
                <c:pt idx="4">
                  <c:v>0.34300000000000003</c:v>
                </c:pt>
                <c:pt idx="5">
                  <c:v>0.29299999999999998</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8.4905660377358486E-2"/>
                  <c:y val="0"/>
                </c:manualLayout>
              </c:layout>
              <c:tx>
                <c:rich>
                  <a:bodyPr/>
                  <a:lstStyle/>
                  <a:p>
                    <a:r>
                      <a:rPr lang="en-US" dirty="0" smtClean="0"/>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616352201257858E-2"/>
                  <c:y val="0"/>
                </c:manualLayout>
              </c:layout>
              <c:tx>
                <c:rich>
                  <a:bodyPr/>
                  <a:lstStyle/>
                  <a:p>
                    <a:r>
                      <a:rPr lang="en-US" smtClean="0"/>
                      <a:t>44</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037735849056603E-2"/>
                  <c:y val="2.7723434711235405E-6"/>
                </c:manualLayout>
              </c:layout>
              <c:tx>
                <c:rich>
                  <a:bodyPr/>
                  <a:lstStyle/>
                  <a:p>
                    <a:r>
                      <a:rPr lang="en-US" smtClean="0"/>
                      <a:t>49%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314465408805034E-2"/>
                  <c:y val="4.6205724519622186E-7"/>
                </c:manualLayout>
              </c:layout>
              <c:tx>
                <c:rich>
                  <a:bodyPr/>
                  <a:lstStyle/>
                  <a:p>
                    <a:r>
                      <a:rPr lang="en-US" smtClean="0"/>
                      <a:t>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16981132075472E-2"/>
                  <c:y val="0"/>
                </c:manualLayout>
              </c:layout>
              <c:tx>
                <c:rich>
                  <a:bodyPr/>
                  <a:lstStyle/>
                  <a:p>
                    <a:r>
                      <a:rPr lang="en-US" smtClean="0"/>
                      <a:t>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5471698113207544E-2"/>
                  <c:y val="0"/>
                </c:manualLayout>
              </c:layout>
              <c:tx>
                <c:rich>
                  <a:bodyPr/>
                  <a:lstStyle/>
                  <a:p>
                    <a:r>
                      <a:rPr lang="en-US" smtClean="0"/>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0.34499999999999997</c:v>
                </c:pt>
                <c:pt idx="1">
                  <c:v>0.33500000000000002</c:v>
                </c:pt>
                <c:pt idx="2">
                  <c:v>0.30499999999999999</c:v>
                </c:pt>
                <c:pt idx="3">
                  <c:v>0.254</c:v>
                </c:pt>
                <c:pt idx="4">
                  <c:v>0.255</c:v>
                </c:pt>
                <c:pt idx="5">
                  <c:v>0.33700000000000002</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0.111</c:v>
                </c:pt>
                <c:pt idx="1">
                  <c:v>0.11600000000000001</c:v>
                </c:pt>
                <c:pt idx="2">
                  <c:v>0.111</c:v>
                </c:pt>
                <c:pt idx="3">
                  <c:v>6.9000000000000006E-2</c:v>
                </c:pt>
                <c:pt idx="4">
                  <c:v>8.7999999999999995E-2</c:v>
                </c:pt>
                <c:pt idx="5">
                  <c:v>0.11799999999999999</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0.114</c:v>
                </c:pt>
                <c:pt idx="1">
                  <c:v>0.109</c:v>
                </c:pt>
                <c:pt idx="2">
                  <c:v>9.8000000000000004E-2</c:v>
                </c:pt>
                <c:pt idx="3">
                  <c:v>6.9000000000000006E-2</c:v>
                </c:pt>
                <c:pt idx="4">
                  <c:v>0.14599999999999999</c:v>
                </c:pt>
                <c:pt idx="5">
                  <c:v>0.112</c:v>
                </c:pt>
              </c:numCache>
            </c:numRef>
          </c:val>
        </c:ser>
        <c:dLbls>
          <c:showLegendKey val="0"/>
          <c:showVal val="0"/>
          <c:showCatName val="0"/>
          <c:showSerName val="0"/>
          <c:showPercent val="0"/>
          <c:showBubbleSize val="0"/>
        </c:dLbls>
        <c:gapWidth val="48"/>
        <c:overlap val="100"/>
        <c:axId val="123960704"/>
        <c:axId val="123970688"/>
      </c:barChart>
      <c:catAx>
        <c:axId val="123960704"/>
        <c:scaling>
          <c:orientation val="maxMin"/>
        </c:scaling>
        <c:delete val="0"/>
        <c:axPos val="l"/>
        <c:numFmt formatCode="General" sourceLinked="0"/>
        <c:majorTickMark val="none"/>
        <c:minorTickMark val="none"/>
        <c:tickLblPos val="none"/>
        <c:crossAx val="123970688"/>
        <c:crosses val="autoZero"/>
        <c:auto val="1"/>
        <c:lblAlgn val="ctr"/>
        <c:lblOffset val="100"/>
        <c:noMultiLvlLbl val="0"/>
      </c:catAx>
      <c:valAx>
        <c:axId val="123970688"/>
        <c:scaling>
          <c:orientation val="minMax"/>
        </c:scaling>
        <c:delete val="1"/>
        <c:axPos val="t"/>
        <c:numFmt formatCode="0%" sourceLinked="1"/>
        <c:majorTickMark val="out"/>
        <c:minorTickMark val="none"/>
        <c:tickLblPos val="nextTo"/>
        <c:crossAx val="1239607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Non-Powerboating</c:v>
                </c:pt>
              </c:strCache>
            </c:strRef>
          </c:tx>
          <c:spPr>
            <a:solidFill>
              <a:schemeClr val="accent2"/>
            </a:solidFill>
          </c:spPr>
          <c:invertIfNegative val="0"/>
          <c:dPt>
            <c:idx val="1"/>
            <c:invertIfNegative val="0"/>
            <c:bubble3D val="0"/>
            <c:spPr>
              <a:solidFill>
                <a:schemeClr val="accent2">
                  <a:lumMod val="40000"/>
                  <a:lumOff val="60000"/>
                </a:schemeClr>
              </a:solidFill>
              <a:ln>
                <a:solidFill>
                  <a:schemeClr val="accent2"/>
                </a:solidFill>
              </a:ln>
            </c:spPr>
          </c:dPt>
          <c:dPt>
            <c:idx val="2"/>
            <c:invertIfNegative val="0"/>
            <c:bubble3D val="0"/>
            <c:spPr>
              <a:solidFill>
                <a:schemeClr val="accent2">
                  <a:lumMod val="40000"/>
                  <a:lumOff val="60000"/>
                </a:schemeClr>
              </a:solidFill>
              <a:ln>
                <a:solidFill>
                  <a:schemeClr val="accent2"/>
                </a:solidFill>
              </a:ln>
            </c:spPr>
          </c:dPt>
          <c:dPt>
            <c:idx val="3"/>
            <c:invertIfNegative val="0"/>
            <c:bubble3D val="0"/>
            <c:spPr>
              <a:solidFill>
                <a:schemeClr val="accent2">
                  <a:lumMod val="40000"/>
                  <a:lumOff val="60000"/>
                </a:schemeClr>
              </a:solidFill>
              <a:ln>
                <a:solidFill>
                  <a:schemeClr val="accent2"/>
                </a:solidFill>
              </a:ln>
            </c:spPr>
          </c:dPt>
          <c:dPt>
            <c:idx val="8"/>
            <c:invertIfNegative val="0"/>
            <c:bubble3D val="0"/>
            <c:spPr>
              <a:solidFill>
                <a:schemeClr val="accent2">
                  <a:lumMod val="40000"/>
                  <a:lumOff val="60000"/>
                </a:schemeClr>
              </a:solidFill>
              <a:ln>
                <a:solidFill>
                  <a:schemeClr val="accent2"/>
                </a:solidFill>
              </a:ln>
            </c:spPr>
          </c:dPt>
          <c:dPt>
            <c:idx val="9"/>
            <c:invertIfNegative val="0"/>
            <c:bubble3D val="0"/>
            <c:spPr>
              <a:solidFill>
                <a:schemeClr val="accent2">
                  <a:lumMod val="40000"/>
                  <a:lumOff val="60000"/>
                </a:schemeClr>
              </a:solidFill>
              <a:ln>
                <a:solidFill>
                  <a:schemeClr val="accent2"/>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0"/>
                <c:pt idx="0">
                  <c:v>Paddling (net)</c:v>
                </c:pt>
                <c:pt idx="1">
                  <c:v>Canoeing</c:v>
                </c:pt>
                <c:pt idx="2">
                  <c:v>Kayaking</c:v>
                </c:pt>
                <c:pt idx="3">
                  <c:v>Stand up paddleboarding</c:v>
                </c:pt>
                <c:pt idx="5">
                  <c:v>Boating in another type of non-powered craft</c:v>
                </c:pt>
                <c:pt idx="7">
                  <c:v>Sailing (net)</c:v>
                </c:pt>
                <c:pt idx="8">
                  <c:v>Sailing</c:v>
                </c:pt>
                <c:pt idx="9">
                  <c:v>Sailboarding (windsurfing)</c:v>
                </c:pt>
              </c:strCache>
            </c:strRef>
          </c:cat>
          <c:val>
            <c:numRef>
              <c:f>Sheet1!$B$2:$B$12</c:f>
              <c:numCache>
                <c:formatCode>0%</c:formatCode>
                <c:ptCount val="11"/>
                <c:pt idx="0">
                  <c:v>0.24199999999999999</c:v>
                </c:pt>
                <c:pt idx="1">
                  <c:v>0.17499999999999999</c:v>
                </c:pt>
                <c:pt idx="2">
                  <c:v>0.127</c:v>
                </c:pt>
                <c:pt idx="3">
                  <c:v>3.1E-2</c:v>
                </c:pt>
                <c:pt idx="5">
                  <c:v>0.10299999999999999</c:v>
                </c:pt>
                <c:pt idx="7">
                  <c:v>7.4999999999999997E-2</c:v>
                </c:pt>
                <c:pt idx="8">
                  <c:v>6.6000000000000003E-2</c:v>
                </c:pt>
                <c:pt idx="9">
                  <c:v>2.5000000000000001E-2</c:v>
                </c:pt>
              </c:numCache>
            </c:numRef>
          </c:val>
        </c:ser>
        <c:dLbls>
          <c:showLegendKey val="0"/>
          <c:showVal val="1"/>
          <c:showCatName val="0"/>
          <c:showSerName val="0"/>
          <c:showPercent val="0"/>
          <c:showBubbleSize val="0"/>
        </c:dLbls>
        <c:gapWidth val="0"/>
        <c:axId val="121364480"/>
        <c:axId val="121369344"/>
      </c:barChart>
      <c:catAx>
        <c:axId val="121364480"/>
        <c:scaling>
          <c:orientation val="maxMin"/>
        </c:scaling>
        <c:delete val="0"/>
        <c:axPos val="l"/>
        <c:numFmt formatCode="General" sourceLinked="0"/>
        <c:majorTickMark val="none"/>
        <c:minorTickMark val="none"/>
        <c:tickLblPos val="nextTo"/>
        <c:txPr>
          <a:bodyPr/>
          <a:lstStyle/>
          <a:p>
            <a:pPr>
              <a:defRPr sz="1400"/>
            </a:pPr>
            <a:endParaRPr lang="en-US"/>
          </a:p>
        </c:txPr>
        <c:crossAx val="121369344"/>
        <c:crosses val="autoZero"/>
        <c:auto val="1"/>
        <c:lblAlgn val="ctr"/>
        <c:lblOffset val="100"/>
        <c:noMultiLvlLbl val="0"/>
      </c:catAx>
      <c:valAx>
        <c:axId val="121369344"/>
        <c:scaling>
          <c:orientation val="minMax"/>
          <c:max val="1"/>
          <c:min val="0"/>
        </c:scaling>
        <c:delete val="1"/>
        <c:axPos val="t"/>
        <c:numFmt formatCode="0%" sourceLinked="1"/>
        <c:majorTickMark val="none"/>
        <c:minorTickMark val="none"/>
        <c:tickLblPos val="nextTo"/>
        <c:crossAx val="12136448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2.9000000000000001E-2</c:v>
                </c:pt>
                <c:pt idx="1">
                  <c:v>3.5999999999999997E-2</c:v>
                </c:pt>
                <c:pt idx="2">
                  <c:v>0.04</c:v>
                </c:pt>
                <c:pt idx="3">
                  <c:v>7.4999999999999997E-2</c:v>
                </c:pt>
                <c:pt idx="4">
                  <c:v>4.3999999999999997E-2</c:v>
                </c:pt>
                <c:pt idx="5">
                  <c:v>3.4000000000000002E-2</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8.7999999999999995E-2</c:v>
                </c:pt>
                <c:pt idx="1">
                  <c:v>9.5000000000000001E-2</c:v>
                </c:pt>
                <c:pt idx="2">
                  <c:v>9.0999999999999998E-2</c:v>
                </c:pt>
                <c:pt idx="3">
                  <c:v>0.11600000000000001</c:v>
                </c:pt>
                <c:pt idx="4">
                  <c:v>9.5000000000000001E-2</c:v>
                </c:pt>
                <c:pt idx="5">
                  <c:v>8.6999999999999994E-2</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9.2693558016679004E-3"/>
                  <c:y val="0"/>
                </c:manualLayout>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795705344452664E-3"/>
                  <c:y val="0"/>
                </c:manualLayout>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795705344452664E-3"/>
                  <c:y val="0"/>
                </c:manualLayout>
              </c:layout>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693558016679004E-3"/>
                  <c:y val="0"/>
                </c:manualLayout>
              </c:layout>
              <c:tx>
                <c:rich>
                  <a:bodyPr/>
                  <a:lstStyle/>
                  <a:p>
                    <a:r>
                      <a:rPr lang="en-US"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795705344452664E-3"/>
                  <c:y val="0"/>
                </c:manualLayout>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2693558016679004E-3"/>
                  <c:y val="0"/>
                </c:manualLayout>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0.13300000000000001</c:v>
                </c:pt>
                <c:pt idx="1">
                  <c:v>0.124</c:v>
                </c:pt>
                <c:pt idx="2">
                  <c:v>0.113</c:v>
                </c:pt>
                <c:pt idx="3">
                  <c:v>0.127</c:v>
                </c:pt>
                <c:pt idx="4">
                  <c:v>0.08</c:v>
                </c:pt>
                <c:pt idx="5">
                  <c:v>0.13600000000000001</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0.314</c:v>
                </c:pt>
                <c:pt idx="1">
                  <c:v>0.26800000000000002</c:v>
                </c:pt>
                <c:pt idx="2">
                  <c:v>0.27200000000000002</c:v>
                </c:pt>
                <c:pt idx="3">
                  <c:v>0.26</c:v>
                </c:pt>
                <c:pt idx="4">
                  <c:v>0.23400000000000001</c:v>
                </c:pt>
                <c:pt idx="5">
                  <c:v>0.3</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0.436</c:v>
                </c:pt>
                <c:pt idx="1">
                  <c:v>0.47699999999999998</c:v>
                </c:pt>
                <c:pt idx="2">
                  <c:v>0.48399999999999999</c:v>
                </c:pt>
                <c:pt idx="3">
                  <c:v>0.42199999999999999</c:v>
                </c:pt>
                <c:pt idx="4">
                  <c:v>0.54700000000000004</c:v>
                </c:pt>
                <c:pt idx="5">
                  <c:v>0.44400000000000001</c:v>
                </c:pt>
              </c:numCache>
            </c:numRef>
          </c:val>
        </c:ser>
        <c:dLbls>
          <c:showLegendKey val="0"/>
          <c:showVal val="0"/>
          <c:showCatName val="0"/>
          <c:showSerName val="0"/>
          <c:showPercent val="0"/>
          <c:showBubbleSize val="0"/>
        </c:dLbls>
        <c:gapWidth val="48"/>
        <c:overlap val="100"/>
        <c:axId val="124083200"/>
        <c:axId val="124105472"/>
      </c:barChart>
      <c:catAx>
        <c:axId val="124083200"/>
        <c:scaling>
          <c:orientation val="maxMin"/>
        </c:scaling>
        <c:delete val="0"/>
        <c:axPos val="l"/>
        <c:numFmt formatCode="General" sourceLinked="0"/>
        <c:majorTickMark val="none"/>
        <c:minorTickMark val="none"/>
        <c:tickLblPos val="none"/>
        <c:crossAx val="124105472"/>
        <c:crosses val="autoZero"/>
        <c:auto val="1"/>
        <c:lblAlgn val="ctr"/>
        <c:lblOffset val="100"/>
        <c:noMultiLvlLbl val="0"/>
      </c:catAx>
      <c:valAx>
        <c:axId val="124105472"/>
        <c:scaling>
          <c:orientation val="minMax"/>
        </c:scaling>
        <c:delete val="1"/>
        <c:axPos val="t"/>
        <c:numFmt formatCode="0%" sourceLinked="1"/>
        <c:majorTickMark val="out"/>
        <c:minorTickMark val="none"/>
        <c:tickLblPos val="nextTo"/>
        <c:crossAx val="1240832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22459772966354"/>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0.27500000000000002</c:v>
                </c:pt>
                <c:pt idx="1">
                  <c:v>0.32</c:v>
                </c:pt>
                <c:pt idx="2">
                  <c:v>0.314</c:v>
                </c:pt>
                <c:pt idx="3">
                  <c:v>0.40500000000000003</c:v>
                </c:pt>
                <c:pt idx="4">
                  <c:v>0.44500000000000001</c:v>
                </c:pt>
                <c:pt idx="5">
                  <c:v>0.27200000000000002</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0.46</c:v>
                </c:pt>
                <c:pt idx="1">
                  <c:v>0.45300000000000001</c:v>
                </c:pt>
                <c:pt idx="2">
                  <c:v>0.436</c:v>
                </c:pt>
                <c:pt idx="3">
                  <c:v>0.42799999999999999</c:v>
                </c:pt>
                <c:pt idx="4">
                  <c:v>0.39400000000000002</c:v>
                </c:pt>
                <c:pt idx="5">
                  <c:v>0.45700000000000002</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2.5153888070644795E-2"/>
                  <c:y val="0"/>
                </c:manualLayout>
              </c:layout>
              <c:tx>
                <c:rich>
                  <a:bodyPr/>
                  <a:lstStyle/>
                  <a:p>
                    <a:r>
                      <a:rPr lang="en-US" smtClean="0"/>
                      <a:t>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721180044152995E-2"/>
                  <c:y val="4.4677641878319547E-7"/>
                </c:manualLayout>
              </c:layout>
              <c:tx>
                <c:rich>
                  <a:bodyPr/>
                  <a:lstStyle/>
                  <a:p>
                    <a:r>
                      <a:rPr lang="en-US" smtClean="0"/>
                      <a:t>77%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009652061814194E-2"/>
                  <c:y val="-5.6740605185465823E-3"/>
                </c:manualLayout>
              </c:layout>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4327080264919125E-3"/>
                  <c:y val="0"/>
                </c:manualLayout>
              </c:layout>
              <c:tx>
                <c:rich>
                  <a:bodyPr/>
                  <a:lstStyle/>
                  <a:p>
                    <a:r>
                      <a:rPr lang="en-US"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4327080264919125E-3"/>
                  <c:y val="0"/>
                </c:manualLayout>
              </c:layout>
              <c:tx>
                <c:rich>
                  <a:bodyPr/>
                  <a:lstStyle/>
                  <a:p>
                    <a:r>
                      <a:rPr lang="en-US" dirty="0"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98124079475392E-2"/>
                  <c:y val="0"/>
                </c:manualLayout>
              </c:layout>
              <c:tx>
                <c:rich>
                  <a:bodyPr/>
                  <a:lstStyle/>
                  <a:p>
                    <a:r>
                      <a:rPr lang="en-US" smtClean="0"/>
                      <a:t>73%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0.17799999999999999</c:v>
                </c:pt>
                <c:pt idx="1">
                  <c:v>0.153</c:v>
                </c:pt>
                <c:pt idx="2">
                  <c:v>0.17199999999999999</c:v>
                </c:pt>
                <c:pt idx="3">
                  <c:v>0.13300000000000001</c:v>
                </c:pt>
                <c:pt idx="4">
                  <c:v>7.2999999999999995E-2</c:v>
                </c:pt>
                <c:pt idx="5">
                  <c:v>0.19</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7.0000000000000007E-2</c:v>
                </c:pt>
                <c:pt idx="1">
                  <c:v>6.3E-2</c:v>
                </c:pt>
                <c:pt idx="2">
                  <c:v>6.6000000000000003E-2</c:v>
                </c:pt>
                <c:pt idx="3">
                  <c:v>1.7000000000000001E-2</c:v>
                </c:pt>
                <c:pt idx="4">
                  <c:v>5.8000000000000003E-2</c:v>
                </c:pt>
                <c:pt idx="5">
                  <c:v>6.6000000000000003E-2</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1.7000000000000001E-2</c:v>
                </c:pt>
                <c:pt idx="1">
                  <c:v>1.0999999999999999E-2</c:v>
                </c:pt>
                <c:pt idx="2">
                  <c:v>1.2E-2</c:v>
                </c:pt>
                <c:pt idx="3">
                  <c:v>1.7000000000000001E-2</c:v>
                </c:pt>
                <c:pt idx="4">
                  <c:v>2.9000000000000001E-2</c:v>
                </c:pt>
                <c:pt idx="5">
                  <c:v>1.6E-2</c:v>
                </c:pt>
              </c:numCache>
            </c:numRef>
          </c:val>
        </c:ser>
        <c:dLbls>
          <c:showLegendKey val="0"/>
          <c:showVal val="0"/>
          <c:showCatName val="0"/>
          <c:showSerName val="0"/>
          <c:showPercent val="0"/>
          <c:showBubbleSize val="0"/>
        </c:dLbls>
        <c:gapWidth val="48"/>
        <c:overlap val="100"/>
        <c:axId val="124299136"/>
        <c:axId val="124300672"/>
      </c:barChart>
      <c:catAx>
        <c:axId val="124299136"/>
        <c:scaling>
          <c:orientation val="maxMin"/>
        </c:scaling>
        <c:delete val="0"/>
        <c:axPos val="l"/>
        <c:numFmt formatCode="General" sourceLinked="0"/>
        <c:majorTickMark val="none"/>
        <c:minorTickMark val="none"/>
        <c:tickLblPos val="none"/>
        <c:crossAx val="124300672"/>
        <c:crosses val="autoZero"/>
        <c:auto val="1"/>
        <c:lblAlgn val="ctr"/>
        <c:lblOffset val="100"/>
        <c:noMultiLvlLbl val="0"/>
      </c:catAx>
      <c:valAx>
        <c:axId val="124300672"/>
        <c:scaling>
          <c:orientation val="minMax"/>
        </c:scaling>
        <c:delete val="1"/>
        <c:axPos val="t"/>
        <c:numFmt formatCode="0%" sourceLinked="1"/>
        <c:majorTickMark val="out"/>
        <c:minorTickMark val="none"/>
        <c:tickLblPos val="nextTo"/>
        <c:crossAx val="1242991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0.52500000000000002</c:v>
                </c:pt>
                <c:pt idx="1">
                  <c:v>0.22600000000000001</c:v>
                </c:pt>
                <c:pt idx="2">
                  <c:v>0.115</c:v>
                </c:pt>
                <c:pt idx="3">
                  <c:v>0.1</c:v>
                </c:pt>
                <c:pt idx="4">
                  <c:v>3.4000000000000002E-2</c:v>
                </c:pt>
              </c:numCache>
            </c:numRef>
          </c:val>
        </c:ser>
        <c:dLbls>
          <c:showLegendKey val="0"/>
          <c:showVal val="1"/>
          <c:showCatName val="0"/>
          <c:showSerName val="0"/>
          <c:showPercent val="0"/>
          <c:showBubbleSize val="0"/>
        </c:dLbls>
        <c:gapWidth val="150"/>
        <c:overlap val="-25"/>
        <c:axId val="123400960"/>
        <c:axId val="123403648"/>
      </c:barChart>
      <c:catAx>
        <c:axId val="123400960"/>
        <c:scaling>
          <c:orientation val="minMax"/>
        </c:scaling>
        <c:delete val="0"/>
        <c:axPos val="b"/>
        <c:numFmt formatCode="General" sourceLinked="0"/>
        <c:majorTickMark val="out"/>
        <c:minorTickMark val="none"/>
        <c:tickLblPos val="nextTo"/>
        <c:crossAx val="123403648"/>
        <c:crosses val="autoZero"/>
        <c:auto val="1"/>
        <c:lblAlgn val="ctr"/>
        <c:lblOffset val="100"/>
        <c:noMultiLvlLbl val="0"/>
      </c:catAx>
      <c:valAx>
        <c:axId val="123403648"/>
        <c:scaling>
          <c:orientation val="minMax"/>
          <c:max val="1"/>
          <c:min val="0"/>
        </c:scaling>
        <c:delete val="1"/>
        <c:axPos val="l"/>
        <c:numFmt formatCode="0%" sourceLinked="1"/>
        <c:majorTickMark val="none"/>
        <c:minorTickMark val="none"/>
        <c:tickLblPos val="nextTo"/>
        <c:crossAx val="1234009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rgbClr val="FFCC6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20483840"/>
        <c:axId val="120485376"/>
      </c:barChart>
      <c:catAx>
        <c:axId val="120483840"/>
        <c:scaling>
          <c:orientation val="minMax"/>
        </c:scaling>
        <c:delete val="1"/>
        <c:axPos val="l"/>
        <c:numFmt formatCode="General" sourceLinked="0"/>
        <c:majorTickMark val="out"/>
        <c:minorTickMark val="none"/>
        <c:tickLblPos val="nextTo"/>
        <c:crossAx val="120485376"/>
        <c:crosses val="autoZero"/>
        <c:auto val="1"/>
        <c:lblAlgn val="ctr"/>
        <c:lblOffset val="100"/>
        <c:noMultiLvlLbl val="0"/>
      </c:catAx>
      <c:valAx>
        <c:axId val="120485376"/>
        <c:scaling>
          <c:orientation val="minMax"/>
          <c:max val="1"/>
          <c:min val="0"/>
        </c:scaling>
        <c:delete val="1"/>
        <c:axPos val="b"/>
        <c:numFmt formatCode="0%" sourceLinked="1"/>
        <c:majorTickMark val="none"/>
        <c:minorTickMark val="none"/>
        <c:tickLblPos val="nextTo"/>
        <c:crossAx val="120483840"/>
        <c:crosses val="autoZero"/>
        <c:crossBetween val="between"/>
      </c:valAx>
    </c:plotArea>
    <c:legend>
      <c:legendPos val="b"/>
      <c:layout>
        <c:manualLayout>
          <c:xMode val="edge"/>
          <c:yMode val="edge"/>
          <c:x val="1.0625734111184306E-2"/>
          <c:y val="0.66650677141314218"/>
          <c:w val="0.96800256831452303"/>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2088966473530436"/>
          <c:h val="0.91763586274934583"/>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2"/>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0.56000000000000005</c:v>
                </c:pt>
                <c:pt idx="1">
                  <c:v>0.52800000000000002</c:v>
                </c:pt>
                <c:pt idx="2">
                  <c:v>0.41499999999999998</c:v>
                </c:pt>
                <c:pt idx="3">
                  <c:v>0.497</c:v>
                </c:pt>
                <c:pt idx="4">
                  <c:v>0.48899999999999999</c:v>
                </c:pt>
                <c:pt idx="5">
                  <c:v>0.53800000000000003</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0.223</c:v>
                </c:pt>
                <c:pt idx="1">
                  <c:v>0.24299999999999999</c:v>
                </c:pt>
                <c:pt idx="2">
                  <c:v>0.25600000000000001</c:v>
                </c:pt>
                <c:pt idx="3">
                  <c:v>0.30599999999999999</c:v>
                </c:pt>
                <c:pt idx="4">
                  <c:v>0.28499999999999998</c:v>
                </c:pt>
                <c:pt idx="5">
                  <c:v>0.22700000000000001</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0.111</c:v>
                </c:pt>
                <c:pt idx="1">
                  <c:v>0.107</c:v>
                </c:pt>
                <c:pt idx="2">
                  <c:v>0.15</c:v>
                </c:pt>
                <c:pt idx="3">
                  <c:v>9.1999999999999998E-2</c:v>
                </c:pt>
                <c:pt idx="4">
                  <c:v>0.109</c:v>
                </c:pt>
                <c:pt idx="5">
                  <c:v>0.113</c:v>
                </c:pt>
              </c:numCache>
            </c:numRef>
          </c:val>
        </c:ser>
        <c:ser>
          <c:idx val="3"/>
          <c:order val="3"/>
          <c:tx>
            <c:strRef>
              <c:f>Sheet1!$E$1</c:f>
              <c:strCache>
                <c:ptCount val="1"/>
                <c:pt idx="0">
                  <c:v>Rarely</c:v>
                </c:pt>
              </c:strCache>
            </c:strRef>
          </c:tx>
          <c:spPr>
            <a:noFill/>
            <a:ln>
              <a:noFill/>
            </a:ln>
          </c:spPr>
          <c:invertIfNegative val="0"/>
          <c:dPt>
            <c:idx val="2"/>
            <c:invertIfNegative val="0"/>
            <c:bubble3D val="0"/>
          </c:dPt>
          <c:dPt>
            <c:idx val="3"/>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8.2000000000000003E-2</c:v>
                </c:pt>
                <c:pt idx="1">
                  <c:v>9.7000000000000003E-2</c:v>
                </c:pt>
                <c:pt idx="2">
                  <c:v>0.13800000000000001</c:v>
                </c:pt>
                <c:pt idx="3">
                  <c:v>5.8000000000000003E-2</c:v>
                </c:pt>
                <c:pt idx="4">
                  <c:v>9.5000000000000001E-2</c:v>
                </c:pt>
                <c:pt idx="5">
                  <c:v>8.7999999999999995E-2</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2.4E-2</c:v>
                </c:pt>
                <c:pt idx="1">
                  <c:v>2.5999999999999999E-2</c:v>
                </c:pt>
                <c:pt idx="2">
                  <c:v>4.2000000000000003E-2</c:v>
                </c:pt>
                <c:pt idx="3">
                  <c:v>4.5999999999999999E-2</c:v>
                </c:pt>
                <c:pt idx="4">
                  <c:v>2.1999999999999999E-2</c:v>
                </c:pt>
                <c:pt idx="5">
                  <c:v>3.4000000000000002E-2</c:v>
                </c:pt>
              </c:numCache>
            </c:numRef>
          </c:val>
        </c:ser>
        <c:dLbls>
          <c:showLegendKey val="0"/>
          <c:showVal val="0"/>
          <c:showCatName val="0"/>
          <c:showSerName val="0"/>
          <c:showPercent val="0"/>
          <c:showBubbleSize val="0"/>
        </c:dLbls>
        <c:gapWidth val="48"/>
        <c:overlap val="100"/>
        <c:axId val="124782464"/>
        <c:axId val="124784000"/>
      </c:barChart>
      <c:catAx>
        <c:axId val="124782464"/>
        <c:scaling>
          <c:orientation val="maxMin"/>
        </c:scaling>
        <c:delete val="0"/>
        <c:axPos val="l"/>
        <c:numFmt formatCode="General" sourceLinked="0"/>
        <c:majorTickMark val="none"/>
        <c:minorTickMark val="none"/>
        <c:tickLblPos val="none"/>
        <c:crossAx val="124784000"/>
        <c:crosses val="autoZero"/>
        <c:auto val="1"/>
        <c:lblAlgn val="ctr"/>
        <c:lblOffset val="100"/>
        <c:noMultiLvlLbl val="0"/>
      </c:catAx>
      <c:valAx>
        <c:axId val="124784000"/>
        <c:scaling>
          <c:orientation val="minMax"/>
        </c:scaling>
        <c:delete val="1"/>
        <c:axPos val="t"/>
        <c:numFmt formatCode="0%" sourceLinked="1"/>
        <c:majorTickMark val="out"/>
        <c:minorTickMark val="none"/>
        <c:tickLblPos val="nextTo"/>
        <c:crossAx val="1247824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303236269994553"/>
          <c:h val="0.91763586274934583"/>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Pt>
            <c:idx val="2"/>
            <c:invertIfNegative val="0"/>
            <c:bubble3D val="0"/>
            <c:spPr>
              <a:solidFill>
                <a:srgbClr val="DE7A7A"/>
              </a:solidFill>
              <a:ln>
                <a:solidFill>
                  <a:schemeClr val="tx1"/>
                </a:solidFill>
              </a:ln>
            </c:spPr>
          </c:dPt>
          <c:dPt>
            <c:idx val="4"/>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Pleasure Boating incl.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Sheet1!$B$2:$B$7</c:f>
              <c:numCache>
                <c:formatCode>0%</c:formatCode>
                <c:ptCount val="6"/>
                <c:pt idx="0">
                  <c:v>0.41499999999999998</c:v>
                </c:pt>
                <c:pt idx="1">
                  <c:v>0.42499999999999999</c:v>
                </c:pt>
                <c:pt idx="2">
                  <c:v>0.39100000000000001</c:v>
                </c:pt>
                <c:pt idx="3">
                  <c:v>0.42899999999999999</c:v>
                </c:pt>
                <c:pt idx="4">
                  <c:v>0.38</c:v>
                </c:pt>
                <c:pt idx="5">
                  <c:v>0.48899999999999999</c:v>
                </c:pt>
              </c:numCache>
            </c:numRef>
          </c:val>
        </c:ser>
        <c:ser>
          <c:idx val="1"/>
          <c:order val="1"/>
          <c:tx>
            <c:strRef>
              <c:f>Sheet1!$C$1</c:f>
              <c:strCache>
                <c:ptCount val="1"/>
                <c:pt idx="0">
                  <c:v>Most of the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spPr>
              <a:solidFill>
                <a:srgbClr val="B4C882"/>
              </a:solidFill>
              <a:ln>
                <a:solidFill>
                  <a:schemeClr val="tx1"/>
                </a:solidFill>
              </a:ln>
            </c:spPr>
          </c:dPt>
          <c:dPt>
            <c:idx val="3"/>
            <c:invertIfNegative val="0"/>
            <c:bubble3D val="0"/>
          </c:dPt>
          <c:dPt>
            <c:idx val="4"/>
            <c:invertIfNegative val="0"/>
            <c:bubble3D val="0"/>
          </c:dPt>
          <c:dPt>
            <c:idx val="5"/>
            <c:invertIfNegative val="0"/>
            <c:bubble3D val="0"/>
            <c:spPr>
              <a:solidFill>
                <a:srgbClr val="B4C882"/>
              </a:solidFill>
              <a:ln>
                <a:solidFill>
                  <a:schemeClr val="tx1"/>
                </a:solidFill>
              </a:ln>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Pleasure Boating incl.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Sheet1!$C$2:$C$7</c:f>
              <c:numCache>
                <c:formatCode>0%</c:formatCode>
                <c:ptCount val="6"/>
                <c:pt idx="0">
                  <c:v>0.25600000000000001</c:v>
                </c:pt>
                <c:pt idx="1">
                  <c:v>0.22600000000000001</c:v>
                </c:pt>
                <c:pt idx="2">
                  <c:v>0.28599999999999998</c:v>
                </c:pt>
                <c:pt idx="3">
                  <c:v>0.26200000000000001</c:v>
                </c:pt>
                <c:pt idx="4">
                  <c:v>0.246</c:v>
                </c:pt>
                <c:pt idx="5">
                  <c:v>0.28499999999999998</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Pt>
            <c:idx val="1"/>
            <c:invertIfNegative val="0"/>
            <c:bubble3D val="0"/>
            <c:spPr>
              <a:solidFill>
                <a:srgbClr val="B4C882"/>
              </a:solidFill>
              <a:ln>
                <a:solidFill>
                  <a:schemeClr val="tx1"/>
                </a:solidFill>
              </a:ln>
            </c:spPr>
          </c:dPt>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Pt>
            <c:idx val="5"/>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Pleasure Boating incl.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Sheet1!$D$2:$D$7</c:f>
              <c:numCache>
                <c:formatCode>0%</c:formatCode>
                <c:ptCount val="6"/>
                <c:pt idx="0">
                  <c:v>0.15</c:v>
                </c:pt>
                <c:pt idx="1">
                  <c:v>0.154</c:v>
                </c:pt>
                <c:pt idx="2">
                  <c:v>0.14899999999999999</c:v>
                </c:pt>
                <c:pt idx="3">
                  <c:v>0.14499999999999999</c:v>
                </c:pt>
                <c:pt idx="4">
                  <c:v>0.16600000000000001</c:v>
                </c:pt>
                <c:pt idx="5">
                  <c:v>0.109</c:v>
                </c:pt>
              </c:numCache>
            </c:numRef>
          </c:val>
        </c:ser>
        <c:ser>
          <c:idx val="3"/>
          <c:order val="3"/>
          <c:tx>
            <c:strRef>
              <c:f>Sheet1!$E$1</c:f>
              <c:strCache>
                <c:ptCount val="1"/>
                <c:pt idx="0">
                  <c:v>Rarely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Pt>
            <c:idx val="1"/>
            <c:invertIfNegative val="0"/>
            <c:bubble3D val="0"/>
            <c:spPr>
              <a:solidFill>
                <a:srgbClr val="B4C882"/>
              </a:solidFill>
              <a:ln>
                <a:solidFill>
                  <a:schemeClr val="tx1"/>
                </a:solidFill>
              </a:ln>
            </c:spPr>
          </c:dPt>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Pleasure Boating incl.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Sheet1!$E$2:$E$7</c:f>
              <c:numCache>
                <c:formatCode>0%</c:formatCode>
                <c:ptCount val="6"/>
                <c:pt idx="0">
                  <c:v>0.13800000000000001</c:v>
                </c:pt>
                <c:pt idx="1">
                  <c:v>0.14699999999999999</c:v>
                </c:pt>
                <c:pt idx="2">
                  <c:v>0.13400000000000001</c:v>
                </c:pt>
                <c:pt idx="3">
                  <c:v>0.123</c:v>
                </c:pt>
                <c:pt idx="4">
                  <c:v>0.155</c:v>
                </c:pt>
                <c:pt idx="5">
                  <c:v>9.5000000000000001E-2</c:v>
                </c:pt>
              </c:numCache>
            </c:numRef>
          </c:val>
        </c:ser>
        <c:ser>
          <c:idx val="4"/>
          <c:order val="4"/>
          <c:tx>
            <c:strRef>
              <c:f>Sheet1!$F$1</c:f>
              <c:strCache>
                <c:ptCount val="1"/>
                <c:pt idx="0">
                  <c:v>Never</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Pt>
            <c:idx val="1"/>
            <c:invertIfNegative val="0"/>
            <c:bubble3D val="0"/>
            <c:spPr>
              <a:solidFill>
                <a:srgbClr val="B4C882"/>
              </a:solidFill>
              <a:ln>
                <a:solidFill>
                  <a:schemeClr val="tx1"/>
                </a:solidFill>
              </a:ln>
            </c:spPr>
          </c:dPt>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Pt>
            <c:idx val="5"/>
            <c:invertIfNegative val="0"/>
            <c:bubble3D val="0"/>
            <c:spPr>
              <a:solidFill>
                <a:srgbClr val="DE7A7A"/>
              </a:solidFill>
              <a:ln>
                <a:solidFill>
                  <a:schemeClr val="tx1"/>
                </a:solidFill>
              </a:ln>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Pleasure Boating incl.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Sheet1!$F$2:$F$7</c:f>
              <c:numCache>
                <c:formatCode>0%</c:formatCode>
                <c:ptCount val="6"/>
                <c:pt idx="0">
                  <c:v>4.2000000000000003E-2</c:v>
                </c:pt>
                <c:pt idx="1">
                  <c:v>4.9000000000000002E-2</c:v>
                </c:pt>
                <c:pt idx="2">
                  <c:v>0.04</c:v>
                </c:pt>
                <c:pt idx="3">
                  <c:v>4.2000000000000003E-2</c:v>
                </c:pt>
                <c:pt idx="4">
                  <c:v>5.2999999999999999E-2</c:v>
                </c:pt>
                <c:pt idx="5">
                  <c:v>2.1999999999999999E-2</c:v>
                </c:pt>
              </c:numCache>
            </c:numRef>
          </c:val>
        </c:ser>
        <c:dLbls>
          <c:showLegendKey val="0"/>
          <c:showVal val="0"/>
          <c:showCatName val="0"/>
          <c:showSerName val="0"/>
          <c:showPercent val="0"/>
          <c:showBubbleSize val="0"/>
        </c:dLbls>
        <c:gapWidth val="48"/>
        <c:overlap val="100"/>
        <c:axId val="125347328"/>
        <c:axId val="125348864"/>
      </c:barChart>
      <c:catAx>
        <c:axId val="125347328"/>
        <c:scaling>
          <c:orientation val="maxMin"/>
        </c:scaling>
        <c:delete val="0"/>
        <c:axPos val="l"/>
        <c:numFmt formatCode="General" sourceLinked="0"/>
        <c:majorTickMark val="none"/>
        <c:minorTickMark val="none"/>
        <c:tickLblPos val="none"/>
        <c:crossAx val="125348864"/>
        <c:crosses val="autoZero"/>
        <c:auto val="1"/>
        <c:lblAlgn val="ctr"/>
        <c:lblOffset val="100"/>
        <c:noMultiLvlLbl val="0"/>
      </c:catAx>
      <c:valAx>
        <c:axId val="125348864"/>
        <c:scaling>
          <c:orientation val="minMax"/>
        </c:scaling>
        <c:delete val="1"/>
        <c:axPos val="t"/>
        <c:numFmt formatCode="0%" sourceLinked="1"/>
        <c:majorTickMark val="out"/>
        <c:minorTickMark val="none"/>
        <c:tickLblPos val="nextTo"/>
        <c:crossAx val="1253473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chemeClr val="accent2"/>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24913536"/>
        <c:axId val="124915072"/>
      </c:barChart>
      <c:catAx>
        <c:axId val="124913536"/>
        <c:scaling>
          <c:orientation val="minMax"/>
        </c:scaling>
        <c:delete val="1"/>
        <c:axPos val="l"/>
        <c:numFmt formatCode="General" sourceLinked="0"/>
        <c:majorTickMark val="out"/>
        <c:minorTickMark val="none"/>
        <c:tickLblPos val="nextTo"/>
        <c:crossAx val="124915072"/>
        <c:crosses val="autoZero"/>
        <c:auto val="1"/>
        <c:lblAlgn val="ctr"/>
        <c:lblOffset val="100"/>
        <c:noMultiLvlLbl val="0"/>
      </c:catAx>
      <c:valAx>
        <c:axId val="124915072"/>
        <c:scaling>
          <c:orientation val="minMax"/>
          <c:max val="1"/>
          <c:min val="0"/>
        </c:scaling>
        <c:delete val="1"/>
        <c:axPos val="b"/>
        <c:numFmt formatCode="0%" sourceLinked="1"/>
        <c:majorTickMark val="none"/>
        <c:minorTickMark val="none"/>
        <c:tickLblPos val="nextTo"/>
        <c:crossAx val="124913536"/>
        <c:crosses val="autoZero"/>
        <c:crossBetween val="between"/>
      </c:valAx>
    </c:plotArea>
    <c:legend>
      <c:legendPos val="b"/>
      <c:layout>
        <c:manualLayout>
          <c:xMode val="edge"/>
          <c:yMode val="edge"/>
          <c:x val="1.0625734111184306E-2"/>
          <c:y val="0.66650677141314218"/>
          <c:w val="0.96800256831452303"/>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7370892018781E-2"/>
          <c:y val="4.2754975124378113E-2"/>
          <c:w val="0.89671361502347413"/>
          <c:h val="0.91449004975124382"/>
        </c:manualLayout>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Always</c:v>
                </c:pt>
              </c:strCache>
            </c:strRef>
          </c:cat>
          <c:val>
            <c:numRef>
              <c:f>Sheet1!$B$2</c:f>
              <c:numCache>
                <c:formatCode>0%</c:formatCode>
                <c:ptCount val="1"/>
                <c:pt idx="0">
                  <c:v>0.54</c:v>
                </c:pt>
              </c:numCache>
            </c:numRef>
          </c:val>
        </c:ser>
        <c:dLbls>
          <c:showLegendKey val="0"/>
          <c:showVal val="0"/>
          <c:showCatName val="0"/>
          <c:showSerName val="0"/>
          <c:showPercent val="0"/>
          <c:showBubbleSize val="0"/>
        </c:dLbls>
        <c:gapWidth val="150"/>
        <c:axId val="124362112"/>
        <c:axId val="124392576"/>
      </c:barChart>
      <c:catAx>
        <c:axId val="124362112"/>
        <c:scaling>
          <c:orientation val="maxMin"/>
        </c:scaling>
        <c:delete val="0"/>
        <c:axPos val="l"/>
        <c:numFmt formatCode="General" sourceLinked="0"/>
        <c:majorTickMark val="none"/>
        <c:minorTickMark val="none"/>
        <c:tickLblPos val="none"/>
        <c:crossAx val="124392576"/>
        <c:crosses val="autoZero"/>
        <c:auto val="1"/>
        <c:lblAlgn val="ctr"/>
        <c:lblOffset val="100"/>
        <c:noMultiLvlLbl val="0"/>
      </c:catAx>
      <c:valAx>
        <c:axId val="124392576"/>
        <c:scaling>
          <c:orientation val="minMax"/>
          <c:max val="1"/>
          <c:min val="0"/>
        </c:scaling>
        <c:delete val="1"/>
        <c:axPos val="t"/>
        <c:numFmt formatCode="0%" sourceLinked="1"/>
        <c:majorTickMark val="out"/>
        <c:minorTickMark val="none"/>
        <c:tickLblPos val="nextTo"/>
        <c:crossAx val="12436211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7370892018781E-2"/>
          <c:y val="4.2754975124378113E-2"/>
          <c:w val="0.89671361502347413"/>
          <c:h val="0.91449004975124382"/>
        </c:manualLayout>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Always</c:v>
                </c:pt>
              </c:strCache>
            </c:strRef>
          </c:cat>
          <c:val>
            <c:numRef>
              <c:f>Sheet1!$B$2</c:f>
              <c:numCache>
                <c:formatCode>0%</c:formatCode>
                <c:ptCount val="1"/>
                <c:pt idx="0">
                  <c:v>0.54</c:v>
                </c:pt>
              </c:numCache>
            </c:numRef>
          </c:val>
        </c:ser>
        <c:dLbls>
          <c:showLegendKey val="0"/>
          <c:showVal val="0"/>
          <c:showCatName val="0"/>
          <c:showSerName val="0"/>
          <c:showPercent val="0"/>
          <c:showBubbleSize val="0"/>
        </c:dLbls>
        <c:gapWidth val="150"/>
        <c:axId val="125074816"/>
        <c:axId val="125092992"/>
      </c:barChart>
      <c:catAx>
        <c:axId val="125074816"/>
        <c:scaling>
          <c:orientation val="maxMin"/>
        </c:scaling>
        <c:delete val="0"/>
        <c:axPos val="l"/>
        <c:numFmt formatCode="General" sourceLinked="0"/>
        <c:majorTickMark val="none"/>
        <c:minorTickMark val="none"/>
        <c:tickLblPos val="none"/>
        <c:crossAx val="125092992"/>
        <c:crosses val="autoZero"/>
        <c:auto val="1"/>
        <c:lblAlgn val="ctr"/>
        <c:lblOffset val="100"/>
        <c:noMultiLvlLbl val="0"/>
      </c:catAx>
      <c:valAx>
        <c:axId val="125092992"/>
        <c:scaling>
          <c:orientation val="minMax"/>
          <c:max val="1"/>
          <c:min val="0"/>
        </c:scaling>
        <c:delete val="1"/>
        <c:axPos val="t"/>
        <c:numFmt formatCode="0%" sourceLinked="1"/>
        <c:majorTickMark val="out"/>
        <c:minorTickMark val="none"/>
        <c:tickLblPos val="nextTo"/>
        <c:crossAx val="12507481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Have used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Sheet1!$B$2</c:f>
              <c:numCache>
                <c:formatCode>0%</c:formatCode>
                <c:ptCount val="1"/>
                <c:pt idx="0">
                  <c:v>0.23</c:v>
                </c:pt>
              </c:numCache>
            </c:numRef>
          </c:val>
        </c:ser>
        <c:ser>
          <c:idx val="1"/>
          <c:order val="1"/>
          <c:tx>
            <c:strRef>
              <c:f>Sheet1!$C$1</c:f>
              <c:strCache>
                <c:ptCount val="1"/>
                <c:pt idx="0">
                  <c:v>Know about, but never used</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Sheet1!$C$2</c:f>
              <c:numCache>
                <c:formatCode>0%</c:formatCode>
                <c:ptCount val="1"/>
                <c:pt idx="0">
                  <c:v>0.34</c:v>
                </c:pt>
              </c:numCache>
            </c:numRef>
          </c:val>
        </c:ser>
        <c:ser>
          <c:idx val="2"/>
          <c:order val="2"/>
          <c:tx>
            <c:strRef>
              <c:f>Sheet1!$D$1</c:f>
              <c:strCache>
                <c:ptCount val="1"/>
                <c:pt idx="0">
                  <c:v>Seen but know little about</c:v>
                </c:pt>
              </c:strCache>
            </c:strRef>
          </c:tx>
          <c:spPr>
            <a:solidFill>
              <a:srgbClr val="FFCC66"/>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Sheet1!$D$2</c:f>
              <c:numCache>
                <c:formatCode>0%</c:formatCode>
                <c:ptCount val="1"/>
                <c:pt idx="0">
                  <c:v>0.255</c:v>
                </c:pt>
              </c:numCache>
            </c:numRef>
          </c:val>
        </c:ser>
        <c:ser>
          <c:idx val="3"/>
          <c:order val="3"/>
          <c:tx>
            <c:strRef>
              <c:f>Sheet1!$E$1</c:f>
              <c:strCache>
                <c:ptCount val="1"/>
                <c:pt idx="0">
                  <c:v>Never seen before</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Sheet1!$E$2</c:f>
              <c:numCache>
                <c:formatCode>0%</c:formatCode>
                <c:ptCount val="1"/>
                <c:pt idx="0">
                  <c:v>0.17499999999999999</c:v>
                </c:pt>
              </c:numCache>
            </c:numRef>
          </c:val>
        </c:ser>
        <c:dLbls>
          <c:showLegendKey val="0"/>
          <c:showVal val="1"/>
          <c:showCatName val="0"/>
          <c:showSerName val="0"/>
          <c:showPercent val="0"/>
          <c:showBubbleSize val="0"/>
        </c:dLbls>
        <c:gapWidth val="75"/>
        <c:overlap val="100"/>
        <c:axId val="124521856"/>
        <c:axId val="124527744"/>
      </c:barChart>
      <c:catAx>
        <c:axId val="124521856"/>
        <c:scaling>
          <c:orientation val="minMax"/>
        </c:scaling>
        <c:delete val="1"/>
        <c:axPos val="l"/>
        <c:numFmt formatCode="General" sourceLinked="0"/>
        <c:majorTickMark val="none"/>
        <c:minorTickMark val="none"/>
        <c:tickLblPos val="nextTo"/>
        <c:crossAx val="124527744"/>
        <c:crosses val="autoZero"/>
        <c:auto val="1"/>
        <c:lblAlgn val="ctr"/>
        <c:lblOffset val="100"/>
        <c:noMultiLvlLbl val="0"/>
      </c:catAx>
      <c:valAx>
        <c:axId val="124527744"/>
        <c:scaling>
          <c:orientation val="minMax"/>
        </c:scaling>
        <c:delete val="1"/>
        <c:axPos val="b"/>
        <c:numFmt formatCode="0%" sourceLinked="1"/>
        <c:majorTickMark val="none"/>
        <c:minorTickMark val="none"/>
        <c:tickLblPos val="nextTo"/>
        <c:crossAx val="124521856"/>
        <c:crosses val="autoZero"/>
        <c:crossBetween val="between"/>
      </c:valAx>
    </c:plotArea>
    <c:legend>
      <c:legendPos val="b"/>
      <c:layout>
        <c:manualLayout>
          <c:xMode val="edge"/>
          <c:yMode val="edge"/>
          <c:x val="0"/>
          <c:y val="0.60620439170455809"/>
          <c:w val="1"/>
          <c:h val="0.21069701674614613"/>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94629517464156E-2"/>
          <c:y val="9.2567332929537643E-2"/>
          <c:w val="0.85959620432061379"/>
          <c:h val="0.90743266707046233"/>
        </c:manualLayout>
      </c:layout>
      <c:barChart>
        <c:barDir val="bar"/>
        <c:grouping val="percentStacked"/>
        <c:varyColors val="0"/>
        <c:ser>
          <c:idx val="0"/>
          <c:order val="0"/>
          <c:tx>
            <c:strRef>
              <c:f>Sheet1!$B$1</c:f>
              <c:strCache>
                <c:ptCount val="1"/>
                <c:pt idx="0">
                  <c:v>Never</c:v>
                </c:pt>
              </c:strCache>
            </c:strRef>
          </c:tx>
          <c:spPr>
            <a:solidFill>
              <a:srgbClr val="000000"/>
            </a:solidFill>
            <a:ln>
              <a:solidFill>
                <a:schemeClr val="accent5">
                  <a:lumMod val="50000"/>
                </a:schemeClr>
              </a:solidFill>
            </a:ln>
          </c:spPr>
          <c:invertIfNegative val="0"/>
          <c:dLbls>
            <c:dLbl>
              <c:idx val="0"/>
              <c:layout>
                <c:manualLayout>
                  <c:x val="1.28205128205128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8205128205128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384615384615385E-2"/>
                  <c:y val="2.018978396931152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25641025641025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384615384615385E-2"/>
                  <c:y val="2.018978396931152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282051282051282E-2"/>
                  <c:y val="1.413284877851807E-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Pleasure powerboating as a passenger</c:v>
                </c:pt>
                <c:pt idx="1">
                  <c:v>Pleasure powerboating as the driver</c:v>
                </c:pt>
                <c:pt idx="2">
                  <c:v>Personal watercraft (PWC)</c:v>
                </c:pt>
                <c:pt idx="3">
                  <c:v>Fishing from a boat (passenger)</c:v>
                </c:pt>
                <c:pt idx="4">
                  <c:v>Fishing from a boat (driver)</c:v>
                </c:pt>
                <c:pt idx="5">
                  <c:v>Canoeing</c:v>
                </c:pt>
                <c:pt idx="6">
                  <c:v>Kayaking</c:v>
                </c:pt>
                <c:pt idx="7">
                  <c:v>Stand up paddleboarding (SUP)</c:v>
                </c:pt>
                <c:pt idx="8">
                  <c:v>Hunting from any watercraft</c:v>
                </c:pt>
                <c:pt idx="9">
                  <c:v>Sailing</c:v>
                </c:pt>
                <c:pt idx="10">
                  <c:v>Sailboarding</c:v>
                </c:pt>
                <c:pt idx="11">
                  <c:v>Boating in another non-powered craft</c:v>
                </c:pt>
              </c:strCache>
            </c:strRef>
          </c:cat>
          <c:val>
            <c:numRef>
              <c:f>Sheet1!$B$2:$B$13</c:f>
              <c:numCache>
                <c:formatCode>0%</c:formatCode>
                <c:ptCount val="12"/>
                <c:pt idx="0">
                  <c:v>2.3E-2</c:v>
                </c:pt>
                <c:pt idx="1">
                  <c:v>2.5999999999999999E-2</c:v>
                </c:pt>
                <c:pt idx="2">
                  <c:v>4.3999999999999997E-2</c:v>
                </c:pt>
                <c:pt idx="3">
                  <c:v>4.4999999999999998E-2</c:v>
                </c:pt>
                <c:pt idx="4">
                  <c:v>1.9E-2</c:v>
                </c:pt>
                <c:pt idx="5">
                  <c:v>4.2999999999999997E-2</c:v>
                </c:pt>
                <c:pt idx="6">
                  <c:v>0.03</c:v>
                </c:pt>
                <c:pt idx="7">
                  <c:v>1.9E-2</c:v>
                </c:pt>
                <c:pt idx="8">
                  <c:v>6.7000000000000004E-2</c:v>
                </c:pt>
                <c:pt idx="9">
                  <c:v>0.01</c:v>
                </c:pt>
                <c:pt idx="10">
                  <c:v>6.0999999999999999E-2</c:v>
                </c:pt>
                <c:pt idx="11">
                  <c:v>7.0999999999999994E-2</c:v>
                </c:pt>
              </c:numCache>
            </c:numRef>
          </c:val>
        </c:ser>
        <c:ser>
          <c:idx val="1"/>
          <c:order val="1"/>
          <c:tx>
            <c:strRef>
              <c:f>Sheet1!$C$1</c:f>
              <c:strCache>
                <c:ptCount val="1"/>
                <c:pt idx="0">
                  <c:v>Infrequent
(1-2 times/yr)</c:v>
                </c:pt>
              </c:strCache>
            </c:strRef>
          </c:tx>
          <c:spPr>
            <a:solidFill>
              <a:schemeClr val="accent5">
                <a:lumMod val="20000"/>
                <a:lumOff val="80000"/>
              </a:schemeClr>
            </a:solidFill>
            <a:ln>
              <a:solidFill>
                <a:schemeClr val="accent5">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Pleasure powerboating as a passenger</c:v>
                </c:pt>
                <c:pt idx="1">
                  <c:v>Pleasure powerboating as the driver</c:v>
                </c:pt>
                <c:pt idx="2">
                  <c:v>Personal watercraft (PWC)</c:v>
                </c:pt>
                <c:pt idx="3">
                  <c:v>Fishing from a boat (passenger)</c:v>
                </c:pt>
                <c:pt idx="4">
                  <c:v>Fishing from a boat (driver)</c:v>
                </c:pt>
                <c:pt idx="5">
                  <c:v>Canoeing</c:v>
                </c:pt>
                <c:pt idx="6">
                  <c:v>Kayaking</c:v>
                </c:pt>
                <c:pt idx="7">
                  <c:v>Stand up paddleboarding (SUP)</c:v>
                </c:pt>
                <c:pt idx="8">
                  <c:v>Hunting from any watercraft</c:v>
                </c:pt>
                <c:pt idx="9">
                  <c:v>Sailing</c:v>
                </c:pt>
                <c:pt idx="10">
                  <c:v>Sailboarding</c:v>
                </c:pt>
                <c:pt idx="11">
                  <c:v>Boating in another non-powered craft</c:v>
                </c:pt>
              </c:strCache>
            </c:strRef>
          </c:cat>
          <c:val>
            <c:numRef>
              <c:f>Sheet1!$C$2:$C$13</c:f>
              <c:numCache>
                <c:formatCode>0%</c:formatCode>
                <c:ptCount val="12"/>
                <c:pt idx="0">
                  <c:v>0.40500000000000003</c:v>
                </c:pt>
                <c:pt idx="1">
                  <c:v>0.33500000000000002</c:v>
                </c:pt>
                <c:pt idx="2">
                  <c:v>0.38700000000000001</c:v>
                </c:pt>
                <c:pt idx="3">
                  <c:v>0.38500000000000001</c:v>
                </c:pt>
                <c:pt idx="4">
                  <c:v>0.34300000000000003</c:v>
                </c:pt>
                <c:pt idx="5">
                  <c:v>0.49399999999999999</c:v>
                </c:pt>
                <c:pt idx="6">
                  <c:v>0.41</c:v>
                </c:pt>
                <c:pt idx="7">
                  <c:v>0.434</c:v>
                </c:pt>
                <c:pt idx="8">
                  <c:v>0.28899999999999998</c:v>
                </c:pt>
                <c:pt idx="9">
                  <c:v>0.4</c:v>
                </c:pt>
                <c:pt idx="10">
                  <c:v>0.34699999999999998</c:v>
                </c:pt>
                <c:pt idx="11">
                  <c:v>0.41599999999999998</c:v>
                </c:pt>
              </c:numCache>
            </c:numRef>
          </c:val>
        </c:ser>
        <c:ser>
          <c:idx val="2"/>
          <c:order val="2"/>
          <c:tx>
            <c:strRef>
              <c:f>Sheet1!$D$1</c:f>
              <c:strCache>
                <c:ptCount val="1"/>
                <c:pt idx="0">
                  <c:v>Moderate
(3-5 times/yr)</c:v>
                </c:pt>
              </c:strCache>
            </c:strRef>
          </c:tx>
          <c:spPr>
            <a:solidFill>
              <a:schemeClr val="accent5"/>
            </a:solidFill>
            <a:ln>
              <a:solidFill>
                <a:schemeClr val="accent5">
                  <a:lumMod val="50000"/>
                </a:schemeClr>
              </a:solidFill>
            </a:ln>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Pleasure powerboating as a passenger</c:v>
                </c:pt>
                <c:pt idx="1">
                  <c:v>Pleasure powerboating as the driver</c:v>
                </c:pt>
                <c:pt idx="2">
                  <c:v>Personal watercraft (PWC)</c:v>
                </c:pt>
                <c:pt idx="3">
                  <c:v>Fishing from a boat (passenger)</c:v>
                </c:pt>
                <c:pt idx="4">
                  <c:v>Fishing from a boat (driver)</c:v>
                </c:pt>
                <c:pt idx="5">
                  <c:v>Canoeing</c:v>
                </c:pt>
                <c:pt idx="6">
                  <c:v>Kayaking</c:v>
                </c:pt>
                <c:pt idx="7">
                  <c:v>Stand up paddleboarding (SUP)</c:v>
                </c:pt>
                <c:pt idx="8">
                  <c:v>Hunting from any watercraft</c:v>
                </c:pt>
                <c:pt idx="9">
                  <c:v>Sailing</c:v>
                </c:pt>
                <c:pt idx="10">
                  <c:v>Sailboarding</c:v>
                </c:pt>
                <c:pt idx="11">
                  <c:v>Boating in another non-powered craft</c:v>
                </c:pt>
              </c:strCache>
            </c:strRef>
          </c:cat>
          <c:val>
            <c:numRef>
              <c:f>Sheet1!$D$2:$D$13</c:f>
              <c:numCache>
                <c:formatCode>0%</c:formatCode>
                <c:ptCount val="12"/>
                <c:pt idx="0">
                  <c:v>0.309</c:v>
                </c:pt>
                <c:pt idx="1">
                  <c:v>0.25600000000000001</c:v>
                </c:pt>
                <c:pt idx="2">
                  <c:v>0.29199999999999998</c:v>
                </c:pt>
                <c:pt idx="3">
                  <c:v>0.32200000000000001</c:v>
                </c:pt>
                <c:pt idx="4">
                  <c:v>0.26900000000000002</c:v>
                </c:pt>
                <c:pt idx="5">
                  <c:v>0.223</c:v>
                </c:pt>
                <c:pt idx="6">
                  <c:v>0.22900000000000001</c:v>
                </c:pt>
                <c:pt idx="7">
                  <c:v>0.28299999999999997</c:v>
                </c:pt>
                <c:pt idx="8">
                  <c:v>0.378</c:v>
                </c:pt>
                <c:pt idx="9">
                  <c:v>0.26700000000000002</c:v>
                </c:pt>
                <c:pt idx="10">
                  <c:v>0.28599999999999998</c:v>
                </c:pt>
                <c:pt idx="11">
                  <c:v>0.254</c:v>
                </c:pt>
              </c:numCache>
            </c:numRef>
          </c:val>
        </c:ser>
        <c:ser>
          <c:idx val="3"/>
          <c:order val="3"/>
          <c:tx>
            <c:strRef>
              <c:f>Sheet1!$E$1</c:f>
              <c:strCache>
                <c:ptCount val="1"/>
                <c:pt idx="0">
                  <c:v>Frequent
(6+ times/yr)</c:v>
                </c:pt>
              </c:strCache>
            </c:strRef>
          </c:tx>
          <c:spPr>
            <a:solidFill>
              <a:schemeClr val="accent5">
                <a:lumMod val="50000"/>
              </a:schemeClr>
            </a:solidFill>
            <a:ln>
              <a:solidFill>
                <a:schemeClr val="accent5">
                  <a:lumMod val="50000"/>
                </a:schemeClr>
              </a:solidFill>
            </a:ln>
          </c:spPr>
          <c:invertIfNegative val="0"/>
          <c:dLbls>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Pleasure powerboating as a passenger</c:v>
                </c:pt>
                <c:pt idx="1">
                  <c:v>Pleasure powerboating as the driver</c:v>
                </c:pt>
                <c:pt idx="2">
                  <c:v>Personal watercraft (PWC)</c:v>
                </c:pt>
                <c:pt idx="3">
                  <c:v>Fishing from a boat (passenger)</c:v>
                </c:pt>
                <c:pt idx="4">
                  <c:v>Fishing from a boat (driver)</c:v>
                </c:pt>
                <c:pt idx="5">
                  <c:v>Canoeing</c:v>
                </c:pt>
                <c:pt idx="6">
                  <c:v>Kayaking</c:v>
                </c:pt>
                <c:pt idx="7">
                  <c:v>Stand up paddleboarding (SUP)</c:v>
                </c:pt>
                <c:pt idx="8">
                  <c:v>Hunting from any watercraft</c:v>
                </c:pt>
                <c:pt idx="9">
                  <c:v>Sailing</c:v>
                </c:pt>
                <c:pt idx="10">
                  <c:v>Sailboarding</c:v>
                </c:pt>
                <c:pt idx="11">
                  <c:v>Boating in another non-powered craft</c:v>
                </c:pt>
              </c:strCache>
            </c:strRef>
          </c:cat>
          <c:val>
            <c:numRef>
              <c:f>Sheet1!$E$2:$E$13</c:f>
              <c:numCache>
                <c:formatCode>0%</c:formatCode>
                <c:ptCount val="12"/>
                <c:pt idx="0">
                  <c:v>0.26300000000000001</c:v>
                </c:pt>
                <c:pt idx="1">
                  <c:v>0.38400000000000001</c:v>
                </c:pt>
                <c:pt idx="2">
                  <c:v>0.27699999999999997</c:v>
                </c:pt>
                <c:pt idx="3">
                  <c:v>0.248</c:v>
                </c:pt>
                <c:pt idx="4">
                  <c:v>0.371</c:v>
                </c:pt>
                <c:pt idx="5">
                  <c:v>0.24</c:v>
                </c:pt>
                <c:pt idx="6">
                  <c:v>0.33099999999999996</c:v>
                </c:pt>
                <c:pt idx="7">
                  <c:v>0.26500000000000001</c:v>
                </c:pt>
                <c:pt idx="8">
                  <c:v>0.26700000000000002</c:v>
                </c:pt>
                <c:pt idx="9">
                  <c:v>0.32400000000000001</c:v>
                </c:pt>
                <c:pt idx="10">
                  <c:v>0.30599999999999999</c:v>
                </c:pt>
                <c:pt idx="11">
                  <c:v>0.25800000000000001</c:v>
                </c:pt>
              </c:numCache>
            </c:numRef>
          </c:val>
        </c:ser>
        <c:dLbls>
          <c:showLegendKey val="0"/>
          <c:showVal val="0"/>
          <c:showCatName val="0"/>
          <c:showSerName val="0"/>
          <c:showPercent val="0"/>
          <c:showBubbleSize val="0"/>
        </c:dLbls>
        <c:gapWidth val="89"/>
        <c:overlap val="100"/>
        <c:axId val="121815040"/>
        <c:axId val="121816576"/>
      </c:barChart>
      <c:catAx>
        <c:axId val="121815040"/>
        <c:scaling>
          <c:orientation val="maxMin"/>
        </c:scaling>
        <c:delete val="1"/>
        <c:axPos val="l"/>
        <c:numFmt formatCode="General" sourceLinked="0"/>
        <c:majorTickMark val="out"/>
        <c:minorTickMark val="none"/>
        <c:tickLblPos val="nextTo"/>
        <c:crossAx val="121816576"/>
        <c:crosses val="autoZero"/>
        <c:auto val="1"/>
        <c:lblAlgn val="ctr"/>
        <c:lblOffset val="100"/>
        <c:noMultiLvlLbl val="0"/>
      </c:catAx>
      <c:valAx>
        <c:axId val="121816576"/>
        <c:scaling>
          <c:orientation val="minMax"/>
        </c:scaling>
        <c:delete val="1"/>
        <c:axPos val="t"/>
        <c:numFmt formatCode="0%" sourceLinked="1"/>
        <c:majorTickMark val="out"/>
        <c:minorTickMark val="none"/>
        <c:tickLblPos val="nextTo"/>
        <c:crossAx val="121815040"/>
        <c:crosses val="autoZero"/>
        <c:crossBetween val="between"/>
      </c:valAx>
    </c:plotArea>
    <c:legend>
      <c:legendPos val="b"/>
      <c:layout>
        <c:manualLayout>
          <c:xMode val="edge"/>
          <c:yMode val="edge"/>
          <c:x val="5.067043963254593E-2"/>
          <c:y val="0"/>
          <c:w val="0.93327458106198269"/>
          <c:h val="0.10836260852008883"/>
        </c:manualLayout>
      </c:layout>
      <c:overlay val="0"/>
      <c:txPr>
        <a:bodyPr/>
        <a:lstStyle/>
        <a:p>
          <a:pPr>
            <a:defRPr sz="13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Have used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Sheet1!$B$2</c:f>
              <c:numCache>
                <c:formatCode>0%</c:formatCode>
                <c:ptCount val="1"/>
                <c:pt idx="0">
                  <c:v>0.32100000000000001</c:v>
                </c:pt>
              </c:numCache>
            </c:numRef>
          </c:val>
        </c:ser>
        <c:ser>
          <c:idx val="1"/>
          <c:order val="1"/>
          <c:tx>
            <c:strRef>
              <c:f>Sheet1!$C$1</c:f>
              <c:strCache>
                <c:ptCount val="1"/>
                <c:pt idx="0">
                  <c:v>Know about, but never used</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Sheet1!$C$2</c:f>
              <c:numCache>
                <c:formatCode>0%</c:formatCode>
                <c:ptCount val="1"/>
                <c:pt idx="0">
                  <c:v>0.27200000000000002</c:v>
                </c:pt>
              </c:numCache>
            </c:numRef>
          </c:val>
        </c:ser>
        <c:ser>
          <c:idx val="2"/>
          <c:order val="2"/>
          <c:tx>
            <c:strRef>
              <c:f>Sheet1!$D$1</c:f>
              <c:strCache>
                <c:ptCount val="1"/>
                <c:pt idx="0">
                  <c:v>Seen but know little about</c:v>
                </c:pt>
              </c:strCache>
            </c:strRef>
          </c:tx>
          <c:spPr>
            <a:solidFill>
              <a:srgbClr val="FFCC66"/>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Sheet1!$D$2</c:f>
              <c:numCache>
                <c:formatCode>0%</c:formatCode>
                <c:ptCount val="1"/>
                <c:pt idx="0">
                  <c:v>0.23899999999999999</c:v>
                </c:pt>
              </c:numCache>
            </c:numRef>
          </c:val>
        </c:ser>
        <c:ser>
          <c:idx val="3"/>
          <c:order val="3"/>
          <c:tx>
            <c:strRef>
              <c:f>Sheet1!$E$1</c:f>
              <c:strCache>
                <c:ptCount val="1"/>
                <c:pt idx="0">
                  <c:v>Never seen before</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Sheet1!$E$2</c:f>
              <c:numCache>
                <c:formatCode>0%</c:formatCode>
                <c:ptCount val="1"/>
                <c:pt idx="0">
                  <c:v>0.16800000000000001</c:v>
                </c:pt>
              </c:numCache>
            </c:numRef>
          </c:val>
        </c:ser>
        <c:dLbls>
          <c:showLegendKey val="0"/>
          <c:showVal val="1"/>
          <c:showCatName val="0"/>
          <c:showSerName val="0"/>
          <c:showPercent val="0"/>
          <c:showBubbleSize val="0"/>
        </c:dLbls>
        <c:gapWidth val="75"/>
        <c:overlap val="100"/>
        <c:axId val="125270272"/>
        <c:axId val="125284352"/>
      </c:barChart>
      <c:catAx>
        <c:axId val="125270272"/>
        <c:scaling>
          <c:orientation val="minMax"/>
        </c:scaling>
        <c:delete val="1"/>
        <c:axPos val="l"/>
        <c:numFmt formatCode="General" sourceLinked="0"/>
        <c:majorTickMark val="none"/>
        <c:minorTickMark val="none"/>
        <c:tickLblPos val="nextTo"/>
        <c:crossAx val="125284352"/>
        <c:crosses val="autoZero"/>
        <c:auto val="1"/>
        <c:lblAlgn val="ctr"/>
        <c:lblOffset val="100"/>
        <c:noMultiLvlLbl val="0"/>
      </c:catAx>
      <c:valAx>
        <c:axId val="125284352"/>
        <c:scaling>
          <c:orientation val="minMax"/>
        </c:scaling>
        <c:delete val="1"/>
        <c:axPos val="b"/>
        <c:numFmt formatCode="0%" sourceLinked="1"/>
        <c:majorTickMark val="none"/>
        <c:minorTickMark val="none"/>
        <c:tickLblPos val="nextTo"/>
        <c:crossAx val="125270272"/>
        <c:crosses val="autoZero"/>
        <c:crossBetween val="between"/>
      </c:valAx>
    </c:plotArea>
    <c:legend>
      <c:legendPos val="b"/>
      <c:layout>
        <c:manualLayout>
          <c:xMode val="edge"/>
          <c:yMode val="edge"/>
          <c:x val="0"/>
          <c:y val="0.60620439170455809"/>
          <c:w val="0.99925093632958806"/>
          <c:h val="0.2247815237883996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7"/>
            <c:invertIfNegative val="0"/>
            <c:bubble3D val="0"/>
            <c:spPr>
              <a:solidFill>
                <a:srgbClr val="DE7A7A"/>
              </a:solidFill>
              <a:ln>
                <a:solidFill>
                  <a:schemeClr val="bg1">
                    <a:lumMod val="75000"/>
                  </a:schemeClr>
                </a:solidFill>
              </a:ln>
            </c:spPr>
          </c:dPt>
          <c:dPt>
            <c:idx val="8"/>
            <c:invertIfNegative val="0"/>
            <c:bubble3D val="0"/>
            <c:spPr>
              <a:solidFill>
                <a:srgbClr val="DE7A7A"/>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2">
                  <a:lumMod val="40000"/>
                  <a:lumOff val="60000"/>
                </a:schemeClr>
              </a:solidFill>
              <a:ln>
                <a:solidFill>
                  <a:schemeClr val="bg1">
                    <a:lumMod val="75000"/>
                  </a:schemeClr>
                </a:solidFill>
              </a:ln>
            </c:spPr>
          </c:dPt>
          <c:dPt>
            <c:idx val="20"/>
            <c:invertIfNegative val="0"/>
            <c:bubble3D val="0"/>
            <c:spPr>
              <a:solidFill>
                <a:schemeClr val="accent2">
                  <a:lumMod val="40000"/>
                  <a:lumOff val="60000"/>
                </a:schemeClr>
              </a:solidFill>
              <a:ln>
                <a:solidFill>
                  <a:schemeClr val="bg1">
                    <a:lumMod val="75000"/>
                  </a:schemeClr>
                </a:solidFill>
              </a:ln>
            </c:spPr>
          </c:dPt>
          <c:dPt>
            <c:idx val="21"/>
            <c:invertIfNegative val="0"/>
            <c:bubble3D val="0"/>
            <c:spPr>
              <a:solidFill>
                <a:schemeClr val="accent2">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Sheet1!$A$2:$A$32</c:f>
              <c:strCache>
                <c:ptCount val="31"/>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pt idx="9">
                  <c:v>I tend to go along with what others on the boat are doing – if they wear one, I will too</c:v>
                </c:pt>
                <c:pt idx="10">
                  <c:v>I want to feel the sun on my skin / sun tan and I can’t with a lifejacket</c:v>
                </c:pt>
                <c:pt idx="11">
                  <c:v>If something happens where I need a lifejacket, I can always put one on</c:v>
                </c:pt>
                <c:pt idx="12">
                  <c:v>I prefer to use a lifejacket as a cushion / to sit on / as a pillow</c:v>
                </c:pt>
                <c:pt idx="13">
                  <c:v>Lifejackets smell bad</c:v>
                </c:pt>
                <c:pt idx="14">
                  <c:v>Wearing a lifejacket puts a damper on things</c:v>
                </c:pt>
                <c:pt idx="15">
                  <c:v>It’s not cool to wear a lifejacket</c:v>
                </c:pt>
                <c:pt idx="16">
                  <c:v>I don’t need to set an example for others by wearing a lifejacket, particularly if there are no children around</c:v>
                </c:pt>
                <c:pt idx="17">
                  <c:v>I don’t want to be the odd one by wearing a lifejacket</c:v>
                </c:pt>
                <c:pt idx="18">
                  <c:v>I’ve got good boating skills so I don’t need to wear a lifejacket</c:v>
                </c:pt>
                <c:pt idx="19">
                  <c:v>I don’t think there is anything people can do to improve their chances of surviving immersion in cold water</c:v>
                </c:pt>
                <c:pt idx="20">
                  <c:v>I don’t think a PFD or lifejacket will help if someone falls into cold water</c:v>
                </c:pt>
                <c:pt idx="21">
                  <c:v>I don’t need to worry about cold water immersion, as it is unlikely to happen to me</c:v>
                </c:pt>
                <c:pt idx="22">
                  <c:v>Family and friends are looking out for me, so I don’t really need to wear a lifejacket</c:v>
                </c:pt>
                <c:pt idx="23">
                  <c:v>It is very unlikely that something serious is going to happen, so there’s really no need to wear a lifejacket</c:v>
                </c:pt>
                <c:pt idx="24">
                  <c:v>I don’t want others to think I’m scared of water when I wear a lifejacket</c:v>
                </c:pt>
                <c:pt idx="25">
                  <c:v>I’m better off without a lifejacket / I can swim better without one</c:v>
                </c:pt>
                <c:pt idx="26">
                  <c:v>I’m a strong swimmer, so I don’t need to wear a lifejacket</c:v>
                </c:pt>
                <c:pt idx="27">
                  <c:v>I don’t want others to think I can’t swim</c:v>
                </c:pt>
                <c:pt idx="28">
                  <c:v>Wearing a lifejacket does not fit with the image I want to project</c:v>
                </c:pt>
                <c:pt idx="29">
                  <c:v>My family /friends don’t need to wear lifejackets because I can look out for them</c:v>
                </c:pt>
                <c:pt idx="30">
                  <c:v>There’s no real risk when you fall into the water, so wearing a lifejacket isn’t really needed</c:v>
                </c:pt>
              </c:strCache>
            </c:strRef>
          </c:cat>
          <c:val>
            <c:numRef>
              <c:f>Sheet1!$B$2:$B$32</c:f>
              <c:numCache>
                <c:formatCode>0.0</c:formatCode>
                <c:ptCount val="31"/>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pt idx="9">
                  <c:v>2.2546424990889218</c:v>
                </c:pt>
                <c:pt idx="10">
                  <c:v>2.2220662069696138</c:v>
                </c:pt>
                <c:pt idx="11">
                  <c:v>2.1423157960159509</c:v>
                </c:pt>
                <c:pt idx="12">
                  <c:v>2.0047038958841323</c:v>
                </c:pt>
                <c:pt idx="13">
                  <c:v>1.9982952680026502</c:v>
                </c:pt>
                <c:pt idx="14">
                  <c:v>1.9540246469805145</c:v>
                </c:pt>
                <c:pt idx="15">
                  <c:v>1.8118431290299366</c:v>
                </c:pt>
                <c:pt idx="16">
                  <c:v>1.7886300193677922</c:v>
                </c:pt>
                <c:pt idx="17">
                  <c:v>1.7325467714987575</c:v>
                </c:pt>
                <c:pt idx="18">
                  <c:v>1.6868292005354633</c:v>
                </c:pt>
                <c:pt idx="19">
                  <c:v>1.5771089292269838</c:v>
                </c:pt>
                <c:pt idx="20">
                  <c:v>1.5661872419217659</c:v>
                </c:pt>
                <c:pt idx="21">
                  <c:v>1.5451620742254604</c:v>
                </c:pt>
                <c:pt idx="22">
                  <c:v>1.5383956776256777</c:v>
                </c:pt>
                <c:pt idx="23">
                  <c:v>1.4928522790808818</c:v>
                </c:pt>
                <c:pt idx="24">
                  <c:v>1.4553159403718436</c:v>
                </c:pt>
                <c:pt idx="25">
                  <c:v>1.4163779278729252</c:v>
                </c:pt>
                <c:pt idx="26">
                  <c:v>1.4087076419772735</c:v>
                </c:pt>
                <c:pt idx="27">
                  <c:v>1.3830310222761597</c:v>
                </c:pt>
                <c:pt idx="28">
                  <c:v>1.3036723983374849</c:v>
                </c:pt>
                <c:pt idx="29">
                  <c:v>1.1114547936126893</c:v>
                </c:pt>
                <c:pt idx="30">
                  <c:v>0.89547004989220258</c:v>
                </c:pt>
              </c:numCache>
            </c:numRef>
          </c:val>
        </c:ser>
        <c:dLbls>
          <c:showLegendKey val="0"/>
          <c:showVal val="0"/>
          <c:showCatName val="0"/>
          <c:showSerName val="0"/>
          <c:showPercent val="0"/>
          <c:showBubbleSize val="0"/>
        </c:dLbls>
        <c:gapWidth val="27"/>
        <c:axId val="126666240"/>
        <c:axId val="126667776"/>
      </c:barChart>
      <c:catAx>
        <c:axId val="126666240"/>
        <c:scaling>
          <c:orientation val="maxMin"/>
        </c:scaling>
        <c:delete val="0"/>
        <c:axPos val="l"/>
        <c:numFmt formatCode="General" sourceLinked="0"/>
        <c:majorTickMark val="out"/>
        <c:minorTickMark val="none"/>
        <c:tickLblPos val="none"/>
        <c:txPr>
          <a:bodyPr/>
          <a:lstStyle/>
          <a:p>
            <a:pPr>
              <a:defRPr sz="1100"/>
            </a:pPr>
            <a:endParaRPr lang="en-US"/>
          </a:p>
        </c:txPr>
        <c:crossAx val="126667776"/>
        <c:crosses val="autoZero"/>
        <c:auto val="1"/>
        <c:lblAlgn val="ctr"/>
        <c:lblOffset val="100"/>
        <c:noMultiLvlLbl val="0"/>
      </c:catAx>
      <c:valAx>
        <c:axId val="126667776"/>
        <c:scaling>
          <c:orientation val="minMax"/>
          <c:max val="10"/>
          <c:min val="0"/>
        </c:scaling>
        <c:delete val="1"/>
        <c:axPos val="t"/>
        <c:numFmt formatCode="0.0" sourceLinked="1"/>
        <c:majorTickMark val="out"/>
        <c:minorTickMark val="none"/>
        <c:tickLblPos val="nextTo"/>
        <c:crossAx val="1266662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7"/>
            <c:invertIfNegative val="0"/>
            <c:bubble3D val="0"/>
            <c:spPr>
              <a:solidFill>
                <a:srgbClr val="DE7A7A"/>
              </a:solidFill>
              <a:ln>
                <a:solidFill>
                  <a:schemeClr val="bg1">
                    <a:lumMod val="75000"/>
                  </a:schemeClr>
                </a:solidFill>
              </a:ln>
            </c:spPr>
          </c:dPt>
          <c:dPt>
            <c:idx val="8"/>
            <c:invertIfNegative val="0"/>
            <c:bubble3D val="0"/>
            <c:spPr>
              <a:solidFill>
                <a:srgbClr val="DE7A7A"/>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2">
                  <a:lumMod val="40000"/>
                  <a:lumOff val="60000"/>
                </a:schemeClr>
              </a:solidFill>
              <a:ln>
                <a:solidFill>
                  <a:schemeClr val="bg1">
                    <a:lumMod val="75000"/>
                  </a:schemeClr>
                </a:solidFill>
              </a:ln>
            </c:spPr>
          </c:dPt>
          <c:dPt>
            <c:idx val="20"/>
            <c:invertIfNegative val="0"/>
            <c:bubble3D val="0"/>
            <c:spPr>
              <a:solidFill>
                <a:schemeClr val="accent2">
                  <a:lumMod val="40000"/>
                  <a:lumOff val="60000"/>
                </a:schemeClr>
              </a:solidFill>
              <a:ln>
                <a:solidFill>
                  <a:schemeClr val="bg1">
                    <a:lumMod val="75000"/>
                  </a:schemeClr>
                </a:solidFill>
              </a:ln>
            </c:spPr>
          </c:dPt>
          <c:dPt>
            <c:idx val="21"/>
            <c:invertIfNegative val="0"/>
            <c:bubble3D val="0"/>
            <c:spPr>
              <a:solidFill>
                <a:schemeClr val="accent2">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Sheet1!$A$2:$A$32</c:f>
              <c:strCache>
                <c:ptCount val="31"/>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pt idx="9">
                  <c:v>I tend to go along with what others on the boat are doing – if they wear one, I will too</c:v>
                </c:pt>
                <c:pt idx="10">
                  <c:v>I want to feel the sun on my skin / sun tan and I can’t with a lifejacket</c:v>
                </c:pt>
                <c:pt idx="11">
                  <c:v>If something happens where I need a lifejacket, I can always put one on</c:v>
                </c:pt>
                <c:pt idx="12">
                  <c:v>I prefer to use a lifejacket as a cushion / to sit on / as a pillow</c:v>
                </c:pt>
                <c:pt idx="13">
                  <c:v>Lifejackets smell bad</c:v>
                </c:pt>
                <c:pt idx="14">
                  <c:v>Wearing a lifejacket puts a damper on things</c:v>
                </c:pt>
                <c:pt idx="15">
                  <c:v>It’s not cool to wear a lifejacket</c:v>
                </c:pt>
                <c:pt idx="16">
                  <c:v>I don’t need to set an example for others by wearing a lifejacket, particularly if there are no children around</c:v>
                </c:pt>
                <c:pt idx="17">
                  <c:v>I don’t want to be the odd one by wearing a lifejacket</c:v>
                </c:pt>
                <c:pt idx="18">
                  <c:v>I’ve got good boating skills so I don’t need to wear a lifejacket</c:v>
                </c:pt>
                <c:pt idx="19">
                  <c:v>I don’t think there is anything people can do to improve their chances of surviving immersion in cold water</c:v>
                </c:pt>
                <c:pt idx="20">
                  <c:v>I don’t think a PFD or lifejacket will help if someone falls into cold water</c:v>
                </c:pt>
                <c:pt idx="21">
                  <c:v>I don’t need to worry about cold water immersion, as it is unlikely to happen to me</c:v>
                </c:pt>
                <c:pt idx="22">
                  <c:v>Family and friends are looking out for me, so I don’t really need to wear a lifejacket</c:v>
                </c:pt>
                <c:pt idx="23">
                  <c:v>It is very unlikely that something serious is going to happen, so there’s really no need to wear a lifejacket</c:v>
                </c:pt>
                <c:pt idx="24">
                  <c:v>I don’t want others to think I’m scared of water when I wear a lifejacket</c:v>
                </c:pt>
                <c:pt idx="25">
                  <c:v>I’m better off without a lifejacket / I can swim better without one</c:v>
                </c:pt>
                <c:pt idx="26">
                  <c:v>I’m a strong swimmer, so I don’t need to wear a lifejacket</c:v>
                </c:pt>
                <c:pt idx="27">
                  <c:v>I don’t want others to think I can’t swim</c:v>
                </c:pt>
                <c:pt idx="28">
                  <c:v>Wearing a lifejacket does not fit with the image I want to project</c:v>
                </c:pt>
                <c:pt idx="29">
                  <c:v>My family /friends don’t need to wear lifejackets because I can look out for them</c:v>
                </c:pt>
                <c:pt idx="30">
                  <c:v>There’s no real risk when you fall into the water, so wearing a lifejacket isn’t really needed</c:v>
                </c:pt>
              </c:strCache>
            </c:strRef>
          </c:cat>
          <c:val>
            <c:numRef>
              <c:f>Sheet1!$B$2:$B$32</c:f>
              <c:numCache>
                <c:formatCode>0.0</c:formatCode>
                <c:ptCount val="31"/>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pt idx="9">
                  <c:v>2.2546424990889218</c:v>
                </c:pt>
                <c:pt idx="10">
                  <c:v>2.2220662069696138</c:v>
                </c:pt>
                <c:pt idx="11">
                  <c:v>2.1423157960159509</c:v>
                </c:pt>
                <c:pt idx="12">
                  <c:v>2.0047038958841323</c:v>
                </c:pt>
                <c:pt idx="13">
                  <c:v>1.9982952680026502</c:v>
                </c:pt>
                <c:pt idx="14">
                  <c:v>1.9540246469805145</c:v>
                </c:pt>
                <c:pt idx="15">
                  <c:v>1.8118431290299366</c:v>
                </c:pt>
                <c:pt idx="16">
                  <c:v>1.7886300193677922</c:v>
                </c:pt>
                <c:pt idx="17">
                  <c:v>1.7325467714987575</c:v>
                </c:pt>
                <c:pt idx="18">
                  <c:v>1.6868292005354633</c:v>
                </c:pt>
                <c:pt idx="19">
                  <c:v>1.5771089292269838</c:v>
                </c:pt>
                <c:pt idx="20">
                  <c:v>1.5661872419217659</c:v>
                </c:pt>
                <c:pt idx="21">
                  <c:v>1.5451620742254604</c:v>
                </c:pt>
                <c:pt idx="22">
                  <c:v>1.5383956776256777</c:v>
                </c:pt>
                <c:pt idx="23">
                  <c:v>1.4928522790808818</c:v>
                </c:pt>
                <c:pt idx="24">
                  <c:v>1.4553159403718436</c:v>
                </c:pt>
                <c:pt idx="25">
                  <c:v>1.4163779278729252</c:v>
                </c:pt>
                <c:pt idx="26">
                  <c:v>1.4087076419772735</c:v>
                </c:pt>
                <c:pt idx="27">
                  <c:v>1.3830310222761597</c:v>
                </c:pt>
                <c:pt idx="28">
                  <c:v>1.3036723983374849</c:v>
                </c:pt>
                <c:pt idx="29">
                  <c:v>1.1114547936126893</c:v>
                </c:pt>
                <c:pt idx="30">
                  <c:v>0.89547004989220258</c:v>
                </c:pt>
              </c:numCache>
            </c:numRef>
          </c:val>
        </c:ser>
        <c:dLbls>
          <c:showLegendKey val="0"/>
          <c:showVal val="0"/>
          <c:showCatName val="0"/>
          <c:showSerName val="0"/>
          <c:showPercent val="0"/>
          <c:showBubbleSize val="0"/>
        </c:dLbls>
        <c:gapWidth val="27"/>
        <c:axId val="126527744"/>
        <c:axId val="126533632"/>
      </c:barChart>
      <c:catAx>
        <c:axId val="126527744"/>
        <c:scaling>
          <c:orientation val="maxMin"/>
        </c:scaling>
        <c:delete val="0"/>
        <c:axPos val="l"/>
        <c:numFmt formatCode="General" sourceLinked="0"/>
        <c:majorTickMark val="out"/>
        <c:minorTickMark val="none"/>
        <c:tickLblPos val="none"/>
        <c:txPr>
          <a:bodyPr/>
          <a:lstStyle/>
          <a:p>
            <a:pPr>
              <a:defRPr sz="1100"/>
            </a:pPr>
            <a:endParaRPr lang="en-US"/>
          </a:p>
        </c:txPr>
        <c:crossAx val="126533632"/>
        <c:crosses val="autoZero"/>
        <c:auto val="1"/>
        <c:lblAlgn val="ctr"/>
        <c:lblOffset val="100"/>
        <c:noMultiLvlLbl val="0"/>
      </c:catAx>
      <c:valAx>
        <c:axId val="126533632"/>
        <c:scaling>
          <c:orientation val="minMax"/>
          <c:max val="10"/>
          <c:min val="0"/>
        </c:scaling>
        <c:delete val="1"/>
        <c:axPos val="t"/>
        <c:numFmt formatCode="0.0" sourceLinked="1"/>
        <c:majorTickMark val="out"/>
        <c:minorTickMark val="none"/>
        <c:tickLblPos val="nextTo"/>
        <c:crossAx val="1265277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MD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99CCFF"/>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FFCC99"/>
              </a:solidFill>
              <a:ln>
                <a:solidFill>
                  <a:schemeClr val="bg1">
                    <a:lumMod val="75000"/>
                  </a:schemeClr>
                </a:solidFill>
              </a:ln>
            </c:spPr>
          </c:dPt>
          <c:dPt>
            <c:idx val="3"/>
            <c:invertIfNegative val="0"/>
            <c:bubble3D val="0"/>
            <c:spPr>
              <a:solidFill>
                <a:srgbClr val="99CCFF"/>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FFCC99"/>
              </a:solidFill>
              <a:ln>
                <a:solidFill>
                  <a:schemeClr val="bg1">
                    <a:lumMod val="75000"/>
                  </a:schemeClr>
                </a:solidFill>
              </a:ln>
            </c:spPr>
          </c:dPt>
          <c:dPt>
            <c:idx val="6"/>
            <c:invertIfNegative val="0"/>
            <c:bubble3D val="0"/>
            <c:spPr>
              <a:solidFill>
                <a:srgbClr val="FFFF99"/>
              </a:solidFill>
              <a:ln>
                <a:solidFill>
                  <a:schemeClr val="bg1">
                    <a:lumMod val="75000"/>
                  </a:schemeClr>
                </a:solidFill>
              </a:ln>
            </c:spPr>
          </c:dPt>
          <c:dPt>
            <c:idx val="7"/>
            <c:invertIfNegative val="0"/>
            <c:bubble3D val="0"/>
            <c:spPr>
              <a:solidFill>
                <a:srgbClr val="FFFF99"/>
              </a:solidFill>
              <a:ln>
                <a:solidFill>
                  <a:schemeClr val="bg1">
                    <a:lumMod val="75000"/>
                  </a:schemeClr>
                </a:solidFill>
              </a:ln>
            </c:spPr>
          </c:dPt>
          <c:dPt>
            <c:idx val="8"/>
            <c:invertIfNegative val="0"/>
            <c:bubble3D val="0"/>
            <c:spPr>
              <a:solidFill>
                <a:srgbClr val="FFCC99"/>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4">
                  <a:lumMod val="40000"/>
                  <a:lumOff val="60000"/>
                </a:schemeClr>
              </a:solidFill>
              <a:ln>
                <a:solidFill>
                  <a:schemeClr val="bg1">
                    <a:lumMod val="75000"/>
                  </a:schemeClr>
                </a:solidFill>
              </a:ln>
            </c:spPr>
          </c:dPt>
          <c:dPt>
            <c:idx val="20"/>
            <c:invertIfNegative val="0"/>
            <c:bubble3D val="0"/>
            <c:spPr>
              <a:solidFill>
                <a:schemeClr val="accent4">
                  <a:lumMod val="40000"/>
                  <a:lumOff val="60000"/>
                </a:schemeClr>
              </a:solidFill>
              <a:ln>
                <a:solidFill>
                  <a:schemeClr val="bg1">
                    <a:lumMod val="75000"/>
                  </a:schemeClr>
                </a:solidFill>
              </a:ln>
            </c:spPr>
          </c:dPt>
          <c:dPt>
            <c:idx val="21"/>
            <c:invertIfNegative val="0"/>
            <c:bubble3D val="0"/>
            <c:spPr>
              <a:solidFill>
                <a:schemeClr val="accent4">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Sheet1!$A$2:$A$10</c:f>
              <c:strCache>
                <c:ptCount val="9"/>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strCache>
            </c:strRef>
          </c:cat>
          <c:val>
            <c:numRef>
              <c:f>Sheet1!$B$2:$B$10</c:f>
              <c:numCache>
                <c:formatCode>0.0</c:formatCode>
                <c:ptCount val="9"/>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numCache>
            </c:numRef>
          </c:val>
        </c:ser>
        <c:dLbls>
          <c:showLegendKey val="0"/>
          <c:showVal val="0"/>
          <c:showCatName val="0"/>
          <c:showSerName val="0"/>
          <c:showPercent val="0"/>
          <c:showBubbleSize val="0"/>
        </c:dLbls>
        <c:gapWidth val="27"/>
        <c:axId val="127111552"/>
        <c:axId val="127113088"/>
      </c:barChart>
      <c:catAx>
        <c:axId val="127111552"/>
        <c:scaling>
          <c:orientation val="maxMin"/>
        </c:scaling>
        <c:delete val="0"/>
        <c:axPos val="l"/>
        <c:numFmt formatCode="General" sourceLinked="0"/>
        <c:majorTickMark val="out"/>
        <c:minorTickMark val="none"/>
        <c:tickLblPos val="none"/>
        <c:txPr>
          <a:bodyPr/>
          <a:lstStyle/>
          <a:p>
            <a:pPr>
              <a:defRPr sz="1100"/>
            </a:pPr>
            <a:endParaRPr lang="en-US"/>
          </a:p>
        </c:txPr>
        <c:crossAx val="127113088"/>
        <c:crosses val="autoZero"/>
        <c:auto val="1"/>
        <c:lblAlgn val="ctr"/>
        <c:lblOffset val="100"/>
        <c:noMultiLvlLbl val="0"/>
      </c:catAx>
      <c:valAx>
        <c:axId val="127113088"/>
        <c:scaling>
          <c:orientation val="minMax"/>
          <c:max val="10"/>
          <c:min val="0"/>
        </c:scaling>
        <c:delete val="1"/>
        <c:axPos val="t"/>
        <c:numFmt formatCode="0.0" sourceLinked="1"/>
        <c:majorTickMark val="out"/>
        <c:minorTickMark val="none"/>
        <c:tickLblPos val="nextTo"/>
        <c:crossAx val="1271115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92D050">
                  <a:alpha val="69804"/>
                </a:srgbClr>
              </a:solidFill>
              <a:ln>
                <a:solidFill>
                  <a:schemeClr val="bg1">
                    <a:lumMod val="75000"/>
                  </a:schemeClr>
                </a:solidFill>
              </a:ln>
            </c:spPr>
          </c:dPt>
          <c:dPt>
            <c:idx val="4"/>
            <c:invertIfNegative val="0"/>
            <c:bubble3D val="0"/>
            <c:spPr>
              <a:solidFill>
                <a:srgbClr val="92D050">
                  <a:alpha val="69804"/>
                </a:srgbClr>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9"/>
            <c:invertIfNegative val="0"/>
            <c:bubble3D val="0"/>
            <c:spPr>
              <a:solidFill>
                <a:srgbClr val="92D050">
                  <a:alpha val="69804"/>
                </a:srgbClr>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Sheet1!$A$2:$A$18</c:f>
              <c:strCache>
                <c:ptCount val="17"/>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pt idx="10">
                  <c:v>Wearing a lifejacket lets me relax</c:v>
                </c:pt>
                <c:pt idx="11">
                  <c:v>A lifejacket gives me better control</c:v>
                </c:pt>
                <c:pt idx="12">
                  <c:v>I feel that those who are close to me want me to wear a lifejacket</c:v>
                </c:pt>
                <c:pt idx="13">
                  <c:v>Others will look up to me for wearing a lifejacket</c:v>
                </c:pt>
                <c:pt idx="14">
                  <c:v>When I wear a lifejacket, I don’t need to worry about anything</c:v>
                </c:pt>
                <c:pt idx="15">
                  <c:v>Wearing a lifejacket lets me push my limits</c:v>
                </c:pt>
                <c:pt idx="16">
                  <c:v>I feel I can take more chances when I wear a lifejacket</c:v>
                </c:pt>
              </c:strCache>
            </c:strRef>
          </c:cat>
          <c:val>
            <c:numRef>
              <c:f>Sheet1!$B$2:$B$18</c:f>
              <c:numCache>
                <c:formatCode>0.0</c:formatCode>
                <c:ptCount val="17"/>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pt idx="10">
                  <c:v>6.8185378961608976</c:v>
                </c:pt>
                <c:pt idx="11">
                  <c:v>6.3426233462400541</c:v>
                </c:pt>
                <c:pt idx="12">
                  <c:v>6.2729797902459081</c:v>
                </c:pt>
                <c:pt idx="13">
                  <c:v>4.9491392591167571</c:v>
                </c:pt>
                <c:pt idx="14">
                  <c:v>3.6620014634698537</c:v>
                </c:pt>
                <c:pt idx="15">
                  <c:v>3.0315951959159704</c:v>
                </c:pt>
                <c:pt idx="16">
                  <c:v>2.8255104616004645</c:v>
                </c:pt>
              </c:numCache>
            </c:numRef>
          </c:val>
        </c:ser>
        <c:dLbls>
          <c:showLegendKey val="0"/>
          <c:showVal val="0"/>
          <c:showCatName val="0"/>
          <c:showSerName val="0"/>
          <c:showPercent val="0"/>
          <c:showBubbleSize val="0"/>
        </c:dLbls>
        <c:gapWidth val="27"/>
        <c:axId val="127183104"/>
        <c:axId val="127184896"/>
      </c:barChart>
      <c:catAx>
        <c:axId val="127183104"/>
        <c:scaling>
          <c:orientation val="maxMin"/>
        </c:scaling>
        <c:delete val="0"/>
        <c:axPos val="l"/>
        <c:numFmt formatCode="General" sourceLinked="0"/>
        <c:majorTickMark val="out"/>
        <c:minorTickMark val="none"/>
        <c:tickLblPos val="none"/>
        <c:txPr>
          <a:bodyPr/>
          <a:lstStyle/>
          <a:p>
            <a:pPr>
              <a:defRPr sz="1100"/>
            </a:pPr>
            <a:endParaRPr lang="en-US"/>
          </a:p>
        </c:txPr>
        <c:crossAx val="127184896"/>
        <c:crosses val="autoZero"/>
        <c:auto val="1"/>
        <c:lblAlgn val="ctr"/>
        <c:lblOffset val="100"/>
        <c:noMultiLvlLbl val="0"/>
      </c:catAx>
      <c:valAx>
        <c:axId val="127184896"/>
        <c:scaling>
          <c:orientation val="minMax"/>
          <c:max val="10"/>
          <c:min val="0"/>
        </c:scaling>
        <c:delete val="1"/>
        <c:axPos val="t"/>
        <c:numFmt formatCode="General" sourceLinked="1"/>
        <c:majorTickMark val="out"/>
        <c:minorTickMark val="none"/>
        <c:tickLblPos val="nextTo"/>
        <c:crossAx val="1271831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92D050">
                  <a:alpha val="69804"/>
                </a:srgbClr>
              </a:solidFill>
              <a:ln>
                <a:solidFill>
                  <a:schemeClr val="bg1">
                    <a:lumMod val="75000"/>
                  </a:schemeClr>
                </a:solidFill>
              </a:ln>
            </c:spPr>
          </c:dPt>
          <c:dPt>
            <c:idx val="4"/>
            <c:invertIfNegative val="0"/>
            <c:bubble3D val="0"/>
            <c:spPr>
              <a:solidFill>
                <a:srgbClr val="92D050">
                  <a:alpha val="69804"/>
                </a:srgbClr>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9"/>
            <c:invertIfNegative val="0"/>
            <c:bubble3D val="0"/>
            <c:spPr>
              <a:solidFill>
                <a:srgbClr val="92D050">
                  <a:alpha val="69804"/>
                </a:srgbClr>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Sheet1!$A$2:$A$18</c:f>
              <c:strCache>
                <c:ptCount val="17"/>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pt idx="10">
                  <c:v>Wearing a lifejacket lets me relax</c:v>
                </c:pt>
                <c:pt idx="11">
                  <c:v>A lifejacket gives me better control</c:v>
                </c:pt>
                <c:pt idx="12">
                  <c:v>I feel that those who are close to me want me to wear a lifejacket</c:v>
                </c:pt>
                <c:pt idx="13">
                  <c:v>Others will look up to me for wearing a lifejacket</c:v>
                </c:pt>
                <c:pt idx="14">
                  <c:v>When I wear a lifejacket, I don’t need to worry about anything</c:v>
                </c:pt>
                <c:pt idx="15">
                  <c:v>Wearing a lifejacket lets me push my limits</c:v>
                </c:pt>
                <c:pt idx="16">
                  <c:v>I feel I can take more chances when I wear a lifejacket</c:v>
                </c:pt>
              </c:strCache>
            </c:strRef>
          </c:cat>
          <c:val>
            <c:numRef>
              <c:f>Sheet1!$B$2:$B$18</c:f>
              <c:numCache>
                <c:formatCode>0.0</c:formatCode>
                <c:ptCount val="17"/>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pt idx="10">
                  <c:v>6.8185378961608976</c:v>
                </c:pt>
                <c:pt idx="11">
                  <c:v>6.3426233462400541</c:v>
                </c:pt>
                <c:pt idx="12">
                  <c:v>6.2729797902459081</c:v>
                </c:pt>
                <c:pt idx="13">
                  <c:v>4.9491392591167571</c:v>
                </c:pt>
                <c:pt idx="14">
                  <c:v>3.6620014634698537</c:v>
                </c:pt>
                <c:pt idx="15">
                  <c:v>3.0315951959159704</c:v>
                </c:pt>
                <c:pt idx="16">
                  <c:v>2.8255104616004645</c:v>
                </c:pt>
              </c:numCache>
            </c:numRef>
          </c:val>
        </c:ser>
        <c:dLbls>
          <c:showLegendKey val="0"/>
          <c:showVal val="0"/>
          <c:showCatName val="0"/>
          <c:showSerName val="0"/>
          <c:showPercent val="0"/>
          <c:showBubbleSize val="0"/>
        </c:dLbls>
        <c:gapWidth val="27"/>
        <c:axId val="127899136"/>
        <c:axId val="127900672"/>
      </c:barChart>
      <c:catAx>
        <c:axId val="127899136"/>
        <c:scaling>
          <c:orientation val="maxMin"/>
        </c:scaling>
        <c:delete val="0"/>
        <c:axPos val="l"/>
        <c:numFmt formatCode="General" sourceLinked="0"/>
        <c:majorTickMark val="out"/>
        <c:minorTickMark val="none"/>
        <c:tickLblPos val="none"/>
        <c:txPr>
          <a:bodyPr/>
          <a:lstStyle/>
          <a:p>
            <a:pPr>
              <a:defRPr sz="1100"/>
            </a:pPr>
            <a:endParaRPr lang="en-US"/>
          </a:p>
        </c:txPr>
        <c:crossAx val="127900672"/>
        <c:crosses val="autoZero"/>
        <c:auto val="1"/>
        <c:lblAlgn val="ctr"/>
        <c:lblOffset val="100"/>
        <c:noMultiLvlLbl val="0"/>
      </c:catAx>
      <c:valAx>
        <c:axId val="127900672"/>
        <c:scaling>
          <c:orientation val="minMax"/>
          <c:max val="10"/>
          <c:min val="0"/>
        </c:scaling>
        <c:delete val="1"/>
        <c:axPos val="t"/>
        <c:numFmt formatCode="General" sourceLinked="1"/>
        <c:majorTickMark val="out"/>
        <c:minorTickMark val="none"/>
        <c:tickLblPos val="nextTo"/>
        <c:crossAx val="1278991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MD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FFCC99"/>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FFFF99"/>
              </a:solidFill>
              <a:ln>
                <a:solidFill>
                  <a:schemeClr val="bg1">
                    <a:lumMod val="75000"/>
                  </a:schemeClr>
                </a:solidFill>
              </a:ln>
            </c:spPr>
          </c:dPt>
          <c:dPt>
            <c:idx val="3"/>
            <c:invertIfNegative val="0"/>
            <c:bubble3D val="0"/>
            <c:spPr>
              <a:solidFill>
                <a:srgbClr val="92D050"/>
              </a:solidFill>
              <a:ln>
                <a:solidFill>
                  <a:schemeClr val="bg1">
                    <a:lumMod val="75000"/>
                  </a:schemeClr>
                </a:solidFill>
              </a:ln>
            </c:spPr>
          </c:dPt>
          <c:dPt>
            <c:idx val="4"/>
            <c:invertIfNegative val="0"/>
            <c:bubble3D val="0"/>
            <c:spPr>
              <a:solidFill>
                <a:srgbClr val="FFCC99"/>
              </a:solidFill>
              <a:ln>
                <a:solidFill>
                  <a:schemeClr val="bg1">
                    <a:lumMod val="75000"/>
                  </a:schemeClr>
                </a:solidFill>
              </a:ln>
            </c:spPr>
          </c:dPt>
          <c:dPt>
            <c:idx val="5"/>
            <c:invertIfNegative val="0"/>
            <c:bubble3D val="0"/>
            <c:spPr>
              <a:solidFill>
                <a:srgbClr val="99CCFF"/>
              </a:solidFill>
              <a:ln>
                <a:solidFill>
                  <a:schemeClr val="bg1">
                    <a:lumMod val="75000"/>
                  </a:schemeClr>
                </a:solidFill>
              </a:ln>
            </c:spPr>
          </c:dPt>
          <c:dPt>
            <c:idx val="6"/>
            <c:invertIfNegative val="0"/>
            <c:bubble3D val="0"/>
            <c:spPr>
              <a:solidFill>
                <a:srgbClr val="FFCC99"/>
              </a:solidFill>
              <a:ln>
                <a:solidFill>
                  <a:schemeClr val="bg1">
                    <a:lumMod val="75000"/>
                  </a:schemeClr>
                </a:solidFill>
              </a:ln>
            </c:spPr>
          </c:dPt>
          <c:dPt>
            <c:idx val="7"/>
            <c:invertIfNegative val="0"/>
            <c:bubble3D val="0"/>
            <c:spPr>
              <a:solidFill>
                <a:schemeClr val="bg1">
                  <a:lumMod val="95000"/>
                </a:schemeClr>
              </a:solidFill>
              <a:ln>
                <a:solidFill>
                  <a:schemeClr val="bg1">
                    <a:lumMod val="75000"/>
                  </a:schemeClr>
                </a:solidFill>
              </a:ln>
            </c:spPr>
          </c:dPt>
          <c:dPt>
            <c:idx val="8"/>
            <c:invertIfNegative val="0"/>
            <c:bubble3D val="0"/>
            <c:spPr>
              <a:solidFill>
                <a:srgbClr val="FFFF99"/>
              </a:solidFill>
              <a:ln>
                <a:solidFill>
                  <a:schemeClr val="bg1">
                    <a:lumMod val="75000"/>
                  </a:schemeClr>
                </a:solidFill>
              </a:ln>
            </c:spPr>
          </c:dPt>
          <c:dPt>
            <c:idx val="9"/>
            <c:invertIfNegative val="0"/>
            <c:bubble3D val="0"/>
            <c:spPr>
              <a:solidFill>
                <a:srgbClr val="92D050"/>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Sheet1!$A$2:$A$11</c:f>
              <c:strCache>
                <c:ptCount val="10"/>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strCache>
            </c:strRef>
          </c:cat>
          <c:val>
            <c:numRef>
              <c:f>Sheet1!$B$2:$B$11</c:f>
              <c:numCache>
                <c:formatCode>0.0</c:formatCode>
                <c:ptCount val="10"/>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numCache>
            </c:numRef>
          </c:val>
        </c:ser>
        <c:dLbls>
          <c:showLegendKey val="0"/>
          <c:showVal val="0"/>
          <c:showCatName val="0"/>
          <c:showSerName val="0"/>
          <c:showPercent val="0"/>
          <c:showBubbleSize val="0"/>
        </c:dLbls>
        <c:gapWidth val="27"/>
        <c:axId val="127965056"/>
        <c:axId val="127966592"/>
      </c:barChart>
      <c:catAx>
        <c:axId val="127965056"/>
        <c:scaling>
          <c:orientation val="maxMin"/>
        </c:scaling>
        <c:delete val="0"/>
        <c:axPos val="l"/>
        <c:numFmt formatCode="General" sourceLinked="0"/>
        <c:majorTickMark val="out"/>
        <c:minorTickMark val="none"/>
        <c:tickLblPos val="none"/>
        <c:txPr>
          <a:bodyPr/>
          <a:lstStyle/>
          <a:p>
            <a:pPr>
              <a:defRPr sz="1100"/>
            </a:pPr>
            <a:endParaRPr lang="en-US"/>
          </a:p>
        </c:txPr>
        <c:crossAx val="127966592"/>
        <c:crosses val="autoZero"/>
        <c:auto val="1"/>
        <c:lblAlgn val="ctr"/>
        <c:lblOffset val="100"/>
        <c:noMultiLvlLbl val="0"/>
      </c:catAx>
      <c:valAx>
        <c:axId val="127966592"/>
        <c:scaling>
          <c:orientation val="minMax"/>
          <c:max val="10"/>
          <c:min val="0"/>
        </c:scaling>
        <c:delete val="1"/>
        <c:axPos val="t"/>
        <c:numFmt formatCode="General" sourceLinked="1"/>
        <c:majorTickMark val="out"/>
        <c:minorTickMark val="none"/>
        <c:tickLblPos val="nextTo"/>
        <c:crossAx val="127965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0.54</c:v>
                </c:pt>
                <c:pt idx="1">
                  <c:v>0.22900000000000001</c:v>
                </c:pt>
                <c:pt idx="2">
                  <c:v>0.106</c:v>
                </c:pt>
                <c:pt idx="3">
                  <c:v>9.5000000000000001E-2</c:v>
                </c:pt>
                <c:pt idx="4">
                  <c:v>0.03</c:v>
                </c:pt>
              </c:numCache>
            </c:numRef>
          </c:val>
        </c:ser>
        <c:dLbls>
          <c:showLegendKey val="0"/>
          <c:showVal val="0"/>
          <c:showCatName val="0"/>
          <c:showSerName val="0"/>
          <c:showPercent val="0"/>
          <c:showBubbleSize val="0"/>
        </c:dLbls>
        <c:gapWidth val="150"/>
        <c:axId val="128786432"/>
        <c:axId val="128787968"/>
      </c:barChart>
      <c:catAx>
        <c:axId val="128786432"/>
        <c:scaling>
          <c:orientation val="maxMin"/>
        </c:scaling>
        <c:delete val="0"/>
        <c:axPos val="l"/>
        <c:numFmt formatCode="General" sourceLinked="0"/>
        <c:majorTickMark val="none"/>
        <c:minorTickMark val="none"/>
        <c:tickLblPos val="none"/>
        <c:crossAx val="128787968"/>
        <c:crosses val="autoZero"/>
        <c:auto val="1"/>
        <c:lblAlgn val="ctr"/>
        <c:lblOffset val="100"/>
        <c:noMultiLvlLbl val="0"/>
      </c:catAx>
      <c:valAx>
        <c:axId val="128787968"/>
        <c:scaling>
          <c:orientation val="minMax"/>
          <c:max val="1"/>
          <c:min val="0"/>
        </c:scaling>
        <c:delete val="1"/>
        <c:axPos val="t"/>
        <c:numFmt formatCode="0%" sourceLinked="1"/>
        <c:majorTickMark val="out"/>
        <c:minorTickMark val="none"/>
        <c:tickLblPos val="nextTo"/>
        <c:crossAx val="1287864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0.65800000000000003</c:v>
                </c:pt>
                <c:pt idx="1">
                  <c:v>0.16800000000000001</c:v>
                </c:pt>
                <c:pt idx="2">
                  <c:v>0.121</c:v>
                </c:pt>
                <c:pt idx="3">
                  <c:v>5.0999999999999997E-2</c:v>
                </c:pt>
                <c:pt idx="4">
                  <c:v>2E-3</c:v>
                </c:pt>
              </c:numCache>
            </c:numRef>
          </c:val>
        </c:ser>
        <c:dLbls>
          <c:showLegendKey val="0"/>
          <c:showVal val="0"/>
          <c:showCatName val="0"/>
          <c:showSerName val="0"/>
          <c:showPercent val="0"/>
          <c:showBubbleSize val="0"/>
        </c:dLbls>
        <c:gapWidth val="150"/>
        <c:axId val="128816640"/>
        <c:axId val="128818176"/>
      </c:barChart>
      <c:catAx>
        <c:axId val="128816640"/>
        <c:scaling>
          <c:orientation val="maxMin"/>
        </c:scaling>
        <c:delete val="0"/>
        <c:axPos val="l"/>
        <c:numFmt formatCode="General" sourceLinked="0"/>
        <c:majorTickMark val="none"/>
        <c:minorTickMark val="none"/>
        <c:tickLblPos val="none"/>
        <c:crossAx val="128818176"/>
        <c:crosses val="autoZero"/>
        <c:auto val="1"/>
        <c:lblAlgn val="ctr"/>
        <c:lblOffset val="100"/>
        <c:noMultiLvlLbl val="0"/>
      </c:catAx>
      <c:valAx>
        <c:axId val="128818176"/>
        <c:scaling>
          <c:orientation val="minMax"/>
          <c:max val="1"/>
          <c:min val="0"/>
        </c:scaling>
        <c:delete val="1"/>
        <c:axPos val="t"/>
        <c:numFmt formatCode="0%" sourceLinked="1"/>
        <c:majorTickMark val="out"/>
        <c:minorTickMark val="none"/>
        <c:tickLblPos val="nextTo"/>
        <c:crossAx val="1288166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Difference</c:v>
                </c:pt>
              </c:strCache>
            </c:strRef>
          </c:tx>
          <c:spPr>
            <a:solidFill>
              <a:schemeClr val="accent5">
                <a:lumMod val="75000"/>
              </a:schemeClr>
            </a:solidFill>
          </c:spPr>
          <c:invertIfNegative val="0"/>
          <c:dPt>
            <c:idx val="0"/>
            <c:invertIfNegative val="0"/>
            <c:bubble3D val="0"/>
            <c:spPr>
              <a:solidFill>
                <a:srgbClr val="17BE0A"/>
              </a:solidFill>
            </c:spPr>
          </c:dPt>
          <c:dPt>
            <c:idx val="1"/>
            <c:invertIfNegative val="0"/>
            <c:bubble3D val="0"/>
            <c:spPr>
              <a:solidFill>
                <a:srgbClr val="FF3300"/>
              </a:solidFill>
            </c:spPr>
          </c:dPt>
          <c:dPt>
            <c:idx val="2"/>
            <c:invertIfNegative val="0"/>
            <c:bubble3D val="0"/>
            <c:spPr>
              <a:solidFill>
                <a:srgbClr val="17BE0A"/>
              </a:solidFill>
            </c:spPr>
          </c:dPt>
          <c:dPt>
            <c:idx val="3"/>
            <c:invertIfNegative val="0"/>
            <c:bubble3D val="0"/>
            <c:spPr>
              <a:solidFill>
                <a:srgbClr val="FF3300"/>
              </a:solidFill>
            </c:spPr>
          </c:dPt>
          <c:dPt>
            <c:idx val="4"/>
            <c:invertIfNegative val="0"/>
            <c:bubble3D val="0"/>
            <c:spPr>
              <a:solidFill>
                <a:srgbClr val="FF3300"/>
              </a:solidFill>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11.799999999999999</c:v>
                </c:pt>
                <c:pt idx="1">
                  <c:v>-6.1</c:v>
                </c:pt>
                <c:pt idx="2">
                  <c:v>1.5</c:v>
                </c:pt>
                <c:pt idx="3">
                  <c:v>-4.4000000000000004</c:v>
                </c:pt>
                <c:pt idx="4">
                  <c:v>-2.8</c:v>
                </c:pt>
              </c:numCache>
            </c:numRef>
          </c:val>
        </c:ser>
        <c:dLbls>
          <c:showLegendKey val="0"/>
          <c:showVal val="0"/>
          <c:showCatName val="0"/>
          <c:showSerName val="0"/>
          <c:showPercent val="0"/>
          <c:showBubbleSize val="0"/>
        </c:dLbls>
        <c:gapWidth val="150"/>
        <c:axId val="128844928"/>
        <c:axId val="128846464"/>
      </c:barChart>
      <c:catAx>
        <c:axId val="128844928"/>
        <c:scaling>
          <c:orientation val="maxMin"/>
        </c:scaling>
        <c:delete val="0"/>
        <c:axPos val="l"/>
        <c:numFmt formatCode="General" sourceLinked="0"/>
        <c:majorTickMark val="none"/>
        <c:minorTickMark val="none"/>
        <c:tickLblPos val="none"/>
        <c:crossAx val="128846464"/>
        <c:crosses val="autoZero"/>
        <c:auto val="1"/>
        <c:lblAlgn val="ctr"/>
        <c:lblOffset val="100"/>
        <c:noMultiLvlLbl val="0"/>
      </c:catAx>
      <c:valAx>
        <c:axId val="128846464"/>
        <c:scaling>
          <c:orientation val="minMax"/>
          <c:max val="15"/>
          <c:min val="-15"/>
        </c:scaling>
        <c:delete val="1"/>
        <c:axPos val="t"/>
        <c:numFmt formatCode="0" sourceLinked="1"/>
        <c:majorTickMark val="out"/>
        <c:minorTickMark val="none"/>
        <c:tickLblPos val="nextTo"/>
        <c:crossAx val="12884492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Sailing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Sailing</c:v>
                </c:pt>
                <c:pt idx="1">
                  <c:v>Sailboarding/windsurfing</c:v>
                </c:pt>
              </c:strCache>
            </c:strRef>
          </c:cat>
          <c:val>
            <c:numRef>
              <c:f>Sheet1!$B$2:$B$3</c:f>
              <c:numCache>
                <c:formatCode>0%</c:formatCode>
                <c:ptCount val="2"/>
                <c:pt idx="0">
                  <c:v>0.115</c:v>
                </c:pt>
                <c:pt idx="1">
                  <c:v>3.6999999999999998E-2</c:v>
                </c:pt>
              </c:numCache>
            </c:numRef>
          </c:val>
        </c:ser>
        <c:dLbls>
          <c:showLegendKey val="0"/>
          <c:showVal val="0"/>
          <c:showCatName val="0"/>
          <c:showSerName val="0"/>
          <c:showPercent val="0"/>
          <c:showBubbleSize val="0"/>
        </c:dLbls>
        <c:gapWidth val="150"/>
        <c:axId val="122176640"/>
        <c:axId val="122178176"/>
      </c:barChart>
      <c:catAx>
        <c:axId val="122176640"/>
        <c:scaling>
          <c:orientation val="maxMin"/>
        </c:scaling>
        <c:delete val="0"/>
        <c:axPos val="l"/>
        <c:numFmt formatCode="General" sourceLinked="0"/>
        <c:majorTickMark val="none"/>
        <c:minorTickMark val="none"/>
        <c:tickLblPos val="none"/>
        <c:crossAx val="122178176"/>
        <c:crosses val="autoZero"/>
        <c:auto val="1"/>
        <c:lblAlgn val="ctr"/>
        <c:lblOffset val="100"/>
        <c:noMultiLvlLbl val="0"/>
      </c:catAx>
      <c:valAx>
        <c:axId val="122178176"/>
        <c:scaling>
          <c:orientation val="minMax"/>
          <c:max val="0.60000000000000009"/>
          <c:min val="0"/>
        </c:scaling>
        <c:delete val="1"/>
        <c:axPos val="t"/>
        <c:numFmt formatCode="0%" sourceLinked="1"/>
        <c:majorTickMark val="out"/>
        <c:minorTickMark val="none"/>
        <c:tickLblPos val="nextTo"/>
        <c:crossAx val="1221766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1.6E-2</c:v>
                </c:pt>
                <c:pt idx="1">
                  <c:v>6.9000000000000006E-2</c:v>
                </c:pt>
                <c:pt idx="2">
                  <c:v>0.14899999999999999</c:v>
                </c:pt>
                <c:pt idx="3">
                  <c:v>0.17899999999999999</c:v>
                </c:pt>
                <c:pt idx="4">
                  <c:v>8.1000000000000003E-2</c:v>
                </c:pt>
                <c:pt idx="5">
                  <c:v>0.50700000000000001</c:v>
                </c:pt>
              </c:numCache>
            </c:numRef>
          </c:val>
        </c:ser>
        <c:dLbls>
          <c:showLegendKey val="0"/>
          <c:showVal val="0"/>
          <c:showCatName val="0"/>
          <c:showSerName val="0"/>
          <c:showPercent val="0"/>
          <c:showBubbleSize val="0"/>
        </c:dLbls>
        <c:gapWidth val="150"/>
        <c:axId val="125444864"/>
        <c:axId val="125446400"/>
      </c:barChart>
      <c:catAx>
        <c:axId val="125444864"/>
        <c:scaling>
          <c:orientation val="minMax"/>
        </c:scaling>
        <c:delete val="0"/>
        <c:axPos val="b"/>
        <c:numFmt formatCode="General" sourceLinked="0"/>
        <c:majorTickMark val="none"/>
        <c:minorTickMark val="none"/>
        <c:tickLblPos val="none"/>
        <c:crossAx val="125446400"/>
        <c:crosses val="autoZero"/>
        <c:auto val="1"/>
        <c:lblAlgn val="ctr"/>
        <c:lblOffset val="100"/>
        <c:noMultiLvlLbl val="0"/>
      </c:catAx>
      <c:valAx>
        <c:axId val="125446400"/>
        <c:scaling>
          <c:orientation val="minMax"/>
          <c:max val="1"/>
          <c:min val="0"/>
        </c:scaling>
        <c:delete val="1"/>
        <c:axPos val="l"/>
        <c:numFmt formatCode="0%" sourceLinked="1"/>
        <c:majorTickMark val="out"/>
        <c:minorTickMark val="none"/>
        <c:tickLblPos val="nextTo"/>
        <c:crossAx val="1254448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5024840644921"/>
          <c:y val="0.12921335525301528"/>
          <c:w val="0.79854975159355079"/>
          <c:h val="0.73144057552132491"/>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Sheet1!$B$2:$B$7</c:f>
              <c:numCache>
                <c:formatCode>0%</c:formatCode>
                <c:ptCount val="6"/>
                <c:pt idx="0">
                  <c:v>0.22400000000000003</c:v>
                </c:pt>
                <c:pt idx="1">
                  <c:v>0.26700000000000002</c:v>
                </c:pt>
                <c:pt idx="2">
                  <c:v>0.313</c:v>
                </c:pt>
                <c:pt idx="3">
                  <c:v>0.376</c:v>
                </c:pt>
                <c:pt idx="4">
                  <c:v>0.35799999999999998</c:v>
                </c:pt>
                <c:pt idx="5">
                  <c:v>0.23599999999999999</c:v>
                </c:pt>
              </c:numCache>
            </c:numRef>
          </c:val>
        </c:ser>
        <c:ser>
          <c:idx val="1"/>
          <c:order val="1"/>
          <c:tx>
            <c:strRef>
              <c:f>Sheet1!$C$1</c:f>
              <c:strCache>
                <c:ptCount val="1"/>
                <c:pt idx="0">
                  <c:v>The odd time</c:v>
                </c:pt>
              </c:strCache>
            </c:strRef>
          </c:tx>
          <c:spPr>
            <a:solidFill>
              <a:schemeClr val="bg1">
                <a:lumMod val="85000"/>
              </a:schemeClr>
            </a:solidFill>
            <a:ln>
              <a:solidFill>
                <a:schemeClr val="tx1"/>
              </a:solidFill>
            </a:ln>
          </c:spPr>
          <c:invertIfNegative val="0"/>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Sheet1!$C$2:$C$7</c:f>
              <c:numCache>
                <c:formatCode>0%</c:formatCode>
                <c:ptCount val="6"/>
                <c:pt idx="0">
                  <c:v>0.17599999999999999</c:v>
                </c:pt>
                <c:pt idx="1">
                  <c:v>0.19</c:v>
                </c:pt>
                <c:pt idx="2">
                  <c:v>0.19500000000000001</c:v>
                </c:pt>
                <c:pt idx="3">
                  <c:v>0.22</c:v>
                </c:pt>
                <c:pt idx="4">
                  <c:v>0.17499999999999999</c:v>
                </c:pt>
                <c:pt idx="5">
                  <c:v>0.17699999999999999</c:v>
                </c:pt>
              </c:numCache>
            </c:numRef>
          </c:val>
        </c:ser>
        <c:ser>
          <c:idx val="2"/>
          <c:order val="2"/>
          <c:tx>
            <c:strRef>
              <c:f>Sheet1!$D$1</c:f>
              <c:strCache>
                <c:ptCount val="1"/>
                <c:pt idx="0">
                  <c:v>Shortly before, never during</c:v>
                </c:pt>
              </c:strCache>
            </c:strRef>
          </c:tx>
          <c:spPr>
            <a:solidFill>
              <a:schemeClr val="bg1">
                <a:lumMod val="85000"/>
              </a:schemeClr>
            </a:solidFill>
            <a:ln>
              <a:solidFill>
                <a:schemeClr val="tx1"/>
              </a:solidFill>
            </a:ln>
          </c:spPr>
          <c:invertIfNegative val="0"/>
          <c:dPt>
            <c:idx val="1"/>
            <c:invertIfNegative val="0"/>
            <c:bubble3D val="0"/>
          </c:dPt>
          <c:dPt>
            <c:idx val="2"/>
            <c:invertIfNegative val="0"/>
            <c:bubble3D val="0"/>
          </c:dPt>
          <c:dPt>
            <c:idx val="3"/>
            <c:invertIfNegative val="0"/>
            <c:bubble3D val="0"/>
            <c:spPr>
              <a:solidFill>
                <a:srgbClr val="DE7A7A"/>
              </a:solidFill>
              <a:ln>
                <a:solidFill>
                  <a:schemeClr val="tx1"/>
                </a:solidFill>
              </a:ln>
            </c:spPr>
          </c:dPt>
          <c:dPt>
            <c:idx val="4"/>
            <c:invertIfNegative val="0"/>
            <c:bubble3D val="0"/>
            <c:spPr>
              <a:solidFill>
                <a:srgbClr val="DE7A7A"/>
              </a:solidFill>
              <a:ln>
                <a:solidFill>
                  <a:schemeClr val="tx1"/>
                </a:solidFill>
              </a:ln>
            </c:spPr>
          </c:dPt>
          <c:dLbls>
            <c:dLbl>
              <c:idx val="3"/>
              <c:layout>
                <c:manualLayout>
                  <c:x val="1.4508344754370866E-3"/>
                  <c:y val="2.7280269027101039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Sheet1!$D$2:$D$7</c:f>
              <c:numCache>
                <c:formatCode>0%</c:formatCode>
                <c:ptCount val="6"/>
                <c:pt idx="0">
                  <c:v>8.2000000000000003E-2</c:v>
                </c:pt>
                <c:pt idx="1">
                  <c:v>7.0999999999999994E-2</c:v>
                </c:pt>
                <c:pt idx="2">
                  <c:v>7.8E-2</c:v>
                </c:pt>
                <c:pt idx="3">
                  <c:v>3.5000000000000003E-2</c:v>
                </c:pt>
                <c:pt idx="4">
                  <c:v>5.0999999999999997E-2</c:v>
                </c:pt>
                <c:pt idx="5">
                  <c:v>8.3000000000000004E-2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Sheet1!$E$2:$E$7</c:f>
              <c:numCache>
                <c:formatCode>0%</c:formatCode>
                <c:ptCount val="6"/>
                <c:pt idx="0">
                  <c:v>0.51900000000000002</c:v>
                </c:pt>
                <c:pt idx="1">
                  <c:v>0.47199999999999998</c:v>
                </c:pt>
                <c:pt idx="2">
                  <c:v>0.41299999999999998</c:v>
                </c:pt>
                <c:pt idx="3">
                  <c:v>0.37</c:v>
                </c:pt>
                <c:pt idx="4">
                  <c:v>0.41599999999999998</c:v>
                </c:pt>
                <c:pt idx="5">
                  <c:v>0.504</c:v>
                </c:pt>
              </c:numCache>
            </c:numRef>
          </c:val>
        </c:ser>
        <c:dLbls>
          <c:showLegendKey val="0"/>
          <c:showVal val="1"/>
          <c:showCatName val="0"/>
          <c:showSerName val="0"/>
          <c:showPercent val="0"/>
          <c:showBubbleSize val="0"/>
        </c:dLbls>
        <c:gapWidth val="151"/>
        <c:overlap val="100"/>
        <c:axId val="125565568"/>
        <c:axId val="125591936"/>
      </c:barChart>
      <c:catAx>
        <c:axId val="125565568"/>
        <c:scaling>
          <c:orientation val="maxMin"/>
        </c:scaling>
        <c:delete val="0"/>
        <c:axPos val="l"/>
        <c:numFmt formatCode="General" sourceLinked="0"/>
        <c:majorTickMark val="none"/>
        <c:minorTickMark val="none"/>
        <c:tickLblPos val="nextTo"/>
        <c:txPr>
          <a:bodyPr/>
          <a:lstStyle/>
          <a:p>
            <a:pPr>
              <a:defRPr>
                <a:solidFill>
                  <a:schemeClr val="bg1"/>
                </a:solidFill>
              </a:defRPr>
            </a:pPr>
            <a:endParaRPr lang="en-US"/>
          </a:p>
        </c:txPr>
        <c:crossAx val="125591936"/>
        <c:crosses val="autoZero"/>
        <c:auto val="1"/>
        <c:lblAlgn val="ctr"/>
        <c:lblOffset val="100"/>
        <c:noMultiLvlLbl val="0"/>
      </c:catAx>
      <c:valAx>
        <c:axId val="125591936"/>
        <c:scaling>
          <c:orientation val="minMax"/>
          <c:max val="1.1000000000000001"/>
          <c:min val="0"/>
        </c:scaling>
        <c:delete val="1"/>
        <c:axPos val="t"/>
        <c:numFmt formatCode="0%" sourceLinked="1"/>
        <c:majorTickMark val="out"/>
        <c:minorTickMark val="none"/>
        <c:tickLblPos val="nextTo"/>
        <c:crossAx val="125565568"/>
        <c:crosses val="autoZero"/>
        <c:crossBetween val="between"/>
      </c:valAx>
    </c:plotArea>
    <c:legend>
      <c:legendPos val="b"/>
      <c:layout>
        <c:manualLayout>
          <c:xMode val="edge"/>
          <c:yMode val="edge"/>
          <c:x val="0.18008088802036834"/>
          <c:y val="0.86246761491063118"/>
          <c:w val="0.80270856767904009"/>
          <c:h val="8.1965750713447236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0029056"/>
        <c:axId val="130030592"/>
      </c:barChart>
      <c:catAx>
        <c:axId val="130029056"/>
        <c:scaling>
          <c:orientation val="minMax"/>
        </c:scaling>
        <c:delete val="1"/>
        <c:axPos val="l"/>
        <c:numFmt formatCode="General" sourceLinked="0"/>
        <c:majorTickMark val="none"/>
        <c:minorTickMark val="none"/>
        <c:tickLblPos val="nextTo"/>
        <c:crossAx val="130030592"/>
        <c:crosses val="autoZero"/>
        <c:auto val="1"/>
        <c:lblAlgn val="ctr"/>
        <c:lblOffset val="100"/>
        <c:noMultiLvlLbl val="0"/>
      </c:catAx>
      <c:valAx>
        <c:axId val="130030592"/>
        <c:scaling>
          <c:orientation val="minMax"/>
        </c:scaling>
        <c:delete val="1"/>
        <c:axPos val="b"/>
        <c:numFmt formatCode="0%" sourceLinked="1"/>
        <c:majorTickMark val="none"/>
        <c:minorTickMark val="none"/>
        <c:tickLblPos val="nextTo"/>
        <c:crossAx val="130029056"/>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303236269994553"/>
          <c:h val="0.91763586274934583"/>
        </c:manualLayout>
      </c:layout>
      <c:barChart>
        <c:barDir val="bar"/>
        <c:grouping val="percentStacked"/>
        <c:varyColors val="0"/>
        <c:ser>
          <c:idx val="0"/>
          <c:order val="0"/>
          <c:tx>
            <c:strRef>
              <c:f>Sheet1!$B$1</c:f>
              <c:strCache>
                <c:ptCount val="1"/>
                <c:pt idx="0">
                  <c:v>Frequently</c:v>
                </c:pt>
              </c:strCache>
            </c:strRef>
          </c:tx>
          <c:spPr>
            <a:solidFill>
              <a:schemeClr val="accent5">
                <a:lumMod val="40000"/>
                <a:lumOff val="60000"/>
              </a:schemeClr>
            </a:solidFill>
            <a:ln>
              <a:solidFill>
                <a:schemeClr val="tx1"/>
              </a:solidFill>
            </a:ln>
          </c:spPr>
          <c:invertIfNegative val="0"/>
          <c:dPt>
            <c:idx val="0"/>
            <c:invertIfNegative val="0"/>
            <c:bubble3D val="0"/>
            <c:spPr>
              <a:solidFill>
                <a:srgbClr val="B4C882"/>
              </a:solidFill>
              <a:ln>
                <a:solidFill>
                  <a:schemeClr val="tx1"/>
                </a:solidFill>
              </a:ln>
            </c:spPr>
          </c:dPt>
          <c:dPt>
            <c:idx val="1"/>
            <c:invertIfNegative val="0"/>
            <c:bubble3D val="0"/>
            <c:spPr>
              <a:solidFill>
                <a:srgbClr val="B4C882"/>
              </a:solidFill>
              <a:ln>
                <a:solidFill>
                  <a:schemeClr val="tx1"/>
                </a:solidFill>
              </a:ln>
            </c:spPr>
          </c:dPt>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Pt>
            <c:idx val="5"/>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Sheet1!$B$2:$B$7</c:f>
              <c:numCache>
                <c:formatCode>0%</c:formatCode>
                <c:ptCount val="6"/>
                <c:pt idx="0">
                  <c:v>0.313</c:v>
                </c:pt>
                <c:pt idx="1">
                  <c:v>0.309</c:v>
                </c:pt>
                <c:pt idx="2">
                  <c:v>0.315</c:v>
                </c:pt>
                <c:pt idx="3">
                  <c:v>0.307</c:v>
                </c:pt>
                <c:pt idx="4">
                  <c:v>0.35399999999999998</c:v>
                </c:pt>
                <c:pt idx="5">
                  <c:v>0.35799999999999998</c:v>
                </c:pt>
              </c:numCache>
            </c:numRef>
          </c:val>
        </c:ser>
        <c:ser>
          <c:idx val="1"/>
          <c:order val="1"/>
          <c:tx>
            <c:strRef>
              <c:f>Sheet1!$C$1</c:f>
              <c:strCache>
                <c:ptCount val="1"/>
                <c:pt idx="0">
                  <c:v>I drink alcoholic beverages the odd time while boating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Sheet1!$C$2:$C$7</c:f>
              <c:numCache>
                <c:formatCode>0%</c:formatCode>
                <c:ptCount val="6"/>
                <c:pt idx="0">
                  <c:v>0.19500000000000001</c:v>
                </c:pt>
                <c:pt idx="1">
                  <c:v>0.19500000000000001</c:v>
                </c:pt>
                <c:pt idx="2">
                  <c:v>0.20300000000000001</c:v>
                </c:pt>
                <c:pt idx="3">
                  <c:v>0.189</c:v>
                </c:pt>
                <c:pt idx="4">
                  <c:v>0.193</c:v>
                </c:pt>
                <c:pt idx="5">
                  <c:v>0.17499999999999999</c:v>
                </c:pt>
              </c:numCache>
            </c:numRef>
          </c:val>
        </c:ser>
        <c:ser>
          <c:idx val="2"/>
          <c:order val="2"/>
          <c:tx>
            <c:strRef>
              <c:f>Sheet1!$D$1</c:f>
              <c:strCache>
                <c:ptCount val="1"/>
                <c:pt idx="0">
                  <c:v>I drink alcoholic beverages shortly before but never while boating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rgbClr val="DE7A7A"/>
              </a:solidFill>
              <a:ln>
                <a:solidFill>
                  <a:schemeClr val="tx1"/>
                </a:solidFill>
              </a:ln>
            </c:spPr>
          </c:dPt>
          <c:dPt>
            <c:idx val="5"/>
            <c:invertIfNegative val="0"/>
            <c:bubble3D val="0"/>
            <c:spPr>
              <a:solidFill>
                <a:srgbClr val="DE7A7A"/>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Sheet1!$D$2:$D$7</c:f>
              <c:numCache>
                <c:formatCode>0%</c:formatCode>
                <c:ptCount val="6"/>
                <c:pt idx="0">
                  <c:v>7.8E-2</c:v>
                </c:pt>
                <c:pt idx="1">
                  <c:v>7.9000000000000001E-2</c:v>
                </c:pt>
                <c:pt idx="2">
                  <c:v>0.08</c:v>
                </c:pt>
                <c:pt idx="3">
                  <c:v>8.8999999999999996E-2</c:v>
                </c:pt>
                <c:pt idx="4">
                  <c:v>5.2999999999999999E-2</c:v>
                </c:pt>
                <c:pt idx="5">
                  <c:v>5.0999999999999997E-2</c:v>
                </c:pt>
              </c:numCache>
            </c:numRef>
          </c:val>
        </c:ser>
        <c:ser>
          <c:idx val="3"/>
          <c:order val="3"/>
          <c:tx>
            <c:strRef>
              <c:f>Sheet1!$E$1</c:f>
              <c:strCache>
                <c:ptCount val="1"/>
                <c:pt idx="0">
                  <c:v>I never drink alcoholic beverages before or while boating</c:v>
                </c:pt>
              </c:strCache>
            </c:strRef>
          </c:tx>
          <c:spPr>
            <a:solidFill>
              <a:schemeClr val="bg1">
                <a:lumMod val="85000"/>
              </a:schemeClr>
            </a:solidFill>
            <a:ln>
              <a:solidFill>
                <a:schemeClr val="tx1"/>
              </a:solidFill>
            </a:ln>
          </c:spPr>
          <c:invertIfNegative val="0"/>
          <c:dPt>
            <c:idx val="2"/>
            <c:invertIfNegative val="0"/>
            <c:bubble3D val="0"/>
            <c:spPr>
              <a:solidFill>
                <a:srgbClr val="DE7A7A"/>
              </a:solidFill>
              <a:ln>
                <a:solidFill>
                  <a:schemeClr val="tx1"/>
                </a:solidFill>
              </a:ln>
            </c:spPr>
          </c:dPt>
          <c:dPt>
            <c:idx val="3"/>
            <c:invertIfNegative val="0"/>
            <c:bubble3D val="0"/>
          </c:dPt>
          <c:dPt>
            <c:idx val="4"/>
            <c:invertIfNegative val="0"/>
            <c:bubble3D val="0"/>
            <c:spPr>
              <a:solidFill>
                <a:srgbClr val="DE7A7A"/>
              </a:solidFill>
              <a:ln>
                <a:solidFill>
                  <a:schemeClr val="tx1"/>
                </a:solidFill>
              </a:ln>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Sheet1!$E$2:$E$7</c:f>
              <c:numCache>
                <c:formatCode>0%</c:formatCode>
                <c:ptCount val="6"/>
                <c:pt idx="0">
                  <c:v>0.41299999999999998</c:v>
                </c:pt>
                <c:pt idx="1">
                  <c:v>0.41699999999999998</c:v>
                </c:pt>
                <c:pt idx="2">
                  <c:v>0.40200000000000002</c:v>
                </c:pt>
                <c:pt idx="3">
                  <c:v>0.41499999999999998</c:v>
                </c:pt>
                <c:pt idx="4">
                  <c:v>0.40100000000000002</c:v>
                </c:pt>
                <c:pt idx="5">
                  <c:v>0.41599999999999998</c:v>
                </c:pt>
              </c:numCache>
            </c:numRef>
          </c:val>
        </c:ser>
        <c:dLbls>
          <c:showLegendKey val="0"/>
          <c:showVal val="0"/>
          <c:showCatName val="0"/>
          <c:showSerName val="0"/>
          <c:showPercent val="0"/>
          <c:showBubbleSize val="0"/>
        </c:dLbls>
        <c:gapWidth val="48"/>
        <c:overlap val="100"/>
        <c:axId val="129842176"/>
        <c:axId val="129856256"/>
      </c:barChart>
      <c:catAx>
        <c:axId val="129842176"/>
        <c:scaling>
          <c:orientation val="maxMin"/>
        </c:scaling>
        <c:delete val="0"/>
        <c:axPos val="l"/>
        <c:numFmt formatCode="General" sourceLinked="0"/>
        <c:majorTickMark val="none"/>
        <c:minorTickMark val="none"/>
        <c:tickLblPos val="none"/>
        <c:crossAx val="129856256"/>
        <c:crosses val="autoZero"/>
        <c:auto val="1"/>
        <c:lblAlgn val="ctr"/>
        <c:lblOffset val="100"/>
        <c:noMultiLvlLbl val="0"/>
      </c:catAx>
      <c:valAx>
        <c:axId val="129856256"/>
        <c:scaling>
          <c:orientation val="minMax"/>
        </c:scaling>
        <c:delete val="1"/>
        <c:axPos val="t"/>
        <c:numFmt formatCode="0%" sourceLinked="1"/>
        <c:majorTickMark val="out"/>
        <c:minorTickMark val="none"/>
        <c:tickLblPos val="nextTo"/>
        <c:crossAx val="1298421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29913984"/>
        <c:axId val="129915520"/>
      </c:barChart>
      <c:catAx>
        <c:axId val="129913984"/>
        <c:scaling>
          <c:orientation val="minMax"/>
        </c:scaling>
        <c:delete val="1"/>
        <c:axPos val="l"/>
        <c:numFmt formatCode="General" sourceLinked="0"/>
        <c:majorTickMark val="none"/>
        <c:minorTickMark val="none"/>
        <c:tickLblPos val="nextTo"/>
        <c:crossAx val="129915520"/>
        <c:crosses val="autoZero"/>
        <c:auto val="1"/>
        <c:lblAlgn val="ctr"/>
        <c:lblOffset val="100"/>
        <c:noMultiLvlLbl val="0"/>
      </c:catAx>
      <c:valAx>
        <c:axId val="129915520"/>
        <c:scaling>
          <c:orientation val="minMax"/>
        </c:scaling>
        <c:delete val="1"/>
        <c:axPos val="b"/>
        <c:numFmt formatCode="0%" sourceLinked="1"/>
        <c:majorTickMark val="none"/>
        <c:minorTickMark val="none"/>
        <c:tickLblPos val="nextTo"/>
        <c:crossAx val="129913984"/>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3192488262914E-2"/>
          <c:y val="3.5947712418300651E-2"/>
          <c:w val="0.89671361502347413"/>
          <c:h val="0.95751633986928109"/>
        </c:manualLayout>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29784832"/>
        <c:axId val="129794816"/>
      </c:barChart>
      <c:catAx>
        <c:axId val="129784832"/>
        <c:scaling>
          <c:orientation val="maxMin"/>
        </c:scaling>
        <c:delete val="0"/>
        <c:axPos val="l"/>
        <c:numFmt formatCode="General" sourceLinked="0"/>
        <c:majorTickMark val="none"/>
        <c:minorTickMark val="none"/>
        <c:tickLblPos val="none"/>
        <c:crossAx val="129794816"/>
        <c:crosses val="autoZero"/>
        <c:auto val="1"/>
        <c:lblAlgn val="ctr"/>
        <c:lblOffset val="100"/>
        <c:noMultiLvlLbl val="0"/>
      </c:catAx>
      <c:valAx>
        <c:axId val="129794816"/>
        <c:scaling>
          <c:orientation val="minMax"/>
          <c:max val="1"/>
          <c:min val="0"/>
        </c:scaling>
        <c:delete val="1"/>
        <c:axPos val="t"/>
        <c:numFmt formatCode="0%" sourceLinked="1"/>
        <c:majorTickMark val="out"/>
        <c:minorTickMark val="none"/>
        <c:tickLblPos val="nextTo"/>
        <c:crossAx val="1297848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3192488262914E-2"/>
          <c:y val="0"/>
          <c:w val="0.89671361502347413"/>
          <c:h val="0.99673202614379086"/>
        </c:manualLayout>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15445120"/>
        <c:axId val="115467392"/>
      </c:barChart>
      <c:catAx>
        <c:axId val="115445120"/>
        <c:scaling>
          <c:orientation val="maxMin"/>
        </c:scaling>
        <c:delete val="0"/>
        <c:axPos val="l"/>
        <c:numFmt formatCode="General" sourceLinked="0"/>
        <c:majorTickMark val="none"/>
        <c:minorTickMark val="none"/>
        <c:tickLblPos val="none"/>
        <c:crossAx val="115467392"/>
        <c:crosses val="autoZero"/>
        <c:auto val="1"/>
        <c:lblAlgn val="ctr"/>
        <c:lblOffset val="100"/>
        <c:noMultiLvlLbl val="0"/>
      </c:catAx>
      <c:valAx>
        <c:axId val="115467392"/>
        <c:scaling>
          <c:orientation val="minMax"/>
          <c:max val="1"/>
          <c:min val="0"/>
        </c:scaling>
        <c:delete val="1"/>
        <c:axPos val="t"/>
        <c:numFmt formatCode="0%" sourceLinked="1"/>
        <c:majorTickMark val="out"/>
        <c:minorTickMark val="none"/>
        <c:tickLblPos val="nextTo"/>
        <c:crossAx val="11544512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191976002999623"/>
          <c:y val="2.1856085481341641E-2"/>
          <c:w val="0.35607154574428196"/>
          <c:h val="0.96721353750990957"/>
        </c:manualLayout>
      </c:layout>
      <c:barChart>
        <c:barDir val="bar"/>
        <c:grouping val="clustered"/>
        <c:varyColors val="0"/>
        <c:ser>
          <c:idx val="0"/>
          <c:order val="0"/>
          <c:tx>
            <c:strRef>
              <c:f>Sheet1!$B$1</c:f>
              <c:strCache>
                <c:ptCount val="1"/>
                <c:pt idx="0">
                  <c:v>Statements</c:v>
                </c:pt>
              </c:strCache>
            </c:strRef>
          </c:tx>
          <c:spPr>
            <a:solidFill>
              <a:schemeClr val="accent5"/>
            </a:solidFill>
            <a:ln>
              <a:noFill/>
            </a:ln>
          </c:spPr>
          <c:invertIfNegative val="0"/>
          <c:dPt>
            <c:idx val="0"/>
            <c:invertIfNegative val="0"/>
            <c:bubble3D val="0"/>
            <c:spPr>
              <a:solidFill>
                <a:srgbClr val="92D050"/>
              </a:solidFill>
              <a:ln>
                <a:noFill/>
              </a:ln>
            </c:spPr>
          </c:dPt>
          <c:dPt>
            <c:idx val="1"/>
            <c:invertIfNegative val="0"/>
            <c:bubble3D val="0"/>
            <c:spPr>
              <a:solidFill>
                <a:srgbClr val="92D050"/>
              </a:solidFill>
              <a:ln>
                <a:noFill/>
              </a:ln>
            </c:spPr>
          </c:dPt>
          <c:dPt>
            <c:idx val="2"/>
            <c:invertIfNegative val="0"/>
            <c:bubble3D val="0"/>
            <c:spPr>
              <a:solidFill>
                <a:srgbClr val="92D050"/>
              </a:solidFill>
              <a:ln>
                <a:noFill/>
              </a:ln>
            </c:spPr>
          </c:dPt>
          <c:dPt>
            <c:idx val="3"/>
            <c:invertIfNegative val="0"/>
            <c:bubble3D val="0"/>
            <c:spPr>
              <a:solidFill>
                <a:srgbClr val="92D050"/>
              </a:solidFill>
              <a:ln>
                <a:noFill/>
              </a:ln>
            </c:spPr>
          </c:dPt>
          <c:dPt>
            <c:idx val="4"/>
            <c:invertIfNegative val="0"/>
            <c:bubble3D val="0"/>
            <c:spPr>
              <a:solidFill>
                <a:srgbClr val="92D050"/>
              </a:solidFill>
              <a:ln>
                <a:noFill/>
              </a:ln>
            </c:spPr>
          </c:dPt>
          <c:dPt>
            <c:idx val="5"/>
            <c:invertIfNegative val="0"/>
            <c:bubble3D val="0"/>
            <c:spPr>
              <a:solidFill>
                <a:srgbClr val="FF0000"/>
              </a:solidFill>
              <a:ln>
                <a:noFill/>
              </a:ln>
            </c:spPr>
          </c:dPt>
          <c:dPt>
            <c:idx val="6"/>
            <c:invertIfNegative val="0"/>
            <c:bubble3D val="0"/>
            <c:spPr>
              <a:solidFill>
                <a:srgbClr val="FF0000"/>
              </a:solidFill>
              <a:ln>
                <a:noFill/>
              </a:ln>
            </c:spPr>
          </c:dPt>
          <c:dPt>
            <c:idx val="7"/>
            <c:invertIfNegative val="0"/>
            <c:bubble3D val="0"/>
            <c:spPr>
              <a:solidFill>
                <a:srgbClr val="FF0000"/>
              </a:solidFill>
              <a:ln>
                <a:noFill/>
              </a:ln>
            </c:spPr>
          </c:dPt>
          <c:dPt>
            <c:idx val="8"/>
            <c:invertIfNegative val="0"/>
            <c:bubble3D val="0"/>
            <c:spPr>
              <a:solidFill>
                <a:srgbClr val="FF0000"/>
              </a:solidFill>
              <a:ln>
                <a:no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It is illegal to operate a powerboat under 6m (20 feet) in length with a blood alcohol level of .08 or higher</c:v>
                </c:pt>
                <c:pt idx="1">
                  <c:v>It is illegal to operate any kind of boat, including a canoe or kayak , with a blood alcohol level of .08 or higher</c:v>
                </c:pt>
                <c:pt idx="2">
                  <c:v>It is illegal to drink alcoholic beverages when the boat is moving / underway</c:v>
                </c:pt>
                <c:pt idx="3">
                  <c:v>It is illegal to carry any open containers of alcoholic beverages in a boat under 6 meters that is underway/moving</c:v>
                </c:pt>
                <c:pt idx="4">
                  <c:v>It is illegal to drink alcoholic beverages in a boat under 6 meters while it is docked or anchored</c:v>
                </c:pt>
                <c:pt idx="5">
                  <c:v>It is illegal to be in any kind of boat as a passenger with a blood alcohol level of .08 or higher</c:v>
                </c:pt>
                <c:pt idx="6">
                  <c:v>It is OK to drink alcoholic beverages in a boat under 6 meters as long as the operator of the boat does not have a blood alcohol level of .08 or higher</c:v>
                </c:pt>
                <c:pt idx="7">
                  <c:v>None of these</c:v>
                </c:pt>
                <c:pt idx="8">
                  <c:v>Don't know</c:v>
                </c:pt>
              </c:strCache>
            </c:strRef>
          </c:cat>
          <c:val>
            <c:numRef>
              <c:f>Sheet1!$B$2:$B$10</c:f>
              <c:numCache>
                <c:formatCode>0%</c:formatCode>
                <c:ptCount val="9"/>
                <c:pt idx="0">
                  <c:v>0.74199999999999999</c:v>
                </c:pt>
                <c:pt idx="1">
                  <c:v>0.66200000000000003</c:v>
                </c:pt>
                <c:pt idx="2">
                  <c:v>0.56599999999999995</c:v>
                </c:pt>
                <c:pt idx="3">
                  <c:v>0.52900000000000003</c:v>
                </c:pt>
                <c:pt idx="4">
                  <c:v>0.315</c:v>
                </c:pt>
                <c:pt idx="5">
                  <c:v>0.25800000000000001</c:v>
                </c:pt>
                <c:pt idx="6">
                  <c:v>0.24199999999999999</c:v>
                </c:pt>
                <c:pt idx="7">
                  <c:v>1.7000000000000001E-2</c:v>
                </c:pt>
                <c:pt idx="8">
                  <c:v>0.08</c:v>
                </c:pt>
              </c:numCache>
            </c:numRef>
          </c:val>
        </c:ser>
        <c:dLbls>
          <c:showLegendKey val="0"/>
          <c:showVal val="1"/>
          <c:showCatName val="0"/>
          <c:showSerName val="0"/>
          <c:showPercent val="0"/>
          <c:showBubbleSize val="0"/>
        </c:dLbls>
        <c:gapWidth val="92"/>
        <c:axId val="130487424"/>
        <c:axId val="130825600"/>
      </c:barChart>
      <c:catAx>
        <c:axId val="130487424"/>
        <c:scaling>
          <c:orientation val="maxMin"/>
        </c:scaling>
        <c:delete val="0"/>
        <c:axPos val="l"/>
        <c:numFmt formatCode="General" sourceLinked="0"/>
        <c:majorTickMark val="none"/>
        <c:minorTickMark val="none"/>
        <c:tickLblPos val="none"/>
        <c:txPr>
          <a:bodyPr/>
          <a:lstStyle/>
          <a:p>
            <a:pPr>
              <a:defRPr sz="1400"/>
            </a:pPr>
            <a:endParaRPr lang="en-US"/>
          </a:p>
        </c:txPr>
        <c:crossAx val="130825600"/>
        <c:crosses val="autoZero"/>
        <c:auto val="1"/>
        <c:lblAlgn val="ctr"/>
        <c:lblOffset val="100"/>
        <c:noMultiLvlLbl val="0"/>
      </c:catAx>
      <c:valAx>
        <c:axId val="130825600"/>
        <c:scaling>
          <c:orientation val="minMax"/>
          <c:max val="1"/>
          <c:min val="0"/>
        </c:scaling>
        <c:delete val="1"/>
        <c:axPos val="t"/>
        <c:numFmt formatCode="0%" sourceLinked="1"/>
        <c:majorTickMark val="none"/>
        <c:minorTickMark val="none"/>
        <c:tickLblPos val="nextTo"/>
        <c:crossAx val="130487424"/>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Sheet1!$A$2:$A$20</c:f>
              <c:strCache>
                <c:ptCount val="19"/>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pt idx="7">
                  <c:v>You can see what’s coming when you are in a boat and can avoid problems, even if you’ve been drinking alcoholic beverages</c:v>
                </c:pt>
                <c:pt idx="8">
                  <c:v>I don’t want to worry about the rules when I’m out in a boat having a good time</c:v>
                </c:pt>
                <c:pt idx="9">
                  <c:v>I don’t worry about drinking and operating a boat because the risk of getting caught is very low</c:v>
                </c:pt>
                <c:pt idx="10">
                  <c:v>Drinking while boating is part of how I connect with friends</c:v>
                </c:pt>
                <c:pt idx="11">
                  <c:v>Just a few drinks will have no impact on my ability to operate a boat</c:v>
                </c:pt>
                <c:pt idx="12">
                  <c:v>Serving alcoholic beverages while boating is how I show others a good time</c:v>
                </c:pt>
                <c:pt idx="13">
                  <c:v>It’s normal / acceptable to drink while boating</c:v>
                </c:pt>
                <c:pt idx="14">
                  <c:v>Operating a boat doesn’t require as much attention as driving a car</c:v>
                </c:pt>
                <c:pt idx="15">
                  <c:v>The worst that will happen if you are stopped for drinking and operating a boat is that you will get a warning</c:v>
                </c:pt>
                <c:pt idx="16">
                  <c:v>It is more exciting to drive or ride in a boat after a drink or two</c:v>
                </c:pt>
                <c:pt idx="17">
                  <c:v>Providing alcohol to others while boating is part of how I show I care for them</c:v>
                </c:pt>
                <c:pt idx="18">
                  <c:v>It’s my boat and I’ll drink alcoholic beverages if I want to</c:v>
                </c:pt>
              </c:strCache>
            </c:strRef>
          </c:cat>
          <c:val>
            <c:numRef>
              <c:f>Sheet1!$B$2:$B$20</c:f>
              <c:numCache>
                <c:formatCode>0.0</c:formatCode>
                <c:ptCount val="19"/>
                <c:pt idx="0">
                  <c:v>4.6690051042535528</c:v>
                </c:pt>
                <c:pt idx="1">
                  <c:v>2.6363412611487314</c:v>
                </c:pt>
                <c:pt idx="2">
                  <c:v>2.3775634389099709</c:v>
                </c:pt>
                <c:pt idx="3">
                  <c:v>2.3311995847237323</c:v>
                </c:pt>
                <c:pt idx="4">
                  <c:v>2.3023165003981254</c:v>
                </c:pt>
                <c:pt idx="5">
                  <c:v>2.1268683367897965</c:v>
                </c:pt>
                <c:pt idx="6">
                  <c:v>2.1156233005488292</c:v>
                </c:pt>
                <c:pt idx="7">
                  <c:v>1.9718152356384735</c:v>
                </c:pt>
                <c:pt idx="8">
                  <c:v>1.9682285418975383</c:v>
                </c:pt>
                <c:pt idx="9">
                  <c:v>1.9416415162728011</c:v>
                </c:pt>
                <c:pt idx="10">
                  <c:v>1.9364163819914837</c:v>
                </c:pt>
                <c:pt idx="11">
                  <c:v>1.929223966896763</c:v>
                </c:pt>
                <c:pt idx="12">
                  <c:v>1.885627545342679</c:v>
                </c:pt>
                <c:pt idx="13">
                  <c:v>1.86852451743398</c:v>
                </c:pt>
                <c:pt idx="14">
                  <c:v>1.8017493865893068</c:v>
                </c:pt>
                <c:pt idx="15">
                  <c:v>1.7171280951342327</c:v>
                </c:pt>
                <c:pt idx="16">
                  <c:v>1.6859622276491673</c:v>
                </c:pt>
                <c:pt idx="17">
                  <c:v>1.6592131744273537</c:v>
                </c:pt>
                <c:pt idx="18">
                  <c:v>1.519790095571536</c:v>
                </c:pt>
              </c:numCache>
            </c:numRef>
          </c:val>
        </c:ser>
        <c:dLbls>
          <c:showLegendKey val="0"/>
          <c:showVal val="0"/>
          <c:showCatName val="0"/>
          <c:showSerName val="0"/>
          <c:showPercent val="0"/>
          <c:showBubbleSize val="0"/>
        </c:dLbls>
        <c:gapWidth val="27"/>
        <c:axId val="131607936"/>
        <c:axId val="131613824"/>
      </c:barChart>
      <c:catAx>
        <c:axId val="131607936"/>
        <c:scaling>
          <c:orientation val="maxMin"/>
        </c:scaling>
        <c:delete val="0"/>
        <c:axPos val="l"/>
        <c:numFmt formatCode="General" sourceLinked="0"/>
        <c:majorTickMark val="out"/>
        <c:minorTickMark val="none"/>
        <c:tickLblPos val="none"/>
        <c:txPr>
          <a:bodyPr/>
          <a:lstStyle/>
          <a:p>
            <a:pPr>
              <a:defRPr sz="1100"/>
            </a:pPr>
            <a:endParaRPr lang="en-US"/>
          </a:p>
        </c:txPr>
        <c:crossAx val="131613824"/>
        <c:crosses val="autoZero"/>
        <c:auto val="1"/>
        <c:lblAlgn val="ctr"/>
        <c:lblOffset val="100"/>
        <c:noMultiLvlLbl val="0"/>
      </c:catAx>
      <c:valAx>
        <c:axId val="131613824"/>
        <c:scaling>
          <c:orientation val="minMax"/>
          <c:max val="10"/>
          <c:min val="0"/>
        </c:scaling>
        <c:delete val="1"/>
        <c:axPos val="t"/>
        <c:numFmt formatCode="0.0" sourceLinked="1"/>
        <c:majorTickMark val="out"/>
        <c:minorTickMark val="none"/>
        <c:tickLblPos val="nextTo"/>
        <c:crossAx val="1316079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Sheet1!$A$2:$A$20</c:f>
              <c:strCache>
                <c:ptCount val="19"/>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pt idx="7">
                  <c:v>You can see what’s coming when you are in a boat and can avoid problems, even if you’ve been drinking alcoholic beverages</c:v>
                </c:pt>
                <c:pt idx="8">
                  <c:v>I don’t want to worry about the rules when I’m out in a boat having a good time</c:v>
                </c:pt>
                <c:pt idx="9">
                  <c:v>I don’t worry about drinking and operating a boat because the risk of getting caught is very low</c:v>
                </c:pt>
                <c:pt idx="10">
                  <c:v>Drinking while boating is part of how I connect with friends</c:v>
                </c:pt>
                <c:pt idx="11">
                  <c:v>Just a few drinks will have no impact on my ability to operate a boat</c:v>
                </c:pt>
                <c:pt idx="12">
                  <c:v>Serving alcoholic beverages while boating is how I show others a good time</c:v>
                </c:pt>
                <c:pt idx="13">
                  <c:v>It’s normal / acceptable to drink while boating</c:v>
                </c:pt>
                <c:pt idx="14">
                  <c:v>Operating a boat doesn’t require as much attention as driving a car</c:v>
                </c:pt>
                <c:pt idx="15">
                  <c:v>The worst that will happen if you are stopped for drinking and operating a boat is that you will get a warning</c:v>
                </c:pt>
                <c:pt idx="16">
                  <c:v>It is more exciting to drive or ride in a boat after a drink or two</c:v>
                </c:pt>
                <c:pt idx="17">
                  <c:v>Providing alcohol to others while boating is part of how I show I care for them</c:v>
                </c:pt>
                <c:pt idx="18">
                  <c:v>It’s my boat and I’ll drink alcoholic beverages if I want to</c:v>
                </c:pt>
              </c:strCache>
            </c:strRef>
          </c:cat>
          <c:val>
            <c:numRef>
              <c:f>Sheet1!$B$2:$B$20</c:f>
              <c:numCache>
                <c:formatCode>0.0</c:formatCode>
                <c:ptCount val="19"/>
                <c:pt idx="0">
                  <c:v>4.6690051042535528</c:v>
                </c:pt>
                <c:pt idx="1">
                  <c:v>2.6363412611487314</c:v>
                </c:pt>
                <c:pt idx="2">
                  <c:v>2.3775634389099709</c:v>
                </c:pt>
                <c:pt idx="3">
                  <c:v>2.3311995847237323</c:v>
                </c:pt>
                <c:pt idx="4">
                  <c:v>2.3023165003981254</c:v>
                </c:pt>
                <c:pt idx="5">
                  <c:v>2.1268683367897965</c:v>
                </c:pt>
                <c:pt idx="6">
                  <c:v>2.1156233005488292</c:v>
                </c:pt>
                <c:pt idx="7">
                  <c:v>1.9718152356384735</c:v>
                </c:pt>
                <c:pt idx="8">
                  <c:v>1.9682285418975383</c:v>
                </c:pt>
                <c:pt idx="9">
                  <c:v>1.9416415162728011</c:v>
                </c:pt>
                <c:pt idx="10">
                  <c:v>1.9364163819914837</c:v>
                </c:pt>
                <c:pt idx="11">
                  <c:v>1.929223966896763</c:v>
                </c:pt>
                <c:pt idx="12">
                  <c:v>1.885627545342679</c:v>
                </c:pt>
                <c:pt idx="13">
                  <c:v>1.86852451743398</c:v>
                </c:pt>
                <c:pt idx="14">
                  <c:v>1.8017493865893068</c:v>
                </c:pt>
                <c:pt idx="15">
                  <c:v>1.7171280951342327</c:v>
                </c:pt>
                <c:pt idx="16">
                  <c:v>1.6859622276491673</c:v>
                </c:pt>
                <c:pt idx="17">
                  <c:v>1.6592131744273537</c:v>
                </c:pt>
                <c:pt idx="18">
                  <c:v>1.519790095571536</c:v>
                </c:pt>
              </c:numCache>
            </c:numRef>
          </c:val>
        </c:ser>
        <c:dLbls>
          <c:showLegendKey val="0"/>
          <c:showVal val="0"/>
          <c:showCatName val="0"/>
          <c:showSerName val="0"/>
          <c:showPercent val="0"/>
          <c:showBubbleSize val="0"/>
        </c:dLbls>
        <c:gapWidth val="27"/>
        <c:axId val="131403136"/>
        <c:axId val="131404928"/>
      </c:barChart>
      <c:catAx>
        <c:axId val="131403136"/>
        <c:scaling>
          <c:orientation val="maxMin"/>
        </c:scaling>
        <c:delete val="0"/>
        <c:axPos val="l"/>
        <c:numFmt formatCode="General" sourceLinked="0"/>
        <c:majorTickMark val="out"/>
        <c:minorTickMark val="none"/>
        <c:tickLblPos val="none"/>
        <c:txPr>
          <a:bodyPr/>
          <a:lstStyle/>
          <a:p>
            <a:pPr>
              <a:defRPr sz="1100"/>
            </a:pPr>
            <a:endParaRPr lang="en-US"/>
          </a:p>
        </c:txPr>
        <c:crossAx val="131404928"/>
        <c:crosses val="autoZero"/>
        <c:auto val="1"/>
        <c:lblAlgn val="ctr"/>
        <c:lblOffset val="100"/>
        <c:noMultiLvlLbl val="0"/>
      </c:catAx>
      <c:valAx>
        <c:axId val="131404928"/>
        <c:scaling>
          <c:orientation val="minMax"/>
          <c:max val="10"/>
          <c:min val="0"/>
        </c:scaling>
        <c:delete val="1"/>
        <c:axPos val="t"/>
        <c:numFmt formatCode="0.0" sourceLinked="1"/>
        <c:majorTickMark val="out"/>
        <c:minorTickMark val="none"/>
        <c:tickLblPos val="nextTo"/>
        <c:crossAx val="1314031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Underwater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Snorkeling</c:v>
                </c:pt>
                <c:pt idx="1">
                  <c:v>Scuba diving</c:v>
                </c:pt>
              </c:strCache>
            </c:strRef>
          </c:cat>
          <c:val>
            <c:numRef>
              <c:f>Sheet1!$B$2:$B$3</c:f>
              <c:numCache>
                <c:formatCode>0%</c:formatCode>
                <c:ptCount val="2"/>
                <c:pt idx="0">
                  <c:v>0.11799999999999999</c:v>
                </c:pt>
                <c:pt idx="1">
                  <c:v>0.06</c:v>
                </c:pt>
              </c:numCache>
            </c:numRef>
          </c:val>
        </c:ser>
        <c:dLbls>
          <c:showLegendKey val="0"/>
          <c:showVal val="0"/>
          <c:showCatName val="0"/>
          <c:showSerName val="0"/>
          <c:showPercent val="0"/>
          <c:showBubbleSize val="0"/>
        </c:dLbls>
        <c:gapWidth val="150"/>
        <c:axId val="122190848"/>
        <c:axId val="122217216"/>
      </c:barChart>
      <c:catAx>
        <c:axId val="122190848"/>
        <c:scaling>
          <c:orientation val="maxMin"/>
        </c:scaling>
        <c:delete val="0"/>
        <c:axPos val="l"/>
        <c:numFmt formatCode="General" sourceLinked="0"/>
        <c:majorTickMark val="out"/>
        <c:minorTickMark val="none"/>
        <c:tickLblPos val="nextTo"/>
        <c:crossAx val="122217216"/>
        <c:crosses val="autoZero"/>
        <c:auto val="1"/>
        <c:lblAlgn val="ctr"/>
        <c:lblOffset val="100"/>
        <c:noMultiLvlLbl val="0"/>
      </c:catAx>
      <c:valAx>
        <c:axId val="122217216"/>
        <c:scaling>
          <c:orientation val="minMax"/>
          <c:max val="0.60000000000000009"/>
          <c:min val="0"/>
        </c:scaling>
        <c:delete val="1"/>
        <c:axPos val="t"/>
        <c:numFmt formatCode="0%" sourceLinked="1"/>
        <c:majorTickMark val="out"/>
        <c:minorTickMark val="none"/>
        <c:tickLblPos val="nextTo"/>
        <c:crossAx val="1221908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FFCC99"/>
              </a:solidFill>
              <a:ln>
                <a:solidFill>
                  <a:schemeClr val="bg1">
                    <a:lumMod val="75000"/>
                  </a:schemeClr>
                </a:solidFill>
              </a:ln>
            </c:spPr>
          </c:dPt>
          <c:dPt>
            <c:idx val="1"/>
            <c:invertIfNegative val="0"/>
            <c:bubble3D val="0"/>
            <c:spPr>
              <a:solidFill>
                <a:srgbClr val="FFCC99"/>
              </a:solidFill>
              <a:ln>
                <a:solidFill>
                  <a:schemeClr val="bg1">
                    <a:lumMod val="75000"/>
                  </a:schemeClr>
                </a:solidFill>
              </a:ln>
            </c:spPr>
          </c:dPt>
          <c:dPt>
            <c:idx val="2"/>
            <c:invertIfNegative val="0"/>
            <c:bubble3D val="0"/>
            <c:spPr>
              <a:solidFill>
                <a:srgbClr val="99CCFF"/>
              </a:solidFill>
              <a:ln>
                <a:solidFill>
                  <a:schemeClr val="bg1">
                    <a:lumMod val="75000"/>
                  </a:schemeClr>
                </a:solidFill>
              </a:ln>
            </c:spPr>
          </c:dPt>
          <c:dPt>
            <c:idx val="3"/>
            <c:invertIfNegative val="0"/>
            <c:bubble3D val="0"/>
            <c:spPr>
              <a:solidFill>
                <a:srgbClr val="FFFF99"/>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FFCC99"/>
              </a:solidFill>
              <a:ln>
                <a:solidFill>
                  <a:schemeClr val="bg1">
                    <a:lumMod val="75000"/>
                  </a:schemeClr>
                </a:solidFill>
              </a:ln>
            </c:spPr>
          </c:dPt>
          <c:dPt>
            <c:idx val="6"/>
            <c:invertIfNegative val="0"/>
            <c:bubble3D val="0"/>
            <c:spPr>
              <a:solidFill>
                <a:srgbClr val="FFCC99"/>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Sheet1!$A$2:$A$8</c:f>
              <c:strCache>
                <c:ptCount val="7"/>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strCache>
            </c:strRef>
          </c:cat>
          <c:val>
            <c:numRef>
              <c:f>Sheet1!$B$2:$B$8</c:f>
              <c:numCache>
                <c:formatCode>0.0</c:formatCode>
                <c:ptCount val="7"/>
                <c:pt idx="0">
                  <c:v>4.6690051042535528</c:v>
                </c:pt>
                <c:pt idx="1">
                  <c:v>2.6363412611487314</c:v>
                </c:pt>
                <c:pt idx="2">
                  <c:v>2.3775634389099709</c:v>
                </c:pt>
                <c:pt idx="3">
                  <c:v>2.3311995847237323</c:v>
                </c:pt>
                <c:pt idx="4">
                  <c:v>2.3023165003981254</c:v>
                </c:pt>
                <c:pt idx="5">
                  <c:v>2.1268683367897965</c:v>
                </c:pt>
                <c:pt idx="6">
                  <c:v>2.1156233005488292</c:v>
                </c:pt>
              </c:numCache>
            </c:numRef>
          </c:val>
        </c:ser>
        <c:dLbls>
          <c:showLegendKey val="0"/>
          <c:showVal val="0"/>
          <c:showCatName val="0"/>
          <c:showSerName val="0"/>
          <c:showPercent val="0"/>
          <c:showBubbleSize val="0"/>
        </c:dLbls>
        <c:gapWidth val="27"/>
        <c:axId val="133823872"/>
        <c:axId val="133895296"/>
      </c:barChart>
      <c:catAx>
        <c:axId val="133823872"/>
        <c:scaling>
          <c:orientation val="maxMin"/>
        </c:scaling>
        <c:delete val="0"/>
        <c:axPos val="l"/>
        <c:numFmt formatCode="General" sourceLinked="0"/>
        <c:majorTickMark val="out"/>
        <c:minorTickMark val="none"/>
        <c:tickLblPos val="none"/>
        <c:txPr>
          <a:bodyPr/>
          <a:lstStyle/>
          <a:p>
            <a:pPr>
              <a:defRPr sz="1100"/>
            </a:pPr>
            <a:endParaRPr lang="en-US"/>
          </a:p>
        </c:txPr>
        <c:crossAx val="133895296"/>
        <c:crosses val="autoZero"/>
        <c:auto val="1"/>
        <c:lblAlgn val="ctr"/>
        <c:lblOffset val="100"/>
        <c:noMultiLvlLbl val="0"/>
      </c:catAx>
      <c:valAx>
        <c:axId val="133895296"/>
        <c:scaling>
          <c:orientation val="minMax"/>
          <c:max val="10"/>
          <c:min val="0"/>
        </c:scaling>
        <c:delete val="1"/>
        <c:axPos val="t"/>
        <c:numFmt formatCode="0.0" sourceLinked="1"/>
        <c:majorTickMark val="out"/>
        <c:minorTickMark val="none"/>
        <c:tickLblPos val="nextTo"/>
        <c:crossAx val="13382387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17BE0A"/>
              </a:solidFill>
              <a:ln>
                <a:solidFill>
                  <a:schemeClr val="bg1">
                    <a:lumMod val="75000"/>
                  </a:schemeClr>
                </a:solidFill>
              </a:ln>
            </c:spPr>
          </c:dPt>
          <c:dPt>
            <c:idx val="4"/>
            <c:invertIfNegative val="0"/>
            <c:bubble3D val="0"/>
            <c:spPr>
              <a:solidFill>
                <a:srgbClr val="17BE0A"/>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Sheet1!$A$2:$A$15</c:f>
              <c:strCache>
                <c:ptCount val="14"/>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pt idx="6">
                  <c:v>I want to set a good example for teenagers by not drinking when operating a boat</c:v>
                </c:pt>
                <c:pt idx="7">
                  <c:v>I show others that I care about them by avoiding alcoholic beverages while boating</c:v>
                </c:pt>
                <c:pt idx="8">
                  <c:v>Those who are ‘in the know’ always avoid alcoholic beverages while operating a boat</c:v>
                </c:pt>
                <c:pt idx="9">
                  <c:v>I wouldn’t drink while operating a boat if I knew that I could lose my automobile driver’s license for impaired operation of a boat</c:v>
                </c:pt>
                <c:pt idx="10">
                  <c:v>I always try to have a designated driver/‘skipper’ if we are drinking while boating</c:v>
                </c:pt>
                <c:pt idx="11">
                  <c:v>Others will look up to me for avoiding alcoholic beverages while operating a boat</c:v>
                </c:pt>
                <c:pt idx="12">
                  <c:v>I have more energy when I don’t drink while boating</c:v>
                </c:pt>
                <c:pt idx="13">
                  <c:v>I wouldn’t drink while operating a boat if there was more enforcement of drinking &amp; boating laws and a bigger chance of getting caught.</c:v>
                </c:pt>
              </c:strCache>
            </c:strRef>
          </c:cat>
          <c:val>
            <c:numRef>
              <c:f>Sheet1!$B$2:$B$15</c:f>
              <c:numCache>
                <c:formatCode>0.0</c:formatCode>
                <c:ptCount val="14"/>
                <c:pt idx="0">
                  <c:v>8.4983092349472606</c:v>
                </c:pt>
                <c:pt idx="1">
                  <c:v>8.4395252547517732</c:v>
                </c:pt>
                <c:pt idx="2">
                  <c:v>8.2917503669307493</c:v>
                </c:pt>
                <c:pt idx="3">
                  <c:v>8.1950091412928074</c:v>
                </c:pt>
                <c:pt idx="4">
                  <c:v>8.182774194450996</c:v>
                </c:pt>
                <c:pt idx="5">
                  <c:v>7.7922175304112606</c:v>
                </c:pt>
                <c:pt idx="6">
                  <c:v>7.635649251656158</c:v>
                </c:pt>
                <c:pt idx="7">
                  <c:v>7.5898217468713414</c:v>
                </c:pt>
                <c:pt idx="8">
                  <c:v>7.476049414446142</c:v>
                </c:pt>
                <c:pt idx="9">
                  <c:v>6.2350122269981512</c:v>
                </c:pt>
                <c:pt idx="10">
                  <c:v>6.1822014516028654</c:v>
                </c:pt>
                <c:pt idx="11">
                  <c:v>5.9057279956271032</c:v>
                </c:pt>
                <c:pt idx="12">
                  <c:v>5.7226594966555044</c:v>
                </c:pt>
                <c:pt idx="13">
                  <c:v>3.5795550512195575</c:v>
                </c:pt>
              </c:numCache>
            </c:numRef>
          </c:val>
        </c:ser>
        <c:dLbls>
          <c:showLegendKey val="0"/>
          <c:showVal val="0"/>
          <c:showCatName val="0"/>
          <c:showSerName val="0"/>
          <c:showPercent val="0"/>
          <c:showBubbleSize val="0"/>
        </c:dLbls>
        <c:gapWidth val="27"/>
        <c:axId val="134107904"/>
        <c:axId val="134109440"/>
      </c:barChart>
      <c:catAx>
        <c:axId val="134107904"/>
        <c:scaling>
          <c:orientation val="maxMin"/>
        </c:scaling>
        <c:delete val="0"/>
        <c:axPos val="l"/>
        <c:numFmt formatCode="General" sourceLinked="0"/>
        <c:majorTickMark val="out"/>
        <c:minorTickMark val="none"/>
        <c:tickLblPos val="none"/>
        <c:txPr>
          <a:bodyPr/>
          <a:lstStyle/>
          <a:p>
            <a:pPr>
              <a:defRPr sz="1100"/>
            </a:pPr>
            <a:endParaRPr lang="en-US"/>
          </a:p>
        </c:txPr>
        <c:crossAx val="134109440"/>
        <c:crosses val="autoZero"/>
        <c:auto val="1"/>
        <c:lblAlgn val="ctr"/>
        <c:lblOffset val="100"/>
        <c:noMultiLvlLbl val="0"/>
      </c:catAx>
      <c:valAx>
        <c:axId val="134109440"/>
        <c:scaling>
          <c:orientation val="minMax"/>
          <c:max val="10"/>
          <c:min val="0"/>
        </c:scaling>
        <c:delete val="1"/>
        <c:axPos val="t"/>
        <c:numFmt formatCode="0.0" sourceLinked="1"/>
        <c:majorTickMark val="out"/>
        <c:minorTickMark val="none"/>
        <c:tickLblPos val="nextTo"/>
        <c:crossAx val="1341079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17BE0A"/>
              </a:solidFill>
              <a:ln>
                <a:solidFill>
                  <a:schemeClr val="bg1">
                    <a:lumMod val="75000"/>
                  </a:schemeClr>
                </a:solidFill>
              </a:ln>
            </c:spPr>
          </c:dPt>
          <c:dPt>
            <c:idx val="4"/>
            <c:invertIfNegative val="0"/>
            <c:bubble3D val="0"/>
            <c:spPr>
              <a:solidFill>
                <a:srgbClr val="17BE0A"/>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Sheet1!$A$2:$A$15</c:f>
              <c:strCache>
                <c:ptCount val="14"/>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pt idx="6">
                  <c:v>I want to set a good example for teenagers by not drinking when operating a boat</c:v>
                </c:pt>
                <c:pt idx="7">
                  <c:v>I show others that I care about them by avoiding alcoholic beverages while boating</c:v>
                </c:pt>
                <c:pt idx="8">
                  <c:v>Those who are ‘in the know’ always avoid alcoholic beverages while operating a boat</c:v>
                </c:pt>
                <c:pt idx="9">
                  <c:v>I wouldn’t drink while operating a boat if I knew that I could lose my automobile driver’s license for impaired operation of a boat</c:v>
                </c:pt>
                <c:pt idx="10">
                  <c:v>I always try to have a designated driver/‘skipper’ if we are drinking while boating</c:v>
                </c:pt>
                <c:pt idx="11">
                  <c:v>Others will look up to me for avoiding alcoholic beverages while operating a boat</c:v>
                </c:pt>
                <c:pt idx="12">
                  <c:v>I have more energy when I don’t drink while boating</c:v>
                </c:pt>
                <c:pt idx="13">
                  <c:v>I wouldn’t drink while operating a boat if there was more enforcement of drinking &amp; boating laws and a bigger chance of getting caught.</c:v>
                </c:pt>
              </c:strCache>
            </c:strRef>
          </c:cat>
          <c:val>
            <c:numRef>
              <c:f>Sheet1!$B$2:$B$15</c:f>
              <c:numCache>
                <c:formatCode>0.0</c:formatCode>
                <c:ptCount val="14"/>
                <c:pt idx="0">
                  <c:v>8.4983092349472606</c:v>
                </c:pt>
                <c:pt idx="1">
                  <c:v>8.4395252547517732</c:v>
                </c:pt>
                <c:pt idx="2">
                  <c:v>8.2917503669307493</c:v>
                </c:pt>
                <c:pt idx="3">
                  <c:v>8.1950091412928074</c:v>
                </c:pt>
                <c:pt idx="4">
                  <c:v>8.182774194450996</c:v>
                </c:pt>
                <c:pt idx="5">
                  <c:v>7.7922175304112606</c:v>
                </c:pt>
                <c:pt idx="6">
                  <c:v>7.635649251656158</c:v>
                </c:pt>
                <c:pt idx="7">
                  <c:v>7.5898217468713414</c:v>
                </c:pt>
                <c:pt idx="8">
                  <c:v>7.476049414446142</c:v>
                </c:pt>
                <c:pt idx="9">
                  <c:v>6.2350122269981512</c:v>
                </c:pt>
                <c:pt idx="10">
                  <c:v>6.1822014516028654</c:v>
                </c:pt>
                <c:pt idx="11">
                  <c:v>5.9057279956271032</c:v>
                </c:pt>
                <c:pt idx="12">
                  <c:v>5.7226594966555044</c:v>
                </c:pt>
                <c:pt idx="13">
                  <c:v>3.5795550512195575</c:v>
                </c:pt>
              </c:numCache>
            </c:numRef>
          </c:val>
        </c:ser>
        <c:dLbls>
          <c:showLegendKey val="0"/>
          <c:showVal val="0"/>
          <c:showCatName val="0"/>
          <c:showSerName val="0"/>
          <c:showPercent val="0"/>
          <c:showBubbleSize val="0"/>
        </c:dLbls>
        <c:gapWidth val="27"/>
        <c:axId val="131221376"/>
        <c:axId val="131222912"/>
      </c:barChart>
      <c:catAx>
        <c:axId val="131221376"/>
        <c:scaling>
          <c:orientation val="maxMin"/>
        </c:scaling>
        <c:delete val="0"/>
        <c:axPos val="l"/>
        <c:numFmt formatCode="General" sourceLinked="0"/>
        <c:majorTickMark val="out"/>
        <c:minorTickMark val="none"/>
        <c:tickLblPos val="none"/>
        <c:txPr>
          <a:bodyPr/>
          <a:lstStyle/>
          <a:p>
            <a:pPr>
              <a:defRPr sz="1100"/>
            </a:pPr>
            <a:endParaRPr lang="en-US"/>
          </a:p>
        </c:txPr>
        <c:crossAx val="131222912"/>
        <c:crosses val="autoZero"/>
        <c:auto val="1"/>
        <c:lblAlgn val="ctr"/>
        <c:lblOffset val="100"/>
        <c:noMultiLvlLbl val="0"/>
      </c:catAx>
      <c:valAx>
        <c:axId val="131222912"/>
        <c:scaling>
          <c:orientation val="minMax"/>
          <c:max val="10"/>
          <c:min val="0"/>
        </c:scaling>
        <c:delete val="1"/>
        <c:axPos val="t"/>
        <c:numFmt formatCode="0.0" sourceLinked="1"/>
        <c:majorTickMark val="out"/>
        <c:minorTickMark val="none"/>
        <c:tickLblPos val="nextTo"/>
        <c:crossAx val="1312213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92D050"/>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92D050"/>
              </a:solidFill>
              <a:ln>
                <a:solidFill>
                  <a:schemeClr val="bg1">
                    <a:lumMod val="75000"/>
                  </a:schemeClr>
                </a:solidFill>
              </a:ln>
            </c:spPr>
          </c:dPt>
          <c:dPt>
            <c:idx val="3"/>
            <c:invertIfNegative val="0"/>
            <c:bubble3D val="0"/>
            <c:spPr>
              <a:solidFill>
                <a:srgbClr val="99CCFF"/>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92D050"/>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Sheet1!$A$2:$A$7</c:f>
              <c:strCache>
                <c:ptCount val="6"/>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strCache>
            </c:strRef>
          </c:cat>
          <c:val>
            <c:numRef>
              <c:f>Sheet1!$B$2:$B$7</c:f>
              <c:numCache>
                <c:formatCode>0.0</c:formatCode>
                <c:ptCount val="6"/>
                <c:pt idx="0">
                  <c:v>8.4983092349472606</c:v>
                </c:pt>
                <c:pt idx="1">
                  <c:v>8.4395252547517732</c:v>
                </c:pt>
                <c:pt idx="2">
                  <c:v>8.2917503669307493</c:v>
                </c:pt>
                <c:pt idx="3">
                  <c:v>8.1950091412928074</c:v>
                </c:pt>
                <c:pt idx="4">
                  <c:v>8.182774194450996</c:v>
                </c:pt>
                <c:pt idx="5">
                  <c:v>7.7922175304112606</c:v>
                </c:pt>
              </c:numCache>
            </c:numRef>
          </c:val>
        </c:ser>
        <c:dLbls>
          <c:showLegendKey val="0"/>
          <c:showVal val="0"/>
          <c:showCatName val="0"/>
          <c:showSerName val="0"/>
          <c:showPercent val="0"/>
          <c:showBubbleSize val="0"/>
        </c:dLbls>
        <c:gapWidth val="27"/>
        <c:axId val="134961408"/>
        <c:axId val="134963200"/>
      </c:barChart>
      <c:catAx>
        <c:axId val="134961408"/>
        <c:scaling>
          <c:orientation val="maxMin"/>
        </c:scaling>
        <c:delete val="0"/>
        <c:axPos val="l"/>
        <c:numFmt formatCode="General" sourceLinked="0"/>
        <c:majorTickMark val="out"/>
        <c:minorTickMark val="none"/>
        <c:tickLblPos val="none"/>
        <c:txPr>
          <a:bodyPr/>
          <a:lstStyle/>
          <a:p>
            <a:pPr>
              <a:defRPr sz="1100"/>
            </a:pPr>
            <a:endParaRPr lang="en-US"/>
          </a:p>
        </c:txPr>
        <c:crossAx val="134963200"/>
        <c:crosses val="autoZero"/>
        <c:auto val="1"/>
        <c:lblAlgn val="ctr"/>
        <c:lblOffset val="100"/>
        <c:noMultiLvlLbl val="0"/>
      </c:catAx>
      <c:valAx>
        <c:axId val="134963200"/>
        <c:scaling>
          <c:orientation val="minMax"/>
          <c:max val="10"/>
          <c:min val="0"/>
        </c:scaling>
        <c:delete val="1"/>
        <c:axPos val="t"/>
        <c:numFmt formatCode="0.0" sourceLinked="1"/>
        <c:majorTickMark val="out"/>
        <c:minorTickMark val="none"/>
        <c:tickLblPos val="nextTo"/>
        <c:crossAx val="1349614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4892544"/>
        <c:axId val="134927104"/>
      </c:barChart>
      <c:catAx>
        <c:axId val="134892544"/>
        <c:scaling>
          <c:orientation val="maxMin"/>
        </c:scaling>
        <c:delete val="0"/>
        <c:axPos val="l"/>
        <c:numFmt formatCode="General" sourceLinked="0"/>
        <c:majorTickMark val="none"/>
        <c:minorTickMark val="none"/>
        <c:tickLblPos val="none"/>
        <c:crossAx val="134927104"/>
        <c:crosses val="autoZero"/>
        <c:auto val="1"/>
        <c:lblAlgn val="ctr"/>
        <c:lblOffset val="100"/>
        <c:noMultiLvlLbl val="0"/>
      </c:catAx>
      <c:valAx>
        <c:axId val="134927104"/>
        <c:scaling>
          <c:orientation val="minMax"/>
          <c:max val="1"/>
          <c:min val="0"/>
        </c:scaling>
        <c:delete val="1"/>
        <c:axPos val="t"/>
        <c:numFmt formatCode="0%" sourceLinked="1"/>
        <c:majorTickMark val="out"/>
        <c:minorTickMark val="none"/>
        <c:tickLblPos val="nextTo"/>
        <c:crossAx val="1348925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8.0000000000000002E-3</c:v>
                </c:pt>
                <c:pt idx="1">
                  <c:v>2.1999999999999999E-2</c:v>
                </c:pt>
                <c:pt idx="2">
                  <c:v>7.0999999999999994E-2</c:v>
                </c:pt>
                <c:pt idx="3">
                  <c:v>0.108</c:v>
                </c:pt>
                <c:pt idx="4">
                  <c:v>9.2999999999999999E-2</c:v>
                </c:pt>
                <c:pt idx="5">
                  <c:v>0.69799999999999995</c:v>
                </c:pt>
              </c:numCache>
            </c:numRef>
          </c:val>
        </c:ser>
        <c:dLbls>
          <c:showLegendKey val="0"/>
          <c:showVal val="0"/>
          <c:showCatName val="0"/>
          <c:showSerName val="0"/>
          <c:showPercent val="0"/>
          <c:showBubbleSize val="0"/>
        </c:dLbls>
        <c:gapWidth val="150"/>
        <c:axId val="135316224"/>
        <c:axId val="135317760"/>
      </c:barChart>
      <c:catAx>
        <c:axId val="135316224"/>
        <c:scaling>
          <c:orientation val="maxMin"/>
        </c:scaling>
        <c:delete val="0"/>
        <c:axPos val="l"/>
        <c:numFmt formatCode="General" sourceLinked="0"/>
        <c:majorTickMark val="none"/>
        <c:minorTickMark val="none"/>
        <c:tickLblPos val="none"/>
        <c:crossAx val="135317760"/>
        <c:crosses val="autoZero"/>
        <c:auto val="1"/>
        <c:lblAlgn val="ctr"/>
        <c:lblOffset val="100"/>
        <c:noMultiLvlLbl val="0"/>
      </c:catAx>
      <c:valAx>
        <c:axId val="135317760"/>
        <c:scaling>
          <c:orientation val="minMax"/>
          <c:max val="1"/>
          <c:min val="0"/>
        </c:scaling>
        <c:delete val="1"/>
        <c:axPos val="t"/>
        <c:numFmt formatCode="0%" sourceLinked="1"/>
        <c:majorTickMark val="out"/>
        <c:minorTickMark val="none"/>
        <c:tickLblPos val="nextTo"/>
        <c:crossAx val="13531622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Difference</c:v>
                </c:pt>
              </c:strCache>
            </c:strRef>
          </c:tx>
          <c:spPr>
            <a:solidFill>
              <a:schemeClr val="accent3">
                <a:lumMod val="75000"/>
              </a:schemeClr>
            </a:solidFill>
          </c:spPr>
          <c:invertIfNegative val="0"/>
          <c:dPt>
            <c:idx val="0"/>
            <c:invertIfNegative val="0"/>
            <c:bubble3D val="0"/>
            <c:spPr>
              <a:solidFill>
                <a:srgbClr val="FF3300"/>
              </a:solidFill>
            </c:spPr>
          </c:dPt>
          <c:dPt>
            <c:idx val="1"/>
            <c:invertIfNegative val="0"/>
            <c:bubble3D val="0"/>
            <c:spPr>
              <a:solidFill>
                <a:srgbClr val="FF3300"/>
              </a:solidFill>
            </c:spPr>
          </c:dPt>
          <c:dPt>
            <c:idx val="2"/>
            <c:invertIfNegative val="0"/>
            <c:bubble3D val="0"/>
            <c:spPr>
              <a:solidFill>
                <a:srgbClr val="FF3300"/>
              </a:solidFill>
            </c:spPr>
          </c:dPt>
          <c:dPt>
            <c:idx val="3"/>
            <c:invertIfNegative val="0"/>
            <c:bubble3D val="0"/>
            <c:spPr>
              <a:solidFill>
                <a:srgbClr val="FF3300"/>
              </a:solidFill>
            </c:spPr>
          </c:dPt>
          <c:dPt>
            <c:idx val="4"/>
            <c:invertIfNegative val="0"/>
            <c:bubble3D val="0"/>
            <c:spPr>
              <a:solidFill>
                <a:srgbClr val="17BE0A"/>
              </a:solidFill>
            </c:spPr>
          </c:dPt>
          <c:dPt>
            <c:idx val="5"/>
            <c:invertIfNegative val="0"/>
            <c:bubble3D val="0"/>
            <c:spPr>
              <a:solidFill>
                <a:srgbClr val="17BE0A"/>
              </a:solidFill>
            </c:spPr>
          </c:dPt>
          <c:dLbls>
            <c:dLbl>
              <c:idx val="5"/>
              <c:layout>
                <c:manualLayout>
                  <c:x val="-0.23918754991991412"/>
                  <c:y val="3.472496574938914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chemeClr val="accent6"/>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All the time</c:v>
                </c:pt>
                <c:pt idx="1">
                  <c:v>Often</c:v>
                </c:pt>
                <c:pt idx="2">
                  <c:v>Sometimes</c:v>
                </c:pt>
                <c:pt idx="3">
                  <c:v>The odd time</c:v>
                </c:pt>
                <c:pt idx="4">
                  <c:v>Before but never during</c:v>
                </c:pt>
                <c:pt idx="5">
                  <c:v>Never</c:v>
                </c:pt>
              </c:strCache>
            </c:strRef>
          </c:cat>
          <c:val>
            <c:numRef>
              <c:f>Sheet1!$B$2:$B$7</c:f>
              <c:numCache>
                <c:formatCode>0</c:formatCode>
                <c:ptCount val="6"/>
                <c:pt idx="0">
                  <c:v>-1.2</c:v>
                </c:pt>
                <c:pt idx="1">
                  <c:v>-5.0999999999999996</c:v>
                </c:pt>
                <c:pt idx="2">
                  <c:v>-8</c:v>
                </c:pt>
                <c:pt idx="3">
                  <c:v>-7.3</c:v>
                </c:pt>
                <c:pt idx="4">
                  <c:v>2.0000000000000004</c:v>
                </c:pt>
                <c:pt idx="5">
                  <c:v>19.599999999999994</c:v>
                </c:pt>
              </c:numCache>
            </c:numRef>
          </c:val>
        </c:ser>
        <c:dLbls>
          <c:showLegendKey val="0"/>
          <c:showVal val="0"/>
          <c:showCatName val="0"/>
          <c:showSerName val="0"/>
          <c:showPercent val="0"/>
          <c:showBubbleSize val="0"/>
        </c:dLbls>
        <c:gapWidth val="150"/>
        <c:axId val="135369472"/>
        <c:axId val="135371008"/>
      </c:barChart>
      <c:catAx>
        <c:axId val="135369472"/>
        <c:scaling>
          <c:orientation val="maxMin"/>
        </c:scaling>
        <c:delete val="0"/>
        <c:axPos val="l"/>
        <c:numFmt formatCode="General" sourceLinked="0"/>
        <c:majorTickMark val="none"/>
        <c:minorTickMark val="none"/>
        <c:tickLblPos val="none"/>
        <c:crossAx val="135371008"/>
        <c:crosses val="autoZero"/>
        <c:auto val="1"/>
        <c:lblAlgn val="ctr"/>
        <c:lblOffset val="100"/>
        <c:noMultiLvlLbl val="0"/>
      </c:catAx>
      <c:valAx>
        <c:axId val="135371008"/>
        <c:scaling>
          <c:orientation val="minMax"/>
          <c:max val="25"/>
          <c:min val="-15"/>
        </c:scaling>
        <c:delete val="1"/>
        <c:axPos val="t"/>
        <c:numFmt formatCode="0" sourceLinked="1"/>
        <c:majorTickMark val="out"/>
        <c:minorTickMark val="none"/>
        <c:tickLblPos val="nextTo"/>
        <c:crossAx val="13536947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 lot more often</c:v>
                </c:pt>
              </c:strCache>
            </c:strRef>
          </c:tx>
          <c:spPr>
            <a:solidFill>
              <a:srgbClr val="008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Sheet1!$B$2</c:f>
              <c:numCache>
                <c:formatCode>0%</c:formatCode>
                <c:ptCount val="1"/>
                <c:pt idx="0">
                  <c:v>0.124</c:v>
                </c:pt>
              </c:numCache>
            </c:numRef>
          </c:val>
        </c:ser>
        <c:ser>
          <c:idx val="1"/>
          <c:order val="1"/>
          <c:tx>
            <c:strRef>
              <c:f>Sheet1!$C$1</c:f>
              <c:strCache>
                <c:ptCount val="1"/>
                <c:pt idx="0">
                  <c:v>A little more often</c:v>
                </c:pt>
              </c:strCache>
            </c:strRef>
          </c:tx>
          <c:spPr>
            <a:solidFill>
              <a:schemeClr val="accent5">
                <a:lumMod val="75000"/>
              </a:schemeClr>
            </a:solidFill>
          </c:spPr>
          <c:invertIfNegative val="0"/>
          <c:dPt>
            <c:idx val="0"/>
            <c:invertIfNegative val="0"/>
            <c:bubble3D val="0"/>
            <c:spPr>
              <a:solidFill>
                <a:srgbClr val="00FF00"/>
              </a:solidFill>
              <a:ln>
                <a:no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Sheet1!$C$2</c:f>
              <c:numCache>
                <c:formatCode>0%</c:formatCode>
                <c:ptCount val="1"/>
                <c:pt idx="0">
                  <c:v>0.14599999999999999</c:v>
                </c:pt>
              </c:numCache>
            </c:numRef>
          </c:val>
        </c:ser>
        <c:ser>
          <c:idx val="2"/>
          <c:order val="2"/>
          <c:tx>
            <c:strRef>
              <c:f>Sheet1!$D$1</c:f>
              <c:strCache>
                <c:ptCount val="1"/>
                <c:pt idx="0">
                  <c:v>No change</c:v>
                </c:pt>
              </c:strCache>
            </c:strRef>
          </c:tx>
          <c:spPr>
            <a:solidFill>
              <a:schemeClr val="bg1">
                <a:lumMod val="75000"/>
              </a:schemeClr>
            </a:solidFill>
          </c:spPr>
          <c:invertIfNegative val="0"/>
          <c:dLbls>
            <c:dLbl>
              <c:idx val="0"/>
              <c:spPr/>
              <c:txPr>
                <a:bodyPr/>
                <a:lstStyle/>
                <a:p>
                  <a:pPr>
                    <a:defRPr>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Sheet1!$D$2</c:f>
              <c:numCache>
                <c:formatCode>0%</c:formatCode>
                <c:ptCount val="1"/>
                <c:pt idx="0">
                  <c:v>0.66900000000000004</c:v>
                </c:pt>
              </c:numCache>
            </c:numRef>
          </c:val>
        </c:ser>
        <c:ser>
          <c:idx val="3"/>
          <c:order val="3"/>
          <c:tx>
            <c:strRef>
              <c:f>Sheet1!$E$1</c:f>
              <c:strCache>
                <c:ptCount val="1"/>
                <c:pt idx="0">
                  <c:v>A little less often</c:v>
                </c:pt>
              </c:strCache>
            </c:strRef>
          </c:tx>
          <c:spPr>
            <a:solidFill>
              <a:srgbClr val="FFCC66"/>
            </a:solidFill>
          </c:spPr>
          <c:invertIfNegative val="0"/>
          <c:dLbls>
            <c:dLbl>
              <c:idx val="0"/>
              <c:layout>
                <c:manualLayout>
                  <c:x val="-9.5238095238095247E-3"/>
                  <c:y val="-7.042253521126760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Sheet1!$E$2</c:f>
              <c:numCache>
                <c:formatCode>0%</c:formatCode>
                <c:ptCount val="1"/>
                <c:pt idx="0">
                  <c:v>2.5999999999999999E-2</c:v>
                </c:pt>
              </c:numCache>
            </c:numRef>
          </c:val>
        </c:ser>
        <c:ser>
          <c:idx val="4"/>
          <c:order val="4"/>
          <c:tx>
            <c:strRef>
              <c:f>Sheet1!$F$1</c:f>
              <c:strCache>
                <c:ptCount val="1"/>
                <c:pt idx="0">
                  <c:v>A lot less often</c:v>
                </c:pt>
              </c:strCache>
            </c:strRef>
          </c:tx>
          <c:spPr>
            <a:solidFill>
              <a:schemeClr val="accent2"/>
            </a:solidFill>
          </c:spPr>
          <c:invertIfNegative val="0"/>
          <c:dLbls>
            <c:dLbl>
              <c:idx val="0"/>
              <c:layout>
                <c:manualLayout>
                  <c:x val="0"/>
                  <c:y val="-1.40850615504047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Sheet1!$F$2</c:f>
              <c:numCache>
                <c:formatCode>0%</c:formatCode>
                <c:ptCount val="1"/>
                <c:pt idx="0">
                  <c:v>1.4E-2</c:v>
                </c:pt>
              </c:numCache>
            </c:numRef>
          </c:val>
        </c:ser>
        <c:dLbls>
          <c:showLegendKey val="0"/>
          <c:showVal val="1"/>
          <c:showCatName val="0"/>
          <c:showSerName val="0"/>
          <c:showPercent val="0"/>
          <c:showBubbleSize val="0"/>
        </c:dLbls>
        <c:gapWidth val="75"/>
        <c:overlap val="100"/>
        <c:axId val="135399296"/>
        <c:axId val="135400832"/>
      </c:barChart>
      <c:catAx>
        <c:axId val="135399296"/>
        <c:scaling>
          <c:orientation val="minMax"/>
        </c:scaling>
        <c:delete val="1"/>
        <c:axPos val="l"/>
        <c:numFmt formatCode="General" sourceLinked="0"/>
        <c:majorTickMark val="none"/>
        <c:minorTickMark val="none"/>
        <c:tickLblPos val="nextTo"/>
        <c:crossAx val="135400832"/>
        <c:crosses val="autoZero"/>
        <c:auto val="1"/>
        <c:lblAlgn val="ctr"/>
        <c:lblOffset val="100"/>
        <c:noMultiLvlLbl val="0"/>
      </c:catAx>
      <c:valAx>
        <c:axId val="135400832"/>
        <c:scaling>
          <c:orientation val="minMax"/>
        </c:scaling>
        <c:delete val="1"/>
        <c:axPos val="b"/>
        <c:numFmt formatCode="0%" sourceLinked="1"/>
        <c:majorTickMark val="none"/>
        <c:minorTickMark val="none"/>
        <c:tickLblPos val="nextTo"/>
        <c:crossAx val="135399296"/>
        <c:crosses val="autoZero"/>
        <c:crossBetween val="between"/>
      </c:valAx>
    </c:plotArea>
    <c:legend>
      <c:legendPos val="b"/>
      <c:layout>
        <c:manualLayout>
          <c:xMode val="edge"/>
          <c:yMode val="edge"/>
          <c:x val="0"/>
          <c:y val="0.48648608184540315"/>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36008832"/>
        <c:axId val="136010368"/>
      </c:barChart>
      <c:catAx>
        <c:axId val="136008832"/>
        <c:scaling>
          <c:orientation val="minMax"/>
        </c:scaling>
        <c:delete val="1"/>
        <c:axPos val="l"/>
        <c:numFmt formatCode="General" sourceLinked="0"/>
        <c:majorTickMark val="none"/>
        <c:minorTickMark val="none"/>
        <c:tickLblPos val="nextTo"/>
        <c:crossAx val="136010368"/>
        <c:crosses val="autoZero"/>
        <c:auto val="1"/>
        <c:lblAlgn val="ctr"/>
        <c:lblOffset val="100"/>
        <c:noMultiLvlLbl val="0"/>
      </c:catAx>
      <c:valAx>
        <c:axId val="136010368"/>
        <c:scaling>
          <c:orientation val="minMax"/>
        </c:scaling>
        <c:delete val="1"/>
        <c:axPos val="b"/>
        <c:numFmt formatCode="0%" sourceLinked="1"/>
        <c:majorTickMark val="none"/>
        <c:minorTickMark val="none"/>
        <c:tickLblPos val="nextTo"/>
        <c:crossAx val="136008832"/>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8596269216348"/>
          <c:y val="5.2359990157480316E-2"/>
          <c:w val="0.749442608736408"/>
          <c:h val="0.85586980514689315"/>
        </c:manualLayout>
      </c:layout>
      <c:barChart>
        <c:barDir val="bar"/>
        <c:grouping val="percentStacked"/>
        <c:varyColors val="0"/>
        <c:ser>
          <c:idx val="0"/>
          <c:order val="0"/>
          <c:tx>
            <c:strRef>
              <c:f>Sheet1!$B$1</c:f>
              <c:strCache>
                <c:ptCount val="1"/>
                <c:pt idx="0">
                  <c:v>Increased Participation</c:v>
                </c:pt>
              </c:strCache>
            </c:strRef>
          </c:tx>
          <c:spPr>
            <a:solidFill>
              <a:schemeClr val="bg1">
                <a:lumMod val="85000"/>
              </a:schemeClr>
            </a:solidFill>
            <a:ln>
              <a:solidFill>
                <a:schemeClr val="tx1"/>
              </a:solidFill>
            </a:ln>
          </c:spPr>
          <c:invertIfNegative val="0"/>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dLbl>
              <c:idx val="3"/>
              <c:layout>
                <c:manualLayout>
                  <c:x val="-1.2493351975080259E-7"/>
                  <c:y val="1.070817766469005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Sheet1!$B$2:$B$7</c:f>
              <c:numCache>
                <c:formatCode>0%</c:formatCode>
                <c:ptCount val="6"/>
                <c:pt idx="0">
                  <c:v>0.28000000000000003</c:v>
                </c:pt>
                <c:pt idx="1">
                  <c:v>0.31</c:v>
                </c:pt>
                <c:pt idx="2">
                  <c:v>0.3</c:v>
                </c:pt>
                <c:pt idx="3">
                  <c:v>0.42</c:v>
                </c:pt>
                <c:pt idx="4">
                  <c:v>0.39</c:v>
                </c:pt>
                <c:pt idx="5">
                  <c:v>0.27</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dLbl>
              <c:idx val="3"/>
              <c:spPr/>
              <c:txPr>
                <a:bodyPr/>
                <a:lstStyle/>
                <a:p>
                  <a:pPr>
                    <a:defRPr sz="1200" b="1"/>
                  </a:pPr>
                  <a:endParaRPr lang="en-US"/>
                </a:p>
              </c:txPr>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Sheet1!$C$2:$C$7</c:f>
              <c:numCache>
                <c:formatCode>0%</c:formatCode>
                <c:ptCount val="6"/>
                <c:pt idx="0">
                  <c:v>0.66100000000000003</c:v>
                </c:pt>
                <c:pt idx="1">
                  <c:v>0.63900000000000001</c:v>
                </c:pt>
                <c:pt idx="2">
                  <c:v>0.64800000000000002</c:v>
                </c:pt>
                <c:pt idx="3">
                  <c:v>0.52600000000000002</c:v>
                </c:pt>
                <c:pt idx="4">
                  <c:v>0.55500000000000005</c:v>
                </c:pt>
                <c:pt idx="5">
                  <c:v>0.67500000000000004</c:v>
                </c:pt>
              </c:numCache>
            </c:numRef>
          </c:val>
        </c:ser>
        <c:ser>
          <c:idx val="2"/>
          <c:order val="2"/>
          <c:tx>
            <c:strRef>
              <c:f>Sheet1!$D$1</c:f>
              <c:strCache>
                <c:ptCount val="1"/>
                <c:pt idx="0">
                  <c:v>Decreased Participation</c:v>
                </c:pt>
              </c:strCache>
            </c:strRef>
          </c:tx>
          <c:spPr>
            <a:solidFill>
              <a:schemeClr val="bg1">
                <a:lumMod val="85000"/>
              </a:schemeClr>
            </a:solidFill>
            <a:ln>
              <a:solidFill>
                <a:schemeClr val="tx1"/>
              </a:solidFill>
            </a:ln>
          </c:spPr>
          <c:invertIfNegative val="0"/>
          <c:dPt>
            <c:idx val="1"/>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dLbl>
              <c:idx val="1"/>
              <c:layout>
                <c:manualLayout>
                  <c:x val="1.586655700835193E-3"/>
                  <c:y val="2.0171486451244798E-6"/>
                </c:manualLayout>
              </c:layout>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Sheet1!$D$2:$D$7</c:f>
              <c:numCache>
                <c:formatCode>0%</c:formatCode>
                <c:ptCount val="6"/>
                <c:pt idx="0">
                  <c:v>0.04</c:v>
                </c:pt>
                <c:pt idx="1">
                  <c:v>0.03</c:v>
                </c:pt>
                <c:pt idx="2">
                  <c:v>0.04</c:v>
                </c:pt>
                <c:pt idx="3">
                  <c:v>0.06</c:v>
                </c:pt>
                <c:pt idx="4">
                  <c:v>0.06</c:v>
                </c:pt>
                <c:pt idx="5">
                  <c:v>3.6999999999999998E-2</c:v>
                </c:pt>
              </c:numCache>
            </c:numRef>
          </c:val>
        </c:ser>
        <c:dLbls>
          <c:showLegendKey val="0"/>
          <c:showVal val="1"/>
          <c:showCatName val="0"/>
          <c:showSerName val="0"/>
          <c:showPercent val="0"/>
          <c:showBubbleSize val="0"/>
        </c:dLbls>
        <c:gapWidth val="151"/>
        <c:overlap val="100"/>
        <c:axId val="136099328"/>
        <c:axId val="136100864"/>
      </c:barChart>
      <c:catAx>
        <c:axId val="136099328"/>
        <c:scaling>
          <c:orientation val="maxMin"/>
        </c:scaling>
        <c:delete val="0"/>
        <c:axPos val="l"/>
        <c:numFmt formatCode="General" sourceLinked="0"/>
        <c:majorTickMark val="none"/>
        <c:minorTickMark val="none"/>
        <c:tickLblPos val="nextTo"/>
        <c:txPr>
          <a:bodyPr/>
          <a:lstStyle/>
          <a:p>
            <a:pPr>
              <a:defRPr>
                <a:solidFill>
                  <a:schemeClr val="bg1"/>
                </a:solidFill>
              </a:defRPr>
            </a:pPr>
            <a:endParaRPr lang="en-US"/>
          </a:p>
        </c:txPr>
        <c:crossAx val="136100864"/>
        <c:crosses val="autoZero"/>
        <c:auto val="1"/>
        <c:lblAlgn val="ctr"/>
        <c:lblOffset val="100"/>
        <c:noMultiLvlLbl val="0"/>
      </c:catAx>
      <c:valAx>
        <c:axId val="136100864"/>
        <c:scaling>
          <c:orientation val="minMax"/>
        </c:scaling>
        <c:delete val="1"/>
        <c:axPos val="t"/>
        <c:numFmt formatCode="0%" sourceLinked="1"/>
        <c:majorTickMark val="out"/>
        <c:minorTickMark val="none"/>
        <c:tickLblPos val="nextTo"/>
        <c:crossAx val="136099328"/>
        <c:crosses val="autoZero"/>
        <c:crossBetween val="between"/>
      </c:valAx>
    </c:plotArea>
    <c:legend>
      <c:legendPos val="b"/>
      <c:layout>
        <c:manualLayout>
          <c:xMode val="edge"/>
          <c:yMode val="edge"/>
          <c:x val="0.10593691413573303"/>
          <c:y val="0.90945816503530608"/>
          <c:w val="0.88096034870641171"/>
          <c:h val="9.0541834964693868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Overnighting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Camping</c:v>
                </c:pt>
                <c:pt idx="1">
                  <c:v>Overnight trips</c:v>
                </c:pt>
                <c:pt idx="2">
                  <c:v>Sleep aboard</c:v>
                </c:pt>
              </c:strCache>
            </c:strRef>
          </c:cat>
          <c:val>
            <c:numRef>
              <c:f>Sheet1!$B$2:$B$4</c:f>
              <c:numCache>
                <c:formatCode>0%</c:formatCode>
                <c:ptCount val="3"/>
                <c:pt idx="0">
                  <c:v>0.30199999999999999</c:v>
                </c:pt>
                <c:pt idx="1">
                  <c:v>0.16500000000000001</c:v>
                </c:pt>
                <c:pt idx="2">
                  <c:v>9.1999999999999998E-2</c:v>
                </c:pt>
              </c:numCache>
            </c:numRef>
          </c:val>
        </c:ser>
        <c:dLbls>
          <c:showLegendKey val="0"/>
          <c:showVal val="0"/>
          <c:showCatName val="0"/>
          <c:showSerName val="0"/>
          <c:showPercent val="0"/>
          <c:showBubbleSize val="0"/>
        </c:dLbls>
        <c:gapWidth val="150"/>
        <c:axId val="122147584"/>
        <c:axId val="122149120"/>
      </c:barChart>
      <c:catAx>
        <c:axId val="122147584"/>
        <c:scaling>
          <c:orientation val="maxMin"/>
        </c:scaling>
        <c:delete val="0"/>
        <c:axPos val="l"/>
        <c:numFmt formatCode="General" sourceLinked="0"/>
        <c:majorTickMark val="none"/>
        <c:minorTickMark val="none"/>
        <c:tickLblPos val="none"/>
        <c:crossAx val="122149120"/>
        <c:crosses val="autoZero"/>
        <c:auto val="1"/>
        <c:lblAlgn val="ctr"/>
        <c:lblOffset val="100"/>
        <c:noMultiLvlLbl val="0"/>
      </c:catAx>
      <c:valAx>
        <c:axId val="122149120"/>
        <c:scaling>
          <c:orientation val="minMax"/>
          <c:max val="0.60000000000000009"/>
          <c:min val="0"/>
        </c:scaling>
        <c:delete val="1"/>
        <c:axPos val="t"/>
        <c:numFmt formatCode="0%" sourceLinked="1"/>
        <c:majorTickMark val="out"/>
        <c:minorTickMark val="none"/>
        <c:tickLblPos val="nextTo"/>
        <c:crossAx val="1221475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61711607982964389"/>
          <c:h val="0.91763586274934583"/>
        </c:manualLayout>
      </c:layout>
      <c:barChart>
        <c:barDir val="bar"/>
        <c:grouping val="percentStacked"/>
        <c:varyColors val="0"/>
        <c:ser>
          <c:idx val="0"/>
          <c:order val="0"/>
          <c:tx>
            <c:strRef>
              <c:f>Sheet1!$B$1</c:f>
              <c:strCache>
                <c:ptCount val="1"/>
                <c:pt idx="0">
                  <c:v>Top2Box (A lot more/A little more)</c:v>
                </c:pt>
              </c:strCache>
            </c:strRef>
          </c:tx>
          <c:spPr>
            <a:solidFill>
              <a:schemeClr val="bg1">
                <a:lumMod val="85000"/>
              </a:schemeClr>
            </a:solidFill>
            <a:ln>
              <a:solidFill>
                <a:schemeClr val="tx1"/>
              </a:solidFill>
            </a:ln>
          </c:spPr>
          <c:invertIfNegative val="0"/>
          <c:dPt>
            <c:idx val="2"/>
            <c:invertIfNegative val="0"/>
            <c:bubble3D val="0"/>
          </c:dPt>
          <c:dPt>
            <c:idx val="4"/>
            <c:invertIfNegative val="0"/>
            <c:bubble3D val="0"/>
            <c:spPr>
              <a:solidFill>
                <a:srgbClr val="B4C882"/>
              </a:solidFill>
              <a:ln>
                <a:solidFill>
                  <a:schemeClr val="tx1"/>
                </a:solidFill>
              </a:ln>
            </c:spPr>
          </c:dPt>
          <c:dPt>
            <c:idx val="5"/>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Sheet1!$B$2:$B$7</c:f>
              <c:numCache>
                <c:formatCode>0%</c:formatCode>
                <c:ptCount val="6"/>
                <c:pt idx="0">
                  <c:v>0.3</c:v>
                </c:pt>
                <c:pt idx="1">
                  <c:v>0.308</c:v>
                </c:pt>
                <c:pt idx="2">
                  <c:v>0.28999999999999998</c:v>
                </c:pt>
                <c:pt idx="3">
                  <c:v>0.312</c:v>
                </c:pt>
                <c:pt idx="4">
                  <c:v>0.34799999999999998</c:v>
                </c:pt>
                <c:pt idx="5">
                  <c:v>0.38700000000000001</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Sheet1!$C$2:$C$7</c:f>
              <c:numCache>
                <c:formatCode>0%</c:formatCode>
                <c:ptCount val="6"/>
                <c:pt idx="0">
                  <c:v>0.64800000000000002</c:v>
                </c:pt>
                <c:pt idx="1">
                  <c:v>0.63500000000000001</c:v>
                </c:pt>
                <c:pt idx="2">
                  <c:v>0.66300000000000003</c:v>
                </c:pt>
                <c:pt idx="3">
                  <c:v>0.63800000000000001</c:v>
                </c:pt>
                <c:pt idx="4">
                  <c:v>0.60399999999999998</c:v>
                </c:pt>
                <c:pt idx="5">
                  <c:v>0.55500000000000005</c:v>
                </c:pt>
              </c:numCache>
            </c:numRef>
          </c:val>
        </c:ser>
        <c:ser>
          <c:idx val="2"/>
          <c:order val="2"/>
          <c:tx>
            <c:strRef>
              <c:f>Sheet1!$D$1</c:f>
              <c:strCache>
                <c:ptCount val="1"/>
                <c:pt idx="0">
                  <c:v>Low2Box (A little less/A lot less)</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B4C882"/>
              </a:solidFill>
              <a:ln>
                <a:solidFill>
                  <a:schemeClr val="tx1"/>
                </a:solidFill>
              </a:ln>
            </c:spPr>
          </c:dPt>
          <c:dPt>
            <c:idx val="2"/>
            <c:invertIfNegative val="0"/>
            <c:bubble3D val="0"/>
          </c:dPt>
          <c:dPt>
            <c:idx val="3"/>
            <c:invertIfNegative val="0"/>
            <c:bubble3D val="0"/>
          </c:dPt>
          <c:dPt>
            <c:idx val="4"/>
            <c:invertIfNegative val="0"/>
            <c:bubble3D val="0"/>
            <c:spPr>
              <a:solidFill>
                <a:srgbClr val="B4C882"/>
              </a:solidFill>
              <a:ln>
                <a:solidFill>
                  <a:schemeClr val="tx1"/>
                </a:solidFill>
              </a:ln>
            </c:spPr>
          </c:dPt>
          <c:dPt>
            <c:idx val="5"/>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Total [Pleasure Powerboating including PWC]</c:v>
                </c:pt>
                <c:pt idx="1">
                  <c:v>Total [Pleasure Powerboat Drivers]</c:v>
                </c:pt>
                <c:pt idx="2">
                  <c:v>Total [Pleasure Powerboat Passengers (not drivers)]</c:v>
                </c:pt>
                <c:pt idx="3">
                  <c:v>Total [Pleasure Small Powerboats &lt;6m]</c:v>
                </c:pt>
                <c:pt idx="4">
                  <c:v>Total [Pleasure Larger Powerboats 6m+]</c:v>
                </c:pt>
                <c:pt idx="5">
                  <c:v>PWC</c:v>
                </c:pt>
              </c:strCache>
            </c:strRef>
          </c:cat>
          <c:val>
            <c:numRef>
              <c:f>Sheet1!$D$2:$D$7</c:f>
              <c:numCache>
                <c:formatCode>0%</c:formatCode>
                <c:ptCount val="6"/>
                <c:pt idx="0">
                  <c:v>4.7E-2</c:v>
                </c:pt>
                <c:pt idx="1">
                  <c:v>5.2999999999999999E-2</c:v>
                </c:pt>
                <c:pt idx="2">
                  <c:v>0.04</c:v>
                </c:pt>
                <c:pt idx="3">
                  <c:v>4.4999999999999998E-2</c:v>
                </c:pt>
                <c:pt idx="4">
                  <c:v>4.8000000000000001E-2</c:v>
                </c:pt>
                <c:pt idx="5">
                  <c:v>5.8000000000000003E-2</c:v>
                </c:pt>
              </c:numCache>
            </c:numRef>
          </c:val>
        </c:ser>
        <c:dLbls>
          <c:showLegendKey val="0"/>
          <c:showVal val="0"/>
          <c:showCatName val="0"/>
          <c:showSerName val="0"/>
          <c:showPercent val="0"/>
          <c:showBubbleSize val="0"/>
        </c:dLbls>
        <c:gapWidth val="48"/>
        <c:overlap val="100"/>
        <c:axId val="134454272"/>
        <c:axId val="134472448"/>
      </c:barChart>
      <c:catAx>
        <c:axId val="134454272"/>
        <c:scaling>
          <c:orientation val="maxMin"/>
        </c:scaling>
        <c:delete val="0"/>
        <c:axPos val="l"/>
        <c:numFmt formatCode="General" sourceLinked="0"/>
        <c:majorTickMark val="none"/>
        <c:minorTickMark val="none"/>
        <c:tickLblPos val="none"/>
        <c:crossAx val="134472448"/>
        <c:crosses val="autoZero"/>
        <c:auto val="1"/>
        <c:lblAlgn val="ctr"/>
        <c:lblOffset val="100"/>
        <c:noMultiLvlLbl val="0"/>
      </c:catAx>
      <c:valAx>
        <c:axId val="134472448"/>
        <c:scaling>
          <c:orientation val="minMax"/>
        </c:scaling>
        <c:delete val="1"/>
        <c:axPos val="t"/>
        <c:numFmt formatCode="0%" sourceLinked="1"/>
        <c:majorTickMark val="out"/>
        <c:minorTickMark val="none"/>
        <c:tickLblPos val="nextTo"/>
        <c:crossAx val="13445427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34549504"/>
        <c:axId val="134551040"/>
      </c:barChart>
      <c:catAx>
        <c:axId val="134549504"/>
        <c:scaling>
          <c:orientation val="minMax"/>
        </c:scaling>
        <c:delete val="1"/>
        <c:axPos val="l"/>
        <c:numFmt formatCode="General" sourceLinked="0"/>
        <c:majorTickMark val="none"/>
        <c:minorTickMark val="none"/>
        <c:tickLblPos val="nextTo"/>
        <c:crossAx val="134551040"/>
        <c:crosses val="autoZero"/>
        <c:auto val="1"/>
        <c:lblAlgn val="ctr"/>
        <c:lblOffset val="100"/>
        <c:noMultiLvlLbl val="0"/>
      </c:catAx>
      <c:valAx>
        <c:axId val="134551040"/>
        <c:scaling>
          <c:orientation val="minMax"/>
        </c:scaling>
        <c:delete val="1"/>
        <c:axPos val="b"/>
        <c:numFmt formatCode="0%" sourceLinked="1"/>
        <c:majorTickMark val="none"/>
        <c:minorTickMark val="none"/>
        <c:tickLblPos val="nextTo"/>
        <c:crossAx val="134549504"/>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Boating Purpose - ALL RESPONSES (incidence)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Recreational</c:v>
                </c:pt>
                <c:pt idx="1">
                  <c:v>Daily Living</c:v>
                </c:pt>
                <c:pt idx="2">
                  <c:v>Occupational</c:v>
                </c:pt>
                <c:pt idx="3">
                  <c:v>Do not use water craft at all</c:v>
                </c:pt>
              </c:strCache>
            </c:strRef>
          </c:cat>
          <c:val>
            <c:numRef>
              <c:f>Sheet1!$B$2:$B$5</c:f>
              <c:numCache>
                <c:formatCode>0%</c:formatCode>
                <c:ptCount val="4"/>
                <c:pt idx="0">
                  <c:v>0.85799999999999998</c:v>
                </c:pt>
                <c:pt idx="1">
                  <c:v>7.0000000000000007E-2</c:v>
                </c:pt>
                <c:pt idx="2">
                  <c:v>3.1E-2</c:v>
                </c:pt>
                <c:pt idx="3">
                  <c:v>0.112</c:v>
                </c:pt>
              </c:numCache>
            </c:numRef>
          </c:val>
        </c:ser>
        <c:dLbls>
          <c:showLegendKey val="0"/>
          <c:showVal val="1"/>
          <c:showCatName val="0"/>
          <c:showSerName val="0"/>
          <c:showPercent val="0"/>
          <c:showBubbleSize val="0"/>
        </c:dLbls>
        <c:gapWidth val="150"/>
        <c:overlap val="-25"/>
        <c:axId val="136332800"/>
        <c:axId val="136352128"/>
      </c:barChart>
      <c:catAx>
        <c:axId val="136332800"/>
        <c:scaling>
          <c:orientation val="minMax"/>
        </c:scaling>
        <c:delete val="0"/>
        <c:axPos val="b"/>
        <c:numFmt formatCode="General" sourceLinked="0"/>
        <c:majorTickMark val="none"/>
        <c:minorTickMark val="none"/>
        <c:tickLblPos val="nextTo"/>
        <c:crossAx val="136352128"/>
        <c:crosses val="autoZero"/>
        <c:auto val="1"/>
        <c:lblAlgn val="ctr"/>
        <c:lblOffset val="100"/>
        <c:noMultiLvlLbl val="0"/>
      </c:catAx>
      <c:valAx>
        <c:axId val="136352128"/>
        <c:scaling>
          <c:orientation val="minMax"/>
          <c:max val="1.05"/>
          <c:min val="0"/>
        </c:scaling>
        <c:delete val="1"/>
        <c:axPos val="l"/>
        <c:numFmt formatCode="0%" sourceLinked="1"/>
        <c:majorTickMark val="out"/>
        <c:minorTickMark val="none"/>
        <c:tickLblPos val="nextTo"/>
        <c:crossAx val="13633280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Swimming Ability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Unable to swim</c:v>
                </c:pt>
                <c:pt idx="1">
                  <c:v>Can swim a little, but uncomfortable in deep water</c:v>
                </c:pt>
                <c:pt idx="2">
                  <c:v>Comfortable in deep water, but cannot swim for an extended period of time</c:v>
                </c:pt>
                <c:pt idx="3">
                  <c:v>Able to swim for an extended period of time</c:v>
                </c:pt>
                <c:pt idx="4">
                  <c:v>Swim competitively (or could) or for fitness, and able to for an extended period of time</c:v>
                </c:pt>
              </c:strCache>
            </c:strRef>
          </c:cat>
          <c:val>
            <c:numRef>
              <c:f>Sheet1!$B$2:$B$6</c:f>
              <c:numCache>
                <c:formatCode>0%</c:formatCode>
                <c:ptCount val="5"/>
                <c:pt idx="0">
                  <c:v>3.9E-2</c:v>
                </c:pt>
                <c:pt idx="1">
                  <c:v>0.185</c:v>
                </c:pt>
                <c:pt idx="2">
                  <c:v>0.32600000000000001</c:v>
                </c:pt>
                <c:pt idx="3">
                  <c:v>0.35899999999999999</c:v>
                </c:pt>
                <c:pt idx="4">
                  <c:v>9.0999999999999998E-2</c:v>
                </c:pt>
              </c:numCache>
            </c:numRef>
          </c:val>
        </c:ser>
        <c:dLbls>
          <c:showLegendKey val="0"/>
          <c:showVal val="0"/>
          <c:showCatName val="0"/>
          <c:showSerName val="0"/>
          <c:showPercent val="0"/>
          <c:showBubbleSize val="0"/>
        </c:dLbls>
        <c:gapWidth val="150"/>
        <c:axId val="136502656"/>
        <c:axId val="136512640"/>
      </c:barChart>
      <c:catAx>
        <c:axId val="136502656"/>
        <c:scaling>
          <c:orientation val="maxMin"/>
        </c:scaling>
        <c:delete val="0"/>
        <c:axPos val="b"/>
        <c:numFmt formatCode="General" sourceLinked="0"/>
        <c:majorTickMark val="out"/>
        <c:minorTickMark val="none"/>
        <c:tickLblPos val="nextTo"/>
        <c:crossAx val="136512640"/>
        <c:crosses val="autoZero"/>
        <c:auto val="1"/>
        <c:lblAlgn val="ctr"/>
        <c:lblOffset val="100"/>
        <c:noMultiLvlLbl val="0"/>
      </c:catAx>
      <c:valAx>
        <c:axId val="136512640"/>
        <c:scaling>
          <c:orientation val="minMax"/>
          <c:max val="1"/>
          <c:min val="0"/>
        </c:scaling>
        <c:delete val="1"/>
        <c:axPos val="r"/>
        <c:numFmt formatCode="0%" sourceLinked="1"/>
        <c:majorTickMark val="out"/>
        <c:minorTickMark val="none"/>
        <c:tickLblPos val="nextTo"/>
        <c:crossAx val="13650265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rgbClr val="FFCC6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37003392"/>
        <c:axId val="137004928"/>
      </c:barChart>
      <c:catAx>
        <c:axId val="137003392"/>
        <c:scaling>
          <c:orientation val="minMax"/>
        </c:scaling>
        <c:delete val="1"/>
        <c:axPos val="l"/>
        <c:numFmt formatCode="General" sourceLinked="0"/>
        <c:majorTickMark val="out"/>
        <c:minorTickMark val="none"/>
        <c:tickLblPos val="nextTo"/>
        <c:crossAx val="137004928"/>
        <c:crosses val="autoZero"/>
        <c:auto val="1"/>
        <c:lblAlgn val="ctr"/>
        <c:lblOffset val="100"/>
        <c:noMultiLvlLbl val="0"/>
      </c:catAx>
      <c:valAx>
        <c:axId val="137004928"/>
        <c:scaling>
          <c:orientation val="minMax"/>
          <c:max val="1"/>
          <c:min val="0"/>
        </c:scaling>
        <c:delete val="1"/>
        <c:axPos val="b"/>
        <c:numFmt formatCode="0%" sourceLinked="1"/>
        <c:majorTickMark val="none"/>
        <c:minorTickMark val="none"/>
        <c:tickLblPos val="nextTo"/>
        <c:crossAx val="137003392"/>
        <c:crosses val="autoZero"/>
        <c:crossBetween val="between"/>
      </c:valAx>
    </c:plotArea>
    <c:legend>
      <c:legendPos val="b"/>
      <c:layout>
        <c:manualLayout>
          <c:xMode val="edge"/>
          <c:yMode val="edge"/>
          <c:x val="8.4827774340413115E-4"/>
          <c:y val="0.66650677141314218"/>
          <c:w val="0.99733493741786361"/>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18-34</c:v>
                </c:pt>
                <c:pt idx="1">
                  <c:v>35-44</c:v>
                </c:pt>
                <c:pt idx="2">
                  <c:v>45-54</c:v>
                </c:pt>
                <c:pt idx="3">
                  <c:v>55-69</c:v>
                </c:pt>
              </c:strCache>
            </c:strRef>
          </c:cat>
          <c:val>
            <c:numRef>
              <c:f>Sheet1!$B$2:$B$5</c:f>
              <c:numCache>
                <c:formatCode>0%</c:formatCode>
                <c:ptCount val="4"/>
                <c:pt idx="0">
                  <c:v>0.45600000000000002</c:v>
                </c:pt>
                <c:pt idx="1">
                  <c:v>0.52200000000000002</c:v>
                </c:pt>
                <c:pt idx="2">
                  <c:v>0.54300000000000004</c:v>
                </c:pt>
                <c:pt idx="3">
                  <c:v>0.58299999999999996</c:v>
                </c:pt>
              </c:numCache>
            </c:numRef>
          </c:val>
        </c:ser>
        <c:ser>
          <c:idx val="1"/>
          <c:order val="1"/>
          <c:tx>
            <c:strRef>
              <c:f>Sheet1!$C$1</c:f>
              <c:strCache>
                <c:ptCount val="1"/>
                <c:pt idx="0">
                  <c:v>Most of the time</c:v>
                </c:pt>
              </c:strCache>
            </c:strRef>
          </c:tx>
          <c:spPr>
            <a:noFill/>
            <a:ln>
              <a:noFill/>
            </a:ln>
          </c:spPr>
          <c:invertIfNegative val="0"/>
          <c:dPt>
            <c:idx val="1"/>
            <c:invertIfNegative val="0"/>
            <c:bubble3D val="0"/>
          </c:dPt>
          <c:dPt>
            <c:idx val="3"/>
            <c:invertIfNegative val="0"/>
            <c:bubble3D val="0"/>
          </c:dPt>
          <c:cat>
            <c:strRef>
              <c:f>Sheet1!$A$2:$A$5</c:f>
              <c:strCache>
                <c:ptCount val="4"/>
                <c:pt idx="0">
                  <c:v>18-34</c:v>
                </c:pt>
                <c:pt idx="1">
                  <c:v>35-44</c:v>
                </c:pt>
                <c:pt idx="2">
                  <c:v>45-54</c:v>
                </c:pt>
                <c:pt idx="3">
                  <c:v>55-69</c:v>
                </c:pt>
              </c:strCache>
            </c:strRef>
          </c:cat>
          <c:val>
            <c:numRef>
              <c:f>Sheet1!$C$2:$C$5</c:f>
              <c:numCache>
                <c:formatCode>0%</c:formatCode>
                <c:ptCount val="4"/>
                <c:pt idx="0">
                  <c:v>0.26</c:v>
                </c:pt>
                <c:pt idx="1">
                  <c:v>0.22500000000000001</c:v>
                </c:pt>
                <c:pt idx="2">
                  <c:v>0.20599999999999999</c:v>
                </c:pt>
                <c:pt idx="3">
                  <c:v>0.20899999999999999</c:v>
                </c:pt>
              </c:numCache>
            </c:numRef>
          </c:val>
        </c:ser>
        <c:ser>
          <c:idx val="2"/>
          <c:order val="2"/>
          <c:tx>
            <c:strRef>
              <c:f>Sheet1!$D$1</c:f>
              <c:strCache>
                <c:ptCount val="1"/>
                <c:pt idx="0">
                  <c:v>Sometimes</c:v>
                </c:pt>
              </c:strCache>
            </c:strRef>
          </c:tx>
          <c:spPr>
            <a:noFill/>
            <a:ln>
              <a:noFill/>
            </a:ln>
          </c:spPr>
          <c:invertIfNegative val="0"/>
          <c:dPt>
            <c:idx val="1"/>
            <c:invertIfNegative val="0"/>
            <c:bubble3D val="0"/>
          </c:dPt>
          <c:cat>
            <c:strRef>
              <c:f>Sheet1!$A$2:$A$5</c:f>
              <c:strCache>
                <c:ptCount val="4"/>
                <c:pt idx="0">
                  <c:v>18-34</c:v>
                </c:pt>
                <c:pt idx="1">
                  <c:v>35-44</c:v>
                </c:pt>
                <c:pt idx="2">
                  <c:v>45-54</c:v>
                </c:pt>
                <c:pt idx="3">
                  <c:v>55-69</c:v>
                </c:pt>
              </c:strCache>
            </c:strRef>
          </c:cat>
          <c:val>
            <c:numRef>
              <c:f>Sheet1!$D$2:$D$5</c:f>
              <c:numCache>
                <c:formatCode>0%</c:formatCode>
                <c:ptCount val="4"/>
                <c:pt idx="0">
                  <c:v>0.127</c:v>
                </c:pt>
                <c:pt idx="1">
                  <c:v>0.153</c:v>
                </c:pt>
                <c:pt idx="2">
                  <c:v>9.6000000000000002E-2</c:v>
                </c:pt>
                <c:pt idx="3">
                  <c:v>8.8999999999999996E-2</c:v>
                </c:pt>
              </c:numCache>
            </c:numRef>
          </c:val>
        </c:ser>
        <c:ser>
          <c:idx val="3"/>
          <c:order val="3"/>
          <c:tx>
            <c:strRef>
              <c:f>Sheet1!$E$1</c:f>
              <c:strCache>
                <c:ptCount val="1"/>
                <c:pt idx="0">
                  <c:v>Rarely</c:v>
                </c:pt>
              </c:strCache>
            </c:strRef>
          </c:tx>
          <c:spPr>
            <a:noFill/>
            <a:ln>
              <a:noFill/>
            </a:ln>
          </c:spPr>
          <c:invertIfNegative val="0"/>
          <c:dPt>
            <c:idx val="2"/>
            <c:invertIfNegative val="0"/>
            <c:bubble3D val="0"/>
          </c:dPt>
          <c:cat>
            <c:strRef>
              <c:f>Sheet1!$A$2:$A$5</c:f>
              <c:strCache>
                <c:ptCount val="4"/>
                <c:pt idx="0">
                  <c:v>18-34</c:v>
                </c:pt>
                <c:pt idx="1">
                  <c:v>35-44</c:v>
                </c:pt>
                <c:pt idx="2">
                  <c:v>45-54</c:v>
                </c:pt>
                <c:pt idx="3">
                  <c:v>55-69</c:v>
                </c:pt>
              </c:strCache>
            </c:strRef>
          </c:cat>
          <c:val>
            <c:numRef>
              <c:f>Sheet1!$E$2:$E$5</c:f>
              <c:numCache>
                <c:formatCode>0%</c:formatCode>
                <c:ptCount val="4"/>
                <c:pt idx="0">
                  <c:v>0.115</c:v>
                </c:pt>
                <c:pt idx="1">
                  <c:v>8.4000000000000005E-2</c:v>
                </c:pt>
                <c:pt idx="2">
                  <c:v>0.12</c:v>
                </c:pt>
                <c:pt idx="3">
                  <c:v>0.08</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1"/>
            <c:invertIfNegative val="0"/>
            <c:bubble3D val="0"/>
          </c:dPt>
          <c:cat>
            <c:strRef>
              <c:f>Sheet1!$A$2:$A$5</c:f>
              <c:strCache>
                <c:ptCount val="4"/>
                <c:pt idx="0">
                  <c:v>18-34</c:v>
                </c:pt>
                <c:pt idx="1">
                  <c:v>35-44</c:v>
                </c:pt>
                <c:pt idx="2">
                  <c:v>45-54</c:v>
                </c:pt>
                <c:pt idx="3">
                  <c:v>55-69</c:v>
                </c:pt>
              </c:strCache>
            </c:strRef>
          </c:cat>
          <c:val>
            <c:numRef>
              <c:f>Sheet1!$F$2:$F$5</c:f>
              <c:numCache>
                <c:formatCode>0%</c:formatCode>
                <c:ptCount val="4"/>
                <c:pt idx="0">
                  <c:v>4.1000000000000002E-2</c:v>
                </c:pt>
                <c:pt idx="1">
                  <c:v>1.6E-2</c:v>
                </c:pt>
                <c:pt idx="2">
                  <c:v>3.4000000000000002E-2</c:v>
                </c:pt>
                <c:pt idx="3">
                  <c:v>0.04</c:v>
                </c:pt>
              </c:numCache>
            </c:numRef>
          </c:val>
        </c:ser>
        <c:dLbls>
          <c:showLegendKey val="0"/>
          <c:showVal val="0"/>
          <c:showCatName val="0"/>
          <c:showSerName val="0"/>
          <c:showPercent val="0"/>
          <c:showBubbleSize val="0"/>
        </c:dLbls>
        <c:gapWidth val="48"/>
        <c:overlap val="100"/>
        <c:axId val="137348608"/>
        <c:axId val="137350144"/>
      </c:barChart>
      <c:catAx>
        <c:axId val="137348608"/>
        <c:scaling>
          <c:orientation val="maxMin"/>
        </c:scaling>
        <c:delete val="0"/>
        <c:axPos val="l"/>
        <c:numFmt formatCode="General" sourceLinked="0"/>
        <c:majorTickMark val="out"/>
        <c:minorTickMark val="none"/>
        <c:tickLblPos val="nextTo"/>
        <c:crossAx val="137350144"/>
        <c:crosses val="autoZero"/>
        <c:auto val="1"/>
        <c:lblAlgn val="ctr"/>
        <c:lblOffset val="100"/>
        <c:noMultiLvlLbl val="0"/>
      </c:catAx>
      <c:valAx>
        <c:axId val="137350144"/>
        <c:scaling>
          <c:orientation val="minMax"/>
        </c:scaling>
        <c:delete val="1"/>
        <c:axPos val="t"/>
        <c:numFmt formatCode="0%" sourceLinked="1"/>
        <c:majorTickMark val="out"/>
        <c:minorTickMark val="none"/>
        <c:tickLblPos val="nextTo"/>
        <c:crossAx val="1373486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16123808074444"/>
          <c:y val="7.7886613370739724E-2"/>
          <c:w val="0.6006081647108017"/>
          <c:h val="0.88662284870985308"/>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0.504</c:v>
                </c:pt>
                <c:pt idx="1">
                  <c:v>0.56100000000000005</c:v>
                </c:pt>
                <c:pt idx="2">
                  <c:v>0.44700000000000001</c:v>
                </c:pt>
                <c:pt idx="3">
                  <c:v>0.55700000000000005</c:v>
                </c:pt>
                <c:pt idx="4">
                  <c:v>0.62</c:v>
                </c:pt>
                <c:pt idx="5">
                  <c:v>0.5</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0.223</c:v>
                </c:pt>
                <c:pt idx="1">
                  <c:v>0.189</c:v>
                </c:pt>
                <c:pt idx="2">
                  <c:v>0.23400000000000001</c:v>
                </c:pt>
                <c:pt idx="3">
                  <c:v>0.252</c:v>
                </c:pt>
                <c:pt idx="4">
                  <c:v>0.20699999999999999</c:v>
                </c:pt>
                <c:pt idx="5">
                  <c:v>0.19600000000000001</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0.15</c:v>
                </c:pt>
                <c:pt idx="1">
                  <c:v>9.0999999999999998E-2</c:v>
                </c:pt>
                <c:pt idx="2">
                  <c:v>0.14299999999999999</c:v>
                </c:pt>
                <c:pt idx="3">
                  <c:v>7.3999999999999996E-2</c:v>
                </c:pt>
                <c:pt idx="4">
                  <c:v>0.1</c:v>
                </c:pt>
                <c:pt idx="5">
                  <c:v>0.11799999999999999</c:v>
                </c:pt>
              </c:numCache>
            </c:numRef>
          </c:val>
        </c:ser>
        <c:ser>
          <c:idx val="3"/>
          <c:order val="3"/>
          <c:tx>
            <c:strRef>
              <c:f>Sheet1!$E$1</c:f>
              <c:strCache>
                <c:ptCount val="1"/>
                <c:pt idx="0">
                  <c:v>Rarely</c:v>
                </c:pt>
              </c:strCache>
            </c:strRef>
          </c:tx>
          <c:spPr>
            <a:noFill/>
            <a:ln>
              <a:noFill/>
            </a:ln>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Sheet1!$E$2:$E$7</c:f>
              <c:numCache>
                <c:formatCode>0%</c:formatCode>
                <c:ptCount val="6"/>
                <c:pt idx="0">
                  <c:v>8.1000000000000003E-2</c:v>
                </c:pt>
                <c:pt idx="1">
                  <c:v>0.122</c:v>
                </c:pt>
                <c:pt idx="2">
                  <c:v>0.14599999999999999</c:v>
                </c:pt>
                <c:pt idx="3">
                  <c:v>7.6999999999999999E-2</c:v>
                </c:pt>
                <c:pt idx="4">
                  <c:v>0.06</c:v>
                </c:pt>
                <c:pt idx="5">
                  <c:v>0.13700000000000001</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Sheet1!$F$2:$F$7</c:f>
              <c:numCache>
                <c:formatCode>0%</c:formatCode>
                <c:ptCount val="6"/>
                <c:pt idx="0">
                  <c:v>4.2000000000000003E-2</c:v>
                </c:pt>
                <c:pt idx="1">
                  <c:v>3.6999999999999998E-2</c:v>
                </c:pt>
                <c:pt idx="2">
                  <c:v>0.03</c:v>
                </c:pt>
                <c:pt idx="3">
                  <c:v>0.04</c:v>
                </c:pt>
                <c:pt idx="4">
                  <c:v>1.2999999999999999E-2</c:v>
                </c:pt>
                <c:pt idx="5">
                  <c:v>4.9000000000000002E-2</c:v>
                </c:pt>
              </c:numCache>
            </c:numRef>
          </c:val>
        </c:ser>
        <c:dLbls>
          <c:showLegendKey val="0"/>
          <c:showVal val="0"/>
          <c:showCatName val="0"/>
          <c:showSerName val="0"/>
          <c:showPercent val="0"/>
          <c:showBubbleSize val="0"/>
        </c:dLbls>
        <c:gapWidth val="48"/>
        <c:overlap val="100"/>
        <c:axId val="137390336"/>
        <c:axId val="137404416"/>
      </c:barChart>
      <c:catAx>
        <c:axId val="137390336"/>
        <c:scaling>
          <c:orientation val="maxMin"/>
        </c:scaling>
        <c:delete val="0"/>
        <c:axPos val="l"/>
        <c:numFmt formatCode="General" sourceLinked="0"/>
        <c:majorTickMark val="out"/>
        <c:minorTickMark val="none"/>
        <c:tickLblPos val="nextTo"/>
        <c:crossAx val="137404416"/>
        <c:crosses val="autoZero"/>
        <c:auto val="1"/>
        <c:lblAlgn val="ctr"/>
        <c:lblOffset val="100"/>
        <c:noMultiLvlLbl val="0"/>
      </c:catAx>
      <c:valAx>
        <c:axId val="137404416"/>
        <c:scaling>
          <c:orientation val="minMax"/>
        </c:scaling>
        <c:delete val="1"/>
        <c:axPos val="t"/>
        <c:numFmt formatCode="0%" sourceLinked="1"/>
        <c:majorTickMark val="out"/>
        <c:minorTickMark val="none"/>
        <c:tickLblPos val="nextTo"/>
        <c:crossAx val="1373903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94823867857395"/>
          <c:y val="0.13095238095238096"/>
          <c:w val="0.53428701600580664"/>
          <c:h val="0.72619047619047616"/>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New Cdns</c:v>
                </c:pt>
                <c:pt idx="1">
                  <c:v>Born in Canada</c:v>
                </c:pt>
              </c:strCache>
            </c:strRef>
          </c:cat>
          <c:val>
            <c:numRef>
              <c:f>Sheet1!$B$2:$B$3</c:f>
              <c:numCache>
                <c:formatCode>0%</c:formatCode>
                <c:ptCount val="2"/>
                <c:pt idx="0">
                  <c:v>0.44</c:v>
                </c:pt>
                <c:pt idx="1">
                  <c:v>0.52100000000000002</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Sheet1!$C$2:$C$3</c:f>
              <c:numCache>
                <c:formatCode>0%</c:formatCode>
                <c:ptCount val="2"/>
                <c:pt idx="0">
                  <c:v>0.26</c:v>
                </c:pt>
                <c:pt idx="1">
                  <c:v>0.224</c:v>
                </c:pt>
              </c:numCache>
            </c:numRef>
          </c:val>
        </c:ser>
        <c:ser>
          <c:idx val="2"/>
          <c:order val="2"/>
          <c:tx>
            <c:strRef>
              <c:f>Sheet1!$D$1</c:f>
              <c:strCache>
                <c:ptCount val="1"/>
                <c:pt idx="0">
                  <c:v>Sometimes</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Sheet1!$D$2:$D$3</c:f>
              <c:numCache>
                <c:formatCode>0%</c:formatCode>
                <c:ptCount val="2"/>
                <c:pt idx="0">
                  <c:v>0.22</c:v>
                </c:pt>
                <c:pt idx="1">
                  <c:v>0.114</c:v>
                </c:pt>
              </c:numCache>
            </c:numRef>
          </c:val>
        </c:ser>
        <c:ser>
          <c:idx val="3"/>
          <c:order val="3"/>
          <c:tx>
            <c:strRef>
              <c:f>Sheet1!$E$1</c:f>
              <c:strCache>
                <c:ptCount val="1"/>
                <c:pt idx="0">
                  <c:v>Rarely</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Sheet1!$E$2:$E$3</c:f>
              <c:numCache>
                <c:formatCode>0%</c:formatCode>
                <c:ptCount val="2"/>
                <c:pt idx="0">
                  <c:v>0.06</c:v>
                </c:pt>
                <c:pt idx="1">
                  <c:v>0.104</c:v>
                </c:pt>
              </c:numCache>
            </c:numRef>
          </c:val>
        </c:ser>
        <c:ser>
          <c:idx val="4"/>
          <c:order val="4"/>
          <c:tx>
            <c:strRef>
              <c:f>Sheet1!$F$1</c:f>
              <c:strCache>
                <c:ptCount val="1"/>
                <c:pt idx="0">
                  <c:v>Never</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Sheet1!$F$2:$F$3</c:f>
              <c:numCache>
                <c:formatCode>0%</c:formatCode>
                <c:ptCount val="2"/>
                <c:pt idx="0">
                  <c:v>0.02</c:v>
                </c:pt>
                <c:pt idx="1">
                  <c:v>3.7999999999999999E-2</c:v>
                </c:pt>
              </c:numCache>
            </c:numRef>
          </c:val>
        </c:ser>
        <c:dLbls>
          <c:showLegendKey val="0"/>
          <c:showVal val="0"/>
          <c:showCatName val="0"/>
          <c:showSerName val="0"/>
          <c:showPercent val="0"/>
          <c:showBubbleSize val="0"/>
        </c:dLbls>
        <c:gapWidth val="48"/>
        <c:overlap val="100"/>
        <c:axId val="137468928"/>
        <c:axId val="137478912"/>
      </c:barChart>
      <c:catAx>
        <c:axId val="137468928"/>
        <c:scaling>
          <c:orientation val="maxMin"/>
        </c:scaling>
        <c:delete val="0"/>
        <c:axPos val="l"/>
        <c:numFmt formatCode="General" sourceLinked="0"/>
        <c:majorTickMark val="out"/>
        <c:minorTickMark val="none"/>
        <c:tickLblPos val="nextTo"/>
        <c:crossAx val="137478912"/>
        <c:crosses val="autoZero"/>
        <c:auto val="1"/>
        <c:lblAlgn val="ctr"/>
        <c:lblOffset val="100"/>
        <c:noMultiLvlLbl val="0"/>
      </c:catAx>
      <c:valAx>
        <c:axId val="137478912"/>
        <c:scaling>
          <c:orientation val="minMax"/>
        </c:scaling>
        <c:delete val="1"/>
        <c:axPos val="t"/>
        <c:numFmt formatCode="0%" sourceLinked="1"/>
        <c:majorTickMark val="out"/>
        <c:minorTickMark val="none"/>
        <c:tickLblPos val="nextTo"/>
        <c:crossAx val="1374689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1"/>
            <c:invertIfNegative val="0"/>
            <c:bubble3D val="0"/>
            <c:spPr>
              <a:solidFill>
                <a:srgbClr val="B4C882"/>
              </a:solidFill>
              <a:ln>
                <a:solidFill>
                  <a:schemeClr val="tx1"/>
                </a:solidFill>
              </a:ln>
            </c:spPr>
          </c:dPt>
          <c:dPt>
            <c:idx val="2"/>
            <c:invertIfNegative val="0"/>
            <c:bubble3D val="0"/>
            <c:spPr>
              <a:solidFill>
                <a:schemeClr val="accent5">
                  <a:lumMod val="40000"/>
                  <a:lumOff val="60000"/>
                </a:schemeClr>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Strong</c:v>
                </c:pt>
                <c:pt idx="1">
                  <c:v>Unable</c:v>
                </c:pt>
              </c:strCache>
            </c:strRef>
          </c:cat>
          <c:val>
            <c:numRef>
              <c:f>Sheet1!$B$2:$B$3</c:f>
              <c:numCache>
                <c:formatCode>0%</c:formatCode>
                <c:ptCount val="2"/>
                <c:pt idx="0">
                  <c:v>0.439</c:v>
                </c:pt>
                <c:pt idx="1">
                  <c:v>0.76600000000000001</c:v>
                </c:pt>
              </c:numCache>
            </c:numRef>
          </c:val>
        </c:ser>
        <c:ser>
          <c:idx val="1"/>
          <c:order val="1"/>
          <c:tx>
            <c:strRef>
              <c:f>Sheet1!$C$1</c:f>
              <c:strCache>
                <c:ptCount val="1"/>
                <c:pt idx="0">
                  <c:v>Most of the time</c:v>
                </c:pt>
              </c:strCache>
            </c:strRef>
          </c:tx>
          <c:spPr>
            <a:noFill/>
            <a:ln>
              <a:noFill/>
            </a:ln>
          </c:spPr>
          <c:invertIfNegative val="0"/>
          <c:dPt>
            <c:idx val="1"/>
            <c:invertIfNegative val="0"/>
            <c:bubble3D val="0"/>
          </c:dPt>
          <c:dPt>
            <c:idx val="2"/>
            <c:invertIfNegative val="0"/>
            <c:bubble3D val="0"/>
          </c:dPt>
          <c:cat>
            <c:strRef>
              <c:f>Sheet1!$A$2:$A$3</c:f>
              <c:strCache>
                <c:ptCount val="2"/>
                <c:pt idx="0">
                  <c:v>Strong</c:v>
                </c:pt>
                <c:pt idx="1">
                  <c:v>Unable</c:v>
                </c:pt>
              </c:strCache>
            </c:strRef>
          </c:cat>
          <c:val>
            <c:numRef>
              <c:f>Sheet1!$C$2:$C$3</c:f>
              <c:numCache>
                <c:formatCode>0%</c:formatCode>
                <c:ptCount val="2"/>
                <c:pt idx="0">
                  <c:v>0.251</c:v>
                </c:pt>
                <c:pt idx="1">
                  <c:v>0.17</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1"/>
            <c:invertIfNegative val="0"/>
            <c:bubble3D val="0"/>
          </c:dPt>
          <c:dPt>
            <c:idx val="2"/>
            <c:invertIfNegative val="0"/>
            <c:bubble3D val="0"/>
          </c:dPt>
          <c:cat>
            <c:strRef>
              <c:f>Sheet1!$A$2:$A$3</c:f>
              <c:strCache>
                <c:ptCount val="2"/>
                <c:pt idx="0">
                  <c:v>Strong</c:v>
                </c:pt>
                <c:pt idx="1">
                  <c:v>Unable</c:v>
                </c:pt>
              </c:strCache>
            </c:strRef>
          </c:cat>
          <c:val>
            <c:numRef>
              <c:f>Sheet1!$D$2:$D$3</c:f>
              <c:numCache>
                <c:formatCode>0%</c:formatCode>
                <c:ptCount val="2"/>
                <c:pt idx="0">
                  <c:v>0.13300000000000001</c:v>
                </c:pt>
                <c:pt idx="1">
                  <c:v>4.2999999999999997E-2</c:v>
                </c:pt>
              </c:numCache>
            </c:numRef>
          </c:val>
        </c:ser>
        <c:ser>
          <c:idx val="3"/>
          <c:order val="3"/>
          <c:tx>
            <c:strRef>
              <c:f>Sheet1!$E$1</c:f>
              <c:strCache>
                <c:ptCount val="1"/>
                <c:pt idx="0">
                  <c:v>Rarely</c:v>
                </c:pt>
              </c:strCache>
            </c:strRef>
          </c:tx>
          <c:spPr>
            <a:noFill/>
            <a:ln>
              <a:noFill/>
            </a:ln>
          </c:spPr>
          <c:invertIfNegative val="0"/>
          <c:dPt>
            <c:idx val="0"/>
            <c:invertIfNegative val="0"/>
            <c:bubble3D val="0"/>
          </c:dPt>
          <c:dPt>
            <c:idx val="1"/>
            <c:invertIfNegative val="0"/>
            <c:bubble3D val="0"/>
          </c:dPt>
          <c:dPt>
            <c:idx val="2"/>
            <c:invertIfNegative val="0"/>
            <c:bubble3D val="0"/>
          </c:dPt>
          <c:cat>
            <c:strRef>
              <c:f>Sheet1!$A$2:$A$3</c:f>
              <c:strCache>
                <c:ptCount val="2"/>
                <c:pt idx="0">
                  <c:v>Strong</c:v>
                </c:pt>
                <c:pt idx="1">
                  <c:v>Unable</c:v>
                </c:pt>
              </c:strCache>
            </c:strRef>
          </c:cat>
          <c:val>
            <c:numRef>
              <c:f>Sheet1!$E$2:$E$3</c:f>
              <c:numCache>
                <c:formatCode>0%</c:formatCode>
                <c:ptCount val="2"/>
                <c:pt idx="0">
                  <c:v>0.14000000000000001</c:v>
                </c:pt>
                <c:pt idx="1">
                  <c:v>2.1000000000000001E-2</c:v>
                </c:pt>
              </c:numCache>
            </c:numRef>
          </c:val>
        </c:ser>
        <c:ser>
          <c:idx val="4"/>
          <c:order val="4"/>
          <c:tx>
            <c:strRef>
              <c:f>Sheet1!$F$1</c:f>
              <c:strCache>
                <c:ptCount val="1"/>
                <c:pt idx="0">
                  <c:v>Never</c:v>
                </c:pt>
              </c:strCache>
            </c:strRef>
          </c:tx>
          <c:spPr>
            <a:noFill/>
            <a:ln>
              <a:noFill/>
            </a:ln>
          </c:spPr>
          <c:invertIfNegative val="0"/>
          <c:cat>
            <c:strRef>
              <c:f>Sheet1!$A$2:$A$3</c:f>
              <c:strCache>
                <c:ptCount val="2"/>
                <c:pt idx="0">
                  <c:v>Strong</c:v>
                </c:pt>
                <c:pt idx="1">
                  <c:v>Unable</c:v>
                </c:pt>
              </c:strCache>
            </c:strRef>
          </c:cat>
          <c:val>
            <c:numRef>
              <c:f>Sheet1!$F$2:$F$3</c:f>
              <c:numCache>
                <c:formatCode>0%</c:formatCode>
                <c:ptCount val="2"/>
                <c:pt idx="0">
                  <c:v>3.6999999999999998E-2</c:v>
                </c:pt>
                <c:pt idx="1">
                  <c:v>0</c:v>
                </c:pt>
              </c:numCache>
            </c:numRef>
          </c:val>
        </c:ser>
        <c:dLbls>
          <c:showLegendKey val="0"/>
          <c:showVal val="0"/>
          <c:showCatName val="0"/>
          <c:showSerName val="0"/>
          <c:showPercent val="0"/>
          <c:showBubbleSize val="0"/>
        </c:dLbls>
        <c:gapWidth val="48"/>
        <c:overlap val="100"/>
        <c:axId val="137581312"/>
        <c:axId val="137582848"/>
      </c:barChart>
      <c:catAx>
        <c:axId val="137581312"/>
        <c:scaling>
          <c:orientation val="maxMin"/>
        </c:scaling>
        <c:delete val="0"/>
        <c:axPos val="l"/>
        <c:numFmt formatCode="General" sourceLinked="0"/>
        <c:majorTickMark val="out"/>
        <c:minorTickMark val="none"/>
        <c:tickLblPos val="nextTo"/>
        <c:crossAx val="137582848"/>
        <c:crosses val="autoZero"/>
        <c:auto val="1"/>
        <c:lblAlgn val="ctr"/>
        <c:lblOffset val="100"/>
        <c:noMultiLvlLbl val="0"/>
      </c:catAx>
      <c:valAx>
        <c:axId val="137582848"/>
        <c:scaling>
          <c:orientation val="minMax"/>
        </c:scaling>
        <c:delete val="1"/>
        <c:axPos val="t"/>
        <c:numFmt formatCode="0%" sourceLinked="1"/>
        <c:majorTickMark val="out"/>
        <c:minorTickMark val="none"/>
        <c:tickLblPos val="nextTo"/>
        <c:crossAx val="1375813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81433931994895"/>
          <c:y val="0.13095238095238096"/>
          <c:w val="0.57695562428999492"/>
          <c:h val="0.72619047619047616"/>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Drivers</c:v>
                </c:pt>
                <c:pt idx="1">
                  <c:v>Passengers</c:v>
                </c:pt>
              </c:strCache>
            </c:strRef>
          </c:cat>
          <c:val>
            <c:numRef>
              <c:f>Sheet1!$B$2:$B$3</c:f>
              <c:numCache>
                <c:formatCode>0%</c:formatCode>
                <c:ptCount val="2"/>
                <c:pt idx="0">
                  <c:v>0.28199999999999997</c:v>
                </c:pt>
                <c:pt idx="1">
                  <c:v>0.255</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cat>
            <c:strRef>
              <c:f>Sheet1!$A$2:$A$3</c:f>
              <c:strCache>
                <c:ptCount val="2"/>
                <c:pt idx="0">
                  <c:v>Drivers</c:v>
                </c:pt>
                <c:pt idx="1">
                  <c:v>Passengers</c:v>
                </c:pt>
              </c:strCache>
            </c:strRef>
          </c:cat>
          <c:val>
            <c:numRef>
              <c:f>Sheet1!$C$2:$C$3</c:f>
              <c:numCache>
                <c:formatCode>0%</c:formatCode>
                <c:ptCount val="2"/>
                <c:pt idx="0">
                  <c:v>0.20899999999999999</c:v>
                </c:pt>
                <c:pt idx="1">
                  <c:v>0.16600000000000001</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cat>
            <c:strRef>
              <c:f>Sheet1!$A$2:$A$3</c:f>
              <c:strCache>
                <c:ptCount val="2"/>
                <c:pt idx="0">
                  <c:v>Drivers</c:v>
                </c:pt>
                <c:pt idx="1">
                  <c:v>Passengers</c:v>
                </c:pt>
              </c:strCache>
            </c:strRef>
          </c:cat>
          <c:val>
            <c:numRef>
              <c:f>Sheet1!$D$2:$D$3</c:f>
              <c:numCache>
                <c:formatCode>0%</c:formatCode>
                <c:ptCount val="2"/>
                <c:pt idx="0">
                  <c:v>6.5000000000000002E-2</c:v>
                </c:pt>
                <c:pt idx="1">
                  <c:v>9.5000000000000001E-2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Drivers</c:v>
                </c:pt>
                <c:pt idx="1">
                  <c:v>Passengers</c:v>
                </c:pt>
              </c:strCache>
            </c:strRef>
          </c:cat>
          <c:val>
            <c:numRef>
              <c:f>Sheet1!$E$2:$E$3</c:f>
              <c:numCache>
                <c:formatCode>0%</c:formatCode>
                <c:ptCount val="2"/>
                <c:pt idx="0">
                  <c:v>0.443</c:v>
                </c:pt>
                <c:pt idx="1">
                  <c:v>0.48299999999999998</c:v>
                </c:pt>
              </c:numCache>
            </c:numRef>
          </c:val>
        </c:ser>
        <c:dLbls>
          <c:showLegendKey val="0"/>
          <c:showVal val="0"/>
          <c:showCatName val="0"/>
          <c:showSerName val="0"/>
          <c:showPercent val="0"/>
          <c:showBubbleSize val="0"/>
        </c:dLbls>
        <c:gapWidth val="48"/>
        <c:overlap val="100"/>
        <c:axId val="137763840"/>
        <c:axId val="137777920"/>
      </c:barChart>
      <c:catAx>
        <c:axId val="137763840"/>
        <c:scaling>
          <c:orientation val="maxMin"/>
        </c:scaling>
        <c:delete val="0"/>
        <c:axPos val="l"/>
        <c:numFmt formatCode="General" sourceLinked="0"/>
        <c:majorTickMark val="out"/>
        <c:minorTickMark val="none"/>
        <c:tickLblPos val="nextTo"/>
        <c:crossAx val="137777920"/>
        <c:crosses val="autoZero"/>
        <c:auto val="1"/>
        <c:lblAlgn val="ctr"/>
        <c:lblOffset val="100"/>
        <c:noMultiLvlLbl val="0"/>
      </c:catAx>
      <c:valAx>
        <c:axId val="137777920"/>
        <c:scaling>
          <c:orientation val="minMax"/>
        </c:scaling>
        <c:delete val="1"/>
        <c:axPos val="t"/>
        <c:numFmt formatCode="0%" sourceLinked="1"/>
        <c:majorTickMark val="out"/>
        <c:minorTickMark val="none"/>
        <c:tickLblPos val="nextTo"/>
        <c:crossAx val="1377638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Kayaking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Flat water</c:v>
                </c:pt>
                <c:pt idx="1">
                  <c:v>Sea Kayaking</c:v>
                </c:pt>
                <c:pt idx="2">
                  <c:v>White water</c:v>
                </c:pt>
              </c:strCache>
            </c:strRef>
          </c:cat>
          <c:val>
            <c:numRef>
              <c:f>Sheet1!$B$2:$B$4</c:f>
              <c:numCache>
                <c:formatCode>0%</c:formatCode>
                <c:ptCount val="3"/>
                <c:pt idx="0">
                  <c:v>0.25</c:v>
                </c:pt>
                <c:pt idx="1">
                  <c:v>0.08</c:v>
                </c:pt>
                <c:pt idx="2">
                  <c:v>6.3E-2</c:v>
                </c:pt>
              </c:numCache>
            </c:numRef>
          </c:val>
        </c:ser>
        <c:dLbls>
          <c:showLegendKey val="0"/>
          <c:showVal val="0"/>
          <c:showCatName val="0"/>
          <c:showSerName val="0"/>
          <c:showPercent val="0"/>
          <c:showBubbleSize val="0"/>
        </c:dLbls>
        <c:gapWidth val="150"/>
        <c:axId val="122571392"/>
        <c:axId val="122585472"/>
      </c:barChart>
      <c:catAx>
        <c:axId val="122571392"/>
        <c:scaling>
          <c:orientation val="maxMin"/>
        </c:scaling>
        <c:delete val="0"/>
        <c:axPos val="l"/>
        <c:numFmt formatCode="General" sourceLinked="0"/>
        <c:majorTickMark val="out"/>
        <c:minorTickMark val="none"/>
        <c:tickLblPos val="nextTo"/>
        <c:crossAx val="122585472"/>
        <c:crosses val="autoZero"/>
        <c:auto val="1"/>
        <c:lblAlgn val="ctr"/>
        <c:lblOffset val="100"/>
        <c:noMultiLvlLbl val="0"/>
      </c:catAx>
      <c:valAx>
        <c:axId val="122585472"/>
        <c:scaling>
          <c:orientation val="minMax"/>
          <c:max val="0.60000000000000009"/>
          <c:min val="0"/>
        </c:scaling>
        <c:delete val="1"/>
        <c:axPos val="t"/>
        <c:numFmt formatCode="0%" sourceLinked="1"/>
        <c:majorTickMark val="out"/>
        <c:minorTickMark val="none"/>
        <c:tickLblPos val="nextTo"/>
        <c:crossAx val="1225713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Pt>
            <c:idx val="2"/>
            <c:invertIfNegative val="0"/>
            <c:bubble3D val="0"/>
          </c:dPt>
          <c:dPt>
            <c:idx val="3"/>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18-34</c:v>
                </c:pt>
                <c:pt idx="1">
                  <c:v>35-44</c:v>
                </c:pt>
                <c:pt idx="2">
                  <c:v>45-54</c:v>
                </c:pt>
                <c:pt idx="3">
                  <c:v>55-69</c:v>
                </c:pt>
              </c:strCache>
            </c:strRef>
          </c:cat>
          <c:val>
            <c:numRef>
              <c:f>Sheet1!$B$2:$B$5</c:f>
              <c:numCache>
                <c:formatCode>0%</c:formatCode>
                <c:ptCount val="4"/>
                <c:pt idx="0">
                  <c:v>0.35799999999999998</c:v>
                </c:pt>
                <c:pt idx="1">
                  <c:v>0.21700000000000003</c:v>
                </c:pt>
                <c:pt idx="2">
                  <c:v>0.20599999999999999</c:v>
                </c:pt>
                <c:pt idx="3">
                  <c:v>0.14100000000000001</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18-34</c:v>
                </c:pt>
                <c:pt idx="1">
                  <c:v>35-44</c:v>
                </c:pt>
                <c:pt idx="2">
                  <c:v>45-54</c:v>
                </c:pt>
                <c:pt idx="3">
                  <c:v>55-69</c:v>
                </c:pt>
              </c:strCache>
            </c:strRef>
          </c:cat>
          <c:val>
            <c:numRef>
              <c:f>Sheet1!$C$2:$C$5</c:f>
              <c:numCache>
                <c:formatCode>0%</c:formatCode>
                <c:ptCount val="4"/>
                <c:pt idx="0">
                  <c:v>0.17799999999999999</c:v>
                </c:pt>
                <c:pt idx="1">
                  <c:v>0.193</c:v>
                </c:pt>
                <c:pt idx="2">
                  <c:v>0.16500000000000001</c:v>
                </c:pt>
                <c:pt idx="3">
                  <c:v>0.18099999999999999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cat>
            <c:strRef>
              <c:f>Sheet1!$A$2:$A$5</c:f>
              <c:strCache>
                <c:ptCount val="4"/>
                <c:pt idx="0">
                  <c:v>18-34</c:v>
                </c:pt>
                <c:pt idx="1">
                  <c:v>35-44</c:v>
                </c:pt>
                <c:pt idx="2">
                  <c:v>45-54</c:v>
                </c:pt>
                <c:pt idx="3">
                  <c:v>55-69</c:v>
                </c:pt>
              </c:strCache>
            </c:strRef>
          </c:cat>
          <c:val>
            <c:numRef>
              <c:f>Sheet1!$D$2:$D$5</c:f>
              <c:numCache>
                <c:formatCode>0%</c:formatCode>
                <c:ptCount val="4"/>
                <c:pt idx="0">
                  <c:v>6.8000000000000005E-2</c:v>
                </c:pt>
                <c:pt idx="1">
                  <c:v>0.06</c:v>
                </c:pt>
                <c:pt idx="2">
                  <c:v>8.8999999999999996E-2</c:v>
                </c:pt>
                <c:pt idx="3">
                  <c:v>0.10100000000000001</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18-34</c:v>
                </c:pt>
                <c:pt idx="1">
                  <c:v>35-44</c:v>
                </c:pt>
                <c:pt idx="2">
                  <c:v>45-54</c:v>
                </c:pt>
                <c:pt idx="3">
                  <c:v>55-69</c:v>
                </c:pt>
              </c:strCache>
            </c:strRef>
          </c:cat>
          <c:val>
            <c:numRef>
              <c:f>Sheet1!$E$2:$E$5</c:f>
              <c:numCache>
                <c:formatCode>0%</c:formatCode>
                <c:ptCount val="4"/>
                <c:pt idx="0">
                  <c:v>0.39600000000000002</c:v>
                </c:pt>
                <c:pt idx="1">
                  <c:v>0.53</c:v>
                </c:pt>
                <c:pt idx="2">
                  <c:v>0.54</c:v>
                </c:pt>
                <c:pt idx="3">
                  <c:v>0.57699999999999996</c:v>
                </c:pt>
              </c:numCache>
            </c:numRef>
          </c:val>
        </c:ser>
        <c:dLbls>
          <c:showLegendKey val="0"/>
          <c:showVal val="0"/>
          <c:showCatName val="0"/>
          <c:showSerName val="0"/>
          <c:showPercent val="0"/>
          <c:showBubbleSize val="0"/>
        </c:dLbls>
        <c:gapWidth val="48"/>
        <c:overlap val="100"/>
        <c:axId val="137816320"/>
        <c:axId val="138096640"/>
      </c:barChart>
      <c:catAx>
        <c:axId val="137816320"/>
        <c:scaling>
          <c:orientation val="maxMin"/>
        </c:scaling>
        <c:delete val="0"/>
        <c:axPos val="l"/>
        <c:numFmt formatCode="General" sourceLinked="0"/>
        <c:majorTickMark val="out"/>
        <c:minorTickMark val="none"/>
        <c:tickLblPos val="nextTo"/>
        <c:crossAx val="138096640"/>
        <c:crosses val="autoZero"/>
        <c:auto val="1"/>
        <c:lblAlgn val="ctr"/>
        <c:lblOffset val="100"/>
        <c:noMultiLvlLbl val="0"/>
      </c:catAx>
      <c:valAx>
        <c:axId val="138096640"/>
        <c:scaling>
          <c:orientation val="minMax"/>
        </c:scaling>
        <c:delete val="1"/>
        <c:axPos val="t"/>
        <c:numFmt formatCode="0%" sourceLinked="1"/>
        <c:majorTickMark val="out"/>
        <c:minorTickMark val="none"/>
        <c:tickLblPos val="nextTo"/>
        <c:crossAx val="1378163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16123808074444"/>
          <c:y val="6.047357668770538E-2"/>
          <c:w val="0.6006081647108017"/>
          <c:h val="0.90403559366187847"/>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1"/>
            <c:invertIfNegative val="0"/>
            <c:bubble3D val="0"/>
            <c:spPr>
              <a:solidFill>
                <a:srgbClr val="DE7A7A"/>
              </a:solidFill>
              <a:ln>
                <a:solidFill>
                  <a:schemeClr val="tx1"/>
                </a:solidFill>
              </a:ln>
            </c:spPr>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Pt>
            <c:idx val="5"/>
            <c:invertIfNegative val="0"/>
            <c:bubble3D val="0"/>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0.26500000000000001</c:v>
                </c:pt>
                <c:pt idx="1">
                  <c:v>0.17699999999999999</c:v>
                </c:pt>
                <c:pt idx="2">
                  <c:v>0.20400000000000001</c:v>
                </c:pt>
                <c:pt idx="3">
                  <c:v>0.27500000000000002</c:v>
                </c:pt>
                <c:pt idx="4">
                  <c:v>0.22700000000000004</c:v>
                </c:pt>
                <c:pt idx="5">
                  <c:v>0.22500000000000001</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0.2</c:v>
                </c:pt>
                <c:pt idx="1">
                  <c:v>0.14599999999999999</c:v>
                </c:pt>
                <c:pt idx="2">
                  <c:v>0.14599999999999999</c:v>
                </c:pt>
                <c:pt idx="3">
                  <c:v>0.20100000000000001</c:v>
                </c:pt>
                <c:pt idx="4">
                  <c:v>0.2</c:v>
                </c:pt>
                <c:pt idx="5">
                  <c:v>0.20599999999999999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DE7A7A"/>
              </a:solidFill>
              <a:ln>
                <a:solidFill>
                  <a:schemeClr val="tx1"/>
                </a:solidFill>
              </a:ln>
            </c:spPr>
          </c:dPt>
          <c:dPt>
            <c:idx val="5"/>
            <c:invertIfNegative val="0"/>
            <c:bubble3D val="0"/>
            <c:spPr>
              <a:solidFill>
                <a:srgbClr val="B4C882"/>
              </a:solidFill>
              <a:ln>
                <a:solidFill>
                  <a:schemeClr val="tx1"/>
                </a:solidFill>
              </a:ln>
            </c:spPr>
          </c:dPt>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3.7999999999999999E-2</c:v>
                </c:pt>
                <c:pt idx="1">
                  <c:v>9.0999999999999998E-2</c:v>
                </c:pt>
                <c:pt idx="2">
                  <c:v>9.7000000000000003E-2</c:v>
                </c:pt>
                <c:pt idx="3">
                  <c:v>0.114</c:v>
                </c:pt>
                <c:pt idx="4">
                  <c:v>0.04</c:v>
                </c:pt>
                <c:pt idx="5">
                  <c:v>0.11799999999999999</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Sheet1!$E$2:$E$7</c:f>
              <c:numCache>
                <c:formatCode>0%</c:formatCode>
                <c:ptCount val="6"/>
                <c:pt idx="0">
                  <c:v>0.496</c:v>
                </c:pt>
                <c:pt idx="1">
                  <c:v>0.58499999999999996</c:v>
                </c:pt>
                <c:pt idx="2">
                  <c:v>0.55300000000000005</c:v>
                </c:pt>
                <c:pt idx="3">
                  <c:v>0.40899999999999997</c:v>
                </c:pt>
                <c:pt idx="4">
                  <c:v>0.53300000000000003</c:v>
                </c:pt>
                <c:pt idx="5">
                  <c:v>0.45100000000000001</c:v>
                </c:pt>
              </c:numCache>
            </c:numRef>
          </c:val>
        </c:ser>
        <c:dLbls>
          <c:showLegendKey val="0"/>
          <c:showVal val="0"/>
          <c:showCatName val="0"/>
          <c:showSerName val="0"/>
          <c:showPercent val="0"/>
          <c:showBubbleSize val="0"/>
        </c:dLbls>
        <c:gapWidth val="48"/>
        <c:overlap val="100"/>
        <c:axId val="138311552"/>
        <c:axId val="138313088"/>
      </c:barChart>
      <c:catAx>
        <c:axId val="138311552"/>
        <c:scaling>
          <c:orientation val="maxMin"/>
        </c:scaling>
        <c:delete val="0"/>
        <c:axPos val="l"/>
        <c:numFmt formatCode="General" sourceLinked="0"/>
        <c:majorTickMark val="out"/>
        <c:minorTickMark val="none"/>
        <c:tickLblPos val="nextTo"/>
        <c:crossAx val="138313088"/>
        <c:crosses val="autoZero"/>
        <c:auto val="1"/>
        <c:lblAlgn val="ctr"/>
        <c:lblOffset val="100"/>
        <c:noMultiLvlLbl val="0"/>
      </c:catAx>
      <c:valAx>
        <c:axId val="138313088"/>
        <c:scaling>
          <c:orientation val="minMax"/>
        </c:scaling>
        <c:delete val="1"/>
        <c:axPos val="t"/>
        <c:numFmt formatCode="0%" sourceLinked="1"/>
        <c:majorTickMark val="out"/>
        <c:minorTickMark val="none"/>
        <c:tickLblPos val="nextTo"/>
        <c:crossAx val="1383115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718557274007673"/>
          <c:y val="9.9934473888273687E-2"/>
          <c:w val="0.63478068716755987"/>
          <c:h val="0.8001310522234526"/>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2"/>
            <c:invertIfNegative val="0"/>
            <c:bubble3D val="0"/>
            <c:spPr>
              <a:solidFill>
                <a:schemeClr val="accent3">
                  <a:lumMod val="20000"/>
                  <a:lumOff val="80000"/>
                </a:schemeClr>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Strong</c:v>
                </c:pt>
                <c:pt idx="1">
                  <c:v>Unable</c:v>
                </c:pt>
              </c:strCache>
            </c:strRef>
          </c:cat>
          <c:val>
            <c:numRef>
              <c:f>Sheet1!$B$2:$B$3</c:f>
              <c:numCache>
                <c:formatCode>0%</c:formatCode>
                <c:ptCount val="2"/>
                <c:pt idx="0">
                  <c:v>0.26300000000000001</c:v>
                </c:pt>
                <c:pt idx="1">
                  <c:v>0.16999999999999998</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2"/>
            <c:invertIfNegative val="0"/>
            <c:bubble3D val="0"/>
          </c:dPt>
          <c:cat>
            <c:strRef>
              <c:f>Sheet1!$A$2:$A$3</c:f>
              <c:strCache>
                <c:ptCount val="2"/>
                <c:pt idx="0">
                  <c:v>Strong</c:v>
                </c:pt>
                <c:pt idx="1">
                  <c:v>Unable</c:v>
                </c:pt>
              </c:strCache>
            </c:strRef>
          </c:cat>
          <c:val>
            <c:numRef>
              <c:f>Sheet1!$C$2:$C$3</c:f>
              <c:numCache>
                <c:formatCode>0%</c:formatCode>
                <c:ptCount val="2"/>
                <c:pt idx="0">
                  <c:v>0.16600000000000001</c:v>
                </c:pt>
                <c:pt idx="1">
                  <c:v>0.14899999999999999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spPr>
              <a:solidFill>
                <a:schemeClr val="accent3">
                  <a:lumMod val="20000"/>
                  <a:lumOff val="80000"/>
                </a:schemeClr>
              </a:solidFill>
              <a:ln>
                <a:solidFill>
                  <a:schemeClr val="tx1"/>
                </a:solidFill>
              </a:ln>
            </c:spPr>
          </c:dPt>
          <c:cat>
            <c:strRef>
              <c:f>Sheet1!$A$2:$A$3</c:f>
              <c:strCache>
                <c:ptCount val="2"/>
                <c:pt idx="0">
                  <c:v>Strong</c:v>
                </c:pt>
                <c:pt idx="1">
                  <c:v>Unable</c:v>
                </c:pt>
              </c:strCache>
            </c:strRef>
          </c:cat>
          <c:val>
            <c:numRef>
              <c:f>Sheet1!$D$2:$D$3</c:f>
              <c:numCache>
                <c:formatCode>0%</c:formatCode>
                <c:ptCount val="2"/>
                <c:pt idx="0">
                  <c:v>7.5999999999999998E-2</c:v>
                </c:pt>
                <c:pt idx="1">
                  <c:v>4.2999999999999997E-2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1"/>
            <c:invertIfNegative val="0"/>
            <c:bubble3D val="0"/>
            <c:spPr>
              <a:solidFill>
                <a:srgbClr val="B4C882"/>
              </a:solidFill>
              <a:ln>
                <a:solidFill>
                  <a:schemeClr val="tx1"/>
                </a:solidFill>
              </a:ln>
            </c:spPr>
          </c:dPt>
          <c:dPt>
            <c:idx val="2"/>
            <c:invertIfNegative val="0"/>
            <c:bubble3D val="0"/>
            <c:spPr>
              <a:solidFill>
                <a:schemeClr val="accent5">
                  <a:lumMod val="40000"/>
                  <a:lumOff val="60000"/>
                </a:schemeClr>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Strong</c:v>
                </c:pt>
                <c:pt idx="1">
                  <c:v>Unable</c:v>
                </c:pt>
              </c:strCache>
            </c:strRef>
          </c:cat>
          <c:val>
            <c:numRef>
              <c:f>Sheet1!$E$2:$E$3</c:f>
              <c:numCache>
                <c:formatCode>0%</c:formatCode>
                <c:ptCount val="2"/>
                <c:pt idx="0">
                  <c:v>0.49399999999999999</c:v>
                </c:pt>
                <c:pt idx="1">
                  <c:v>0.63800000000000001</c:v>
                </c:pt>
              </c:numCache>
            </c:numRef>
          </c:val>
        </c:ser>
        <c:dLbls>
          <c:showLegendKey val="0"/>
          <c:showVal val="0"/>
          <c:showCatName val="0"/>
          <c:showSerName val="0"/>
          <c:showPercent val="0"/>
          <c:showBubbleSize val="0"/>
        </c:dLbls>
        <c:gapWidth val="48"/>
        <c:overlap val="100"/>
        <c:axId val="138220288"/>
        <c:axId val="138221824"/>
      </c:barChart>
      <c:catAx>
        <c:axId val="138220288"/>
        <c:scaling>
          <c:orientation val="maxMin"/>
        </c:scaling>
        <c:delete val="0"/>
        <c:axPos val="l"/>
        <c:numFmt formatCode="General" sourceLinked="0"/>
        <c:majorTickMark val="out"/>
        <c:minorTickMark val="none"/>
        <c:tickLblPos val="nextTo"/>
        <c:crossAx val="138221824"/>
        <c:crosses val="autoZero"/>
        <c:auto val="1"/>
        <c:lblAlgn val="ctr"/>
        <c:lblOffset val="100"/>
        <c:noMultiLvlLbl val="0"/>
      </c:catAx>
      <c:valAx>
        <c:axId val="138221824"/>
        <c:scaling>
          <c:orientation val="minMax"/>
        </c:scaling>
        <c:delete val="1"/>
        <c:axPos val="t"/>
        <c:numFmt formatCode="0%" sourceLinked="1"/>
        <c:majorTickMark val="out"/>
        <c:minorTickMark val="none"/>
        <c:tickLblPos val="nextTo"/>
        <c:crossAx val="1382202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8439296"/>
        <c:axId val="138449280"/>
      </c:barChart>
      <c:catAx>
        <c:axId val="138439296"/>
        <c:scaling>
          <c:orientation val="minMax"/>
        </c:scaling>
        <c:delete val="1"/>
        <c:axPos val="l"/>
        <c:numFmt formatCode="General" sourceLinked="0"/>
        <c:majorTickMark val="none"/>
        <c:minorTickMark val="none"/>
        <c:tickLblPos val="nextTo"/>
        <c:crossAx val="138449280"/>
        <c:crosses val="autoZero"/>
        <c:auto val="1"/>
        <c:lblAlgn val="ctr"/>
        <c:lblOffset val="100"/>
        <c:noMultiLvlLbl val="0"/>
      </c:catAx>
      <c:valAx>
        <c:axId val="138449280"/>
        <c:scaling>
          <c:orientation val="minMax"/>
        </c:scaling>
        <c:delete val="1"/>
        <c:axPos val="b"/>
        <c:numFmt formatCode="0%" sourceLinked="1"/>
        <c:majorTickMark val="none"/>
        <c:minorTickMark val="none"/>
        <c:tickLblPos val="nextTo"/>
        <c:crossAx val="138439296"/>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28717952"/>
        <c:axId val="128719488"/>
      </c:barChart>
      <c:catAx>
        <c:axId val="128717952"/>
        <c:scaling>
          <c:orientation val="minMax"/>
        </c:scaling>
        <c:delete val="1"/>
        <c:axPos val="l"/>
        <c:numFmt formatCode="General" sourceLinked="0"/>
        <c:majorTickMark val="none"/>
        <c:minorTickMark val="none"/>
        <c:tickLblPos val="nextTo"/>
        <c:crossAx val="128719488"/>
        <c:crosses val="autoZero"/>
        <c:auto val="1"/>
        <c:lblAlgn val="ctr"/>
        <c:lblOffset val="100"/>
        <c:noMultiLvlLbl val="0"/>
      </c:catAx>
      <c:valAx>
        <c:axId val="128719488"/>
        <c:scaling>
          <c:orientation val="minMax"/>
        </c:scaling>
        <c:delete val="1"/>
        <c:axPos val="b"/>
        <c:numFmt formatCode="0%" sourceLinked="1"/>
        <c:majorTickMark val="none"/>
        <c:minorTickMark val="none"/>
        <c:tickLblPos val="nextTo"/>
        <c:crossAx val="128717952"/>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8596269216348"/>
          <c:y val="5.2359990157480316E-2"/>
          <c:w val="0.749442608736408"/>
          <c:h val="0.85586980514689315"/>
        </c:manualLayout>
      </c:layout>
      <c:barChart>
        <c:barDir val="bar"/>
        <c:grouping val="percentStacked"/>
        <c:varyColors val="0"/>
        <c:ser>
          <c:idx val="0"/>
          <c:order val="0"/>
          <c:tx>
            <c:strRef>
              <c:f>Sheet1!$B$1</c:f>
              <c:strCache>
                <c:ptCount val="1"/>
                <c:pt idx="0">
                  <c:v>Increased Participation</c:v>
                </c:pt>
              </c:strCache>
            </c:strRef>
          </c:tx>
          <c:spPr>
            <a:solidFill>
              <a:schemeClr val="bg1">
                <a:lumMod val="85000"/>
              </a:schemeClr>
            </a:solidFill>
            <a:ln>
              <a:solidFill>
                <a:schemeClr val="tx1"/>
              </a:solidFill>
            </a:ln>
          </c:spPr>
          <c:invertIfNegative val="0"/>
          <c:dPt>
            <c:idx val="3"/>
            <c:invertIfNegative val="0"/>
            <c:bubble3D val="0"/>
          </c:dPt>
          <c:dPt>
            <c:idx val="4"/>
            <c:invertIfNegative val="0"/>
            <c:bubble3D val="0"/>
          </c:dPt>
          <c:dLbls>
            <c:dLbl>
              <c:idx val="3"/>
              <c:layout>
                <c:manualLayout>
                  <c:x val="-1.2618614980819704E-7"/>
                  <c:y val="-6.249015748031496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0.31</c:v>
                </c:pt>
                <c:pt idx="1">
                  <c:v>0.25</c:v>
                </c:pt>
                <c:pt idx="2">
                  <c:v>0.26</c:v>
                </c:pt>
                <c:pt idx="3">
                  <c:v>0.23</c:v>
                </c:pt>
                <c:pt idx="4">
                  <c:v>0.32</c:v>
                </c:pt>
                <c:pt idx="5">
                  <c:v>0.22</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3"/>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0.63800000000000001</c:v>
                </c:pt>
                <c:pt idx="1">
                  <c:v>0.69499999999999995</c:v>
                </c:pt>
                <c:pt idx="2">
                  <c:v>0.67500000000000004</c:v>
                </c:pt>
                <c:pt idx="3">
                  <c:v>0.70799999999999996</c:v>
                </c:pt>
                <c:pt idx="4">
                  <c:v>0.60699999999999998</c:v>
                </c:pt>
                <c:pt idx="5">
                  <c:v>0.69599999999999995</c:v>
                </c:pt>
              </c:numCache>
            </c:numRef>
          </c:val>
        </c:ser>
        <c:ser>
          <c:idx val="2"/>
          <c:order val="2"/>
          <c:tx>
            <c:strRef>
              <c:f>Sheet1!$D$1</c:f>
              <c:strCache>
                <c:ptCount val="1"/>
                <c:pt idx="0">
                  <c:v>Decreased Participation</c:v>
                </c:pt>
              </c:strCache>
            </c:strRef>
          </c:tx>
          <c:spPr>
            <a:solidFill>
              <a:schemeClr val="bg1">
                <a:lumMod val="85000"/>
              </a:schemeClr>
            </a:solidFill>
            <a:ln>
              <a:solidFill>
                <a:schemeClr val="tx1"/>
              </a:solidFill>
            </a:ln>
          </c:spPr>
          <c:invertIfNegative val="0"/>
          <c:dPt>
            <c:idx val="1"/>
            <c:invertIfNegative val="0"/>
            <c:bubble3D val="0"/>
          </c:dPt>
          <c:dPt>
            <c:idx val="3"/>
            <c:invertIfNegative val="0"/>
            <c:bubble3D val="0"/>
          </c:dPt>
          <c:dPt>
            <c:idx val="4"/>
            <c:invertIfNegative val="0"/>
            <c:bubble3D val="0"/>
          </c:dPt>
          <c:dPt>
            <c:idx val="5"/>
            <c:invertIfNegative val="0"/>
            <c:bubble3D val="0"/>
            <c:spPr>
              <a:solidFill>
                <a:srgbClr val="B4C882"/>
              </a:solidFill>
              <a:ln>
                <a:solidFill>
                  <a:schemeClr val="tx1"/>
                </a:solidFill>
              </a:ln>
            </c:spPr>
          </c:dPt>
          <c:dLbls>
            <c:dLbl>
              <c:idx val="5"/>
              <c:layout>
                <c:manualLayout>
                  <c:x val="0"/>
                  <c:y val="2.8816409216063993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0.04</c:v>
                </c:pt>
                <c:pt idx="1">
                  <c:v>0.04</c:v>
                </c:pt>
                <c:pt idx="2">
                  <c:v>0.04</c:v>
                </c:pt>
                <c:pt idx="3">
                  <c:v>0.04</c:v>
                </c:pt>
                <c:pt idx="4">
                  <c:v>0.04</c:v>
                </c:pt>
                <c:pt idx="5">
                  <c:v>0.05</c:v>
                </c:pt>
              </c:numCache>
            </c:numRef>
          </c:val>
        </c:ser>
        <c:dLbls>
          <c:showLegendKey val="0"/>
          <c:showVal val="1"/>
          <c:showCatName val="0"/>
          <c:showSerName val="0"/>
          <c:showPercent val="0"/>
          <c:showBubbleSize val="0"/>
        </c:dLbls>
        <c:gapWidth val="151"/>
        <c:overlap val="100"/>
        <c:axId val="135826048"/>
        <c:axId val="135840128"/>
      </c:barChart>
      <c:catAx>
        <c:axId val="135826048"/>
        <c:scaling>
          <c:orientation val="maxMin"/>
        </c:scaling>
        <c:delete val="0"/>
        <c:axPos val="l"/>
        <c:numFmt formatCode="General" sourceLinked="0"/>
        <c:majorTickMark val="none"/>
        <c:minorTickMark val="none"/>
        <c:tickLblPos val="none"/>
        <c:txPr>
          <a:bodyPr/>
          <a:lstStyle/>
          <a:p>
            <a:pPr>
              <a:defRPr>
                <a:solidFill>
                  <a:schemeClr val="bg1"/>
                </a:solidFill>
              </a:defRPr>
            </a:pPr>
            <a:endParaRPr lang="en-US"/>
          </a:p>
        </c:txPr>
        <c:crossAx val="135840128"/>
        <c:crosses val="autoZero"/>
        <c:auto val="1"/>
        <c:lblAlgn val="ctr"/>
        <c:lblOffset val="100"/>
        <c:noMultiLvlLbl val="0"/>
      </c:catAx>
      <c:valAx>
        <c:axId val="135840128"/>
        <c:scaling>
          <c:orientation val="minMax"/>
        </c:scaling>
        <c:delete val="1"/>
        <c:axPos val="t"/>
        <c:numFmt formatCode="0%" sourceLinked="1"/>
        <c:majorTickMark val="out"/>
        <c:minorTickMark val="none"/>
        <c:tickLblPos val="nextTo"/>
        <c:crossAx val="135826048"/>
        <c:crosses val="autoZero"/>
        <c:crossBetween val="between"/>
      </c:valAx>
    </c:plotArea>
    <c:legend>
      <c:legendPos val="b"/>
      <c:layout>
        <c:manualLayout>
          <c:xMode val="edge"/>
          <c:yMode val="edge"/>
          <c:x val="0.10593691413573303"/>
          <c:y val="0.90945816503530608"/>
          <c:w val="0.88096034870641171"/>
          <c:h val="9.0541834964693868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Canoeing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Flat water</c:v>
                </c:pt>
                <c:pt idx="1">
                  <c:v>White water</c:v>
                </c:pt>
              </c:strCache>
            </c:strRef>
          </c:cat>
          <c:val>
            <c:numRef>
              <c:f>Sheet1!$B$2:$B$3</c:f>
              <c:numCache>
                <c:formatCode>0%</c:formatCode>
                <c:ptCount val="2"/>
                <c:pt idx="0">
                  <c:v>0.38900000000000001</c:v>
                </c:pt>
                <c:pt idx="1">
                  <c:v>0.06</c:v>
                </c:pt>
              </c:numCache>
            </c:numRef>
          </c:val>
        </c:ser>
        <c:dLbls>
          <c:showLegendKey val="0"/>
          <c:showVal val="0"/>
          <c:showCatName val="0"/>
          <c:showSerName val="0"/>
          <c:showPercent val="0"/>
          <c:showBubbleSize val="0"/>
        </c:dLbls>
        <c:gapWidth val="150"/>
        <c:axId val="122638720"/>
        <c:axId val="122640256"/>
      </c:barChart>
      <c:catAx>
        <c:axId val="122638720"/>
        <c:scaling>
          <c:orientation val="maxMin"/>
        </c:scaling>
        <c:delete val="0"/>
        <c:axPos val="l"/>
        <c:numFmt formatCode="General" sourceLinked="0"/>
        <c:majorTickMark val="out"/>
        <c:minorTickMark val="none"/>
        <c:tickLblPos val="nextTo"/>
        <c:crossAx val="122640256"/>
        <c:crosses val="autoZero"/>
        <c:auto val="1"/>
        <c:lblAlgn val="ctr"/>
        <c:lblOffset val="100"/>
        <c:noMultiLvlLbl val="0"/>
      </c:catAx>
      <c:valAx>
        <c:axId val="122640256"/>
        <c:scaling>
          <c:orientation val="minMax"/>
          <c:max val="0.60000000000000009"/>
          <c:min val="0"/>
        </c:scaling>
        <c:delete val="1"/>
        <c:axPos val="t"/>
        <c:numFmt formatCode="0%" sourceLinked="1"/>
        <c:majorTickMark val="out"/>
        <c:minorTickMark val="none"/>
        <c:tickLblPos val="nextTo"/>
        <c:crossAx val="1226387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Paddling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Canoeing</c:v>
                </c:pt>
                <c:pt idx="1">
                  <c:v>Kayaking </c:v>
                </c:pt>
                <c:pt idx="2">
                  <c:v>SUP</c:v>
                </c:pt>
              </c:strCache>
            </c:strRef>
          </c:cat>
          <c:val>
            <c:numRef>
              <c:f>Sheet1!$B$2:$B$4</c:f>
              <c:numCache>
                <c:formatCode>0%</c:formatCode>
                <c:ptCount val="3"/>
                <c:pt idx="0">
                  <c:v>0.40500000000000003</c:v>
                </c:pt>
                <c:pt idx="1">
                  <c:v>0.29299999999999998</c:v>
                </c:pt>
                <c:pt idx="2">
                  <c:v>5.2999999999999999E-2</c:v>
                </c:pt>
              </c:numCache>
            </c:numRef>
          </c:val>
        </c:ser>
        <c:dLbls>
          <c:showLegendKey val="0"/>
          <c:showVal val="0"/>
          <c:showCatName val="0"/>
          <c:showSerName val="0"/>
          <c:showPercent val="0"/>
          <c:showBubbleSize val="0"/>
        </c:dLbls>
        <c:gapWidth val="150"/>
        <c:axId val="122677120"/>
        <c:axId val="122678656"/>
      </c:barChart>
      <c:catAx>
        <c:axId val="122677120"/>
        <c:scaling>
          <c:orientation val="maxMin"/>
        </c:scaling>
        <c:delete val="0"/>
        <c:axPos val="l"/>
        <c:numFmt formatCode="General" sourceLinked="0"/>
        <c:majorTickMark val="out"/>
        <c:minorTickMark val="none"/>
        <c:tickLblPos val="nextTo"/>
        <c:crossAx val="122678656"/>
        <c:crosses val="autoZero"/>
        <c:auto val="1"/>
        <c:lblAlgn val="ctr"/>
        <c:lblOffset val="100"/>
        <c:noMultiLvlLbl val="0"/>
      </c:catAx>
      <c:valAx>
        <c:axId val="122678656"/>
        <c:scaling>
          <c:orientation val="minMax"/>
          <c:max val="0.60000000000000009"/>
          <c:min val="0"/>
        </c:scaling>
        <c:delete val="1"/>
        <c:axPos val="t"/>
        <c:numFmt formatCode="0%" sourceLinked="1"/>
        <c:majorTickMark val="out"/>
        <c:minorTickMark val="none"/>
        <c:tickLblPos val="nextTo"/>
        <c:crossAx val="1226771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0.60714</cdr:x>
      <cdr:y>0.02454</cdr:y>
    </cdr:from>
    <cdr:to>
      <cdr:x>0.7602</cdr:x>
      <cdr:y>0.90916</cdr:y>
    </cdr:to>
    <cdr:sp macro="" textlink="">
      <cdr:nvSpPr>
        <cdr:cNvPr id="2" name="Rectangle 1"/>
        <cdr:cNvSpPr/>
      </cdr:nvSpPr>
      <cdr:spPr>
        <a:xfrm xmlns:a="http://schemas.openxmlformats.org/drawingml/2006/main">
          <a:off x="5181600" y="85160"/>
          <a:ext cx="1306286" cy="3069848"/>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0.59949</cdr:x>
      <cdr:y>0.02454</cdr:y>
    </cdr:from>
    <cdr:to>
      <cdr:x>0.74346</cdr:x>
      <cdr:y>0.90916</cdr:y>
    </cdr:to>
    <cdr:sp macro="" textlink="">
      <cdr:nvSpPr>
        <cdr:cNvPr id="2" name="Rectangle 1"/>
        <cdr:cNvSpPr/>
      </cdr:nvSpPr>
      <cdr:spPr>
        <a:xfrm xmlns:a="http://schemas.openxmlformats.org/drawingml/2006/main">
          <a:off x="5116286" y="85160"/>
          <a:ext cx="1228723" cy="3069848"/>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9" y="0"/>
            <a:ext cx="3066733" cy="468154"/>
          </a:xfrm>
          <a:prstGeom prst="rect">
            <a:avLst/>
          </a:prstGeom>
        </p:spPr>
        <p:txBody>
          <a:bodyPr vert="horz" lIns="93973" tIns="46986" rIns="93973" bIns="46986" rtlCol="0"/>
          <a:lstStyle>
            <a:lvl1pPr algn="r">
              <a:defRPr sz="1200"/>
            </a:lvl1pPr>
          </a:lstStyle>
          <a:p>
            <a:fld id="{866A2D30-BF82-445F-AC38-15F8136A96F2}" type="datetimeFigureOut">
              <a:rPr lang="en-US" smtClean="0"/>
              <a:pPr/>
              <a:t>2015-01-11</a:t>
            </a:fld>
            <a:endParaRPr lang="en-US"/>
          </a:p>
        </p:txBody>
      </p:sp>
      <p:sp>
        <p:nvSpPr>
          <p:cNvPr id="4" name="Footer Placeholder 3"/>
          <p:cNvSpPr>
            <a:spLocks noGrp="1"/>
          </p:cNvSpPr>
          <p:nvPr>
            <p:ph type="ftr" sz="quarter" idx="2"/>
          </p:nvPr>
        </p:nvSpPr>
        <p:spPr>
          <a:xfrm>
            <a:off x="4" y="8893298"/>
            <a:ext cx="3066733" cy="4681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9" y="8893298"/>
            <a:ext cx="3066733" cy="468154"/>
          </a:xfrm>
          <a:prstGeom prst="rect">
            <a:avLst/>
          </a:prstGeom>
        </p:spPr>
        <p:txBody>
          <a:bodyPr vert="horz" lIns="93973" tIns="46986" rIns="93973" bIns="46986" rtlCol="0" anchor="b"/>
          <a:lstStyle>
            <a:lvl1pPr algn="r">
              <a:defRPr sz="1200"/>
            </a:lvl1pPr>
          </a:lstStyle>
          <a:p>
            <a:fld id="{9B19F327-630D-4847-93A7-8367968A364A}" type="slidenum">
              <a:rPr lang="en-US" smtClean="0"/>
              <a:pPr/>
              <a:t>‹#›</a:t>
            </a:fld>
            <a:endParaRPr lang="en-US"/>
          </a:p>
        </p:txBody>
      </p:sp>
    </p:spTree>
    <p:extLst>
      <p:ext uri="{BB962C8B-B14F-4D97-AF65-F5344CB8AC3E}">
        <p14:creationId xmlns:p14="http://schemas.microsoft.com/office/powerpoint/2010/main" val="741178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9" y="0"/>
            <a:ext cx="3066733" cy="468154"/>
          </a:xfrm>
          <a:prstGeom prst="rect">
            <a:avLst/>
          </a:prstGeom>
        </p:spPr>
        <p:txBody>
          <a:bodyPr vert="horz" lIns="93973" tIns="46986" rIns="93973" bIns="46986" rtlCol="0"/>
          <a:lstStyle>
            <a:lvl1pPr algn="r">
              <a:defRPr sz="1200"/>
            </a:lvl1pPr>
          </a:lstStyle>
          <a:p>
            <a:fld id="{207C445A-AF72-4158-B3D6-639A41F8BE94}" type="datetimeFigureOut">
              <a:rPr lang="en-US" smtClean="0"/>
              <a:pPr/>
              <a:t>2015-01-11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93298"/>
            <a:ext cx="3066733" cy="4681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9" y="8893298"/>
            <a:ext cx="3066733" cy="468154"/>
          </a:xfrm>
          <a:prstGeom prst="rect">
            <a:avLst/>
          </a:prstGeom>
        </p:spPr>
        <p:txBody>
          <a:bodyPr vert="horz" lIns="93973" tIns="46986" rIns="93973" bIns="46986" rtlCol="0" anchor="b"/>
          <a:lstStyle>
            <a:lvl1pPr algn="r">
              <a:defRPr sz="1200"/>
            </a:lvl1pPr>
          </a:lstStyle>
          <a:p>
            <a:fld id="{FDB15B27-10B9-47BD-A8F9-EB0473F19DF1}" type="slidenum">
              <a:rPr lang="en-US" smtClean="0"/>
              <a:pPr/>
              <a:t>‹#›</a:t>
            </a:fld>
            <a:endParaRPr lang="en-US"/>
          </a:p>
        </p:txBody>
      </p:sp>
    </p:spTree>
    <p:extLst>
      <p:ext uri="{BB962C8B-B14F-4D97-AF65-F5344CB8AC3E}">
        <p14:creationId xmlns:p14="http://schemas.microsoft.com/office/powerpoint/2010/main" val="342568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Identified in Step 1 Preliminary Stakeholder Session, and re-confirmed in Step 3 Stakeholder Consultation Sessions,</a:t>
            </a:r>
            <a:r>
              <a:rPr lang="en-US" baseline="0" dirty="0" smtClean="0"/>
              <a:t> that the top 2 boating safety “problem areas” to focus on, that if addressed, could make the biggest difference to improving boating safety, are: “not wearing lifejackets” and “drinking and operating a boat/watercraft”.  So, focused the Research Steps on more deeply understanding the barriers and motivators related to these 2 areas, in search of new ways to motivate changes in boaters’ ingrained </a:t>
            </a:r>
            <a:r>
              <a:rPr lang="en-US" baseline="0" dirty="0" err="1" smtClean="0"/>
              <a:t>behaviours</a:t>
            </a:r>
            <a:r>
              <a:rPr lang="en-US" baseline="0" dirty="0" smtClean="0"/>
              <a:t> in these areas.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a:t>
            </a:fld>
            <a:endParaRPr lang="en-US"/>
          </a:p>
        </p:txBody>
      </p:sp>
    </p:spTree>
    <p:extLst>
      <p:ext uri="{BB962C8B-B14F-4D97-AF65-F5344CB8AC3E}">
        <p14:creationId xmlns:p14="http://schemas.microsoft.com/office/powerpoint/2010/main" val="404614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Max Diff Excel tool, can see that:</a:t>
            </a:r>
          </a:p>
          <a:p>
            <a:pPr marL="171450" indent="-171450">
              <a:buFont typeface="Arial" panose="020B0604020202020204" pitchFamily="34" charset="0"/>
              <a:buChar char="•"/>
            </a:pPr>
            <a:r>
              <a:rPr lang="en-US" dirty="0" smtClean="0"/>
              <a:t>#1 is #1 and similar ratings for both men and women.  For #2 to #6, rankings are the same for men and women,</a:t>
            </a:r>
            <a:r>
              <a:rPr lang="en-US" baseline="0" dirty="0" smtClean="0"/>
              <a:t> but ratings are even higher amongst women than men - for “cold water” risk/danger and “shock effect” messages.</a:t>
            </a:r>
          </a:p>
          <a:p>
            <a:pPr marL="171450" indent="-171450">
              <a:buFont typeface="Arial" panose="020B0604020202020204" pitchFamily="34" charset="0"/>
              <a:buChar char="•"/>
            </a:pPr>
            <a:r>
              <a:rPr lang="en-US" baseline="0" dirty="0" smtClean="0"/>
              <a:t>Similar picture by age.  #1 is #1 with both younger and older boaters. Higher ratings for older boaters, especially #1 and #7.</a:t>
            </a:r>
            <a:endParaRPr lang="en-US" dirty="0" smtClean="0"/>
          </a:p>
          <a:p>
            <a:pPr marL="171450" indent="-171450">
              <a:buFont typeface="Arial" panose="020B0604020202020204" pitchFamily="34" charset="0"/>
              <a:buChar char="•"/>
            </a:pPr>
            <a:r>
              <a:rPr lang="en-US" dirty="0" smtClean="0"/>
              <a:t>No meaningful differences between Paddlers, Fishers and Pleasure </a:t>
            </a:r>
            <a:r>
              <a:rPr lang="en-US" dirty="0" err="1" smtClean="0"/>
              <a:t>Powerboaters</a:t>
            </a:r>
            <a:r>
              <a:rPr lang="en-US" dirty="0" smtClean="0"/>
              <a:t>.</a:t>
            </a:r>
          </a:p>
          <a:p>
            <a:pPr marL="171450" indent="-171450">
              <a:buFont typeface="Arial" panose="020B0604020202020204" pitchFamily="34" charset="0"/>
              <a:buChar char="•"/>
            </a:pPr>
            <a:r>
              <a:rPr lang="en-US" dirty="0" smtClean="0"/>
              <a:t>No</a:t>
            </a:r>
            <a:r>
              <a:rPr lang="en-US" baseline="0" dirty="0" smtClean="0"/>
              <a:t> meaningful differences by region.</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36</a:t>
            </a:fld>
            <a:endParaRPr lang="en-US"/>
          </a:p>
        </p:txBody>
      </p:sp>
    </p:spTree>
    <p:extLst>
      <p:ext uri="{BB962C8B-B14F-4D97-AF65-F5344CB8AC3E}">
        <p14:creationId xmlns:p14="http://schemas.microsoft.com/office/powerpoint/2010/main" val="256327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Max Diff Excel tool, can see that:</a:t>
            </a:r>
          </a:p>
          <a:p>
            <a:pPr marL="171450" indent="-171450">
              <a:buFont typeface="Arial" panose="020B0604020202020204" pitchFamily="34" charset="0"/>
              <a:buChar char="•"/>
            </a:pPr>
            <a:r>
              <a:rPr lang="en-US" dirty="0" smtClean="0"/>
              <a:t>No</a:t>
            </a:r>
            <a:r>
              <a:rPr lang="en-US" baseline="0" dirty="0" smtClean="0"/>
              <a:t> differences in rankings of Facts by gender, age, region or boater sub-groups (Paddlers vs Fishers vs Pleasure </a:t>
            </a:r>
            <a:r>
              <a:rPr lang="en-US" baseline="0" dirty="0" err="1" smtClean="0"/>
              <a:t>Powerboaters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37</a:t>
            </a:fld>
            <a:endParaRPr lang="en-US"/>
          </a:p>
        </p:txBody>
      </p:sp>
    </p:spTree>
    <p:extLst>
      <p:ext uri="{BB962C8B-B14F-4D97-AF65-F5344CB8AC3E}">
        <p14:creationId xmlns:p14="http://schemas.microsoft.com/office/powerpoint/2010/main" val="23616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Paddling presentation, need to emphasize</a:t>
            </a:r>
            <a:r>
              <a:rPr lang="en-US" baseline="0" dirty="0" smtClean="0"/>
              <a:t> that drinking and operating boat laws apply to “human powered” </a:t>
            </a:r>
            <a:r>
              <a:rPr lang="en-US" baseline="0" dirty="0" err="1" smtClean="0"/>
              <a:t>paddlecraft</a:t>
            </a:r>
            <a:r>
              <a:rPr lang="en-US" baseline="0" dirty="0" smtClean="0"/>
              <a:t>, as well as to motorized boats.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53</a:t>
            </a:fld>
            <a:endParaRPr lang="en-US"/>
          </a:p>
        </p:txBody>
      </p:sp>
    </p:spTree>
    <p:extLst>
      <p:ext uri="{BB962C8B-B14F-4D97-AF65-F5344CB8AC3E}">
        <p14:creationId xmlns:p14="http://schemas.microsoft.com/office/powerpoint/2010/main" val="125321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Purpose of today’s</a:t>
            </a:r>
            <a:r>
              <a:rPr lang="en-US" baseline="0" dirty="0" smtClean="0"/>
              <a:t> workshop is to share the learning with you from our 2014 in-depth Boating Safety research, and together, identify what we could do, to improve Paddler safety.</a:t>
            </a:r>
            <a:endParaRPr lang="en-US" dirty="0" smtClean="0"/>
          </a:p>
          <a:p>
            <a:pPr marL="171450" indent="-171450">
              <a:buFont typeface="Arial" panose="020B0604020202020204" pitchFamily="34" charset="0"/>
              <a:buChar char="•"/>
            </a:pPr>
            <a:r>
              <a:rPr lang="en-US" dirty="0" smtClean="0"/>
              <a:t>Brief introduction to the research.  Then present highlights of</a:t>
            </a:r>
            <a:r>
              <a:rPr lang="en-US" baseline="0" dirty="0" smtClean="0"/>
              <a:t> paddling-related learning from the research</a:t>
            </a:r>
            <a:r>
              <a:rPr lang="en-US" dirty="0" smtClean="0"/>
              <a:t>…</a:t>
            </a:r>
          </a:p>
          <a:p>
            <a:pPr marL="171450" indent="-171450">
              <a:buFont typeface="Arial" panose="020B0604020202020204" pitchFamily="34" charset="0"/>
              <a:buChar char="•"/>
            </a:pPr>
            <a:r>
              <a:rPr lang="en-US" dirty="0" smtClean="0"/>
              <a:t>Who:  profile – demographics;</a:t>
            </a:r>
            <a:r>
              <a:rPr lang="en-US" baseline="0" dirty="0" smtClean="0"/>
              <a:t> attitudes related to safety</a:t>
            </a:r>
          </a:p>
          <a:p>
            <a:pPr marL="171450" indent="-171450">
              <a:buFont typeface="Arial" panose="020B0604020202020204" pitchFamily="34" charset="0"/>
              <a:buChar char="•"/>
            </a:pPr>
            <a:r>
              <a:rPr lang="en-US" baseline="0" dirty="0" smtClean="0"/>
              <a:t>What are they doing:  activities while boating; safety </a:t>
            </a:r>
            <a:r>
              <a:rPr lang="en-US" baseline="0" dirty="0" err="1" smtClean="0"/>
              <a:t>behaviours</a:t>
            </a:r>
            <a:r>
              <a:rPr lang="en-US" baseline="0" dirty="0" smtClean="0"/>
              <a:t> – wearing of lifejackets, drinking while boating</a:t>
            </a:r>
          </a:p>
          <a:p>
            <a:pPr marL="171450" indent="-171450">
              <a:buFont typeface="Arial" panose="020B0604020202020204" pitchFamily="34" charset="0"/>
              <a:buChar char="•"/>
            </a:pPr>
            <a:r>
              <a:rPr lang="en-US" baseline="0" dirty="0" smtClean="0"/>
              <a:t>Etc.</a:t>
            </a:r>
          </a:p>
          <a:p>
            <a:pPr marL="171450" indent="-171450">
              <a:buFont typeface="Arial" panose="020B0604020202020204" pitchFamily="34" charset="0"/>
              <a:buChar char="•"/>
            </a:pPr>
            <a:r>
              <a:rPr lang="en-US" baseline="0" dirty="0" smtClean="0"/>
              <a:t>Re: Workshop discussion – more details later.</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a:t>
            </a:fld>
            <a:endParaRPr lang="en-US"/>
          </a:p>
        </p:txBody>
      </p:sp>
    </p:spTree>
    <p:extLst>
      <p:ext uri="{BB962C8B-B14F-4D97-AF65-F5344CB8AC3E}">
        <p14:creationId xmlns:p14="http://schemas.microsoft.com/office/powerpoint/2010/main" val="31125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13</a:t>
            </a:fld>
            <a:endParaRPr lang="en-US"/>
          </a:p>
        </p:txBody>
      </p:sp>
    </p:spTree>
    <p:extLst>
      <p:ext uri="{BB962C8B-B14F-4D97-AF65-F5344CB8AC3E}">
        <p14:creationId xmlns:p14="http://schemas.microsoft.com/office/powerpoint/2010/main" val="40221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17</a:t>
            </a:fld>
            <a:endParaRPr lang="en-US"/>
          </a:p>
        </p:txBody>
      </p:sp>
    </p:spTree>
    <p:extLst>
      <p:ext uri="{BB962C8B-B14F-4D97-AF65-F5344CB8AC3E}">
        <p14:creationId xmlns:p14="http://schemas.microsoft.com/office/powerpoint/2010/main" val="22902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Could use Max Diff Excel Tool, if/as needed to show</a:t>
            </a:r>
            <a:r>
              <a:rPr lang="en-US" baseline="0" dirty="0" smtClean="0"/>
              <a:t> that “the top 9 are the top 9” with demographic and activity sub-groups.  Note:  It does </a:t>
            </a:r>
            <a:r>
              <a:rPr lang="en-US" u="sng" baseline="0" dirty="0" smtClean="0"/>
              <a:t>not</a:t>
            </a:r>
            <a:r>
              <a:rPr lang="en-US" baseline="0" dirty="0" smtClean="0"/>
              <a:t> drill down any further </a:t>
            </a:r>
            <a:r>
              <a:rPr lang="en-US" u="sng" baseline="0" dirty="0" smtClean="0"/>
              <a:t>within</a:t>
            </a:r>
            <a:r>
              <a:rPr lang="en-US" baseline="0" dirty="0" smtClean="0"/>
              <a:t> Paddlers.  No meaningful differences by age, gender.  </a:t>
            </a:r>
          </a:p>
          <a:p>
            <a:pPr marL="171450" indent="-171450">
              <a:buFont typeface="Arial" panose="020B0604020202020204" pitchFamily="34" charset="0"/>
              <a:buChar char="•"/>
            </a:pPr>
            <a:r>
              <a:rPr lang="en-US" baseline="0" dirty="0" smtClean="0"/>
              <a:t>Biggest difference among Boating sub-groups is that </a:t>
            </a:r>
            <a:r>
              <a:rPr lang="en-US" u="sng" baseline="0" dirty="0" smtClean="0"/>
              <a:t>Quebec</a:t>
            </a:r>
            <a:r>
              <a:rPr lang="en-US" baseline="0" dirty="0" smtClean="0"/>
              <a:t> boaters are more concerned about LJ comfort barriers (#2 above, “A LJ is uncomfortable to wear” is #1 in Quebec), LJ cost/expense (#5 above, “The LJs that I would like are too expensive” is #2 in Quebec) and personal image/peer influence barriers.</a:t>
            </a:r>
          </a:p>
          <a:p>
            <a:pPr marL="171450" indent="-171450">
              <a:buFont typeface="Arial" panose="020B0604020202020204" pitchFamily="34" charset="0"/>
              <a:buChar char="•"/>
            </a:pPr>
            <a:r>
              <a:rPr lang="en-US" u="sng" baseline="0" dirty="0" smtClean="0"/>
              <a:t>Parents</a:t>
            </a:r>
            <a:r>
              <a:rPr lang="en-US" baseline="0" dirty="0" smtClean="0"/>
              <a:t> with children under 13 </a:t>
            </a:r>
            <a:r>
              <a:rPr lang="en-US" baseline="0" dirty="0" err="1" smtClean="0"/>
              <a:t>yrs</a:t>
            </a:r>
            <a:r>
              <a:rPr lang="en-US" baseline="0" dirty="0" smtClean="0"/>
              <a:t> are less concerned with LJ comfort factors than Boaters without children.  Also less concerned about </a:t>
            </a:r>
            <a:r>
              <a:rPr lang="en-US" baseline="0" dirty="0" err="1" smtClean="0"/>
              <a:t>personalimage</a:t>
            </a:r>
            <a:r>
              <a:rPr lang="en-US" baseline="0" dirty="0" smtClean="0"/>
              <a:t>/peer influence barriers.  However, “the top 9 are the top 9” with both Parents and Boaters without children.</a:t>
            </a:r>
            <a:endParaRPr lang="en-US" dirty="0"/>
          </a:p>
        </p:txBody>
      </p:sp>
      <p:sp>
        <p:nvSpPr>
          <p:cNvPr id="4" name="Slide Number Placeholder 3"/>
          <p:cNvSpPr>
            <a:spLocks noGrp="1"/>
          </p:cNvSpPr>
          <p:nvPr>
            <p:ph type="sldNum" sz="quarter" idx="10"/>
          </p:nvPr>
        </p:nvSpPr>
        <p:spPr/>
        <p:txBody>
          <a:bodyPr/>
          <a:lstStyle/>
          <a:p>
            <a:fld id="{C2006E0B-133E-436C-B594-D0D5C490A9ED}" type="slidenum">
              <a:rPr lang="en-US" smtClean="0"/>
              <a:t>30</a:t>
            </a:fld>
            <a:endParaRPr lang="en-US"/>
          </a:p>
        </p:txBody>
      </p:sp>
    </p:spTree>
    <p:extLst>
      <p:ext uri="{BB962C8B-B14F-4D97-AF65-F5344CB8AC3E}">
        <p14:creationId xmlns:p14="http://schemas.microsoft.com/office/powerpoint/2010/main" val="159564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 as for </a:t>
            </a:r>
            <a:r>
              <a:rPr lang="en-US" dirty="0" err="1" smtClean="0"/>
              <a:t>sl</a:t>
            </a:r>
            <a:r>
              <a:rPr lang="en-US" dirty="0" smtClean="0"/>
              <a:t> 31: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9 are the top 9”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Biggest difference among Boating sub-groups is that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Quebec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boaters are more concerned about LJ comfort barriers (#2 above, “A LJ is uncomfortable to wear” is #1 in Quebec), LJ cost/expense (#5 above, “The LJs that I would like are too expensive” is #2 in Quebec) and personal image/peer influence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are less concerned with LJ comfort factors than Boaters without children.  Also less concerned about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personalimage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/peer influence barriers.  However, “the top 9 are the top 9” with both Parents and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31</a:t>
            </a:fld>
            <a:endParaRPr lang="en-US"/>
          </a:p>
        </p:txBody>
      </p:sp>
    </p:spTree>
    <p:extLst>
      <p:ext uri="{BB962C8B-B14F-4D97-AF65-F5344CB8AC3E}">
        <p14:creationId xmlns:p14="http://schemas.microsoft.com/office/powerpoint/2010/main" val="177368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10 are the top 10” and “top 3 are top 3”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regionally.  Same “top 3” and “top 10” in Quebec as in other regions.  Just generally higher scores on each motivator in Quebec..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for “top 3” and “top 10” for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vs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33</a:t>
            </a:fld>
            <a:endParaRPr lang="en-US"/>
          </a:p>
        </p:txBody>
      </p:sp>
    </p:spTree>
    <p:extLst>
      <p:ext uri="{BB962C8B-B14F-4D97-AF65-F5344CB8AC3E}">
        <p14:creationId xmlns:p14="http://schemas.microsoft.com/office/powerpoint/2010/main" val="205469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 as on slide 34: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10 are the top 10” and “top 3 are top 3”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regionally.  Same “top 3” and “top 10” in Quebec as in other regions.  Just generally higher scores on each motivator in Quebec..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for “top 3” and “top 10” for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vs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34</a:t>
            </a:fld>
            <a:endParaRPr lang="en-US"/>
          </a:p>
        </p:txBody>
      </p:sp>
    </p:spTree>
    <p:extLst>
      <p:ext uri="{BB962C8B-B14F-4D97-AF65-F5344CB8AC3E}">
        <p14:creationId xmlns:p14="http://schemas.microsoft.com/office/powerpoint/2010/main" val="260760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Max Diff Excel tool, can see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is #1 and similar ratings for both men and women.  For #2 to #6, rankings are the same for men and women, but ratings are even higher amongst women than men - for “cold water” risk/danger and “shock effect”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picture by age.  #1 is #1 with both younger and older boaters. Higher ratings for older boaters, especially #1 and #7.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between Paddlers, Fishers and Pleasure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Powerboaters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by region.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35</a:t>
            </a:fld>
            <a:endParaRPr lang="en-US"/>
          </a:p>
        </p:txBody>
      </p:sp>
    </p:spTree>
    <p:extLst>
      <p:ext uri="{BB962C8B-B14F-4D97-AF65-F5344CB8AC3E}">
        <p14:creationId xmlns:p14="http://schemas.microsoft.com/office/powerpoint/2010/main" val="139382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spTree>
  </p:cSld>
  <p:clrMapOvr>
    <a:masterClrMapping/>
  </p:clrMapOvr>
  <p:transition spd="slow" advClick="0">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32906389"/>
      </p:ext>
    </p:extLst>
  </p:cSld>
  <p:clrMapOvr>
    <a:masterClrMapping/>
  </p:clrMapOvr>
  <p:transition spd="slow" advClick="0">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430963842"/>
      </p:ext>
    </p:extLst>
  </p:cSld>
  <p:clrMapOvr>
    <a:masterClrMapping/>
  </p:clrMapOvr>
  <p:transition spd="slow" advClick="0">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8223216"/>
      </p:ext>
    </p:extLst>
  </p:cSld>
  <p:clrMapOvr>
    <a:masterClrMapping/>
  </p:clrMapOvr>
  <p:transition spd="slow" advClick="0">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960116321"/>
      </p:ext>
    </p:extLst>
  </p:cSld>
  <p:clrMapOvr>
    <a:masterClrMapping/>
  </p:clrMapOvr>
  <p:transition spd="slow" advClick="0">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2457433833"/>
      </p:ext>
    </p:extLst>
  </p:cSld>
  <p:clrMapOvr>
    <a:masterClrMapping/>
  </p:clrMapOvr>
  <p:transition spd="slow" advClick="0">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649262588"/>
      </p:ext>
    </p:extLst>
  </p:cSld>
  <p:clrMapOvr>
    <a:masterClrMapping/>
  </p:clrMapOvr>
  <p:transition spd="slow" advClick="0">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857359A-ACC2-4AC8-94CA-842605F06C6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816728749"/>
      </p:ext>
    </p:extLst>
  </p:cSld>
  <p:clrMapOvr>
    <a:masterClrMapping/>
  </p:clrMapOvr>
  <p:transition spd="slow" advClick="0">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340208311"/>
      </p:ext>
    </p:extLst>
  </p:cSld>
  <p:clrMapOvr>
    <a:masterClrMapping/>
  </p:clrMapOvr>
  <p:transition spd="slow" advClick="0">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727281043"/>
      </p:ext>
    </p:extLst>
  </p:cSld>
  <p:clrMapOvr>
    <a:masterClrMapping/>
  </p:clrMapOvr>
  <p:transition spd="slow" advClick="0">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238284952"/>
      </p:ext>
    </p:extLst>
  </p:cSld>
  <p:clrMapOvr>
    <a:masterClrMapping/>
  </p:clrMapOvr>
  <p:transition spd="slow" advClick="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spTree>
  </p:cSld>
  <p:clrMapOvr>
    <a:masterClrMapping/>
  </p:clrMapOvr>
  <p:transition spd="slow" advClick="0">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554037780"/>
      </p:ext>
    </p:extLst>
  </p:cSld>
  <p:clrMapOvr>
    <a:masterClrMapping/>
  </p:clrMapOvr>
  <p:transition spd="slow" advClick="0">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491391546"/>
      </p:ext>
    </p:extLst>
  </p:cSld>
  <p:clrMapOvr>
    <a:masterClrMapping/>
  </p:clrMapOvr>
  <p:transition spd="slow" advClick="0">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356155575"/>
      </p:ext>
    </p:extLst>
  </p:cSld>
  <p:clrMapOvr>
    <a:masterClrMapping/>
  </p:clrMapOvr>
  <p:transition spd="slow" advClick="0">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1483319810"/>
      </p:ext>
    </p:extLst>
  </p:cSld>
  <p:clrMapOvr>
    <a:masterClrMapping/>
  </p:clrMapOvr>
  <p:transition spd="slow" advClick="0">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450789044"/>
      </p:ext>
    </p:extLst>
  </p:cSld>
  <p:clrMapOvr>
    <a:masterClrMapping/>
  </p:clrMapOvr>
  <p:transition spd="slow" advClick="0">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72041392"/>
      </p:ext>
    </p:extLst>
  </p:cSld>
  <p:clrMapOvr>
    <a:masterClrMapping/>
  </p:clrMapOvr>
  <p:transition spd="slow" advClick="0">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576587539"/>
      </p:ext>
    </p:extLst>
  </p:cSld>
  <p:clrMapOvr>
    <a:masterClrMapping/>
  </p:clrMapOvr>
  <p:transition spd="slow" advClick="0">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70322422"/>
      </p:ext>
    </p:extLst>
  </p:cSld>
  <p:clrMapOvr>
    <a:masterClrMapping/>
  </p:clrMapOvr>
  <p:transition spd="slow" advClick="0">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884283894"/>
      </p:ext>
    </p:extLst>
  </p:cSld>
  <p:clrMapOvr>
    <a:masterClrMapping/>
  </p:clrMapOvr>
  <p:transition spd="slow" advClick="0">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3097712928"/>
      </p:ext>
    </p:extLst>
  </p:cSld>
  <p:clrMapOvr>
    <a:masterClrMapping/>
  </p:clrMapOvr>
  <p:transition spd="slow" advClick="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430963842"/>
      </p:ext>
    </p:extLst>
  </p:cSld>
  <p:clrMapOvr>
    <a:masterClrMapping/>
  </p:clrMapOvr>
  <p:transition spd="slow" advClick="0">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32641109"/>
      </p:ext>
    </p:extLst>
  </p:cSld>
  <p:clrMapOvr>
    <a:masterClrMapping/>
  </p:clrMapOvr>
  <p:transition spd="slow" advClick="0">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smtClean="0">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85859603"/>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200619458"/>
      </p:ext>
    </p:extLst>
  </p:cSld>
  <p:clrMapOvr>
    <a:masterClrMapping/>
  </p:clrMapOvr>
  <p:transition spd="slow" advClick="0">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784833261"/>
      </p:ext>
    </p:extLst>
  </p:cSld>
  <p:clrMapOvr>
    <a:masterClrMapping/>
  </p:clrMapOvr>
  <p:transition spd="slow" advClick="0">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2498327961"/>
      </p:ext>
    </p:extLst>
  </p:cSld>
  <p:clrMapOvr>
    <a:masterClrMapping/>
  </p:clrMapOvr>
  <p:transition spd="slow" advClick="0">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280008277"/>
      </p:ext>
    </p:extLst>
  </p:cSld>
  <p:clrMapOvr>
    <a:masterClrMapping/>
  </p:clrMapOvr>
  <p:transition spd="slow" advClick="0">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73691312"/>
      </p:ext>
    </p:extLst>
  </p:cSld>
  <p:clrMapOvr>
    <a:masterClrMapping/>
  </p:clrMapOvr>
  <p:transition spd="slow" advClick="0">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797715114"/>
      </p:ext>
    </p:extLst>
  </p:cSld>
  <p:clrMapOvr>
    <a:masterClrMapping/>
  </p:clrMapOvr>
  <p:transition spd="slow" advClick="0">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9227162"/>
      </p:ext>
    </p:extLst>
  </p:cSld>
  <p:clrMapOvr>
    <a:masterClrMapping/>
  </p:clrMapOvr>
  <p:transition spd="slow" advClick="0">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437517291"/>
      </p:ext>
    </p:extLst>
  </p:cSld>
  <p:clrMapOvr>
    <a:masterClrMapping/>
  </p:clrMapOvr>
  <p:transition spd="slow" advClick="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05918283"/>
      </p:ext>
    </p:extLst>
  </p:cSld>
  <p:clrMapOvr>
    <a:masterClrMapping/>
  </p:clrMapOvr>
  <p:transition spd="slow" advClick="0">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1488250805"/>
      </p:ext>
    </p:extLst>
  </p:cSld>
  <p:clrMapOvr>
    <a:masterClrMapping/>
  </p:clrMapOvr>
  <p:transition spd="slow" advClick="0">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556724362"/>
      </p:ext>
    </p:extLst>
  </p:cSld>
  <p:clrMapOvr>
    <a:masterClrMapping/>
  </p:clrMapOvr>
  <p:transition spd="slow" advClick="0">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888887731"/>
      </p:ext>
    </p:extLst>
  </p:cSld>
  <p:clrMapOvr>
    <a:masterClrMapping/>
  </p:clrMapOvr>
  <p:transition spd="slow"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680288488"/>
      </p:ext>
    </p:extLst>
  </p:cSld>
  <p:clrMapOvr>
    <a:masterClrMapping/>
  </p:clrMapOvr>
  <p:transition spd="slow" advClick="0">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726964970"/>
      </p:ext>
    </p:extLst>
  </p:cSld>
  <p:clrMapOvr>
    <a:masterClrMapping/>
  </p:clrMapOvr>
  <p:transition spd="slow" advClick="0">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3839264542"/>
      </p:ext>
    </p:extLst>
  </p:cSld>
  <p:clrMapOvr>
    <a:masterClrMapping/>
  </p:clrMapOvr>
  <p:transition spd="slow" advClick="0">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994214406"/>
      </p:ext>
    </p:extLst>
  </p:cSld>
  <p:clrMapOvr>
    <a:masterClrMapping/>
  </p:clrMapOvr>
  <p:transition spd="slow" advClick="0">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587050524"/>
      </p:ext>
    </p:extLst>
  </p:cSld>
  <p:clrMapOvr>
    <a:masterClrMapping/>
  </p:clrMapOvr>
  <p:transition spd="slow" advClick="0">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127148726"/>
      </p:ext>
    </p:extLst>
  </p:cSld>
  <p:clrMapOvr>
    <a:masterClrMapping/>
  </p:clrMapOvr>
  <p:transition spd="slow" advClick="0">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996255257"/>
      </p:ext>
    </p:extLst>
  </p:cSld>
  <p:clrMapOvr>
    <a:masterClrMapping/>
  </p:clrMapOvr>
  <p:transition spd="slow" advClick="0">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8223216"/>
      </p:ext>
    </p:extLst>
  </p:cSld>
  <p:clrMapOvr>
    <a:masterClrMapping/>
  </p:clrMapOvr>
  <p:transition spd="slow" advClick="0">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694242538"/>
      </p:ext>
    </p:extLst>
  </p:cSld>
  <p:clrMapOvr>
    <a:masterClrMapping/>
  </p:clrMapOvr>
  <p:transition spd="slow" advClick="0">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3439827125"/>
      </p:ext>
    </p:extLst>
  </p:cSld>
  <p:clrMapOvr>
    <a:masterClrMapping/>
  </p:clrMapOvr>
  <p:transition spd="slow" advClick="0">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588318556"/>
      </p:ext>
    </p:extLst>
  </p:cSld>
  <p:clrMapOvr>
    <a:masterClrMapping/>
  </p:clrMapOvr>
  <p:transition spd="slow" advClick="0">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50508279"/>
      </p:ext>
    </p:extLst>
  </p:cSld>
  <p:clrMapOvr>
    <a:masterClrMapping/>
  </p:clrMapOvr>
  <p:transition spd="slow" advClick="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980846873"/>
      </p:ext>
    </p:extLst>
  </p:cSld>
  <p:clrMapOvr>
    <a:masterClrMapping/>
  </p:clrMapOvr>
  <p:transition spd="slow" advClick="0">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133621963"/>
      </p:ext>
    </p:extLst>
  </p:cSld>
  <p:clrMapOvr>
    <a:masterClrMapping/>
  </p:clrMapOvr>
  <p:transition spd="slow" advClick="0">
    <p:fade thruBlk="1"/>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3509118934"/>
      </p:ext>
    </p:extLst>
  </p:cSld>
  <p:clrMapOvr>
    <a:masterClrMapping/>
  </p:clrMapOvr>
  <p:transition spd="slow" advClick="0">
    <p:fade thruBlk="1"/>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277878195"/>
      </p:ext>
    </p:extLst>
  </p:cSld>
  <p:clrMapOvr>
    <a:masterClrMapping/>
  </p:clrMapOvr>
  <p:transition spd="slow" advClick="0">
    <p:fade thruBlk="1"/>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4052620262"/>
      </p:ext>
    </p:extLst>
  </p:cSld>
  <p:clrMapOvr>
    <a:masterClrMapping/>
  </p:clrMapOvr>
  <p:transition spd="slow" advClick="0">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934017178"/>
      </p:ext>
    </p:extLst>
  </p:cSld>
  <p:clrMapOvr>
    <a:masterClrMapping/>
  </p:clrMapOvr>
  <p:transition spd="slow" advClick="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32906389"/>
      </p:ext>
    </p:extLst>
  </p:cSld>
  <p:clrMapOvr>
    <a:masterClrMapping/>
  </p:clrMapOvr>
  <p:transition spd="slow" advClick="0">
    <p:fade thruBlk="1"/>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79790609"/>
      </p:ext>
    </p:extLst>
  </p:cSld>
  <p:clrMapOvr>
    <a:masterClrMapping/>
  </p:clrMapOvr>
  <p:transition spd="slow" advClick="0">
    <p:fade thruBlk="1"/>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96507352"/>
      </p:ext>
    </p:extLst>
  </p:cSld>
  <p:clrMapOvr>
    <a:masterClrMapping/>
  </p:clrMapOvr>
  <p:transition spd="slow" advClick="0">
    <p:fade thruBlk="1"/>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2987935918"/>
      </p:ext>
    </p:extLst>
  </p:cSld>
  <p:clrMapOvr>
    <a:masterClrMapping/>
  </p:clrMapOvr>
  <p:transition spd="slow" advClick="0">
    <p:fade thruBlk="1"/>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42431569"/>
      </p:ext>
    </p:extLst>
  </p:cSld>
  <p:clrMapOvr>
    <a:masterClrMapping/>
  </p:clrMapOvr>
  <p:transition spd="slow" advClick="0">
    <p:fade thruBlk="1"/>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smtClean="0">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485689293"/>
      </p:ext>
    </p:extLst>
  </p:cSld>
  <p:clrMapOvr>
    <a:masterClrMapping/>
  </p:clrMapOvr>
  <p:transition spd="slow" advClick="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557265865"/>
      </p:ext>
    </p:extLst>
  </p:cSld>
  <p:clrMapOvr>
    <a:masterClrMapping/>
  </p:clrMapOvr>
  <p:transition spd="slow" advClick="0">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151265073"/>
      </p:ext>
    </p:extLst>
  </p:cSld>
  <p:clrMapOvr>
    <a:masterClrMapping/>
  </p:clrMapOvr>
  <p:transition spd="slow" advClick="0">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988982436"/>
      </p:ext>
    </p:extLst>
  </p:cSld>
  <p:clrMapOvr>
    <a:masterClrMapping/>
  </p:clrMapOvr>
  <p:transition spd="slow" advClick="0">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05918283"/>
      </p:ext>
    </p:extLst>
  </p:cSld>
  <p:clrMapOvr>
    <a:masterClrMapping/>
  </p:clrMapOvr>
  <p:transition spd="slow" advClick="0">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pPr/>
              <a:t>‹#›</a:t>
            </a:fld>
            <a:endParaRPr lang="en-US" dirty="0"/>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pic>
        <p:nvPicPr>
          <p:cNvPr id="7" name="Picture 11" descr="csbc-logo-only.jpg"/>
          <p:cNvPicPr>
            <a:picLocks noChangeAspect="1"/>
          </p:cNvPicPr>
          <p:nvPr userDrawn="1"/>
        </p:nvPicPr>
        <p:blipFill>
          <a:blip r:embed="rId8" cstate="print"/>
          <a:srcRect/>
          <a:stretch>
            <a:fillRect/>
          </a:stretch>
        </p:blipFill>
        <p:spPr bwMode="auto">
          <a:xfrm>
            <a:off x="42225" y="18475"/>
            <a:ext cx="134937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62" r:id="rId3"/>
    <p:sldLayoutId id="2147483663" r:id="rId4"/>
    <p:sldLayoutId id="2147483664" r:id="rId5"/>
    <p:sldLayoutId id="2147483665" r:id="rId6"/>
  </p:sldLayoutIdLst>
  <p:transition spd="slow" advClick="0">
    <p:fade thruBlk="1"/>
  </p:transition>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4067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solidFill>
                  <a:prstClr val="white">
                    <a:lumMod val="50000"/>
                  </a:prstClr>
                </a:solidFill>
              </a:rPr>
              <a:pPr/>
              <a:t>‹#›</a:t>
            </a:fld>
            <a:endParaRPr lang="en-US" dirty="0">
              <a:solidFill>
                <a:prstClr val="white">
                  <a:lumMod val="50000"/>
                </a:prstClr>
              </a:solidFill>
            </a:endParaRPr>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pic>
        <p:nvPicPr>
          <p:cNvPr id="7" name="Picture 11" descr="csbc-logo-only.jpg"/>
          <p:cNvPicPr>
            <a:picLocks noChangeAspect="1"/>
          </p:cNvPicPr>
          <p:nvPr userDrawn="1"/>
        </p:nvPicPr>
        <p:blipFill>
          <a:blip r:embed="rId8" cstate="print"/>
          <a:srcRect/>
          <a:stretch>
            <a:fillRect/>
          </a:stretch>
        </p:blipFill>
        <p:spPr bwMode="auto">
          <a:xfrm>
            <a:off x="42225" y="18475"/>
            <a:ext cx="1349375" cy="1016000"/>
          </a:xfrm>
          <a:prstGeom prst="rect">
            <a:avLst/>
          </a:prstGeom>
          <a:noFill/>
          <a:ln w="9525">
            <a:noFill/>
            <a:miter lim="800000"/>
            <a:headEnd/>
            <a:tailEnd/>
          </a:ln>
        </p:spPr>
      </p:pic>
    </p:spTree>
    <p:extLst>
      <p:ext uri="{BB962C8B-B14F-4D97-AF65-F5344CB8AC3E}">
        <p14:creationId xmlns:p14="http://schemas.microsoft.com/office/powerpoint/2010/main" val="33678043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ransition spd="slow" advClick="0">
    <p:fade thruBlk="1"/>
  </p:transition>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3141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15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140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4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chart" Target="../charts/chart2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chart" Target="../charts/chart20.xml"/><Relationship Id="rId5" Type="http://schemas.openxmlformats.org/officeDocument/2006/relationships/image" Target="../media/image32.jpeg"/><Relationship Id="rId10" Type="http://schemas.openxmlformats.org/officeDocument/2006/relationships/chart" Target="../charts/chart19.xml"/><Relationship Id="rId4" Type="http://schemas.openxmlformats.org/officeDocument/2006/relationships/image" Target="../media/image31.jpeg"/><Relationship Id="rId9"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a/url?sa=i&amp;rct=j&amp;q=&amp;esrc=s&amp;frm=1&amp;source=images&amp;cd=&amp;cad=rja&amp;uact=8&amp;docid=jpyUW8YYgyRe-M&amp;tbnid=A0u1h02G390llM:&amp;ved=0CAUQjRw&amp;url=http://trochronicles.blogspot.com/2011/06/boating-safety-online-boat-license.html&amp;ei=xMrGU7DnHMauyATx1oDAAw&amp;bvm=bv.71126742,d.aWw&amp;psig=AFQjCNGk2yCAw4JJhsFZ1b4xtfikmel2nQ&amp;ust=1405623127061392"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chart" Target="../charts/chart2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3.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25.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27.xml"/><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29.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hyperlink" Target="http://www.salusmarine.com/?products=ungava" TargetMode="External"/><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3" Type="http://schemas.openxmlformats.org/officeDocument/2006/relationships/hyperlink" Target="http://www.salusmarine.com/?products=ungava" TargetMode="External"/><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 Id="rId4" Type="http://schemas.openxmlformats.org/officeDocument/2006/relationships/chart" Target="../charts/char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K1hvfOcR2gl4PM&amp;tbnid=0OSaWFviZ2B3PM:&amp;ved=0CAUQjRw&amp;url=http://d6.boatingmag.com/boatingsafety/tips/safety-tip/unexpected-impact-effects-alcohol-and-drugs-during-boating&amp;ei=pcrGU_6jG8WvyAS_j4FI&amp;bvm=bv.71126742,d.aWw&amp;psig=AFQjCNGk2yCAw4JJhsFZ1b4xtfikmel2nQ&amp;ust=1405623127061392" TargetMode="External"/><Relationship Id="rId2" Type="http://schemas.openxmlformats.org/officeDocument/2006/relationships/chart" Target="../charts/chart40.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hyperlink" Target="http://www.google.ca/url?sa=i&amp;rct=j&amp;q=&amp;esrc=s&amp;frm=1&amp;source=images&amp;cd=&amp;cad=rja&amp;uact=8&amp;docid=Vn4sb21pPdArqM&amp;tbnid=9ayAIYNmkEdnrM:&amp;ved=0CAUQjRw&amp;url=http://www.marineinsight.com/misc/marine-safety/top-10-points-to-consider-for-boating-safety/&amp;ei=HcrGU4L-A4ytyASK_YDoDQ&amp;bvm=bv.71126742,d.aWw&amp;psig=AFQjCNGk2yCAw4JJhsFZ1b4xtfikmel2nQ&amp;ust=1405623127061392" TargetMode="External"/><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chart" Target="../charts/chart49.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52.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2.xml"/><Relationship Id="rId4" Type="http://schemas.openxmlformats.org/officeDocument/2006/relationships/chart" Target="../charts/chart56.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chart" Target="../charts/chart5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59.xml"/><Relationship Id="rId7" Type="http://schemas.openxmlformats.org/officeDocument/2006/relationships/image" Target="../media/image38.png"/><Relationship Id="rId2" Type="http://schemas.openxmlformats.org/officeDocument/2006/relationships/chart" Target="../charts/chart58.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23.jpeg"/><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60.xml"/><Relationship Id="rId1" Type="http://schemas.openxmlformats.org/officeDocument/2006/relationships/slideLayout" Target="../slideLayouts/slideLayout12.xml"/><Relationship Id="rId4" Type="http://schemas.openxmlformats.org/officeDocument/2006/relationships/chart" Target="../charts/chart6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a/url?sa=i&amp;rct=j&amp;q=&amp;esrc=s&amp;frm=1&amp;source=images&amp;cd=&amp;cad=rja&amp;uact=8&amp;docid=Vn4sb21pPdArqM&amp;tbnid=9ayAIYNmkEdnrM:&amp;ved=0CAUQjRw&amp;url=http://www.marineinsight.com/misc/marine-safety/top-10-points-to-consider-for-boating-safety/&amp;ei=HcrGU4L-A4ytyASK_YDoDQ&amp;bvm=bv.71126742,d.aWw&amp;psig=AFQjCNGk2yCAw4JJhsFZ1b4xtfikmel2nQ&amp;ust=1405623127061392" TargetMode="Externa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60.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40"/>
            <a:ext cx="9144000" cy="6870340"/>
          </a:xfrm>
          <a:prstGeom prst="rect">
            <a:avLst/>
          </a:prstGeom>
        </p:spPr>
      </p:pic>
      <p:sp>
        <p:nvSpPr>
          <p:cNvPr id="4"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1</a:t>
            </a:fld>
            <a:endParaRPr lang="de-DE" dirty="0">
              <a:solidFill>
                <a:srgbClr val="1F497D"/>
              </a:solidFill>
            </a:endParaRPr>
          </a:p>
        </p:txBody>
      </p:sp>
      <p:sp>
        <p:nvSpPr>
          <p:cNvPr id="3" name="Rectangle 3"/>
          <p:cNvSpPr txBox="1">
            <a:spLocks noChangeArrowheads="1"/>
          </p:cNvSpPr>
          <p:nvPr/>
        </p:nvSpPr>
        <p:spPr>
          <a:xfrm>
            <a:off x="150686" y="-51138"/>
            <a:ext cx="8801831" cy="6336194"/>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n-US" sz="3200" b="1" dirty="0" smtClean="0">
                <a:solidFill>
                  <a:srgbClr val="00FF00"/>
                </a:solidFill>
                <a:latin typeface="Arial" pitchFamily="34" charset="0"/>
                <a:cs typeface="Arial" pitchFamily="34" charset="0"/>
              </a:rPr>
              <a:t>“Motivating Change in Canadian Boaters Safety </a:t>
            </a:r>
            <a:r>
              <a:rPr lang="en-US" sz="3200" b="1" dirty="0" err="1" smtClean="0">
                <a:solidFill>
                  <a:srgbClr val="00FF00"/>
                </a:solidFill>
                <a:latin typeface="Arial" pitchFamily="34" charset="0"/>
                <a:cs typeface="Arial" pitchFamily="34" charset="0"/>
              </a:rPr>
              <a:t>Behaviours</a:t>
            </a:r>
            <a:r>
              <a:rPr lang="en-US" sz="3200" b="1" dirty="0" smtClean="0">
                <a:solidFill>
                  <a:srgbClr val="00FF00"/>
                </a:solidFill>
                <a:latin typeface="Arial" pitchFamily="34" charset="0"/>
                <a:cs typeface="Arial" pitchFamily="34" charset="0"/>
              </a:rPr>
              <a:t>”</a:t>
            </a:r>
          </a:p>
          <a:p>
            <a:pPr marL="342900" indent="-342900" algn="ctr">
              <a:spcBef>
                <a:spcPct val="20000"/>
              </a:spcBef>
              <a:defRPr/>
            </a:pPr>
            <a:r>
              <a:rPr lang="en-US" sz="3200" b="1" dirty="0" smtClean="0">
                <a:solidFill>
                  <a:schemeClr val="bg1"/>
                </a:solidFill>
                <a:latin typeface="Arial" pitchFamily="34" charset="0"/>
                <a:cs typeface="Arial" pitchFamily="34" charset="0"/>
              </a:rPr>
              <a:t>Pleasure Powerboating </a:t>
            </a:r>
            <a:r>
              <a:rPr lang="en-US" sz="3200" b="1" dirty="0">
                <a:solidFill>
                  <a:schemeClr val="bg1"/>
                </a:solidFill>
                <a:latin typeface="Arial" pitchFamily="34" charset="0"/>
                <a:cs typeface="Arial" pitchFamily="34" charset="0"/>
              </a:rPr>
              <a:t>Workshop </a:t>
            </a:r>
            <a:endParaRPr lang="en-US" sz="3200" b="1" dirty="0" smtClean="0">
              <a:solidFill>
                <a:schemeClr val="bg1"/>
              </a:solidFill>
              <a:latin typeface="Arial" pitchFamily="34" charset="0"/>
              <a:cs typeface="Arial" pitchFamily="34" charset="0"/>
            </a:endParaRPr>
          </a:p>
          <a:p>
            <a:pPr marL="342900" indent="-342900" algn="ctr">
              <a:spcBef>
                <a:spcPts val="600"/>
              </a:spcBef>
              <a:defRPr/>
            </a:pPr>
            <a:r>
              <a:rPr lang="en-US" sz="2800" b="1" dirty="0" smtClean="0">
                <a:solidFill>
                  <a:schemeClr val="bg1"/>
                </a:solidFill>
                <a:latin typeface="Arial" pitchFamily="34" charset="0"/>
                <a:cs typeface="Arial" pitchFamily="34" charset="0"/>
              </a:rPr>
              <a:t>2014 Research </a:t>
            </a:r>
            <a:r>
              <a:rPr lang="en-US" sz="2800" b="1" dirty="0">
                <a:solidFill>
                  <a:schemeClr val="bg1"/>
                </a:solidFill>
                <a:latin typeface="Arial" pitchFamily="34" charset="0"/>
                <a:cs typeface="Arial" pitchFamily="34" charset="0"/>
              </a:rPr>
              <a:t>Highlights:  </a:t>
            </a:r>
            <a:r>
              <a:rPr lang="en-US" sz="2800" b="1" dirty="0" smtClean="0">
                <a:solidFill>
                  <a:schemeClr val="bg1"/>
                </a:solidFill>
                <a:latin typeface="Arial" pitchFamily="34" charset="0"/>
                <a:cs typeface="Arial" pitchFamily="34" charset="0"/>
              </a:rPr>
              <a:t>Pleasure Powerboating</a:t>
            </a:r>
            <a:r>
              <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rPr>
              <a:t/>
            </a:r>
            <a:br>
              <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rPr>
            </a:br>
            <a:endPar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2400" dirty="0">
              <a:solidFill>
                <a:schemeClr val="bg1">
                  <a:lumMod val="95000"/>
                </a:schemeClr>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3200" dirty="0">
              <a:solidFill>
                <a:schemeClr val="bg1">
                  <a:lumMod val="95000"/>
                </a:schemeClr>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0" marR="0" lvl="4" algn="ctr" defTabSz="914400" rtl="0" eaLnBrk="1" fontAlgn="auto" latinLnBrk="0" hangingPunct="1">
              <a:lnSpc>
                <a:spcPct val="100000"/>
              </a:lnSpc>
              <a:spcBef>
                <a:spcPts val="1200"/>
              </a:spcBef>
              <a:spcAft>
                <a:spcPts val="0"/>
              </a:spcAft>
              <a:buClrTx/>
              <a:buSzTx/>
              <a:buFontTx/>
              <a:buNone/>
              <a:tabLst/>
              <a:defRPr/>
            </a:pP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a:r>
            <a:b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b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a:r>
            <a:b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b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a:r>
            <a:b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br>
            <a:r>
              <a:rPr kumimoji="0" lang="en-CA"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Prepared for:  </a:t>
            </a:r>
            <a:r>
              <a:rPr kumimoji="0" lang="en-CA" sz="1600" b="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Canadian Safe Boating Council</a:t>
            </a:r>
          </a:p>
          <a:p>
            <a:pPr marL="0" marR="0" lvl="4" algn="ctr" defTabSz="914400" rtl="0" eaLnBrk="1" fontAlgn="auto" latinLnBrk="0" hangingPunct="1">
              <a:lnSpc>
                <a:spcPct val="100000"/>
              </a:lnSpc>
              <a:spcBef>
                <a:spcPts val="600"/>
              </a:spcBef>
              <a:spcAft>
                <a:spcPts val="0"/>
              </a:spcAft>
              <a:buClrTx/>
              <a:buSzTx/>
              <a:buFontTx/>
              <a:buNone/>
              <a:tabLst/>
              <a:defRPr/>
            </a:pPr>
            <a:r>
              <a:rPr kumimoji="0" lang="en-CA"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Workshop Presentation</a:t>
            </a:r>
            <a:r>
              <a:rPr kumimoji="0" lang="en-CA" sz="1600" b="1" i="1" u="none" strike="noStrike" kern="1200" cap="none" spc="0" normalizeH="0" noProof="0" dirty="0" smtClean="0">
                <a:ln>
                  <a:noFill/>
                </a:ln>
                <a:solidFill>
                  <a:schemeClr val="bg1"/>
                </a:solidFill>
                <a:effectLst/>
                <a:uLnTx/>
                <a:uFillTx/>
                <a:latin typeface="Arial" pitchFamily="34" charset="0"/>
                <a:ea typeface="+mn-ea"/>
                <a:cs typeface="Arial" pitchFamily="34" charset="0"/>
              </a:rPr>
              <a:t> Prepared</a:t>
            </a:r>
            <a:r>
              <a:rPr kumimoji="0" lang="en-CA"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by:  </a:t>
            </a:r>
            <a:r>
              <a:rPr kumimoji="0" lang="en-CA" sz="1600" b="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McCullough Associates</a:t>
            </a:r>
          </a:p>
          <a:p>
            <a:pPr marL="0" marR="0" lvl="4" algn="ctr" defTabSz="914400" rtl="0" eaLnBrk="1" fontAlgn="auto" latinLnBrk="0" hangingPunct="1">
              <a:lnSpc>
                <a:spcPct val="100000"/>
              </a:lnSpc>
              <a:spcBef>
                <a:spcPts val="600"/>
              </a:spcBef>
              <a:spcAft>
                <a:spcPts val="0"/>
              </a:spcAft>
              <a:buClrTx/>
              <a:buSzTx/>
              <a:buFontTx/>
              <a:buNone/>
              <a:tabLst/>
              <a:defRPr/>
            </a:pPr>
            <a:r>
              <a:rPr lang="en-CA" sz="1600" b="1" i="1" dirty="0" smtClean="0">
                <a:solidFill>
                  <a:schemeClr val="bg1"/>
                </a:solidFill>
                <a:latin typeface="Arial" pitchFamily="34" charset="0"/>
                <a:cs typeface="Arial" pitchFamily="34" charset="0"/>
              </a:rPr>
              <a:t>Research study conducted by:  </a:t>
            </a:r>
            <a:r>
              <a:rPr lang="en-CA" sz="1600" b="1" dirty="0" err="1" smtClean="0">
                <a:solidFill>
                  <a:schemeClr val="bg1"/>
                </a:solidFill>
                <a:latin typeface="Arial" pitchFamily="34" charset="0"/>
                <a:cs typeface="Arial" pitchFamily="34" charset="0"/>
              </a:rPr>
              <a:t>Ipsos</a:t>
            </a:r>
            <a:r>
              <a:rPr lang="en-CA" sz="1600" b="1" dirty="0" smtClean="0">
                <a:solidFill>
                  <a:schemeClr val="bg1"/>
                </a:solidFill>
                <a:latin typeface="Arial" pitchFamily="34" charset="0"/>
                <a:cs typeface="Arial" pitchFamily="34" charset="0"/>
              </a:rPr>
              <a:t> Reid</a:t>
            </a:r>
            <a:endParaRPr kumimoji="0" lang="en-US" sz="1600" b="1"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0" marR="0" lvl="4" algn="ctr" defTabSz="914400" rtl="0" eaLnBrk="1" fontAlgn="auto" latinLnBrk="0" hangingPunct="1">
              <a:lnSpc>
                <a:spcPct val="100000"/>
              </a:lnSpc>
              <a:spcBef>
                <a:spcPts val="600"/>
              </a:spcBef>
              <a:spcAft>
                <a:spcPts val="0"/>
              </a:spcAft>
              <a:buClrTx/>
              <a:buSzTx/>
              <a:buFontTx/>
              <a:buNone/>
              <a:tabLst/>
              <a:defRPr/>
            </a:pPr>
            <a:r>
              <a:rPr kumimoji="0" lang="en-US" sz="1600" b="1"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Date:  </a:t>
            </a:r>
            <a:r>
              <a:rPr lang="en-US" sz="1600" b="1" dirty="0" smtClean="0">
                <a:solidFill>
                  <a:schemeClr val="bg1"/>
                </a:solidFill>
                <a:latin typeface="Arial" pitchFamily="34" charset="0"/>
                <a:cs typeface="Arial" pitchFamily="34" charset="0"/>
              </a:rPr>
              <a:t>January</a:t>
            </a:r>
            <a:r>
              <a:rPr kumimoji="0" lang="en-US" sz="1600" b="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2015</a:t>
            </a:r>
          </a:p>
        </p:txBody>
      </p:sp>
      <p:grpSp>
        <p:nvGrpSpPr>
          <p:cNvPr id="6" name="Group 4"/>
          <p:cNvGrpSpPr>
            <a:grpSpLocks noChangeAspect="1"/>
          </p:cNvGrpSpPr>
          <p:nvPr/>
        </p:nvGrpSpPr>
        <p:grpSpPr bwMode="gray">
          <a:xfrm>
            <a:off x="150686" y="5755932"/>
            <a:ext cx="1066002" cy="956268"/>
            <a:chOff x="1352" y="681"/>
            <a:chExt cx="3519" cy="3153"/>
          </a:xfrm>
        </p:grpSpPr>
        <p:sp>
          <p:nvSpPr>
            <p:cNvPr id="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6" name="Rectangle 25"/>
          <p:cNvSpPr/>
          <p:nvPr/>
        </p:nvSpPr>
        <p:spPr>
          <a:xfrm>
            <a:off x="7285203" y="5899432"/>
            <a:ext cx="1710147" cy="9562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689" y="5926328"/>
            <a:ext cx="171078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10</a:t>
            </a:fld>
            <a:endParaRPr lang="de-DE" dirty="0">
              <a:solidFill>
                <a:srgbClr val="1F497D"/>
              </a:solidFill>
            </a:endParaRPr>
          </a:p>
        </p:txBody>
      </p:sp>
      <p:sp>
        <p:nvSpPr>
          <p:cNvPr id="6" name="TextBox 5"/>
          <p:cNvSpPr txBox="1"/>
          <p:nvPr/>
        </p:nvSpPr>
        <p:spPr>
          <a:xfrm>
            <a:off x="0" y="6400800"/>
            <a:ext cx="6019800" cy="461665"/>
          </a:xfrm>
          <a:prstGeom prst="rect">
            <a:avLst/>
          </a:prstGeom>
          <a:noFill/>
        </p:spPr>
        <p:txBody>
          <a:bodyPr wrap="square" rtlCol="0">
            <a:spAutoFit/>
          </a:bodyPr>
          <a:lstStyle/>
          <a:p>
            <a:r>
              <a:rPr lang="en-US" sz="1200" dirty="0">
                <a:solidFill>
                  <a:srgbClr val="1F497D"/>
                </a:solidFill>
              </a:rPr>
              <a:t>101. How many times, in the past year, would you say that you participate in each of the following activities? (Select one per row)</a:t>
            </a:r>
          </a:p>
        </p:txBody>
      </p:sp>
      <p:sp>
        <p:nvSpPr>
          <p:cNvPr id="9" name="Title 1"/>
          <p:cNvSpPr>
            <a:spLocks noGrp="1"/>
          </p:cNvSpPr>
          <p:nvPr>
            <p:ph type="title"/>
          </p:nvPr>
        </p:nvSpPr>
        <p:spPr>
          <a:xfrm>
            <a:off x="838200" y="76200"/>
            <a:ext cx="8156038" cy="783772"/>
          </a:xfrm>
        </p:spPr>
        <p:txBody>
          <a:bodyPr/>
          <a:lstStyle/>
          <a:p>
            <a:r>
              <a:rPr lang="en-US" dirty="0" smtClean="0"/>
              <a:t> </a:t>
            </a:r>
            <a:r>
              <a:rPr lang="en-US" dirty="0">
                <a:solidFill>
                  <a:srgbClr val="1F497D"/>
                </a:solidFill>
              </a:rPr>
              <a:t>Among Pleasure Powerboating participants, higher frequency of boat driving than as passengers.  </a:t>
            </a:r>
            <a:r>
              <a:rPr lang="en-US" sz="1600" dirty="0">
                <a:solidFill>
                  <a:srgbClr val="1F497D"/>
                </a:solidFill>
              </a:rPr>
              <a:t>Many pleasure </a:t>
            </a:r>
            <a:r>
              <a:rPr lang="en-US" sz="1600" dirty="0" err="1">
                <a:solidFill>
                  <a:srgbClr val="1F497D"/>
                </a:solidFill>
              </a:rPr>
              <a:t>powerboaters</a:t>
            </a:r>
            <a:r>
              <a:rPr lang="en-US" sz="1600" dirty="0">
                <a:solidFill>
                  <a:srgbClr val="1F497D"/>
                </a:solidFill>
              </a:rPr>
              <a:t> also moderate to high participants in other boating activities, especially fishing boat drivers, </a:t>
            </a:r>
            <a:r>
              <a:rPr lang="en-US" sz="1600" dirty="0" smtClean="0">
                <a:solidFill>
                  <a:srgbClr val="1F497D"/>
                </a:solidFill>
              </a:rPr>
              <a:t>kayaking, sailing and hunting.</a:t>
            </a:r>
            <a:r>
              <a:rPr lang="en-US" dirty="0" smtClean="0"/>
              <a:t> </a:t>
            </a:r>
            <a:endParaRPr lang="en-US" sz="16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4091056015"/>
              </p:ext>
            </p:extLst>
          </p:nvPr>
        </p:nvGraphicFramePr>
        <p:xfrm>
          <a:off x="283028" y="1393721"/>
          <a:ext cx="4280548" cy="4800597"/>
        </p:xfrm>
        <a:graphic>
          <a:graphicData uri="http://schemas.openxmlformats.org/drawingml/2006/table">
            <a:tbl>
              <a:tblPr firstRow="1" bandRow="1">
                <a:tableStyleId>{5C22544A-7EE6-4342-B048-85BDC9FD1C3A}</a:tableStyleId>
              </a:tblPr>
              <a:tblGrid>
                <a:gridCol w="533400"/>
                <a:gridCol w="3200400"/>
                <a:gridCol w="546748"/>
              </a:tblGrid>
              <a:tr h="307713">
                <a:tc gridSpan="2">
                  <a:txBody>
                    <a:bodyPr/>
                    <a:lstStyle/>
                    <a:p>
                      <a:pPr algn="ctr"/>
                      <a:r>
                        <a:rPr lang="en-US" sz="1400" dirty="0" smtClean="0">
                          <a:solidFill>
                            <a:schemeClr val="bg1"/>
                          </a:solidFill>
                        </a:rPr>
                        <a:t>% PP Participation</a:t>
                      </a:r>
                      <a:r>
                        <a:rPr lang="en-US" sz="1400" baseline="0" dirty="0" smtClean="0">
                          <a:solidFill>
                            <a:schemeClr val="bg1"/>
                          </a:solidFill>
                        </a:rPr>
                        <a:t> in Boating Activities</a:t>
                      </a:r>
                      <a:endParaRPr lang="en-US" sz="1400" dirty="0">
                        <a:solidFill>
                          <a:schemeClr val="bg1"/>
                        </a:solidFill>
                      </a:endParaRPr>
                    </a:p>
                  </a:txBody>
                  <a:tcPr anchor="b">
                    <a:solidFill>
                      <a:schemeClr val="accent1"/>
                    </a:solidFill>
                  </a:tcPr>
                </a:tc>
                <a:tc hMerge="1">
                  <a:txBody>
                    <a:bodyPr/>
                    <a:lstStyle/>
                    <a:p>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solidFill>
                        </a:rPr>
                        <a:t>Base</a:t>
                      </a:r>
                    </a:p>
                  </a:txBody>
                  <a:tcPr anchor="b"/>
                </a:tc>
              </a:tr>
              <a:tr h="374407">
                <a:tc>
                  <a:txBody>
                    <a:bodyPr/>
                    <a:lstStyle/>
                    <a:p>
                      <a:pPr algn="ctr" fontAlgn="b"/>
                      <a:r>
                        <a:rPr lang="en-US" sz="1300" b="0" i="0" u="none" strike="noStrike">
                          <a:solidFill>
                            <a:schemeClr val="tx1"/>
                          </a:solidFill>
                          <a:effectLst/>
                          <a:latin typeface="+mj-lt"/>
                        </a:rPr>
                        <a:t>75%</a:t>
                      </a:r>
                    </a:p>
                  </a:txBody>
                  <a:tcPr marL="9525" marR="9525" marT="9525" marB="0" anchor="ctr">
                    <a:noFill/>
                  </a:tcPr>
                </a:tc>
                <a:tc>
                  <a:txBody>
                    <a:bodyPr/>
                    <a:lstStyle/>
                    <a:p>
                      <a:pPr algn="r" fontAlgn="b"/>
                      <a:r>
                        <a:rPr lang="en-US" sz="1300" b="0" i="0" u="none" strike="noStrike" dirty="0">
                          <a:solidFill>
                            <a:schemeClr val="tx1"/>
                          </a:solidFill>
                          <a:effectLst/>
                          <a:latin typeface="+mj-lt"/>
                        </a:rPr>
                        <a:t>Pleasure powerboating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solidFill>
                      <a:schemeClr val="accent2">
                        <a:lumMod val="40000"/>
                        <a:lumOff val="60000"/>
                      </a:schemeClr>
                    </a:solidFill>
                  </a:tcPr>
                </a:tc>
                <a:tc>
                  <a:txBody>
                    <a:bodyPr/>
                    <a:lstStyle/>
                    <a:p>
                      <a:pPr algn="ctr" fontAlgn="b"/>
                      <a:r>
                        <a:rPr lang="en-US" sz="1200" b="0" i="1" u="none" strike="noStrike" dirty="0">
                          <a:solidFill>
                            <a:schemeClr val="tx1"/>
                          </a:solidFill>
                          <a:effectLst/>
                          <a:latin typeface="+mj-lt"/>
                        </a:rPr>
                        <a:t>430</a:t>
                      </a:r>
                    </a:p>
                  </a:txBody>
                  <a:tcPr marL="9525" marR="9525" marT="9525" marB="0" anchor="ctr">
                    <a:solidFill>
                      <a:schemeClr val="accent2">
                        <a:lumMod val="40000"/>
                        <a:lumOff val="60000"/>
                      </a:schemeClr>
                    </a:solidFill>
                  </a:tcPr>
                </a:tc>
              </a:tr>
              <a:tr h="374407">
                <a:tc>
                  <a:txBody>
                    <a:bodyPr/>
                    <a:lstStyle/>
                    <a:p>
                      <a:pPr algn="ctr" fontAlgn="b"/>
                      <a:r>
                        <a:rPr lang="en-US" sz="1300" b="0" i="0" u="none" strike="noStrike" dirty="0">
                          <a:solidFill>
                            <a:schemeClr val="tx1"/>
                          </a:solidFill>
                          <a:effectLst/>
                          <a:latin typeface="+mj-lt"/>
                        </a:rPr>
                        <a:t>46%</a:t>
                      </a:r>
                    </a:p>
                  </a:txBody>
                  <a:tcPr marL="9525" marR="9525" marT="9525" marB="0" anchor="ctr">
                    <a:noFill/>
                  </a:tcPr>
                </a:tc>
                <a:tc>
                  <a:txBody>
                    <a:bodyPr/>
                    <a:lstStyle/>
                    <a:p>
                      <a:pPr algn="r" fontAlgn="b"/>
                      <a:r>
                        <a:rPr lang="en-US" sz="1300" b="0" i="0" u="none" strike="noStrike" dirty="0">
                          <a:solidFill>
                            <a:schemeClr val="tx1"/>
                          </a:solidFill>
                          <a:effectLst/>
                          <a:latin typeface="+mj-lt"/>
                        </a:rPr>
                        <a:t>Pleasure powerboating </a:t>
                      </a:r>
                      <a:r>
                        <a:rPr lang="en-US" sz="1300" b="0" i="0" u="none" strike="noStrike" dirty="0" smtClean="0">
                          <a:solidFill>
                            <a:schemeClr val="tx1"/>
                          </a:solidFill>
                          <a:effectLst/>
                          <a:latin typeface="+mj-lt"/>
                        </a:rPr>
                        <a:t>(driver)</a:t>
                      </a:r>
                      <a:endParaRPr lang="en-US" sz="1300" b="0" i="0" u="none" strike="noStrike" dirty="0">
                        <a:solidFill>
                          <a:schemeClr val="tx1"/>
                        </a:solidFill>
                        <a:effectLst/>
                        <a:latin typeface="+mj-lt"/>
                      </a:endParaRPr>
                    </a:p>
                  </a:txBody>
                  <a:tcPr marL="9525" marR="9525" marT="9525" marB="0" anchor="ctr">
                    <a:solidFill>
                      <a:srgbClr val="FDDFB3"/>
                    </a:solidFill>
                  </a:tcPr>
                </a:tc>
                <a:tc>
                  <a:txBody>
                    <a:bodyPr/>
                    <a:lstStyle/>
                    <a:p>
                      <a:pPr algn="ctr" fontAlgn="b"/>
                      <a:r>
                        <a:rPr lang="en-US" sz="1200" b="0" i="1" u="none" strike="noStrike" dirty="0">
                          <a:solidFill>
                            <a:schemeClr val="tx1"/>
                          </a:solidFill>
                          <a:effectLst/>
                          <a:latin typeface="+mj-lt"/>
                        </a:rPr>
                        <a:t>266</a:t>
                      </a:r>
                    </a:p>
                  </a:txBody>
                  <a:tcPr marL="9525" marR="9525" marT="9525" marB="0" anchor="ctr">
                    <a:solidFill>
                      <a:srgbClr val="FDDFB3"/>
                    </a:solidFill>
                  </a:tcPr>
                </a:tc>
              </a:tr>
              <a:tr h="374407">
                <a:tc>
                  <a:txBody>
                    <a:bodyPr/>
                    <a:lstStyle/>
                    <a:p>
                      <a:pPr algn="ctr" fontAlgn="b"/>
                      <a:r>
                        <a:rPr lang="en-US" sz="1300" b="0" i="0" u="none" strike="noStrike" dirty="0">
                          <a:solidFill>
                            <a:schemeClr val="tx1"/>
                          </a:solidFill>
                          <a:effectLst/>
                          <a:latin typeface="+mj-lt"/>
                        </a:rPr>
                        <a:t>24%</a:t>
                      </a:r>
                    </a:p>
                  </a:txBody>
                  <a:tcPr marL="9525" marR="9525" marT="9525" marB="0" anchor="ctr">
                    <a:noFill/>
                  </a:tcPr>
                </a:tc>
                <a:tc>
                  <a:txBody>
                    <a:bodyPr/>
                    <a:lstStyle/>
                    <a:p>
                      <a:pPr algn="r" fontAlgn="b"/>
                      <a:r>
                        <a:rPr lang="en-US" sz="1300" b="0" i="0" u="none" strike="noStrike" dirty="0">
                          <a:solidFill>
                            <a:schemeClr val="tx1"/>
                          </a:solidFill>
                          <a:effectLst/>
                          <a:latin typeface="+mj-lt"/>
                        </a:rPr>
                        <a:t>Personal watercraft (PWC)</a:t>
                      </a:r>
                    </a:p>
                  </a:txBody>
                  <a:tcPr marL="9525" marR="9525" marT="9525" marB="0" anchor="ctr">
                    <a:solidFill>
                      <a:srgbClr val="FDDFB3"/>
                    </a:solidFill>
                  </a:tcPr>
                </a:tc>
                <a:tc>
                  <a:txBody>
                    <a:bodyPr/>
                    <a:lstStyle/>
                    <a:p>
                      <a:pPr algn="ctr" fontAlgn="b"/>
                      <a:r>
                        <a:rPr lang="en-US" sz="1200" b="0" i="1" u="none" strike="noStrike" dirty="0">
                          <a:solidFill>
                            <a:schemeClr val="tx1"/>
                          </a:solidFill>
                          <a:effectLst/>
                          <a:latin typeface="+mj-lt"/>
                        </a:rPr>
                        <a:t>137</a:t>
                      </a:r>
                    </a:p>
                  </a:txBody>
                  <a:tcPr marL="9525" marR="9525" marT="9525" marB="0" anchor="ctr">
                    <a:solidFill>
                      <a:srgbClr val="FDDFB3"/>
                    </a:solidFill>
                  </a:tcPr>
                </a:tc>
              </a:tr>
              <a:tr h="374407">
                <a:tc>
                  <a:txBody>
                    <a:bodyPr/>
                    <a:lstStyle/>
                    <a:p>
                      <a:pPr algn="ctr" fontAlgn="b"/>
                      <a:r>
                        <a:rPr lang="en-US" sz="1300" b="0" i="0" u="none" strike="noStrike">
                          <a:solidFill>
                            <a:schemeClr val="tx1"/>
                          </a:solidFill>
                          <a:effectLst/>
                          <a:latin typeface="+mj-lt"/>
                        </a:rPr>
                        <a:t>50%</a:t>
                      </a:r>
                    </a:p>
                  </a:txBody>
                  <a:tcPr marL="9525" marR="9525" marT="9525" marB="0" anchor="ctr">
                    <a:noFill/>
                  </a:tcPr>
                </a:tc>
                <a:tc>
                  <a:txBody>
                    <a:bodyPr/>
                    <a:lstStyle/>
                    <a:p>
                      <a:pPr algn="r" fontAlgn="b"/>
                      <a:r>
                        <a:rPr lang="en-US" sz="1300" b="0" i="0" u="none" strike="noStrike" dirty="0">
                          <a:solidFill>
                            <a:schemeClr val="tx1"/>
                          </a:solidFill>
                          <a:effectLst/>
                          <a:latin typeface="+mj-lt"/>
                        </a:rPr>
                        <a:t>Fishing from a boat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286</a:t>
                      </a: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38%</a:t>
                      </a:r>
                    </a:p>
                  </a:txBody>
                  <a:tcPr marL="9525" marR="9525" marT="9525" marB="0" anchor="ctr">
                    <a:noFill/>
                  </a:tcPr>
                </a:tc>
                <a:tc>
                  <a:txBody>
                    <a:bodyPr/>
                    <a:lstStyle/>
                    <a:p>
                      <a:pPr algn="r" fontAlgn="b"/>
                      <a:r>
                        <a:rPr lang="en-US" sz="1300" b="0" i="0" u="none" strike="noStrike" dirty="0">
                          <a:solidFill>
                            <a:schemeClr val="tx1"/>
                          </a:solidFill>
                          <a:effectLst/>
                          <a:latin typeface="+mj-lt"/>
                        </a:rPr>
                        <a:t>Fishing from a boat (driver)</a:t>
                      </a:r>
                    </a:p>
                  </a:txBody>
                  <a:tcPr marL="9525" marR="9525" marT="9525"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216</a:t>
                      </a: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41%</a:t>
                      </a:r>
                    </a:p>
                  </a:txBody>
                  <a:tcPr marL="9525" marR="9525" marT="9525" marB="0" anchor="ctr">
                    <a:noFill/>
                  </a:tcPr>
                </a:tc>
                <a:tc>
                  <a:txBody>
                    <a:bodyPr/>
                    <a:lstStyle/>
                    <a:p>
                      <a:pPr algn="r" fontAlgn="b"/>
                      <a:r>
                        <a:rPr lang="en-US" sz="1300" b="0" i="0" u="none" strike="noStrike" dirty="0">
                          <a:solidFill>
                            <a:schemeClr val="tx1"/>
                          </a:solidFill>
                          <a:effectLst/>
                          <a:latin typeface="+mj-lt"/>
                        </a:rPr>
                        <a:t>Canoeing</a:t>
                      </a:r>
                    </a:p>
                  </a:txBody>
                  <a:tcPr marL="9525" marR="9525" marT="9525"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233</a:t>
                      </a: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29%</a:t>
                      </a:r>
                    </a:p>
                  </a:txBody>
                  <a:tcPr marL="9525" marR="9525" marT="9525" marB="0" anchor="ctr">
                    <a:noFill/>
                  </a:tcPr>
                </a:tc>
                <a:tc>
                  <a:txBody>
                    <a:bodyPr/>
                    <a:lstStyle/>
                    <a:p>
                      <a:pPr algn="r" fontAlgn="b"/>
                      <a:r>
                        <a:rPr lang="en-US" sz="1300" b="0" i="0" u="none" strike="noStrike" dirty="0">
                          <a:solidFill>
                            <a:schemeClr val="tx1"/>
                          </a:solidFill>
                          <a:effectLst/>
                          <a:latin typeface="+mj-lt"/>
                        </a:rPr>
                        <a:t>Kayaking</a:t>
                      </a:r>
                    </a:p>
                  </a:txBody>
                  <a:tcPr marL="9525" marR="9525" marT="9525"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166</a:t>
                      </a: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9%</a:t>
                      </a:r>
                    </a:p>
                  </a:txBody>
                  <a:tcPr marL="9525" marR="9525" marT="9525" marB="0" anchor="ctr">
                    <a:noFill/>
                  </a:tcPr>
                </a:tc>
                <a:tc>
                  <a:txBody>
                    <a:bodyPr/>
                    <a:lstStyle/>
                    <a:p>
                      <a:pPr algn="r" fontAlgn="b"/>
                      <a:r>
                        <a:rPr lang="en-US" sz="1300" b="0" i="0" u="none" strike="noStrike" dirty="0">
                          <a:solidFill>
                            <a:schemeClr val="tx1"/>
                          </a:solidFill>
                          <a:effectLst/>
                          <a:latin typeface="+mj-lt"/>
                        </a:rPr>
                        <a:t>Stand up </a:t>
                      </a:r>
                      <a:r>
                        <a:rPr lang="en-US" sz="1300" b="0" i="0" u="none" strike="noStrike" dirty="0" err="1">
                          <a:solidFill>
                            <a:schemeClr val="tx1"/>
                          </a:solidFill>
                          <a:effectLst/>
                          <a:latin typeface="+mj-lt"/>
                        </a:rPr>
                        <a:t>paddleboarding</a:t>
                      </a:r>
                      <a:r>
                        <a:rPr lang="en-US" sz="1300" b="0" i="0" u="none" strike="noStrike" dirty="0">
                          <a:solidFill>
                            <a:schemeClr val="tx1"/>
                          </a:solidFill>
                          <a:effectLst/>
                          <a:latin typeface="+mj-lt"/>
                        </a:rPr>
                        <a:t> (SUP)</a:t>
                      </a:r>
                    </a:p>
                  </a:txBody>
                  <a:tcPr marL="9525" marR="9525" marT="9525" marB="0" anchor="ctr">
                    <a:solidFill>
                      <a:schemeClr val="bg1">
                        <a:lumMod val="85000"/>
                      </a:schemeClr>
                    </a:solidFill>
                  </a:tcPr>
                </a:tc>
                <a:tc>
                  <a:txBody>
                    <a:bodyPr/>
                    <a:lstStyle/>
                    <a:p>
                      <a:pPr algn="ctr" fontAlgn="b"/>
                      <a:r>
                        <a:rPr lang="en-US" sz="1200" b="0" i="1" u="none" strike="noStrike" dirty="0" smtClean="0">
                          <a:solidFill>
                            <a:schemeClr val="tx1"/>
                          </a:solidFill>
                          <a:effectLst/>
                          <a:latin typeface="+mj-lt"/>
                        </a:rPr>
                        <a:t>53</a:t>
                      </a:r>
                      <a:endParaRPr lang="en-US" sz="1200" b="0" i="1" u="none" strike="noStrike" dirty="0">
                        <a:solidFill>
                          <a:schemeClr val="tx1"/>
                        </a:solidFill>
                        <a:effectLst/>
                        <a:latin typeface="+mj-lt"/>
                      </a:endParaRP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8%</a:t>
                      </a:r>
                    </a:p>
                  </a:txBody>
                  <a:tcPr marL="9525" marR="9525" marT="9525" marB="0" anchor="ctr">
                    <a:noFill/>
                  </a:tcPr>
                </a:tc>
                <a:tc>
                  <a:txBody>
                    <a:bodyPr/>
                    <a:lstStyle/>
                    <a:p>
                      <a:pPr algn="r" fontAlgn="b"/>
                      <a:r>
                        <a:rPr lang="en-US" sz="1300" b="0" i="0" u="none" strike="noStrike" dirty="0">
                          <a:solidFill>
                            <a:schemeClr val="tx1"/>
                          </a:solidFill>
                          <a:effectLst/>
                          <a:latin typeface="+mj-lt"/>
                        </a:rPr>
                        <a:t>Hunting from any watercraft</a:t>
                      </a:r>
                    </a:p>
                  </a:txBody>
                  <a:tcPr marL="9525" marR="9525" marT="9525" marB="0" anchor="ctr">
                    <a:solidFill>
                      <a:schemeClr val="bg1">
                        <a:lumMod val="85000"/>
                      </a:schemeClr>
                    </a:solidFill>
                  </a:tcPr>
                </a:tc>
                <a:tc>
                  <a:txBody>
                    <a:bodyPr/>
                    <a:lstStyle/>
                    <a:p>
                      <a:pPr algn="ctr" fontAlgn="b"/>
                      <a:r>
                        <a:rPr lang="en-US" sz="1200" b="0" i="1" u="none" strike="noStrike" dirty="0" smtClean="0">
                          <a:solidFill>
                            <a:schemeClr val="tx1"/>
                          </a:solidFill>
                          <a:effectLst/>
                          <a:latin typeface="+mj-lt"/>
                        </a:rPr>
                        <a:t>45</a:t>
                      </a:r>
                      <a:endParaRPr lang="en-US" sz="1200" b="0" i="1" u="none" strike="noStrike" dirty="0">
                        <a:solidFill>
                          <a:schemeClr val="tx1"/>
                        </a:solidFill>
                        <a:effectLst/>
                        <a:latin typeface="+mj-lt"/>
                      </a:endParaRP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18%</a:t>
                      </a:r>
                    </a:p>
                  </a:txBody>
                  <a:tcPr marL="9525" marR="9525" marT="9525" marB="0" anchor="ctr">
                    <a:noFill/>
                  </a:tcPr>
                </a:tc>
                <a:tc>
                  <a:txBody>
                    <a:bodyPr/>
                    <a:lstStyle/>
                    <a:p>
                      <a:pPr algn="r" fontAlgn="b"/>
                      <a:r>
                        <a:rPr lang="en-US" sz="1300" b="0" i="0" u="none" strike="noStrike" dirty="0">
                          <a:solidFill>
                            <a:schemeClr val="tx1"/>
                          </a:solidFill>
                          <a:effectLst/>
                          <a:latin typeface="+mj-lt"/>
                        </a:rPr>
                        <a:t>Sailing</a:t>
                      </a:r>
                    </a:p>
                  </a:txBody>
                  <a:tcPr marL="9525" marR="9525" marT="9525"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105</a:t>
                      </a: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9%</a:t>
                      </a:r>
                    </a:p>
                  </a:txBody>
                  <a:tcPr marL="9525" marR="9525" marT="9525" marB="0" anchor="ctr">
                    <a:noFill/>
                  </a:tcPr>
                </a:tc>
                <a:tc>
                  <a:txBody>
                    <a:bodyPr/>
                    <a:lstStyle/>
                    <a:p>
                      <a:pPr algn="r" fontAlgn="b"/>
                      <a:r>
                        <a:rPr lang="en-US" sz="1300" b="0" i="0" u="none" strike="noStrike" dirty="0">
                          <a:solidFill>
                            <a:schemeClr val="tx1"/>
                          </a:solidFill>
                          <a:effectLst/>
                          <a:latin typeface="+mj-lt"/>
                        </a:rPr>
                        <a:t>Sailboarding</a:t>
                      </a:r>
                    </a:p>
                  </a:txBody>
                  <a:tcPr marL="9525" marR="9525" marT="9525" marB="0" anchor="ctr">
                    <a:solidFill>
                      <a:schemeClr val="bg1">
                        <a:lumMod val="85000"/>
                      </a:schemeClr>
                    </a:solidFill>
                  </a:tcPr>
                </a:tc>
                <a:tc>
                  <a:txBody>
                    <a:bodyPr/>
                    <a:lstStyle/>
                    <a:p>
                      <a:pPr algn="ctr" fontAlgn="b"/>
                      <a:r>
                        <a:rPr lang="en-US" sz="1200" b="0" i="1" u="none" strike="noStrike" dirty="0" smtClean="0">
                          <a:solidFill>
                            <a:schemeClr val="tx1"/>
                          </a:solidFill>
                          <a:effectLst/>
                          <a:latin typeface="+mj-lt"/>
                        </a:rPr>
                        <a:t>49</a:t>
                      </a:r>
                      <a:endParaRPr lang="en-US" sz="1200" b="0" i="1" u="none" strike="noStrike" dirty="0">
                        <a:solidFill>
                          <a:schemeClr val="tx1"/>
                        </a:solidFill>
                        <a:effectLst/>
                        <a:latin typeface="+mj-lt"/>
                      </a:endParaRPr>
                    </a:p>
                  </a:txBody>
                  <a:tcPr marL="9525" marR="9525" marT="9525" marB="0" anchor="ctr">
                    <a:solidFill>
                      <a:schemeClr val="bg1">
                        <a:lumMod val="95000"/>
                      </a:schemeClr>
                    </a:solidFill>
                  </a:tcPr>
                </a:tc>
              </a:tr>
              <a:tr h="374407">
                <a:tc>
                  <a:txBody>
                    <a:bodyPr/>
                    <a:lstStyle/>
                    <a:p>
                      <a:pPr algn="ctr" fontAlgn="b"/>
                      <a:r>
                        <a:rPr lang="en-US" sz="1300" b="0" i="0" u="none" strike="noStrike" dirty="0">
                          <a:solidFill>
                            <a:schemeClr val="tx1"/>
                          </a:solidFill>
                          <a:effectLst/>
                          <a:latin typeface="+mj-lt"/>
                        </a:rPr>
                        <a:t>34%</a:t>
                      </a:r>
                    </a:p>
                  </a:txBody>
                  <a:tcPr marL="9525" marR="9525" marT="9525" marB="0" anchor="ctr">
                    <a:noFill/>
                  </a:tcPr>
                </a:tc>
                <a:tc>
                  <a:txBody>
                    <a:bodyPr/>
                    <a:lstStyle/>
                    <a:p>
                      <a:pPr algn="r" fontAlgn="b"/>
                      <a:r>
                        <a:rPr lang="en-US" sz="1300" b="0" i="0" u="none" strike="noStrike" dirty="0">
                          <a:solidFill>
                            <a:schemeClr val="tx1"/>
                          </a:solidFill>
                          <a:effectLst/>
                          <a:latin typeface="+mj-lt"/>
                        </a:rPr>
                        <a:t>Boating in another non-powered craft</a:t>
                      </a:r>
                    </a:p>
                  </a:txBody>
                  <a:tcPr marL="9525" marR="9525" marT="9525"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197</a:t>
                      </a:r>
                    </a:p>
                  </a:txBody>
                  <a:tcPr marL="9525" marR="9525" marT="9525" marB="0" anchor="ctr">
                    <a:solidFill>
                      <a:schemeClr val="bg1">
                        <a:lumMod val="95000"/>
                      </a:schemeClr>
                    </a:solidFill>
                  </a:tcPr>
                </a:tc>
              </a:tr>
            </a:tbl>
          </a:graphicData>
        </a:graphic>
      </p:graphicFrame>
      <p:sp>
        <p:nvSpPr>
          <p:cNvPr id="12" name="TextBox 11"/>
          <p:cNvSpPr txBox="1"/>
          <p:nvPr/>
        </p:nvSpPr>
        <p:spPr>
          <a:xfrm>
            <a:off x="533400" y="935383"/>
            <a:ext cx="8153400" cy="369332"/>
          </a:xfrm>
          <a:prstGeom prst="rect">
            <a:avLst/>
          </a:prstGeom>
          <a:noFill/>
        </p:spPr>
        <p:txBody>
          <a:bodyPr wrap="square" rtlCol="0">
            <a:spAutoFit/>
          </a:bodyPr>
          <a:lstStyle/>
          <a:p>
            <a:pPr algn="ctr"/>
            <a:r>
              <a:rPr lang="en-US" b="1" dirty="0">
                <a:solidFill>
                  <a:srgbClr val="1F497D"/>
                </a:solidFill>
              </a:rPr>
              <a:t>Frequency of Participation in Boating </a:t>
            </a:r>
            <a:r>
              <a:rPr lang="en-US" b="1" dirty="0" smtClean="0">
                <a:solidFill>
                  <a:srgbClr val="1F497D"/>
                </a:solidFill>
              </a:rPr>
              <a:t>Activities among all Pleasure </a:t>
            </a:r>
            <a:r>
              <a:rPr lang="en-US" b="1" dirty="0" err="1" smtClean="0">
                <a:solidFill>
                  <a:srgbClr val="1F497D"/>
                </a:solidFill>
              </a:rPr>
              <a:t>Powerboaters</a:t>
            </a:r>
            <a:endParaRPr lang="en-US" b="1" dirty="0">
              <a:solidFill>
                <a:srgbClr val="1F497D"/>
              </a:solidFill>
            </a:endParaRPr>
          </a:p>
        </p:txBody>
      </p:sp>
      <p:graphicFrame>
        <p:nvGraphicFramePr>
          <p:cNvPr id="13" name="Chart 12"/>
          <p:cNvGraphicFramePr/>
          <p:nvPr>
            <p:extLst>
              <p:ext uri="{D42A27DB-BD31-4B8C-83A1-F6EECF244321}">
                <p14:modId xmlns:p14="http://schemas.microsoft.com/office/powerpoint/2010/main" val="938517113"/>
              </p:ext>
            </p:extLst>
          </p:nvPr>
        </p:nvGraphicFramePr>
        <p:xfrm>
          <a:off x="4232458" y="1236772"/>
          <a:ext cx="4953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6074228" y="3215030"/>
            <a:ext cx="28956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066913" y="4712123"/>
            <a:ext cx="28956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6074228" y="2099463"/>
            <a:ext cx="28956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6074228" y="6196264"/>
            <a:ext cx="2895600" cy="307777"/>
          </a:xfrm>
          <a:prstGeom prst="rect">
            <a:avLst/>
          </a:prstGeom>
          <a:noFill/>
        </p:spPr>
        <p:txBody>
          <a:bodyPr wrap="square" rtlCol="0">
            <a:spAutoFit/>
          </a:bodyPr>
          <a:lstStyle/>
          <a:p>
            <a:r>
              <a:rPr lang="en-US" sz="1400" dirty="0" smtClean="0">
                <a:solidFill>
                  <a:srgbClr val="1F497D"/>
                </a:solidFill>
              </a:rPr>
              <a:t>Total Pleasure </a:t>
            </a:r>
            <a:r>
              <a:rPr lang="en-US" sz="1400" dirty="0" err="1" smtClean="0">
                <a:solidFill>
                  <a:srgbClr val="1F497D"/>
                </a:solidFill>
              </a:rPr>
              <a:t>Powerboaters</a:t>
            </a:r>
            <a:r>
              <a:rPr lang="en-US" sz="1400" dirty="0" smtClean="0">
                <a:solidFill>
                  <a:srgbClr val="1F497D"/>
                </a:solidFill>
              </a:rPr>
              <a:t> (n=574)</a:t>
            </a:r>
            <a:endParaRPr lang="en-US" sz="1400" dirty="0">
              <a:solidFill>
                <a:srgbClr val="1F497D"/>
              </a:solidFill>
            </a:endParaRPr>
          </a:p>
        </p:txBody>
      </p:sp>
    </p:spTree>
    <p:extLst>
      <p:ext uri="{BB962C8B-B14F-4D97-AF65-F5344CB8AC3E}">
        <p14:creationId xmlns:p14="http://schemas.microsoft.com/office/powerpoint/2010/main" val="3204558645"/>
      </p:ext>
    </p:extLst>
  </p:cSld>
  <p:clrMapOvr>
    <a:masterClrMapping/>
  </p:clrMapOvr>
  <p:transition spd="slow"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solidFill>
                  <a:srgbClr val="1F497D"/>
                </a:solidFill>
              </a:rPr>
              <a:t>Regionally</a:t>
            </a:r>
            <a:r>
              <a:rPr lang="en-US" dirty="0">
                <a:solidFill>
                  <a:srgbClr val="1F497D"/>
                </a:solidFill>
              </a:rPr>
              <a:t>… </a:t>
            </a:r>
            <a:r>
              <a:rPr lang="en-US" dirty="0">
                <a:solidFill>
                  <a:srgbClr val="00C800"/>
                </a:solidFill>
              </a:rPr>
              <a:t>Pleasure </a:t>
            </a:r>
            <a:r>
              <a:rPr lang="en-US" dirty="0" smtClean="0">
                <a:solidFill>
                  <a:srgbClr val="00C800"/>
                </a:solidFill>
              </a:rPr>
              <a:t>Powerboating </a:t>
            </a:r>
            <a:r>
              <a:rPr lang="en-US" dirty="0">
                <a:solidFill>
                  <a:srgbClr val="1F497D"/>
                </a:solidFill>
              </a:rPr>
              <a:t>participation rate amongst boaters </a:t>
            </a:r>
            <a:r>
              <a:rPr lang="en-US" dirty="0" smtClean="0">
                <a:solidFill>
                  <a:srgbClr val="1F497D"/>
                </a:solidFill>
              </a:rPr>
              <a:t>is lower </a:t>
            </a:r>
            <a:r>
              <a:rPr lang="en-US" dirty="0">
                <a:solidFill>
                  <a:srgbClr val="1F497D"/>
                </a:solidFill>
              </a:rPr>
              <a:t>in </a:t>
            </a:r>
            <a:r>
              <a:rPr lang="en-US" dirty="0" smtClean="0">
                <a:solidFill>
                  <a:srgbClr val="1F497D"/>
                </a:solidFill>
              </a:rPr>
              <a:t>Quebec and Atlantic – similar in other regions.</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11</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320318693"/>
              </p:ext>
            </p:extLst>
          </p:nvPr>
        </p:nvGraphicFramePr>
        <p:xfrm>
          <a:off x="242138" y="2106177"/>
          <a:ext cx="8686893" cy="3912699"/>
        </p:xfrm>
        <a:graphic>
          <a:graphicData uri="http://schemas.openxmlformats.org/drawingml/2006/table">
            <a:tbl>
              <a:tblPr firstRow="1" bandRow="1">
                <a:tableStyleId>{5C22544A-7EE6-4342-B048-85BDC9FD1C3A}</a:tableStyleId>
              </a:tblPr>
              <a:tblGrid>
                <a:gridCol w="2825885"/>
                <a:gridCol w="766414"/>
                <a:gridCol w="849099"/>
                <a:gridCol w="849099"/>
                <a:gridCol w="849099"/>
                <a:gridCol w="849099"/>
                <a:gridCol w="849099"/>
                <a:gridCol w="849099"/>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lang="en-US" sz="1200" dirty="0" smtClean="0"/>
                        <a:t>Total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BC</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Prairies</a:t>
                      </a:r>
                      <a:endParaRPr lang="en-US" sz="1200" dirty="0"/>
                    </a:p>
                  </a:txBody>
                  <a:tcPr anchor="ctr"/>
                </a:tc>
                <a:tc>
                  <a:txBody>
                    <a:bodyPr/>
                    <a:lstStyle/>
                    <a:p>
                      <a:pPr algn="ctr"/>
                      <a:r>
                        <a:rPr lang="en-US" sz="1200" dirty="0" smtClean="0"/>
                        <a:t>Ontario</a:t>
                      </a:r>
                      <a:endParaRPr lang="en-US" sz="1200" dirty="0"/>
                    </a:p>
                  </a:txBody>
                  <a:tcPr anchor="ctr"/>
                </a:tc>
                <a:tc>
                  <a:txBody>
                    <a:bodyPr/>
                    <a:lstStyle/>
                    <a:p>
                      <a:pPr algn="ctr"/>
                      <a:r>
                        <a:rPr lang="en-US" sz="1200" dirty="0" smtClean="0"/>
                        <a:t>Quebec</a:t>
                      </a:r>
                      <a:endParaRPr lang="en-US" sz="1200" dirty="0"/>
                    </a:p>
                  </a:txBody>
                  <a:tcPr anchor="ctr"/>
                </a:tc>
                <a:tc>
                  <a:txBody>
                    <a:bodyPr/>
                    <a:lstStyle/>
                    <a:p>
                      <a:pPr algn="ctr"/>
                      <a:r>
                        <a:rPr lang="en-US" sz="1200" dirty="0" smtClean="0"/>
                        <a:t>Atlantic</a:t>
                      </a:r>
                      <a:endParaRPr lang="en-US" sz="1200" dirty="0"/>
                    </a:p>
                  </a:txBody>
                  <a:tcPr anchor="ctr"/>
                </a:tc>
                <a:tc>
                  <a:txBody>
                    <a:bodyPr/>
                    <a:lstStyle/>
                    <a:p>
                      <a:pPr algn="ctr"/>
                      <a:r>
                        <a:rPr lang="en-US" sz="1200" dirty="0" smtClean="0"/>
                        <a:t>North</a:t>
                      </a:r>
                      <a:endParaRPr lang="en-US" sz="1200" dirty="0"/>
                    </a:p>
                  </a:txBody>
                  <a:tcPr anchor="ct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164</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329</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298</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a:solidFill>
                            <a:schemeClr val="bg1"/>
                          </a:solidFill>
                          <a:effectLst/>
                          <a:latin typeface="+mj-lt"/>
                        </a:rPr>
                        <a:t>150</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102</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r>
              <a:tr h="307209">
                <a:tc>
                  <a:txBody>
                    <a:bodyPr/>
                    <a:lstStyle/>
                    <a:p>
                      <a:r>
                        <a:rPr lang="en-US" sz="1300" b="1" dirty="0" smtClean="0">
                          <a:latin typeface="+mj-lt"/>
                        </a:rPr>
                        <a:t>Pleasure Powerboating </a:t>
                      </a:r>
                      <a:r>
                        <a:rPr lang="en-US" sz="1300" b="1" dirty="0" err="1" smtClean="0">
                          <a:latin typeface="+mj-lt"/>
                        </a:rPr>
                        <a:t>incl</a:t>
                      </a:r>
                      <a:r>
                        <a:rPr lang="en-US" sz="1300" b="1" dirty="0" smtClean="0">
                          <a:latin typeface="+mj-lt"/>
                        </a:rPr>
                        <a:t> PWC (net)</a:t>
                      </a:r>
                      <a:endParaRPr lang="en-US" sz="1300" b="1" dirty="0">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48%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53%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54%</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50%</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40%</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41%</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50%</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07209">
                <a:tc>
                  <a:txBody>
                    <a:bodyPr/>
                    <a:lstStyle/>
                    <a:p>
                      <a:pPr marL="228600" indent="0" algn="l" fontAlgn="ctr"/>
                      <a:r>
                        <a:rPr lang="en-US" sz="1300" b="0" i="0" u="none" strike="noStrike" dirty="0">
                          <a:solidFill>
                            <a:schemeClr val="tx1"/>
                          </a:solidFill>
                          <a:effectLst/>
                          <a:latin typeface="+mj-lt"/>
                        </a:rPr>
                        <a:t>Pleasure Powerboating </a:t>
                      </a:r>
                      <a:r>
                        <a:rPr lang="en-US" sz="1300" b="0" i="0" u="none" strike="noStrike" dirty="0" err="1" smtClean="0">
                          <a:solidFill>
                            <a:schemeClr val="tx1"/>
                          </a:solidFill>
                          <a:effectLst/>
                          <a:latin typeface="+mj-lt"/>
                        </a:rPr>
                        <a:t>excl</a:t>
                      </a:r>
                      <a:r>
                        <a:rPr lang="en-US" sz="1300" b="0" i="0" u="none" strike="noStrike" dirty="0" smtClean="0">
                          <a:solidFill>
                            <a:schemeClr val="tx1"/>
                          </a:solidFill>
                          <a:effectLst/>
                          <a:latin typeface="+mj-lt"/>
                        </a:rPr>
                        <a:t> PWC (net</a:t>
                      </a:r>
                      <a:r>
                        <a:rPr lang="en-US" sz="1300" b="0" i="0" u="none" strike="noStrike" dirty="0">
                          <a:solidFill>
                            <a:schemeClr val="tx1"/>
                          </a:solidFill>
                          <a:effectLst/>
                          <a:latin typeface="+mj-lt"/>
                        </a:rPr>
                        <a: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07209">
                <a:tc>
                  <a:txBody>
                    <a:bodyPr/>
                    <a:lstStyle/>
                    <a:p>
                      <a:pPr marL="403225" indent="0" algn="l" fontAlgn="ctr"/>
                      <a:r>
                        <a:rPr lang="en-US" sz="1300" b="0" i="0" u="none" strike="noStrike" dirty="0">
                          <a:solidFill>
                            <a:schemeClr val="tx1"/>
                          </a:solidFill>
                          <a:effectLst/>
                          <a:latin typeface="+mj-lt"/>
                        </a:rPr>
                        <a:t>...as a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a:solidFill>
                            <a:schemeClr val="tx1"/>
                          </a:solidFill>
                          <a:effectLst/>
                          <a:latin typeface="+mj-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37%</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31%</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solidFill>
                      <a:schemeClr val="bg1">
                        <a:lumMod val="95000"/>
                      </a:schemeClr>
                    </a:solidFill>
                  </a:tcPr>
                </a:tc>
              </a:tr>
              <a:tr h="307209">
                <a:tc>
                  <a:txBody>
                    <a:bodyPr/>
                    <a:lstStyle/>
                    <a:p>
                      <a:pPr marL="403225" indent="0" algn="l" fontAlgn="ctr"/>
                      <a:r>
                        <a:rPr lang="en-US" sz="1300" b="0" i="0" u="none" strike="noStrike" dirty="0" smtClean="0">
                          <a:solidFill>
                            <a:schemeClr val="tx1"/>
                          </a:solidFill>
                          <a:effectLst/>
                          <a:latin typeface="+mj-lt"/>
                        </a:rPr>
                        <a:t>…as a passenger (not driver)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28%</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20%</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22%</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solidFill>
                      <a:srgbClr val="DE7A7A"/>
                    </a:solidFill>
                  </a:tcPr>
                </a:tc>
                <a:tc>
                  <a:txBody>
                    <a:bodyPr/>
                    <a:lstStyle/>
                    <a:p>
                      <a:pPr algn="ctr" fontAlgn="b"/>
                      <a:r>
                        <a:rPr lang="en-US" sz="1300" b="0" i="0" u="none" strike="noStrike" dirty="0" smtClean="0">
                          <a:solidFill>
                            <a:schemeClr val="tx1"/>
                          </a:solidFill>
                          <a:effectLst/>
                          <a:latin typeface="+mj-lt"/>
                        </a:rPr>
                        <a:t>19%</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07209">
                <a:tc>
                  <a:txBody>
                    <a:bodyPr/>
                    <a:lstStyle/>
                    <a:p>
                      <a:pPr marL="403225" indent="0" algn="l" fontAlgn="ctr"/>
                      <a:r>
                        <a:rPr lang="en-US" sz="1300" b="0" i="0" u="none" strike="noStrike" dirty="0">
                          <a:solidFill>
                            <a:schemeClr val="tx1"/>
                          </a:solidFill>
                          <a:effectLst/>
                          <a:latin typeface="+mj-lt"/>
                        </a:rPr>
                        <a:t>...as the driver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24%</a:t>
                      </a:r>
                    </a:p>
                  </a:txBody>
                  <a:tcPr marL="9525" marR="9525" marT="9525" marB="0" anchor="ct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26%</a:t>
                      </a:r>
                    </a:p>
                  </a:txBody>
                  <a:tcPr marL="9525" marR="9525" marT="9525" marB="0" anchor="ct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lnB w="12700" cap="flat" cmpd="sng" algn="ctr">
                      <a:solidFill>
                        <a:schemeClr val="accent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21%</a:t>
                      </a:r>
                    </a:p>
                  </a:txBody>
                  <a:tcPr marL="9525" marR="9525" marT="9525" marB="0" anchor="ct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31%</a:t>
                      </a:r>
                    </a:p>
                  </a:txBody>
                  <a:tcPr marL="9525" marR="9525" marT="9525" marB="0" anchor="ctr">
                    <a:lnB w="12700" cap="flat" cmpd="sng" algn="ctr">
                      <a:solidFill>
                        <a:schemeClr val="accent1"/>
                      </a:solidFill>
                      <a:prstDash val="solid"/>
                      <a:round/>
                      <a:headEnd type="none" w="med" len="med"/>
                      <a:tailEnd type="none" w="med" len="med"/>
                    </a:lnB>
                    <a:solidFill>
                      <a:srgbClr val="B4C882"/>
                    </a:solidFill>
                  </a:tcPr>
                </a:tc>
              </a:tr>
              <a:tr h="307209">
                <a:tc>
                  <a:txBody>
                    <a:bodyPr/>
                    <a:lstStyle/>
                    <a:p>
                      <a:pPr marL="228600" indent="0" algn="l" fontAlgn="ctr"/>
                      <a:r>
                        <a:rPr lang="en-US" sz="1300" b="0" i="0" u="none" strike="noStrike" dirty="0">
                          <a:solidFill>
                            <a:schemeClr val="tx1"/>
                          </a:solidFill>
                          <a:effectLst/>
                          <a:latin typeface="+mj-lt"/>
                        </a:rPr>
                        <a:t>Riding a personal watercraft (PWC)</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lnT w="12700" cap="flat" cmpd="sng" algn="ctr">
                      <a:solidFill>
                        <a:schemeClr val="accent1"/>
                      </a:solidFill>
                      <a:prstDash val="solid"/>
                      <a:round/>
                      <a:headEnd type="none" w="med" len="med"/>
                      <a:tailEnd type="none" w="med" len="med"/>
                    </a:lnT>
                    <a:solidFill>
                      <a:srgbClr val="DE7A7A"/>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In a p</a:t>
                      </a:r>
                      <a:r>
                        <a:rPr lang="en-US" sz="1300" b="0" i="0" u="none" strike="noStrike" baseline="0" dirty="0" smtClean="0">
                          <a:solidFill>
                            <a:schemeClr val="tx1"/>
                          </a:solidFill>
                          <a:effectLst/>
                          <a:latin typeface="+mj-lt"/>
                        </a:rPr>
                        <a:t>owerboat &lt;6m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30%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34%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32%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24%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26%</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31%</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In a powerboat 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18%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16%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15%</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Frequent</a:t>
                      </a:r>
                      <a:r>
                        <a:rPr lang="en-US" sz="1300" b="0" i="0" u="none" strike="noStrike" baseline="0" dirty="0" smtClean="0">
                          <a:solidFill>
                            <a:schemeClr val="tx1"/>
                          </a:solidFill>
                          <a:effectLst/>
                          <a:latin typeface="+mj-lt"/>
                        </a:rPr>
                        <a:t> Pleasure </a:t>
                      </a:r>
                      <a:r>
                        <a:rPr lang="en-US" sz="1300" b="0" i="0" u="none" strike="noStrike" baseline="0" dirty="0" err="1" smtClean="0">
                          <a:solidFill>
                            <a:schemeClr val="tx1"/>
                          </a:solidFill>
                          <a:effectLst/>
                          <a:latin typeface="+mj-lt"/>
                        </a:rPr>
                        <a:t>Powerboaters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17%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18%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11%</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Moderate Pleasure</a:t>
                      </a:r>
                      <a:r>
                        <a:rPr lang="en-US" sz="1300" b="0" i="0" u="none" strike="noStrike" baseline="0" dirty="0" smtClean="0">
                          <a:solidFill>
                            <a:schemeClr val="tx1"/>
                          </a:solidFill>
                          <a:effectLst/>
                          <a:latin typeface="+mj-lt"/>
                        </a:rPr>
                        <a:t> </a:t>
                      </a:r>
                      <a:r>
                        <a:rPr lang="en-US" sz="1300" b="0" i="0" u="none" strike="noStrike" baseline="0" dirty="0" err="1" smtClean="0">
                          <a:solidFill>
                            <a:schemeClr val="tx1"/>
                          </a:solidFill>
                          <a:effectLst/>
                          <a:latin typeface="+mj-lt"/>
                        </a:rPr>
                        <a:t>Powerboaters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16%</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15%</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12%</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Infrequent Pleasure </a:t>
                      </a:r>
                      <a:r>
                        <a:rPr lang="en-US" sz="1300" b="0" i="0" u="none" strike="noStrike" dirty="0" err="1" smtClean="0">
                          <a:solidFill>
                            <a:schemeClr val="tx1"/>
                          </a:solidFill>
                          <a:effectLst/>
                          <a:latin typeface="+mj-lt"/>
                        </a:rPr>
                        <a:t>Powerboaters</a:t>
                      </a:r>
                      <a:endParaRPr lang="en-US" sz="1300" b="0" i="0" u="none" strike="noStrike" dirty="0" smtClean="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20%</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16%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15%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TextBox 6"/>
          <p:cNvSpPr txBox="1"/>
          <p:nvPr/>
        </p:nvSpPr>
        <p:spPr>
          <a:xfrm>
            <a:off x="182858" y="1642149"/>
            <a:ext cx="8799014" cy="353943"/>
          </a:xfrm>
          <a:prstGeom prst="rect">
            <a:avLst/>
          </a:prstGeom>
          <a:noFill/>
        </p:spPr>
        <p:txBody>
          <a:bodyPr wrap="square" rtlCol="0">
            <a:spAutoFit/>
          </a:bodyPr>
          <a:lstStyle/>
          <a:p>
            <a:pPr algn="ctr"/>
            <a:r>
              <a:rPr lang="en-US" sz="1700" b="1" dirty="0" smtClean="0">
                <a:solidFill>
                  <a:srgbClr val="1F497D"/>
                </a:solidFill>
              </a:rPr>
              <a:t>Pleasure Powerboating </a:t>
            </a:r>
            <a:r>
              <a:rPr lang="en-US" sz="1700" b="1" dirty="0">
                <a:solidFill>
                  <a:srgbClr val="1F497D"/>
                </a:solidFill>
              </a:rPr>
              <a:t>Participation </a:t>
            </a:r>
            <a:r>
              <a:rPr lang="en-US" sz="1700" b="1" dirty="0" smtClean="0">
                <a:solidFill>
                  <a:srgbClr val="1F497D"/>
                </a:solidFill>
              </a:rPr>
              <a:t>among Recreational Boaters by Region - % of total Boaters</a:t>
            </a:r>
            <a:endParaRPr lang="en-US" sz="1700" b="1" dirty="0">
              <a:solidFill>
                <a:srgbClr val="1F497D"/>
              </a:solidFill>
            </a:endParaRPr>
          </a:p>
        </p:txBody>
      </p:sp>
      <p:grpSp>
        <p:nvGrpSpPr>
          <p:cNvPr id="15" name="Group 14"/>
          <p:cNvGrpSpPr/>
          <p:nvPr/>
        </p:nvGrpSpPr>
        <p:grpSpPr>
          <a:xfrm>
            <a:off x="77821" y="6093758"/>
            <a:ext cx="4538815" cy="284983"/>
            <a:chOff x="6213279" y="518294"/>
            <a:chExt cx="4538815" cy="284983"/>
          </a:xfrm>
        </p:grpSpPr>
        <p:sp>
          <p:nvSpPr>
            <p:cNvPr id="17" name="Rectangle 16"/>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total boating population</a:t>
              </a:r>
            </a:p>
          </p:txBody>
        </p:sp>
        <p:cxnSp>
          <p:nvCxnSpPr>
            <p:cNvPr id="20" name="Straight Connector 1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0" y="6454211"/>
            <a:ext cx="5787957" cy="400110"/>
          </a:xfrm>
          <a:prstGeom prst="rect">
            <a:avLst/>
          </a:prstGeom>
          <a:noFill/>
        </p:spPr>
        <p:txBody>
          <a:bodyPr wrap="square" rtlCol="0">
            <a:spAutoFit/>
          </a:bodyPr>
          <a:lstStyle/>
          <a:p>
            <a:r>
              <a:rPr lang="en-US" sz="1000" b="1" dirty="0">
                <a:solidFill>
                  <a:srgbClr val="1F497D"/>
                </a:solidFill>
              </a:rPr>
              <a:t>Note: </a:t>
            </a:r>
            <a:r>
              <a:rPr lang="en-US" sz="1000" dirty="0">
                <a:solidFill>
                  <a:srgbClr val="1F497D"/>
                </a:solidFill>
              </a:rPr>
              <a:t>Sourced from survey questions S4, S6, S7, S8, 102. The data shown indicate the penetration of each </a:t>
            </a:r>
            <a:br>
              <a:rPr lang="en-US" sz="1000" dirty="0">
                <a:solidFill>
                  <a:srgbClr val="1F497D"/>
                </a:solidFill>
              </a:rPr>
            </a:br>
            <a:r>
              <a:rPr lang="en-US" sz="1000" dirty="0">
                <a:solidFill>
                  <a:srgbClr val="1F497D"/>
                </a:solidFill>
              </a:rPr>
              <a:t>boating activity listed, among the total sub-group in each column </a:t>
            </a:r>
            <a:r>
              <a:rPr lang="en-US" sz="1000" dirty="0" smtClean="0">
                <a:solidFill>
                  <a:srgbClr val="1F497D"/>
                </a:solidFill>
              </a:rPr>
              <a:t>head.</a:t>
            </a:r>
            <a:endParaRPr lang="en-US" sz="1000" dirty="0">
              <a:solidFill>
                <a:srgbClr val="1F497D"/>
              </a:solidFill>
            </a:endParaRPr>
          </a:p>
        </p:txBody>
      </p:sp>
      <p:sp>
        <p:nvSpPr>
          <p:cNvPr id="2" name="Rectangle 1"/>
          <p:cNvSpPr/>
          <p:nvPr/>
        </p:nvSpPr>
        <p:spPr>
          <a:xfrm>
            <a:off x="6605081" y="2684841"/>
            <a:ext cx="379379" cy="194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38418" y="2694567"/>
            <a:ext cx="379379" cy="19455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2586" y="795165"/>
            <a:ext cx="7881371"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Lower participation in Atlantic reflects lower proportions of powerboat passengers and infrequent </a:t>
            </a:r>
            <a:r>
              <a:rPr lang="en-US" sz="1100" dirty="0" err="1" smtClean="0"/>
              <a:t>powerboaters</a:t>
            </a:r>
            <a:r>
              <a:rPr lang="en-US" sz="1100" dirty="0" smtClean="0">
                <a:solidFill>
                  <a:srgbClr val="1F497D"/>
                </a:solidFill>
              </a:rPr>
              <a:t>.</a:t>
            </a:r>
          </a:p>
          <a:p>
            <a:pPr marL="285750" indent="-285750">
              <a:buFont typeface="Arial" panose="020B0604020202020204" pitchFamily="34" charset="0"/>
              <a:buChar char="•"/>
            </a:pPr>
            <a:r>
              <a:rPr lang="en-US" sz="1100" dirty="0" smtClean="0">
                <a:solidFill>
                  <a:srgbClr val="1F497D"/>
                </a:solidFill>
              </a:rPr>
              <a:t>In Quebec, lower proportion of powerboat drivers and large powerboats 6m+ and frequent </a:t>
            </a:r>
            <a:r>
              <a:rPr lang="en-US" sz="1100" dirty="0" err="1" smtClean="0">
                <a:solidFill>
                  <a:srgbClr val="1F497D"/>
                </a:solidFill>
              </a:rPr>
              <a:t>powerboaters</a:t>
            </a:r>
            <a:r>
              <a:rPr lang="en-US" sz="1100" dirty="0" smtClean="0">
                <a:solidFill>
                  <a:srgbClr val="1F497D"/>
                </a:solidFill>
              </a:rPr>
              <a:t>.</a:t>
            </a:r>
          </a:p>
        </p:txBody>
      </p:sp>
    </p:spTree>
    <p:extLst>
      <p:ext uri="{BB962C8B-B14F-4D97-AF65-F5344CB8AC3E}">
        <p14:creationId xmlns:p14="http://schemas.microsoft.com/office/powerpoint/2010/main" val="2246987724"/>
      </p:ext>
    </p:extLst>
  </p:cSld>
  <p:clrMapOvr>
    <a:overrideClrMapping bg1="lt1" tx1="dk1" bg2="lt2" tx2="dk2" accent1="accent1" accent2="accent2" accent3="accent3" accent4="accent4" accent5="accent5" accent6="accent6" hlink="hlink" folHlink="folHlink"/>
  </p:clrMapOvr>
  <p:transition spd="slow" advClick="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solidFill>
                  <a:srgbClr val="00C800"/>
                </a:solidFill>
              </a:rPr>
              <a:t>Pleasure </a:t>
            </a:r>
            <a:r>
              <a:rPr lang="en-US" dirty="0">
                <a:solidFill>
                  <a:srgbClr val="00C800"/>
                </a:solidFill>
              </a:rPr>
              <a:t>Powerboating </a:t>
            </a:r>
            <a:r>
              <a:rPr lang="en-US" dirty="0"/>
              <a:t>participation rate higher amongst </a:t>
            </a:r>
            <a:r>
              <a:rPr lang="en-US" dirty="0" smtClean="0"/>
              <a:t>younger boaters 18-34 </a:t>
            </a:r>
            <a:r>
              <a:rPr lang="en-US" dirty="0" err="1" smtClean="0"/>
              <a:t>yrs</a:t>
            </a:r>
            <a:r>
              <a:rPr lang="en-US" dirty="0" smtClean="0"/>
              <a:t> and parents; lower amongst New Canadians.</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12</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921043753"/>
              </p:ext>
            </p:extLst>
          </p:nvPr>
        </p:nvGraphicFramePr>
        <p:xfrm>
          <a:off x="152400" y="1796243"/>
          <a:ext cx="8839200" cy="4095579"/>
        </p:xfrm>
        <a:graphic>
          <a:graphicData uri="http://schemas.openxmlformats.org/drawingml/2006/table">
            <a:tbl>
              <a:tblPr firstRow="1" bandRow="1">
                <a:tableStyleId>{5C22544A-7EE6-4342-B048-85BDC9FD1C3A}</a:tableStyleId>
              </a:tblPr>
              <a:tblGrid>
                <a:gridCol w="2814536"/>
                <a:gridCol w="690664"/>
                <a:gridCol w="704850"/>
                <a:gridCol w="771525"/>
                <a:gridCol w="771525"/>
                <a:gridCol w="771525"/>
                <a:gridCol w="771525"/>
                <a:gridCol w="771525"/>
                <a:gridCol w="771525"/>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Total</a:t>
                      </a:r>
                    </a:p>
                    <a:p>
                      <a:pPr algn="ctr"/>
                      <a:r>
                        <a:rPr lang="en-US" sz="1200" dirty="0" smtClean="0"/>
                        <a:t>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18-34</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35-54</a:t>
                      </a:r>
                      <a:endParaRPr lang="en-US" sz="1200" dirty="0"/>
                    </a:p>
                  </a:txBody>
                  <a:tcPr anchor="ctr"/>
                </a:tc>
                <a:tc>
                  <a:txBody>
                    <a:bodyPr/>
                    <a:lstStyle/>
                    <a:p>
                      <a:pPr algn="ctr"/>
                      <a:r>
                        <a:rPr lang="en-US" sz="1200" dirty="0" smtClean="0"/>
                        <a:t>55-69</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smtClean="0"/>
                        <a:t>Male</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Female</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smtClean="0"/>
                        <a:t>Parents</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New</a:t>
                      </a:r>
                    </a:p>
                    <a:p>
                      <a:pPr algn="ctr"/>
                      <a:r>
                        <a:rPr lang="en-US" sz="1200" dirty="0" err="1" smtClean="0"/>
                        <a:t>Cdns</a:t>
                      </a:r>
                      <a:endParaRPr lang="en-US" sz="1200" dirty="0"/>
                    </a:p>
                  </a:txBody>
                  <a:tcPr anchor="ct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338</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540</a:t>
                      </a:r>
                      <a:endParaRPr lang="en-US" sz="1200" b="0" i="1" u="none" strike="noStrike" dirty="0">
                        <a:solidFill>
                          <a:schemeClr val="bg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326</a:t>
                      </a:r>
                      <a:endParaRPr lang="en-US" sz="1200" b="0" i="1" u="none" strike="noStrike" dirty="0">
                        <a:solidFill>
                          <a:schemeClr val="bg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716</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488</a:t>
                      </a:r>
                      <a:endParaRPr lang="en-US" sz="1200" b="0" i="1" u="none" strike="noStrike" dirty="0">
                        <a:solidFill>
                          <a:schemeClr val="bg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419</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50</a:t>
                      </a:r>
                      <a:endParaRPr lang="en-US" sz="1200" b="0" i="1" u="none" strike="noStrike" dirty="0">
                        <a:solidFill>
                          <a:schemeClr val="bg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r>
              <a:tr h="307209">
                <a:tc>
                  <a:txBody>
                    <a:bodyPr/>
                    <a:lstStyle/>
                    <a:p>
                      <a:r>
                        <a:rPr lang="en-US" sz="1300" b="1" dirty="0" smtClean="0">
                          <a:latin typeface="+mj-lt"/>
                        </a:rPr>
                        <a:t>Pleasure Powerboating </a:t>
                      </a:r>
                      <a:r>
                        <a:rPr lang="en-US" sz="1300" b="1" dirty="0" err="1" smtClean="0">
                          <a:latin typeface="+mj-lt"/>
                        </a:rPr>
                        <a:t>incl</a:t>
                      </a:r>
                      <a:r>
                        <a:rPr lang="en-US" sz="1300" b="1" dirty="0" smtClean="0">
                          <a:latin typeface="+mj-lt"/>
                        </a:rPr>
                        <a:t> PWC (net)</a:t>
                      </a:r>
                      <a:endParaRPr lang="en-US" sz="1300" b="1" dirty="0">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smtClean="0">
                          <a:solidFill>
                            <a:schemeClr val="tx1"/>
                          </a:solidFill>
                          <a:effectLst/>
                          <a:latin typeface="+mj-lt"/>
                        </a:rPr>
                        <a:t>48%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smtClean="0">
                          <a:solidFill>
                            <a:srgbClr val="1F497D"/>
                          </a:solidFill>
                          <a:effectLst/>
                          <a:latin typeface="Calibri"/>
                        </a:rPr>
                        <a:t>55%</a:t>
                      </a:r>
                      <a:endParaRPr lang="en-US" sz="1300" b="0" i="0" u="none" strike="noStrike" dirty="0">
                        <a:solidFill>
                          <a:srgbClr val="1F497D"/>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smtClean="0">
                          <a:solidFill>
                            <a:srgbClr val="1F497D"/>
                          </a:solidFill>
                          <a:effectLst/>
                          <a:latin typeface="Calibri"/>
                        </a:rPr>
                        <a:t>48%</a:t>
                      </a:r>
                      <a:endParaRPr lang="en-US" sz="13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smtClean="0">
                          <a:solidFill>
                            <a:srgbClr val="1F497D"/>
                          </a:solidFill>
                          <a:effectLst/>
                          <a:latin typeface="Calibri"/>
                        </a:rPr>
                        <a:t>50%</a:t>
                      </a:r>
                      <a:endParaRPr lang="en-US" sz="1300" b="0" i="0" u="none" strike="noStrike" dirty="0">
                        <a:solidFill>
                          <a:srgbClr val="1F497D"/>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a:solidFill>
                            <a:srgbClr val="1F497D"/>
                          </a:solidFill>
                          <a:effectLst/>
                          <a:latin typeface="Calibri"/>
                        </a:rPr>
                        <a:t>45%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a:solidFill>
                            <a:srgbClr val="1F497D"/>
                          </a:solidFill>
                          <a:effectLst/>
                          <a:latin typeface="Calibri"/>
                        </a:rPr>
                        <a:t>52%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smtClean="0">
                          <a:solidFill>
                            <a:srgbClr val="1F497D"/>
                          </a:solidFill>
                          <a:effectLst/>
                          <a:latin typeface="Calibri"/>
                        </a:rPr>
                        <a:t>54%</a:t>
                      </a:r>
                      <a:endParaRPr lang="en-US" sz="1300" b="0" i="0" u="none" strike="noStrike" dirty="0">
                        <a:solidFill>
                          <a:srgbClr val="1F497D"/>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300" b="0" i="0" u="none" strike="noStrike" dirty="0" smtClean="0">
                          <a:solidFill>
                            <a:srgbClr val="1F497D"/>
                          </a:solidFill>
                          <a:effectLst/>
                          <a:latin typeface="Calibri"/>
                        </a:rPr>
                        <a:t>30%</a:t>
                      </a:r>
                      <a:endParaRPr lang="en-US" sz="13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r>
              <a:tr h="307209">
                <a:tc>
                  <a:txBody>
                    <a:bodyPr/>
                    <a:lstStyle/>
                    <a:p>
                      <a:pPr marL="228600" indent="0" algn="l" fontAlgn="ctr"/>
                      <a:r>
                        <a:rPr lang="en-US" sz="1300" b="0" i="0" u="none" strike="noStrike" dirty="0">
                          <a:solidFill>
                            <a:schemeClr val="tx1"/>
                          </a:solidFill>
                          <a:effectLst/>
                          <a:latin typeface="+mj-lt"/>
                        </a:rPr>
                        <a:t>Pleasure Powerboating </a:t>
                      </a:r>
                      <a:r>
                        <a:rPr lang="en-US" sz="1300" b="0" i="0" u="none" strike="noStrike" dirty="0" err="1" smtClean="0">
                          <a:solidFill>
                            <a:schemeClr val="tx1"/>
                          </a:solidFill>
                          <a:effectLst/>
                          <a:latin typeface="+mj-lt"/>
                        </a:rPr>
                        <a:t>excl</a:t>
                      </a:r>
                      <a:r>
                        <a:rPr lang="en-US" sz="1300" b="0" i="0" u="none" strike="noStrike" dirty="0" smtClean="0">
                          <a:solidFill>
                            <a:schemeClr val="tx1"/>
                          </a:solidFill>
                          <a:effectLst/>
                          <a:latin typeface="+mj-lt"/>
                        </a:rPr>
                        <a:t> PWC (net</a:t>
                      </a:r>
                      <a:r>
                        <a:rPr lang="en-US" sz="1300" b="0" i="0" u="none" strike="noStrike" dirty="0">
                          <a:solidFill>
                            <a:schemeClr val="tx1"/>
                          </a:solidFill>
                          <a:effectLst/>
                          <a:latin typeface="+mj-lt"/>
                        </a:rPr>
                        <a: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rgbClr val="1F497D"/>
                          </a:solidFill>
                          <a:effectLst/>
                          <a:latin typeface="Calibri"/>
                        </a:rPr>
                        <a:t>51%</a:t>
                      </a:r>
                      <a:endParaRPr lang="en-US" sz="1300" b="0" i="0" u="none" strike="noStrike" dirty="0">
                        <a:solidFill>
                          <a:srgbClr val="1F497D"/>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rgbClr val="1F497D"/>
                          </a:solidFill>
                          <a:effectLst/>
                          <a:latin typeface="Calibri"/>
                        </a:rPr>
                        <a:t>47%</a:t>
                      </a:r>
                      <a:endParaRPr lang="en-US" sz="13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300" dirty="0" smtClean="0"/>
                        <a:t>43%</a:t>
                      </a:r>
                      <a:endParaRPr lang="en-US" sz="1300" dirty="0"/>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300" dirty="0" smtClean="0"/>
                        <a:t>48%</a:t>
                      </a:r>
                      <a:endParaRPr lang="en-US" sz="1300" dirty="0"/>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smtClean="0">
                          <a:solidFill>
                            <a:srgbClr val="1F497D"/>
                          </a:solidFill>
                          <a:effectLst/>
                          <a:latin typeface="Calibri"/>
                        </a:rPr>
                        <a:t>50%</a:t>
                      </a:r>
                      <a:endParaRPr lang="en-US" sz="1300" b="0" i="0" u="none" strike="noStrike" dirty="0">
                        <a:solidFill>
                          <a:srgbClr val="1F497D"/>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30%</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r>
              <a:tr h="307209">
                <a:tc>
                  <a:txBody>
                    <a:bodyPr/>
                    <a:lstStyle/>
                    <a:p>
                      <a:pPr marL="403225" indent="0" algn="l" fontAlgn="ctr"/>
                      <a:r>
                        <a:rPr lang="en-US" sz="1300" b="0" i="0" u="none" strike="noStrike" dirty="0">
                          <a:solidFill>
                            <a:schemeClr val="tx1"/>
                          </a:solidFill>
                          <a:effectLst/>
                          <a:latin typeface="+mj-lt"/>
                        </a:rPr>
                        <a:t>...as a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a:solidFill>
                            <a:schemeClr val="tx1"/>
                          </a:solidFill>
                          <a:effectLst/>
                          <a:latin typeface="+mj-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41%</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37%</a:t>
                      </a:r>
                    </a:p>
                  </a:txBody>
                  <a:tcPr marL="9525" marR="9525" marT="9525" marB="0" anchor="ctr">
                    <a:solidFill>
                      <a:schemeClr val="bg1">
                        <a:lumMod val="95000"/>
                      </a:schemeClr>
                    </a:solidFill>
                  </a:tcPr>
                </a:tc>
                <a:tc>
                  <a:txBody>
                    <a:bodyPr/>
                    <a:lstStyle/>
                    <a:p>
                      <a:pPr algn="ctr" rtl="0" fontAlgn="ctr"/>
                      <a:r>
                        <a:rPr lang="en-US" sz="1300" b="0" i="0" u="none" strike="noStrike">
                          <a:solidFill>
                            <a:srgbClr val="1F497D"/>
                          </a:solidFill>
                          <a:effectLst/>
                          <a:latin typeface="Calibri"/>
                        </a:rPr>
                        <a:t>29%</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43%</a:t>
                      </a:r>
                    </a:p>
                  </a:txBody>
                  <a:tcPr marL="9525" marR="9525" marT="9525" marB="0" anchor="ctr">
                    <a:lnR w="12700" cap="flat" cmpd="sng" algn="ctr">
                      <a:solidFill>
                        <a:schemeClr val="tx1"/>
                      </a:solidFill>
                      <a:prstDash val="solid"/>
                      <a:round/>
                      <a:headEnd type="none" w="med" len="med"/>
                      <a:tailEnd type="none" w="med" len="med"/>
                    </a:lnR>
                    <a:solidFill>
                      <a:srgbClr val="B4C882"/>
                    </a:solidFill>
                  </a:tcPr>
                </a:tc>
                <a:tc>
                  <a:txBody>
                    <a:bodyPr/>
                    <a:lstStyle/>
                    <a:p>
                      <a:pPr algn="ctr" rtl="0" fontAlgn="ctr"/>
                      <a:r>
                        <a:rPr lang="en-US" sz="1300" b="0" i="0" u="none" strike="noStrike" dirty="0">
                          <a:solidFill>
                            <a:srgbClr val="1F497D"/>
                          </a:solidFill>
                          <a:effectLst/>
                          <a:latin typeface="Calibri"/>
                        </a:rPr>
                        <a:t>42%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22%</a:t>
                      </a:r>
                    </a:p>
                  </a:txBody>
                  <a:tcPr marL="9525" marR="9525" marT="9525" marB="0" anchor="ctr">
                    <a:solidFill>
                      <a:srgbClr val="DE7A7A"/>
                    </a:solidFill>
                  </a:tcPr>
                </a:tc>
              </a:tr>
              <a:tr h="307209">
                <a:tc>
                  <a:txBody>
                    <a:bodyPr/>
                    <a:lstStyle/>
                    <a:p>
                      <a:pPr marL="403225" indent="0" algn="l" fontAlgn="ctr"/>
                      <a:r>
                        <a:rPr lang="en-US" sz="1300" b="0" i="0" u="none" strike="noStrike" dirty="0" smtClean="0">
                          <a:solidFill>
                            <a:schemeClr val="tx1"/>
                          </a:solidFill>
                          <a:effectLst/>
                          <a:latin typeface="+mj-lt"/>
                        </a:rPr>
                        <a:t>…as a passenger (not driver)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22%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24%</a:t>
                      </a:r>
                    </a:p>
                  </a:txBody>
                  <a:tcPr marL="9525" marR="9525" marT="9525" marB="0" anchor="ctr">
                    <a:solidFill>
                      <a:schemeClr val="bg1">
                        <a:lumMod val="95000"/>
                      </a:schemeClr>
                    </a:solidFill>
                  </a:tcPr>
                </a:tc>
                <a:tc>
                  <a:txBody>
                    <a:bodyPr/>
                    <a:lstStyle/>
                    <a:p>
                      <a:pPr algn="ctr" rtl="0" fontAlgn="ctr"/>
                      <a:r>
                        <a:rPr lang="en-US" sz="1300" b="0" i="0" u="none" strike="noStrike">
                          <a:solidFill>
                            <a:srgbClr val="1F497D"/>
                          </a:solidFill>
                          <a:effectLst/>
                          <a:latin typeface="Calibri"/>
                        </a:rPr>
                        <a:t>22%</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solidFill>
                      <a:srgbClr val="DE7A7A"/>
                    </a:solidFill>
                  </a:tcPr>
                </a:tc>
                <a:tc>
                  <a:txBody>
                    <a:bodyPr/>
                    <a:lstStyle/>
                    <a:p>
                      <a:pPr algn="ctr" rtl="0" fontAlgn="ctr"/>
                      <a:r>
                        <a:rPr lang="en-US" sz="1300" b="0" i="0" u="none" strike="noStrike" dirty="0">
                          <a:solidFill>
                            <a:srgbClr val="1F497D"/>
                          </a:solidFill>
                          <a:effectLst/>
                          <a:latin typeface="Calibri"/>
                        </a:rPr>
                        <a:t>31%</a:t>
                      </a:r>
                    </a:p>
                  </a:txBody>
                  <a:tcPr marL="9525" marR="9525" marT="9525" marB="0" anchor="ctr">
                    <a:lnR w="12700" cap="flat" cmpd="sng" algn="ctr">
                      <a:solidFill>
                        <a:schemeClr val="tx1"/>
                      </a:solidFill>
                      <a:prstDash val="solid"/>
                      <a:round/>
                      <a:headEnd type="none" w="med" len="med"/>
                      <a:tailEnd type="none" w="med" len="med"/>
                    </a:lnR>
                    <a:solidFill>
                      <a:srgbClr val="B4C882"/>
                    </a:solidFill>
                  </a:tcPr>
                </a:tc>
                <a:tc>
                  <a:txBody>
                    <a:bodyPr/>
                    <a:lstStyle/>
                    <a:p>
                      <a:pPr algn="ctr" rtl="0" fontAlgn="ctr"/>
                      <a:r>
                        <a:rPr lang="en-US" sz="1300" b="0" i="0" u="none" strike="noStrike">
                          <a:solidFill>
                            <a:srgbClr val="1F497D"/>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20%</a:t>
                      </a:r>
                    </a:p>
                  </a:txBody>
                  <a:tcPr marL="9525" marR="9525" marT="9525" marB="0" anchor="ctr">
                    <a:solidFill>
                      <a:schemeClr val="bg1">
                        <a:lumMod val="95000"/>
                      </a:schemeClr>
                    </a:solidFill>
                  </a:tcPr>
                </a:tc>
              </a:tr>
              <a:tr h="307209">
                <a:tc>
                  <a:txBody>
                    <a:bodyPr/>
                    <a:lstStyle/>
                    <a:p>
                      <a:pPr marL="403225" indent="0" algn="l" fontAlgn="ctr"/>
                      <a:r>
                        <a:rPr lang="en-US" sz="1300" b="0" i="0" u="none" strike="noStrike" dirty="0">
                          <a:solidFill>
                            <a:schemeClr val="tx1"/>
                          </a:solidFill>
                          <a:effectLst/>
                          <a:latin typeface="+mj-lt"/>
                        </a:rPr>
                        <a:t>...as the driver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B4C882"/>
                    </a:solidFill>
                  </a:tcPr>
                </a:tc>
                <a:tc>
                  <a:txBody>
                    <a:bodyPr/>
                    <a:lstStyle/>
                    <a:p>
                      <a:pPr algn="ctr" rtl="0" fontAlgn="ctr"/>
                      <a:r>
                        <a:rPr lang="en-US" sz="1300" b="0" i="0" u="none" strike="noStrike">
                          <a:solidFill>
                            <a:srgbClr val="1F497D"/>
                          </a:solidFill>
                          <a:effectLst/>
                          <a:latin typeface="Calibri"/>
                        </a:rPr>
                        <a:t>21%</a:t>
                      </a:r>
                    </a:p>
                  </a:txBody>
                  <a:tcPr marL="9525" marR="9525" marT="9525" marB="0" anchor="ct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25%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17%</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DE7A7A"/>
                    </a:solidFill>
                  </a:tcPr>
                </a:tc>
                <a:tc>
                  <a:txBody>
                    <a:bodyPr/>
                    <a:lstStyle/>
                    <a:p>
                      <a:pPr algn="ctr" rtl="0" fontAlgn="ctr"/>
                      <a:r>
                        <a:rPr lang="en-US" sz="1300" b="0" i="0" u="none" strike="noStrike">
                          <a:solidFill>
                            <a:srgbClr val="1F497D"/>
                          </a:solidFill>
                          <a:effectLst/>
                          <a:latin typeface="Calibri"/>
                        </a:rPr>
                        <a:t>24%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10%</a:t>
                      </a:r>
                    </a:p>
                  </a:txBody>
                  <a:tcPr marL="9525" marR="9525" marT="9525" marB="0" anchor="ctr">
                    <a:lnB w="12700" cap="flat" cmpd="sng" algn="ctr">
                      <a:solidFill>
                        <a:schemeClr val="accent1"/>
                      </a:solidFill>
                      <a:prstDash val="solid"/>
                      <a:round/>
                      <a:headEnd type="none" w="med" len="med"/>
                      <a:tailEnd type="none" w="med" len="med"/>
                    </a:lnB>
                    <a:solidFill>
                      <a:srgbClr val="DE7A7A"/>
                    </a:solidFill>
                  </a:tcPr>
                </a:tc>
              </a:tr>
              <a:tr h="307209">
                <a:tc>
                  <a:txBody>
                    <a:bodyPr/>
                    <a:lstStyle/>
                    <a:p>
                      <a:pPr marL="228600" indent="0" algn="l" fontAlgn="ctr"/>
                      <a:r>
                        <a:rPr lang="en-US" sz="1300" b="0" i="0" u="none" strike="noStrike" dirty="0">
                          <a:solidFill>
                            <a:schemeClr val="tx1"/>
                          </a:solidFill>
                          <a:effectLst/>
                          <a:latin typeface="+mj-lt"/>
                        </a:rPr>
                        <a:t>Riding a personal watercraft (PWC)</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rgbClr val="B4C882"/>
                    </a:solidFill>
                  </a:tcPr>
                </a:tc>
                <a:tc>
                  <a:txBody>
                    <a:bodyPr/>
                    <a:lstStyle/>
                    <a:p>
                      <a:pPr algn="ctr" rtl="0" fontAlgn="ctr"/>
                      <a:r>
                        <a:rPr lang="en-US" sz="1300" b="0" i="0" u="none" strike="noStrike">
                          <a:solidFill>
                            <a:srgbClr val="1F497D"/>
                          </a:solidFill>
                          <a:effectLst/>
                          <a:latin typeface="Calibri"/>
                        </a:rPr>
                        <a:t>12%</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DE7A7A"/>
                    </a:solidFill>
                  </a:tcPr>
                </a:tc>
                <a:tc>
                  <a:txBody>
                    <a:bodyPr/>
                    <a:lstStyle/>
                    <a:p>
                      <a:pPr algn="ctr" rtl="0" fontAlgn="ctr"/>
                      <a:r>
                        <a:rPr lang="en-US" sz="1300" b="0" i="0" u="none" strike="noStrike">
                          <a:solidFill>
                            <a:srgbClr val="1F497D"/>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rgbClr val="B4C882"/>
                    </a:solidFill>
                  </a:tcPr>
                </a:tc>
                <a:tc>
                  <a:txBody>
                    <a:bodyPr/>
                    <a:lstStyle/>
                    <a:p>
                      <a:pPr algn="ctr" rtl="0" fontAlgn="ctr"/>
                      <a:r>
                        <a:rPr lang="en-US" sz="1300" b="0" i="0" u="none" strike="noStrike" dirty="0">
                          <a:solidFill>
                            <a:srgbClr val="1F497D"/>
                          </a:solidFill>
                          <a:effectLst/>
                          <a:latin typeface="Calibri"/>
                        </a:rPr>
                        <a:t>2%</a:t>
                      </a:r>
                    </a:p>
                  </a:txBody>
                  <a:tcPr marL="9525" marR="9525" marT="9525" marB="0" anchor="ctr">
                    <a:lnT w="12700" cap="flat" cmpd="sng" algn="ctr">
                      <a:solidFill>
                        <a:schemeClr val="accent1"/>
                      </a:solidFill>
                      <a:prstDash val="solid"/>
                      <a:round/>
                      <a:headEnd type="none" w="med" len="med"/>
                      <a:tailEnd type="none" w="med" len="med"/>
                    </a:lnT>
                    <a:solidFill>
                      <a:srgbClr val="DE7A7A"/>
                    </a:solidFill>
                  </a:tcPr>
                </a:tc>
              </a:tr>
              <a:tr h="307209">
                <a:tc>
                  <a:txBody>
                    <a:bodyPr/>
                    <a:lstStyle/>
                    <a:p>
                      <a:pPr marL="228600" indent="0" algn="l" fontAlgn="ctr"/>
                      <a:r>
                        <a:rPr lang="en-US" sz="1300" b="0" i="0" u="none" strike="noStrike" dirty="0" smtClean="0">
                          <a:solidFill>
                            <a:schemeClr val="tx1"/>
                          </a:solidFill>
                          <a:effectLst/>
                          <a:latin typeface="+mj-lt"/>
                        </a:rPr>
                        <a:t>In a p</a:t>
                      </a:r>
                      <a:r>
                        <a:rPr lang="en-US" sz="1300" b="0" i="0" u="none" strike="noStrike" baseline="0" dirty="0" smtClean="0">
                          <a:solidFill>
                            <a:schemeClr val="tx1"/>
                          </a:solidFill>
                          <a:effectLst/>
                          <a:latin typeface="+mj-lt"/>
                        </a:rPr>
                        <a:t>owerboating &lt;6m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30%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32%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30%</a:t>
                      </a:r>
                    </a:p>
                  </a:txBody>
                  <a:tcPr marL="9525" marR="9525" marT="9525" marB="0" anchor="ctr">
                    <a:solidFill>
                      <a:schemeClr val="bg1">
                        <a:lumMod val="95000"/>
                      </a:schemeClr>
                    </a:solidFill>
                  </a:tcPr>
                </a:tc>
                <a:tc>
                  <a:txBody>
                    <a:bodyPr/>
                    <a:lstStyle/>
                    <a:p>
                      <a:pPr algn="ctr" rtl="0" fontAlgn="ctr"/>
                      <a:r>
                        <a:rPr lang="en-US" sz="1300" b="0" i="0" u="none" strike="noStrike">
                          <a:solidFill>
                            <a:srgbClr val="1F497D"/>
                          </a:solidFill>
                          <a:effectLst/>
                          <a:latin typeface="Calibri"/>
                        </a:rPr>
                        <a:t>27%</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29%</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33%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12%</a:t>
                      </a:r>
                    </a:p>
                  </a:txBody>
                  <a:tcPr marL="9525" marR="9525" marT="9525" marB="0" anchor="ctr">
                    <a:solidFill>
                      <a:srgbClr val="DE7A7A"/>
                    </a:solidFill>
                  </a:tcPr>
                </a:tc>
              </a:tr>
              <a:tr h="307209">
                <a:tc>
                  <a:txBody>
                    <a:bodyPr/>
                    <a:lstStyle/>
                    <a:p>
                      <a:pPr marL="228600" indent="0" algn="l" fontAlgn="ctr"/>
                      <a:r>
                        <a:rPr lang="en-US" sz="1300" b="0" i="0" u="none" strike="noStrike" dirty="0" smtClean="0">
                          <a:solidFill>
                            <a:schemeClr val="tx1"/>
                          </a:solidFill>
                          <a:effectLst/>
                          <a:latin typeface="+mj-lt"/>
                        </a:rPr>
                        <a:t>In a powerboating 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12%</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a:solidFill>
                            <a:srgbClr val="1F497D"/>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Frequent</a:t>
                      </a:r>
                      <a:r>
                        <a:rPr lang="en-US" sz="1300" b="0" i="0" u="none" strike="noStrike" baseline="0" dirty="0" smtClean="0">
                          <a:solidFill>
                            <a:schemeClr val="tx1"/>
                          </a:solidFill>
                          <a:effectLst/>
                          <a:latin typeface="+mj-lt"/>
                        </a:rPr>
                        <a:t> Pleasure </a:t>
                      </a:r>
                      <a:r>
                        <a:rPr lang="en-US" sz="1300" b="0" i="0" u="none" strike="noStrike" baseline="0" dirty="0" err="1" smtClean="0">
                          <a:solidFill>
                            <a:schemeClr val="tx1"/>
                          </a:solidFill>
                          <a:effectLst/>
                          <a:latin typeface="+mj-lt"/>
                        </a:rPr>
                        <a:t>Powerboaters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B4C882"/>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8%</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r>
              <a:tr h="307209">
                <a:tc>
                  <a:txBody>
                    <a:bodyPr/>
                    <a:lstStyle/>
                    <a:p>
                      <a:pPr marL="228600" indent="0" algn="l" fontAlgn="ctr"/>
                      <a:r>
                        <a:rPr lang="en-US" sz="1300" b="0" i="0" u="none" strike="noStrike" dirty="0" smtClean="0">
                          <a:solidFill>
                            <a:schemeClr val="tx1"/>
                          </a:solidFill>
                          <a:effectLst/>
                          <a:latin typeface="+mj-lt"/>
                        </a:rPr>
                        <a:t>Moderate Pleasure</a:t>
                      </a:r>
                      <a:r>
                        <a:rPr lang="en-US" sz="1300" b="0" i="0" u="none" strike="noStrike" baseline="0" dirty="0" smtClean="0">
                          <a:solidFill>
                            <a:schemeClr val="tx1"/>
                          </a:solidFill>
                          <a:effectLst/>
                          <a:latin typeface="+mj-lt"/>
                        </a:rPr>
                        <a:t> </a:t>
                      </a:r>
                      <a:r>
                        <a:rPr lang="en-US" sz="1300" b="0" i="0" u="none" strike="noStrike" baseline="0" dirty="0" err="1" smtClean="0">
                          <a:solidFill>
                            <a:schemeClr val="tx1"/>
                          </a:solidFill>
                          <a:effectLst/>
                          <a:latin typeface="+mj-lt"/>
                        </a:rPr>
                        <a:t>Powerboaters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16%</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rtl="0" fontAlgn="ctr"/>
                      <a:r>
                        <a:rPr lang="en-US" sz="1300" b="0" i="0" u="none" strike="noStrike">
                          <a:solidFill>
                            <a:srgbClr val="1F497D"/>
                          </a:solidFill>
                          <a:effectLst/>
                          <a:latin typeface="Calibri"/>
                        </a:rPr>
                        <a:t>15%</a:t>
                      </a:r>
                    </a:p>
                  </a:txBody>
                  <a:tcPr marL="9525" marR="9525" marT="9525" marB="0" anchor="ct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9%</a:t>
                      </a:r>
                    </a:p>
                  </a:txBody>
                  <a:tcPr marL="9525" marR="9525" marT="9525" marB="0" anchor="ctr">
                    <a:lnR w="12700" cap="flat" cmpd="sng" algn="ctr">
                      <a:solidFill>
                        <a:schemeClr val="tx1"/>
                      </a:solidFill>
                      <a:prstDash val="solid"/>
                      <a:round/>
                      <a:headEnd type="none" w="med" len="med"/>
                      <a:tailEnd type="none" w="med" len="med"/>
                    </a:lnR>
                    <a:solidFill>
                      <a:srgbClr val="DE7A7A"/>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13%</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16%</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rtl="0" fontAlgn="ctr"/>
                      <a:r>
                        <a:rPr lang="en-US" sz="1300" b="0" i="0" u="none" strike="noStrike">
                          <a:solidFill>
                            <a:srgbClr val="1F497D"/>
                          </a:solidFill>
                          <a:effectLst/>
                          <a:latin typeface="Calibri"/>
                        </a:rPr>
                        <a:t>12%</a:t>
                      </a:r>
                    </a:p>
                  </a:txBody>
                  <a:tcPr marL="9525" marR="9525" marT="9525" marB="0" anchor="ctr">
                    <a:solidFill>
                      <a:schemeClr val="bg1">
                        <a:lumMod val="95000"/>
                      </a:schemeClr>
                    </a:solidFill>
                  </a:tcPr>
                </a:tc>
              </a:tr>
              <a:tr h="307209">
                <a:tc>
                  <a:txBody>
                    <a:bodyPr/>
                    <a:lstStyle/>
                    <a:p>
                      <a:pPr marL="228600" indent="0" algn="l" fontAlgn="ctr"/>
                      <a:r>
                        <a:rPr lang="en-US" sz="1300" b="0" i="0" u="none" strike="noStrike" dirty="0" smtClean="0">
                          <a:solidFill>
                            <a:schemeClr val="tx1"/>
                          </a:solidFill>
                          <a:effectLst/>
                          <a:latin typeface="+mj-lt"/>
                        </a:rPr>
                        <a:t>Infrequent Pleasure </a:t>
                      </a:r>
                      <a:r>
                        <a:rPr lang="en-US" sz="1300" b="0" i="0" u="none" strike="noStrike" dirty="0" err="1" smtClean="0">
                          <a:solidFill>
                            <a:schemeClr val="tx1"/>
                          </a:solidFill>
                          <a:effectLst/>
                          <a:latin typeface="+mj-lt"/>
                        </a:rPr>
                        <a:t>Powerboaters</a:t>
                      </a:r>
                      <a:endParaRPr lang="en-US" sz="1300" b="0" i="0" u="none" strike="noStrike" dirty="0" smtClean="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10%</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r>
            </a:tbl>
          </a:graphicData>
        </a:graphic>
      </p:graphicFrame>
      <p:sp>
        <p:nvSpPr>
          <p:cNvPr id="7" name="TextBox 6"/>
          <p:cNvSpPr txBox="1"/>
          <p:nvPr/>
        </p:nvSpPr>
        <p:spPr>
          <a:xfrm>
            <a:off x="126460" y="1384892"/>
            <a:ext cx="8745166" cy="369332"/>
          </a:xfrm>
          <a:prstGeom prst="rect">
            <a:avLst/>
          </a:prstGeom>
          <a:noFill/>
        </p:spPr>
        <p:txBody>
          <a:bodyPr wrap="square" rtlCol="0">
            <a:spAutoFit/>
          </a:bodyPr>
          <a:lstStyle/>
          <a:p>
            <a:pPr algn="ctr"/>
            <a:r>
              <a:rPr lang="en-US" b="1" dirty="0" smtClean="0">
                <a:solidFill>
                  <a:srgbClr val="1F497D"/>
                </a:solidFill>
              </a:rPr>
              <a:t>Pleasure Powerboating among Recreational Boaters </a:t>
            </a:r>
            <a:r>
              <a:rPr lang="en-US" b="1" dirty="0">
                <a:solidFill>
                  <a:srgbClr val="1F497D"/>
                </a:solidFill>
              </a:rPr>
              <a:t>by </a:t>
            </a:r>
            <a:r>
              <a:rPr lang="en-US" b="1" dirty="0" smtClean="0">
                <a:solidFill>
                  <a:srgbClr val="1F497D"/>
                </a:solidFill>
              </a:rPr>
              <a:t>Demographic - % of total Boaters</a:t>
            </a:r>
            <a:endParaRPr lang="en-US" b="1" dirty="0">
              <a:solidFill>
                <a:srgbClr val="1F497D"/>
              </a:solidFill>
            </a:endParaRPr>
          </a:p>
        </p:txBody>
      </p:sp>
      <p:grpSp>
        <p:nvGrpSpPr>
          <p:cNvPr id="18" name="Group 17"/>
          <p:cNvGrpSpPr/>
          <p:nvPr/>
        </p:nvGrpSpPr>
        <p:grpSpPr>
          <a:xfrm>
            <a:off x="210766" y="6071438"/>
            <a:ext cx="4538815" cy="284983"/>
            <a:chOff x="6213279" y="518294"/>
            <a:chExt cx="4538815" cy="284983"/>
          </a:xfrm>
        </p:grpSpPr>
        <p:sp>
          <p:nvSpPr>
            <p:cNvPr id="19" name="Rectangle 18"/>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total boating population</a:t>
              </a:r>
            </a:p>
          </p:txBody>
        </p:sp>
        <p:cxnSp>
          <p:nvCxnSpPr>
            <p:cNvPr id="22" name="Straight Connector 2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6457890"/>
            <a:ext cx="5865779" cy="400110"/>
          </a:xfrm>
          <a:prstGeom prst="rect">
            <a:avLst/>
          </a:prstGeom>
          <a:noFill/>
        </p:spPr>
        <p:txBody>
          <a:bodyPr wrap="square" rtlCol="0">
            <a:spAutoFit/>
          </a:bodyPr>
          <a:lstStyle/>
          <a:p>
            <a:r>
              <a:rPr lang="en-US" sz="1000" b="1" dirty="0">
                <a:solidFill>
                  <a:srgbClr val="1F497D"/>
                </a:solidFill>
              </a:rPr>
              <a:t>Note: </a:t>
            </a:r>
            <a:r>
              <a:rPr lang="en-US" sz="1000" dirty="0">
                <a:solidFill>
                  <a:srgbClr val="1F497D"/>
                </a:solidFill>
              </a:rPr>
              <a:t>Sourced from survey questions S4, S6, S7, S8, 102. The data shown indicate the penetration of each </a:t>
            </a:r>
            <a:br>
              <a:rPr lang="en-US" sz="1000" dirty="0">
                <a:solidFill>
                  <a:srgbClr val="1F497D"/>
                </a:solidFill>
              </a:rPr>
            </a:br>
            <a:r>
              <a:rPr lang="en-US" sz="1000" dirty="0">
                <a:solidFill>
                  <a:srgbClr val="1F497D"/>
                </a:solidFill>
              </a:rPr>
              <a:t>boating activity listed, among the total sub-group in each column head</a:t>
            </a:r>
            <a:r>
              <a:rPr lang="en-US" sz="1000" dirty="0" smtClean="0">
                <a:solidFill>
                  <a:srgbClr val="1F497D"/>
                </a:solidFill>
              </a:rPr>
              <a:t>.</a:t>
            </a:r>
            <a:endParaRPr lang="en-US" sz="1000" dirty="0">
              <a:solidFill>
                <a:srgbClr val="1F497D"/>
              </a:solidFill>
            </a:endParaRPr>
          </a:p>
        </p:txBody>
      </p:sp>
      <p:sp>
        <p:nvSpPr>
          <p:cNvPr id="12" name="Oval 11"/>
          <p:cNvSpPr/>
          <p:nvPr/>
        </p:nvSpPr>
        <p:spPr>
          <a:xfrm>
            <a:off x="3754877" y="2571747"/>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7548664" y="2571746"/>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8394971" y="2571746"/>
            <a:ext cx="379379" cy="194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2410" y="618261"/>
            <a:ext cx="8919211"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By age, 18-34 </a:t>
            </a:r>
            <a:r>
              <a:rPr lang="en-US" sz="1200" dirty="0" err="1" smtClean="0">
                <a:solidFill>
                  <a:srgbClr val="1F497D"/>
                </a:solidFill>
              </a:rPr>
              <a:t>yrs</a:t>
            </a:r>
            <a:r>
              <a:rPr lang="en-US" sz="1200" dirty="0" smtClean="0">
                <a:solidFill>
                  <a:srgbClr val="1F497D"/>
                </a:solidFill>
              </a:rPr>
              <a:t> more likely than older boaters to be pleasure powerboat drivers, ride PWCs in large powerboats 6m+ and to be frequent pleasure </a:t>
            </a:r>
            <a:r>
              <a:rPr lang="en-US" sz="1200" dirty="0" err="1" smtClean="0">
                <a:solidFill>
                  <a:srgbClr val="1F497D"/>
                </a:solidFill>
              </a:rPr>
              <a:t>powerboaters</a:t>
            </a:r>
            <a:r>
              <a:rPr lang="en-US" sz="1200" dirty="0" smtClean="0">
                <a:solidFill>
                  <a:srgbClr val="1F497D"/>
                </a:solidFill>
              </a:rPr>
              <a:t>.</a:t>
            </a:r>
          </a:p>
          <a:p>
            <a:pPr marL="285750" indent="-285750">
              <a:buFont typeface="Arial" panose="020B0604020202020204" pitchFamily="34" charset="0"/>
              <a:buChar char="•"/>
            </a:pPr>
            <a:r>
              <a:rPr lang="en-US" sz="1200" dirty="0" smtClean="0">
                <a:solidFill>
                  <a:srgbClr val="1F497D"/>
                </a:solidFill>
              </a:rPr>
              <a:t>Women much more likely to be pleasure powerboating passengers and less likely to be drivers.</a:t>
            </a:r>
          </a:p>
          <a:p>
            <a:pPr marL="285750" indent="-285750">
              <a:buFont typeface="Arial" panose="020B0604020202020204" pitchFamily="34" charset="0"/>
              <a:buChar char="•"/>
            </a:pPr>
            <a:r>
              <a:rPr lang="en-US" sz="1200" dirty="0" smtClean="0">
                <a:solidFill>
                  <a:srgbClr val="1F497D"/>
                </a:solidFill>
              </a:rPr>
              <a:t>New Canadians much less likely to participate in most aspects of pleasure powerboating.</a:t>
            </a:r>
          </a:p>
        </p:txBody>
      </p:sp>
    </p:spTree>
    <p:extLst>
      <p:ext uri="{BB962C8B-B14F-4D97-AF65-F5344CB8AC3E}">
        <p14:creationId xmlns:p14="http://schemas.microsoft.com/office/powerpoint/2010/main" val="1231191740"/>
      </p:ext>
    </p:extLst>
  </p:cSld>
  <p:clrMapOvr>
    <a:overrideClrMapping bg1="lt1" tx1="dk1" bg2="lt2" tx2="dk2" accent1="accent1" accent2="accent2" accent3="accent3" accent4="accent4" accent5="accent5" accent6="accent6" hlink="hlink" folHlink="folHlink"/>
  </p:clrMapOvr>
  <p:transition spd="slow" advClick="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44070" y="52375"/>
            <a:ext cx="8373035" cy="612000"/>
          </a:xfrm>
        </p:spPr>
        <p:txBody>
          <a:bodyPr/>
          <a:lstStyle/>
          <a:p>
            <a:r>
              <a:rPr lang="en-US" sz="1800" dirty="0" smtClean="0"/>
              <a:t>In general, boaters most commonly participate in relaxation activities such as observing, eating/drinking and swimming/sunning. </a:t>
            </a:r>
            <a:r>
              <a:rPr lang="en-US" sz="1400" dirty="0" smtClean="0"/>
              <a:t>Fishing</a:t>
            </a:r>
            <a:r>
              <a:rPr lang="en-US" sz="1400" b="0" dirty="0" smtClean="0"/>
              <a:t> is the most popular individual activity while boating; about 4 in 10 boaters (39%) participate in cruising and 17 % in pleasure powerboating water sports.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13</a:t>
            </a:fld>
            <a:endParaRPr lang="de-DE" dirty="0">
              <a:solidFill>
                <a:srgbClr val="1F497D"/>
              </a:solidFill>
            </a:endParaRPr>
          </a:p>
        </p:txBody>
      </p:sp>
      <p:sp>
        <p:nvSpPr>
          <p:cNvPr id="6" name="TextBox 5"/>
          <p:cNvSpPr txBox="1"/>
          <p:nvPr/>
        </p:nvSpPr>
        <p:spPr>
          <a:xfrm>
            <a:off x="0" y="6400800"/>
            <a:ext cx="6019800" cy="400110"/>
          </a:xfrm>
          <a:prstGeom prst="rect">
            <a:avLst/>
          </a:prstGeom>
          <a:noFill/>
        </p:spPr>
        <p:txBody>
          <a:bodyPr wrap="square" rtlCol="0">
            <a:spAutoFit/>
          </a:bodyPr>
          <a:lstStyle/>
          <a:p>
            <a:r>
              <a:rPr lang="en-US" sz="1000" dirty="0" smtClean="0">
                <a:solidFill>
                  <a:srgbClr val="1F497D"/>
                </a:solidFill>
              </a:rPr>
              <a:t>102. When you go out in a boat recreationally, which of the following activities, if any, do you participate in? (Select all)</a:t>
            </a:r>
            <a:endParaRPr lang="en-US" sz="1000" dirty="0">
              <a:solidFill>
                <a:srgbClr val="1F497D"/>
              </a:solidFill>
            </a:endParaRPr>
          </a:p>
        </p:txBody>
      </p:sp>
      <p:grpSp>
        <p:nvGrpSpPr>
          <p:cNvPr id="4" name="Group 3"/>
          <p:cNvGrpSpPr/>
          <p:nvPr/>
        </p:nvGrpSpPr>
        <p:grpSpPr>
          <a:xfrm>
            <a:off x="457200" y="1143000"/>
            <a:ext cx="1981200" cy="1524000"/>
            <a:chOff x="502996" y="1143000"/>
            <a:chExt cx="1981200" cy="1524000"/>
          </a:xfrm>
        </p:grpSpPr>
        <p:sp>
          <p:nvSpPr>
            <p:cNvPr id="2" name="Rounded Rectangle 1"/>
            <p:cNvSpPr/>
            <p:nvPr/>
          </p:nvSpPr>
          <p:spPr>
            <a:xfrm>
              <a:off x="502996" y="1143000"/>
              <a:ext cx="19812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 name="TextBox 2"/>
            <p:cNvSpPr txBox="1"/>
            <p:nvPr/>
          </p:nvSpPr>
          <p:spPr>
            <a:xfrm>
              <a:off x="502996" y="1143000"/>
              <a:ext cx="1981200" cy="338554"/>
            </a:xfrm>
            <a:prstGeom prst="rect">
              <a:avLst/>
            </a:prstGeom>
            <a:noFill/>
          </p:spPr>
          <p:txBody>
            <a:bodyPr wrap="square" rtlCol="0">
              <a:spAutoFit/>
            </a:bodyPr>
            <a:lstStyle/>
            <a:p>
              <a:pPr algn="ctr"/>
              <a:r>
                <a:rPr lang="en-US" sz="1600" b="1" dirty="0">
                  <a:solidFill>
                    <a:srgbClr val="1F497D"/>
                  </a:solidFill>
                </a:rPr>
                <a:t>74% Observing</a:t>
              </a:r>
            </a:p>
          </p:txBody>
        </p:sp>
      </p:grpSp>
      <p:grpSp>
        <p:nvGrpSpPr>
          <p:cNvPr id="5" name="Group 4"/>
          <p:cNvGrpSpPr/>
          <p:nvPr/>
        </p:nvGrpSpPr>
        <p:grpSpPr>
          <a:xfrm>
            <a:off x="2518713" y="1143001"/>
            <a:ext cx="2021022" cy="1524000"/>
            <a:chOff x="2538624" y="1143001"/>
            <a:chExt cx="1981200" cy="1524000"/>
          </a:xfrm>
        </p:grpSpPr>
        <p:sp>
          <p:nvSpPr>
            <p:cNvPr id="13" name="Rounded Rectangle 12"/>
            <p:cNvSpPr/>
            <p:nvPr/>
          </p:nvSpPr>
          <p:spPr>
            <a:xfrm>
              <a:off x="2558143" y="1143001"/>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7" name="TextBox 36"/>
            <p:cNvSpPr txBox="1"/>
            <p:nvPr/>
          </p:nvSpPr>
          <p:spPr>
            <a:xfrm>
              <a:off x="2538624" y="1154983"/>
              <a:ext cx="1981200" cy="338554"/>
            </a:xfrm>
            <a:prstGeom prst="rect">
              <a:avLst/>
            </a:prstGeom>
            <a:noFill/>
          </p:spPr>
          <p:txBody>
            <a:bodyPr wrap="square" rtlCol="0">
              <a:spAutoFit/>
            </a:bodyPr>
            <a:lstStyle/>
            <a:p>
              <a:pPr algn="ctr"/>
              <a:r>
                <a:rPr lang="en-US" sz="1600" b="1" dirty="0">
                  <a:solidFill>
                    <a:srgbClr val="1F497D"/>
                  </a:solidFill>
                </a:rPr>
                <a:t>60% Drinking/Eating</a:t>
              </a:r>
            </a:p>
          </p:txBody>
        </p:sp>
      </p:grpSp>
      <p:grpSp>
        <p:nvGrpSpPr>
          <p:cNvPr id="11" name="Group 10"/>
          <p:cNvGrpSpPr/>
          <p:nvPr/>
        </p:nvGrpSpPr>
        <p:grpSpPr>
          <a:xfrm>
            <a:off x="4617795" y="1143001"/>
            <a:ext cx="1981200" cy="1524000"/>
            <a:chOff x="4582886" y="1143001"/>
            <a:chExt cx="1942162" cy="1524000"/>
          </a:xfrm>
        </p:grpSpPr>
        <p:sp>
          <p:nvSpPr>
            <p:cNvPr id="15" name="Rounded Rectangle 14"/>
            <p:cNvSpPr/>
            <p:nvPr/>
          </p:nvSpPr>
          <p:spPr>
            <a:xfrm>
              <a:off x="4582886" y="1143001"/>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7" name="Rectangle 6"/>
            <p:cNvSpPr/>
            <p:nvPr/>
          </p:nvSpPr>
          <p:spPr>
            <a:xfrm>
              <a:off x="4611666" y="1153886"/>
              <a:ext cx="1891159" cy="338554"/>
            </a:xfrm>
            <a:prstGeom prst="rect">
              <a:avLst/>
            </a:prstGeom>
          </p:spPr>
          <p:txBody>
            <a:bodyPr wrap="none">
              <a:spAutoFit/>
            </a:bodyPr>
            <a:lstStyle/>
            <a:p>
              <a:pPr algn="ctr"/>
              <a:r>
                <a:rPr lang="en-US" sz="1600" b="1" dirty="0" smtClean="0">
                  <a:solidFill>
                    <a:srgbClr val="1F497D"/>
                  </a:solidFill>
                </a:rPr>
                <a:t>57% Swimming/Sun</a:t>
              </a:r>
              <a:endParaRPr lang="en-US" sz="1600" b="1" dirty="0">
                <a:solidFill>
                  <a:srgbClr val="1F497D"/>
                </a:solidFill>
              </a:endParaRPr>
            </a:p>
          </p:txBody>
        </p:sp>
      </p:grpSp>
      <p:grpSp>
        <p:nvGrpSpPr>
          <p:cNvPr id="8" name="Group 7"/>
          <p:cNvGrpSpPr/>
          <p:nvPr/>
        </p:nvGrpSpPr>
        <p:grpSpPr>
          <a:xfrm>
            <a:off x="6701165" y="1143000"/>
            <a:ext cx="1994580" cy="1524000"/>
            <a:chOff x="6601074" y="1143000"/>
            <a:chExt cx="1955279" cy="1524000"/>
          </a:xfrm>
        </p:grpSpPr>
        <p:sp>
          <p:nvSpPr>
            <p:cNvPr id="17" name="Rounded Rectangle 16"/>
            <p:cNvSpPr/>
            <p:nvPr/>
          </p:nvSpPr>
          <p:spPr>
            <a:xfrm>
              <a:off x="6607628" y="1143000"/>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8" name="Rectangle 37"/>
            <p:cNvSpPr/>
            <p:nvPr/>
          </p:nvSpPr>
          <p:spPr>
            <a:xfrm>
              <a:off x="6601074" y="1153886"/>
              <a:ext cx="1955279" cy="338554"/>
            </a:xfrm>
            <a:prstGeom prst="rect">
              <a:avLst/>
            </a:prstGeom>
          </p:spPr>
          <p:txBody>
            <a:bodyPr wrap="none">
              <a:spAutoFit/>
            </a:bodyPr>
            <a:lstStyle/>
            <a:p>
              <a:pPr algn="ctr"/>
              <a:r>
                <a:rPr lang="en-US" sz="1600" b="1" dirty="0" smtClean="0">
                  <a:solidFill>
                    <a:srgbClr val="1F497D"/>
                  </a:solidFill>
                </a:rPr>
                <a:t>56% Fishing/Hunting</a:t>
              </a:r>
              <a:endParaRPr lang="en-US" sz="1600" b="1" dirty="0">
                <a:solidFill>
                  <a:srgbClr val="1F497D"/>
                </a:solidFill>
              </a:endParaRPr>
            </a:p>
          </p:txBody>
        </p:sp>
      </p:grpSp>
      <p:grpSp>
        <p:nvGrpSpPr>
          <p:cNvPr id="46" name="Group 45"/>
          <p:cNvGrpSpPr/>
          <p:nvPr/>
        </p:nvGrpSpPr>
        <p:grpSpPr>
          <a:xfrm>
            <a:off x="457200" y="2743198"/>
            <a:ext cx="2016110" cy="1524002"/>
            <a:chOff x="457200" y="2901146"/>
            <a:chExt cx="2016110" cy="1524002"/>
          </a:xfrm>
        </p:grpSpPr>
        <p:sp>
          <p:nvSpPr>
            <p:cNvPr id="19" name="Rounded Rectangle 18"/>
            <p:cNvSpPr/>
            <p:nvPr/>
          </p:nvSpPr>
          <p:spPr>
            <a:xfrm>
              <a:off x="457200" y="2901146"/>
              <a:ext cx="1981200" cy="1524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9" name="TextBox 38"/>
            <p:cNvSpPr txBox="1"/>
            <p:nvPr/>
          </p:nvSpPr>
          <p:spPr>
            <a:xfrm>
              <a:off x="492110" y="2901146"/>
              <a:ext cx="1981200" cy="338554"/>
            </a:xfrm>
            <a:prstGeom prst="rect">
              <a:avLst/>
            </a:prstGeom>
            <a:noFill/>
          </p:spPr>
          <p:txBody>
            <a:bodyPr wrap="square" rtlCol="0">
              <a:spAutoFit/>
            </a:bodyPr>
            <a:lstStyle/>
            <a:p>
              <a:pPr algn="ctr"/>
              <a:r>
                <a:rPr lang="en-US" sz="1600" b="1" dirty="0" smtClean="0">
                  <a:solidFill>
                    <a:srgbClr val="1F497D"/>
                  </a:solidFill>
                </a:rPr>
                <a:t>55% Paddling</a:t>
              </a:r>
              <a:endParaRPr lang="en-US" sz="1600" b="1" dirty="0">
                <a:solidFill>
                  <a:srgbClr val="1F497D"/>
                </a:solidFill>
              </a:endParaRPr>
            </a:p>
          </p:txBody>
        </p:sp>
      </p:grpSp>
      <p:grpSp>
        <p:nvGrpSpPr>
          <p:cNvPr id="45" name="Group 44"/>
          <p:cNvGrpSpPr/>
          <p:nvPr/>
        </p:nvGrpSpPr>
        <p:grpSpPr>
          <a:xfrm>
            <a:off x="2538624" y="2743198"/>
            <a:ext cx="1981200" cy="1524003"/>
            <a:chOff x="2538624" y="2901146"/>
            <a:chExt cx="1981200" cy="1524003"/>
          </a:xfrm>
        </p:grpSpPr>
        <p:sp>
          <p:nvSpPr>
            <p:cNvPr id="20" name="Rounded Rectangle 19"/>
            <p:cNvSpPr/>
            <p:nvPr/>
          </p:nvSpPr>
          <p:spPr>
            <a:xfrm>
              <a:off x="2538624" y="2901147"/>
              <a:ext cx="1981200" cy="1524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0" name="TextBox 39"/>
            <p:cNvSpPr txBox="1"/>
            <p:nvPr/>
          </p:nvSpPr>
          <p:spPr>
            <a:xfrm>
              <a:off x="2538624" y="2901146"/>
              <a:ext cx="1981200" cy="338554"/>
            </a:xfrm>
            <a:prstGeom prst="rect">
              <a:avLst/>
            </a:prstGeom>
            <a:noFill/>
          </p:spPr>
          <p:txBody>
            <a:bodyPr wrap="square" rtlCol="0">
              <a:spAutoFit/>
            </a:bodyPr>
            <a:lstStyle/>
            <a:p>
              <a:pPr algn="ctr"/>
              <a:r>
                <a:rPr lang="en-US" sz="1600" b="1" dirty="0" smtClean="0">
                  <a:solidFill>
                    <a:srgbClr val="1F497D"/>
                  </a:solidFill>
                </a:rPr>
                <a:t>41% Canoeing</a:t>
              </a:r>
              <a:endParaRPr lang="en-US" sz="1600" b="1" dirty="0">
                <a:solidFill>
                  <a:srgbClr val="1F497D"/>
                </a:solidFill>
              </a:endParaRPr>
            </a:p>
          </p:txBody>
        </p:sp>
      </p:grpSp>
      <p:grpSp>
        <p:nvGrpSpPr>
          <p:cNvPr id="44" name="Group 43"/>
          <p:cNvGrpSpPr/>
          <p:nvPr/>
        </p:nvGrpSpPr>
        <p:grpSpPr>
          <a:xfrm>
            <a:off x="4615542" y="2743198"/>
            <a:ext cx="1983453" cy="1524003"/>
            <a:chOff x="4615542" y="2901146"/>
            <a:chExt cx="1983453" cy="1524003"/>
          </a:xfrm>
        </p:grpSpPr>
        <p:sp>
          <p:nvSpPr>
            <p:cNvPr id="21" name="Rounded Rectangle 20"/>
            <p:cNvSpPr/>
            <p:nvPr/>
          </p:nvSpPr>
          <p:spPr>
            <a:xfrm>
              <a:off x="4617795" y="2901146"/>
              <a:ext cx="1981200" cy="1524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1" name="TextBox 40"/>
            <p:cNvSpPr txBox="1"/>
            <p:nvPr/>
          </p:nvSpPr>
          <p:spPr>
            <a:xfrm>
              <a:off x="4615542" y="2918675"/>
              <a:ext cx="1981200" cy="338554"/>
            </a:xfrm>
            <a:prstGeom prst="rect">
              <a:avLst/>
            </a:prstGeom>
            <a:noFill/>
          </p:spPr>
          <p:txBody>
            <a:bodyPr wrap="square" rtlCol="0">
              <a:spAutoFit/>
            </a:bodyPr>
            <a:lstStyle/>
            <a:p>
              <a:pPr algn="ctr"/>
              <a:r>
                <a:rPr lang="en-US" sz="1600" b="1" dirty="0" smtClean="0">
                  <a:solidFill>
                    <a:srgbClr val="1F497D"/>
                  </a:solidFill>
                </a:rPr>
                <a:t>29% Kayaking</a:t>
              </a:r>
              <a:endParaRPr lang="en-US" sz="1600" b="1" dirty="0">
                <a:solidFill>
                  <a:srgbClr val="1F497D"/>
                </a:solidFill>
              </a:endParaRPr>
            </a:p>
          </p:txBody>
        </p:sp>
      </p:grpSp>
      <p:grpSp>
        <p:nvGrpSpPr>
          <p:cNvPr id="43" name="Group 42"/>
          <p:cNvGrpSpPr/>
          <p:nvPr/>
        </p:nvGrpSpPr>
        <p:grpSpPr>
          <a:xfrm>
            <a:off x="6705600" y="2743198"/>
            <a:ext cx="1983451" cy="1524003"/>
            <a:chOff x="6705600" y="2901146"/>
            <a:chExt cx="1983451" cy="1524003"/>
          </a:xfrm>
        </p:grpSpPr>
        <p:sp>
          <p:nvSpPr>
            <p:cNvPr id="22" name="Rounded Rectangle 21"/>
            <p:cNvSpPr/>
            <p:nvPr/>
          </p:nvSpPr>
          <p:spPr>
            <a:xfrm>
              <a:off x="6707851" y="2901146"/>
              <a:ext cx="1981200" cy="1524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2" name="TextBox 41"/>
            <p:cNvSpPr txBox="1"/>
            <p:nvPr/>
          </p:nvSpPr>
          <p:spPr>
            <a:xfrm>
              <a:off x="6705600" y="2921075"/>
              <a:ext cx="1981200" cy="338554"/>
            </a:xfrm>
            <a:prstGeom prst="rect">
              <a:avLst/>
            </a:prstGeom>
            <a:noFill/>
          </p:spPr>
          <p:txBody>
            <a:bodyPr wrap="square" rtlCol="0">
              <a:spAutoFit/>
            </a:bodyPr>
            <a:lstStyle/>
            <a:p>
              <a:pPr algn="ctr"/>
              <a:r>
                <a:rPr lang="en-US" sz="1600" b="1" dirty="0" smtClean="0">
                  <a:solidFill>
                    <a:srgbClr val="1F497D"/>
                  </a:solidFill>
                </a:rPr>
                <a:t>37% Overnighting</a:t>
              </a:r>
              <a:endParaRPr lang="en-US" sz="1600" b="1" dirty="0">
                <a:solidFill>
                  <a:srgbClr val="1F497D"/>
                </a:solidFill>
              </a:endParaRPr>
            </a:p>
          </p:txBody>
        </p:sp>
      </p:grpSp>
      <p:grpSp>
        <p:nvGrpSpPr>
          <p:cNvPr id="50" name="Group 49"/>
          <p:cNvGrpSpPr/>
          <p:nvPr/>
        </p:nvGrpSpPr>
        <p:grpSpPr>
          <a:xfrm>
            <a:off x="446314" y="4354287"/>
            <a:ext cx="1992086" cy="1513113"/>
            <a:chOff x="446314" y="4645427"/>
            <a:chExt cx="1992086" cy="1513113"/>
          </a:xfrm>
        </p:grpSpPr>
        <p:sp>
          <p:nvSpPr>
            <p:cNvPr id="23" name="Rounded Rectangle 22"/>
            <p:cNvSpPr/>
            <p:nvPr/>
          </p:nvSpPr>
          <p:spPr>
            <a:xfrm>
              <a:off x="457200" y="4645427"/>
              <a:ext cx="1981200" cy="15131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7" name="TextBox 46"/>
            <p:cNvSpPr txBox="1"/>
            <p:nvPr/>
          </p:nvSpPr>
          <p:spPr>
            <a:xfrm>
              <a:off x="446314" y="4656312"/>
              <a:ext cx="1981200" cy="338554"/>
            </a:xfrm>
            <a:prstGeom prst="rect">
              <a:avLst/>
            </a:prstGeom>
            <a:noFill/>
          </p:spPr>
          <p:txBody>
            <a:bodyPr wrap="square" rtlCol="0">
              <a:spAutoFit/>
            </a:bodyPr>
            <a:lstStyle/>
            <a:p>
              <a:pPr algn="ctr"/>
              <a:r>
                <a:rPr lang="en-US" sz="1600" b="1" dirty="0" smtClean="0">
                  <a:solidFill>
                    <a:srgbClr val="1F497D"/>
                  </a:solidFill>
                </a:rPr>
                <a:t>35% Entertaining</a:t>
              </a:r>
              <a:endParaRPr lang="en-US" sz="1600" b="1" dirty="0">
                <a:solidFill>
                  <a:srgbClr val="1F497D"/>
                </a:solidFill>
              </a:endParaRPr>
            </a:p>
          </p:txBody>
        </p:sp>
      </p:grpSp>
      <p:grpSp>
        <p:nvGrpSpPr>
          <p:cNvPr id="49" name="Group 48"/>
          <p:cNvGrpSpPr/>
          <p:nvPr/>
        </p:nvGrpSpPr>
        <p:grpSpPr>
          <a:xfrm>
            <a:off x="2538623" y="4354287"/>
            <a:ext cx="1981201" cy="1513114"/>
            <a:chOff x="2538623" y="4645427"/>
            <a:chExt cx="1981201" cy="1513114"/>
          </a:xfrm>
        </p:grpSpPr>
        <p:sp>
          <p:nvSpPr>
            <p:cNvPr id="24" name="Rounded Rectangle 23"/>
            <p:cNvSpPr/>
            <p:nvPr/>
          </p:nvSpPr>
          <p:spPr>
            <a:xfrm>
              <a:off x="2538624" y="4645427"/>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8" name="TextBox 47"/>
            <p:cNvSpPr txBox="1"/>
            <p:nvPr/>
          </p:nvSpPr>
          <p:spPr>
            <a:xfrm>
              <a:off x="2538623" y="4656312"/>
              <a:ext cx="1981200" cy="338554"/>
            </a:xfrm>
            <a:prstGeom prst="rect">
              <a:avLst/>
            </a:prstGeom>
            <a:noFill/>
          </p:spPr>
          <p:txBody>
            <a:bodyPr wrap="square" rtlCol="0">
              <a:spAutoFit/>
            </a:bodyPr>
            <a:lstStyle/>
            <a:p>
              <a:pPr algn="ctr"/>
              <a:r>
                <a:rPr lang="en-US" sz="1600" b="1" dirty="0" smtClean="0">
                  <a:solidFill>
                    <a:srgbClr val="1F497D"/>
                  </a:solidFill>
                </a:rPr>
                <a:t>17% Water Sports</a:t>
              </a:r>
              <a:endParaRPr lang="en-US" sz="1600" b="1" dirty="0">
                <a:solidFill>
                  <a:srgbClr val="1F497D"/>
                </a:solidFill>
              </a:endParaRPr>
            </a:p>
          </p:txBody>
        </p:sp>
      </p:grpSp>
      <p:grpSp>
        <p:nvGrpSpPr>
          <p:cNvPr id="52" name="Group 51"/>
          <p:cNvGrpSpPr/>
          <p:nvPr/>
        </p:nvGrpSpPr>
        <p:grpSpPr>
          <a:xfrm>
            <a:off x="4615542" y="4354287"/>
            <a:ext cx="1983453" cy="1513114"/>
            <a:chOff x="4615542" y="4645427"/>
            <a:chExt cx="1983453" cy="1513114"/>
          </a:xfrm>
        </p:grpSpPr>
        <p:sp>
          <p:nvSpPr>
            <p:cNvPr id="25" name="Rounded Rectangle 24"/>
            <p:cNvSpPr/>
            <p:nvPr/>
          </p:nvSpPr>
          <p:spPr>
            <a:xfrm>
              <a:off x="4617795" y="4645427"/>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51" name="TextBox 50"/>
            <p:cNvSpPr txBox="1"/>
            <p:nvPr/>
          </p:nvSpPr>
          <p:spPr>
            <a:xfrm>
              <a:off x="4615542" y="4656312"/>
              <a:ext cx="1981200" cy="338554"/>
            </a:xfrm>
            <a:prstGeom prst="rect">
              <a:avLst/>
            </a:prstGeom>
            <a:noFill/>
          </p:spPr>
          <p:txBody>
            <a:bodyPr wrap="square" rtlCol="0">
              <a:spAutoFit/>
            </a:bodyPr>
            <a:lstStyle/>
            <a:p>
              <a:pPr algn="ctr"/>
              <a:r>
                <a:rPr lang="en-US" sz="1600" b="1" dirty="0" smtClean="0">
                  <a:solidFill>
                    <a:srgbClr val="1F497D"/>
                  </a:solidFill>
                </a:rPr>
                <a:t>14% Underwater</a:t>
              </a:r>
              <a:endParaRPr lang="en-US" sz="1600" b="1" dirty="0">
                <a:solidFill>
                  <a:srgbClr val="1F497D"/>
                </a:solidFill>
              </a:endParaRPr>
            </a:p>
          </p:txBody>
        </p:sp>
      </p:grpSp>
      <p:grpSp>
        <p:nvGrpSpPr>
          <p:cNvPr id="12" name="Group 11"/>
          <p:cNvGrpSpPr/>
          <p:nvPr/>
        </p:nvGrpSpPr>
        <p:grpSpPr>
          <a:xfrm>
            <a:off x="6701165" y="4354286"/>
            <a:ext cx="1987886" cy="1513114"/>
            <a:chOff x="6701165" y="4354286"/>
            <a:chExt cx="1987886" cy="1513114"/>
          </a:xfrm>
        </p:grpSpPr>
        <p:sp>
          <p:nvSpPr>
            <p:cNvPr id="26" name="Rounded Rectangle 25"/>
            <p:cNvSpPr/>
            <p:nvPr/>
          </p:nvSpPr>
          <p:spPr>
            <a:xfrm>
              <a:off x="6707851" y="4354286"/>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53" name="TextBox 52"/>
            <p:cNvSpPr txBox="1"/>
            <p:nvPr/>
          </p:nvSpPr>
          <p:spPr>
            <a:xfrm>
              <a:off x="6701165" y="4374381"/>
              <a:ext cx="1981200" cy="338554"/>
            </a:xfrm>
            <a:prstGeom prst="rect">
              <a:avLst/>
            </a:prstGeom>
            <a:noFill/>
          </p:spPr>
          <p:txBody>
            <a:bodyPr wrap="square" rtlCol="0">
              <a:spAutoFit/>
            </a:bodyPr>
            <a:lstStyle/>
            <a:p>
              <a:pPr algn="ctr"/>
              <a:r>
                <a:rPr lang="en-US" sz="1600" b="1" dirty="0" smtClean="0">
                  <a:solidFill>
                    <a:srgbClr val="1F497D"/>
                  </a:solidFill>
                </a:rPr>
                <a:t>12% Sailing</a:t>
              </a:r>
              <a:endParaRPr lang="en-US" sz="1600" b="1" dirty="0">
                <a:solidFill>
                  <a:srgbClr val="1F497D"/>
                </a:solidFill>
              </a:endParaRPr>
            </a:p>
          </p:txBody>
        </p:sp>
      </p:grpSp>
      <p:graphicFrame>
        <p:nvGraphicFramePr>
          <p:cNvPr id="54" name="Chart 53"/>
          <p:cNvGraphicFramePr/>
          <p:nvPr>
            <p:extLst>
              <p:ext uri="{D42A27DB-BD31-4B8C-83A1-F6EECF244321}">
                <p14:modId xmlns:p14="http://schemas.microsoft.com/office/powerpoint/2010/main" val="1737562851"/>
              </p:ext>
            </p:extLst>
          </p:nvPr>
        </p:nvGraphicFramePr>
        <p:xfrm>
          <a:off x="6803574" y="4803374"/>
          <a:ext cx="1992086" cy="79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2798858340"/>
              </p:ext>
            </p:extLst>
          </p:nvPr>
        </p:nvGraphicFramePr>
        <p:xfrm>
          <a:off x="6696965" y="4908475"/>
          <a:ext cx="1062365" cy="691234"/>
        </p:xfrm>
        <a:graphic>
          <a:graphicData uri="http://schemas.openxmlformats.org/drawingml/2006/table">
            <a:tbl>
              <a:tblPr>
                <a:tableStyleId>{5C22544A-7EE6-4342-B048-85BDC9FD1C3A}</a:tableStyleId>
              </a:tblPr>
              <a:tblGrid>
                <a:gridCol w="1062365"/>
              </a:tblGrid>
              <a:tr h="310449">
                <a:tc>
                  <a:txBody>
                    <a:bodyPr/>
                    <a:lstStyle/>
                    <a:p>
                      <a:pPr algn="r" fontAlgn="ctr"/>
                      <a:r>
                        <a:rPr lang="en-US" sz="1200" u="none" strike="noStrike" dirty="0">
                          <a:effectLst/>
                        </a:rPr>
                        <a:t>Sailing</a:t>
                      </a:r>
                      <a:endParaRPr lang="en-US" sz="12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0785">
                <a:tc>
                  <a:txBody>
                    <a:bodyPr/>
                    <a:lstStyle/>
                    <a:p>
                      <a:pPr algn="r" fontAlgn="ctr"/>
                      <a:r>
                        <a:rPr lang="en-US" sz="1200" u="none" strike="noStrike" dirty="0">
                          <a:effectLst/>
                        </a:rPr>
                        <a:t>Sailboarding</a:t>
                      </a:r>
                      <a:r>
                        <a:rPr lang="en-US" sz="1200" u="none" strike="noStrike" dirty="0" smtClean="0">
                          <a:effectLst/>
                        </a:rPr>
                        <a:t>/</a:t>
                      </a:r>
                    </a:p>
                    <a:p>
                      <a:pPr algn="r" fontAlgn="ctr"/>
                      <a:r>
                        <a:rPr lang="en-US" sz="1200" u="none" strike="noStrike" dirty="0" smtClean="0">
                          <a:effectLst/>
                        </a:rPr>
                        <a:t>windsurfing</a:t>
                      </a:r>
                      <a:endParaRPr lang="en-US" sz="12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6" name="Chart 55"/>
          <p:cNvGraphicFramePr/>
          <p:nvPr>
            <p:extLst>
              <p:ext uri="{D42A27DB-BD31-4B8C-83A1-F6EECF244321}">
                <p14:modId xmlns:p14="http://schemas.microsoft.com/office/powerpoint/2010/main" val="3522951925"/>
              </p:ext>
            </p:extLst>
          </p:nvPr>
        </p:nvGraphicFramePr>
        <p:xfrm>
          <a:off x="4647153" y="4775321"/>
          <a:ext cx="1992086" cy="796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Chart 62"/>
          <p:cNvGraphicFramePr/>
          <p:nvPr>
            <p:extLst>
              <p:ext uri="{D42A27DB-BD31-4B8C-83A1-F6EECF244321}">
                <p14:modId xmlns:p14="http://schemas.microsoft.com/office/powerpoint/2010/main" val="2762192403"/>
              </p:ext>
            </p:extLst>
          </p:nvPr>
        </p:nvGraphicFramePr>
        <p:xfrm>
          <a:off x="6762281" y="3070867"/>
          <a:ext cx="1992086" cy="1103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1725893589"/>
              </p:ext>
            </p:extLst>
          </p:nvPr>
        </p:nvGraphicFramePr>
        <p:xfrm>
          <a:off x="6672944" y="3166997"/>
          <a:ext cx="1062365" cy="1007569"/>
        </p:xfrm>
        <a:graphic>
          <a:graphicData uri="http://schemas.openxmlformats.org/drawingml/2006/table">
            <a:tbl>
              <a:tblPr>
                <a:tableStyleId>{5C22544A-7EE6-4342-B048-85BDC9FD1C3A}</a:tableStyleId>
              </a:tblPr>
              <a:tblGrid>
                <a:gridCol w="1062365"/>
              </a:tblGrid>
              <a:tr h="291785">
                <a:tc>
                  <a:txBody>
                    <a:bodyPr/>
                    <a:lstStyle/>
                    <a:p>
                      <a:pPr algn="r" fontAlgn="ctr"/>
                      <a:r>
                        <a:rPr lang="en-US" sz="1200" u="none" strike="noStrike" dirty="0" smtClean="0">
                          <a:solidFill>
                            <a:schemeClr val="tx1"/>
                          </a:solidFill>
                          <a:effectLst/>
                          <a:latin typeface="+mj-lt"/>
                        </a:rPr>
                        <a:t>Camping</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892">
                <a:tc>
                  <a:txBody>
                    <a:bodyPr/>
                    <a:lstStyle/>
                    <a:p>
                      <a:pPr algn="r" fontAlgn="ctr"/>
                      <a:r>
                        <a:rPr lang="en-US" sz="1200" b="0" i="0" u="none" strike="noStrike" dirty="0" smtClean="0">
                          <a:solidFill>
                            <a:schemeClr val="tx1"/>
                          </a:solidFill>
                          <a:effectLst/>
                          <a:latin typeface="+mj-lt"/>
                        </a:rPr>
                        <a:t>Overnight trips</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892">
                <a:tc>
                  <a:txBody>
                    <a:bodyPr/>
                    <a:lstStyle/>
                    <a:p>
                      <a:pPr algn="r" fontAlgn="ctr"/>
                      <a:r>
                        <a:rPr lang="en-US" sz="1200" u="none" strike="noStrike" dirty="0" smtClean="0">
                          <a:solidFill>
                            <a:schemeClr val="tx1"/>
                          </a:solidFill>
                          <a:effectLst/>
                          <a:latin typeface="+mj-lt"/>
                        </a:rPr>
                        <a:t>Sleep Aboard</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5" name="Chart 64"/>
          <p:cNvGraphicFramePr/>
          <p:nvPr>
            <p:extLst>
              <p:ext uri="{D42A27DB-BD31-4B8C-83A1-F6EECF244321}">
                <p14:modId xmlns:p14="http://schemas.microsoft.com/office/powerpoint/2010/main" val="2292543736"/>
              </p:ext>
            </p:extLst>
          </p:nvPr>
        </p:nvGraphicFramePr>
        <p:xfrm>
          <a:off x="4702935" y="3081752"/>
          <a:ext cx="1992086" cy="11037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7" name="Chart 66"/>
          <p:cNvGraphicFramePr/>
          <p:nvPr>
            <p:extLst>
              <p:ext uri="{D42A27DB-BD31-4B8C-83A1-F6EECF244321}">
                <p14:modId xmlns:p14="http://schemas.microsoft.com/office/powerpoint/2010/main" val="3655230963"/>
              </p:ext>
            </p:extLst>
          </p:nvPr>
        </p:nvGraphicFramePr>
        <p:xfrm>
          <a:off x="2527737" y="3109802"/>
          <a:ext cx="1992086" cy="8597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Chart 68"/>
          <p:cNvGraphicFramePr/>
          <p:nvPr>
            <p:extLst>
              <p:ext uri="{D42A27DB-BD31-4B8C-83A1-F6EECF244321}">
                <p14:modId xmlns:p14="http://schemas.microsoft.com/office/powerpoint/2010/main" val="1066768781"/>
              </p:ext>
            </p:extLst>
          </p:nvPr>
        </p:nvGraphicFramePr>
        <p:xfrm>
          <a:off x="381000" y="3099281"/>
          <a:ext cx="1992086" cy="11037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Chart 69"/>
          <p:cNvGraphicFramePr/>
          <p:nvPr>
            <p:extLst>
              <p:ext uri="{D42A27DB-BD31-4B8C-83A1-F6EECF244321}">
                <p14:modId xmlns:p14="http://schemas.microsoft.com/office/powerpoint/2010/main" val="1730847720"/>
              </p:ext>
            </p:extLst>
          </p:nvPr>
        </p:nvGraphicFramePr>
        <p:xfrm>
          <a:off x="6657622" y="1532332"/>
          <a:ext cx="1992086" cy="8597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Chart 70"/>
          <p:cNvGraphicFramePr/>
          <p:nvPr>
            <p:extLst>
              <p:ext uri="{D42A27DB-BD31-4B8C-83A1-F6EECF244321}">
                <p14:modId xmlns:p14="http://schemas.microsoft.com/office/powerpoint/2010/main" val="1991819809"/>
              </p:ext>
            </p:extLst>
          </p:nvPr>
        </p:nvGraphicFramePr>
        <p:xfrm>
          <a:off x="4584239" y="1532331"/>
          <a:ext cx="1992086" cy="8597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Chart 71"/>
          <p:cNvGraphicFramePr/>
          <p:nvPr>
            <p:extLst>
              <p:ext uri="{D42A27DB-BD31-4B8C-83A1-F6EECF244321}">
                <p14:modId xmlns:p14="http://schemas.microsoft.com/office/powerpoint/2010/main" val="3183915092"/>
              </p:ext>
            </p:extLst>
          </p:nvPr>
        </p:nvGraphicFramePr>
        <p:xfrm>
          <a:off x="2554100" y="1515515"/>
          <a:ext cx="1992086" cy="11037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p:cNvGraphicFramePr/>
          <p:nvPr>
            <p:extLst>
              <p:ext uri="{D42A27DB-BD31-4B8C-83A1-F6EECF244321}">
                <p14:modId xmlns:p14="http://schemas.microsoft.com/office/powerpoint/2010/main" val="1191060885"/>
              </p:ext>
            </p:extLst>
          </p:nvPr>
        </p:nvGraphicFramePr>
        <p:xfrm>
          <a:off x="470337" y="1493537"/>
          <a:ext cx="1992086" cy="11037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p:cNvGraphicFramePr/>
          <p:nvPr>
            <p:extLst>
              <p:ext uri="{D42A27DB-BD31-4B8C-83A1-F6EECF244321}">
                <p14:modId xmlns:p14="http://schemas.microsoft.com/office/powerpoint/2010/main" val="3929589461"/>
              </p:ext>
            </p:extLst>
          </p:nvPr>
        </p:nvGraphicFramePr>
        <p:xfrm>
          <a:off x="448567" y="4743617"/>
          <a:ext cx="1992086" cy="85974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p:cNvGraphicFramePr/>
          <p:nvPr>
            <p:extLst>
              <p:ext uri="{D42A27DB-BD31-4B8C-83A1-F6EECF244321}">
                <p14:modId xmlns:p14="http://schemas.microsoft.com/office/powerpoint/2010/main" val="3689612316"/>
              </p:ext>
            </p:extLst>
          </p:nvPr>
        </p:nvGraphicFramePr>
        <p:xfrm>
          <a:off x="2518713" y="4743619"/>
          <a:ext cx="1992086" cy="859740"/>
        </p:xfrm>
        <a:graphic>
          <a:graphicData uri="http://schemas.openxmlformats.org/drawingml/2006/chart">
            <c:chart xmlns:c="http://schemas.openxmlformats.org/drawingml/2006/chart" xmlns:r="http://schemas.openxmlformats.org/officeDocument/2006/relationships" r:id="rId14"/>
          </a:graphicData>
        </a:graphic>
      </p:graphicFrame>
      <p:sp>
        <p:nvSpPr>
          <p:cNvPr id="76" name="TextBox 75"/>
          <p:cNvSpPr txBox="1"/>
          <p:nvPr/>
        </p:nvSpPr>
        <p:spPr>
          <a:xfrm>
            <a:off x="1475296" y="773668"/>
            <a:ext cx="6831194" cy="369332"/>
          </a:xfrm>
          <a:prstGeom prst="rect">
            <a:avLst/>
          </a:prstGeom>
          <a:noFill/>
        </p:spPr>
        <p:txBody>
          <a:bodyPr wrap="square" rtlCol="0">
            <a:spAutoFit/>
          </a:bodyPr>
          <a:lstStyle/>
          <a:p>
            <a:pPr algn="ctr"/>
            <a:r>
              <a:rPr lang="en-US" b="1" dirty="0" smtClean="0">
                <a:solidFill>
                  <a:srgbClr val="1F497D"/>
                </a:solidFill>
              </a:rPr>
              <a:t>Overall Participation in Recreational Boating Activities – Total Boaters</a:t>
            </a:r>
            <a:endParaRPr lang="en-US" b="1" dirty="0">
              <a:solidFill>
                <a:srgbClr val="1F497D"/>
              </a:solidFill>
            </a:endParaRPr>
          </a:p>
        </p:txBody>
      </p:sp>
      <p:sp>
        <p:nvSpPr>
          <p:cNvPr id="77" name="Oval 76"/>
          <p:cNvSpPr/>
          <p:nvPr/>
        </p:nvSpPr>
        <p:spPr>
          <a:xfrm>
            <a:off x="6890656" y="1547968"/>
            <a:ext cx="1981200" cy="494202"/>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Oval 77"/>
          <p:cNvSpPr/>
          <p:nvPr/>
        </p:nvSpPr>
        <p:spPr>
          <a:xfrm>
            <a:off x="513801" y="1470668"/>
            <a:ext cx="1981200" cy="517071"/>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Oval 80"/>
          <p:cNvSpPr/>
          <p:nvPr/>
        </p:nvSpPr>
        <p:spPr>
          <a:xfrm>
            <a:off x="2687724" y="1470667"/>
            <a:ext cx="1981200" cy="517071"/>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 name="Group 13"/>
          <p:cNvGrpSpPr/>
          <p:nvPr/>
        </p:nvGrpSpPr>
        <p:grpSpPr>
          <a:xfrm>
            <a:off x="457200" y="5952484"/>
            <a:ext cx="1992086" cy="404439"/>
            <a:chOff x="457200" y="5952484"/>
            <a:chExt cx="1992086" cy="404439"/>
          </a:xfrm>
        </p:grpSpPr>
        <p:sp>
          <p:nvSpPr>
            <p:cNvPr id="60" name="Rounded Rectangle 59"/>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61" name="TextBox 60"/>
            <p:cNvSpPr txBox="1"/>
            <p:nvPr/>
          </p:nvSpPr>
          <p:spPr>
            <a:xfrm>
              <a:off x="457200" y="5985426"/>
              <a:ext cx="1981200" cy="338554"/>
            </a:xfrm>
            <a:prstGeom prst="rect">
              <a:avLst/>
            </a:prstGeom>
            <a:noFill/>
          </p:spPr>
          <p:txBody>
            <a:bodyPr wrap="square" rtlCol="0">
              <a:spAutoFit/>
            </a:bodyPr>
            <a:lstStyle/>
            <a:p>
              <a:pPr algn="ctr"/>
              <a:r>
                <a:rPr lang="en-US" sz="1600" b="1" dirty="0" smtClean="0">
                  <a:solidFill>
                    <a:srgbClr val="1F497D"/>
                  </a:solidFill>
                </a:rPr>
                <a:t>23% Reading</a:t>
              </a:r>
              <a:endParaRPr lang="en-US" sz="1600" b="1" dirty="0">
                <a:solidFill>
                  <a:srgbClr val="1F497D"/>
                </a:solidFill>
              </a:endParaRPr>
            </a:p>
          </p:txBody>
        </p:sp>
      </p:grpSp>
      <p:grpSp>
        <p:nvGrpSpPr>
          <p:cNvPr id="66" name="Group 65"/>
          <p:cNvGrpSpPr/>
          <p:nvPr/>
        </p:nvGrpSpPr>
        <p:grpSpPr>
          <a:xfrm>
            <a:off x="2536763" y="5952484"/>
            <a:ext cx="1992086" cy="404439"/>
            <a:chOff x="457200" y="5952484"/>
            <a:chExt cx="1992086" cy="404439"/>
          </a:xfrm>
        </p:grpSpPr>
        <p:sp>
          <p:nvSpPr>
            <p:cNvPr id="68" name="Rounded Rectangle 67"/>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79" name="TextBox 78"/>
            <p:cNvSpPr txBox="1"/>
            <p:nvPr/>
          </p:nvSpPr>
          <p:spPr>
            <a:xfrm>
              <a:off x="457200" y="5985426"/>
              <a:ext cx="1981200" cy="338554"/>
            </a:xfrm>
            <a:prstGeom prst="rect">
              <a:avLst/>
            </a:prstGeom>
            <a:noFill/>
          </p:spPr>
          <p:txBody>
            <a:bodyPr wrap="square" rtlCol="0">
              <a:spAutoFit/>
            </a:bodyPr>
            <a:lstStyle/>
            <a:p>
              <a:pPr algn="ctr"/>
              <a:r>
                <a:rPr lang="en-US" sz="1600" b="1" dirty="0" smtClean="0">
                  <a:solidFill>
                    <a:srgbClr val="1F497D"/>
                  </a:solidFill>
                </a:rPr>
                <a:t>16% Rowing</a:t>
              </a:r>
              <a:endParaRPr lang="en-US" sz="1600" b="1" dirty="0">
                <a:solidFill>
                  <a:srgbClr val="1F497D"/>
                </a:solidFill>
              </a:endParaRPr>
            </a:p>
          </p:txBody>
        </p:sp>
      </p:grpSp>
      <p:grpSp>
        <p:nvGrpSpPr>
          <p:cNvPr id="82" name="Group 81"/>
          <p:cNvGrpSpPr/>
          <p:nvPr/>
        </p:nvGrpSpPr>
        <p:grpSpPr>
          <a:xfrm>
            <a:off x="4615542" y="5952484"/>
            <a:ext cx="1992086" cy="404439"/>
            <a:chOff x="457200" y="5952484"/>
            <a:chExt cx="1992086" cy="404439"/>
          </a:xfrm>
        </p:grpSpPr>
        <p:sp>
          <p:nvSpPr>
            <p:cNvPr id="83" name="Rounded Rectangle 82"/>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84" name="TextBox 83"/>
            <p:cNvSpPr txBox="1"/>
            <p:nvPr/>
          </p:nvSpPr>
          <p:spPr>
            <a:xfrm>
              <a:off x="457200" y="5985426"/>
              <a:ext cx="1981200" cy="338554"/>
            </a:xfrm>
            <a:prstGeom prst="rect">
              <a:avLst/>
            </a:prstGeom>
            <a:noFill/>
          </p:spPr>
          <p:txBody>
            <a:bodyPr wrap="square" rtlCol="0">
              <a:spAutoFit/>
            </a:bodyPr>
            <a:lstStyle/>
            <a:p>
              <a:pPr algn="ctr"/>
              <a:r>
                <a:rPr lang="en-US" sz="1600" b="1" dirty="0">
                  <a:solidFill>
                    <a:srgbClr val="1F497D"/>
                  </a:solidFill>
                </a:rPr>
                <a:t>6</a:t>
              </a:r>
              <a:r>
                <a:rPr lang="en-US" sz="1600" b="1" dirty="0" smtClean="0">
                  <a:solidFill>
                    <a:srgbClr val="1F497D"/>
                  </a:solidFill>
                </a:rPr>
                <a:t>% Wave Running</a:t>
              </a:r>
              <a:endParaRPr lang="en-US" sz="1600" b="1" dirty="0">
                <a:solidFill>
                  <a:srgbClr val="1F497D"/>
                </a:solidFill>
              </a:endParaRPr>
            </a:p>
          </p:txBody>
        </p:sp>
      </p:grpSp>
      <p:grpSp>
        <p:nvGrpSpPr>
          <p:cNvPr id="85" name="Group 84"/>
          <p:cNvGrpSpPr/>
          <p:nvPr/>
        </p:nvGrpSpPr>
        <p:grpSpPr>
          <a:xfrm>
            <a:off x="6576325" y="5954486"/>
            <a:ext cx="2295531" cy="404439"/>
            <a:chOff x="317041" y="5952484"/>
            <a:chExt cx="2295531" cy="404439"/>
          </a:xfrm>
        </p:grpSpPr>
        <p:sp>
          <p:nvSpPr>
            <p:cNvPr id="86" name="Rounded Rectangle 85"/>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87" name="TextBox 86"/>
            <p:cNvSpPr txBox="1"/>
            <p:nvPr/>
          </p:nvSpPr>
          <p:spPr>
            <a:xfrm>
              <a:off x="317041" y="6007198"/>
              <a:ext cx="2295531" cy="307777"/>
            </a:xfrm>
            <a:prstGeom prst="rect">
              <a:avLst/>
            </a:prstGeom>
            <a:noFill/>
          </p:spPr>
          <p:txBody>
            <a:bodyPr wrap="square" rtlCol="0">
              <a:spAutoFit/>
            </a:bodyPr>
            <a:lstStyle/>
            <a:p>
              <a:pPr algn="ctr"/>
              <a:r>
                <a:rPr lang="en-US" sz="1400" b="1" dirty="0" smtClean="0">
                  <a:solidFill>
                    <a:srgbClr val="1F497D"/>
                  </a:solidFill>
                </a:rPr>
                <a:t>5% White Water Rafting</a:t>
              </a:r>
              <a:endParaRPr lang="en-US" sz="1400" b="1" dirty="0">
                <a:solidFill>
                  <a:srgbClr val="1F497D"/>
                </a:solidFill>
              </a:endParaRPr>
            </a:p>
          </p:txBody>
        </p:sp>
      </p:grpSp>
      <p:grpSp>
        <p:nvGrpSpPr>
          <p:cNvPr id="27" name="Group 26"/>
          <p:cNvGrpSpPr/>
          <p:nvPr/>
        </p:nvGrpSpPr>
        <p:grpSpPr>
          <a:xfrm>
            <a:off x="696687" y="6570077"/>
            <a:ext cx="2315794" cy="246221"/>
            <a:chOff x="6172200" y="6337967"/>
            <a:chExt cx="2315794" cy="246221"/>
          </a:xfrm>
        </p:grpSpPr>
        <p:sp>
          <p:nvSpPr>
            <p:cNvPr id="16" name="Oval 15"/>
            <p:cNvSpPr/>
            <p:nvPr/>
          </p:nvSpPr>
          <p:spPr>
            <a:xfrm>
              <a:off x="6172200" y="6400800"/>
              <a:ext cx="312822" cy="171750"/>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18" name="TextBox 17"/>
            <p:cNvSpPr txBox="1"/>
            <p:nvPr/>
          </p:nvSpPr>
          <p:spPr>
            <a:xfrm>
              <a:off x="6452364" y="6337967"/>
              <a:ext cx="2035630" cy="246221"/>
            </a:xfrm>
            <a:prstGeom prst="rect">
              <a:avLst/>
            </a:prstGeom>
            <a:noFill/>
          </p:spPr>
          <p:txBody>
            <a:bodyPr wrap="square" rtlCol="0">
              <a:spAutoFit/>
            </a:bodyPr>
            <a:lstStyle/>
            <a:p>
              <a:r>
                <a:rPr lang="en-US" sz="1000" dirty="0" smtClean="0">
                  <a:solidFill>
                    <a:srgbClr val="1F497D"/>
                  </a:solidFill>
                </a:rPr>
                <a:t>Top 3 activities</a:t>
              </a:r>
              <a:endParaRPr lang="en-US" sz="1000" dirty="0">
                <a:solidFill>
                  <a:srgbClr val="1F497D"/>
                </a:solidFill>
              </a:endParaRPr>
            </a:p>
          </p:txBody>
        </p:sp>
      </p:grpSp>
    </p:spTree>
    <p:extLst>
      <p:ext uri="{BB962C8B-B14F-4D97-AF65-F5344CB8AC3E}">
        <p14:creationId xmlns:p14="http://schemas.microsoft.com/office/powerpoint/2010/main" val="3401863036"/>
      </p:ext>
    </p:extLst>
  </p:cSld>
  <p:clrMapOvr>
    <a:masterClrMapping/>
  </p:clrMapOvr>
  <p:transition spd="slow" advClick="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Drinking alcoholic beverages is one of the top fifteen activities while boating.</a:t>
            </a:r>
            <a:endParaRPr lang="en-US"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14</a:t>
            </a:fld>
            <a:endParaRPr lang="de-DE" dirty="0">
              <a:solidFill>
                <a:srgbClr val="1F497D"/>
              </a:solidFill>
            </a:endParaRPr>
          </a:p>
        </p:txBody>
      </p:sp>
      <p:sp>
        <p:nvSpPr>
          <p:cNvPr id="6" name="TextBox 5"/>
          <p:cNvSpPr txBox="1"/>
          <p:nvPr/>
        </p:nvSpPr>
        <p:spPr>
          <a:xfrm>
            <a:off x="0" y="6400800"/>
            <a:ext cx="6019800" cy="400110"/>
          </a:xfrm>
          <a:prstGeom prst="rect">
            <a:avLst/>
          </a:prstGeom>
          <a:noFill/>
        </p:spPr>
        <p:txBody>
          <a:bodyPr wrap="square" rtlCol="0">
            <a:spAutoFit/>
          </a:bodyPr>
          <a:lstStyle/>
          <a:p>
            <a:r>
              <a:rPr lang="en-US" sz="1000" dirty="0" smtClean="0">
                <a:solidFill>
                  <a:srgbClr val="1F497D"/>
                </a:solidFill>
              </a:rPr>
              <a:t>102. When you go out in a boat recreationally, which of the following activities, if any, do you participate in? (Select all)</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3445421490"/>
              </p:ext>
            </p:extLst>
          </p:nvPr>
        </p:nvGraphicFramePr>
        <p:xfrm>
          <a:off x="838200" y="1752600"/>
          <a:ext cx="78486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36495" y="990600"/>
            <a:ext cx="6996286" cy="646331"/>
          </a:xfrm>
          <a:prstGeom prst="rect">
            <a:avLst/>
          </a:prstGeom>
          <a:noFill/>
        </p:spPr>
        <p:txBody>
          <a:bodyPr wrap="square" rtlCol="0">
            <a:spAutoFit/>
          </a:bodyPr>
          <a:lstStyle/>
          <a:p>
            <a:pPr algn="ctr"/>
            <a:r>
              <a:rPr lang="en-US" b="1" dirty="0" smtClean="0">
                <a:solidFill>
                  <a:srgbClr val="1F497D"/>
                </a:solidFill>
              </a:rPr>
              <a:t>Top Fifteen Activities:</a:t>
            </a:r>
          </a:p>
          <a:p>
            <a:pPr algn="ctr"/>
            <a:r>
              <a:rPr lang="en-US" b="1" dirty="0" smtClean="0">
                <a:solidFill>
                  <a:srgbClr val="1F497D"/>
                </a:solidFill>
              </a:rPr>
              <a:t>Overall Participation in Recreational Boating Activities – Total Boaters</a:t>
            </a:r>
            <a:endParaRPr lang="en-US" b="1" dirty="0">
              <a:solidFill>
                <a:srgbClr val="1F497D"/>
              </a:solidFill>
            </a:endParaRPr>
          </a:p>
        </p:txBody>
      </p:sp>
      <p:sp>
        <p:nvSpPr>
          <p:cNvPr id="4" name="Rectangle 3"/>
          <p:cNvSpPr/>
          <p:nvPr/>
        </p:nvSpPr>
        <p:spPr>
          <a:xfrm>
            <a:off x="762000" y="4909458"/>
            <a:ext cx="762643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C:\Users\Tom\Documents\McCullough Associates\2014\CSBC\BSCPYr2QuantResearch\CSBCconferencePresentn-Sept14\SmrtBtrImage5.png"/>
          <p:cNvPicPr/>
          <p:nvPr/>
        </p:nvPicPr>
        <p:blipFill>
          <a:blip r:embed="rId3">
            <a:extLst>
              <a:ext uri="{28A0092B-C50C-407E-A947-70E740481C1C}">
                <a14:useLocalDpi xmlns:a14="http://schemas.microsoft.com/office/drawing/2010/main" val="0"/>
              </a:ext>
            </a:extLst>
          </a:blip>
          <a:srcRect/>
          <a:stretch>
            <a:fillRect/>
          </a:stretch>
        </p:blipFill>
        <p:spPr bwMode="auto">
          <a:xfrm>
            <a:off x="6877130" y="2846854"/>
            <a:ext cx="1511300" cy="1923415"/>
          </a:xfrm>
          <a:prstGeom prst="rect">
            <a:avLst/>
          </a:prstGeom>
          <a:noFill/>
          <a:ln>
            <a:noFill/>
          </a:ln>
        </p:spPr>
      </p:pic>
    </p:spTree>
    <p:extLst>
      <p:ext uri="{BB962C8B-B14F-4D97-AF65-F5344CB8AC3E}">
        <p14:creationId xmlns:p14="http://schemas.microsoft.com/office/powerpoint/2010/main" val="2216542711"/>
      </p:ext>
    </p:extLst>
  </p:cSld>
  <p:clrMapOvr>
    <a:masterClrMapping/>
  </p:clrMapOvr>
  <p:transition spd="slow"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7144" y="6566400"/>
            <a:ext cx="157094" cy="184666"/>
          </a:xfrm>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15</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8747224"/>
              </p:ext>
            </p:extLst>
          </p:nvPr>
        </p:nvGraphicFramePr>
        <p:xfrm>
          <a:off x="359230" y="1661712"/>
          <a:ext cx="8469083" cy="3987580"/>
        </p:xfrm>
        <a:graphic>
          <a:graphicData uri="http://schemas.openxmlformats.org/drawingml/2006/table">
            <a:tbl>
              <a:tblPr>
                <a:tableStyleId>{5C22544A-7EE6-4342-B048-85BDC9FD1C3A}</a:tableStyleId>
              </a:tblPr>
              <a:tblGrid>
                <a:gridCol w="3453996"/>
                <a:gridCol w="716441"/>
                <a:gridCol w="716441"/>
                <a:gridCol w="716441"/>
                <a:gridCol w="716441"/>
                <a:gridCol w="716441"/>
                <a:gridCol w="716441"/>
                <a:gridCol w="716441"/>
              </a:tblGrid>
              <a:tr h="309688">
                <a:tc>
                  <a:txBody>
                    <a:bodyPr/>
                    <a:lstStyle/>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rowSpan="2">
                  <a:txBody>
                    <a:bodyPr/>
                    <a:lstStyle/>
                    <a:p>
                      <a:pPr algn="ctr" fontAlgn="b"/>
                      <a:r>
                        <a:rPr lang="en-US" sz="1300" b="1" i="0" u="none" strike="noStrike" dirty="0" smtClean="0">
                          <a:solidFill>
                            <a:schemeClr val="tx1"/>
                          </a:solidFill>
                          <a:effectLst/>
                          <a:latin typeface="+mj-lt"/>
                        </a:rPr>
                        <a:t>Total Pleasure </a:t>
                      </a:r>
                      <a:r>
                        <a:rPr lang="en-US" sz="1300" b="1" i="0" u="none" strike="noStrike" dirty="0" err="1" smtClean="0">
                          <a:solidFill>
                            <a:schemeClr val="tx1"/>
                          </a:solidFill>
                          <a:effectLst/>
                          <a:latin typeface="+mj-lt"/>
                        </a:rPr>
                        <a:t>Pwrbtrs</a:t>
                      </a:r>
                      <a:endParaRPr lang="en-US" sz="1300" b="1" i="0" u="none" strike="noStrike" dirty="0">
                        <a:solidFill>
                          <a:schemeClr val="tx1"/>
                        </a:solidFill>
                        <a:effectLst/>
                        <a:latin typeface="+mj-lt"/>
                      </a:endParaRPr>
                    </a:p>
                  </a:txBody>
                  <a:tcPr marL="5052" marR="5052" marT="5052" marB="0" anchor="ctr">
                    <a:noFill/>
                  </a:tcPr>
                </a:tc>
                <a:tc gridSpan="3">
                  <a:txBody>
                    <a:bodyPr/>
                    <a:lstStyle/>
                    <a:p>
                      <a:pPr algn="ctr" fontAlgn="b"/>
                      <a:r>
                        <a:rPr lang="en-US" sz="1300" b="1" i="0" u="none" strike="noStrike" dirty="0" smtClean="0">
                          <a:solidFill>
                            <a:schemeClr val="tx1"/>
                          </a:solidFill>
                          <a:effectLst/>
                          <a:latin typeface="+mj-lt"/>
                        </a:rPr>
                        <a:t>Type of craft…</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2">
                  <a:txBody>
                    <a:bodyPr/>
                    <a:lstStyle/>
                    <a:p>
                      <a:pPr algn="ctr" fontAlgn="b"/>
                      <a:r>
                        <a:rPr lang="en-US" sz="1300" b="1" i="0" u="none" strike="noStrike" dirty="0" smtClean="0">
                          <a:solidFill>
                            <a:schemeClr val="tx1"/>
                          </a:solidFill>
                          <a:effectLst/>
                          <a:latin typeface="+mj-lt"/>
                        </a:rPr>
                        <a:t>Pleasure Powerboat…</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r>
              <a:tr h="464177">
                <a:tc>
                  <a:txBody>
                    <a:bodyPr/>
                    <a:lstStyle/>
                    <a:p>
                      <a:pPr algn="ctr" fontAlgn="b"/>
                      <a:endParaRPr lang="en-US" sz="1300" b="1" i="0" u="none" strike="noStrike" dirty="0" smtClean="0">
                        <a:solidFill>
                          <a:srgbClr val="000000"/>
                        </a:solidFill>
                        <a:effectLst/>
                        <a:latin typeface="+mj-lt"/>
                      </a:endParaRPr>
                    </a:p>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a:t>
                      </a:r>
                    </a:p>
                    <a:p>
                      <a:pPr algn="ctr" fontAlgn="b"/>
                      <a:r>
                        <a:rPr lang="en-US" sz="1300" b="1" i="0" u="none" strike="noStrike" dirty="0" smtClean="0">
                          <a:solidFill>
                            <a:schemeClr val="tx1"/>
                          </a:solidFill>
                          <a:effectLst/>
                          <a:latin typeface="+mj-lt"/>
                        </a:rPr>
                        <a:t>Boaters</a:t>
                      </a:r>
                      <a:endParaRPr lang="en-US" sz="1300" b="1" i="0" u="none" strike="noStrike" dirty="0">
                        <a:solidFill>
                          <a:schemeClr val="tx1"/>
                        </a:solidFill>
                        <a:effectLst/>
                        <a:latin typeface="+mj-lt"/>
                      </a:endParaRPr>
                    </a:p>
                  </a:txBody>
                  <a:tcPr marL="5052" marR="5052" marT="5052" marB="0" anchor="ctr">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baseline="0" dirty="0" smtClean="0">
                          <a:solidFill>
                            <a:schemeClr val="tx1"/>
                          </a:solidFill>
                          <a:effectLst/>
                          <a:latin typeface="+mj-lt"/>
                        </a:rPr>
                        <a:t>&lt;6m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&gt;6m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PWC</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Drivers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Passgrs</a:t>
                      </a:r>
                      <a:r>
                        <a:rPr lang="en-US" sz="1300" b="1" i="0" u="none" strike="noStrike" baseline="0" dirty="0" smtClean="0">
                          <a:solidFill>
                            <a:schemeClr val="tx1"/>
                          </a:solidFill>
                          <a:effectLst/>
                          <a:latin typeface="+mj-lt"/>
                        </a:rPr>
                        <a:t> only</a:t>
                      </a:r>
                      <a:endParaRPr lang="en-US" sz="1300" b="1" i="0" u="none" strike="noStrike" dirty="0">
                        <a:solidFill>
                          <a:schemeClr val="tx1"/>
                        </a:solidFill>
                        <a:effectLst/>
                        <a:latin typeface="+mj-lt"/>
                      </a:endParaRPr>
                    </a:p>
                  </a:txBody>
                  <a:tcPr marL="5052" marR="5052" marT="5052" marB="0" anchor="ctr">
                    <a:noFill/>
                  </a:tcPr>
                </a:tc>
              </a:tr>
              <a:tr h="235010">
                <a:tc>
                  <a:txBody>
                    <a:bodyPr/>
                    <a:lstStyle/>
                    <a:p>
                      <a:pPr algn="r" fontAlgn="b"/>
                      <a:r>
                        <a:rPr lang="en-US" sz="1300" i="1" u="none" strike="noStrike" dirty="0">
                          <a:effectLst/>
                          <a:latin typeface="+mj-lt"/>
                        </a:rPr>
                        <a:t>Base</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(n=1204)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dk1"/>
                          </a:solidFill>
                          <a:effectLst/>
                          <a:latin typeface="+mj-lt"/>
                        </a:rPr>
                        <a:t>(n=574)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(n=359)</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(n=187)</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(n=137)</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(n=266)</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(n=276)</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r>
              <a:tr h="240184">
                <a:tc>
                  <a:txBody>
                    <a:bodyPr/>
                    <a:lstStyle/>
                    <a:p>
                      <a:pPr algn="l" fontAlgn="ctr"/>
                      <a:r>
                        <a:rPr lang="en-US" sz="1300" b="1" u="none" strike="noStrike" dirty="0">
                          <a:effectLst/>
                          <a:latin typeface="+mj-lt"/>
                        </a:rPr>
                        <a:t>Observing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74%</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84%</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84%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85%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81%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87%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83%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40184">
                <a:tc>
                  <a:txBody>
                    <a:bodyPr/>
                    <a:lstStyle/>
                    <a:p>
                      <a:pPr algn="l" fontAlgn="ctr"/>
                      <a:r>
                        <a:rPr lang="en-US" sz="1300" u="none" strike="noStrike" dirty="0" smtClean="0">
                          <a:effectLst/>
                          <a:latin typeface="+mj-lt"/>
                        </a:rPr>
                        <a:t>   Nature </a:t>
                      </a:r>
                      <a:r>
                        <a:rPr lang="en-US" sz="1300" u="none" strike="noStrike" dirty="0">
                          <a:effectLst/>
                          <a:latin typeface="+mj-lt"/>
                        </a:rPr>
                        <a:t>observation</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53%</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55%</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u="none" strike="noStrike" dirty="0" smtClean="0">
                          <a:effectLst/>
                          <a:latin typeface="+mj-lt"/>
                        </a:rPr>
                        <a:t>   Sightseeing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45%</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56%</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59%</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solidFill>
                      <a:srgbClr val="B4C882"/>
                    </a:solidFill>
                  </a:tcPr>
                </a:tc>
              </a:tr>
              <a:tr h="240184">
                <a:tc>
                  <a:txBody>
                    <a:bodyPr/>
                    <a:lstStyle/>
                    <a:p>
                      <a:pPr algn="l" fontAlgn="ctr"/>
                      <a:r>
                        <a:rPr lang="en-US" sz="1300" u="none" strike="noStrike" dirty="0" smtClean="0">
                          <a:effectLst/>
                          <a:latin typeface="+mj-lt"/>
                        </a:rPr>
                        <a:t>   Cruising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59%</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68%</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58%</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45077">
                <a:tc>
                  <a:txBody>
                    <a:bodyPr/>
                    <a:lstStyle/>
                    <a:p>
                      <a:pPr algn="l" fontAlgn="ctr"/>
                      <a:r>
                        <a:rPr lang="en-US" sz="1300" b="1" u="none" strike="noStrike" dirty="0">
                          <a:effectLst/>
                          <a:latin typeface="+mj-lt"/>
                        </a:rPr>
                        <a:t>Drinking/Eating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60%</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72%</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u="none" strike="noStrike" dirty="0" smtClean="0">
                          <a:effectLst/>
                          <a:latin typeface="+mj-lt"/>
                        </a:rPr>
                        <a:t>   Drinking </a:t>
                      </a:r>
                      <a:r>
                        <a:rPr lang="en-US" sz="1300" u="none" strike="noStrike" dirty="0">
                          <a:effectLst/>
                          <a:latin typeface="+mj-lt"/>
                        </a:rPr>
                        <a:t>(Subnet)</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a:effectLst/>
                          <a:latin typeface="+mj-lt"/>
                        </a:rPr>
                        <a:t>50%</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64%</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72%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67%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u="none" strike="noStrike" dirty="0" smtClean="0">
                          <a:effectLst/>
                          <a:latin typeface="+mj-lt"/>
                        </a:rPr>
                        <a:t>      Drinking </a:t>
                      </a:r>
                      <a:r>
                        <a:rPr lang="en-US" sz="1300" u="none" strike="noStrike" dirty="0">
                          <a:effectLst/>
                          <a:latin typeface="+mj-lt"/>
                        </a:rPr>
                        <a:t>non-alcoholic beverages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50%</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fontAlgn="b"/>
                      <a:r>
                        <a:rPr lang="en-US" sz="1300" b="0" i="0" u="none" strike="noStrike">
                          <a:solidFill>
                            <a:schemeClr val="tx1"/>
                          </a:solidFill>
                          <a:effectLst/>
                          <a:latin typeface="+mj-lt"/>
                        </a:rPr>
                        <a:t>50%</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57%</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52%</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53%</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solidFill>
                      <a:srgbClr val="B4C882"/>
                    </a:solidFill>
                  </a:tcPr>
                </a:tc>
              </a:tr>
              <a:tr h="240184">
                <a:tc>
                  <a:txBody>
                    <a:bodyPr/>
                    <a:lstStyle/>
                    <a:p>
                      <a:pPr algn="l" fontAlgn="ctr"/>
                      <a:r>
                        <a:rPr lang="en-US" sz="1300" u="none" strike="noStrike" dirty="0" smtClean="0">
                          <a:effectLst/>
                          <a:latin typeface="+mj-lt"/>
                        </a:rPr>
                        <a:t>      Drinking beer, wine, other </a:t>
                      </a:r>
                      <a:r>
                        <a:rPr lang="en-US" sz="1300" u="none" strike="noStrike" dirty="0">
                          <a:effectLst/>
                          <a:latin typeface="+mj-lt"/>
                        </a:rPr>
                        <a:t>alcoholic </a:t>
                      </a:r>
                      <a:r>
                        <a:rPr lang="en-US" sz="1300" u="none" strike="noStrike" dirty="0" smtClean="0">
                          <a:effectLst/>
                          <a:latin typeface="+mj-lt"/>
                        </a:rPr>
                        <a:t>beverages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30%</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41%</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fontAlgn="b"/>
                      <a:r>
                        <a:rPr lang="en-US" sz="1300" b="0" i="0" u="none" strike="noStrike">
                          <a:solidFill>
                            <a:schemeClr val="tx1"/>
                          </a:solidFill>
                          <a:effectLst/>
                          <a:latin typeface="+mj-lt"/>
                        </a:rPr>
                        <a:t>41%</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49%</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49%</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41%</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41%</a:t>
                      </a:r>
                    </a:p>
                  </a:txBody>
                  <a:tcPr marL="9525" marR="9525" marT="9525" marB="0" anchor="ctr">
                    <a:solidFill>
                      <a:srgbClr val="B4C882"/>
                    </a:solidFill>
                  </a:tcPr>
                </a:tc>
              </a:tr>
              <a:tr h="240184">
                <a:tc>
                  <a:txBody>
                    <a:bodyPr/>
                    <a:lstStyle/>
                    <a:p>
                      <a:pPr algn="l" fontAlgn="ctr"/>
                      <a:r>
                        <a:rPr lang="en-US" sz="1300" u="none" strike="noStrike" dirty="0" smtClean="0">
                          <a:effectLst/>
                          <a:latin typeface="+mj-lt"/>
                        </a:rPr>
                        <a:t>   Eating </a:t>
                      </a:r>
                      <a:r>
                        <a:rPr lang="en-US" sz="1300" u="none" strike="noStrike" dirty="0">
                          <a:effectLst/>
                          <a:latin typeface="+mj-lt"/>
                        </a:rPr>
                        <a:t>snacks or meals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50%</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61%</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63%</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b="1" u="none" strike="noStrike" dirty="0">
                          <a:effectLst/>
                          <a:latin typeface="+mj-lt"/>
                        </a:rPr>
                        <a:t>Swimming/Sunning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a:effectLst/>
                          <a:latin typeface="+mj-lt"/>
                        </a:rPr>
                        <a:t>57%</a:t>
                      </a:r>
                      <a:endParaRPr lang="en-US" sz="1300" b="1"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74%</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a:solidFill>
                            <a:schemeClr val="tx1"/>
                          </a:solidFill>
                          <a:effectLst/>
                          <a:latin typeface="+mj-lt"/>
                        </a:rPr>
                        <a:t>77%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a:solidFill>
                            <a:schemeClr val="tx1"/>
                          </a:solidFill>
                          <a:effectLst/>
                          <a:latin typeface="+mj-lt"/>
                        </a:rPr>
                        <a:t>80%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a:solidFill>
                            <a:schemeClr val="tx1"/>
                          </a:solidFill>
                          <a:effectLst/>
                          <a:latin typeface="+mj-lt"/>
                        </a:rPr>
                        <a:t>76%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u="none" strike="noStrike" dirty="0" smtClean="0">
                          <a:effectLst/>
                          <a:latin typeface="+mj-lt"/>
                        </a:rPr>
                        <a:t>   Swimming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48%</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64%</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68%</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75%</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67%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u="none" strike="noStrike" dirty="0" smtClean="0">
                          <a:effectLst/>
                          <a:latin typeface="+mj-lt"/>
                        </a:rPr>
                        <a:t>   Sunbathing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55%</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58%</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56%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bl>
          </a:graphicData>
        </a:graphic>
      </p:graphicFrame>
      <p:sp>
        <p:nvSpPr>
          <p:cNvPr id="6" name="Title 1"/>
          <p:cNvSpPr>
            <a:spLocks noGrp="1"/>
          </p:cNvSpPr>
          <p:nvPr>
            <p:ph type="title"/>
          </p:nvPr>
        </p:nvSpPr>
        <p:spPr>
          <a:xfrm>
            <a:off x="838200" y="152400"/>
            <a:ext cx="8064214" cy="565384"/>
          </a:xfrm>
        </p:spPr>
        <p:txBody>
          <a:bodyPr/>
          <a:lstStyle/>
          <a:p>
            <a:r>
              <a:rPr lang="en-US" dirty="0" smtClean="0">
                <a:solidFill>
                  <a:srgbClr val="00C800"/>
                </a:solidFill>
              </a:rPr>
              <a:t>Pleasure </a:t>
            </a:r>
            <a:r>
              <a:rPr lang="en-US" dirty="0" err="1" smtClean="0">
                <a:solidFill>
                  <a:srgbClr val="00C800"/>
                </a:solidFill>
              </a:rPr>
              <a:t>Powerboaters</a:t>
            </a:r>
            <a:r>
              <a:rPr lang="en-US" dirty="0" smtClean="0">
                <a:solidFill>
                  <a:srgbClr val="00C800"/>
                </a:solidFill>
              </a:rPr>
              <a:t> </a:t>
            </a:r>
            <a:r>
              <a:rPr lang="en-US" dirty="0" smtClean="0"/>
              <a:t>much more likely than boaters in general to participate in all relaxation activities other than nature observation.</a:t>
            </a:r>
            <a:endParaRPr lang="en-US" sz="1600" b="0" dirty="0" smtClean="0"/>
          </a:p>
        </p:txBody>
      </p:sp>
      <p:sp>
        <p:nvSpPr>
          <p:cNvPr id="7" name="TextBox 6"/>
          <p:cNvSpPr txBox="1"/>
          <p:nvPr/>
        </p:nvSpPr>
        <p:spPr>
          <a:xfrm>
            <a:off x="0" y="6400800"/>
            <a:ext cx="6019800" cy="400110"/>
          </a:xfrm>
          <a:prstGeom prst="rect">
            <a:avLst/>
          </a:prstGeom>
          <a:noFill/>
        </p:spPr>
        <p:txBody>
          <a:bodyPr wrap="square" rtlCol="0">
            <a:spAutoFit/>
          </a:bodyPr>
          <a:lstStyle/>
          <a:p>
            <a:r>
              <a:rPr lang="en-US" sz="1000" dirty="0">
                <a:solidFill>
                  <a:srgbClr val="1F497D"/>
                </a:solidFill>
              </a:rPr>
              <a:t>102. When you go out in a boat recreationally, which of the following activities, if any, do you participate in? (Select all)</a:t>
            </a:r>
          </a:p>
        </p:txBody>
      </p:sp>
      <p:sp>
        <p:nvSpPr>
          <p:cNvPr id="8" name="TextBox 7"/>
          <p:cNvSpPr txBox="1"/>
          <p:nvPr/>
        </p:nvSpPr>
        <p:spPr>
          <a:xfrm>
            <a:off x="293402" y="1537275"/>
            <a:ext cx="3753306" cy="584775"/>
          </a:xfrm>
          <a:prstGeom prst="rect">
            <a:avLst/>
          </a:prstGeom>
          <a:noFill/>
        </p:spPr>
        <p:txBody>
          <a:bodyPr wrap="square" rtlCol="0">
            <a:spAutoFit/>
          </a:bodyPr>
          <a:lstStyle/>
          <a:p>
            <a:pPr algn="ctr"/>
            <a:r>
              <a:rPr lang="en-US" sz="1600" b="1" dirty="0">
                <a:solidFill>
                  <a:srgbClr val="1F497D"/>
                </a:solidFill>
              </a:rPr>
              <a:t>Top Boating Activities By </a:t>
            </a:r>
            <a:r>
              <a:rPr lang="en-US" sz="1600" b="1" dirty="0" smtClean="0">
                <a:solidFill>
                  <a:srgbClr val="1F497D"/>
                </a:solidFill>
              </a:rPr>
              <a:t/>
            </a:r>
            <a:br>
              <a:rPr lang="en-US" sz="1600" b="1" dirty="0" smtClean="0">
                <a:solidFill>
                  <a:srgbClr val="1F497D"/>
                </a:solidFill>
              </a:rPr>
            </a:br>
            <a:r>
              <a:rPr lang="en-US" sz="1600" b="1" dirty="0" smtClean="0">
                <a:solidFill>
                  <a:srgbClr val="1F497D"/>
                </a:solidFill>
              </a:rPr>
              <a:t>Pleasure Powerboating Sub-groups</a:t>
            </a:r>
            <a:endParaRPr lang="en-US" sz="1600" b="1" dirty="0">
              <a:solidFill>
                <a:srgbClr val="1F497D"/>
              </a:solidFill>
            </a:endParaRPr>
          </a:p>
        </p:txBody>
      </p:sp>
      <p:sp>
        <p:nvSpPr>
          <p:cNvPr id="2" name="Rectangle 1"/>
          <p:cNvSpPr/>
          <p:nvPr/>
        </p:nvSpPr>
        <p:spPr>
          <a:xfrm>
            <a:off x="152400" y="4404912"/>
            <a:ext cx="88392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 name="Group 3"/>
          <p:cNvGrpSpPr/>
          <p:nvPr/>
        </p:nvGrpSpPr>
        <p:grpSpPr>
          <a:xfrm>
            <a:off x="4643844" y="1526868"/>
            <a:ext cx="4084866" cy="557754"/>
            <a:chOff x="4643844" y="1693956"/>
            <a:chExt cx="4084866" cy="557754"/>
          </a:xfrm>
        </p:grpSpPr>
        <p:grpSp>
          <p:nvGrpSpPr>
            <p:cNvPr id="21" name="Group 20"/>
            <p:cNvGrpSpPr/>
            <p:nvPr/>
          </p:nvGrpSpPr>
          <p:grpSpPr>
            <a:xfrm>
              <a:off x="5398770" y="2251710"/>
              <a:ext cx="3329940" cy="0"/>
              <a:chOff x="5398770" y="2350770"/>
              <a:chExt cx="3329940" cy="0"/>
            </a:xfrm>
          </p:grpSpPr>
          <p:cxnSp>
            <p:nvCxnSpPr>
              <p:cNvPr id="18" name="Straight Connector 17"/>
              <p:cNvCxnSpPr/>
              <p:nvPr/>
            </p:nvCxnSpPr>
            <p:spPr>
              <a:xfrm>
                <a:off x="5398770" y="235077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09510" y="235077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2">
              <a:extLst>
                <a:ext uri="{28A0092B-C50C-407E-A947-70E740481C1C}">
                  <a14:useLocalDpi xmlns:a14="http://schemas.microsoft.com/office/drawing/2010/main" val="0"/>
                </a:ext>
              </a:extLst>
            </a:blip>
            <a:srcRect l="17173" t="1313" r="62830" b="82095"/>
            <a:stretch/>
          </p:blipFill>
          <p:spPr bwMode="auto">
            <a:xfrm>
              <a:off x="4643844" y="1693956"/>
              <a:ext cx="484950" cy="2406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20269" y="6126703"/>
            <a:ext cx="4538815" cy="284983"/>
            <a:chOff x="6213279" y="518294"/>
            <a:chExt cx="4538815" cy="284983"/>
          </a:xfrm>
        </p:grpSpPr>
        <p:sp>
          <p:nvSpPr>
            <p:cNvPr id="24" name="Rectangle 23"/>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35" name="Straight Connector 3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4406630" y="2743671"/>
            <a:ext cx="4495783" cy="294403"/>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TextBox 24"/>
          <p:cNvSpPr txBox="1"/>
          <p:nvPr/>
        </p:nvSpPr>
        <p:spPr>
          <a:xfrm>
            <a:off x="206188" y="801644"/>
            <a:ext cx="8919211"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Overall, </a:t>
            </a:r>
            <a:r>
              <a:rPr lang="en-US" sz="1200" b="1" dirty="0" smtClean="0">
                <a:solidFill>
                  <a:srgbClr val="00C800"/>
                </a:solidFill>
              </a:rPr>
              <a:t>Pleasure </a:t>
            </a:r>
            <a:r>
              <a:rPr lang="en-US" sz="1200" b="1" dirty="0" err="1" smtClean="0">
                <a:solidFill>
                  <a:srgbClr val="00C800"/>
                </a:solidFill>
              </a:rPr>
              <a:t>powerboaters</a:t>
            </a:r>
            <a:r>
              <a:rPr lang="en-US" sz="1200" dirty="0" smtClean="0"/>
              <a:t> </a:t>
            </a:r>
            <a:r>
              <a:rPr lang="en-US" sz="1200" dirty="0"/>
              <a:t>more likely than boaters in general to be </a:t>
            </a:r>
            <a:r>
              <a:rPr lang="en-US" sz="1200" dirty="0" smtClean="0"/>
              <a:t>drinking alcoholic beverages </a:t>
            </a:r>
            <a:r>
              <a:rPr lang="en-US" sz="1200" dirty="0"/>
              <a:t>while out </a:t>
            </a:r>
            <a:r>
              <a:rPr lang="en-US" sz="1200" dirty="0" smtClean="0"/>
              <a:t>boating – especially pleasure </a:t>
            </a:r>
            <a:r>
              <a:rPr lang="en-US" sz="1200" dirty="0" err="1" smtClean="0"/>
              <a:t>powerboaters</a:t>
            </a:r>
            <a:r>
              <a:rPr lang="en-US" sz="1200" dirty="0" smtClean="0"/>
              <a:t> in large powerboats 6m+ or those who ride PWCs</a:t>
            </a:r>
            <a:r>
              <a:rPr lang="en-US" sz="1200" dirty="0" smtClean="0">
                <a:solidFill>
                  <a:srgbClr val="1F497D"/>
                </a:solidFill>
              </a:rPr>
              <a:t>.</a:t>
            </a:r>
          </a:p>
        </p:txBody>
      </p:sp>
      <p:sp>
        <p:nvSpPr>
          <p:cNvPr id="26" name="Oval 25"/>
          <p:cNvSpPr/>
          <p:nvPr/>
        </p:nvSpPr>
        <p:spPr>
          <a:xfrm>
            <a:off x="6019800" y="4453167"/>
            <a:ext cx="1283970" cy="273053"/>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05355650"/>
      </p:ext>
    </p:extLst>
  </p:cSld>
  <p:clrMapOvr>
    <a:masterClrMapping/>
  </p:clrMapOvr>
  <p:transition spd="slow"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297225"/>
            <a:ext cx="8162325" cy="612000"/>
          </a:xfrm>
        </p:spPr>
        <p:txBody>
          <a:bodyPr/>
          <a:lstStyle/>
          <a:p>
            <a:r>
              <a:rPr lang="en-US" dirty="0" smtClean="0"/>
              <a:t>Canadian boaters generally feel knowledgeable and confident about boating. </a:t>
            </a:r>
            <a:r>
              <a:rPr lang="en-US" sz="1600" b="0" dirty="0" smtClean="0"/>
              <a:t>Less than half are interested in taking additional training/education and only 1 in 10 feel nervous about being in a boat on the water.</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16</a:t>
            </a:fld>
            <a:endParaRPr lang="de-DE" dirty="0">
              <a:solidFill>
                <a:srgbClr val="1F497D"/>
              </a:solidFill>
            </a:endParaRPr>
          </a:p>
        </p:txBody>
      </p:sp>
      <p:sp>
        <p:nvSpPr>
          <p:cNvPr id="6" name="TextBox 5"/>
          <p:cNvSpPr txBox="1"/>
          <p:nvPr/>
        </p:nvSpPr>
        <p:spPr>
          <a:xfrm>
            <a:off x="0" y="6581001"/>
            <a:ext cx="6019800" cy="246221"/>
          </a:xfrm>
          <a:prstGeom prst="rect">
            <a:avLst/>
          </a:prstGeom>
          <a:noFill/>
        </p:spPr>
        <p:txBody>
          <a:bodyPr wrap="square" rtlCol="0">
            <a:spAutoFit/>
          </a:bodyPr>
          <a:lstStyle/>
          <a:p>
            <a:r>
              <a:rPr lang="en-US" sz="1000" dirty="0" smtClean="0">
                <a:solidFill>
                  <a:srgbClr val="1F497D"/>
                </a:solidFill>
              </a:rPr>
              <a:t>201. Please indicate your level of agreement with the following statements.</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3189314669"/>
              </p:ext>
            </p:extLst>
          </p:nvPr>
        </p:nvGraphicFramePr>
        <p:xfrm>
          <a:off x="152400" y="1683562"/>
          <a:ext cx="8534400" cy="4526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13313" y="1273628"/>
            <a:ext cx="5475514" cy="369332"/>
          </a:xfrm>
          <a:prstGeom prst="rect">
            <a:avLst/>
          </a:prstGeom>
          <a:noFill/>
        </p:spPr>
        <p:txBody>
          <a:bodyPr wrap="square" rtlCol="0">
            <a:spAutoFit/>
          </a:bodyPr>
          <a:lstStyle/>
          <a:p>
            <a:pPr algn="ctr"/>
            <a:r>
              <a:rPr lang="en-US" b="1" dirty="0" smtClean="0">
                <a:solidFill>
                  <a:srgbClr val="1F497D"/>
                </a:solidFill>
              </a:rPr>
              <a:t>Broad Attitudes toward Boating &amp; Boating Safety</a:t>
            </a:r>
            <a:endParaRPr lang="en-US" b="1" dirty="0">
              <a:solidFill>
                <a:srgbClr val="1F497D"/>
              </a:solidFill>
            </a:endParaRPr>
          </a:p>
        </p:txBody>
      </p:sp>
      <p:sp>
        <p:nvSpPr>
          <p:cNvPr id="8" name="TextBox 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pSp>
        <p:nvGrpSpPr>
          <p:cNvPr id="25" name="Group 24"/>
          <p:cNvGrpSpPr/>
          <p:nvPr/>
        </p:nvGrpSpPr>
        <p:grpSpPr>
          <a:xfrm>
            <a:off x="8077200" y="1760509"/>
            <a:ext cx="555170" cy="386092"/>
            <a:chOff x="8077200" y="1760509"/>
            <a:chExt cx="555170" cy="386092"/>
          </a:xfrm>
        </p:grpSpPr>
        <p:sp>
          <p:nvSpPr>
            <p:cNvPr id="14" name="Left Bracket 13"/>
            <p:cNvSpPr/>
            <p:nvPr/>
          </p:nvSpPr>
          <p:spPr>
            <a:xfrm rot="5400000">
              <a:off x="8310185" y="1824416"/>
              <a:ext cx="89200" cy="555170"/>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5" name="TextBox 4"/>
            <p:cNvSpPr txBox="1"/>
            <p:nvPr/>
          </p:nvSpPr>
          <p:spPr>
            <a:xfrm>
              <a:off x="8088085" y="1760509"/>
              <a:ext cx="533400" cy="307777"/>
            </a:xfrm>
            <a:prstGeom prst="rect">
              <a:avLst/>
            </a:prstGeom>
            <a:noFill/>
          </p:spPr>
          <p:txBody>
            <a:bodyPr wrap="square" rtlCol="0">
              <a:spAutoFit/>
            </a:bodyPr>
            <a:lstStyle/>
            <a:p>
              <a:pPr algn="r"/>
              <a:r>
                <a:rPr lang="en-US" sz="1400" dirty="0">
                  <a:solidFill>
                    <a:srgbClr val="ED6737">
                      <a:lumMod val="75000"/>
                    </a:srgbClr>
                  </a:solidFill>
                </a:rPr>
                <a:t>9</a:t>
              </a:r>
              <a:r>
                <a:rPr lang="en-US" sz="1400" dirty="0" smtClean="0">
                  <a:solidFill>
                    <a:srgbClr val="ED6737">
                      <a:lumMod val="75000"/>
                    </a:srgbClr>
                  </a:solidFill>
                </a:rPr>
                <a:t>%</a:t>
              </a:r>
              <a:endParaRPr lang="en-US" sz="1400" dirty="0">
                <a:solidFill>
                  <a:srgbClr val="ED6737">
                    <a:lumMod val="75000"/>
                  </a:srgbClr>
                </a:solidFill>
              </a:endParaRPr>
            </a:p>
          </p:txBody>
        </p:sp>
      </p:grpSp>
      <p:grpSp>
        <p:nvGrpSpPr>
          <p:cNvPr id="24" name="Group 23"/>
          <p:cNvGrpSpPr/>
          <p:nvPr/>
        </p:nvGrpSpPr>
        <p:grpSpPr>
          <a:xfrm>
            <a:off x="7848600" y="2731449"/>
            <a:ext cx="772885" cy="374150"/>
            <a:chOff x="7848600" y="2731449"/>
            <a:chExt cx="772885" cy="374150"/>
          </a:xfrm>
        </p:grpSpPr>
        <p:sp>
          <p:nvSpPr>
            <p:cNvPr id="15" name="Left Bracket 14"/>
            <p:cNvSpPr/>
            <p:nvPr/>
          </p:nvSpPr>
          <p:spPr>
            <a:xfrm rot="5400000">
              <a:off x="8179557" y="2685442"/>
              <a:ext cx="89200" cy="751113"/>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7995557" y="2731449"/>
              <a:ext cx="625928" cy="307777"/>
            </a:xfrm>
            <a:prstGeom prst="rect">
              <a:avLst/>
            </a:prstGeom>
            <a:noFill/>
          </p:spPr>
          <p:txBody>
            <a:bodyPr wrap="square" rtlCol="0">
              <a:spAutoFit/>
            </a:bodyPr>
            <a:lstStyle/>
            <a:p>
              <a:pPr algn="r"/>
              <a:r>
                <a:rPr lang="en-US" sz="1400" dirty="0" smtClean="0">
                  <a:solidFill>
                    <a:srgbClr val="ED6737">
                      <a:lumMod val="75000"/>
                    </a:srgbClr>
                  </a:solidFill>
                </a:rPr>
                <a:t>14%</a:t>
              </a:r>
              <a:endParaRPr lang="en-US" sz="1400" dirty="0">
                <a:solidFill>
                  <a:srgbClr val="ED6737">
                    <a:lumMod val="75000"/>
                  </a:srgbClr>
                </a:solidFill>
              </a:endParaRPr>
            </a:p>
          </p:txBody>
        </p:sp>
      </p:grpSp>
      <p:grpSp>
        <p:nvGrpSpPr>
          <p:cNvPr id="23" name="Group 22"/>
          <p:cNvGrpSpPr/>
          <p:nvPr/>
        </p:nvGrpSpPr>
        <p:grpSpPr>
          <a:xfrm>
            <a:off x="7315199" y="3655679"/>
            <a:ext cx="1284515" cy="396980"/>
            <a:chOff x="7315199" y="3655679"/>
            <a:chExt cx="1284515" cy="396980"/>
          </a:xfrm>
        </p:grpSpPr>
        <p:sp>
          <p:nvSpPr>
            <p:cNvPr id="16" name="Left Bracket 15"/>
            <p:cNvSpPr/>
            <p:nvPr/>
          </p:nvSpPr>
          <p:spPr>
            <a:xfrm rot="5400000">
              <a:off x="7907412" y="3371244"/>
              <a:ext cx="89202" cy="1273627"/>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0" name="TextBox 19"/>
            <p:cNvSpPr txBox="1"/>
            <p:nvPr/>
          </p:nvSpPr>
          <p:spPr>
            <a:xfrm>
              <a:off x="7973786" y="3655679"/>
              <a:ext cx="625928" cy="307777"/>
            </a:xfrm>
            <a:prstGeom prst="rect">
              <a:avLst/>
            </a:prstGeom>
            <a:noFill/>
          </p:spPr>
          <p:txBody>
            <a:bodyPr wrap="square" rtlCol="0">
              <a:spAutoFit/>
            </a:bodyPr>
            <a:lstStyle/>
            <a:p>
              <a:pPr algn="r"/>
              <a:r>
                <a:rPr lang="en-US" sz="1400" dirty="0">
                  <a:solidFill>
                    <a:srgbClr val="ED6737">
                      <a:lumMod val="75000"/>
                    </a:srgbClr>
                  </a:solidFill>
                </a:rPr>
                <a:t>2</a:t>
              </a:r>
              <a:r>
                <a:rPr lang="en-US" sz="1400" dirty="0" smtClean="0">
                  <a:solidFill>
                    <a:srgbClr val="ED6737">
                      <a:lumMod val="75000"/>
                    </a:srgbClr>
                  </a:solidFill>
                </a:rPr>
                <a:t>4%</a:t>
              </a:r>
              <a:endParaRPr lang="en-US" sz="1400" dirty="0">
                <a:solidFill>
                  <a:srgbClr val="ED6737">
                    <a:lumMod val="75000"/>
                  </a:srgbClr>
                </a:solidFill>
              </a:endParaRPr>
            </a:p>
          </p:txBody>
        </p:sp>
      </p:grpSp>
      <p:grpSp>
        <p:nvGrpSpPr>
          <p:cNvPr id="22" name="Group 21"/>
          <p:cNvGrpSpPr/>
          <p:nvPr/>
        </p:nvGrpSpPr>
        <p:grpSpPr>
          <a:xfrm>
            <a:off x="4495800" y="4636451"/>
            <a:ext cx="4103914" cy="374152"/>
            <a:chOff x="4495800" y="4636451"/>
            <a:chExt cx="4103914" cy="374152"/>
          </a:xfrm>
        </p:grpSpPr>
        <p:sp>
          <p:nvSpPr>
            <p:cNvPr id="17" name="Left Bracket 16"/>
            <p:cNvSpPr/>
            <p:nvPr/>
          </p:nvSpPr>
          <p:spPr>
            <a:xfrm rot="5400000">
              <a:off x="6503156" y="2914045"/>
              <a:ext cx="89202" cy="4103914"/>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1" name="TextBox 20"/>
            <p:cNvSpPr txBox="1"/>
            <p:nvPr/>
          </p:nvSpPr>
          <p:spPr>
            <a:xfrm>
              <a:off x="7973786" y="4636451"/>
              <a:ext cx="625928" cy="307777"/>
            </a:xfrm>
            <a:prstGeom prst="rect">
              <a:avLst/>
            </a:prstGeom>
            <a:noFill/>
          </p:spPr>
          <p:txBody>
            <a:bodyPr wrap="square" rtlCol="0">
              <a:spAutoFit/>
            </a:bodyPr>
            <a:lstStyle/>
            <a:p>
              <a:pPr algn="r"/>
              <a:r>
                <a:rPr lang="en-US" sz="1400" dirty="0" smtClean="0">
                  <a:solidFill>
                    <a:srgbClr val="ED6737">
                      <a:lumMod val="75000"/>
                    </a:srgbClr>
                  </a:solidFill>
                </a:rPr>
                <a:t>74%</a:t>
              </a:r>
              <a:endParaRPr lang="en-US" sz="1400" dirty="0">
                <a:solidFill>
                  <a:srgbClr val="ED6737">
                    <a:lumMod val="75000"/>
                  </a:srgbClr>
                </a:solidFill>
              </a:endParaRPr>
            </a:p>
          </p:txBody>
        </p:sp>
      </p:grpSp>
      <p:grpSp>
        <p:nvGrpSpPr>
          <p:cNvPr id="33" name="Group 32"/>
          <p:cNvGrpSpPr/>
          <p:nvPr/>
        </p:nvGrpSpPr>
        <p:grpSpPr>
          <a:xfrm>
            <a:off x="3102427" y="1760509"/>
            <a:ext cx="3984173" cy="386088"/>
            <a:chOff x="3102427" y="1760509"/>
            <a:chExt cx="3984173" cy="386088"/>
          </a:xfrm>
        </p:grpSpPr>
        <p:sp>
          <p:nvSpPr>
            <p:cNvPr id="4" name="Left Bracket 3"/>
            <p:cNvSpPr/>
            <p:nvPr/>
          </p:nvSpPr>
          <p:spPr>
            <a:xfrm rot="5400000">
              <a:off x="5049915" y="109913"/>
              <a:ext cx="89197" cy="3984172"/>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6" name="TextBox 25"/>
            <p:cNvSpPr txBox="1"/>
            <p:nvPr/>
          </p:nvSpPr>
          <p:spPr>
            <a:xfrm>
              <a:off x="3102427" y="1760509"/>
              <a:ext cx="533400" cy="307777"/>
            </a:xfrm>
            <a:prstGeom prst="rect">
              <a:avLst/>
            </a:prstGeom>
            <a:noFill/>
          </p:spPr>
          <p:txBody>
            <a:bodyPr wrap="square" rtlCol="0">
              <a:spAutoFit/>
            </a:bodyPr>
            <a:lstStyle/>
            <a:p>
              <a:r>
                <a:rPr lang="en-US" sz="1400" dirty="0" smtClean="0">
                  <a:solidFill>
                    <a:srgbClr val="A1C46B">
                      <a:lumMod val="50000"/>
                    </a:srgbClr>
                  </a:solidFill>
                </a:rPr>
                <a:t>72%</a:t>
              </a:r>
              <a:endParaRPr lang="en-US" sz="1400" dirty="0">
                <a:solidFill>
                  <a:srgbClr val="A1C46B">
                    <a:lumMod val="50000"/>
                  </a:srgbClr>
                </a:solidFill>
              </a:endParaRPr>
            </a:p>
          </p:txBody>
        </p:sp>
      </p:grpSp>
      <p:grpSp>
        <p:nvGrpSpPr>
          <p:cNvPr id="32" name="Group 31"/>
          <p:cNvGrpSpPr/>
          <p:nvPr/>
        </p:nvGrpSpPr>
        <p:grpSpPr>
          <a:xfrm>
            <a:off x="3091542" y="2675964"/>
            <a:ext cx="3842657" cy="385035"/>
            <a:chOff x="3091542" y="2675964"/>
            <a:chExt cx="3842657" cy="385035"/>
          </a:xfrm>
        </p:grpSpPr>
        <p:sp>
          <p:nvSpPr>
            <p:cNvPr id="11" name="Left Bracket 10"/>
            <p:cNvSpPr/>
            <p:nvPr/>
          </p:nvSpPr>
          <p:spPr>
            <a:xfrm rot="5400000">
              <a:off x="4968272" y="1095071"/>
              <a:ext cx="89198" cy="3842657"/>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7" name="TextBox 26"/>
            <p:cNvSpPr txBox="1"/>
            <p:nvPr/>
          </p:nvSpPr>
          <p:spPr>
            <a:xfrm>
              <a:off x="3091542" y="2675964"/>
              <a:ext cx="533400" cy="307777"/>
            </a:xfrm>
            <a:prstGeom prst="rect">
              <a:avLst/>
            </a:prstGeom>
            <a:noFill/>
          </p:spPr>
          <p:txBody>
            <a:bodyPr wrap="square" rtlCol="0">
              <a:spAutoFit/>
            </a:bodyPr>
            <a:lstStyle/>
            <a:p>
              <a:r>
                <a:rPr lang="en-US" sz="1400" dirty="0" smtClean="0">
                  <a:solidFill>
                    <a:srgbClr val="A1C46B">
                      <a:lumMod val="50000"/>
                    </a:srgbClr>
                  </a:solidFill>
                </a:rPr>
                <a:t>69%</a:t>
              </a:r>
              <a:endParaRPr lang="en-US" sz="1400" dirty="0">
                <a:solidFill>
                  <a:srgbClr val="A1C46B">
                    <a:lumMod val="50000"/>
                  </a:srgbClr>
                </a:solidFill>
              </a:endParaRPr>
            </a:p>
          </p:txBody>
        </p:sp>
      </p:grpSp>
      <p:grpSp>
        <p:nvGrpSpPr>
          <p:cNvPr id="31" name="Group 30"/>
          <p:cNvGrpSpPr/>
          <p:nvPr/>
        </p:nvGrpSpPr>
        <p:grpSpPr>
          <a:xfrm>
            <a:off x="3091542" y="3644794"/>
            <a:ext cx="2318658" cy="406807"/>
            <a:chOff x="3091542" y="3644794"/>
            <a:chExt cx="2318658" cy="406807"/>
          </a:xfrm>
        </p:grpSpPr>
        <p:sp>
          <p:nvSpPr>
            <p:cNvPr id="12" name="Left Bracket 11"/>
            <p:cNvSpPr/>
            <p:nvPr/>
          </p:nvSpPr>
          <p:spPr>
            <a:xfrm rot="5400000">
              <a:off x="4206271" y="2847672"/>
              <a:ext cx="89200" cy="231865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8" name="TextBox 27"/>
            <p:cNvSpPr txBox="1"/>
            <p:nvPr/>
          </p:nvSpPr>
          <p:spPr>
            <a:xfrm>
              <a:off x="3091542" y="3644794"/>
              <a:ext cx="533400" cy="307777"/>
            </a:xfrm>
            <a:prstGeom prst="rect">
              <a:avLst/>
            </a:prstGeom>
            <a:noFill/>
          </p:spPr>
          <p:txBody>
            <a:bodyPr wrap="square" rtlCol="0">
              <a:spAutoFit/>
            </a:bodyPr>
            <a:lstStyle/>
            <a:p>
              <a:r>
                <a:rPr lang="en-US" sz="1400" dirty="0" smtClean="0">
                  <a:solidFill>
                    <a:srgbClr val="A1C46B">
                      <a:lumMod val="50000"/>
                    </a:srgbClr>
                  </a:solidFill>
                </a:rPr>
                <a:t>43%</a:t>
              </a:r>
              <a:endParaRPr lang="en-US" sz="1400" dirty="0">
                <a:solidFill>
                  <a:srgbClr val="A1C46B">
                    <a:lumMod val="50000"/>
                  </a:srgbClr>
                </a:solidFill>
              </a:endParaRPr>
            </a:p>
          </p:txBody>
        </p:sp>
      </p:grpSp>
      <p:grpSp>
        <p:nvGrpSpPr>
          <p:cNvPr id="30" name="Group 29"/>
          <p:cNvGrpSpPr/>
          <p:nvPr/>
        </p:nvGrpSpPr>
        <p:grpSpPr>
          <a:xfrm>
            <a:off x="3091542" y="4613624"/>
            <a:ext cx="642258" cy="385034"/>
            <a:chOff x="3091542" y="4613624"/>
            <a:chExt cx="642258" cy="385034"/>
          </a:xfrm>
        </p:grpSpPr>
        <p:sp>
          <p:nvSpPr>
            <p:cNvPr id="13" name="Left Bracket 12"/>
            <p:cNvSpPr/>
            <p:nvPr/>
          </p:nvSpPr>
          <p:spPr>
            <a:xfrm rot="5400000">
              <a:off x="3368071" y="4632929"/>
              <a:ext cx="89200" cy="64225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9" name="TextBox 28"/>
            <p:cNvSpPr txBox="1"/>
            <p:nvPr/>
          </p:nvSpPr>
          <p:spPr>
            <a:xfrm>
              <a:off x="3102427" y="4613624"/>
              <a:ext cx="533400" cy="307777"/>
            </a:xfrm>
            <a:prstGeom prst="rect">
              <a:avLst/>
            </a:prstGeom>
            <a:noFill/>
          </p:spPr>
          <p:txBody>
            <a:bodyPr wrap="square" rtlCol="0">
              <a:spAutoFit/>
            </a:bodyPr>
            <a:lstStyle/>
            <a:p>
              <a:r>
                <a:rPr lang="en-US" sz="1400" dirty="0">
                  <a:solidFill>
                    <a:srgbClr val="A1C46B">
                      <a:lumMod val="50000"/>
                    </a:srgbClr>
                  </a:solidFill>
                </a:rPr>
                <a:t>1</a:t>
              </a:r>
              <a:r>
                <a:rPr lang="en-US" sz="1400" dirty="0" smtClean="0">
                  <a:solidFill>
                    <a:srgbClr val="A1C46B">
                      <a:lumMod val="50000"/>
                    </a:srgbClr>
                  </a:solidFill>
                </a:rPr>
                <a:t>3%</a:t>
              </a:r>
              <a:endParaRPr lang="en-US" sz="1400" dirty="0">
                <a:solidFill>
                  <a:srgbClr val="A1C46B">
                    <a:lumMod val="50000"/>
                  </a:srgbClr>
                </a:solidFill>
              </a:endParaRPr>
            </a:p>
          </p:txBody>
        </p:sp>
      </p:grpSp>
    </p:spTree>
    <p:extLst>
      <p:ext uri="{BB962C8B-B14F-4D97-AF65-F5344CB8AC3E}">
        <p14:creationId xmlns:p14="http://schemas.microsoft.com/office/powerpoint/2010/main" val="2004436278"/>
      </p:ext>
    </p:extLst>
  </p:cSld>
  <p:clrMapOvr>
    <a:masterClrMapping/>
  </p:clrMapOvr>
  <p:transition spd="slow"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838800" y="97200"/>
            <a:ext cx="8162325" cy="690048"/>
          </a:xfrm>
        </p:spPr>
        <p:txBody>
          <a:bodyPr/>
          <a:lstStyle/>
          <a:p>
            <a:r>
              <a:rPr lang="en-US" dirty="0" smtClean="0"/>
              <a:t>Sailors and PWC riders feel the most knowledgeable and confident</a:t>
            </a:r>
            <a:r>
              <a:rPr lang="en-US" dirty="0"/>
              <a:t>.</a:t>
            </a:r>
            <a:r>
              <a:rPr lang="en-US" dirty="0" smtClean="0"/>
              <a:t> </a:t>
            </a:r>
            <a:br>
              <a:rPr lang="en-US" dirty="0" smtClean="0"/>
            </a:br>
            <a:r>
              <a:rPr lang="en-US" sz="1600" b="0" dirty="0" smtClean="0"/>
              <a:t>Sailors are most likely to want additional training; also 20% of Sailors who feel “nervous”.</a:t>
            </a:r>
            <a:br>
              <a:rPr lang="en-US" sz="1600" b="0" dirty="0" smtClean="0"/>
            </a:br>
            <a:r>
              <a:rPr lang="en-US" sz="1600" dirty="0" smtClean="0">
                <a:solidFill>
                  <a:srgbClr val="00C800"/>
                </a:solidFill>
              </a:rPr>
              <a:t>Pleasure </a:t>
            </a:r>
            <a:r>
              <a:rPr lang="en-US" sz="1600" dirty="0" err="1" smtClean="0">
                <a:solidFill>
                  <a:srgbClr val="00C800"/>
                </a:solidFill>
              </a:rPr>
              <a:t>Powerboaters</a:t>
            </a:r>
            <a:r>
              <a:rPr lang="en-US" sz="1600" dirty="0" smtClean="0">
                <a:solidFill>
                  <a:srgbClr val="00C800"/>
                </a:solidFill>
              </a:rPr>
              <a:t> and PWC riders </a:t>
            </a:r>
            <a:r>
              <a:rPr lang="en-US" sz="1600" b="0" dirty="0" smtClean="0"/>
              <a:t>somewhat more interested in additional training.</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17</a:t>
            </a:fld>
            <a:endParaRPr lang="de-DE" dirty="0">
              <a:solidFill>
                <a:srgbClr val="1F497D"/>
              </a:solidFill>
            </a:endParaRPr>
          </a:p>
        </p:txBody>
      </p:sp>
      <p:grpSp>
        <p:nvGrpSpPr>
          <p:cNvPr id="22" name="Group 21"/>
          <p:cNvGrpSpPr/>
          <p:nvPr/>
        </p:nvGrpSpPr>
        <p:grpSpPr>
          <a:xfrm>
            <a:off x="150469" y="6255669"/>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4170594" cy="253916"/>
            </a:xfrm>
            <a:prstGeom prst="rect">
              <a:avLst/>
            </a:prstGeom>
            <a:noFill/>
          </p:spPr>
          <p:txBody>
            <a:bodyPr wrap="square" rtlCol="0">
              <a:spAutoFit/>
            </a:bodyPr>
            <a:lstStyle/>
            <a:p>
              <a:r>
                <a:rPr lang="en-US" sz="1000" dirty="0" smtClean="0">
                  <a:solidFill>
                    <a:srgbClr val="1F497D"/>
                  </a:solidFill>
                </a:rPr>
                <a:t>Over 120/Under 80 index compared to total boating population</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564" y="1474046"/>
            <a:ext cx="1293659" cy="1973942"/>
            <a:chOff x="259339" y="3119251"/>
            <a:chExt cx="1721861" cy="2627317"/>
          </a:xfrm>
        </p:grpSpPr>
        <p:grpSp>
          <p:nvGrpSpPr>
            <p:cNvPr id="44" name="Group 43"/>
            <p:cNvGrpSpPr/>
            <p:nvPr/>
          </p:nvGrpSpPr>
          <p:grpSpPr>
            <a:xfrm>
              <a:off x="275132" y="3119251"/>
              <a:ext cx="1706068" cy="2150234"/>
              <a:chOff x="221238" y="3173679"/>
              <a:chExt cx="1706068" cy="2150234"/>
            </a:xfrm>
          </p:grpSpPr>
          <p:grpSp>
            <p:nvGrpSpPr>
              <p:cNvPr id="49" name="Group 48"/>
              <p:cNvGrpSpPr/>
              <p:nvPr/>
            </p:nvGrpSpPr>
            <p:grpSpPr>
              <a:xfrm>
                <a:off x="1442356" y="3173679"/>
                <a:ext cx="484950" cy="2141480"/>
                <a:chOff x="5044034" y="2286510"/>
                <a:chExt cx="484950" cy="2141480"/>
              </a:xfrm>
            </p:grpSpPr>
            <p:grpSp>
              <p:nvGrpSpPr>
                <p:cNvPr id="55" name="Group 54"/>
                <p:cNvGrpSpPr/>
                <p:nvPr/>
              </p:nvGrpSpPr>
              <p:grpSpPr>
                <a:xfrm>
                  <a:off x="5044034" y="2286510"/>
                  <a:ext cx="484950" cy="1703793"/>
                  <a:chOff x="4722634" y="3276523"/>
                  <a:chExt cx="484950" cy="1703793"/>
                </a:xfrm>
              </p:grpSpPr>
              <p:pic>
                <p:nvPicPr>
                  <p:cNvPr id="5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1" name="TextBox 50"/>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2" name="TextBox 51"/>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3" name="TextBox 52"/>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54" name="TextBox 53"/>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6" name="TextBox 45"/>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8"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95942" y="947056"/>
            <a:ext cx="4321630" cy="2644829"/>
            <a:chOff x="195942" y="947056"/>
            <a:chExt cx="4321630" cy="2644829"/>
          </a:xfrm>
        </p:grpSpPr>
        <p:sp>
          <p:nvSpPr>
            <p:cNvPr id="2" name="Rectangle 1"/>
            <p:cNvSpPr/>
            <p:nvPr/>
          </p:nvSpPr>
          <p:spPr>
            <a:xfrm>
              <a:off x="195942" y="947056"/>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195942" y="998509"/>
              <a:ext cx="4321630" cy="307777"/>
            </a:xfrm>
            <a:prstGeom prst="rect">
              <a:avLst/>
            </a:prstGeom>
            <a:noFill/>
          </p:spPr>
          <p:txBody>
            <a:bodyPr wrap="square" rtlCol="0">
              <a:spAutoFit/>
            </a:bodyPr>
            <a:lstStyle/>
            <a:p>
              <a:pPr algn="ctr"/>
              <a:r>
                <a:rPr lang="en-US" sz="1400" b="1" i="1" dirty="0" smtClean="0">
                  <a:solidFill>
                    <a:srgbClr val="1F497D"/>
                  </a:solidFill>
                </a:rPr>
                <a:t>I </a:t>
              </a:r>
              <a:r>
                <a:rPr lang="en-US" sz="1400" b="1" i="1" dirty="0">
                  <a:solidFill>
                    <a:srgbClr val="1F497D"/>
                  </a:solidFill>
                </a:rPr>
                <a:t>am very knowledgeable about boating safety</a:t>
              </a:r>
            </a:p>
          </p:txBody>
        </p:sp>
      </p:grpSp>
      <p:sp>
        <p:nvSpPr>
          <p:cNvPr id="34" name="TextBox 33"/>
          <p:cNvSpPr txBox="1"/>
          <p:nvPr/>
        </p:nvSpPr>
        <p:spPr>
          <a:xfrm>
            <a:off x="0" y="6464456"/>
            <a:ext cx="6019800" cy="400110"/>
          </a:xfrm>
          <a:prstGeom prst="rect">
            <a:avLst/>
          </a:prstGeom>
          <a:noFill/>
        </p:spPr>
        <p:txBody>
          <a:bodyPr wrap="square" rtlCol="0">
            <a:spAutoFit/>
          </a:bodyPr>
          <a:lstStyle/>
          <a:p>
            <a:r>
              <a:rPr lang="en-US" sz="1000" dirty="0" smtClean="0">
                <a:solidFill>
                  <a:srgbClr val="1F497D"/>
                </a:solidFill>
              </a:rPr>
              <a:t>201. Please indicate your level of agreement with the following statements. </a:t>
            </a:r>
            <a:br>
              <a:rPr lang="en-US" sz="1000" dirty="0" smtClean="0">
                <a:solidFill>
                  <a:srgbClr val="1F497D"/>
                </a:solidFill>
              </a:rPr>
            </a:br>
            <a:r>
              <a:rPr lang="en-US" sz="1000" dirty="0" smtClean="0">
                <a:solidFill>
                  <a:srgbClr val="1F497D"/>
                </a:solidFill>
              </a:rPr>
              <a:t>Strongly Agree / Somewhat Agree top-2-box %’s shown.</a:t>
            </a:r>
            <a:endParaRPr lang="en-US" sz="1000" dirty="0">
              <a:solidFill>
                <a:srgbClr val="1F497D"/>
              </a:solidFill>
            </a:endParaRPr>
          </a:p>
        </p:txBody>
      </p:sp>
      <p:grpSp>
        <p:nvGrpSpPr>
          <p:cNvPr id="4" name="Group 3"/>
          <p:cNvGrpSpPr/>
          <p:nvPr/>
        </p:nvGrpSpPr>
        <p:grpSpPr>
          <a:xfrm>
            <a:off x="4573467" y="947056"/>
            <a:ext cx="4343401" cy="2644829"/>
            <a:chOff x="4573467" y="947056"/>
            <a:chExt cx="4343401" cy="2644829"/>
          </a:xfrm>
        </p:grpSpPr>
        <p:sp>
          <p:nvSpPr>
            <p:cNvPr id="35" name="Rectangle 34"/>
            <p:cNvSpPr/>
            <p:nvPr/>
          </p:nvSpPr>
          <p:spPr>
            <a:xfrm>
              <a:off x="4595238" y="947056"/>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4573467" y="1009394"/>
              <a:ext cx="4321630" cy="307777"/>
            </a:xfrm>
            <a:prstGeom prst="rect">
              <a:avLst/>
            </a:prstGeom>
            <a:noFill/>
          </p:spPr>
          <p:txBody>
            <a:bodyPr wrap="square" rtlCol="0">
              <a:spAutoFit/>
            </a:bodyPr>
            <a:lstStyle/>
            <a:p>
              <a:pPr algn="ctr"/>
              <a:r>
                <a:rPr lang="en-US" sz="1400" b="1" i="1" dirty="0">
                  <a:solidFill>
                    <a:srgbClr val="1F497D"/>
                  </a:solidFill>
                </a:rPr>
                <a:t>I am very confident in my ability to operate a boat</a:t>
              </a:r>
            </a:p>
          </p:txBody>
        </p:sp>
      </p:grpSp>
      <p:grpSp>
        <p:nvGrpSpPr>
          <p:cNvPr id="6" name="Group 5"/>
          <p:cNvGrpSpPr/>
          <p:nvPr/>
        </p:nvGrpSpPr>
        <p:grpSpPr>
          <a:xfrm>
            <a:off x="195942" y="3655975"/>
            <a:ext cx="4321630" cy="2644829"/>
            <a:chOff x="195942" y="3655975"/>
            <a:chExt cx="4321630" cy="2644829"/>
          </a:xfrm>
        </p:grpSpPr>
        <p:sp>
          <p:nvSpPr>
            <p:cNvPr id="32" name="Rectangle 31"/>
            <p:cNvSpPr/>
            <p:nvPr/>
          </p:nvSpPr>
          <p:spPr>
            <a:xfrm>
              <a:off x="195942" y="3655975"/>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TextBox 42"/>
            <p:cNvSpPr txBox="1"/>
            <p:nvPr/>
          </p:nvSpPr>
          <p:spPr>
            <a:xfrm>
              <a:off x="195942" y="3712029"/>
              <a:ext cx="4321630" cy="523220"/>
            </a:xfrm>
            <a:prstGeom prst="rect">
              <a:avLst/>
            </a:prstGeom>
            <a:noFill/>
          </p:spPr>
          <p:txBody>
            <a:bodyPr wrap="square" rtlCol="0">
              <a:spAutoFit/>
            </a:bodyPr>
            <a:lstStyle/>
            <a:p>
              <a:pPr algn="ctr"/>
              <a:r>
                <a:rPr lang="en-US" sz="1400" b="1" i="1" dirty="0">
                  <a:solidFill>
                    <a:srgbClr val="1F497D"/>
                  </a:solidFill>
                </a:rPr>
                <a:t>I would like to take additional boating training/education in the future</a:t>
              </a:r>
            </a:p>
          </p:txBody>
        </p:sp>
      </p:grpSp>
      <p:grpSp>
        <p:nvGrpSpPr>
          <p:cNvPr id="7" name="Group 6"/>
          <p:cNvGrpSpPr/>
          <p:nvPr/>
        </p:nvGrpSpPr>
        <p:grpSpPr>
          <a:xfrm>
            <a:off x="4573467" y="3655975"/>
            <a:ext cx="4343401" cy="2644829"/>
            <a:chOff x="4573467" y="3655975"/>
            <a:chExt cx="4343401" cy="2644829"/>
          </a:xfrm>
        </p:grpSpPr>
        <p:sp>
          <p:nvSpPr>
            <p:cNvPr id="36" name="Rectangle 35"/>
            <p:cNvSpPr/>
            <p:nvPr/>
          </p:nvSpPr>
          <p:spPr>
            <a:xfrm>
              <a:off x="4595238" y="3655975"/>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Box 44"/>
            <p:cNvSpPr txBox="1"/>
            <p:nvPr/>
          </p:nvSpPr>
          <p:spPr>
            <a:xfrm>
              <a:off x="4573467" y="3722914"/>
              <a:ext cx="4321630" cy="307777"/>
            </a:xfrm>
            <a:prstGeom prst="rect">
              <a:avLst/>
            </a:prstGeom>
            <a:noFill/>
          </p:spPr>
          <p:txBody>
            <a:bodyPr wrap="square" rtlCol="0">
              <a:spAutoFit/>
            </a:bodyPr>
            <a:lstStyle/>
            <a:p>
              <a:pPr algn="ctr"/>
              <a:r>
                <a:rPr lang="en-US" sz="1400" b="1" i="1" dirty="0">
                  <a:solidFill>
                    <a:srgbClr val="1F497D"/>
                  </a:solidFill>
                </a:rPr>
                <a:t>I am nervous being in a boat on the water</a:t>
              </a:r>
            </a:p>
          </p:txBody>
        </p:sp>
      </p:grpSp>
      <p:grpSp>
        <p:nvGrpSpPr>
          <p:cNvPr id="47" name="Group 46"/>
          <p:cNvGrpSpPr/>
          <p:nvPr/>
        </p:nvGrpSpPr>
        <p:grpSpPr>
          <a:xfrm>
            <a:off x="4495800" y="1484932"/>
            <a:ext cx="1293659" cy="1973942"/>
            <a:chOff x="259339" y="3119251"/>
            <a:chExt cx="1721861" cy="2627317"/>
          </a:xfrm>
        </p:grpSpPr>
        <p:grpSp>
          <p:nvGrpSpPr>
            <p:cNvPr id="61" name="Group 60"/>
            <p:cNvGrpSpPr/>
            <p:nvPr/>
          </p:nvGrpSpPr>
          <p:grpSpPr>
            <a:xfrm>
              <a:off x="275132" y="3119251"/>
              <a:ext cx="1706068" cy="2150234"/>
              <a:chOff x="221238" y="3173679"/>
              <a:chExt cx="1706068" cy="2150234"/>
            </a:xfrm>
          </p:grpSpPr>
          <p:grpSp>
            <p:nvGrpSpPr>
              <p:cNvPr id="64" name="Group 63"/>
              <p:cNvGrpSpPr/>
              <p:nvPr/>
            </p:nvGrpSpPr>
            <p:grpSpPr>
              <a:xfrm>
                <a:off x="1442356" y="3173679"/>
                <a:ext cx="484950" cy="2141480"/>
                <a:chOff x="5044034" y="2286510"/>
                <a:chExt cx="484950" cy="2141480"/>
              </a:xfrm>
            </p:grpSpPr>
            <p:grpSp>
              <p:nvGrpSpPr>
                <p:cNvPr id="70" name="Group 69"/>
                <p:cNvGrpSpPr/>
                <p:nvPr/>
              </p:nvGrpSpPr>
              <p:grpSpPr>
                <a:xfrm>
                  <a:off x="5044034" y="2286510"/>
                  <a:ext cx="484950" cy="1703793"/>
                  <a:chOff x="4722634" y="3276523"/>
                  <a:chExt cx="484950" cy="1703793"/>
                </a:xfrm>
              </p:grpSpPr>
              <p:pic>
                <p:nvPicPr>
                  <p:cNvPr id="72"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66" name="TextBox 65"/>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67" name="TextBox 66"/>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68" name="TextBox 67"/>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9" name="TextBox 68"/>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62" name="TextBox 61"/>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63"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6" name="Chart 75"/>
          <p:cNvGraphicFramePr/>
          <p:nvPr>
            <p:extLst>
              <p:ext uri="{D42A27DB-BD31-4B8C-83A1-F6EECF244321}">
                <p14:modId xmlns:p14="http://schemas.microsoft.com/office/powerpoint/2010/main" val="311019355"/>
              </p:ext>
            </p:extLst>
          </p:nvPr>
        </p:nvGraphicFramePr>
        <p:xfrm>
          <a:off x="4865914" y="1339312"/>
          <a:ext cx="4071258" cy="22509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7" name="Chart 76"/>
          <p:cNvGraphicFramePr/>
          <p:nvPr>
            <p:extLst>
              <p:ext uri="{D42A27DB-BD31-4B8C-83A1-F6EECF244321}">
                <p14:modId xmlns:p14="http://schemas.microsoft.com/office/powerpoint/2010/main" val="335019780"/>
              </p:ext>
            </p:extLst>
          </p:nvPr>
        </p:nvGraphicFramePr>
        <p:xfrm>
          <a:off x="478972" y="4125687"/>
          <a:ext cx="4038600" cy="2164234"/>
        </p:xfrm>
        <a:graphic>
          <a:graphicData uri="http://schemas.openxmlformats.org/drawingml/2006/chart">
            <c:chart xmlns:c="http://schemas.openxmlformats.org/drawingml/2006/chart" xmlns:r="http://schemas.openxmlformats.org/officeDocument/2006/relationships" r:id="rId10"/>
          </a:graphicData>
        </a:graphic>
      </p:graphicFrame>
      <p:grpSp>
        <p:nvGrpSpPr>
          <p:cNvPr id="78" name="Group 77"/>
          <p:cNvGrpSpPr/>
          <p:nvPr/>
        </p:nvGrpSpPr>
        <p:grpSpPr>
          <a:xfrm>
            <a:off x="85583" y="4222739"/>
            <a:ext cx="1293659" cy="1973942"/>
            <a:chOff x="259339" y="3119251"/>
            <a:chExt cx="1721861" cy="2627317"/>
          </a:xfrm>
        </p:grpSpPr>
        <p:grpSp>
          <p:nvGrpSpPr>
            <p:cNvPr id="79" name="Group 78"/>
            <p:cNvGrpSpPr/>
            <p:nvPr/>
          </p:nvGrpSpPr>
          <p:grpSpPr>
            <a:xfrm>
              <a:off x="275132" y="3119251"/>
              <a:ext cx="1706068" cy="2150234"/>
              <a:chOff x="221238" y="3173679"/>
              <a:chExt cx="1706068" cy="2150234"/>
            </a:xfrm>
          </p:grpSpPr>
          <p:grpSp>
            <p:nvGrpSpPr>
              <p:cNvPr id="82" name="Group 81"/>
              <p:cNvGrpSpPr/>
              <p:nvPr/>
            </p:nvGrpSpPr>
            <p:grpSpPr>
              <a:xfrm>
                <a:off x="1442356" y="3173679"/>
                <a:ext cx="484950" cy="2141480"/>
                <a:chOff x="5044034" y="2286510"/>
                <a:chExt cx="484950" cy="2141480"/>
              </a:xfrm>
            </p:grpSpPr>
            <p:grpSp>
              <p:nvGrpSpPr>
                <p:cNvPr id="88" name="Group 87"/>
                <p:cNvGrpSpPr/>
                <p:nvPr/>
              </p:nvGrpSpPr>
              <p:grpSpPr>
                <a:xfrm>
                  <a:off x="5044034" y="2286510"/>
                  <a:ext cx="484950" cy="1703793"/>
                  <a:chOff x="4722634" y="3276523"/>
                  <a:chExt cx="484950" cy="1703793"/>
                </a:xfrm>
              </p:grpSpPr>
              <p:pic>
                <p:nvPicPr>
                  <p:cNvPr id="90"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TextBox 82"/>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84" name="TextBox 83"/>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85" name="TextBox 84"/>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86" name="TextBox 85"/>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87" name="TextBox 86"/>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80" name="TextBox 79"/>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81"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4430486" y="4177199"/>
            <a:ext cx="1293659" cy="1973942"/>
            <a:chOff x="259339" y="3119251"/>
            <a:chExt cx="1721861" cy="2627317"/>
          </a:xfrm>
        </p:grpSpPr>
        <p:grpSp>
          <p:nvGrpSpPr>
            <p:cNvPr id="95" name="Group 94"/>
            <p:cNvGrpSpPr/>
            <p:nvPr/>
          </p:nvGrpSpPr>
          <p:grpSpPr>
            <a:xfrm>
              <a:off x="275132" y="3119251"/>
              <a:ext cx="1706068" cy="2150234"/>
              <a:chOff x="221238" y="3173679"/>
              <a:chExt cx="1706068" cy="2150234"/>
            </a:xfrm>
          </p:grpSpPr>
          <p:grpSp>
            <p:nvGrpSpPr>
              <p:cNvPr id="98" name="Group 97"/>
              <p:cNvGrpSpPr/>
              <p:nvPr/>
            </p:nvGrpSpPr>
            <p:grpSpPr>
              <a:xfrm>
                <a:off x="1442356" y="3173679"/>
                <a:ext cx="484950" cy="2141480"/>
                <a:chOff x="5044034" y="2286510"/>
                <a:chExt cx="484950" cy="2141480"/>
              </a:xfrm>
            </p:grpSpPr>
            <p:grpSp>
              <p:nvGrpSpPr>
                <p:cNvPr id="104" name="Group 103"/>
                <p:cNvGrpSpPr/>
                <p:nvPr/>
              </p:nvGrpSpPr>
              <p:grpSpPr>
                <a:xfrm>
                  <a:off x="5044034" y="2286510"/>
                  <a:ext cx="484950" cy="1703793"/>
                  <a:chOff x="4722634" y="3276523"/>
                  <a:chExt cx="484950" cy="1703793"/>
                </a:xfrm>
              </p:grpSpPr>
              <p:pic>
                <p:nvPicPr>
                  <p:cNvPr id="106"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100" name="TextBox 99"/>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101" name="TextBox 100"/>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102" name="TextBox 101"/>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103" name="TextBox 102"/>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96" name="TextBox 95"/>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97"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0" name="Chart 109"/>
          <p:cNvGraphicFramePr/>
          <p:nvPr>
            <p:extLst>
              <p:ext uri="{D42A27DB-BD31-4B8C-83A1-F6EECF244321}">
                <p14:modId xmlns:p14="http://schemas.microsoft.com/office/powerpoint/2010/main" val="2322946161"/>
              </p:ext>
            </p:extLst>
          </p:nvPr>
        </p:nvGraphicFramePr>
        <p:xfrm>
          <a:off x="4862199" y="4052462"/>
          <a:ext cx="4110318" cy="225699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p:cNvGraphicFramePr/>
          <p:nvPr>
            <p:extLst>
              <p:ext uri="{D42A27DB-BD31-4B8C-83A1-F6EECF244321}">
                <p14:modId xmlns:p14="http://schemas.microsoft.com/office/powerpoint/2010/main" val="4120864787"/>
              </p:ext>
            </p:extLst>
          </p:nvPr>
        </p:nvGraphicFramePr>
        <p:xfrm>
          <a:off x="456662" y="1323947"/>
          <a:ext cx="4039137" cy="2238256"/>
        </p:xfrm>
        <a:graphic>
          <a:graphicData uri="http://schemas.openxmlformats.org/drawingml/2006/chart">
            <c:chart xmlns:c="http://schemas.openxmlformats.org/drawingml/2006/chart" xmlns:r="http://schemas.openxmlformats.org/officeDocument/2006/relationships" r:id="rId12"/>
          </a:graphicData>
        </a:graphic>
      </p:graphicFrame>
      <p:sp>
        <p:nvSpPr>
          <p:cNvPr id="111" name="Oval 110"/>
          <p:cNvSpPr/>
          <p:nvPr/>
        </p:nvSpPr>
        <p:spPr>
          <a:xfrm>
            <a:off x="2745226" y="4922047"/>
            <a:ext cx="529347" cy="260229"/>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826445" y="5606280"/>
            <a:ext cx="529347" cy="260229"/>
          </a:xfrm>
          <a:prstGeom prst="ellipse">
            <a:avLst/>
          </a:prstGeom>
          <a:noFill/>
          <a:ln w="28575">
            <a:solidFill>
              <a:srgbClr val="00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19495"/>
      </p:ext>
    </p:extLst>
  </p:cSld>
  <p:clrMapOvr>
    <a:masterClrMapping/>
  </p:clrMapOvr>
  <p:transition spd="slow" advClick="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18</a:t>
            </a:fld>
            <a:endParaRPr lang="de-DE" dirty="0">
              <a:solidFill>
                <a:srgbClr val="1F497D"/>
              </a:solidFill>
            </a:endParaRPr>
          </a:p>
        </p:txBody>
      </p:sp>
      <p:sp>
        <p:nvSpPr>
          <p:cNvPr id="2" name="Title 1"/>
          <p:cNvSpPr>
            <a:spLocks noGrp="1"/>
          </p:cNvSpPr>
          <p:nvPr>
            <p:ph type="title"/>
          </p:nvPr>
        </p:nvSpPr>
        <p:spPr>
          <a:xfrm>
            <a:off x="838801" y="47492"/>
            <a:ext cx="8062008" cy="733188"/>
          </a:xfrm>
        </p:spPr>
        <p:txBody>
          <a:bodyPr/>
          <a:lstStyle/>
          <a:p>
            <a:r>
              <a:rPr lang="en-US" sz="1900" dirty="0" smtClean="0">
                <a:solidFill>
                  <a:srgbClr val="00C800"/>
                </a:solidFill>
              </a:rPr>
              <a:t>Pleasure Powerboat </a:t>
            </a:r>
            <a:r>
              <a:rPr lang="en-US" sz="1900" dirty="0" smtClean="0"/>
              <a:t>drivers, PWC riders and Frequent pleasure </a:t>
            </a:r>
            <a:r>
              <a:rPr lang="en-US" sz="1900" dirty="0" err="1" smtClean="0"/>
              <a:t>powerboaters</a:t>
            </a:r>
            <a:r>
              <a:rPr lang="en-US" sz="1900" dirty="0" smtClean="0"/>
              <a:t> feel they are more knowledgeable and confident; most pleasure powerboating sub-groups more interested in additional training than boaters in general.</a:t>
            </a:r>
            <a:endParaRPr lang="en-US" sz="1900" b="0" dirty="0"/>
          </a:p>
        </p:txBody>
      </p:sp>
      <p:sp>
        <p:nvSpPr>
          <p:cNvPr id="25" name="TextBox 24"/>
          <p:cNvSpPr txBox="1"/>
          <p:nvPr/>
        </p:nvSpPr>
        <p:spPr>
          <a:xfrm>
            <a:off x="0" y="6624545"/>
            <a:ext cx="6019800" cy="246221"/>
          </a:xfrm>
          <a:prstGeom prst="rect">
            <a:avLst/>
          </a:prstGeom>
          <a:noFill/>
        </p:spPr>
        <p:txBody>
          <a:bodyPr wrap="square" rtlCol="0">
            <a:spAutoFit/>
          </a:bodyPr>
          <a:lstStyle/>
          <a:p>
            <a:r>
              <a:rPr lang="en-US" sz="1000" dirty="0">
                <a:solidFill>
                  <a:srgbClr val="1F497D"/>
                </a:solidFill>
              </a:rPr>
              <a:t>201. Please indicate your level of agreement with the following statements.</a:t>
            </a:r>
          </a:p>
        </p:txBody>
      </p:sp>
      <p:sp>
        <p:nvSpPr>
          <p:cNvPr id="31" name="TextBox 30"/>
          <p:cNvSpPr txBox="1"/>
          <p:nvPr/>
        </p:nvSpPr>
        <p:spPr>
          <a:xfrm>
            <a:off x="591995" y="1002268"/>
            <a:ext cx="8081274" cy="369332"/>
          </a:xfrm>
          <a:prstGeom prst="rect">
            <a:avLst/>
          </a:prstGeom>
          <a:noFill/>
        </p:spPr>
        <p:txBody>
          <a:bodyPr wrap="square" rtlCol="0">
            <a:spAutoFit/>
          </a:bodyPr>
          <a:lstStyle/>
          <a:p>
            <a:pPr algn="ctr"/>
            <a:r>
              <a:rPr lang="en-US" b="1" dirty="0" smtClean="0">
                <a:solidFill>
                  <a:srgbClr val="1F497D"/>
                </a:solidFill>
              </a:rPr>
              <a:t>Pleasure </a:t>
            </a:r>
            <a:r>
              <a:rPr lang="en-US" b="1" dirty="0" err="1" smtClean="0">
                <a:solidFill>
                  <a:srgbClr val="1F497D"/>
                </a:solidFill>
              </a:rPr>
              <a:t>Powerboaters</a:t>
            </a:r>
            <a:r>
              <a:rPr lang="en-US" b="1" dirty="0" smtClean="0">
                <a:solidFill>
                  <a:srgbClr val="1F497D"/>
                </a:solidFill>
              </a:rPr>
              <a:t>: Top-2-Box </a:t>
            </a:r>
            <a:r>
              <a:rPr lang="en-US" b="1" dirty="0">
                <a:solidFill>
                  <a:srgbClr val="1F497D"/>
                </a:solidFill>
              </a:rPr>
              <a:t>Attitudes toward Boating &amp; Boating Safety</a:t>
            </a:r>
          </a:p>
        </p:txBody>
      </p:sp>
      <p:graphicFrame>
        <p:nvGraphicFramePr>
          <p:cNvPr id="13" name="Table 12"/>
          <p:cNvGraphicFramePr>
            <a:graphicFrameLocks noGrp="1"/>
          </p:cNvGraphicFramePr>
          <p:nvPr>
            <p:extLst>
              <p:ext uri="{D42A27DB-BD31-4B8C-83A1-F6EECF244321}">
                <p14:modId xmlns:p14="http://schemas.microsoft.com/office/powerpoint/2010/main" val="30054500"/>
              </p:ext>
            </p:extLst>
          </p:nvPr>
        </p:nvGraphicFramePr>
        <p:xfrm>
          <a:off x="152400" y="1478805"/>
          <a:ext cx="8915400" cy="4159995"/>
        </p:xfrm>
        <a:graphic>
          <a:graphicData uri="http://schemas.openxmlformats.org/drawingml/2006/table">
            <a:tbl>
              <a:tblPr>
                <a:tableStyleId>{5C22544A-7EE6-4342-B048-85BDC9FD1C3A}</a:tableStyleId>
              </a:tblPr>
              <a:tblGrid>
                <a:gridCol w="2023349"/>
                <a:gridCol w="1570404"/>
                <a:gridCol w="261735"/>
                <a:gridCol w="1554712"/>
                <a:gridCol w="211992"/>
                <a:gridCol w="1540608"/>
                <a:gridCol w="228600"/>
                <a:gridCol w="1524000"/>
              </a:tblGrid>
              <a:tr h="841835">
                <a:tc>
                  <a:txBody>
                    <a:bodyPr/>
                    <a:lstStyle/>
                    <a:p>
                      <a:pPr algn="l" fontAlgn="b"/>
                      <a:r>
                        <a:rPr lang="en-US" sz="1400" b="1" i="0" u="none" strike="noStrike" dirty="0" smtClean="0">
                          <a:solidFill>
                            <a:schemeClr val="bg1"/>
                          </a:solidFill>
                          <a:effectLst/>
                          <a:latin typeface="+mj-lt"/>
                        </a:rPr>
                        <a:t>T2B</a:t>
                      </a:r>
                      <a:endParaRPr lang="en-US" sz="1400" b="1" i="0" u="none" strike="noStrike" dirty="0">
                        <a:solidFill>
                          <a:schemeClr val="bg1"/>
                        </a:solidFill>
                        <a:effectLst/>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i="1" dirty="0" smtClean="0">
                          <a:solidFill>
                            <a:schemeClr val="bg1"/>
                          </a:solidFill>
                        </a:rPr>
                        <a:t>I am very knowledgeable about boating safety</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bg1"/>
                          </a:solidFill>
                        </a:rPr>
                        <a:t>I am very confident in my ability to operate a boat</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dirty="0" smtClean="0">
                          <a:solidFill>
                            <a:schemeClr val="bg1"/>
                          </a:solidFill>
                        </a:rPr>
                        <a:t>I would like to take additional boating training/education in the future</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solidFill>
                        </a:rPr>
                        <a:t>I am nervous being in a boat on the water</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dirty="0" smtClean="0">
                          <a:solidFill>
                            <a:schemeClr val="tx1"/>
                          </a:solidFill>
                          <a:effectLst/>
                          <a:latin typeface="+mj-lt"/>
                        </a:rPr>
                        <a:t>Total Boaters </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72%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69%</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43%</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13%</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9703">
                <a:tc>
                  <a:txBody>
                    <a:bodyPr/>
                    <a:lstStyle/>
                    <a:p>
                      <a:pPr algn="r" fontAlgn="b"/>
                      <a:r>
                        <a:rPr lang="en-US" sz="1300" b="1" u="none" strike="noStrike" dirty="0" smtClean="0">
                          <a:solidFill>
                            <a:schemeClr val="tx1"/>
                          </a:solidFill>
                          <a:effectLst/>
                          <a:latin typeface="+mj-lt"/>
                        </a:rPr>
                        <a:t>Total Pleasure </a:t>
                      </a:r>
                      <a:r>
                        <a:rPr lang="en-US" sz="1300" b="1" u="none" strike="noStrike" dirty="0" err="1" smtClean="0">
                          <a:solidFill>
                            <a:schemeClr val="tx1"/>
                          </a:solidFill>
                          <a:effectLst/>
                          <a:latin typeface="+mj-lt"/>
                        </a:rPr>
                        <a:t>Powerboating</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75%</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68%</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49%</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a:t>
                      </a:r>
                      <a:r>
                        <a:rPr lang="en-US" sz="1300" b="0" i="0" u="none" strike="noStrike" kern="1200" baseline="0" dirty="0" smtClean="0">
                          <a:solidFill>
                            <a:schemeClr val="tx1"/>
                          </a:solidFill>
                          <a:effectLst/>
                          <a:latin typeface="+mn-lt"/>
                          <a:ea typeface="+mn-ea"/>
                          <a:cs typeface="+mn-cs"/>
                        </a:rPr>
                        <a:t> </a:t>
                      </a:r>
                      <a:r>
                        <a:rPr lang="en-US" sz="1300" b="0" i="0" u="none" strike="noStrike" kern="1200" dirty="0" smtClean="0">
                          <a:solidFill>
                            <a:schemeClr val="tx1"/>
                          </a:solidFill>
                          <a:effectLst/>
                          <a:latin typeface="+mn-lt"/>
                          <a:ea typeface="+mn-ea"/>
                          <a:cs typeface="+mn-cs"/>
                        </a:rPr>
                        <a:t>Powerboat</a:t>
                      </a:r>
                      <a:r>
                        <a:rPr lang="en-US" sz="1300" b="0" i="0" u="none" strike="noStrike" dirty="0" smtClean="0">
                          <a:solidFill>
                            <a:schemeClr val="tx1"/>
                          </a:solidFill>
                          <a:effectLst/>
                          <a:latin typeface="+mj-lt"/>
                        </a:rPr>
                        <a:t> Drivers</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82%</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82%</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49%</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12%</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PP </a:t>
                      </a:r>
                      <a:r>
                        <a:rPr lang="en-US" sz="1300" b="0" i="0" u="none" strike="noStrike" baseline="0" dirty="0" smtClean="0">
                          <a:solidFill>
                            <a:schemeClr val="tx1"/>
                          </a:solidFill>
                          <a:effectLst/>
                          <a:latin typeface="+mj-lt"/>
                        </a:rPr>
                        <a:t>Passengers only</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67%</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54%</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49%</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15%</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Pleasure</a:t>
                      </a:r>
                      <a:r>
                        <a:rPr lang="en-US" sz="1300" b="0" i="0" u="none" strike="noStrike" baseline="0" dirty="0" smtClean="0">
                          <a:solidFill>
                            <a:schemeClr val="tx1"/>
                          </a:solidFill>
                          <a:effectLst/>
                          <a:latin typeface="+mj-lt"/>
                        </a:rPr>
                        <a:t> </a:t>
                      </a:r>
                      <a:r>
                        <a:rPr lang="en-US" sz="1300" b="0" i="0" u="none" strike="noStrike" dirty="0" smtClean="0">
                          <a:solidFill>
                            <a:schemeClr val="tx1"/>
                          </a:solidFill>
                          <a:effectLst/>
                          <a:latin typeface="+mj-lt"/>
                        </a:rPr>
                        <a:t>Powerboats</a:t>
                      </a:r>
                      <a:r>
                        <a:rPr lang="en-US" sz="1300" b="0" i="0" u="none" strike="noStrike" baseline="0" dirty="0" smtClean="0">
                          <a:solidFill>
                            <a:schemeClr val="tx1"/>
                          </a:solidFill>
                          <a:effectLst/>
                          <a:latin typeface="+mj-lt"/>
                        </a:rPr>
                        <a:t> &lt;6m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76%</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71%</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49%</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a:t>
                      </a:r>
                      <a:r>
                        <a:rPr lang="en-US" sz="1300" b="0" i="0" u="none" strike="noStrike" kern="1200" baseline="0" dirty="0" smtClean="0">
                          <a:solidFill>
                            <a:schemeClr val="tx1"/>
                          </a:solidFill>
                          <a:effectLst/>
                          <a:latin typeface="+mn-lt"/>
                          <a:ea typeface="+mn-ea"/>
                          <a:cs typeface="+mn-cs"/>
                        </a:rPr>
                        <a:t> </a:t>
                      </a:r>
                      <a:r>
                        <a:rPr lang="en-US" sz="1300" b="0" i="0" u="none" strike="noStrike" kern="1200" dirty="0" smtClean="0">
                          <a:solidFill>
                            <a:schemeClr val="tx1"/>
                          </a:solidFill>
                          <a:effectLst/>
                          <a:latin typeface="+mn-lt"/>
                          <a:ea typeface="+mn-ea"/>
                          <a:cs typeface="+mn-cs"/>
                        </a:rPr>
                        <a:t>Powerboats</a:t>
                      </a:r>
                      <a:r>
                        <a:rPr lang="en-US" sz="1300" b="0" i="0" u="none" strike="noStrike" kern="1200" baseline="0" dirty="0" smtClean="0">
                          <a:solidFill>
                            <a:schemeClr val="tx1"/>
                          </a:solidFill>
                          <a:effectLst/>
                          <a:latin typeface="+mn-lt"/>
                          <a:ea typeface="+mn-ea"/>
                          <a:cs typeface="+mn-cs"/>
                        </a:rPr>
                        <a:t> </a:t>
                      </a:r>
                      <a:r>
                        <a:rPr lang="en-US" sz="1300" b="0" i="0" u="none" strike="noStrike" dirty="0" smtClean="0">
                          <a:solidFill>
                            <a:schemeClr val="tx1"/>
                          </a:solidFill>
                          <a:effectLst/>
                          <a:latin typeface="+mj-lt"/>
                        </a:rPr>
                        <a:t>&gt;6m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80%</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75%</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50%</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PWC</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smtClean="0">
                          <a:solidFill>
                            <a:schemeClr val="tx1"/>
                          </a:solidFill>
                          <a:effectLst/>
                          <a:latin typeface="+mj-lt"/>
                        </a:rPr>
                        <a:t>84%</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80%</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51%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Frequent PP</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329703">
                <a:tc>
                  <a:txBody>
                    <a:bodyPr/>
                    <a:lstStyle/>
                    <a:p>
                      <a:pPr algn="r" fontAlgn="b"/>
                      <a:r>
                        <a:rPr lang="en-US" sz="1300" b="0" i="0" u="none" strike="noStrike" dirty="0" smtClean="0">
                          <a:solidFill>
                            <a:schemeClr val="tx1"/>
                          </a:solidFill>
                          <a:effectLst/>
                          <a:latin typeface="+mj-lt"/>
                        </a:rPr>
                        <a:t>Moderate PP</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a:solidFill>
                            <a:schemeClr val="tx1"/>
                          </a:solidFill>
                          <a:effectLst/>
                          <a:latin typeface="+mj-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882"/>
                    </a:solidFill>
                  </a:tcPr>
                </a:tc>
              </a:tr>
              <a:tr h="329703">
                <a:tc>
                  <a:txBody>
                    <a:bodyPr/>
                    <a:lstStyle/>
                    <a:p>
                      <a:pPr algn="r" fontAlgn="b"/>
                      <a:r>
                        <a:rPr lang="en-US" sz="1300" b="0" i="0" u="none" strike="noStrike" dirty="0" smtClean="0">
                          <a:solidFill>
                            <a:schemeClr val="tx1"/>
                          </a:solidFill>
                          <a:effectLst/>
                          <a:latin typeface="+mj-lt"/>
                        </a:rPr>
                        <a:t>Infrequent</a:t>
                      </a:r>
                      <a:r>
                        <a:rPr lang="en-US" sz="1300" b="0" i="0" u="none" strike="noStrike" baseline="0" dirty="0" smtClean="0">
                          <a:solidFill>
                            <a:schemeClr val="tx1"/>
                          </a:solidFill>
                          <a:effectLst/>
                          <a:latin typeface="+mj-lt"/>
                        </a:rPr>
                        <a:t> PP</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a:solidFill>
                            <a:schemeClr val="tx1"/>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pSp>
        <p:nvGrpSpPr>
          <p:cNvPr id="14" name="Group 13"/>
          <p:cNvGrpSpPr/>
          <p:nvPr/>
        </p:nvGrpSpPr>
        <p:grpSpPr>
          <a:xfrm>
            <a:off x="167450" y="6329243"/>
            <a:ext cx="4785550" cy="284768"/>
            <a:chOff x="6206219" y="518294"/>
            <a:chExt cx="4785550" cy="284768"/>
          </a:xfrm>
        </p:grpSpPr>
        <p:sp>
          <p:nvSpPr>
            <p:cNvPr id="15" name="Rectangle 1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p:nvSpPr>
          <p:spPr>
            <a:xfrm>
              <a:off x="6836225" y="541452"/>
              <a:ext cx="4155544" cy="261610"/>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boating population</a:t>
              </a:r>
            </a:p>
          </p:txBody>
        </p:sp>
        <p:cxnSp>
          <p:nvCxnSpPr>
            <p:cNvPr id="18" name="Straight Connector 1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6235427" y="3032005"/>
            <a:ext cx="603116" cy="1695637"/>
          </a:xfrm>
          <a:prstGeom prst="ellipse">
            <a:avLst/>
          </a:prstGeom>
          <a:noFill/>
          <a:ln>
            <a:solidFill>
              <a:srgbClr val="00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03520" y="4950542"/>
            <a:ext cx="466929" cy="759593"/>
          </a:xfrm>
          <a:prstGeom prst="ellipse">
            <a:avLst/>
          </a:prstGeom>
          <a:noFill/>
          <a:ln>
            <a:solidFill>
              <a:srgbClr val="00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82844" y="3032006"/>
            <a:ext cx="529347" cy="265672"/>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82844" y="3962618"/>
            <a:ext cx="529347" cy="1006518"/>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27857" y="3037449"/>
            <a:ext cx="529347" cy="260229"/>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81725" y="4317696"/>
            <a:ext cx="401891" cy="651440"/>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602293" y="5368937"/>
            <a:ext cx="379379" cy="194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72310" y="2723136"/>
            <a:ext cx="529347" cy="260229"/>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859621"/>
      </p:ext>
    </p:extLst>
  </p:cSld>
  <p:clrMapOvr>
    <a:masterClrMapping/>
  </p:clrMapOvr>
  <p:transition spd="slow" advClick="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19</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Focus on:</a:t>
            </a:r>
            <a:br>
              <a:rPr lang="en-US" dirty="0" smtClean="0"/>
            </a:br>
            <a:r>
              <a:rPr lang="en-US" dirty="0" smtClean="0"/>
              <a:t>Lifejacket use while Boating</a:t>
            </a:r>
            <a:endParaRPr lang="en-US" dirty="0"/>
          </a:p>
        </p:txBody>
      </p:sp>
    </p:spTree>
    <p:extLst>
      <p:ext uri="{BB962C8B-B14F-4D97-AF65-F5344CB8AC3E}">
        <p14:creationId xmlns:p14="http://schemas.microsoft.com/office/powerpoint/2010/main" val="4136127816"/>
      </p:ext>
    </p:extLst>
  </p:cSld>
  <p:clrMapOvr>
    <a:masterClrMapping/>
  </p:clrMapOvr>
  <p:transition spd="slow" advClick="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2.bp.blogspot.com/-5oYOl7xPOx8/Ted9nKWvWZI/AAAAAAAADWk/z6IVPARl-CY/s1600/TMF_Family.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2" r="100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862215" y="4339739"/>
            <a:ext cx="3263485" cy="25045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u="sng" dirty="0" smtClean="0">
                <a:solidFill>
                  <a:srgbClr val="FFFFFF"/>
                </a:solidFill>
              </a:rPr>
              <a:t>The Challenge</a:t>
            </a:r>
          </a:p>
          <a:p>
            <a:pPr algn="ctr"/>
            <a:r>
              <a:rPr lang="en-US" sz="2400" dirty="0" smtClean="0">
                <a:solidFill>
                  <a:srgbClr val="FFFFFF"/>
                </a:solidFill>
              </a:rPr>
              <a:t>To improve boating safety practices in Canada.</a:t>
            </a:r>
            <a:endParaRPr lang="en-US" sz="2400" dirty="0">
              <a:solidFill>
                <a:srgbClr val="FFFFFF"/>
              </a:solidFill>
            </a:endParaRPr>
          </a:p>
        </p:txBody>
      </p:sp>
      <p:sp>
        <p:nvSpPr>
          <p:cNvPr id="2" name="Slide Number Placeholder 1"/>
          <p:cNvSpPr>
            <a:spLocks noGrp="1"/>
          </p:cNvSpPr>
          <p:nvPr>
            <p:ph type="sldNum" sz="quarter" idx="12"/>
          </p:nvPr>
        </p:nvSpPr>
        <p:spPr/>
        <p:txBody>
          <a:bodyPr/>
          <a:lstStyle/>
          <a:p>
            <a:fld id="{99DB18A3-D21F-4BB0-9E84-DFB029941648}" type="slidenum">
              <a:rPr lang="de-DE" smtClean="0">
                <a:solidFill>
                  <a:srgbClr val="1F497D"/>
                </a:solidFill>
              </a:rPr>
              <a:pPr/>
              <a:t>2</a:t>
            </a:fld>
            <a:endParaRPr lang="de-DE" dirty="0">
              <a:solidFill>
                <a:srgbClr val="1F497D"/>
              </a:solidFill>
            </a:endParaRPr>
          </a:p>
        </p:txBody>
      </p:sp>
    </p:spTree>
    <p:extLst>
      <p:ext uri="{BB962C8B-B14F-4D97-AF65-F5344CB8AC3E}">
        <p14:creationId xmlns:p14="http://schemas.microsoft.com/office/powerpoint/2010/main" val="2566162909"/>
      </p:ext>
    </p:extLst>
  </p:cSld>
  <p:clrMapOvr>
    <a:masterClrMapping/>
  </p:clrMapOvr>
  <p:transition spd="slow"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Half of Canadians claim to ‘always’ wear a lifejacket when in a boat.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20</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1869096" y="1391141"/>
            <a:ext cx="5544075"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 – Total Boaters</a:t>
            </a:r>
            <a:endParaRPr lang="en-US" b="1" dirty="0">
              <a:solidFill>
                <a:srgbClr val="1F497D"/>
              </a:solidFill>
            </a:endParaRPr>
          </a:p>
        </p:txBody>
      </p:sp>
      <p:graphicFrame>
        <p:nvGraphicFramePr>
          <p:cNvPr id="16" name="Chart 15"/>
          <p:cNvGraphicFramePr/>
          <p:nvPr>
            <p:extLst>
              <p:ext uri="{D42A27DB-BD31-4B8C-83A1-F6EECF244321}">
                <p14:modId xmlns:p14="http://schemas.microsoft.com/office/powerpoint/2010/main" val="3474918510"/>
              </p:ext>
            </p:extLst>
          </p:nvPr>
        </p:nvGraphicFramePr>
        <p:xfrm>
          <a:off x="838200" y="1698174"/>
          <a:ext cx="7543800" cy="35052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335062" y="1753774"/>
            <a:ext cx="6758996" cy="858800"/>
            <a:chOff x="1411262" y="1391800"/>
            <a:chExt cx="6758996" cy="858800"/>
          </a:xfrm>
        </p:grpSpPr>
        <p:grpSp>
          <p:nvGrpSpPr>
            <p:cNvPr id="3" name="Group 2"/>
            <p:cNvGrpSpPr/>
            <p:nvPr/>
          </p:nvGrpSpPr>
          <p:grpSpPr>
            <a:xfrm>
              <a:off x="1411262" y="1391800"/>
              <a:ext cx="6480880" cy="858800"/>
              <a:chOff x="2168346" y="2410987"/>
              <a:chExt cx="6480880" cy="858800"/>
            </a:xfrm>
          </p:grpSpPr>
          <p:sp>
            <p:nvSpPr>
              <p:cNvPr id="2" name="Right Brace 1"/>
              <p:cNvSpPr/>
              <p:nvPr/>
            </p:nvSpPr>
            <p:spPr>
              <a:xfrm rot="16200000">
                <a:off x="3215315" y="1918018"/>
                <a:ext cx="304800" cy="23987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3" name="TextBox 12"/>
              <p:cNvSpPr txBox="1"/>
              <p:nvPr/>
            </p:nvSpPr>
            <p:spPr>
              <a:xfrm>
                <a:off x="2299609" y="2410987"/>
                <a:ext cx="2157984" cy="553998"/>
              </a:xfrm>
              <a:prstGeom prst="rect">
                <a:avLst/>
              </a:prstGeom>
              <a:noFill/>
            </p:spPr>
            <p:txBody>
              <a:bodyPr wrap="square" rtlCol="0">
                <a:spAutoFit/>
              </a:bodyPr>
              <a:lstStyle/>
              <a:p>
                <a:pPr algn="ctr"/>
                <a:r>
                  <a:rPr lang="en-US" sz="1600" dirty="0" smtClean="0">
                    <a:solidFill>
                      <a:srgbClr val="1F497D"/>
                    </a:solidFill>
                  </a:rPr>
                  <a:t>Frequent Wearers</a:t>
                </a:r>
              </a:p>
              <a:p>
                <a:pPr algn="ctr"/>
                <a:r>
                  <a:rPr lang="en-US" sz="1400" dirty="0" smtClean="0">
                    <a:solidFill>
                      <a:srgbClr val="1F497D"/>
                    </a:solidFill>
                  </a:rPr>
                  <a:t>Top 2 Box: 76%</a:t>
                </a:r>
                <a:endParaRPr lang="en-US" sz="1400" dirty="0">
                  <a:solidFill>
                    <a:srgbClr val="1F497D"/>
                  </a:solidFill>
                </a:endParaRPr>
              </a:p>
            </p:txBody>
          </p:sp>
          <p:sp>
            <p:nvSpPr>
              <p:cNvPr id="14" name="TextBox 13"/>
              <p:cNvSpPr txBox="1"/>
              <p:nvPr/>
            </p:nvSpPr>
            <p:spPr>
              <a:xfrm>
                <a:off x="6491242" y="2410987"/>
                <a:ext cx="2157984" cy="553998"/>
              </a:xfrm>
              <a:prstGeom prst="rect">
                <a:avLst/>
              </a:prstGeom>
              <a:noFill/>
            </p:spPr>
            <p:txBody>
              <a:bodyPr wrap="square" rtlCol="0">
                <a:spAutoFit/>
              </a:bodyPr>
              <a:lstStyle/>
              <a:p>
                <a:pPr algn="ctr"/>
                <a:r>
                  <a:rPr lang="en-US" sz="1600" dirty="0" smtClean="0">
                    <a:solidFill>
                      <a:srgbClr val="1F497D"/>
                    </a:solidFill>
                  </a:rPr>
                  <a:t>Infrequent Wearers</a:t>
                </a:r>
              </a:p>
              <a:p>
                <a:pPr algn="ctr"/>
                <a:r>
                  <a:rPr lang="en-US" sz="1400" dirty="0" smtClean="0">
                    <a:solidFill>
                      <a:srgbClr val="1F497D"/>
                    </a:solidFill>
                  </a:rPr>
                  <a:t>Bottom 2 Box: 13%</a:t>
                </a:r>
                <a:endParaRPr lang="en-US" sz="1400" dirty="0">
                  <a:solidFill>
                    <a:srgbClr val="1F497D"/>
                  </a:solidFill>
                </a:endParaRPr>
              </a:p>
            </p:txBody>
          </p:sp>
        </p:grpSp>
        <p:sp>
          <p:nvSpPr>
            <p:cNvPr id="21" name="Right Brace 20"/>
            <p:cNvSpPr/>
            <p:nvPr/>
          </p:nvSpPr>
          <p:spPr>
            <a:xfrm rot="16200000">
              <a:off x="6632388" y="712730"/>
              <a:ext cx="304800" cy="27709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grpSp>
      <p:sp>
        <p:nvSpPr>
          <p:cNvPr id="36" name="TextBox 3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sp>
        <p:nvSpPr>
          <p:cNvPr id="5" name="Rectangle 4"/>
          <p:cNvSpPr/>
          <p:nvPr/>
        </p:nvSpPr>
        <p:spPr>
          <a:xfrm>
            <a:off x="1143000" y="2819400"/>
            <a:ext cx="1143000" cy="26670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609600" y="536486"/>
            <a:ext cx="853440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Those unable to swim (77% ‘Always) and Atlantic Canada (62%) are more likely to ‘Always’ wear a lifejacket.</a:t>
            </a:r>
          </a:p>
          <a:p>
            <a:pPr marL="285750" indent="-285750">
              <a:buFont typeface="Arial" panose="020B0604020202020204" pitchFamily="34" charset="0"/>
              <a:buChar char="•"/>
            </a:pPr>
            <a:r>
              <a:rPr lang="en-US" sz="1200" dirty="0" smtClean="0">
                <a:solidFill>
                  <a:srgbClr val="1F497D"/>
                </a:solidFill>
              </a:rPr>
              <a:t>Ages 18-34 (46%), Ontario (45%), New Canadians (44%) and strong swimmers (44%) are less frequent wearers of PFDs.</a:t>
            </a:r>
            <a:endParaRPr lang="en-US" sz="1200" dirty="0">
              <a:solidFill>
                <a:srgbClr val="1F497D"/>
              </a:solidFill>
            </a:endParaRPr>
          </a:p>
        </p:txBody>
      </p:sp>
    </p:spTree>
    <p:extLst>
      <p:ext uri="{BB962C8B-B14F-4D97-AF65-F5344CB8AC3E}">
        <p14:creationId xmlns:p14="http://schemas.microsoft.com/office/powerpoint/2010/main" val="3109597242"/>
      </p:ext>
    </p:extLst>
  </p:cSld>
  <p:clrMapOvr>
    <a:masterClrMapping/>
  </p:clrMapOvr>
  <p:transition spd="slow" advClick="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767699656"/>
              </p:ext>
            </p:extLst>
          </p:nvPr>
        </p:nvGraphicFramePr>
        <p:xfrm>
          <a:off x="664762" y="1143000"/>
          <a:ext cx="7793438" cy="185542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3162300"/>
            <a:ext cx="8949525" cy="312339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Title 1"/>
          <p:cNvSpPr>
            <a:spLocks noGrp="1"/>
          </p:cNvSpPr>
          <p:nvPr>
            <p:ph type="title"/>
          </p:nvPr>
        </p:nvSpPr>
        <p:spPr>
          <a:xfrm>
            <a:off x="790160" y="33949"/>
            <a:ext cx="8305200" cy="861761"/>
          </a:xfrm>
        </p:spPr>
        <p:txBody>
          <a:bodyPr/>
          <a:lstStyle/>
          <a:p>
            <a:r>
              <a:rPr lang="en-US" dirty="0" smtClean="0">
                <a:solidFill>
                  <a:srgbClr val="00C800"/>
                </a:solidFill>
              </a:rPr>
              <a:t>Pleasure </a:t>
            </a:r>
            <a:r>
              <a:rPr lang="en-US" dirty="0" err="1" smtClean="0">
                <a:solidFill>
                  <a:srgbClr val="00C800"/>
                </a:solidFill>
              </a:rPr>
              <a:t>Powerboaters</a:t>
            </a:r>
            <a:r>
              <a:rPr lang="en-US" dirty="0" smtClean="0">
                <a:solidFill>
                  <a:srgbClr val="00C800"/>
                </a:solidFill>
              </a:rPr>
              <a:t> </a:t>
            </a:r>
            <a:r>
              <a:rPr lang="en-US" dirty="0" smtClean="0"/>
              <a:t>are the group least likely to wear lifejackets.</a:t>
            </a:r>
            <a:br>
              <a:rPr lang="en-US" dirty="0" smtClean="0"/>
            </a:br>
            <a:r>
              <a:rPr lang="en-US" sz="1400" b="0" dirty="0" smtClean="0"/>
              <a:t>Half of both powerboat drivers and passengers claim to wear a PFD ‘always’ (48%)… on par with the overall results.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21</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2231572" y="1158988"/>
            <a:ext cx="4724400"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a:t>
            </a:r>
            <a:endParaRPr lang="en-US" b="1" dirty="0">
              <a:solidFill>
                <a:srgbClr val="1F497D"/>
              </a:solidFill>
            </a:endParaRPr>
          </a:p>
        </p:txBody>
      </p:sp>
      <p:sp>
        <p:nvSpPr>
          <p:cNvPr id="37" name="Rounded Rectangle 36"/>
          <p:cNvSpPr/>
          <p:nvPr/>
        </p:nvSpPr>
        <p:spPr>
          <a:xfrm>
            <a:off x="304800" y="29718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Frequent Wearing of Lifejackets by Boating Sub-groups - % ‘Always’ Wear</a:t>
            </a:r>
            <a:endParaRPr lang="en-US" sz="1600" b="1" dirty="0">
              <a:solidFill>
                <a:srgbClr val="1F497D"/>
              </a:solidFill>
            </a:endParaRPr>
          </a:p>
        </p:txBody>
      </p:sp>
      <p:grpSp>
        <p:nvGrpSpPr>
          <p:cNvPr id="22" name="Group 21"/>
          <p:cNvGrpSpPr/>
          <p:nvPr/>
        </p:nvGrpSpPr>
        <p:grpSpPr>
          <a:xfrm>
            <a:off x="4495800" y="6276801"/>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4170594" cy="246221"/>
            </a:xfrm>
            <a:prstGeom prst="rect">
              <a:avLst/>
            </a:prstGeom>
            <a:noFill/>
          </p:spPr>
          <p:txBody>
            <a:bodyPr wrap="square" rtlCol="0">
              <a:spAutoFit/>
            </a:bodyPr>
            <a:lstStyle/>
            <a:p>
              <a:r>
                <a:rPr lang="en-US" sz="1000" dirty="0" smtClean="0">
                  <a:solidFill>
                    <a:srgbClr val="1F497D"/>
                  </a:solidFill>
                </a:rPr>
                <a:t>Over 120/Under 80 index compared to total boating population</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40869" y="3555769"/>
            <a:ext cx="1779817" cy="2627317"/>
            <a:chOff x="201383" y="3119251"/>
            <a:chExt cx="1779817" cy="2627317"/>
          </a:xfrm>
        </p:grpSpPr>
        <p:grpSp>
          <p:nvGrpSpPr>
            <p:cNvPr id="44" name="Group 43"/>
            <p:cNvGrpSpPr/>
            <p:nvPr/>
          </p:nvGrpSpPr>
          <p:grpSpPr>
            <a:xfrm>
              <a:off x="217176" y="3119251"/>
              <a:ext cx="1764024" cy="2150234"/>
              <a:chOff x="163282" y="3173679"/>
              <a:chExt cx="1764024" cy="2150234"/>
            </a:xfrm>
          </p:grpSpPr>
          <p:grpSp>
            <p:nvGrpSpPr>
              <p:cNvPr id="49" name="Group 48"/>
              <p:cNvGrpSpPr/>
              <p:nvPr/>
            </p:nvGrpSpPr>
            <p:grpSpPr>
              <a:xfrm>
                <a:off x="1442356" y="3173679"/>
                <a:ext cx="484950" cy="2141480"/>
                <a:chOff x="5044034" y="2286510"/>
                <a:chExt cx="484950" cy="2141480"/>
              </a:xfrm>
            </p:grpSpPr>
            <p:grpSp>
              <p:nvGrpSpPr>
                <p:cNvPr id="55" name="Group 54"/>
                <p:cNvGrpSpPr/>
                <p:nvPr/>
              </p:nvGrpSpPr>
              <p:grpSpPr>
                <a:xfrm>
                  <a:off x="5044034" y="2286510"/>
                  <a:ext cx="484950" cy="1703793"/>
                  <a:chOff x="4722634" y="3276523"/>
                  <a:chExt cx="484950" cy="1703793"/>
                </a:xfrm>
              </p:grpSpPr>
              <p:pic>
                <p:nvPicPr>
                  <p:cNvPr id="5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163283" y="3175651"/>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1" name="TextBox 50"/>
              <p:cNvSpPr txBox="1"/>
              <p:nvPr/>
            </p:nvSpPr>
            <p:spPr>
              <a:xfrm>
                <a:off x="163283" y="3658688"/>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2" name="TextBox 51"/>
              <p:cNvSpPr txBox="1"/>
              <p:nvPr/>
            </p:nvSpPr>
            <p:spPr>
              <a:xfrm>
                <a:off x="163282" y="4104458"/>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3" name="TextBox 52"/>
              <p:cNvSpPr txBox="1"/>
              <p:nvPr/>
            </p:nvSpPr>
            <p:spPr>
              <a:xfrm>
                <a:off x="163282" y="4573088"/>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54" name="TextBox 53"/>
              <p:cNvSpPr txBox="1"/>
              <p:nvPr/>
            </p:nvSpPr>
            <p:spPr>
              <a:xfrm>
                <a:off x="163283" y="5016136"/>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6" name="TextBox 45"/>
            <p:cNvSpPr txBox="1"/>
            <p:nvPr/>
          </p:nvSpPr>
          <p:spPr>
            <a:xfrm>
              <a:off x="201383" y="5438791"/>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8"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3" name="Chart 22"/>
          <p:cNvGraphicFramePr/>
          <p:nvPr>
            <p:extLst>
              <p:ext uri="{D42A27DB-BD31-4B8C-83A1-F6EECF244321}">
                <p14:modId xmlns:p14="http://schemas.microsoft.com/office/powerpoint/2010/main" val="3375865603"/>
              </p:ext>
            </p:extLst>
          </p:nvPr>
        </p:nvGraphicFramePr>
        <p:xfrm>
          <a:off x="457200" y="3412483"/>
          <a:ext cx="8077200" cy="2866551"/>
        </p:xfrm>
        <a:graphic>
          <a:graphicData uri="http://schemas.openxmlformats.org/drawingml/2006/chart">
            <c:chart xmlns:c="http://schemas.openxmlformats.org/drawingml/2006/chart" xmlns:r="http://schemas.openxmlformats.org/officeDocument/2006/relationships" r:id="rId8"/>
          </a:graphicData>
        </a:graphic>
      </p:graphicFrame>
      <p:pic>
        <p:nvPicPr>
          <p:cNvPr id="33" name="Picture 32" descr="C:\Users\Tom\Documents\McCullough Associates\2014\CSBC\BSCPYr2QuantResearch\CSBCconferencePresentn-Sept14\Sterans-5.jpg"/>
          <p:cNvPicPr/>
          <p:nvPr/>
        </p:nvPicPr>
        <p:blipFill rotWithShape="1">
          <a:blip r:embed="rId9">
            <a:extLst>
              <a:ext uri="{28A0092B-C50C-407E-A947-70E740481C1C}">
                <a14:useLocalDpi xmlns:a14="http://schemas.microsoft.com/office/drawing/2010/main" val="0"/>
              </a:ext>
            </a:extLst>
          </a:blip>
          <a:srcRect b="11401"/>
          <a:stretch/>
        </p:blipFill>
        <p:spPr bwMode="auto">
          <a:xfrm>
            <a:off x="6556068" y="4092534"/>
            <a:ext cx="2248599" cy="1167028"/>
          </a:xfrm>
          <a:prstGeom prst="rect">
            <a:avLst/>
          </a:prstGeom>
          <a:noFill/>
          <a:ln>
            <a:noFill/>
          </a:ln>
        </p:spPr>
      </p:pic>
      <p:sp>
        <p:nvSpPr>
          <p:cNvPr id="34" name="Rectangle 33"/>
          <p:cNvSpPr/>
          <p:nvPr/>
        </p:nvSpPr>
        <p:spPr>
          <a:xfrm>
            <a:off x="3415190" y="4486549"/>
            <a:ext cx="379379" cy="307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988817"/>
      </p:ext>
    </p:extLst>
  </p:cSld>
  <p:clrMapOvr>
    <a:masterClrMapping/>
  </p:clrMapOvr>
  <p:transition spd="slow"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2573408999"/>
              </p:ext>
            </p:extLst>
          </p:nvPr>
        </p:nvGraphicFramePr>
        <p:xfrm>
          <a:off x="762000" y="3237223"/>
          <a:ext cx="8077200" cy="2866551"/>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p:cNvGrpSpPr/>
          <p:nvPr/>
        </p:nvGrpSpPr>
        <p:grpSpPr>
          <a:xfrm>
            <a:off x="69970" y="3226722"/>
            <a:ext cx="2562765" cy="2735384"/>
            <a:chOff x="-345354" y="2965464"/>
            <a:chExt cx="2562765" cy="2735384"/>
          </a:xfrm>
        </p:grpSpPr>
        <p:grpSp>
          <p:nvGrpSpPr>
            <p:cNvPr id="44" name="Group 43"/>
            <p:cNvGrpSpPr/>
            <p:nvPr/>
          </p:nvGrpSpPr>
          <p:grpSpPr>
            <a:xfrm>
              <a:off x="-345354" y="2965464"/>
              <a:ext cx="2562765" cy="2304021"/>
              <a:chOff x="-399248" y="3019892"/>
              <a:chExt cx="2562765" cy="2304021"/>
            </a:xfrm>
          </p:grpSpPr>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399248" y="3019892"/>
                <a:ext cx="484950" cy="24067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77200" y="3237704"/>
                <a:ext cx="2540717" cy="307777"/>
              </a:xfrm>
              <a:prstGeom prst="rect">
                <a:avLst/>
              </a:prstGeom>
              <a:noFill/>
            </p:spPr>
            <p:txBody>
              <a:bodyPr wrap="square" rtlCol="0">
                <a:spAutoFit/>
              </a:bodyPr>
              <a:lstStyle/>
              <a:p>
                <a:pPr algn="r"/>
                <a:r>
                  <a:rPr lang="en-US" sz="1400" i="1" dirty="0" smtClean="0">
                    <a:solidFill>
                      <a:srgbClr val="1F497D"/>
                    </a:solidFill>
                  </a:rPr>
                  <a:t>Total Pleasure </a:t>
                </a:r>
                <a:r>
                  <a:rPr lang="en-US" sz="1400" i="1" dirty="0" err="1" smtClean="0">
                    <a:solidFill>
                      <a:srgbClr val="1F497D"/>
                    </a:solidFill>
                  </a:rPr>
                  <a:t>Pwrbtrs</a:t>
                </a:r>
                <a:r>
                  <a:rPr lang="en-US" sz="1400" i="1" dirty="0" smtClean="0">
                    <a:solidFill>
                      <a:srgbClr val="1F497D"/>
                    </a:solidFill>
                  </a:rPr>
                  <a:t> (n=574)</a:t>
                </a:r>
                <a:endParaRPr lang="en-US" sz="1400" i="1" dirty="0">
                  <a:solidFill>
                    <a:srgbClr val="1F497D"/>
                  </a:solidFill>
                </a:endParaRPr>
              </a:p>
            </p:txBody>
          </p:sp>
          <p:sp>
            <p:nvSpPr>
              <p:cNvPr id="51" name="TextBox 50"/>
              <p:cNvSpPr txBox="1"/>
              <p:nvPr/>
            </p:nvSpPr>
            <p:spPr>
              <a:xfrm>
                <a:off x="-140979" y="3656510"/>
                <a:ext cx="2235916" cy="307777"/>
              </a:xfrm>
              <a:prstGeom prst="rect">
                <a:avLst/>
              </a:prstGeom>
              <a:noFill/>
            </p:spPr>
            <p:txBody>
              <a:bodyPr wrap="square" rtlCol="0">
                <a:spAutoFit/>
              </a:bodyPr>
              <a:lstStyle/>
              <a:p>
                <a:pPr algn="r"/>
                <a:r>
                  <a:rPr lang="en-US" sz="1400" i="1" dirty="0" smtClean="0">
                    <a:solidFill>
                      <a:srgbClr val="1F497D"/>
                    </a:solidFill>
                  </a:rPr>
                  <a:t>PP Drivers (n=266)</a:t>
                </a:r>
                <a:endParaRPr lang="en-US" sz="1400" i="1" dirty="0">
                  <a:solidFill>
                    <a:srgbClr val="1F497D"/>
                  </a:solidFill>
                </a:endParaRPr>
              </a:p>
            </p:txBody>
          </p:sp>
          <p:sp>
            <p:nvSpPr>
              <p:cNvPr id="52" name="TextBox 51"/>
              <p:cNvSpPr txBox="1"/>
              <p:nvPr/>
            </p:nvSpPr>
            <p:spPr>
              <a:xfrm>
                <a:off x="-140980" y="4095205"/>
                <a:ext cx="2235916" cy="307777"/>
              </a:xfrm>
              <a:prstGeom prst="rect">
                <a:avLst/>
              </a:prstGeom>
              <a:noFill/>
            </p:spPr>
            <p:txBody>
              <a:bodyPr wrap="square" rtlCol="0">
                <a:spAutoFit/>
              </a:bodyPr>
              <a:lstStyle/>
              <a:p>
                <a:pPr algn="r"/>
                <a:r>
                  <a:rPr lang="en-US" sz="1400" i="1" dirty="0" smtClean="0">
                    <a:solidFill>
                      <a:srgbClr val="1F497D"/>
                    </a:solidFill>
                  </a:rPr>
                  <a:t>PP Passengers only (n=276)</a:t>
                </a:r>
                <a:endParaRPr lang="en-US" sz="1400" i="1" dirty="0">
                  <a:solidFill>
                    <a:srgbClr val="1F497D"/>
                  </a:solidFill>
                </a:endParaRPr>
              </a:p>
            </p:txBody>
          </p:sp>
          <p:sp>
            <p:nvSpPr>
              <p:cNvPr id="53" name="TextBox 52"/>
              <p:cNvSpPr txBox="1"/>
              <p:nvPr/>
            </p:nvSpPr>
            <p:spPr>
              <a:xfrm>
                <a:off x="-140980" y="4573088"/>
                <a:ext cx="2235916" cy="307777"/>
              </a:xfrm>
              <a:prstGeom prst="rect">
                <a:avLst/>
              </a:prstGeom>
              <a:noFill/>
            </p:spPr>
            <p:txBody>
              <a:bodyPr wrap="square" rtlCol="0">
                <a:spAutoFit/>
              </a:bodyPr>
              <a:lstStyle/>
              <a:p>
                <a:pPr algn="r"/>
                <a:r>
                  <a:rPr lang="en-US" sz="1400" i="1" dirty="0" smtClean="0">
                    <a:solidFill>
                      <a:srgbClr val="1F497D"/>
                    </a:solidFill>
                  </a:rPr>
                  <a:t> PP &lt;6m (n=359)</a:t>
                </a:r>
                <a:endParaRPr lang="en-US" sz="1400" i="1" dirty="0">
                  <a:solidFill>
                    <a:srgbClr val="1F497D"/>
                  </a:solidFill>
                </a:endParaRPr>
              </a:p>
            </p:txBody>
          </p:sp>
          <p:sp>
            <p:nvSpPr>
              <p:cNvPr id="54" name="TextBox 53"/>
              <p:cNvSpPr txBox="1"/>
              <p:nvPr/>
            </p:nvSpPr>
            <p:spPr>
              <a:xfrm>
                <a:off x="-140979" y="5016136"/>
                <a:ext cx="2235916" cy="307777"/>
              </a:xfrm>
              <a:prstGeom prst="rect">
                <a:avLst/>
              </a:prstGeom>
              <a:noFill/>
            </p:spPr>
            <p:txBody>
              <a:bodyPr wrap="square" rtlCol="0">
                <a:spAutoFit/>
              </a:bodyPr>
              <a:lstStyle/>
              <a:p>
                <a:pPr algn="r"/>
                <a:r>
                  <a:rPr lang="en-US" sz="1400" i="1" dirty="0" smtClean="0">
                    <a:solidFill>
                      <a:srgbClr val="1F497D"/>
                    </a:solidFill>
                  </a:rPr>
                  <a:t>PP &gt;6m (n=187)</a:t>
                </a:r>
                <a:endParaRPr lang="en-US" sz="1400" i="1" dirty="0">
                  <a:solidFill>
                    <a:srgbClr val="1F497D"/>
                  </a:solidFill>
                </a:endParaRPr>
              </a:p>
            </p:txBody>
          </p:sp>
        </p:grpSp>
        <p:sp>
          <p:nvSpPr>
            <p:cNvPr id="46" name="TextBox 45"/>
            <p:cNvSpPr txBox="1"/>
            <p:nvPr/>
          </p:nvSpPr>
          <p:spPr>
            <a:xfrm>
              <a:off x="-102879" y="5393071"/>
              <a:ext cx="2235916" cy="307777"/>
            </a:xfrm>
            <a:prstGeom prst="rect">
              <a:avLst/>
            </a:prstGeom>
            <a:noFill/>
          </p:spPr>
          <p:txBody>
            <a:bodyPr wrap="square" rtlCol="0">
              <a:spAutoFit/>
            </a:bodyPr>
            <a:lstStyle/>
            <a:p>
              <a:pPr algn="r"/>
              <a:r>
                <a:rPr lang="en-US" sz="1400" i="1" dirty="0" smtClean="0">
                  <a:solidFill>
                    <a:srgbClr val="1F497D"/>
                  </a:solidFill>
                </a:rPr>
                <a:t>PWC (n=137)</a:t>
              </a:r>
              <a:endParaRPr lang="en-US" sz="1400" i="1" dirty="0">
                <a:solidFill>
                  <a:srgbClr val="1F497D"/>
                </a:solidFill>
              </a:endParaRPr>
            </a:p>
          </p:txBody>
        </p:sp>
      </p:grpSp>
      <p:graphicFrame>
        <p:nvGraphicFramePr>
          <p:cNvPr id="24" name="Chart 23"/>
          <p:cNvGraphicFramePr/>
          <p:nvPr>
            <p:extLst/>
          </p:nvPr>
        </p:nvGraphicFramePr>
        <p:xfrm>
          <a:off x="664762" y="914400"/>
          <a:ext cx="7793438" cy="1855427"/>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p:cNvSpPr/>
          <p:nvPr/>
        </p:nvSpPr>
        <p:spPr>
          <a:xfrm>
            <a:off x="97972" y="2987040"/>
            <a:ext cx="8949525" cy="312339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22</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a:solidFill>
                  <a:srgbClr val="1F497D"/>
                </a:solidFill>
              </a:rPr>
              <a:t>103a. Overall, how often do you wear a lifejacket when in a boat? (Select one)</a:t>
            </a:r>
          </a:p>
        </p:txBody>
      </p:sp>
      <p:sp>
        <p:nvSpPr>
          <p:cNvPr id="8" name="TextBox 7"/>
          <p:cNvSpPr txBox="1"/>
          <p:nvPr/>
        </p:nvSpPr>
        <p:spPr>
          <a:xfrm>
            <a:off x="2231572" y="930388"/>
            <a:ext cx="4724400" cy="369332"/>
          </a:xfrm>
          <a:prstGeom prst="rect">
            <a:avLst/>
          </a:prstGeom>
          <a:noFill/>
        </p:spPr>
        <p:txBody>
          <a:bodyPr wrap="square" rtlCol="0">
            <a:spAutoFit/>
          </a:bodyPr>
          <a:lstStyle/>
          <a:p>
            <a:pPr algn="ctr"/>
            <a:r>
              <a:rPr lang="en-US" b="1" dirty="0">
                <a:solidFill>
                  <a:srgbClr val="1F497D"/>
                </a:solidFill>
              </a:rPr>
              <a:t>Overall Frequency of Wearing Lifejacket</a:t>
            </a:r>
          </a:p>
        </p:txBody>
      </p:sp>
      <p:sp>
        <p:nvSpPr>
          <p:cNvPr id="37" name="Rounded Rectangle 36"/>
          <p:cNvSpPr/>
          <p:nvPr/>
        </p:nvSpPr>
        <p:spPr>
          <a:xfrm>
            <a:off x="304800" y="279654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Frequent/Infrequent Wearers of Lifejackets </a:t>
            </a:r>
            <a:r>
              <a:rPr lang="en-US" sz="1600" b="1" dirty="0" smtClean="0">
                <a:solidFill>
                  <a:srgbClr val="1F497D"/>
                </a:solidFill>
              </a:rPr>
              <a:t>among Pleasure </a:t>
            </a:r>
            <a:r>
              <a:rPr lang="en-US" sz="1600" b="1" dirty="0" err="1" smtClean="0">
                <a:solidFill>
                  <a:srgbClr val="1F497D"/>
                </a:solidFill>
              </a:rPr>
              <a:t>Powerboaters</a:t>
            </a:r>
            <a:endParaRPr lang="en-US" sz="1600" b="1" dirty="0">
              <a:solidFill>
                <a:srgbClr val="1F497D"/>
              </a:solidFill>
            </a:endParaRPr>
          </a:p>
        </p:txBody>
      </p:sp>
      <p:sp>
        <p:nvSpPr>
          <p:cNvPr id="25" name="Title 1"/>
          <p:cNvSpPr>
            <a:spLocks noGrp="1"/>
          </p:cNvSpPr>
          <p:nvPr>
            <p:ph type="title"/>
          </p:nvPr>
        </p:nvSpPr>
        <p:spPr>
          <a:xfrm>
            <a:off x="838200" y="152400"/>
            <a:ext cx="8064214" cy="838200"/>
          </a:xfrm>
        </p:spPr>
        <p:txBody>
          <a:bodyPr/>
          <a:lstStyle/>
          <a:p>
            <a:r>
              <a:rPr lang="en-US" dirty="0" smtClean="0"/>
              <a:t>All </a:t>
            </a:r>
            <a:r>
              <a:rPr lang="en-US" dirty="0" smtClean="0">
                <a:solidFill>
                  <a:srgbClr val="00C800"/>
                </a:solidFill>
              </a:rPr>
              <a:t>Pleasure Powerboating sub-groups </a:t>
            </a:r>
            <a:r>
              <a:rPr lang="en-US" dirty="0" smtClean="0"/>
              <a:t>except </a:t>
            </a:r>
            <a:r>
              <a:rPr lang="en-US" dirty="0" smtClean="0">
                <a:solidFill>
                  <a:srgbClr val="00C800"/>
                </a:solidFill>
              </a:rPr>
              <a:t>PWC riders </a:t>
            </a:r>
            <a:r>
              <a:rPr lang="en-US" dirty="0" smtClean="0"/>
              <a:t>are less likely to wear lifejackets than boaters in general. </a:t>
            </a:r>
            <a:endParaRPr lang="en-US" sz="1600" b="0" dirty="0" smtClean="0"/>
          </a:p>
        </p:txBody>
      </p:sp>
      <p:grpSp>
        <p:nvGrpSpPr>
          <p:cNvPr id="22" name="Group 21"/>
          <p:cNvGrpSpPr/>
          <p:nvPr/>
        </p:nvGrpSpPr>
        <p:grpSpPr>
          <a:xfrm>
            <a:off x="4267200" y="6276801"/>
            <a:ext cx="4800600" cy="276999"/>
            <a:chOff x="6206219" y="509396"/>
            <a:chExt cx="4800600" cy="276999"/>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p:nvSpPr>
          <p:spPr>
            <a:xfrm>
              <a:off x="6836225" y="509396"/>
              <a:ext cx="4170594" cy="276999"/>
            </a:xfrm>
            <a:prstGeom prst="rect">
              <a:avLst/>
            </a:prstGeom>
            <a:noFill/>
          </p:spPr>
          <p:txBody>
            <a:bodyPr wrap="square" rtlCol="0">
              <a:spAutoFit/>
            </a:bodyPr>
            <a:lstStyle/>
            <a:p>
              <a:r>
                <a:rPr lang="en-US" sz="1200" dirty="0">
                  <a:solidFill>
                    <a:srgbClr val="1F497D"/>
                  </a:solidFill>
                </a:rPr>
                <a:t>Over 120/Under 80 index compared to </a:t>
              </a:r>
              <a:r>
                <a:rPr lang="en-US" sz="1200" u="sng" dirty="0">
                  <a:solidFill>
                    <a:srgbClr val="1F497D"/>
                  </a:solidFill>
                </a:rPr>
                <a:t>total boating population</a:t>
              </a: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3599235" y="3347256"/>
            <a:ext cx="583659" cy="2183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958975"/>
      </p:ext>
    </p:extLst>
  </p:cSld>
  <p:clrMapOvr>
    <a:masterClrMapping/>
  </p:clrMapOvr>
  <p:transition spd="slow" advClick="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841859660"/>
              </p:ext>
            </p:extLst>
          </p:nvPr>
        </p:nvGraphicFramePr>
        <p:xfrm>
          <a:off x="304800" y="1450690"/>
          <a:ext cx="8382000" cy="1977695"/>
        </p:xfrm>
        <a:graphic>
          <a:graphicData uri="http://schemas.openxmlformats.org/drawingml/2006/table">
            <a:tbl>
              <a:tblPr>
                <a:tableStyleId>{5C22544A-7EE6-4342-B048-85BDC9FD1C3A}</a:tableStyleId>
              </a:tblPr>
              <a:tblGrid>
                <a:gridCol w="1752600"/>
                <a:gridCol w="2667000"/>
                <a:gridCol w="381000"/>
                <a:gridCol w="1193800"/>
                <a:gridCol w="1193800"/>
                <a:gridCol w="1193800"/>
              </a:tblGrid>
              <a:tr h="823809">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chemeClr val="bg1"/>
                        </a:solidFill>
                        <a:effectLst/>
                        <a:latin typeface="+mj-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0077">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 (n=602)</a:t>
                      </a:r>
                      <a:endParaRPr lang="en-US" sz="1200" b="0" i="1" u="none" strike="noStrike" dirty="0">
                        <a:solidFill>
                          <a:schemeClr val="tx1"/>
                        </a:solidFill>
                        <a:effectLst/>
                        <a:latin typeface="+mj-lt"/>
                      </a:endParaRPr>
                    </a:p>
                  </a:txBody>
                  <a:tcPr marL="9525" marR="9525" marT="9525" marB="0" anchor="ctr">
                    <a:lnL w="12700" cmpd="sng">
                      <a:noFill/>
                    </a:lnL>
                    <a:lnR w="12700" cap="flat" cmpd="sng" algn="ctr">
                      <a:noFill/>
                      <a:prstDash val="solid"/>
                      <a:round/>
                      <a:headEnd type="none" w="med" len="med"/>
                      <a:tailEnd type="none" w="med" len="med"/>
                    </a:lnR>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200" b="0" i="1" u="none" strike="noStrike" dirty="0" smtClean="0">
                          <a:solidFill>
                            <a:schemeClr val="tx1"/>
                          </a:solidFill>
                          <a:effectLst/>
                          <a:latin typeface="+mj-lt"/>
                        </a:rPr>
                        <a:t>(n=371)</a:t>
                      </a:r>
                      <a:endParaRPr lang="en-US" sz="1200" b="0" i="1"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(n=306)</a:t>
                      </a:r>
                      <a:endParaRPr lang="en-US" sz="1200" b="0" i="1"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(n=265)</a:t>
                      </a:r>
                      <a:endParaRPr lang="en-US" sz="1200" b="0" i="1"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823809">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400" b="0" i="0" u="none" strike="noStrike" dirty="0" smtClean="0">
                          <a:solidFill>
                            <a:schemeClr val="tx1"/>
                          </a:solidFill>
                          <a:effectLst/>
                          <a:latin typeface="+mj-lt"/>
                        </a:rPr>
                        <a:t>75%</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0" i="0" u="none" strike="noStrike" dirty="0" smtClean="0">
                          <a:solidFill>
                            <a:schemeClr val="tx1"/>
                          </a:solidFill>
                          <a:effectLst/>
                          <a:latin typeface="+mj-lt"/>
                        </a:rPr>
                        <a:t>50%</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48%</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22" name="Chart 21"/>
          <p:cNvGraphicFramePr/>
          <p:nvPr>
            <p:extLst>
              <p:ext uri="{D42A27DB-BD31-4B8C-83A1-F6EECF244321}">
                <p14:modId xmlns:p14="http://schemas.microsoft.com/office/powerpoint/2010/main" val="1983411444"/>
              </p:ext>
            </p:extLst>
          </p:nvPr>
        </p:nvGraphicFramePr>
        <p:xfrm>
          <a:off x="2070722" y="2573224"/>
          <a:ext cx="2705100" cy="83689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155275"/>
            <a:ext cx="8162325" cy="773000"/>
          </a:xfrm>
        </p:spPr>
        <p:txBody>
          <a:bodyPr/>
          <a:lstStyle/>
          <a:p>
            <a:r>
              <a:rPr lang="en-US" sz="1600" dirty="0" smtClean="0"/>
              <a:t>When asked directly about lifejacket habits for </a:t>
            </a:r>
            <a:r>
              <a:rPr lang="en-US" sz="1600" u="sng" dirty="0" smtClean="0"/>
              <a:t>specific boating activities</a:t>
            </a:r>
            <a:r>
              <a:rPr lang="en-US" sz="1600" dirty="0" smtClean="0"/>
              <a:t>, </a:t>
            </a:r>
            <a:r>
              <a:rPr lang="en-US" dirty="0" smtClean="0"/>
              <a:t>boaters were most likely to indicate that they ‘Always’ wear a lifejacket</a:t>
            </a:r>
            <a:r>
              <a:rPr lang="en-US" dirty="0"/>
              <a:t> </a:t>
            </a:r>
            <a:r>
              <a:rPr lang="en-US" dirty="0" smtClean="0"/>
              <a:t>when </a:t>
            </a:r>
            <a:r>
              <a:rPr lang="en-US" u="sng" dirty="0" smtClean="0"/>
              <a:t>paddling</a:t>
            </a:r>
            <a:r>
              <a:rPr lang="en-US" dirty="0" smtClean="0"/>
              <a:t>.  Equally less likely when fishing and when </a:t>
            </a:r>
            <a:r>
              <a:rPr lang="en-US" dirty="0" smtClean="0">
                <a:solidFill>
                  <a:srgbClr val="00C800"/>
                </a:solidFill>
              </a:rPr>
              <a:t>pleasure powerboating</a:t>
            </a:r>
            <a:r>
              <a:rPr lang="en-US" dirty="0" smtClean="0"/>
              <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23</a:t>
            </a:fld>
            <a:endParaRPr lang="de-DE" dirty="0">
              <a:solidFill>
                <a:srgbClr val="1F497D"/>
              </a:solidFill>
            </a:endParaRPr>
          </a:p>
        </p:txBody>
      </p:sp>
      <p:sp>
        <p:nvSpPr>
          <p:cNvPr id="6" name="TextBox 5"/>
          <p:cNvSpPr txBox="1"/>
          <p:nvPr/>
        </p:nvSpPr>
        <p:spPr>
          <a:xfrm>
            <a:off x="-1" y="5971944"/>
            <a:ext cx="5849981" cy="900246"/>
          </a:xfrm>
          <a:prstGeom prst="rect">
            <a:avLst/>
          </a:prstGeom>
          <a:noFill/>
        </p:spPr>
        <p:txBody>
          <a:bodyPr wrap="square" rtlCol="0">
            <a:spAutoFit/>
          </a:bodyPr>
          <a:lstStyle/>
          <a:p>
            <a:r>
              <a:rPr lang="en-US" sz="1050" dirty="0">
                <a:solidFill>
                  <a:srgbClr val="1F497D"/>
                </a:solidFill>
              </a:rPr>
              <a:t>103a. Overall, how often do you wear a lifejacket when in a boat? (Select one</a:t>
            </a:r>
            <a:r>
              <a:rPr lang="en-US" sz="1050" dirty="0" smtClean="0">
                <a:solidFill>
                  <a:srgbClr val="1F497D"/>
                </a:solidFill>
              </a:rPr>
              <a:t>)</a:t>
            </a:r>
          </a:p>
          <a:p>
            <a:r>
              <a:rPr lang="en-US" sz="1050" dirty="0" smtClean="0">
                <a:solidFill>
                  <a:srgbClr val="1F497D"/>
                </a:solidFill>
              </a:rPr>
              <a:t>104a. How often do you wear a lifejacket when you are in a </a:t>
            </a:r>
            <a:r>
              <a:rPr lang="en-US" sz="1050" u="sng" dirty="0" smtClean="0">
                <a:solidFill>
                  <a:srgbClr val="1F497D"/>
                </a:solidFill>
              </a:rPr>
              <a:t>canoe or kayak</a:t>
            </a:r>
            <a:r>
              <a:rPr lang="en-US" sz="1050" dirty="0" smtClean="0">
                <a:solidFill>
                  <a:srgbClr val="1F497D"/>
                </a:solidFill>
              </a:rPr>
              <a:t>? (Select one)</a:t>
            </a:r>
          </a:p>
          <a:p>
            <a:r>
              <a:rPr lang="en-US" sz="1050" dirty="0">
                <a:solidFill>
                  <a:srgbClr val="1F497D"/>
                </a:solidFill>
              </a:rPr>
              <a:t>105a. How often do you wear a lifejacket when you are </a:t>
            </a:r>
            <a:r>
              <a:rPr lang="en-US" sz="1050" u="sng" dirty="0">
                <a:solidFill>
                  <a:srgbClr val="1F497D"/>
                </a:solidFill>
              </a:rPr>
              <a:t>fishing from a boat</a:t>
            </a:r>
            <a:r>
              <a:rPr lang="en-US" sz="1050" dirty="0">
                <a:solidFill>
                  <a:srgbClr val="1F497D"/>
                </a:solidFill>
              </a:rPr>
              <a:t>? (Select one</a:t>
            </a:r>
            <a:r>
              <a:rPr lang="en-US" sz="1050" dirty="0" smtClean="0">
                <a:solidFill>
                  <a:srgbClr val="1F497D"/>
                </a:solidFill>
              </a:rPr>
              <a:t>)</a:t>
            </a:r>
          </a:p>
          <a:p>
            <a:r>
              <a:rPr lang="en-US" sz="1050" dirty="0">
                <a:solidFill>
                  <a:srgbClr val="1F497D"/>
                </a:solidFill>
              </a:rPr>
              <a:t>106a. How often do you wear a lifejacket when you are </a:t>
            </a:r>
            <a:r>
              <a:rPr lang="en-US" sz="1050" u="sng" dirty="0">
                <a:solidFill>
                  <a:srgbClr val="1F497D"/>
                </a:solidFill>
              </a:rPr>
              <a:t>pleasure boating in a powerboat under 6 </a:t>
            </a:r>
            <a:r>
              <a:rPr lang="en-US" sz="1050" u="sng" dirty="0" smtClean="0">
                <a:solidFill>
                  <a:srgbClr val="1F497D"/>
                </a:solidFill>
              </a:rPr>
              <a:t>metres </a:t>
            </a:r>
            <a:r>
              <a:rPr lang="en-US" sz="1050" dirty="0">
                <a:solidFill>
                  <a:srgbClr val="1F497D"/>
                </a:solidFill>
              </a:rPr>
              <a:t>in length for reasons other than fishing? (Select one</a:t>
            </a:r>
            <a:r>
              <a:rPr lang="en-US" sz="1050" dirty="0" smtClean="0">
                <a:solidFill>
                  <a:srgbClr val="1F497D"/>
                </a:solidFill>
              </a:rPr>
              <a:t>)</a:t>
            </a:r>
            <a:endParaRPr lang="en-US" sz="1050" dirty="0">
              <a:solidFill>
                <a:srgbClr val="1F497D"/>
              </a:solidFill>
            </a:endParaRPr>
          </a:p>
        </p:txBody>
      </p:sp>
      <p:sp>
        <p:nvSpPr>
          <p:cNvPr id="8" name="TextBox 7"/>
          <p:cNvSpPr txBox="1"/>
          <p:nvPr/>
        </p:nvSpPr>
        <p:spPr>
          <a:xfrm>
            <a:off x="4571999" y="1222090"/>
            <a:ext cx="4267201" cy="369332"/>
          </a:xfrm>
          <a:prstGeom prst="rect">
            <a:avLst/>
          </a:prstGeom>
          <a:noFill/>
        </p:spPr>
        <p:txBody>
          <a:bodyPr wrap="square" rtlCol="0">
            <a:spAutoFit/>
          </a:bodyPr>
          <a:lstStyle/>
          <a:p>
            <a:pPr algn="ctr"/>
            <a:r>
              <a:rPr lang="en-US" b="1" dirty="0" smtClean="0">
                <a:solidFill>
                  <a:srgbClr val="1F497D"/>
                </a:solidFill>
              </a:rPr>
              <a:t>Frequency of </a:t>
            </a:r>
            <a:r>
              <a:rPr lang="en-US" b="1" dirty="0">
                <a:solidFill>
                  <a:srgbClr val="1F497D"/>
                </a:solidFill>
              </a:rPr>
              <a:t>W</a:t>
            </a:r>
            <a:r>
              <a:rPr lang="en-US" b="1" dirty="0" smtClean="0">
                <a:solidFill>
                  <a:srgbClr val="1F497D"/>
                </a:solidFill>
              </a:rPr>
              <a:t>earing Lifejacket while…</a:t>
            </a:r>
            <a:endParaRPr lang="en-US" b="1" dirty="0">
              <a:solidFill>
                <a:srgbClr val="1F497D"/>
              </a:solidFill>
            </a:endParaRPr>
          </a:p>
        </p:txBody>
      </p:sp>
      <p:cxnSp>
        <p:nvCxnSpPr>
          <p:cNvPr id="26" name="Straight Connector 25"/>
          <p:cNvCxnSpPr/>
          <p:nvPr/>
        </p:nvCxnSpPr>
        <p:spPr>
          <a:xfrm>
            <a:off x="5105154" y="2234462"/>
            <a:ext cx="35816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2468" y="1853703"/>
            <a:ext cx="4125687" cy="369332"/>
          </a:xfrm>
          <a:prstGeom prst="rect">
            <a:avLst/>
          </a:prstGeom>
          <a:noFill/>
        </p:spPr>
        <p:txBody>
          <a:bodyPr wrap="square" rtlCol="0">
            <a:spAutoFit/>
          </a:bodyPr>
          <a:lstStyle/>
          <a:p>
            <a:pPr algn="ctr"/>
            <a:r>
              <a:rPr lang="en-US" b="1" dirty="0" smtClean="0">
                <a:solidFill>
                  <a:srgbClr val="1F497D"/>
                </a:solidFill>
              </a:rPr>
              <a:t>Overall</a:t>
            </a:r>
            <a:r>
              <a:rPr lang="en-US" sz="1600" b="1" dirty="0" smtClean="0">
                <a:solidFill>
                  <a:srgbClr val="1F497D"/>
                </a:solidFill>
              </a:rPr>
              <a:t> </a:t>
            </a:r>
            <a:r>
              <a:rPr lang="en-US" sz="1200" b="1" dirty="0" smtClean="0">
                <a:solidFill>
                  <a:srgbClr val="1F497D"/>
                </a:solidFill>
              </a:rPr>
              <a:t>(Q103a)</a:t>
            </a:r>
            <a:endParaRPr lang="en-US" sz="1200" b="1" dirty="0">
              <a:solidFill>
                <a:srgbClr val="1F497D"/>
              </a:solidFill>
            </a:endParaRPr>
          </a:p>
        </p:txBody>
      </p:sp>
      <p:sp>
        <p:nvSpPr>
          <p:cNvPr id="29" name="TextBox 28"/>
          <p:cNvSpPr txBox="1"/>
          <p:nvPr/>
        </p:nvSpPr>
        <p:spPr>
          <a:xfrm>
            <a:off x="5709264" y="6270636"/>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pSp>
        <p:nvGrpSpPr>
          <p:cNvPr id="25" name="Group 24"/>
          <p:cNvGrpSpPr/>
          <p:nvPr/>
        </p:nvGrpSpPr>
        <p:grpSpPr>
          <a:xfrm>
            <a:off x="5849981" y="5907858"/>
            <a:ext cx="3152505" cy="400110"/>
            <a:chOff x="6206219" y="587030"/>
            <a:chExt cx="3152505" cy="400110"/>
          </a:xfrm>
        </p:grpSpPr>
        <p:sp>
          <p:nvSpPr>
            <p:cNvPr id="27" name="Rectangle 26"/>
            <p:cNvSpPr/>
            <p:nvPr/>
          </p:nvSpPr>
          <p:spPr>
            <a:xfrm>
              <a:off x="6206219" y="682715"/>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0" name="Rectangle 29"/>
            <p:cNvSpPr/>
            <p:nvPr/>
          </p:nvSpPr>
          <p:spPr>
            <a:xfrm>
              <a:off x="6596742" y="693600"/>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1" name="TextBox 30"/>
            <p:cNvSpPr txBox="1"/>
            <p:nvPr/>
          </p:nvSpPr>
          <p:spPr>
            <a:xfrm>
              <a:off x="6836226" y="587030"/>
              <a:ext cx="2522498"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32" name="Straight Connector 31"/>
            <p:cNvCxnSpPr/>
            <p:nvPr/>
          </p:nvCxnSpPr>
          <p:spPr>
            <a:xfrm flipH="1">
              <a:off x="6449869" y="613180"/>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464628" y="1716757"/>
            <a:ext cx="3101413" cy="508792"/>
            <a:chOff x="5890205" y="2081932"/>
            <a:chExt cx="2563152" cy="382263"/>
          </a:xfrm>
        </p:grpSpPr>
        <p:pic>
          <p:nvPicPr>
            <p:cNvPr id="1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890205" y="2081932"/>
              <a:ext cx="359541" cy="359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6834833" y="2090574"/>
              <a:ext cx="524031" cy="32033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743341" y="2111828"/>
              <a:ext cx="710016" cy="352367"/>
              <a:chOff x="7743341" y="2111828"/>
              <a:chExt cx="710016" cy="352367"/>
            </a:xfrm>
          </p:grpSpPr>
          <p:pic>
            <p:nvPicPr>
              <p:cNvPr id="18"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7743341" y="2111828"/>
                <a:ext cx="710016" cy="352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8481" y="2213038"/>
                <a:ext cx="446316" cy="184990"/>
              </a:xfrm>
              <a:prstGeom prst="rect">
                <a:avLst/>
              </a:prstGeom>
              <a:noFill/>
            </p:spPr>
            <p:txBody>
              <a:bodyPr wrap="square" rtlCol="0">
                <a:spAutoFit/>
              </a:bodyPr>
              <a:lstStyle/>
              <a:p>
                <a:r>
                  <a:rPr lang="en-US" sz="1000" b="1" dirty="0" smtClean="0">
                    <a:solidFill>
                      <a:srgbClr val="FFFFFF"/>
                    </a:solidFill>
                  </a:rPr>
                  <a:t>&lt;6m</a:t>
                </a:r>
                <a:endParaRPr lang="en-US" sz="1000" b="1" dirty="0">
                  <a:solidFill>
                    <a:srgbClr val="FFFFFF"/>
                  </a:solidFill>
                </a:endParaRPr>
              </a:p>
            </p:txBody>
          </p:sp>
        </p:grpSp>
      </p:grpSp>
      <p:sp>
        <p:nvSpPr>
          <p:cNvPr id="24" name="Oval 23"/>
          <p:cNvSpPr/>
          <p:nvPr/>
        </p:nvSpPr>
        <p:spPr>
          <a:xfrm>
            <a:off x="5461457" y="2898493"/>
            <a:ext cx="441385" cy="241540"/>
          </a:xfrm>
          <a:prstGeom prst="ellipse">
            <a:avLst/>
          </a:prstGeom>
          <a:no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3" name="Picture 32" descr="C:\Users\Tom\Documents\McCullough Associates\2014\CSBC\BSCPYr2QuantResearch\CSBCconferencePresentn-Sept14\SBtrImage1.jpg"/>
          <p:cNvPicPr/>
          <p:nvPr/>
        </p:nvPicPr>
        <p:blipFill rotWithShape="1">
          <a:blip r:embed="rId5">
            <a:extLst>
              <a:ext uri="{28A0092B-C50C-407E-A947-70E740481C1C}">
                <a14:useLocalDpi xmlns:a14="http://schemas.microsoft.com/office/drawing/2010/main" val="0"/>
              </a:ext>
            </a:extLst>
          </a:blip>
          <a:srcRect l="1756" r="50023" b="7318"/>
          <a:stretch/>
        </p:blipFill>
        <p:spPr bwMode="auto">
          <a:xfrm>
            <a:off x="1321746" y="3833932"/>
            <a:ext cx="2567768" cy="1663647"/>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8886" y="3833932"/>
            <a:ext cx="4277949" cy="1663647"/>
          </a:xfrm>
          <a:prstGeom prst="rect">
            <a:avLst/>
          </a:prstGeom>
        </p:spPr>
      </p:pic>
    </p:spTree>
    <p:extLst>
      <p:ext uri="{BB962C8B-B14F-4D97-AF65-F5344CB8AC3E}">
        <p14:creationId xmlns:p14="http://schemas.microsoft.com/office/powerpoint/2010/main" val="790622743"/>
      </p:ext>
    </p:extLst>
  </p:cSld>
  <p:clrMapOvr>
    <a:masterClrMapping/>
  </p:clrMapOvr>
  <p:transition spd="slow" advClick="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nvPr>
        </p:nvGraphicFramePr>
        <p:xfrm>
          <a:off x="175260" y="2198914"/>
          <a:ext cx="4419600" cy="1153886"/>
        </p:xfrm>
        <a:graphic>
          <a:graphicData uri="http://schemas.openxmlformats.org/drawingml/2006/table">
            <a:tbl>
              <a:tblPr>
                <a:tableStyleId>{5C22544A-7EE6-4342-B048-85BDC9FD1C3A}</a:tableStyleId>
              </a:tblPr>
              <a:tblGrid>
                <a:gridCol w="1752600"/>
                <a:gridCol w="2667000"/>
              </a:tblGrid>
              <a:tr h="330077">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 (n=602)</a:t>
                      </a:r>
                      <a:endParaRPr lang="en-US" sz="1200" b="0" i="1" u="none" strike="noStrike" dirty="0">
                        <a:solidFill>
                          <a:schemeClr val="tx1"/>
                        </a:solidFill>
                        <a:effectLst/>
                        <a:latin typeface="+mj-lt"/>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823809">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solidFill>
                      <a:schemeClr val="bg1">
                        <a:lumMod val="95000"/>
                      </a:schemeClr>
                    </a:solidFill>
                  </a:tcPr>
                </a:tc>
              </a:tr>
            </a:tbl>
          </a:graphicData>
        </a:graphic>
      </p:graphicFrame>
      <p:graphicFrame>
        <p:nvGraphicFramePr>
          <p:cNvPr id="22" name="Chart 21"/>
          <p:cNvGraphicFramePr/>
          <p:nvPr>
            <p:extLst/>
          </p:nvPr>
        </p:nvGraphicFramePr>
        <p:xfrm>
          <a:off x="1941182" y="2512040"/>
          <a:ext cx="2705100" cy="83689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24</a:t>
            </a:fld>
            <a:endParaRPr lang="de-DE" dirty="0">
              <a:solidFill>
                <a:srgbClr val="1F497D"/>
              </a:solidFill>
            </a:endParaRPr>
          </a:p>
        </p:txBody>
      </p:sp>
      <p:sp>
        <p:nvSpPr>
          <p:cNvPr id="9" name="Title 1"/>
          <p:cNvSpPr>
            <a:spLocks noGrp="1"/>
          </p:cNvSpPr>
          <p:nvPr>
            <p:ph type="title"/>
          </p:nvPr>
        </p:nvSpPr>
        <p:spPr>
          <a:xfrm>
            <a:off x="838200" y="152400"/>
            <a:ext cx="3810000" cy="609600"/>
          </a:xfrm>
        </p:spPr>
        <p:txBody>
          <a:bodyPr/>
          <a:lstStyle/>
          <a:p>
            <a:r>
              <a:rPr lang="en-US" dirty="0" smtClean="0">
                <a:solidFill>
                  <a:srgbClr val="00C800"/>
                </a:solidFill>
              </a:rPr>
              <a:t>Pleasure Powerboating </a:t>
            </a:r>
            <a:r>
              <a:rPr lang="en-US" dirty="0" smtClean="0"/>
              <a:t>sub-groups equally unlikely to wear lifejackets when in a powerboat &lt;6 meters.</a:t>
            </a:r>
            <a:endParaRPr lang="en-US" sz="1600" b="0" dirty="0" smtClean="0"/>
          </a:p>
        </p:txBody>
      </p:sp>
      <p:sp>
        <p:nvSpPr>
          <p:cNvPr id="8" name="TextBox 7"/>
          <p:cNvSpPr txBox="1"/>
          <p:nvPr/>
        </p:nvSpPr>
        <p:spPr>
          <a:xfrm>
            <a:off x="327660" y="1524000"/>
            <a:ext cx="4191290" cy="646331"/>
          </a:xfrm>
          <a:prstGeom prst="rect">
            <a:avLst/>
          </a:prstGeom>
          <a:noFill/>
        </p:spPr>
        <p:txBody>
          <a:bodyPr wrap="square" rtlCol="0">
            <a:spAutoFit/>
          </a:bodyPr>
          <a:lstStyle/>
          <a:p>
            <a:pPr algn="ctr"/>
            <a:r>
              <a:rPr lang="en-US" b="1" dirty="0" smtClean="0">
                <a:solidFill>
                  <a:srgbClr val="1F497D"/>
                </a:solidFill>
              </a:rPr>
              <a:t>Overall Frequency </a:t>
            </a:r>
            <a:r>
              <a:rPr lang="en-US" b="1" dirty="0">
                <a:solidFill>
                  <a:srgbClr val="1F497D"/>
                </a:solidFill>
              </a:rPr>
              <a:t>of Wearing Lifejacket </a:t>
            </a:r>
            <a:r>
              <a:rPr lang="en-US" b="1" dirty="0" smtClean="0">
                <a:solidFill>
                  <a:srgbClr val="1F497D"/>
                </a:solidFill>
              </a:rPr>
              <a:t>(Group A at Q103a)</a:t>
            </a:r>
            <a:endParaRPr lang="en-US" b="1" dirty="0">
              <a:solidFill>
                <a:srgbClr val="1F497D"/>
              </a:solidFill>
            </a:endParaRPr>
          </a:p>
        </p:txBody>
      </p:sp>
      <p:sp>
        <p:nvSpPr>
          <p:cNvPr id="29" name="TextBox 28"/>
          <p:cNvSpPr txBox="1"/>
          <p:nvPr/>
        </p:nvSpPr>
        <p:spPr>
          <a:xfrm>
            <a:off x="76200" y="6062319"/>
            <a:ext cx="2667000" cy="261610"/>
          </a:xfrm>
          <a:prstGeom prst="rect">
            <a:avLst/>
          </a:prstGeom>
          <a:noFill/>
        </p:spPr>
        <p:txBody>
          <a:bodyPr wrap="square" rtlCol="0">
            <a:spAutoFit/>
          </a:bodyPr>
          <a:lstStyle/>
          <a:p>
            <a:pPr algn="r"/>
            <a:r>
              <a:rPr lang="en-US" sz="1100" dirty="0">
                <a:solidFill>
                  <a:srgbClr val="1F497D"/>
                </a:solidFill>
              </a:rPr>
              <a:t>Lifejackets: Group A only (n=602)</a:t>
            </a:r>
          </a:p>
        </p:txBody>
      </p:sp>
      <p:sp>
        <p:nvSpPr>
          <p:cNvPr id="33" name="Rectangle 32"/>
          <p:cNvSpPr/>
          <p:nvPr/>
        </p:nvSpPr>
        <p:spPr>
          <a:xfrm>
            <a:off x="4800600" y="586739"/>
            <a:ext cx="4246897" cy="547558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02829830"/>
              </p:ext>
            </p:extLst>
          </p:nvPr>
        </p:nvGraphicFramePr>
        <p:xfrm>
          <a:off x="5105352" y="1054464"/>
          <a:ext cx="3687986" cy="4860672"/>
        </p:xfrm>
        <a:graphic>
          <a:graphicData uri="http://schemas.openxmlformats.org/drawingml/2006/table">
            <a:tbl>
              <a:tblPr firstRow="1" bandRow="1">
                <a:tableStyleId>{5C22544A-7EE6-4342-B048-85BDC9FD1C3A}</a:tableStyleId>
              </a:tblPr>
              <a:tblGrid>
                <a:gridCol w="2589227"/>
                <a:gridCol w="1098759"/>
              </a:tblGrid>
              <a:tr h="478044">
                <a:tc>
                  <a:txBody>
                    <a:bodyPr/>
                    <a:lstStyle/>
                    <a:p>
                      <a:pPr algn="ctr"/>
                      <a:r>
                        <a:rPr lang="en-US" sz="1400" dirty="0" smtClean="0">
                          <a:solidFill>
                            <a:schemeClr val="tx1"/>
                          </a:solidFill>
                        </a:rPr>
                        <a:t>Group A Pleasure</a:t>
                      </a:r>
                      <a:r>
                        <a:rPr lang="en-US" sz="1400" baseline="0" dirty="0" smtClean="0">
                          <a:solidFill>
                            <a:schemeClr val="tx1"/>
                          </a:solidFill>
                        </a:rPr>
                        <a:t> </a:t>
                      </a:r>
                      <a:r>
                        <a:rPr lang="en-US" sz="1400" baseline="0" dirty="0" err="1" smtClean="0">
                          <a:solidFill>
                            <a:schemeClr val="tx1"/>
                          </a:solidFill>
                        </a:rPr>
                        <a:t>Powerboaters</a:t>
                      </a:r>
                      <a:r>
                        <a:rPr lang="en-US" sz="1400" baseline="0" dirty="0" smtClean="0">
                          <a:solidFill>
                            <a:schemeClr val="tx1"/>
                          </a:solidFill>
                        </a:rPr>
                        <a:t> (PP)</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Always</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478044">
                <a:tc>
                  <a:txBody>
                    <a:bodyPr/>
                    <a:lstStyle/>
                    <a:p>
                      <a:r>
                        <a:rPr lang="en-US" sz="1400" dirty="0" smtClean="0"/>
                        <a:t>Total Pleasure </a:t>
                      </a:r>
                      <a:r>
                        <a:rPr lang="en-US" sz="1400" dirty="0" err="1" smtClean="0"/>
                        <a:t>Pwrbtrs</a:t>
                      </a:r>
                      <a:r>
                        <a:rPr lang="en-US" sz="1400" dirty="0" smtClean="0"/>
                        <a:t> (n=265)</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a:solidFill>
                            <a:schemeClr val="tx1"/>
                          </a:solidFill>
                          <a:effectLst/>
                          <a:latin typeface="+mj-lt"/>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r>
                        <a:rPr lang="en-US" sz="1400" dirty="0" smtClean="0"/>
                        <a:t>Pleasure </a:t>
                      </a:r>
                      <a:r>
                        <a:rPr lang="en-US" sz="1400" dirty="0" err="1" smtClean="0"/>
                        <a:t>Pwrbt</a:t>
                      </a:r>
                      <a:r>
                        <a:rPr lang="en-US" sz="1400" dirty="0" smtClean="0"/>
                        <a:t>  Drivers (n=130)</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Pleasure </a:t>
                      </a:r>
                      <a:r>
                        <a:rPr lang="en-US" sz="1400" dirty="0" err="1" smtClean="0"/>
                        <a:t>Pwrbt</a:t>
                      </a:r>
                      <a:r>
                        <a:rPr lang="en-US" sz="1400" dirty="0" smtClean="0"/>
                        <a:t> </a:t>
                      </a:r>
                      <a:r>
                        <a:rPr lang="en-US" sz="1400" i="0" dirty="0" smtClean="0">
                          <a:solidFill>
                            <a:srgbClr val="1F497D"/>
                          </a:solidFill>
                        </a:rPr>
                        <a:t>Passengers</a:t>
                      </a:r>
                      <a:r>
                        <a:rPr lang="en-US" sz="1400" i="0" baseline="0" dirty="0" smtClean="0">
                          <a:solidFill>
                            <a:srgbClr val="1F497D"/>
                          </a:solidFill>
                        </a:rPr>
                        <a:t> (only) (n=135)</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PP</a:t>
                      </a:r>
                      <a:r>
                        <a:rPr lang="en-US" sz="1400" i="0" baseline="0" dirty="0" smtClean="0">
                          <a:solidFill>
                            <a:srgbClr val="1F497D"/>
                          </a:solidFill>
                        </a:rPr>
                        <a:t> &lt;6m (n=178)</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PP</a:t>
                      </a:r>
                      <a:r>
                        <a:rPr lang="en-US" sz="1400" i="0" baseline="0" dirty="0" smtClean="0">
                          <a:solidFill>
                            <a:srgbClr val="1F497D"/>
                          </a:solidFill>
                        </a:rPr>
                        <a:t> &gt;6m (n=92)</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7A7A"/>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PWC (n=54)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Frequent PP</a:t>
                      </a:r>
                      <a:r>
                        <a:rPr lang="en-US" sz="1400" i="0" baseline="0" dirty="0" smtClean="0">
                          <a:solidFill>
                            <a:srgbClr val="1F497D"/>
                          </a:solidFill>
                        </a:rPr>
                        <a:t> (n=87)</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Moderate PP (n=69)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Infrequent PP (n=107)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
        <p:nvSpPr>
          <p:cNvPr id="34" name="Rounded Rectangle 33"/>
          <p:cNvSpPr/>
          <p:nvPr/>
        </p:nvSpPr>
        <p:spPr>
          <a:xfrm>
            <a:off x="4983385" y="205740"/>
            <a:ext cx="3886200" cy="8610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Frequency of Wearing a Lifejacket in a Powerboat &lt;6m among Pleasure </a:t>
            </a:r>
            <a:r>
              <a:rPr lang="en-US" sz="1600" b="1" dirty="0" err="1" smtClean="0">
                <a:solidFill>
                  <a:srgbClr val="1F497D"/>
                </a:solidFill>
              </a:rPr>
              <a:t>Powerboaters</a:t>
            </a:r>
            <a:r>
              <a:rPr lang="en-US" sz="1600" b="1" dirty="0" smtClean="0">
                <a:solidFill>
                  <a:srgbClr val="1F497D"/>
                </a:solidFill>
              </a:rPr>
              <a:t> (Q106a)</a:t>
            </a:r>
            <a:endParaRPr lang="en-US" sz="1600" b="1" dirty="0">
              <a:solidFill>
                <a:srgbClr val="1F497D"/>
              </a:solidFill>
            </a:endParaRPr>
          </a:p>
        </p:txBody>
      </p:sp>
      <p:grpSp>
        <p:nvGrpSpPr>
          <p:cNvPr id="49" name="Group 48"/>
          <p:cNvGrpSpPr/>
          <p:nvPr/>
        </p:nvGrpSpPr>
        <p:grpSpPr>
          <a:xfrm>
            <a:off x="276495" y="5562600"/>
            <a:ext cx="3152505" cy="430887"/>
            <a:chOff x="6206219" y="509396"/>
            <a:chExt cx="3152505" cy="430887"/>
          </a:xfrm>
        </p:grpSpPr>
        <p:sp>
          <p:nvSpPr>
            <p:cNvPr id="50" name="Rectangle 49"/>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5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TextBox 51"/>
            <p:cNvSpPr txBox="1"/>
            <p:nvPr/>
          </p:nvSpPr>
          <p:spPr>
            <a:xfrm>
              <a:off x="6836226" y="509396"/>
              <a:ext cx="2522498" cy="430887"/>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a:t>
              </a:r>
              <a:r>
                <a:rPr lang="en-US" sz="1100" u="sng" dirty="0" smtClean="0">
                  <a:solidFill>
                    <a:srgbClr val="1F497D"/>
                  </a:solidFill>
                </a:rPr>
                <a:t>Group A</a:t>
              </a:r>
              <a:endParaRPr lang="en-US" sz="1100" u="sng" dirty="0">
                <a:solidFill>
                  <a:srgbClr val="1F497D"/>
                </a:solidFill>
              </a:endParaRPr>
            </a:p>
          </p:txBody>
        </p:sp>
        <p:cxnSp>
          <p:nvCxnSpPr>
            <p:cNvPr id="53" name="Straight Connector 5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0" y="6396335"/>
            <a:ext cx="6019800" cy="400110"/>
          </a:xfrm>
          <a:prstGeom prst="rect">
            <a:avLst/>
          </a:prstGeom>
          <a:noFill/>
        </p:spPr>
        <p:txBody>
          <a:bodyPr wrap="square" rtlCol="0">
            <a:spAutoFit/>
          </a:bodyPr>
          <a:lstStyle/>
          <a:p>
            <a:r>
              <a:rPr lang="en-US" sz="1000" dirty="0" smtClean="0">
                <a:solidFill>
                  <a:srgbClr val="1F497D"/>
                </a:solidFill>
              </a:rPr>
              <a:t>106a</a:t>
            </a:r>
            <a:r>
              <a:rPr lang="en-US" sz="1000" dirty="0">
                <a:solidFill>
                  <a:srgbClr val="1F497D"/>
                </a:solidFill>
              </a:rPr>
              <a:t>. How often do you wear a lifejacket when you are pleasure boating in a powerboat under 6 </a:t>
            </a:r>
            <a:r>
              <a:rPr lang="en-US" sz="1000" dirty="0" err="1">
                <a:solidFill>
                  <a:srgbClr val="1F497D"/>
                </a:solidFill>
              </a:rPr>
              <a:t>metres</a:t>
            </a:r>
            <a:r>
              <a:rPr lang="en-US" sz="1000" dirty="0">
                <a:solidFill>
                  <a:srgbClr val="1F497D"/>
                </a:solidFill>
              </a:rPr>
              <a:t> in length for reasons other than fishing? (Select one)</a:t>
            </a:r>
          </a:p>
        </p:txBody>
      </p:sp>
      <p:sp>
        <p:nvSpPr>
          <p:cNvPr id="18" name="TextBox 17"/>
          <p:cNvSpPr txBox="1"/>
          <p:nvPr/>
        </p:nvSpPr>
        <p:spPr>
          <a:xfrm>
            <a:off x="76200" y="857182"/>
            <a:ext cx="472440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Even </a:t>
            </a:r>
            <a:r>
              <a:rPr lang="en-US" sz="1200" dirty="0" err="1" smtClean="0">
                <a:solidFill>
                  <a:srgbClr val="1F497D"/>
                </a:solidFill>
              </a:rPr>
              <a:t>moreso</a:t>
            </a:r>
            <a:r>
              <a:rPr lang="en-US" sz="1200" dirty="0" smtClean="0">
                <a:solidFill>
                  <a:srgbClr val="1F497D"/>
                </a:solidFill>
              </a:rPr>
              <a:t> for those who pleasure boat in large powerboats, when they go out in small boats &lt;6m.</a:t>
            </a:r>
            <a:endParaRPr lang="en-US" sz="1200" dirty="0">
              <a:solidFill>
                <a:srgbClr val="1F497D"/>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49" y="3523275"/>
            <a:ext cx="2756851" cy="1837901"/>
          </a:xfrm>
          <a:prstGeom prst="rect">
            <a:avLst/>
          </a:prstGeom>
        </p:spPr>
      </p:pic>
    </p:spTree>
    <p:extLst>
      <p:ext uri="{BB962C8B-B14F-4D97-AF65-F5344CB8AC3E}">
        <p14:creationId xmlns:p14="http://schemas.microsoft.com/office/powerpoint/2010/main" val="3861360148"/>
      </p:ext>
    </p:extLst>
  </p:cSld>
  <p:clrMapOvr>
    <a:masterClrMapping/>
  </p:clrMapOvr>
  <p:transition spd="slow"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3832787543"/>
              </p:ext>
            </p:extLst>
          </p:nvPr>
        </p:nvGraphicFramePr>
        <p:xfrm>
          <a:off x="2200651" y="2110232"/>
          <a:ext cx="6781800" cy="180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211500"/>
            <a:ext cx="8162325" cy="612000"/>
          </a:xfrm>
        </p:spPr>
        <p:txBody>
          <a:bodyPr/>
          <a:lstStyle/>
          <a:p>
            <a:r>
              <a:rPr lang="en-US" u="sng" dirty="0" smtClean="0"/>
              <a:t>Awareness</a:t>
            </a:r>
            <a:r>
              <a:rPr lang="en-US" dirty="0" smtClean="0"/>
              <a:t> for inflatable </a:t>
            </a:r>
            <a:r>
              <a:rPr lang="en-US" dirty="0"/>
              <a:t>and paddling-style </a:t>
            </a:r>
            <a:r>
              <a:rPr lang="en-US" dirty="0" smtClean="0"/>
              <a:t>lifejackets is high, </a:t>
            </a:r>
            <a:br>
              <a:rPr lang="en-US" dirty="0" smtClean="0"/>
            </a:br>
            <a:r>
              <a:rPr lang="en-US" dirty="0" smtClean="0"/>
              <a:t>but </a:t>
            </a:r>
            <a:r>
              <a:rPr lang="en-US" u="sng" dirty="0" smtClean="0"/>
              <a:t>Familiarity</a:t>
            </a:r>
            <a:r>
              <a:rPr lang="en-US" dirty="0" smtClean="0"/>
              <a:t> and </a:t>
            </a:r>
            <a:r>
              <a:rPr lang="en-US" u="sng" dirty="0" smtClean="0"/>
              <a:t>Usage</a:t>
            </a:r>
            <a:r>
              <a:rPr lang="en-US" dirty="0" smtClean="0"/>
              <a:t> is low. </a:t>
            </a:r>
            <a:r>
              <a:rPr lang="en-US" sz="1400" b="0" dirty="0" smtClean="0"/>
              <a:t>Almost half know little or nothing about inflatables (44%) and paddling-style (41%) lifejackets.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25</a:t>
            </a:fld>
            <a:endParaRPr lang="de-DE" dirty="0">
              <a:solidFill>
                <a:srgbClr val="1F497D"/>
              </a:solidFill>
            </a:endParaRPr>
          </a:p>
        </p:txBody>
      </p:sp>
      <p:sp>
        <p:nvSpPr>
          <p:cNvPr id="6" name="TextBox 5"/>
          <p:cNvSpPr txBox="1"/>
          <p:nvPr/>
        </p:nvSpPr>
        <p:spPr>
          <a:xfrm>
            <a:off x="0" y="6454590"/>
            <a:ext cx="6019800" cy="400110"/>
          </a:xfrm>
          <a:prstGeom prst="rect">
            <a:avLst/>
          </a:prstGeom>
          <a:noFill/>
        </p:spPr>
        <p:txBody>
          <a:bodyPr wrap="square" rtlCol="0">
            <a:spAutoFit/>
          </a:bodyPr>
          <a:lstStyle/>
          <a:p>
            <a:r>
              <a:rPr lang="en-US" sz="1000" dirty="0" smtClean="0">
                <a:solidFill>
                  <a:srgbClr val="1F497D"/>
                </a:solidFill>
              </a:rPr>
              <a:t>202. Which of these phrases best describes your awareness of each of the different kinds of lifejackets shown below? (Select one per row)</a:t>
            </a:r>
            <a:endParaRPr lang="en-US" sz="1000" dirty="0">
              <a:solidFill>
                <a:srgbClr val="1F497D"/>
              </a:solidFill>
            </a:endParaRPr>
          </a:p>
        </p:txBody>
      </p:sp>
      <p:sp>
        <p:nvSpPr>
          <p:cNvPr id="8" name="TextBox 7"/>
          <p:cNvSpPr txBox="1"/>
          <p:nvPr/>
        </p:nvSpPr>
        <p:spPr>
          <a:xfrm>
            <a:off x="2412459" y="1005492"/>
            <a:ext cx="5116749" cy="369332"/>
          </a:xfrm>
          <a:prstGeom prst="rect">
            <a:avLst/>
          </a:prstGeom>
          <a:noFill/>
        </p:spPr>
        <p:txBody>
          <a:bodyPr wrap="square" rtlCol="0">
            <a:spAutoFit/>
          </a:bodyPr>
          <a:lstStyle/>
          <a:p>
            <a:pPr algn="ctr"/>
            <a:r>
              <a:rPr lang="en-US" b="1" dirty="0" smtClean="0">
                <a:solidFill>
                  <a:srgbClr val="1F497D"/>
                </a:solidFill>
              </a:rPr>
              <a:t>Awareness of Lifejacket Types - % of Total Boaters</a:t>
            </a:r>
            <a:endParaRPr lang="en-US" b="1" dirty="0">
              <a:solidFill>
                <a:srgbClr val="1F497D"/>
              </a:solidFill>
            </a:endParaRPr>
          </a:p>
        </p:txBody>
      </p:sp>
      <p:grpSp>
        <p:nvGrpSpPr>
          <p:cNvPr id="7" name="Group 6"/>
          <p:cNvGrpSpPr/>
          <p:nvPr/>
        </p:nvGrpSpPr>
        <p:grpSpPr>
          <a:xfrm>
            <a:off x="152400" y="1668073"/>
            <a:ext cx="1905000" cy="1656989"/>
            <a:chOff x="152400" y="2035627"/>
            <a:chExt cx="1905000" cy="1656989"/>
          </a:xfrm>
        </p:grpSpPr>
        <p:pic>
          <p:nvPicPr>
            <p:cNvPr id="23" name="Picture 22" descr="C:\Users\Tom\Documents\McCullough Associates\2014\CSBC\BSCPYr2QuantResearch\pic-StearnsManualInflatablePFD.jpg"/>
            <p:cNvPicPr/>
            <p:nvPr/>
          </p:nvPicPr>
          <p:blipFill>
            <a:blip r:embed="rId3">
              <a:extLst>
                <a:ext uri="{28A0092B-C50C-407E-A947-70E740481C1C}">
                  <a14:useLocalDpi xmlns:a14="http://schemas.microsoft.com/office/drawing/2010/main" val="0"/>
                </a:ext>
              </a:extLst>
            </a:blip>
            <a:srcRect/>
            <a:stretch>
              <a:fillRect/>
            </a:stretch>
          </p:blipFill>
          <p:spPr bwMode="auto">
            <a:xfrm>
              <a:off x="314324" y="2206716"/>
              <a:ext cx="1571625" cy="1485900"/>
            </a:xfrm>
            <a:prstGeom prst="rect">
              <a:avLst/>
            </a:prstGeom>
            <a:noFill/>
            <a:ln>
              <a:noFill/>
            </a:ln>
          </p:spPr>
        </p:pic>
        <p:sp>
          <p:nvSpPr>
            <p:cNvPr id="4" name="Rectangle 3"/>
            <p:cNvSpPr/>
            <p:nvPr/>
          </p:nvSpPr>
          <p:spPr>
            <a:xfrm>
              <a:off x="152400" y="2035627"/>
              <a:ext cx="1905000" cy="307777"/>
            </a:xfrm>
            <a:prstGeom prst="rect">
              <a:avLst/>
            </a:prstGeom>
          </p:spPr>
          <p:txBody>
            <a:bodyPr wrap="square">
              <a:spAutoFit/>
            </a:bodyPr>
            <a:lstStyle/>
            <a:p>
              <a:pPr algn="ctr"/>
              <a:r>
                <a:rPr lang="en-US" sz="1400" dirty="0" smtClean="0">
                  <a:solidFill>
                    <a:srgbClr val="00B0F0"/>
                  </a:solidFill>
                </a:rPr>
                <a:t>Inflatable lifejacket</a:t>
              </a:r>
              <a:endParaRPr lang="en-US" sz="1400" dirty="0">
                <a:solidFill>
                  <a:srgbClr val="00B0F0"/>
                </a:solidFill>
              </a:endParaRPr>
            </a:p>
          </p:txBody>
        </p:sp>
      </p:grpSp>
      <p:sp>
        <p:nvSpPr>
          <p:cNvPr id="14" name="TextBox 13"/>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15" name="Chart 14"/>
          <p:cNvGraphicFramePr/>
          <p:nvPr>
            <p:extLst>
              <p:ext uri="{D42A27DB-BD31-4B8C-83A1-F6EECF244321}">
                <p14:modId xmlns:p14="http://schemas.microsoft.com/office/powerpoint/2010/main" val="3170518874"/>
              </p:ext>
            </p:extLst>
          </p:nvPr>
        </p:nvGraphicFramePr>
        <p:xfrm>
          <a:off x="2209800" y="4445000"/>
          <a:ext cx="6781800" cy="180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p:cNvGrpSpPr/>
          <p:nvPr/>
        </p:nvGrpSpPr>
        <p:grpSpPr>
          <a:xfrm>
            <a:off x="2310384" y="3733800"/>
            <a:ext cx="5434584" cy="709860"/>
            <a:chOff x="3842004" y="2190968"/>
            <a:chExt cx="5434584" cy="709860"/>
          </a:xfrm>
        </p:grpSpPr>
        <p:sp>
          <p:nvSpPr>
            <p:cNvPr id="17" name="Left Brace 16"/>
            <p:cNvSpPr/>
            <p:nvPr/>
          </p:nvSpPr>
          <p:spPr>
            <a:xfrm rot="5400000">
              <a:off x="6368796" y="-6964"/>
              <a:ext cx="381000" cy="54345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4920996" y="2190968"/>
              <a:ext cx="3185160" cy="338554"/>
            </a:xfrm>
            <a:prstGeom prst="rect">
              <a:avLst/>
            </a:prstGeom>
            <a:noFill/>
          </p:spPr>
          <p:txBody>
            <a:bodyPr wrap="square" rtlCol="0">
              <a:spAutoFit/>
            </a:bodyPr>
            <a:lstStyle/>
            <a:p>
              <a:pPr algn="ctr"/>
              <a:r>
                <a:rPr lang="en-US" sz="1600" dirty="0" smtClean="0">
                  <a:solidFill>
                    <a:srgbClr val="008E94"/>
                  </a:solidFill>
                </a:rPr>
                <a:t>Aware: 83%</a:t>
              </a:r>
              <a:endParaRPr lang="en-US" sz="1600" dirty="0">
                <a:solidFill>
                  <a:srgbClr val="008E94"/>
                </a:solidFill>
              </a:endParaRPr>
            </a:p>
          </p:txBody>
        </p:sp>
      </p:grpSp>
      <p:grpSp>
        <p:nvGrpSpPr>
          <p:cNvPr id="24" name="Group 23"/>
          <p:cNvGrpSpPr/>
          <p:nvPr/>
        </p:nvGrpSpPr>
        <p:grpSpPr>
          <a:xfrm>
            <a:off x="2310384" y="1415142"/>
            <a:ext cx="5364480" cy="685800"/>
            <a:chOff x="3912108" y="2190968"/>
            <a:chExt cx="5364480" cy="685800"/>
          </a:xfrm>
        </p:grpSpPr>
        <p:sp>
          <p:nvSpPr>
            <p:cNvPr id="25" name="Left Brace 24"/>
            <p:cNvSpPr/>
            <p:nvPr/>
          </p:nvSpPr>
          <p:spPr>
            <a:xfrm rot="5400000">
              <a:off x="6403848" y="4028"/>
              <a:ext cx="381000" cy="5364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6" name="TextBox 25"/>
            <p:cNvSpPr txBox="1"/>
            <p:nvPr/>
          </p:nvSpPr>
          <p:spPr>
            <a:xfrm>
              <a:off x="4920996" y="2190968"/>
              <a:ext cx="3185160" cy="338554"/>
            </a:xfrm>
            <a:prstGeom prst="rect">
              <a:avLst/>
            </a:prstGeom>
            <a:noFill/>
          </p:spPr>
          <p:txBody>
            <a:bodyPr wrap="square" rtlCol="0">
              <a:spAutoFit/>
            </a:bodyPr>
            <a:lstStyle/>
            <a:p>
              <a:pPr algn="ctr"/>
              <a:r>
                <a:rPr lang="en-US" sz="1600" dirty="0" smtClean="0">
                  <a:solidFill>
                    <a:srgbClr val="008E94"/>
                  </a:solidFill>
                </a:rPr>
                <a:t>Aware: 82%</a:t>
              </a:r>
              <a:endParaRPr lang="en-US" sz="1600" dirty="0">
                <a:solidFill>
                  <a:srgbClr val="008E94"/>
                </a:solidFill>
              </a:endParaRPr>
            </a:p>
          </p:txBody>
        </p:sp>
      </p:grpSp>
      <p:grpSp>
        <p:nvGrpSpPr>
          <p:cNvPr id="5" name="Group 4"/>
          <p:cNvGrpSpPr/>
          <p:nvPr/>
        </p:nvGrpSpPr>
        <p:grpSpPr>
          <a:xfrm>
            <a:off x="152400" y="4253253"/>
            <a:ext cx="1905000" cy="1614147"/>
            <a:chOff x="152400" y="4132580"/>
            <a:chExt cx="1905000" cy="1614147"/>
          </a:xfrm>
        </p:grpSpPr>
        <p:pic>
          <p:nvPicPr>
            <p:cNvPr id="13" name="Picture 12" descr="Ungava_Front_Gold_NoBelt">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93804" y="4487790"/>
              <a:ext cx="1315072" cy="1258937"/>
            </a:xfrm>
            <a:prstGeom prst="rect">
              <a:avLst/>
            </a:prstGeom>
            <a:noFill/>
            <a:ln>
              <a:noFill/>
            </a:ln>
          </p:spPr>
        </p:pic>
        <p:sp>
          <p:nvSpPr>
            <p:cNvPr id="27" name="Rectangle 26"/>
            <p:cNvSpPr/>
            <p:nvPr/>
          </p:nvSpPr>
          <p:spPr>
            <a:xfrm>
              <a:off x="152400" y="4132580"/>
              <a:ext cx="1905000" cy="307777"/>
            </a:xfrm>
            <a:prstGeom prst="rect">
              <a:avLst/>
            </a:prstGeom>
          </p:spPr>
          <p:txBody>
            <a:bodyPr wrap="square">
              <a:spAutoFit/>
            </a:bodyPr>
            <a:lstStyle/>
            <a:p>
              <a:pPr algn="ctr"/>
              <a:r>
                <a:rPr lang="en-US" sz="1400" dirty="0">
                  <a:solidFill>
                    <a:srgbClr val="1F497D"/>
                  </a:solidFill>
                </a:rPr>
                <a:t>Paddling-style lifejacket</a:t>
              </a:r>
            </a:p>
          </p:txBody>
        </p:sp>
      </p:grpSp>
      <p:sp>
        <p:nvSpPr>
          <p:cNvPr id="2" name="Oval 1"/>
          <p:cNvSpPr/>
          <p:nvPr/>
        </p:nvSpPr>
        <p:spPr>
          <a:xfrm rot="20619848">
            <a:off x="2854675" y="4899049"/>
            <a:ext cx="1069401" cy="55023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Left Brace 19"/>
          <p:cNvSpPr/>
          <p:nvPr/>
        </p:nvSpPr>
        <p:spPr>
          <a:xfrm rot="5400000">
            <a:off x="7239000" y="827316"/>
            <a:ext cx="381000" cy="2819400"/>
          </a:xfrm>
          <a:prstGeom prst="leftBrac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BB040"/>
              </a:solidFill>
            </a:endParaRPr>
          </a:p>
        </p:txBody>
      </p:sp>
      <p:sp>
        <p:nvSpPr>
          <p:cNvPr id="21" name="Left Brace 20"/>
          <p:cNvSpPr/>
          <p:nvPr/>
        </p:nvSpPr>
        <p:spPr>
          <a:xfrm rot="5400000">
            <a:off x="7315200" y="3243944"/>
            <a:ext cx="381000" cy="2667000"/>
          </a:xfrm>
          <a:prstGeom prst="leftBrac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 name="TextBox 2"/>
          <p:cNvSpPr txBox="1"/>
          <p:nvPr/>
        </p:nvSpPr>
        <p:spPr>
          <a:xfrm>
            <a:off x="6019800" y="2219591"/>
            <a:ext cx="2819399" cy="307777"/>
          </a:xfrm>
          <a:prstGeom prst="rect">
            <a:avLst/>
          </a:prstGeom>
          <a:noFill/>
        </p:spPr>
        <p:txBody>
          <a:bodyPr wrap="square" rtlCol="0">
            <a:spAutoFit/>
          </a:bodyPr>
          <a:lstStyle/>
          <a:p>
            <a:pPr algn="ctr"/>
            <a:r>
              <a:rPr lang="en-US" sz="1400" dirty="0" smtClean="0">
                <a:solidFill>
                  <a:srgbClr val="FBB040"/>
                </a:solidFill>
              </a:rPr>
              <a:t>Know little to nothing: 44%</a:t>
            </a:r>
            <a:endParaRPr lang="en-US" sz="1400" dirty="0">
              <a:solidFill>
                <a:srgbClr val="FBB040"/>
              </a:solidFill>
            </a:endParaRPr>
          </a:p>
        </p:txBody>
      </p:sp>
      <p:sp>
        <p:nvSpPr>
          <p:cNvPr id="28" name="TextBox 27"/>
          <p:cNvSpPr txBox="1"/>
          <p:nvPr/>
        </p:nvSpPr>
        <p:spPr>
          <a:xfrm>
            <a:off x="6172200" y="4549134"/>
            <a:ext cx="2667000" cy="307777"/>
          </a:xfrm>
          <a:prstGeom prst="rect">
            <a:avLst/>
          </a:prstGeom>
          <a:noFill/>
        </p:spPr>
        <p:txBody>
          <a:bodyPr wrap="square" rtlCol="0">
            <a:spAutoFit/>
          </a:bodyPr>
          <a:lstStyle/>
          <a:p>
            <a:pPr algn="ctr"/>
            <a:r>
              <a:rPr lang="en-US" sz="1400" dirty="0" smtClean="0">
                <a:solidFill>
                  <a:srgbClr val="FBB040"/>
                </a:solidFill>
              </a:rPr>
              <a:t>Know little to nothing: 41%</a:t>
            </a:r>
            <a:endParaRPr lang="en-US" sz="1400" dirty="0">
              <a:solidFill>
                <a:srgbClr val="FBB040"/>
              </a:solidFill>
            </a:endParaRPr>
          </a:p>
        </p:txBody>
      </p:sp>
      <p:sp>
        <p:nvSpPr>
          <p:cNvPr id="29" name="TextBox 28"/>
          <p:cNvSpPr txBox="1"/>
          <p:nvPr/>
        </p:nvSpPr>
        <p:spPr>
          <a:xfrm>
            <a:off x="8965" y="3080610"/>
            <a:ext cx="2301420" cy="784830"/>
          </a:xfrm>
          <a:prstGeom prst="rect">
            <a:avLst/>
          </a:prstGeom>
          <a:noFill/>
        </p:spPr>
        <p:txBody>
          <a:bodyPr wrap="square" rtlCol="0">
            <a:spAutoFit/>
          </a:bodyPr>
          <a:lstStyle/>
          <a:p>
            <a:r>
              <a:rPr lang="en-US" sz="900" dirty="0" smtClean="0">
                <a:solidFill>
                  <a:srgbClr val="00B0F0"/>
                </a:solidFill>
              </a:rPr>
              <a:t>“Inflatable </a:t>
            </a:r>
            <a:r>
              <a:rPr lang="en-US" sz="900" dirty="0">
                <a:solidFill>
                  <a:srgbClr val="00B0F0"/>
                </a:solidFill>
              </a:rPr>
              <a:t>lifejacket that you wear as a collar</a:t>
            </a:r>
            <a:r>
              <a:rPr lang="en-US" sz="900" dirty="0" smtClean="0">
                <a:solidFill>
                  <a:srgbClr val="00B0F0"/>
                </a:solidFill>
              </a:rPr>
              <a:t>/ vest</a:t>
            </a:r>
            <a:r>
              <a:rPr lang="en-US" sz="900" dirty="0">
                <a:solidFill>
                  <a:srgbClr val="00B0F0"/>
                </a:solidFill>
              </a:rPr>
              <a:t>.  Comes in models that inflate manually by pulling a cord/toggle to activate it, or auto models that inflate automatically when you become immersed in the </a:t>
            </a:r>
            <a:r>
              <a:rPr lang="en-US" sz="900" dirty="0" smtClean="0">
                <a:solidFill>
                  <a:srgbClr val="00B0F0"/>
                </a:solidFill>
              </a:rPr>
              <a:t>water”</a:t>
            </a:r>
            <a:endParaRPr lang="en-US" sz="900" dirty="0">
              <a:solidFill>
                <a:srgbClr val="00B0F0"/>
              </a:solidFill>
            </a:endParaRPr>
          </a:p>
        </p:txBody>
      </p:sp>
      <p:sp>
        <p:nvSpPr>
          <p:cNvPr id="30" name="TextBox 29"/>
          <p:cNvSpPr txBox="1"/>
          <p:nvPr/>
        </p:nvSpPr>
        <p:spPr>
          <a:xfrm>
            <a:off x="-3544" y="5831252"/>
            <a:ext cx="2199898" cy="507831"/>
          </a:xfrm>
          <a:prstGeom prst="rect">
            <a:avLst/>
          </a:prstGeom>
          <a:noFill/>
        </p:spPr>
        <p:txBody>
          <a:bodyPr wrap="square" rtlCol="0">
            <a:spAutoFit/>
          </a:bodyPr>
          <a:lstStyle/>
          <a:p>
            <a:r>
              <a:rPr lang="en-US" sz="900" dirty="0">
                <a:solidFill>
                  <a:srgbClr val="00B0F0"/>
                </a:solidFill>
              </a:rPr>
              <a:t>“Paddling-style lifejacket designed for ease of paddling and movement, with 6-way adjustments to body size and shape”</a:t>
            </a:r>
          </a:p>
        </p:txBody>
      </p:sp>
    </p:spTree>
    <p:extLst>
      <p:ext uri="{BB962C8B-B14F-4D97-AF65-F5344CB8AC3E}">
        <p14:creationId xmlns:p14="http://schemas.microsoft.com/office/powerpoint/2010/main" val="3256233308"/>
      </p:ext>
    </p:extLst>
  </p:cSld>
  <p:clrMapOvr>
    <a:masterClrMapping/>
  </p:clrMapOvr>
  <p:transition spd="slow"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26</a:t>
            </a:fld>
            <a:endParaRPr lang="de-DE" dirty="0">
              <a:solidFill>
                <a:srgbClr val="1F497D"/>
              </a:solidFill>
            </a:endParaRPr>
          </a:p>
        </p:txBody>
      </p:sp>
      <p:sp>
        <p:nvSpPr>
          <p:cNvPr id="6" name="TextBox 5"/>
          <p:cNvSpPr txBox="1"/>
          <p:nvPr/>
        </p:nvSpPr>
        <p:spPr>
          <a:xfrm>
            <a:off x="0" y="6459168"/>
            <a:ext cx="6019800" cy="400110"/>
          </a:xfrm>
          <a:prstGeom prst="rect">
            <a:avLst/>
          </a:prstGeom>
          <a:noFill/>
        </p:spPr>
        <p:txBody>
          <a:bodyPr wrap="square" rtlCol="0">
            <a:spAutoFit/>
          </a:bodyPr>
          <a:lstStyle/>
          <a:p>
            <a:r>
              <a:rPr lang="en-US" sz="1000" dirty="0">
                <a:solidFill>
                  <a:srgbClr val="1F497D"/>
                </a:solidFill>
              </a:rPr>
              <a:t>202. Which of these phrases best describes your awareness of each of the different kinds of lifejackets shown below? (Select one per row)</a:t>
            </a:r>
          </a:p>
        </p:txBody>
      </p:sp>
      <p:sp>
        <p:nvSpPr>
          <p:cNvPr id="9" name="Title 1"/>
          <p:cNvSpPr>
            <a:spLocks noGrp="1"/>
          </p:cNvSpPr>
          <p:nvPr>
            <p:ph type="title"/>
          </p:nvPr>
        </p:nvSpPr>
        <p:spPr>
          <a:xfrm>
            <a:off x="779832" y="25936"/>
            <a:ext cx="8305800" cy="853092"/>
          </a:xfrm>
        </p:spPr>
        <p:txBody>
          <a:bodyPr/>
          <a:lstStyle/>
          <a:p>
            <a:r>
              <a:rPr lang="en-US" dirty="0" smtClean="0"/>
              <a:t>With </a:t>
            </a:r>
            <a:r>
              <a:rPr lang="en-US" dirty="0" smtClean="0">
                <a:solidFill>
                  <a:srgbClr val="00C800"/>
                </a:solidFill>
              </a:rPr>
              <a:t>Pleasure </a:t>
            </a:r>
            <a:r>
              <a:rPr lang="en-US" dirty="0" err="1" smtClean="0">
                <a:solidFill>
                  <a:srgbClr val="00C800"/>
                </a:solidFill>
              </a:rPr>
              <a:t>Powerboaters</a:t>
            </a:r>
            <a:r>
              <a:rPr lang="en-US" dirty="0" smtClean="0"/>
              <a:t>, slightly higher usage of inflatable lifejackets than for boaters in general; but although awareness is high, two-thirds to three-quarters of all Pleasure Powerboating subgroups have not tried them.</a:t>
            </a:r>
            <a:endParaRPr lang="en-US" sz="1600" b="0" dirty="0" smtClean="0"/>
          </a:p>
        </p:txBody>
      </p:sp>
      <p:graphicFrame>
        <p:nvGraphicFramePr>
          <p:cNvPr id="30" name="Table 29"/>
          <p:cNvGraphicFramePr>
            <a:graphicFrameLocks noGrp="1"/>
          </p:cNvGraphicFramePr>
          <p:nvPr>
            <p:extLst>
              <p:ext uri="{D42A27DB-BD31-4B8C-83A1-F6EECF244321}">
                <p14:modId xmlns:p14="http://schemas.microsoft.com/office/powerpoint/2010/main" val="3407893952"/>
              </p:ext>
            </p:extLst>
          </p:nvPr>
        </p:nvGraphicFramePr>
        <p:xfrm>
          <a:off x="242966" y="1784860"/>
          <a:ext cx="8534402" cy="4438041"/>
        </p:xfrm>
        <a:graphic>
          <a:graphicData uri="http://schemas.openxmlformats.org/drawingml/2006/table">
            <a:tbl>
              <a:tblPr firstRow="1" bandRow="1">
                <a:tableStyleId>{5C22544A-7EE6-4342-B048-85BDC9FD1C3A}</a:tableStyleId>
              </a:tblPr>
              <a:tblGrid>
                <a:gridCol w="2675332"/>
                <a:gridCol w="622570"/>
                <a:gridCol w="797210"/>
                <a:gridCol w="887858"/>
                <a:gridCol w="887858"/>
                <a:gridCol w="887858"/>
                <a:gridCol w="887858"/>
                <a:gridCol w="887858"/>
              </a:tblGrid>
              <a:tr h="506367">
                <a:tc>
                  <a:txBody>
                    <a:bodyPr/>
                    <a:lstStyle/>
                    <a:p>
                      <a:pPr algn="ct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Base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Used</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Familiar</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Aware</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Used</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Familiar</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Aware</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7969">
                <a:tc>
                  <a:txBody>
                    <a:bodyPr/>
                    <a:lstStyle/>
                    <a:p>
                      <a:pPr algn="r"/>
                      <a:r>
                        <a:rPr lang="en-US" sz="1400" b="1" dirty="0" smtClean="0"/>
                        <a:t>Total Boaters</a:t>
                      </a:r>
                      <a:endParaRPr lang="en-US" sz="14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1" i="1" u="none" strike="noStrike" dirty="0" smtClean="0">
                          <a:solidFill>
                            <a:schemeClr val="tx1"/>
                          </a:solidFill>
                          <a:effectLst/>
                          <a:latin typeface="+mj-lt"/>
                        </a:rPr>
                        <a:t>1204</a:t>
                      </a:r>
                      <a:endParaRPr lang="en-US" sz="1100" b="1" i="1" u="none" strike="noStrike" dirty="0">
                        <a:solidFill>
                          <a:schemeClr val="tx1"/>
                        </a:solidFill>
                        <a:effectLst/>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77969">
                <a:tc>
                  <a:txBody>
                    <a:bodyPr/>
                    <a:lstStyle/>
                    <a:p>
                      <a:pPr algn="r"/>
                      <a:r>
                        <a:rPr lang="en-US" sz="1400" dirty="0" smtClean="0"/>
                        <a:t>Total Pleasure</a:t>
                      </a:r>
                      <a:r>
                        <a:rPr lang="en-US" sz="1400" baseline="0" dirty="0" smtClean="0"/>
                        <a:t> </a:t>
                      </a:r>
                      <a:r>
                        <a:rPr lang="en-US" sz="1400" baseline="0" dirty="0" err="1" smtClean="0"/>
                        <a:t>Powerboaters</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1" u="none" strike="noStrike">
                          <a:solidFill>
                            <a:schemeClr val="tx1"/>
                          </a:solidFill>
                          <a:effectLst/>
                          <a:latin typeface="+mj-lt"/>
                        </a:rPr>
                        <a:t>574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r h="377969">
                <a:tc>
                  <a:txBody>
                    <a:bodyPr/>
                    <a:lstStyle/>
                    <a:p>
                      <a:pPr algn="r"/>
                      <a:r>
                        <a:rPr lang="en-US" sz="1400" dirty="0" smtClean="0"/>
                        <a:t>Pleasure</a:t>
                      </a:r>
                      <a:r>
                        <a:rPr lang="en-US" sz="1400" baseline="0" dirty="0" smtClean="0"/>
                        <a:t> Powerboat</a:t>
                      </a:r>
                      <a:r>
                        <a:rPr lang="en-US" sz="1400" dirty="0" smtClean="0"/>
                        <a:t> Drivers</a:t>
                      </a:r>
                      <a:endParaRPr lang="en-US"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266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91%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Pleasure Powerboat Passengers</a:t>
                      </a:r>
                      <a:r>
                        <a:rPr lang="en-US" sz="1400" i="0" baseline="0" dirty="0" smtClean="0">
                          <a:solidFill>
                            <a:srgbClr val="1F497D"/>
                          </a:solidFill>
                        </a:rPr>
                        <a:t> (only)</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276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80%</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78%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Pleasure Powerboat</a:t>
                      </a:r>
                      <a:r>
                        <a:rPr lang="en-US" sz="1400" i="0" baseline="0" dirty="0" smtClean="0">
                          <a:solidFill>
                            <a:srgbClr val="1F497D"/>
                          </a:solidFill>
                        </a:rPr>
                        <a:t> &lt;6m</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359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Pleasure Powerboat</a:t>
                      </a:r>
                      <a:r>
                        <a:rPr lang="en-US" sz="1400" i="0" baseline="0" dirty="0" smtClean="0">
                          <a:solidFill>
                            <a:srgbClr val="1F497D"/>
                          </a:solidFill>
                        </a:rPr>
                        <a:t> &gt;6m</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187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90%</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PWC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137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96%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Frequent Pleasure Powerboating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188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Moderate Pleasure Powerboating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162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91%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79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Infrequent Pleasure Powerboating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212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80%</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grpSp>
        <p:nvGrpSpPr>
          <p:cNvPr id="12" name="Group 11"/>
          <p:cNvGrpSpPr/>
          <p:nvPr/>
        </p:nvGrpSpPr>
        <p:grpSpPr>
          <a:xfrm>
            <a:off x="3886200" y="865760"/>
            <a:ext cx="1905000" cy="959681"/>
            <a:chOff x="152400" y="2404898"/>
            <a:chExt cx="1905000" cy="959681"/>
          </a:xfrm>
        </p:grpSpPr>
        <p:pic>
          <p:nvPicPr>
            <p:cNvPr id="14" name="Picture 13" descr="C:\Users\Tom\Documents\McCullough Associates\2014\CSBC\BSCPYr2QuantResearch\pic-StearnsManualInflatablePF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49" y="2404898"/>
              <a:ext cx="975855" cy="838751"/>
            </a:xfrm>
            <a:prstGeom prst="rect">
              <a:avLst/>
            </a:prstGeom>
            <a:noFill/>
            <a:ln>
              <a:noFill/>
            </a:ln>
          </p:spPr>
        </p:pic>
        <p:sp>
          <p:nvSpPr>
            <p:cNvPr id="15" name="Rectangle 14"/>
            <p:cNvSpPr/>
            <p:nvPr/>
          </p:nvSpPr>
          <p:spPr>
            <a:xfrm>
              <a:off x="152400" y="3056802"/>
              <a:ext cx="1905000" cy="307777"/>
            </a:xfrm>
            <a:prstGeom prst="rect">
              <a:avLst/>
            </a:prstGeom>
          </p:spPr>
          <p:txBody>
            <a:bodyPr wrap="square">
              <a:spAutoFit/>
            </a:bodyPr>
            <a:lstStyle/>
            <a:p>
              <a:pPr algn="ctr"/>
              <a:r>
                <a:rPr lang="en-US" sz="1400" b="1" dirty="0">
                  <a:solidFill>
                    <a:srgbClr val="1F497D"/>
                  </a:solidFill>
                </a:rPr>
                <a:t>Inflatable lifejacket</a:t>
              </a:r>
            </a:p>
          </p:txBody>
        </p:sp>
      </p:grpSp>
      <p:grpSp>
        <p:nvGrpSpPr>
          <p:cNvPr id="16" name="Group 15"/>
          <p:cNvGrpSpPr/>
          <p:nvPr/>
        </p:nvGrpSpPr>
        <p:grpSpPr>
          <a:xfrm>
            <a:off x="6324600" y="977355"/>
            <a:ext cx="2286000" cy="854802"/>
            <a:chOff x="1496" y="4757606"/>
            <a:chExt cx="2286000" cy="854802"/>
          </a:xfrm>
        </p:grpSpPr>
        <p:pic>
          <p:nvPicPr>
            <p:cNvPr id="17" name="Picture 16" descr="Ungava_Front_Gold_NoBelt">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632" y="4757606"/>
              <a:ext cx="607416" cy="587304"/>
            </a:xfrm>
            <a:prstGeom prst="rect">
              <a:avLst/>
            </a:prstGeom>
            <a:noFill/>
            <a:ln>
              <a:noFill/>
            </a:ln>
          </p:spPr>
        </p:pic>
        <p:sp>
          <p:nvSpPr>
            <p:cNvPr id="18" name="Rectangle 17"/>
            <p:cNvSpPr/>
            <p:nvPr/>
          </p:nvSpPr>
          <p:spPr>
            <a:xfrm>
              <a:off x="1496" y="5304631"/>
              <a:ext cx="2286000" cy="307777"/>
            </a:xfrm>
            <a:prstGeom prst="rect">
              <a:avLst/>
            </a:prstGeom>
          </p:spPr>
          <p:txBody>
            <a:bodyPr wrap="square">
              <a:spAutoFit/>
            </a:bodyPr>
            <a:lstStyle/>
            <a:p>
              <a:pPr algn="ctr"/>
              <a:r>
                <a:rPr lang="en-US" sz="1400" b="1" dirty="0">
                  <a:solidFill>
                    <a:srgbClr val="1F497D"/>
                  </a:solidFill>
                </a:rPr>
                <a:t>Paddling-style lifejacket</a:t>
              </a:r>
            </a:p>
          </p:txBody>
        </p:sp>
      </p:grpSp>
      <p:grpSp>
        <p:nvGrpSpPr>
          <p:cNvPr id="19" name="Group 18"/>
          <p:cNvGrpSpPr/>
          <p:nvPr/>
        </p:nvGrpSpPr>
        <p:grpSpPr>
          <a:xfrm>
            <a:off x="90778" y="6244114"/>
            <a:ext cx="4559043" cy="351470"/>
            <a:chOff x="6206219" y="509396"/>
            <a:chExt cx="3152505" cy="400110"/>
          </a:xfrm>
        </p:grpSpPr>
        <p:sp>
          <p:nvSpPr>
            <p:cNvPr id="20" name="Rectangle 19"/>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6836226" y="509396"/>
              <a:ext cx="2522498" cy="400110"/>
            </a:xfrm>
            <a:prstGeom prst="rect">
              <a:avLst/>
            </a:prstGeom>
            <a:noFill/>
          </p:spPr>
          <p:txBody>
            <a:bodyPr wrap="square" rtlCol="0">
              <a:spAutoFit/>
            </a:bodyPr>
            <a:lstStyle/>
            <a:p>
              <a:r>
                <a:rPr lang="en-US" sz="1000" dirty="0">
                  <a:solidFill>
                    <a:srgbClr val="1F497D"/>
                  </a:solidFill>
                </a:rPr>
                <a:t>Over 120 /Under 80 index compared to </a:t>
              </a:r>
              <a:r>
                <a:rPr lang="en-US" sz="1000" u="sng" dirty="0">
                  <a:solidFill>
                    <a:srgbClr val="1F497D"/>
                  </a:solidFill>
                </a:rPr>
                <a:t>total boating population</a:t>
              </a:r>
            </a:p>
          </p:txBody>
        </p:sp>
        <p:cxnSp>
          <p:nvCxnSpPr>
            <p:cNvPr id="24" name="Straight Connector 23"/>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3650710" y="2753088"/>
            <a:ext cx="529347" cy="265672"/>
          </a:xfrm>
          <a:prstGeom prst="ellipse">
            <a:avLst/>
          </a:prstGeom>
          <a:noFill/>
          <a:ln w="28575">
            <a:solidFill>
              <a:srgbClr val="00C8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0330" y="855995"/>
            <a:ext cx="4152819" cy="738664"/>
          </a:xfrm>
          <a:prstGeom prst="rect">
            <a:avLst/>
          </a:prstGeom>
          <a:noFill/>
        </p:spPr>
        <p:txBody>
          <a:bodyPr wrap="square" rtlCol="0">
            <a:spAutoFit/>
          </a:bodyPr>
          <a:lstStyle/>
          <a:p>
            <a:pPr marL="285750" indent="-285750">
              <a:buFont typeface="Arial" panose="020B0604020202020204" pitchFamily="34" charset="0"/>
              <a:buChar char="•"/>
            </a:pPr>
            <a:r>
              <a:rPr lang="en-US" sz="1050" dirty="0" smtClean="0">
                <a:solidFill>
                  <a:srgbClr val="1F497D"/>
                </a:solidFill>
              </a:rPr>
              <a:t>And 2/3 of pleasure </a:t>
            </a:r>
            <a:r>
              <a:rPr lang="en-US" sz="1050" dirty="0" err="1" smtClean="0">
                <a:solidFill>
                  <a:srgbClr val="1F497D"/>
                </a:solidFill>
              </a:rPr>
              <a:t>powerboaters</a:t>
            </a:r>
            <a:r>
              <a:rPr lang="en-US" sz="1050" dirty="0" smtClean="0">
                <a:solidFill>
                  <a:srgbClr val="1F497D"/>
                </a:solidFill>
              </a:rPr>
              <a:t> have never tried Paddling-style lifejackets.</a:t>
            </a:r>
          </a:p>
          <a:p>
            <a:pPr marL="285750" indent="-285750">
              <a:buFont typeface="Arial" panose="020B0604020202020204" pitchFamily="34" charset="0"/>
              <a:buChar char="•"/>
            </a:pPr>
            <a:r>
              <a:rPr lang="en-US" sz="1050" dirty="0" smtClean="0">
                <a:solidFill>
                  <a:srgbClr val="1F497D"/>
                </a:solidFill>
              </a:rPr>
              <a:t>Only slightly higher trial of Paddling-style jackets with PWC riders, pleasure powerboat Drivers and Frequent pleasure </a:t>
            </a:r>
            <a:r>
              <a:rPr lang="en-US" sz="1050" dirty="0" err="1" smtClean="0">
                <a:solidFill>
                  <a:srgbClr val="1F497D"/>
                </a:solidFill>
              </a:rPr>
              <a:t>powerboaters</a:t>
            </a:r>
            <a:r>
              <a:rPr lang="en-US" sz="1050" dirty="0" smtClean="0">
                <a:solidFill>
                  <a:srgbClr val="1F497D"/>
                </a:solidFill>
              </a:rPr>
              <a:t>.</a:t>
            </a:r>
          </a:p>
        </p:txBody>
      </p:sp>
    </p:spTree>
    <p:extLst>
      <p:ext uri="{BB962C8B-B14F-4D97-AF65-F5344CB8AC3E}">
        <p14:creationId xmlns:p14="http://schemas.microsoft.com/office/powerpoint/2010/main" val="3067259658"/>
      </p:ext>
    </p:extLst>
  </p:cSld>
  <p:clrMapOvr>
    <a:masterClrMapping/>
  </p:clrMapOvr>
  <p:transition spd="slow"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4714340"/>
            <a:ext cx="8991600" cy="1600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2" name="Title 1"/>
          <p:cNvSpPr>
            <a:spLocks noGrp="1"/>
          </p:cNvSpPr>
          <p:nvPr>
            <p:ph type="title"/>
          </p:nvPr>
        </p:nvSpPr>
        <p:spPr/>
        <p:txBody>
          <a:bodyPr/>
          <a:lstStyle/>
          <a:p>
            <a:r>
              <a:rPr lang="en-US" dirty="0" smtClean="0"/>
              <a:t>As </a:t>
            </a:r>
            <a:r>
              <a:rPr lang="en-US" dirty="0"/>
              <a:t>a key part of this research, we </a:t>
            </a:r>
            <a:r>
              <a:rPr lang="en-US" dirty="0" smtClean="0"/>
              <a:t>explore what </a:t>
            </a:r>
            <a:r>
              <a:rPr lang="en-US" dirty="0"/>
              <a:t>the most important “barriers” are, and what the most important “motivators” are, for boaters. </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27</a:t>
            </a:fld>
            <a:endParaRPr lang="de-DE" dirty="0">
              <a:solidFill>
                <a:srgbClr val="1F497D"/>
              </a:solidFill>
            </a:endParaRPr>
          </a:p>
        </p:txBody>
      </p:sp>
      <p:sp>
        <p:nvSpPr>
          <p:cNvPr id="4" name="Content Placeholder 3"/>
          <p:cNvSpPr>
            <a:spLocks noGrp="1"/>
          </p:cNvSpPr>
          <p:nvPr>
            <p:ph idx="1"/>
          </p:nvPr>
        </p:nvSpPr>
        <p:spPr>
          <a:xfrm>
            <a:off x="352800" y="991426"/>
            <a:ext cx="8657850" cy="5400000"/>
          </a:xfrm>
        </p:spPr>
        <p:txBody>
          <a:bodyPr/>
          <a:lstStyle/>
          <a:p>
            <a:pPr marL="0" indent="0">
              <a:buNone/>
            </a:pPr>
            <a:r>
              <a:rPr lang="en-US" sz="2000" i="1" dirty="0" smtClean="0"/>
              <a:t>Background</a:t>
            </a:r>
          </a:p>
          <a:p>
            <a:r>
              <a:rPr lang="en-US" sz="1500" dirty="0" smtClean="0"/>
              <a:t>Based </a:t>
            </a:r>
            <a:r>
              <a:rPr lang="en-US" sz="1500" dirty="0"/>
              <a:t>on earlier research and </a:t>
            </a:r>
            <a:r>
              <a:rPr lang="en-US" sz="1500" dirty="0" smtClean="0"/>
              <a:t>stakeholders’ input to the CSBC team, we know there are many attitudes </a:t>
            </a:r>
            <a:r>
              <a:rPr lang="en-US" sz="1500" dirty="0"/>
              <a:t>and </a:t>
            </a:r>
            <a:r>
              <a:rPr lang="en-US" sz="1500" dirty="0" err="1" smtClean="0"/>
              <a:t>behaviours</a:t>
            </a:r>
            <a:r>
              <a:rPr lang="en-US" sz="1500" dirty="0" smtClean="0"/>
              <a:t> “</a:t>
            </a:r>
            <a:r>
              <a:rPr lang="en-US" sz="1500" dirty="0"/>
              <a:t>stopping” boaters from “doing what we want them </a:t>
            </a:r>
            <a:r>
              <a:rPr lang="en-US" sz="1500" dirty="0" smtClean="0"/>
              <a:t>to” (</a:t>
            </a:r>
            <a:r>
              <a:rPr lang="en-US" sz="1500" b="1" dirty="0" smtClean="0"/>
              <a:t>barriers), </a:t>
            </a:r>
            <a:r>
              <a:rPr lang="en-US" sz="1500" dirty="0" smtClean="0"/>
              <a:t>and </a:t>
            </a:r>
            <a:r>
              <a:rPr lang="en-US" sz="1500" dirty="0"/>
              <a:t>a lot of different reasons why they might “do what we want them to” </a:t>
            </a:r>
            <a:r>
              <a:rPr lang="en-US" sz="1500" dirty="0" smtClean="0"/>
              <a:t>(</a:t>
            </a:r>
            <a:r>
              <a:rPr lang="en-US" sz="1500" b="1" dirty="0" smtClean="0"/>
              <a:t>motivators</a:t>
            </a:r>
            <a:r>
              <a:rPr lang="en-US" sz="1500" dirty="0" smtClean="0"/>
              <a:t>). </a:t>
            </a:r>
          </a:p>
          <a:p>
            <a:endParaRPr lang="en-US" sz="1500" dirty="0"/>
          </a:p>
          <a:p>
            <a:r>
              <a:rPr lang="en-US" sz="1500" dirty="0" smtClean="0"/>
              <a:t>In </a:t>
            </a:r>
            <a:r>
              <a:rPr lang="en-US" sz="1500" dirty="0"/>
              <a:t>the </a:t>
            </a:r>
            <a:r>
              <a:rPr lang="en-US" sz="1500" u="sng" dirty="0"/>
              <a:t>qualitative </a:t>
            </a:r>
            <a:r>
              <a:rPr lang="en-US" sz="1500" u="sng" dirty="0" smtClean="0"/>
              <a:t>focus groups</a:t>
            </a:r>
            <a:r>
              <a:rPr lang="en-US" sz="1500" dirty="0" smtClean="0"/>
              <a:t> research </a:t>
            </a:r>
            <a:r>
              <a:rPr lang="en-US" sz="1500" dirty="0"/>
              <a:t>stage that preceded this </a:t>
            </a:r>
            <a:r>
              <a:rPr lang="en-US" sz="1500" dirty="0" smtClean="0"/>
              <a:t>quantitative survey, </a:t>
            </a:r>
            <a:r>
              <a:rPr lang="en-US" sz="1500" dirty="0"/>
              <a:t>we </a:t>
            </a:r>
            <a:r>
              <a:rPr lang="en-US" sz="1500" dirty="0" smtClean="0"/>
              <a:t>learned more about barriers and motivators, </a:t>
            </a:r>
            <a:r>
              <a:rPr lang="en-US" sz="1500" u="sng" dirty="0" smtClean="0"/>
              <a:t>and</a:t>
            </a:r>
            <a:r>
              <a:rPr lang="en-US" sz="1500" dirty="0" smtClean="0"/>
              <a:t> that </a:t>
            </a:r>
            <a:r>
              <a:rPr lang="en-US" sz="1500" dirty="0"/>
              <a:t>there were a number of </a:t>
            </a:r>
            <a:r>
              <a:rPr lang="en-US" sz="1500" b="1" dirty="0"/>
              <a:t>communications messaging </a:t>
            </a:r>
            <a:r>
              <a:rPr lang="en-US" sz="1500" dirty="0"/>
              <a:t>directions that seemed like they had potential to convince boaters to “do what we want them to”, </a:t>
            </a:r>
            <a:r>
              <a:rPr lang="en-US" sz="1500" dirty="0" smtClean="0"/>
              <a:t>regarding </a:t>
            </a:r>
            <a:r>
              <a:rPr lang="en-US" sz="1500" dirty="0"/>
              <a:t>wearing lifejackets, and not drinking while operating a boat.</a:t>
            </a:r>
            <a:br>
              <a:rPr lang="en-US" sz="1500" dirty="0"/>
            </a:br>
            <a:endParaRPr lang="en-US" sz="1500" dirty="0" smtClean="0"/>
          </a:p>
          <a:p>
            <a:r>
              <a:rPr lang="en-US" sz="1500" dirty="0" smtClean="0"/>
              <a:t>Thirdly</a:t>
            </a:r>
            <a:r>
              <a:rPr lang="en-US" sz="1500" dirty="0"/>
              <a:t>, in our annual CSBC tracking research in spring 2014, </a:t>
            </a:r>
            <a:r>
              <a:rPr lang="en-US" sz="1500" dirty="0" smtClean="0"/>
              <a:t>we did a </a:t>
            </a:r>
            <a:r>
              <a:rPr lang="en-US" sz="1500" dirty="0"/>
              <a:t>preliminary pre-test of </a:t>
            </a:r>
            <a:r>
              <a:rPr lang="en-US" sz="1500" b="1" dirty="0"/>
              <a:t>6 </a:t>
            </a:r>
            <a:r>
              <a:rPr lang="en-US" sz="1500" b="1" dirty="0" smtClean="0"/>
              <a:t>messaging </a:t>
            </a:r>
            <a:r>
              <a:rPr lang="en-US" sz="1500" b="1" dirty="0"/>
              <a:t>statements</a:t>
            </a:r>
            <a:r>
              <a:rPr lang="en-US" sz="1500" dirty="0"/>
              <a:t> </a:t>
            </a:r>
            <a:r>
              <a:rPr lang="en-US" sz="1500" b="1" dirty="0" smtClean="0"/>
              <a:t>regarding reasons </a:t>
            </a:r>
            <a:r>
              <a:rPr lang="en-US" sz="1500" b="1" dirty="0"/>
              <a:t>to wear your lifejacket </a:t>
            </a:r>
            <a:r>
              <a:rPr lang="en-US" sz="1500" dirty="0"/>
              <a:t>and another </a:t>
            </a:r>
            <a:r>
              <a:rPr lang="en-US" sz="1500" b="1" dirty="0"/>
              <a:t>6 </a:t>
            </a:r>
            <a:r>
              <a:rPr lang="en-US" sz="1500" b="1" dirty="0" smtClean="0"/>
              <a:t>reasons </a:t>
            </a:r>
            <a:r>
              <a:rPr lang="en-US" sz="1500" b="1" dirty="0"/>
              <a:t>to not drink alcoholic beverages</a:t>
            </a:r>
            <a:r>
              <a:rPr lang="en-US" sz="1500" dirty="0"/>
              <a:t> when operating a </a:t>
            </a:r>
            <a:r>
              <a:rPr lang="en-US" sz="1500" dirty="0" smtClean="0"/>
              <a:t>boat; and </a:t>
            </a:r>
            <a:r>
              <a:rPr lang="en-US" sz="1500" dirty="0"/>
              <a:t>found </a:t>
            </a:r>
            <a:r>
              <a:rPr lang="en-US" sz="1500" dirty="0" smtClean="0"/>
              <a:t>high </a:t>
            </a:r>
            <a:r>
              <a:rPr lang="en-US" sz="1500" dirty="0"/>
              <a:t>potential for most of </a:t>
            </a:r>
            <a:r>
              <a:rPr lang="en-US" sz="1500" dirty="0" smtClean="0"/>
              <a:t>these message directions.</a:t>
            </a:r>
          </a:p>
          <a:p>
            <a:endParaRPr lang="en-US" sz="1500" dirty="0"/>
          </a:p>
          <a:p>
            <a:pPr marL="0" indent="0">
              <a:buNone/>
            </a:pPr>
            <a:r>
              <a:rPr lang="en-US" sz="1500" dirty="0" smtClean="0"/>
              <a:t>Compiling </a:t>
            </a:r>
            <a:r>
              <a:rPr lang="en-US" sz="1500" dirty="0"/>
              <a:t>this past and current knowledge, we identified a long list of items to test within this research:</a:t>
            </a:r>
          </a:p>
          <a:p>
            <a:pPr lvl="1"/>
            <a:r>
              <a:rPr lang="en-US" sz="1400" dirty="0" smtClean="0"/>
              <a:t>For </a:t>
            </a:r>
            <a:r>
              <a:rPr lang="en-US" sz="1400" dirty="0"/>
              <a:t>“wearing your lifejacket</a:t>
            </a:r>
            <a:r>
              <a:rPr lang="en-US" sz="1400" dirty="0" smtClean="0"/>
              <a:t>”:  </a:t>
            </a:r>
            <a:r>
              <a:rPr lang="en-US" sz="1400" b="1" dirty="0" smtClean="0"/>
              <a:t>17 </a:t>
            </a:r>
            <a:r>
              <a:rPr lang="en-US" sz="1400" b="1" dirty="0"/>
              <a:t>potential </a:t>
            </a:r>
            <a:r>
              <a:rPr lang="en-US" sz="1400" b="1" dirty="0" smtClean="0"/>
              <a:t>motivators,</a:t>
            </a:r>
            <a:r>
              <a:rPr lang="en-US" sz="1400" dirty="0" smtClean="0"/>
              <a:t> </a:t>
            </a:r>
            <a:r>
              <a:rPr lang="en-US" sz="1400" b="1" dirty="0"/>
              <a:t>31 potential </a:t>
            </a:r>
            <a:r>
              <a:rPr lang="en-US" sz="1400" b="1" dirty="0" smtClean="0"/>
              <a:t>barriers, </a:t>
            </a:r>
            <a:br>
              <a:rPr lang="en-US" sz="1400" b="1" dirty="0" smtClean="0"/>
            </a:br>
            <a:r>
              <a:rPr lang="en-US" sz="1400" b="1" dirty="0" smtClean="0"/>
              <a:t>			10 communications statements and 9 supporting facts.</a:t>
            </a:r>
            <a:endParaRPr lang="en-US" sz="1400" dirty="0"/>
          </a:p>
          <a:p>
            <a:pPr lvl="1"/>
            <a:r>
              <a:rPr lang="en-US" sz="1400" dirty="0" smtClean="0"/>
              <a:t>For “not drinking </a:t>
            </a:r>
            <a:r>
              <a:rPr lang="en-US" sz="1400" dirty="0"/>
              <a:t>alcoholic beverages while operating a boat</a:t>
            </a:r>
            <a:r>
              <a:rPr lang="en-US" sz="1400" dirty="0" smtClean="0"/>
              <a:t>”:  </a:t>
            </a:r>
            <a:r>
              <a:rPr lang="en-US" sz="1400" b="1" dirty="0" smtClean="0"/>
              <a:t>14 </a:t>
            </a:r>
            <a:r>
              <a:rPr lang="en-US" sz="1400" b="1" dirty="0"/>
              <a:t>potential </a:t>
            </a:r>
            <a:r>
              <a:rPr lang="en-US" sz="1400" b="1" dirty="0" smtClean="0"/>
              <a:t>motivators,</a:t>
            </a:r>
            <a:r>
              <a:rPr lang="en-US" sz="1400" dirty="0" smtClean="0"/>
              <a:t> </a:t>
            </a:r>
            <a:r>
              <a:rPr lang="en-US" sz="1400" b="1" dirty="0"/>
              <a:t>19 potential </a:t>
            </a:r>
            <a:r>
              <a:rPr lang="en-US" sz="1400" b="1" dirty="0" smtClean="0"/>
              <a:t>barriers, </a:t>
            </a:r>
            <a:br>
              <a:rPr lang="en-US" sz="1400" b="1" dirty="0" smtClean="0"/>
            </a:br>
            <a:r>
              <a:rPr lang="en-US" sz="1400" b="1" dirty="0" smtClean="0"/>
              <a:t>					7 communications statements and 7 supporting facts.</a:t>
            </a:r>
            <a:endParaRPr lang="en-US" sz="1400" dirty="0"/>
          </a:p>
          <a:p>
            <a:endParaRPr lang="en-US" sz="1400" dirty="0"/>
          </a:p>
          <a:p>
            <a:pPr marL="0" indent="0">
              <a:buNone/>
            </a:pPr>
            <a:endParaRPr lang="en-US" sz="1400" dirty="0" smtClean="0"/>
          </a:p>
        </p:txBody>
      </p:sp>
    </p:spTree>
    <p:extLst>
      <p:ext uri="{BB962C8B-B14F-4D97-AF65-F5344CB8AC3E}">
        <p14:creationId xmlns:p14="http://schemas.microsoft.com/office/powerpoint/2010/main" val="330032140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8" y="217963"/>
            <a:ext cx="8382834" cy="1015613"/>
          </a:xfrm>
        </p:spPr>
        <p:txBody>
          <a:bodyPr/>
          <a:lstStyle/>
          <a:p>
            <a:r>
              <a:rPr lang="en-US" dirty="0" smtClean="0"/>
              <a:t>To move beyond the ‘easy’ answers, and better </a:t>
            </a:r>
            <a:r>
              <a:rPr lang="en-US" dirty="0"/>
              <a:t>discriminate between </a:t>
            </a:r>
            <a:br>
              <a:rPr lang="en-US" dirty="0"/>
            </a:br>
            <a:r>
              <a:rPr lang="en-US" dirty="0"/>
              <a:t>these </a:t>
            </a:r>
            <a:r>
              <a:rPr lang="en-US" dirty="0" smtClean="0"/>
              <a:t>many options… </a:t>
            </a:r>
            <a:br>
              <a:rPr lang="en-US" dirty="0" smtClean="0"/>
            </a:br>
            <a:r>
              <a:rPr lang="en-US" sz="1600" b="0" dirty="0" smtClean="0"/>
              <a:t>…Barriers, Motivators &amp; Communications statements were tested using a “</a:t>
            </a:r>
            <a:r>
              <a:rPr lang="en-US" sz="1600" b="0" dirty="0" err="1" smtClean="0"/>
              <a:t>MaxDiff</a:t>
            </a:r>
            <a:r>
              <a:rPr lang="en-US" sz="1600" b="0" dirty="0" smtClean="0"/>
              <a:t>” research method</a:t>
            </a:r>
            <a:endParaRPr lang="en-US" sz="16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28</a:t>
            </a:fld>
            <a:endParaRPr lang="de-DE" dirty="0">
              <a:solidFill>
                <a:srgbClr val="1F497D"/>
              </a:solidFill>
              <a:latin typeface="Arial" pitchFamily="34" charset="0"/>
            </a:endParaRPr>
          </a:p>
        </p:txBody>
      </p:sp>
      <p:sp>
        <p:nvSpPr>
          <p:cNvPr id="4" name="Content Placeholder 3"/>
          <p:cNvSpPr>
            <a:spLocks noGrp="1"/>
          </p:cNvSpPr>
          <p:nvPr>
            <p:ph idx="1"/>
          </p:nvPr>
        </p:nvSpPr>
        <p:spPr>
          <a:xfrm>
            <a:off x="352800" y="1431352"/>
            <a:ext cx="8657850" cy="5400000"/>
          </a:xfrm>
        </p:spPr>
        <p:txBody>
          <a:bodyPr/>
          <a:lstStyle/>
          <a:p>
            <a:pPr marL="0" indent="0">
              <a:buNone/>
            </a:pPr>
            <a:r>
              <a:rPr lang="en-US" sz="2000" i="1" dirty="0" smtClean="0"/>
              <a:t>What is MaxDiff?</a:t>
            </a:r>
          </a:p>
          <a:p>
            <a:r>
              <a:rPr lang="en-US" sz="1600" b="1" dirty="0"/>
              <a:t>Maximum Difference Analysis (or MaxDiff)</a:t>
            </a:r>
            <a:r>
              <a:rPr lang="en-US" sz="1600" dirty="0"/>
              <a:t> </a:t>
            </a:r>
            <a:r>
              <a:rPr lang="en-US" sz="1600" dirty="0" smtClean="0"/>
              <a:t>is an advanced research technique used to understand </a:t>
            </a:r>
            <a:r>
              <a:rPr lang="en-US" sz="1600" dirty="0"/>
              <a:t>the relative influence of various </a:t>
            </a:r>
            <a:r>
              <a:rPr lang="en-US" sz="1600" dirty="0" smtClean="0"/>
              <a:t>factors – in this case, among motivations, barriers and communications messages with boaters.</a:t>
            </a:r>
            <a:endParaRPr lang="en-US" sz="1600" dirty="0"/>
          </a:p>
          <a:p>
            <a:r>
              <a:rPr lang="en-US" sz="1600" dirty="0" smtClean="0"/>
              <a:t>MaxDiff </a:t>
            </a:r>
            <a:r>
              <a:rPr lang="en-US" sz="1600" dirty="0"/>
              <a:t>is an easy way for respondents to select </a:t>
            </a:r>
            <a:r>
              <a:rPr lang="en-US" sz="1600" b="1" dirty="0"/>
              <a:t>the most influential factor</a:t>
            </a:r>
            <a:r>
              <a:rPr lang="en-US" sz="1600" dirty="0"/>
              <a:t> without having to choose from a long list of items and it results in stronger discrimination among the </a:t>
            </a:r>
            <a:r>
              <a:rPr lang="en-US" sz="1600" dirty="0" smtClean="0"/>
              <a:t>items.</a:t>
            </a:r>
            <a:endParaRPr lang="en-US" sz="1600" dirty="0"/>
          </a:p>
          <a:p>
            <a:r>
              <a:rPr lang="en-US" sz="1600" dirty="0" smtClean="0"/>
              <a:t>This </a:t>
            </a:r>
            <a:r>
              <a:rPr lang="en-US" sz="1600" dirty="0"/>
              <a:t>analysis provides </a:t>
            </a:r>
            <a:r>
              <a:rPr lang="en-US" sz="1600" b="1" dirty="0"/>
              <a:t>stronger reliability and clearer insights</a:t>
            </a:r>
            <a:r>
              <a:rPr lang="en-US" sz="1600" dirty="0"/>
              <a:t> than more simplistic rating or ranking procedures. </a:t>
            </a:r>
          </a:p>
          <a:p>
            <a:r>
              <a:rPr lang="en-US" sz="1600" dirty="0"/>
              <a:t>I</a:t>
            </a:r>
            <a:r>
              <a:rPr lang="en-US" sz="1600" dirty="0" smtClean="0"/>
              <a:t>n </a:t>
            </a:r>
            <a:r>
              <a:rPr lang="en-US" sz="1600" dirty="0"/>
              <a:t>the MaxDiff </a:t>
            </a:r>
            <a:r>
              <a:rPr lang="en-US" sz="1600" dirty="0" smtClean="0"/>
              <a:t>exercises, </a:t>
            </a:r>
            <a:r>
              <a:rPr lang="en-US" sz="1600" dirty="0"/>
              <a:t>respondents were shown a random subset of </a:t>
            </a:r>
            <a:r>
              <a:rPr lang="en-US" sz="1600" dirty="0" smtClean="0"/>
              <a:t>3-4 items for each of the motivations, barriers and communications sections. They </a:t>
            </a:r>
            <a:r>
              <a:rPr lang="en-US" sz="1600" dirty="0"/>
              <a:t>were asked to choose, among the </a:t>
            </a:r>
            <a:r>
              <a:rPr lang="en-US" sz="1600" dirty="0" smtClean="0"/>
              <a:t>selection of 3-4 items </a:t>
            </a:r>
            <a:r>
              <a:rPr lang="en-US" sz="1600" dirty="0"/>
              <a:t>being shown, which one they considered to be the </a:t>
            </a:r>
            <a:r>
              <a:rPr lang="en-US" sz="1600" i="1" u="sng" dirty="0"/>
              <a:t>most</a:t>
            </a:r>
            <a:r>
              <a:rPr lang="en-US" sz="1600" u="sng" dirty="0"/>
              <a:t> </a:t>
            </a:r>
            <a:r>
              <a:rPr lang="en-US" sz="1600" u="sng" dirty="0" smtClean="0"/>
              <a:t>convincing </a:t>
            </a:r>
            <a:r>
              <a:rPr lang="en-US" sz="1600" dirty="0" smtClean="0"/>
              <a:t>statement, </a:t>
            </a:r>
            <a:r>
              <a:rPr lang="en-US" sz="1600" dirty="0"/>
              <a:t>and which one they considered to be the </a:t>
            </a:r>
            <a:r>
              <a:rPr lang="en-US" sz="1600" i="1" u="sng" dirty="0"/>
              <a:t>least</a:t>
            </a:r>
            <a:r>
              <a:rPr lang="en-US" sz="1600" u="sng" dirty="0"/>
              <a:t> </a:t>
            </a:r>
            <a:r>
              <a:rPr lang="en-US" sz="1600" u="sng" dirty="0" smtClean="0"/>
              <a:t>convincing</a:t>
            </a:r>
            <a:r>
              <a:rPr lang="en-US" sz="1600" dirty="0" smtClean="0"/>
              <a:t>. </a:t>
            </a:r>
            <a:r>
              <a:rPr lang="en-US" sz="1600" dirty="0"/>
              <a:t>Each respondent performed this “choice task” </a:t>
            </a:r>
            <a:r>
              <a:rPr lang="en-US" sz="1600" dirty="0" smtClean="0"/>
              <a:t>a number of </a:t>
            </a:r>
            <a:r>
              <a:rPr lang="en-US" sz="1600" dirty="0"/>
              <a:t>times, each time with a different subset </a:t>
            </a:r>
            <a:r>
              <a:rPr lang="en-US" sz="1600" dirty="0" smtClean="0"/>
              <a:t>of 3-4 statements/messages. </a:t>
            </a:r>
          </a:p>
          <a:p>
            <a:r>
              <a:rPr lang="en-US" sz="1600" dirty="0" smtClean="0"/>
              <a:t>An additional question established ‘absolute’ values for each, asking whether both, one or neither of the statements selected was convincing.  </a:t>
            </a:r>
          </a:p>
          <a:p>
            <a:pPr marL="0" indent="0">
              <a:buNone/>
            </a:pPr>
            <a:r>
              <a:rPr lang="en-US" sz="2000" i="1" dirty="0" smtClean="0"/>
              <a:t>Here’s what we learned…</a:t>
            </a:r>
          </a:p>
        </p:txBody>
      </p:sp>
    </p:spTree>
    <p:extLst>
      <p:ext uri="{BB962C8B-B14F-4D97-AF65-F5344CB8AC3E}">
        <p14:creationId xmlns:p14="http://schemas.microsoft.com/office/powerpoint/2010/main" val="193173814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05" y="19566"/>
            <a:ext cx="8162325" cy="741000"/>
          </a:xfrm>
        </p:spPr>
        <p:txBody>
          <a:bodyPr/>
          <a:lstStyle/>
          <a:p>
            <a:pPr>
              <a:lnSpc>
                <a:spcPct val="100000"/>
              </a:lnSpc>
            </a:pPr>
            <a:r>
              <a:rPr lang="en-US" sz="1800" dirty="0" smtClean="0"/>
              <a:t>The “top 9” (of 31) Barriers to Wearing Lifejackets resonate most with boaters.</a:t>
            </a:r>
            <a:br>
              <a:rPr lang="en-US" sz="1800" dirty="0" smtClean="0"/>
            </a:br>
            <a:r>
              <a:rPr lang="en-US" sz="1600" b="0" dirty="0" smtClean="0"/>
              <a:t>Based on MaxDiff Scores / 10</a:t>
            </a:r>
            <a:endParaRPr lang="en-US" sz="16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29</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8722993"/>
              </p:ext>
            </p:extLst>
          </p:nvPr>
        </p:nvGraphicFramePr>
        <p:xfrm>
          <a:off x="276225" y="572989"/>
          <a:ext cx="9001126" cy="59450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45990036"/>
              </p:ext>
            </p:extLst>
          </p:nvPr>
        </p:nvGraphicFramePr>
        <p:xfrm>
          <a:off x="424956" y="907208"/>
          <a:ext cx="8675914" cy="5448250"/>
        </p:xfrm>
        <a:graphic>
          <a:graphicData uri="http://schemas.openxmlformats.org/drawingml/2006/table">
            <a:tbl>
              <a:tblPr>
                <a:tableStyleId>{5C22544A-7EE6-4342-B048-85BDC9FD1C3A}</a:tableStyleId>
              </a:tblPr>
              <a:tblGrid>
                <a:gridCol w="381000"/>
                <a:gridCol w="8294914"/>
              </a:tblGrid>
              <a:tr h="175750">
                <a:tc>
                  <a:txBody>
                    <a:bodyPr/>
                    <a:lstStyle/>
                    <a:p>
                      <a:pPr algn="ctr" fontAlgn="ctr"/>
                      <a:r>
                        <a:rPr lang="en-US" sz="900" b="0" i="0" u="none" strike="noStrike" dirty="0">
                          <a:solidFill>
                            <a:schemeClr val="tx1"/>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feel that I am </a:t>
                      </a:r>
                      <a:r>
                        <a:rPr lang="en-US" sz="1050" b="1" u="none" strike="noStrike" dirty="0">
                          <a:solidFill>
                            <a:srgbClr val="000000"/>
                          </a:solidFill>
                          <a:effectLst/>
                        </a:rPr>
                        <a:t>prepared</a:t>
                      </a:r>
                      <a:r>
                        <a:rPr lang="en-US" sz="1050" u="none" strike="noStrike" dirty="0">
                          <a:solidFill>
                            <a:srgbClr val="000000"/>
                          </a:solidFill>
                          <a:effectLst/>
                        </a:rPr>
                        <a:t> in the event of cold water immersion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uncomfortable</a:t>
                      </a:r>
                      <a:r>
                        <a:rPr lang="en-US" sz="1050" u="none" strike="noStrike" dirty="0">
                          <a:solidFill>
                            <a:srgbClr val="000000"/>
                          </a:solidFill>
                          <a:effectLst/>
                        </a:rPr>
                        <a:t> to wear</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know anyone who has ever </a:t>
                      </a:r>
                      <a:r>
                        <a:rPr lang="en-US" sz="1050" b="1" u="none" strike="noStrike" dirty="0">
                          <a:solidFill>
                            <a:srgbClr val="000000"/>
                          </a:solidFill>
                          <a:effectLst/>
                        </a:rPr>
                        <a:t>drowned</a:t>
                      </a:r>
                      <a:r>
                        <a:rPr lang="en-US" sz="1050" u="none" strike="noStrike" dirty="0">
                          <a:solidFill>
                            <a:srgbClr val="000000"/>
                          </a:solidFill>
                          <a:effectLst/>
                        </a:rPr>
                        <a:t> or almost drowned</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worry about the temperature of the water, as I </a:t>
                      </a:r>
                      <a:r>
                        <a:rPr lang="en-US" sz="1050" b="1" u="none" strike="noStrike" dirty="0">
                          <a:solidFill>
                            <a:srgbClr val="000000"/>
                          </a:solidFill>
                          <a:effectLst/>
                        </a:rPr>
                        <a:t>don’t boat </a:t>
                      </a:r>
                      <a:r>
                        <a:rPr lang="en-US" sz="1050" u="none" strike="noStrike" dirty="0">
                          <a:solidFill>
                            <a:srgbClr val="000000"/>
                          </a:solidFill>
                          <a:effectLst/>
                        </a:rPr>
                        <a:t>during what I consider to be the cold water season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lifejackets that I would like are </a:t>
                      </a:r>
                      <a:r>
                        <a:rPr lang="en-US" sz="1050" b="1" u="none" strike="noStrike" dirty="0">
                          <a:solidFill>
                            <a:srgbClr val="000000"/>
                          </a:solidFill>
                          <a:effectLst/>
                        </a:rPr>
                        <a:t>too expensive</a:t>
                      </a:r>
                      <a:endParaRPr lang="en-US" sz="1050" b="1"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in </a:t>
                      </a:r>
                      <a:r>
                        <a:rPr lang="en-US" sz="1050" b="1" u="none" strike="noStrike" dirty="0">
                          <a:solidFill>
                            <a:srgbClr val="000000"/>
                          </a:solidFill>
                          <a:effectLst/>
                        </a:rPr>
                        <a:t>riskier</a:t>
                      </a:r>
                      <a:r>
                        <a:rPr lang="en-US" sz="1050" u="none" strike="noStrike" dirty="0">
                          <a:solidFill>
                            <a:srgbClr val="000000"/>
                          </a:solidFill>
                          <a:effectLst/>
                        </a:rPr>
                        <a:t> conditions (tippy boat, rough water, at high speeds)</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too hot </a:t>
                      </a:r>
                      <a:r>
                        <a:rPr lang="en-US" sz="1050" u="none" strike="noStrike" dirty="0">
                          <a:solidFill>
                            <a:srgbClr val="000000"/>
                          </a:solidFill>
                          <a:effectLst/>
                        </a:rPr>
                        <a:t>to wear</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a:t>
                      </a:r>
                      <a:r>
                        <a:rPr lang="en-US" sz="1050" b="1" u="none" strike="noStrike" dirty="0">
                          <a:solidFill>
                            <a:srgbClr val="000000"/>
                          </a:solidFill>
                          <a:effectLst/>
                        </a:rPr>
                        <a:t>interferes</a:t>
                      </a:r>
                      <a:r>
                        <a:rPr lang="en-US" sz="1050" u="none" strike="noStrike" dirty="0">
                          <a:solidFill>
                            <a:srgbClr val="000000"/>
                          </a:solidFill>
                          <a:effectLst/>
                        </a:rPr>
                        <a:t> with my activity while boating</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when involved in </a:t>
                      </a:r>
                      <a:r>
                        <a:rPr lang="en-US" sz="1050" b="1" u="none" strike="noStrike" dirty="0">
                          <a:solidFill>
                            <a:srgbClr val="000000"/>
                          </a:solidFill>
                          <a:effectLst/>
                        </a:rPr>
                        <a:t>sports</a:t>
                      </a:r>
                      <a:r>
                        <a:rPr lang="en-US" sz="1050" u="none" strike="noStrike" dirty="0">
                          <a:solidFill>
                            <a:srgbClr val="000000"/>
                          </a:solidFill>
                          <a:effectLst/>
                        </a:rPr>
                        <a:t> (e.g. waterskiing, wakeboarding)</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tend to go along with what others on the boat are doing – if they wear one, I will too</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want to feel the sun on my skin / sun tan and I can’t with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If something happens where I need a lifejacket, I can always put one 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prefer to use a lifejacket as a cushion / to sit on / as a pillow</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Lifejackets smell bad</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puts a damper on things</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It’s not cool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need to set an example for others by wearing a lifejacket, particularly if there are no children around</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to be the odd one by wearing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I’ve got good boating skills so I don’t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there is anything people can do to improve their chances of surviving immersion in cold water</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a PFD or lifejacket will help if someone falls into cold water</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need to worry about cold water immersion, as it is unlikely to happen to me</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Family and friends are looking out for me, so I don’t really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 is very unlikely that something serious is going to happen, so there’s really no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I’m scared of water when I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I’m better off without a lifejacket / I can swim better without one</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I’m a strong swimmer,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want others to think I can’t swim</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does not fit with the image I want to project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My family /friends don’t need to wear lifejackets because I can look out for them</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dirty="0">
                          <a:solidFill>
                            <a:schemeClr val="tx1"/>
                          </a:solidFill>
                          <a:effectLst/>
                          <a:latin typeface="Calibri"/>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There’s no real risk when you fall into the water, so wearing a lifejacket isn’t really needed</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15" name="Rectangle 14"/>
          <p:cNvSpPr/>
          <p:nvPr/>
        </p:nvSpPr>
        <p:spPr>
          <a:xfrm>
            <a:off x="0" y="6400800"/>
            <a:ext cx="6019800" cy="369332"/>
          </a:xfrm>
          <a:prstGeom prst="rect">
            <a:avLst/>
          </a:prstGeom>
        </p:spPr>
        <p:txBody>
          <a:bodyPr wrap="square">
            <a:spAutoFit/>
          </a:bodyPr>
          <a:lstStyle/>
          <a:p>
            <a:r>
              <a:rPr lang="en-US" sz="900" dirty="0" smtClean="0">
                <a:solidFill>
                  <a:srgbClr val="1F497D"/>
                </a:solidFill>
              </a:rPr>
              <a:t>Q301. Here </a:t>
            </a:r>
            <a:r>
              <a:rPr lang="en-US" sz="900" dirty="0">
                <a:solidFill>
                  <a:srgbClr val="1F497D"/>
                </a:solidFill>
              </a:rPr>
              <a:t>are some statements that describe how people feel about wearing lifejackets while boating. </a:t>
            </a:r>
            <a:r>
              <a:rPr lang="en-US" sz="900" dirty="0" smtClean="0">
                <a:solidFill>
                  <a:srgbClr val="1F497D"/>
                </a:solidFill>
              </a:rPr>
              <a:t>Which </a:t>
            </a:r>
            <a:r>
              <a:rPr lang="en-US" sz="900" dirty="0">
                <a:solidFill>
                  <a:srgbClr val="1F497D"/>
                </a:solidFill>
              </a:rPr>
              <a:t>one do you agree with the most and which one do you agree with the least?   (Select one </a:t>
            </a:r>
            <a:r>
              <a:rPr lang="en-US" sz="900" dirty="0" smtClean="0">
                <a:solidFill>
                  <a:srgbClr val="1F497D"/>
                </a:solidFill>
              </a:rPr>
              <a:t>)  </a:t>
            </a:r>
            <a:endParaRPr lang="en-US" sz="900" dirty="0">
              <a:solidFill>
                <a:srgbClr val="1F497D"/>
              </a:solidFill>
            </a:endParaRPr>
          </a:p>
        </p:txBody>
      </p:sp>
      <p:sp>
        <p:nvSpPr>
          <p:cNvPr id="16" name="Rounded Rectangle 15"/>
          <p:cNvSpPr/>
          <p:nvPr/>
        </p:nvSpPr>
        <p:spPr>
          <a:xfrm>
            <a:off x="7479821" y="429419"/>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a:t>
            </a:r>
            <a:r>
              <a:rPr lang="en-US" sz="1400" dirty="0" smtClean="0">
                <a:solidFill>
                  <a:srgbClr val="1F497D"/>
                </a:solidFill>
              </a:rPr>
              <a:t> to wearing a lifejacket</a:t>
            </a:r>
            <a:endParaRPr lang="en-US" sz="1400" dirty="0">
              <a:solidFill>
                <a:srgbClr val="1F497D"/>
              </a:solidFill>
            </a:endParaRPr>
          </a:p>
        </p:txBody>
      </p:sp>
      <p:cxnSp>
        <p:nvCxnSpPr>
          <p:cNvPr id="17" name="Straight Connector 16"/>
          <p:cNvCxnSpPr/>
          <p:nvPr/>
        </p:nvCxnSpPr>
        <p:spPr>
          <a:xfrm>
            <a:off x="206830" y="2486025"/>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 y="533400"/>
            <a:ext cx="304800" cy="304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71848" y="766520"/>
            <a:ext cx="2715883" cy="369332"/>
          </a:xfrm>
          <a:prstGeom prst="rect">
            <a:avLst/>
          </a:prstGeom>
          <a:noFill/>
        </p:spPr>
        <p:txBody>
          <a:bodyPr wrap="square" rtlCol="0">
            <a:spAutoFit/>
          </a:bodyPr>
          <a:lstStyle/>
          <a:p>
            <a:r>
              <a:rPr lang="en-US" b="1" dirty="0" smtClean="0">
                <a:solidFill>
                  <a:srgbClr val="FFFFFF">
                    <a:lumMod val="50000"/>
                  </a:srgbClr>
                </a:solidFill>
              </a:rPr>
              <a:t># 1 is most discriminating</a:t>
            </a:r>
            <a:endParaRPr lang="en-US" b="1" dirty="0">
              <a:solidFill>
                <a:srgbClr val="FFFFFF">
                  <a:lumMod val="50000"/>
                </a:srgbClr>
              </a:solidFill>
            </a:endParaRPr>
          </a:p>
        </p:txBody>
      </p:sp>
    </p:spTree>
    <p:extLst>
      <p:ext uri="{BB962C8B-B14F-4D97-AF65-F5344CB8AC3E}">
        <p14:creationId xmlns:p14="http://schemas.microsoft.com/office/powerpoint/2010/main" val="323741900"/>
      </p:ext>
    </p:extLst>
  </p:cSld>
  <p:clrMapOvr>
    <a:masterClrMapping/>
  </p:clrMapOvr>
  <p:transition spd="slow" advClick="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0"/>
            <a:ext cx="7753350" cy="1052736"/>
          </a:xfrm>
        </p:spPr>
        <p:txBody>
          <a:bodyPr>
            <a:normAutofit/>
          </a:bodyPr>
          <a:lstStyle/>
          <a:p>
            <a:r>
              <a:rPr lang="en-CA" sz="2400" dirty="0" smtClean="0">
                <a:latin typeface="+mj-lt"/>
              </a:rPr>
              <a:t>Research Program Background</a:t>
            </a:r>
            <a:endParaRPr lang="en-US" sz="2400" dirty="0">
              <a:latin typeface="+mj-lt"/>
            </a:endParaRPr>
          </a:p>
        </p:txBody>
      </p:sp>
      <p:sp>
        <p:nvSpPr>
          <p:cNvPr id="5" name="Text Box 5"/>
          <p:cNvSpPr txBox="1">
            <a:spLocks noChangeArrowheads="1"/>
          </p:cNvSpPr>
          <p:nvPr/>
        </p:nvSpPr>
        <p:spPr bwMode="auto">
          <a:xfrm>
            <a:off x="379413" y="1349068"/>
            <a:ext cx="8164085" cy="3524042"/>
          </a:xfrm>
          <a:prstGeom prst="rect">
            <a:avLst/>
          </a:prstGeom>
          <a:noFill/>
          <a:ln w="9525">
            <a:noFill/>
            <a:miter lim="800000"/>
            <a:headEnd/>
            <a:tailEnd/>
          </a:ln>
        </p:spPr>
        <p:txBody>
          <a:bodyPr wrap="square">
            <a:spAutoFit/>
          </a:bodyPr>
          <a:lstStyle/>
          <a:p>
            <a:pPr marL="176212" lvl="1">
              <a:spcBef>
                <a:spcPts val="800"/>
              </a:spcBef>
            </a:pPr>
            <a:r>
              <a:rPr lang="en-US" sz="2000" b="1" dirty="0" smtClean="0">
                <a:cs typeface="Arial" panose="020B0604020202020204" pitchFamily="34" charset="0"/>
              </a:rPr>
              <a:t>Overall Research Objective:</a:t>
            </a:r>
          </a:p>
          <a:p>
            <a:pPr marL="461962" lvl="1" indent="-285750">
              <a:spcBef>
                <a:spcPts val="800"/>
              </a:spcBef>
              <a:buFont typeface="Wingdings" panose="05000000000000000000" pitchFamily="2" charset="2"/>
              <a:buChar char="§"/>
            </a:pPr>
            <a:r>
              <a:rPr lang="en-US" sz="1600" dirty="0">
                <a:cs typeface="Arial" panose="020B0604020202020204" pitchFamily="34" charset="0"/>
              </a:rPr>
              <a:t>To investigate and better understand barriers, </a:t>
            </a:r>
            <a:r>
              <a:rPr lang="en-US" sz="1600" dirty="0" smtClean="0">
                <a:cs typeface="Arial" panose="020B0604020202020204" pitchFamily="34" charset="0"/>
              </a:rPr>
              <a:t>motivators </a:t>
            </a:r>
            <a:r>
              <a:rPr lang="en-US" sz="1600" dirty="0">
                <a:cs typeface="Arial" panose="020B0604020202020204" pitchFamily="34" charset="0"/>
              </a:rPr>
              <a:t>and high potential opportunities to </a:t>
            </a:r>
            <a:r>
              <a:rPr lang="en-US" sz="1600" dirty="0" smtClean="0">
                <a:cs typeface="Arial" panose="020B0604020202020204" pitchFamily="34" charset="0"/>
              </a:rPr>
              <a:t>improve </a:t>
            </a:r>
            <a:r>
              <a:rPr lang="en-US" sz="1600" dirty="0">
                <a:cs typeface="Arial" panose="020B0604020202020204" pitchFamily="34" charset="0"/>
              </a:rPr>
              <a:t>safe boating behaviours among Canadian </a:t>
            </a:r>
            <a:r>
              <a:rPr lang="en-US" sz="1600" dirty="0" smtClean="0">
                <a:cs typeface="Arial" panose="020B0604020202020204" pitchFamily="34" charset="0"/>
              </a:rPr>
              <a:t>boaters, including Fishers, Pleasure </a:t>
            </a:r>
            <a:r>
              <a:rPr lang="en-US" sz="1600" dirty="0" err="1" smtClean="0">
                <a:cs typeface="Arial" panose="020B0604020202020204" pitchFamily="34" charset="0"/>
              </a:rPr>
              <a:t>Powerboaters</a:t>
            </a:r>
            <a:r>
              <a:rPr lang="en-US" sz="1600" dirty="0" smtClean="0">
                <a:cs typeface="Arial" panose="020B0604020202020204" pitchFamily="34" charset="0"/>
              </a:rPr>
              <a:t> and Paddlers.</a:t>
            </a:r>
            <a:endParaRPr lang="en-US" sz="1600" dirty="0">
              <a:cs typeface="Arial" panose="020B0604020202020204" pitchFamily="34" charset="0"/>
            </a:endParaRPr>
          </a:p>
          <a:p>
            <a:pPr marL="176212" lvl="1">
              <a:spcBef>
                <a:spcPts val="1800"/>
              </a:spcBef>
            </a:pPr>
            <a:r>
              <a:rPr lang="en-US" sz="2000" b="1" dirty="0" smtClean="0">
                <a:cs typeface="Arial" panose="020B0604020202020204" pitchFamily="34" charset="0"/>
              </a:rPr>
              <a:t>2014 Research Program:</a:t>
            </a:r>
            <a:endParaRPr lang="en-US" sz="2000" b="1" dirty="0">
              <a:cs typeface="Arial" panose="020B0604020202020204" pitchFamily="34" charset="0"/>
            </a:endParaRPr>
          </a:p>
          <a:p>
            <a:pPr marL="519112" lvl="1" indent="-342900">
              <a:spcBef>
                <a:spcPts val="800"/>
              </a:spcBef>
              <a:buFont typeface="+mj-lt"/>
              <a:buAutoNum type="arabicPeriod"/>
            </a:pPr>
            <a:r>
              <a:rPr lang="en-US" sz="1600" dirty="0">
                <a:cs typeface="Arial" panose="020B0604020202020204" pitchFamily="34" charset="0"/>
              </a:rPr>
              <a:t>Preliminary Stakeholder Session (February)</a:t>
            </a:r>
          </a:p>
          <a:p>
            <a:pPr marL="519112" lvl="1" indent="-342900">
              <a:spcBef>
                <a:spcPts val="800"/>
              </a:spcBef>
              <a:buFont typeface="+mj-lt"/>
              <a:buAutoNum type="arabicPeriod"/>
            </a:pPr>
            <a:r>
              <a:rPr lang="en-US" sz="1600" dirty="0">
                <a:cs typeface="Arial" panose="020B0604020202020204" pitchFamily="34" charset="0"/>
              </a:rPr>
              <a:t>Qualitative Consumer Focus Groups Research (May)</a:t>
            </a:r>
          </a:p>
          <a:p>
            <a:pPr marL="519112" lvl="1" indent="-342900">
              <a:spcBef>
                <a:spcPts val="800"/>
              </a:spcBef>
              <a:buFont typeface="+mj-lt"/>
              <a:buAutoNum type="arabicPeriod"/>
            </a:pPr>
            <a:r>
              <a:rPr lang="en-US" sz="1600" dirty="0">
                <a:cs typeface="Arial" panose="020B0604020202020204" pitchFamily="34" charset="0"/>
              </a:rPr>
              <a:t>Stakeholder Consultation Sessions (June)</a:t>
            </a:r>
          </a:p>
          <a:p>
            <a:pPr marL="519112" lvl="1" indent="-342900">
              <a:spcBef>
                <a:spcPts val="800"/>
              </a:spcBef>
              <a:buFont typeface="+mj-lt"/>
              <a:buAutoNum type="arabicPeriod"/>
            </a:pPr>
            <a:r>
              <a:rPr lang="en-US" sz="1600" dirty="0">
                <a:cs typeface="Arial" panose="020B0604020202020204" pitchFamily="34" charset="0"/>
              </a:rPr>
              <a:t>Quantitative National Consumer Survey (August)</a:t>
            </a:r>
          </a:p>
          <a:p>
            <a:pPr marL="519112" lvl="1" indent="-342900">
              <a:spcBef>
                <a:spcPts val="800"/>
              </a:spcBef>
              <a:buFont typeface="+mj-lt"/>
              <a:buAutoNum type="arabicPeriod"/>
            </a:pPr>
            <a:r>
              <a:rPr lang="en-US" sz="1600" dirty="0" smtClean="0">
                <a:cs typeface="Arial" panose="020B0604020202020204" pitchFamily="34" charset="0"/>
              </a:rPr>
              <a:t>Overall Learning presented at CSBC Symposium (September)</a:t>
            </a:r>
            <a:endParaRPr lang="en-US" sz="1600" dirty="0">
              <a:cs typeface="Arial" panose="020B0604020202020204" pitchFamily="34" charset="0"/>
            </a:endParaRPr>
          </a:p>
        </p:txBody>
      </p:sp>
      <p:sp>
        <p:nvSpPr>
          <p:cNvPr id="8"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3</a:t>
            </a:fld>
            <a:endParaRPr lang="de-DE" dirty="0">
              <a:solidFill>
                <a:srgbClr val="1F497D"/>
              </a:solidFill>
            </a:endParaRPr>
          </a:p>
        </p:txBody>
      </p:sp>
      <p:pic>
        <p:nvPicPr>
          <p:cNvPr id="10" name="Picture 9" descr="huLogo_nametag.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0081" y="5564564"/>
            <a:ext cx="1265464" cy="55862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4"/>
          <p:cNvGrpSpPr>
            <a:grpSpLocks noChangeAspect="1"/>
          </p:cNvGrpSpPr>
          <p:nvPr/>
        </p:nvGrpSpPr>
        <p:grpSpPr bwMode="gray">
          <a:xfrm>
            <a:off x="7393921" y="5226640"/>
            <a:ext cx="1066002" cy="956268"/>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80" y="5227243"/>
            <a:ext cx="1932353" cy="103282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028572" y="4541584"/>
            <a:ext cx="3115428" cy="394732"/>
          </a:xfrm>
          <a:prstGeom prst="rect">
            <a:avLst/>
          </a:prstGeom>
          <a:solidFill>
            <a:schemeClr val="bg1"/>
          </a:solidFill>
        </p:spPr>
        <p:txBody>
          <a:bodyPr wrap="square" rtlCol="0">
            <a:spAutoFit/>
          </a:bodyPr>
          <a:lstStyle/>
          <a:p>
            <a:endParaRPr lang="en-US" sz="1200" dirty="0" smtClean="0"/>
          </a:p>
        </p:txBody>
      </p:sp>
      <p:pic>
        <p:nvPicPr>
          <p:cNvPr id="30" name="Picture 2" descr="http://www.therpba.com/images/powerboat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4458" y="2607013"/>
            <a:ext cx="2930446" cy="1983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2580304282"/>
      </p:ext>
    </p:extLst>
  </p:cSld>
  <p:clrMapOvr>
    <a:masterClrMapping/>
  </p:clrMapOvr>
  <p:transition spd="slow"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18600136"/>
              </p:ext>
            </p:extLst>
          </p:nvPr>
        </p:nvGraphicFramePr>
        <p:xfrm>
          <a:off x="116205" y="584419"/>
          <a:ext cx="9001126" cy="5945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1954725"/>
              </p:ext>
            </p:extLst>
          </p:nvPr>
        </p:nvGraphicFramePr>
        <p:xfrm>
          <a:off x="286256" y="914754"/>
          <a:ext cx="8686800" cy="5448250"/>
        </p:xfrm>
        <a:graphic>
          <a:graphicData uri="http://schemas.openxmlformats.org/drawingml/2006/table">
            <a:tbl>
              <a:tblPr>
                <a:tableStyleId>{5C22544A-7EE6-4342-B048-85BDC9FD1C3A}</a:tableStyleId>
              </a:tblPr>
              <a:tblGrid>
                <a:gridCol w="330120"/>
                <a:gridCol w="6680280"/>
                <a:gridCol w="558800"/>
                <a:gridCol w="558800"/>
                <a:gridCol w="558800"/>
              </a:tblGrid>
              <a:tr h="175750">
                <a:tc>
                  <a:txBody>
                    <a:bodyPr/>
                    <a:lstStyle/>
                    <a:p>
                      <a:pPr algn="ctr" fontAlgn="ctr"/>
                      <a:r>
                        <a:rPr lang="en-US" sz="1000" b="0" i="0" u="none" strike="noStrike" dirty="0">
                          <a:solidFill>
                            <a:srgbClr val="000000"/>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feel that I am </a:t>
                      </a:r>
                      <a:r>
                        <a:rPr lang="en-US" sz="1050" b="1" u="none" strike="noStrike" dirty="0">
                          <a:solidFill>
                            <a:srgbClr val="000000"/>
                          </a:solidFill>
                          <a:effectLst/>
                        </a:rPr>
                        <a:t>prepared</a:t>
                      </a:r>
                      <a:r>
                        <a:rPr lang="en-US" sz="1050" u="none" strike="noStrike" dirty="0">
                          <a:solidFill>
                            <a:srgbClr val="000000"/>
                          </a:solidFill>
                          <a:effectLst/>
                        </a:rPr>
                        <a:t> in the event of cold water immersion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uncomfortable</a:t>
                      </a:r>
                      <a:r>
                        <a:rPr lang="en-US" sz="1050" u="none" strike="noStrike" dirty="0">
                          <a:solidFill>
                            <a:srgbClr val="000000"/>
                          </a:solidFill>
                          <a:effectLst/>
                        </a:rPr>
                        <a:t> to wear</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know anyone who has ever </a:t>
                      </a:r>
                      <a:r>
                        <a:rPr lang="en-US" sz="1050" b="1" u="none" strike="noStrike" dirty="0">
                          <a:solidFill>
                            <a:srgbClr val="000000"/>
                          </a:solidFill>
                          <a:effectLst/>
                        </a:rPr>
                        <a:t>drowned</a:t>
                      </a:r>
                      <a:r>
                        <a:rPr lang="en-US" sz="1050" u="none" strike="noStrike" dirty="0">
                          <a:solidFill>
                            <a:srgbClr val="000000"/>
                          </a:solidFill>
                          <a:effectLst/>
                        </a:rPr>
                        <a:t> or almost drowned</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worry about the temperature of the water, as I </a:t>
                      </a:r>
                      <a:r>
                        <a:rPr lang="en-US" sz="1050" b="1" u="none" strike="noStrike" dirty="0">
                          <a:solidFill>
                            <a:srgbClr val="000000"/>
                          </a:solidFill>
                          <a:effectLst/>
                        </a:rPr>
                        <a:t>don’t boat </a:t>
                      </a:r>
                      <a:r>
                        <a:rPr lang="en-US" sz="1050" u="none" strike="noStrike" dirty="0">
                          <a:solidFill>
                            <a:srgbClr val="000000"/>
                          </a:solidFill>
                          <a:effectLst/>
                        </a:rPr>
                        <a:t>during what I consider to be the cold water season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a:solidFill>
                            <a:srgbClr val="000000"/>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lifejackets that I would like are </a:t>
                      </a:r>
                      <a:r>
                        <a:rPr lang="en-US" sz="1050" b="1" u="none" strike="noStrike" dirty="0">
                          <a:solidFill>
                            <a:srgbClr val="000000"/>
                          </a:solidFill>
                          <a:effectLst/>
                        </a:rPr>
                        <a:t>too expensive</a:t>
                      </a:r>
                      <a:endParaRPr lang="en-US" sz="1050" b="1"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in </a:t>
                      </a:r>
                      <a:r>
                        <a:rPr lang="en-US" sz="1050" b="1" u="none" strike="noStrike" dirty="0">
                          <a:solidFill>
                            <a:srgbClr val="000000"/>
                          </a:solidFill>
                          <a:effectLst/>
                        </a:rPr>
                        <a:t>riskier</a:t>
                      </a:r>
                      <a:r>
                        <a:rPr lang="en-US" sz="1050" u="none" strike="noStrike" dirty="0">
                          <a:solidFill>
                            <a:srgbClr val="000000"/>
                          </a:solidFill>
                          <a:effectLst/>
                        </a:rPr>
                        <a:t> conditions (tippy boat, rough water, at high speeds)</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a:solidFill>
                            <a:srgbClr val="000000"/>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too hot </a:t>
                      </a:r>
                      <a:r>
                        <a:rPr lang="en-US" sz="1050" u="none" strike="noStrike" dirty="0">
                          <a:solidFill>
                            <a:srgbClr val="000000"/>
                          </a:solidFill>
                          <a:effectLst/>
                        </a:rPr>
                        <a:t>to wear</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a:t>
                      </a:r>
                      <a:r>
                        <a:rPr lang="en-US" sz="1050" b="1" u="none" strike="noStrike" dirty="0">
                          <a:solidFill>
                            <a:srgbClr val="000000"/>
                          </a:solidFill>
                          <a:effectLst/>
                        </a:rPr>
                        <a:t>interferes</a:t>
                      </a:r>
                      <a:r>
                        <a:rPr lang="en-US" sz="1050" u="none" strike="noStrike" dirty="0">
                          <a:solidFill>
                            <a:srgbClr val="000000"/>
                          </a:solidFill>
                          <a:effectLst/>
                        </a:rPr>
                        <a:t> with my activity while boating</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when involved in </a:t>
                      </a:r>
                      <a:r>
                        <a:rPr lang="en-US" sz="1050" b="1" u="none" strike="noStrike" dirty="0">
                          <a:solidFill>
                            <a:srgbClr val="000000"/>
                          </a:solidFill>
                          <a:effectLst/>
                        </a:rPr>
                        <a:t>sports</a:t>
                      </a:r>
                      <a:r>
                        <a:rPr lang="en-US" sz="1050" u="none" strike="noStrike" dirty="0">
                          <a:solidFill>
                            <a:srgbClr val="000000"/>
                          </a:solidFill>
                          <a:effectLst/>
                        </a:rPr>
                        <a:t> (e.g. waterskiing, wakeboarding)</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tend to go along with what others on the boat are doing – if they wear one, I will too</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want to feel the sun on my skin / sun tan and I can’t with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If something happens where I need a lifejacket, I can always put one 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prefer to use a lifejacket as a cushion / to sit on / as a pillow</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Lifejackets smell bad</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puts a damper on things</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It’s not cool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need to set an example for others by wearing a lifejacket, particularly if there are no children around</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to be the odd one by wearing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I’ve got good boating skills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there is anything people can do to improve their chances of surviving immersion in cold water</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a PFD or lifejacket will help if someone falls into cold water</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need to worry about cold water immersion, as it is unlikely to happen to me</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Family and friends are looking out for me, so I don’t really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 is very unlikely that something serious is going to happen, so there’s really no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I’m scared of water when I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I’m better off without a lifejacket / I can swim better without one</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I’m a strong swimmer,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 can’t swim</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does not fit with the image I want to project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My family /friends don’t need to wear lifejackets because I can look out for them</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There’s no real risk when you fall into the water, so wearing a lifejacket isn’t really needed</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872405" y="19566"/>
            <a:ext cx="8162325" cy="818634"/>
          </a:xfrm>
        </p:spPr>
        <p:txBody>
          <a:bodyPr/>
          <a:lstStyle/>
          <a:p>
            <a:pPr>
              <a:lnSpc>
                <a:spcPct val="100000"/>
              </a:lnSpc>
            </a:pPr>
            <a:r>
              <a:rPr lang="en-US" sz="1800" dirty="0" smtClean="0"/>
              <a:t>The “top 9” Barriers to Wearing Lifejackets are the same for </a:t>
            </a:r>
            <a:br>
              <a:rPr lang="en-US" sz="1800" dirty="0" smtClean="0"/>
            </a:br>
            <a:r>
              <a:rPr lang="en-US" sz="1800" dirty="0" smtClean="0">
                <a:solidFill>
                  <a:srgbClr val="00C800"/>
                </a:solidFill>
              </a:rPr>
              <a:t>Pleasure </a:t>
            </a:r>
            <a:r>
              <a:rPr lang="en-US" sz="1800" dirty="0" err="1" smtClean="0">
                <a:solidFill>
                  <a:srgbClr val="00C800"/>
                </a:solidFill>
              </a:rPr>
              <a:t>Powerboaters</a:t>
            </a:r>
            <a:r>
              <a:rPr lang="en-US" sz="1800" dirty="0" smtClean="0">
                <a:solidFill>
                  <a:srgbClr val="00C800"/>
                </a:solidFill>
              </a:rPr>
              <a:t> </a:t>
            </a:r>
            <a:r>
              <a:rPr lang="en-US" sz="1800" dirty="0" smtClean="0"/>
              <a:t>as for Fishers and Paddlers. </a:t>
            </a:r>
            <a:br>
              <a:rPr lang="en-US" sz="1800" dirty="0" smtClean="0"/>
            </a:br>
            <a:r>
              <a:rPr lang="en-US" sz="1400" b="0" dirty="0" smtClean="0"/>
              <a:t>Based on MaxDiff Scores / 10</a:t>
            </a:r>
            <a:endParaRPr lang="en-US" sz="14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30</a:t>
            </a:fld>
            <a:endParaRPr lang="de-DE" dirty="0">
              <a:solidFill>
                <a:srgbClr val="1F497D"/>
              </a:solidFill>
            </a:endParaRPr>
          </a:p>
        </p:txBody>
      </p:sp>
      <p:sp>
        <p:nvSpPr>
          <p:cNvPr id="14" name="TextBox 13"/>
          <p:cNvSpPr txBox="1"/>
          <p:nvPr/>
        </p:nvSpPr>
        <p:spPr>
          <a:xfrm>
            <a:off x="6054090" y="638317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4578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cxnSp>
        <p:nvCxnSpPr>
          <p:cNvPr id="17" name="Straight Connector 16"/>
          <p:cNvCxnSpPr/>
          <p:nvPr/>
        </p:nvCxnSpPr>
        <p:spPr>
          <a:xfrm>
            <a:off x="143801" y="2486025"/>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 y="685800"/>
            <a:ext cx="304800" cy="152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433985" y="13447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a:t>
            </a:r>
            <a:r>
              <a:rPr lang="en-US" sz="1400" dirty="0" smtClean="0">
                <a:solidFill>
                  <a:srgbClr val="1F497D"/>
                </a:solidFill>
              </a:rPr>
              <a:t> to wearing </a:t>
            </a:r>
            <a:r>
              <a:rPr lang="en-US" sz="1400" dirty="0">
                <a:solidFill>
                  <a:srgbClr val="1F497D"/>
                </a:solidFill>
              </a:rPr>
              <a:t>a lifejacket</a:t>
            </a:r>
          </a:p>
        </p:txBody>
      </p:sp>
      <p:grpSp>
        <p:nvGrpSpPr>
          <p:cNvPr id="20" name="Group 19"/>
          <p:cNvGrpSpPr/>
          <p:nvPr/>
        </p:nvGrpSpPr>
        <p:grpSpPr>
          <a:xfrm>
            <a:off x="7358706" y="630501"/>
            <a:ext cx="1480704" cy="281095"/>
            <a:chOff x="7037570" y="1489687"/>
            <a:chExt cx="1791654" cy="340125"/>
          </a:xfrm>
        </p:grpSpPr>
        <p:pic>
          <p:nvPicPr>
            <p:cNvPr id="21"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489097" y="1489687"/>
              <a:ext cx="340127" cy="340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rot="19836632">
            <a:off x="-110809" y="620408"/>
            <a:ext cx="762000" cy="369332"/>
          </a:xfrm>
          <a:prstGeom prst="rect">
            <a:avLst/>
          </a:prstGeom>
          <a:noFill/>
        </p:spPr>
        <p:txBody>
          <a:bodyPr wrap="square" rtlCol="0">
            <a:spAutoFit/>
          </a:bodyPr>
          <a:lstStyle/>
          <a:p>
            <a:pPr algn="ctr"/>
            <a:r>
              <a:rPr lang="en-US" sz="900" dirty="0" smtClean="0"/>
              <a:t>Total Boaters</a:t>
            </a:r>
          </a:p>
        </p:txBody>
      </p:sp>
    </p:spTree>
    <p:extLst>
      <p:ext uri="{BB962C8B-B14F-4D97-AF65-F5344CB8AC3E}">
        <p14:creationId xmlns:p14="http://schemas.microsoft.com/office/powerpoint/2010/main" val="2770183287"/>
      </p:ext>
    </p:extLst>
  </p:cSld>
  <p:clrMapOvr>
    <a:masterClrMapping/>
  </p:clrMapOvr>
  <p:transition spd="slow" advClick="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411"/>
            <a:ext cx="8162325" cy="744235"/>
          </a:xfrm>
        </p:spPr>
        <p:txBody>
          <a:bodyPr/>
          <a:lstStyle/>
          <a:p>
            <a:r>
              <a:rPr lang="en-US" dirty="0" smtClean="0"/>
              <a:t>There are several “reasons why </a:t>
            </a:r>
            <a:r>
              <a:rPr lang="en-US" u="sng" dirty="0" smtClean="0"/>
              <a:t>not</a:t>
            </a:r>
            <a:r>
              <a:rPr lang="en-US" dirty="0" smtClean="0"/>
              <a:t>” themes evident in the</a:t>
            </a:r>
            <a:br>
              <a:rPr lang="en-US" dirty="0" smtClean="0"/>
            </a:br>
            <a:r>
              <a:rPr lang="en-US" dirty="0" smtClean="0"/>
              <a:t>top 9 barriers. </a:t>
            </a:r>
            <a:br>
              <a:rPr lang="en-US" dirty="0" smtClean="0"/>
            </a:br>
            <a:r>
              <a:rPr lang="en-US" sz="1200" b="0" dirty="0" smtClean="0"/>
              <a:t>Based on MaxDiff Scores / 10</a:t>
            </a:r>
            <a:endParaRPr lang="en-US" sz="12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31</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2431573"/>
              </p:ext>
            </p:extLst>
          </p:nvPr>
        </p:nvGraphicFramePr>
        <p:xfrm>
          <a:off x="257175" y="1234111"/>
          <a:ext cx="7886700" cy="4600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2716853"/>
              </p:ext>
            </p:extLst>
          </p:nvPr>
        </p:nvGraphicFramePr>
        <p:xfrm>
          <a:off x="307519" y="1504520"/>
          <a:ext cx="8675914" cy="4205205"/>
        </p:xfrm>
        <a:graphic>
          <a:graphicData uri="http://schemas.openxmlformats.org/drawingml/2006/table">
            <a:tbl>
              <a:tblPr>
                <a:tableStyleId>{5C22544A-7EE6-4342-B048-85BDC9FD1C3A}</a:tableStyleId>
              </a:tblPr>
              <a:tblGrid>
                <a:gridCol w="381000"/>
                <a:gridCol w="8294914"/>
              </a:tblGrid>
              <a:tr h="467245">
                <a:tc>
                  <a:txBody>
                    <a:bodyPr/>
                    <a:lstStyle/>
                    <a:p>
                      <a:pPr algn="ctr" fontAlgn="ctr"/>
                      <a:r>
                        <a:rPr lang="en-US" sz="1300" b="0" i="0" u="none" strike="noStrike" dirty="0">
                          <a:solidFill>
                            <a:schemeClr val="tx1"/>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feel that I am </a:t>
                      </a:r>
                      <a:r>
                        <a:rPr lang="en-US" sz="1300" b="1" u="none" strike="noStrike" dirty="0">
                          <a:solidFill>
                            <a:srgbClr val="000000"/>
                          </a:solidFill>
                          <a:effectLst/>
                        </a:rPr>
                        <a:t>prepared</a:t>
                      </a:r>
                      <a:r>
                        <a:rPr lang="en-US" sz="1300" u="none" strike="noStrike" dirty="0">
                          <a:solidFill>
                            <a:srgbClr val="000000"/>
                          </a:solidFill>
                          <a:effectLst/>
                        </a:rPr>
                        <a:t> in the event of cold water immersion</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A lifejacket is </a:t>
                      </a:r>
                      <a:r>
                        <a:rPr lang="en-US" sz="1300" b="1" u="none" strike="noStrike" dirty="0">
                          <a:solidFill>
                            <a:srgbClr val="000000"/>
                          </a:solidFill>
                          <a:effectLst/>
                        </a:rPr>
                        <a:t>uncomfortable</a:t>
                      </a:r>
                      <a:r>
                        <a:rPr lang="en-US" sz="1300" u="none" strike="noStrike" dirty="0">
                          <a:solidFill>
                            <a:srgbClr val="000000"/>
                          </a:solidFill>
                          <a:effectLst/>
                        </a:rPr>
                        <a:t> to wear</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know anyone who has ever </a:t>
                      </a:r>
                      <a:r>
                        <a:rPr lang="en-US" sz="1300" b="1" u="none" strike="noStrike" dirty="0">
                          <a:solidFill>
                            <a:srgbClr val="000000"/>
                          </a:solidFill>
                          <a:effectLst/>
                        </a:rPr>
                        <a:t>drowned</a:t>
                      </a:r>
                      <a:r>
                        <a:rPr lang="en-US" sz="1300" u="none" strike="noStrike" dirty="0">
                          <a:solidFill>
                            <a:srgbClr val="000000"/>
                          </a:solidFill>
                          <a:effectLst/>
                        </a:rPr>
                        <a:t> or almost drowned</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worry about the temperature of the water, as I </a:t>
                      </a:r>
                      <a:r>
                        <a:rPr lang="en-US" sz="1300" b="1" u="none" strike="noStrike" dirty="0">
                          <a:solidFill>
                            <a:srgbClr val="000000"/>
                          </a:solidFill>
                          <a:effectLst/>
                        </a:rPr>
                        <a:t>don’t boat </a:t>
                      </a:r>
                      <a:r>
                        <a:rPr lang="en-US" sz="1300" u="none" strike="noStrike" dirty="0">
                          <a:solidFill>
                            <a:srgbClr val="000000"/>
                          </a:solidFill>
                          <a:effectLst/>
                        </a:rPr>
                        <a:t>during what I consider to be the cold water season</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The lifejackets that I would like are </a:t>
                      </a:r>
                      <a:r>
                        <a:rPr lang="en-US" sz="1300" b="1" u="none" strike="noStrike" dirty="0">
                          <a:solidFill>
                            <a:srgbClr val="000000"/>
                          </a:solidFill>
                          <a:effectLst/>
                        </a:rPr>
                        <a:t>too expensive</a:t>
                      </a:r>
                      <a:endParaRPr lang="en-US" sz="1300" b="1"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only need to wear a lifejacket in </a:t>
                      </a:r>
                      <a:r>
                        <a:rPr lang="en-US" sz="1300" b="1" u="none" strike="noStrike" dirty="0">
                          <a:solidFill>
                            <a:srgbClr val="000000"/>
                          </a:solidFill>
                          <a:effectLst/>
                        </a:rPr>
                        <a:t>riskier</a:t>
                      </a:r>
                      <a:r>
                        <a:rPr lang="en-US" sz="1300" u="none" strike="noStrike" dirty="0">
                          <a:solidFill>
                            <a:srgbClr val="000000"/>
                          </a:solidFill>
                          <a:effectLst/>
                        </a:rPr>
                        <a:t> conditions (tippy boat, rough water, at high speeds)</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A lifejacket is </a:t>
                      </a:r>
                      <a:r>
                        <a:rPr lang="en-US" sz="1300" b="1" u="none" strike="noStrike" dirty="0">
                          <a:solidFill>
                            <a:srgbClr val="000000"/>
                          </a:solidFill>
                          <a:effectLst/>
                        </a:rPr>
                        <a:t>too hot </a:t>
                      </a:r>
                      <a:r>
                        <a:rPr lang="en-US" sz="1300" u="none" strike="noStrike" dirty="0">
                          <a:solidFill>
                            <a:srgbClr val="000000"/>
                          </a:solidFill>
                          <a:effectLst/>
                        </a:rPr>
                        <a:t>to wear</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a:t>
                      </a:r>
                      <a:r>
                        <a:rPr lang="en-US" sz="1300" b="1" u="none" strike="noStrike" dirty="0">
                          <a:solidFill>
                            <a:srgbClr val="000000"/>
                          </a:solidFill>
                          <a:effectLst/>
                        </a:rPr>
                        <a:t>interferes</a:t>
                      </a:r>
                      <a:r>
                        <a:rPr lang="en-US" sz="1300" u="none" strike="noStrike" dirty="0">
                          <a:solidFill>
                            <a:srgbClr val="000000"/>
                          </a:solidFill>
                          <a:effectLst/>
                        </a:rPr>
                        <a:t> with my activity while boating</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only need to wear a lifejacket when involved in </a:t>
                      </a:r>
                      <a:r>
                        <a:rPr lang="en-US" sz="1300" b="1" u="none" strike="noStrike" dirty="0">
                          <a:solidFill>
                            <a:srgbClr val="000000"/>
                          </a:solidFill>
                          <a:effectLst/>
                        </a:rPr>
                        <a:t>sports</a:t>
                      </a:r>
                      <a:r>
                        <a:rPr lang="en-US" sz="1300" u="none" strike="noStrike" dirty="0">
                          <a:solidFill>
                            <a:srgbClr val="000000"/>
                          </a:solidFill>
                          <a:effectLst/>
                        </a:rPr>
                        <a:t> (e.g. waterskiing, </a:t>
                      </a:r>
                      <a:r>
                        <a:rPr lang="en-US" sz="1300" u="none" strike="noStrike" dirty="0" smtClean="0">
                          <a:solidFill>
                            <a:srgbClr val="000000"/>
                          </a:solidFill>
                          <a:effectLst/>
                        </a:rPr>
                        <a:t>etc.)</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3816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6" name="Rounded Rectangle 1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a:t>
            </a:r>
            <a:r>
              <a:rPr lang="en-US" sz="1400" dirty="0">
                <a:solidFill>
                  <a:srgbClr val="1F497D"/>
                </a:solidFill>
              </a:rPr>
              <a:t> to wearing a lifejacket</a:t>
            </a:r>
          </a:p>
        </p:txBody>
      </p:sp>
      <p:sp>
        <p:nvSpPr>
          <p:cNvPr id="18" name="TextBox 17"/>
          <p:cNvSpPr txBox="1"/>
          <p:nvPr/>
        </p:nvSpPr>
        <p:spPr>
          <a:xfrm>
            <a:off x="2046512" y="1045028"/>
            <a:ext cx="4887688" cy="369332"/>
          </a:xfrm>
          <a:prstGeom prst="rect">
            <a:avLst/>
          </a:prstGeom>
          <a:noFill/>
        </p:spPr>
        <p:txBody>
          <a:bodyPr wrap="square" rtlCol="0">
            <a:spAutoFit/>
          </a:bodyPr>
          <a:lstStyle/>
          <a:p>
            <a:pPr algn="ctr"/>
            <a:r>
              <a:rPr lang="en-US" b="1" dirty="0">
                <a:solidFill>
                  <a:srgbClr val="1F497D"/>
                </a:solidFill>
              </a:rPr>
              <a:t>Top 9 barriers </a:t>
            </a:r>
            <a:r>
              <a:rPr lang="en-US" b="1" dirty="0" smtClean="0">
                <a:solidFill>
                  <a:srgbClr val="1F497D"/>
                </a:solidFill>
              </a:rPr>
              <a:t>that resonate </a:t>
            </a:r>
            <a:r>
              <a:rPr lang="en-US" b="1" dirty="0">
                <a:solidFill>
                  <a:srgbClr val="1F497D"/>
                </a:solidFill>
              </a:rPr>
              <a:t>most with boaters</a:t>
            </a:r>
          </a:p>
        </p:txBody>
      </p:sp>
      <p:grpSp>
        <p:nvGrpSpPr>
          <p:cNvPr id="6" name="Group 5"/>
          <p:cNvGrpSpPr/>
          <p:nvPr/>
        </p:nvGrpSpPr>
        <p:grpSpPr>
          <a:xfrm>
            <a:off x="6400800" y="5219113"/>
            <a:ext cx="2590800" cy="877237"/>
            <a:chOff x="6934200" y="5007428"/>
            <a:chExt cx="2590800" cy="877237"/>
          </a:xfrm>
        </p:grpSpPr>
        <p:grpSp>
          <p:nvGrpSpPr>
            <p:cNvPr id="12" name="Group 11"/>
            <p:cNvGrpSpPr/>
            <p:nvPr/>
          </p:nvGrpSpPr>
          <p:grpSpPr>
            <a:xfrm>
              <a:off x="6934200" y="5410200"/>
              <a:ext cx="2590800" cy="474465"/>
              <a:chOff x="7630886" y="5355772"/>
              <a:chExt cx="2590800" cy="474465"/>
            </a:xfrm>
          </p:grpSpPr>
          <p:sp>
            <p:nvSpPr>
              <p:cNvPr id="8" name="Rectangle 7"/>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9" name="Rectangle 8"/>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0" name="TextBox 9"/>
              <p:cNvSpPr txBox="1"/>
              <p:nvPr/>
            </p:nvSpPr>
            <p:spPr>
              <a:xfrm>
                <a:off x="7859486" y="5355772"/>
                <a:ext cx="1284514" cy="261610"/>
              </a:xfrm>
              <a:prstGeom prst="rect">
                <a:avLst/>
              </a:prstGeom>
              <a:noFill/>
            </p:spPr>
            <p:txBody>
              <a:bodyPr wrap="square" rtlCol="0">
                <a:spAutoFit/>
              </a:bodyPr>
              <a:lstStyle/>
              <a:p>
                <a:r>
                  <a:rPr lang="en-US" sz="1100" dirty="0">
                    <a:solidFill>
                      <a:srgbClr val="1F497D"/>
                    </a:solidFill>
                  </a:rPr>
                  <a:t>Too expensive</a:t>
                </a:r>
              </a:p>
            </p:txBody>
          </p:sp>
          <p:sp>
            <p:nvSpPr>
              <p:cNvPr id="11" name="TextBox 10"/>
              <p:cNvSpPr txBox="1"/>
              <p:nvPr/>
            </p:nvSpPr>
            <p:spPr>
              <a:xfrm>
                <a:off x="7859486" y="5568627"/>
                <a:ext cx="2362200" cy="261610"/>
              </a:xfrm>
              <a:prstGeom prst="rect">
                <a:avLst/>
              </a:prstGeom>
              <a:noFill/>
            </p:spPr>
            <p:txBody>
              <a:bodyPr wrap="square" rtlCol="0">
                <a:spAutoFit/>
              </a:bodyPr>
              <a:lstStyle/>
              <a:p>
                <a:r>
                  <a:rPr lang="en-US" sz="1100" dirty="0">
                    <a:solidFill>
                      <a:srgbClr val="1F497D"/>
                    </a:solidFill>
                  </a:rPr>
                  <a:t>Not concerned about Cold Water</a:t>
                </a:r>
              </a:p>
            </p:txBody>
          </p:sp>
        </p:grpSp>
        <p:sp>
          <p:nvSpPr>
            <p:cNvPr id="19" name="Rectangle 18"/>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0" name="Rectangle 19"/>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2" name="TextBox 21"/>
            <p:cNvSpPr txBox="1"/>
            <p:nvPr/>
          </p:nvSpPr>
          <p:spPr>
            <a:xfrm>
              <a:off x="7162800" y="5203372"/>
              <a:ext cx="2286000" cy="261610"/>
            </a:xfrm>
            <a:prstGeom prst="rect">
              <a:avLst/>
            </a:prstGeom>
            <a:noFill/>
          </p:spPr>
          <p:txBody>
            <a:bodyPr wrap="square" rtlCol="0">
              <a:spAutoFit/>
            </a:bodyPr>
            <a:lstStyle/>
            <a:p>
              <a:r>
                <a:rPr lang="en-US" sz="1100" dirty="0" smtClean="0">
                  <a:solidFill>
                    <a:srgbClr val="1F497D"/>
                  </a:solidFill>
                </a:rPr>
                <a:t>Uncomfortable/Reduces Enjoyment</a:t>
              </a:r>
              <a:endParaRPr lang="en-US" sz="1100" dirty="0">
                <a:solidFill>
                  <a:srgbClr val="1F497D"/>
                </a:solidFill>
              </a:endParaRPr>
            </a:p>
          </p:txBody>
        </p:sp>
        <p:sp>
          <p:nvSpPr>
            <p:cNvPr id="23" name="TextBox 22"/>
            <p:cNvSpPr txBox="1"/>
            <p:nvPr/>
          </p:nvSpPr>
          <p:spPr>
            <a:xfrm>
              <a:off x="7162800" y="5007428"/>
              <a:ext cx="2133600" cy="261610"/>
            </a:xfrm>
            <a:prstGeom prst="rect">
              <a:avLst/>
            </a:prstGeom>
            <a:noFill/>
          </p:spPr>
          <p:txBody>
            <a:bodyPr wrap="square" rtlCol="0">
              <a:spAutoFit/>
            </a:bodyPr>
            <a:lstStyle/>
            <a:p>
              <a:r>
                <a:rPr lang="en-US" sz="1100" dirty="0">
                  <a:solidFill>
                    <a:srgbClr val="1F497D"/>
                  </a:solidFill>
                </a:rPr>
                <a:t>Risk is low/unlikely to need it</a:t>
              </a:r>
            </a:p>
          </p:txBody>
        </p:sp>
      </p:grpSp>
      <p:sp>
        <p:nvSpPr>
          <p:cNvPr id="7" name="TextBox 6"/>
          <p:cNvSpPr txBox="1"/>
          <p:nvPr/>
        </p:nvSpPr>
        <p:spPr>
          <a:xfrm>
            <a:off x="6512924" y="4811486"/>
            <a:ext cx="2141220" cy="307777"/>
          </a:xfrm>
          <a:prstGeom prst="rect">
            <a:avLst/>
          </a:prstGeom>
          <a:noFill/>
        </p:spPr>
        <p:txBody>
          <a:bodyPr wrap="square" rtlCol="0">
            <a:spAutoFit/>
          </a:bodyPr>
          <a:lstStyle/>
          <a:p>
            <a:r>
              <a:rPr lang="en-US" sz="1400" b="1" dirty="0" smtClean="0">
                <a:solidFill>
                  <a:srgbClr val="1F497D"/>
                </a:solidFill>
              </a:rPr>
              <a:t>‘Reason why </a:t>
            </a:r>
            <a:r>
              <a:rPr lang="en-US" sz="1400" b="1" dirty="0">
                <a:solidFill>
                  <a:srgbClr val="1F497D"/>
                </a:solidFill>
              </a:rPr>
              <a:t>not’ themes</a:t>
            </a:r>
          </a:p>
        </p:txBody>
      </p:sp>
      <p:sp>
        <p:nvSpPr>
          <p:cNvPr id="25" name="Rectangle 24"/>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61370407"/>
      </p:ext>
    </p:extLst>
  </p:cSld>
  <p:clrMapOvr>
    <a:masterClrMapping/>
  </p:clrMapOvr>
  <p:transition spd="slow" advClick="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97200"/>
            <a:ext cx="6419250" cy="612000"/>
          </a:xfrm>
        </p:spPr>
        <p:txBody>
          <a:bodyPr/>
          <a:lstStyle/>
          <a:p>
            <a:r>
              <a:rPr lang="en-US" dirty="0" smtClean="0"/>
              <a:t>“Top 10” Motivators are highly motivating “reasons why” to wear a Lifejacket; and especially the “top 3”. </a:t>
            </a:r>
            <a:br>
              <a:rPr lang="en-US"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32</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459414"/>
              </p:ext>
            </p:extLst>
          </p:nvPr>
        </p:nvGraphicFramePr>
        <p:xfrm>
          <a:off x="295275" y="541291"/>
          <a:ext cx="8696325" cy="5697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18572726"/>
              </p:ext>
            </p:extLst>
          </p:nvPr>
        </p:nvGraphicFramePr>
        <p:xfrm>
          <a:off x="300498" y="869110"/>
          <a:ext cx="8730346" cy="5225137"/>
        </p:xfrm>
        <a:graphic>
          <a:graphicData uri="http://schemas.openxmlformats.org/drawingml/2006/table">
            <a:tbl>
              <a:tblPr>
                <a:tableStyleId>{5C22544A-7EE6-4342-B048-85BDC9FD1C3A}</a:tableStyleId>
              </a:tblPr>
              <a:tblGrid>
                <a:gridCol w="457200"/>
                <a:gridCol w="8273146"/>
              </a:tblGrid>
              <a:tr h="307361">
                <a:tc>
                  <a:txBody>
                    <a:bodyPr/>
                    <a:lstStyle/>
                    <a:p>
                      <a:pPr algn="ctr" fontAlgn="ctr"/>
                      <a:r>
                        <a:rPr lang="en-US" sz="1000" b="0" i="0" u="none" strike="noStrike" dirty="0">
                          <a:solidFill>
                            <a:schemeClr val="tx1"/>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know that wearing a lifejacket is the </a:t>
                      </a:r>
                      <a:r>
                        <a:rPr lang="en-US" sz="1300" b="1" u="none" strike="noStrike" dirty="0">
                          <a:solidFill>
                            <a:srgbClr val="000000"/>
                          </a:solidFill>
                          <a:effectLst/>
                        </a:rPr>
                        <a:t>smart thing </a:t>
                      </a:r>
                      <a:r>
                        <a:rPr lang="en-US" sz="1300" u="none" strike="noStrike" dirty="0">
                          <a:solidFill>
                            <a:srgbClr val="000000"/>
                          </a:solidFill>
                          <a:effectLst/>
                        </a:rPr>
                        <a:t>to do</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dirty="0">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be </a:t>
                      </a:r>
                      <a:r>
                        <a:rPr lang="en-US" sz="1300" b="1" u="none" strike="noStrike" dirty="0">
                          <a:solidFill>
                            <a:srgbClr val="000000"/>
                          </a:solidFill>
                          <a:effectLst/>
                        </a:rPr>
                        <a:t>safe</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you pick the right lifejacket, you can be </a:t>
                      </a:r>
                      <a:r>
                        <a:rPr lang="en-US" sz="1300" b="1" u="none" strike="noStrike" dirty="0">
                          <a:solidFill>
                            <a:srgbClr val="000000"/>
                          </a:solidFill>
                          <a:effectLst/>
                        </a:rPr>
                        <a:t>comfortable and safer </a:t>
                      </a:r>
                      <a:r>
                        <a:rPr lang="en-US" sz="1300" u="none" strike="noStrike" dirty="0">
                          <a:solidFill>
                            <a:srgbClr val="000000"/>
                          </a:solidFill>
                          <a:effectLst/>
                        </a:rPr>
                        <a:t>at the same time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ensure I will </a:t>
                      </a:r>
                      <a:r>
                        <a:rPr lang="en-US" sz="1300" b="1" u="none" strike="noStrike" dirty="0">
                          <a:solidFill>
                            <a:srgbClr val="000000"/>
                          </a:solidFill>
                          <a:effectLst/>
                        </a:rPr>
                        <a:t>be there for my family </a:t>
                      </a:r>
                      <a:r>
                        <a:rPr lang="en-US" sz="1300" u="none" strike="noStrike" dirty="0">
                          <a:solidFill>
                            <a:srgbClr val="000000"/>
                          </a:solidFill>
                          <a:effectLst/>
                        </a:rPr>
                        <a:t>when they need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a:t>
                      </a:r>
                      <a:r>
                        <a:rPr lang="en-US" sz="1300" b="1" u="none" strike="noStrike" dirty="0">
                          <a:solidFill>
                            <a:srgbClr val="000000"/>
                          </a:solidFill>
                          <a:effectLst/>
                        </a:rPr>
                        <a:t>good example </a:t>
                      </a:r>
                      <a:r>
                        <a:rPr lang="en-US" sz="1300" u="none" strike="noStrike" dirty="0">
                          <a:solidFill>
                            <a:srgbClr val="000000"/>
                          </a:solidFill>
                          <a:effectLst/>
                        </a:rPr>
                        <a:t>for others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make a point of being </a:t>
                      </a:r>
                      <a:r>
                        <a:rPr lang="en-US" sz="1300" b="1" u="none" strike="noStrike" dirty="0">
                          <a:solidFill>
                            <a:srgbClr val="000000"/>
                          </a:solidFill>
                          <a:effectLst/>
                        </a:rPr>
                        <a:t>prepared for the possibility of falling into cold water</a:t>
                      </a:r>
                      <a:r>
                        <a:rPr lang="en-US" sz="1300" u="none" strike="noStrike" dirty="0">
                          <a:solidFill>
                            <a:srgbClr val="000000"/>
                          </a:solidFill>
                          <a:effectLst/>
                        </a:rPr>
                        <a:t>,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shows I’m strong enough to </a:t>
                      </a:r>
                      <a:r>
                        <a:rPr lang="en-US" sz="1300" b="1" u="none" strike="noStrike" dirty="0">
                          <a:solidFill>
                            <a:srgbClr val="000000"/>
                          </a:solidFill>
                          <a:effectLst/>
                        </a:rPr>
                        <a:t>do the right thing</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lets me focus on having </a:t>
                      </a:r>
                      <a:r>
                        <a:rPr lang="en-US" sz="1300" b="1" u="none" strike="noStrike" dirty="0">
                          <a:solidFill>
                            <a:srgbClr val="000000"/>
                          </a:solidFill>
                          <a:effectLst/>
                        </a:rPr>
                        <a:t>good times </a:t>
                      </a:r>
                      <a:r>
                        <a:rPr lang="en-US" sz="1300" u="none" strike="noStrike" dirty="0">
                          <a:solidFill>
                            <a:srgbClr val="000000"/>
                          </a:solidFill>
                          <a:effectLst/>
                        </a:rPr>
                        <a:t>with others</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I wear a lifejacket, I can be more confident that </a:t>
                      </a:r>
                      <a:r>
                        <a:rPr lang="en-US" sz="1300" b="1" u="none" strike="noStrike" dirty="0">
                          <a:solidFill>
                            <a:srgbClr val="000000"/>
                          </a:solidFill>
                          <a:effectLst/>
                        </a:rPr>
                        <a:t>nothing will go wrong</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someone close to me </a:t>
                      </a:r>
                      <a:r>
                        <a:rPr lang="en-US" sz="1300" b="1" u="none" strike="noStrike" dirty="0">
                          <a:solidFill>
                            <a:srgbClr val="000000"/>
                          </a:solidFill>
                          <a:effectLst/>
                        </a:rPr>
                        <a:t>drowned</a:t>
                      </a:r>
                      <a:r>
                        <a:rPr lang="en-US" sz="1300" u="none" strike="noStrike" dirty="0">
                          <a:solidFill>
                            <a:srgbClr val="000000"/>
                          </a:solidFill>
                          <a:effectLst/>
                        </a:rPr>
                        <a:t> because he/she was not wearing a lifejacket, boating </a:t>
                      </a:r>
                      <a:r>
                        <a:rPr lang="en-US" sz="1300" b="1" u="none" strike="noStrike" dirty="0">
                          <a:solidFill>
                            <a:srgbClr val="000000"/>
                          </a:solidFill>
                          <a:effectLst/>
                        </a:rPr>
                        <a:t>would never be the same </a:t>
                      </a:r>
                      <a:r>
                        <a:rPr lang="en-US" sz="1300" u="none" strike="noStrike" dirty="0">
                          <a:solidFill>
                            <a:srgbClr val="000000"/>
                          </a:solidFill>
                          <a:effectLst/>
                        </a:rPr>
                        <a:t>for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Wearing a lifejacket </a:t>
                      </a:r>
                      <a:r>
                        <a:rPr lang="en-US" sz="1300" b="1" u="none" strike="noStrike" dirty="0">
                          <a:effectLst/>
                        </a:rPr>
                        <a:t>lets me relax</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A lifejacket gives me </a:t>
                      </a:r>
                      <a:r>
                        <a:rPr lang="en-US" sz="1300" b="1" u="none" strike="noStrike" dirty="0">
                          <a:effectLst/>
                        </a:rPr>
                        <a:t>better control</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I feel that those </a:t>
                      </a:r>
                      <a:r>
                        <a:rPr lang="en-US" sz="1300" b="1" u="none" strike="noStrike" dirty="0">
                          <a:effectLst/>
                        </a:rPr>
                        <a:t>who are close to me want me to wear </a:t>
                      </a:r>
                      <a:r>
                        <a:rPr lang="en-US" sz="1300" u="none" strike="noStrike" dirty="0">
                          <a:effectLst/>
                        </a:rPr>
                        <a:t>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Others will </a:t>
                      </a:r>
                      <a:r>
                        <a:rPr lang="en-US" sz="1300" b="1" u="none" strike="noStrike" dirty="0">
                          <a:effectLst/>
                        </a:rPr>
                        <a:t>look up to me </a:t>
                      </a:r>
                      <a:r>
                        <a:rPr lang="en-US" sz="1300" u="none" strike="noStrike" dirty="0">
                          <a:effectLst/>
                        </a:rPr>
                        <a:t>for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When I wear a lifejacket, I </a:t>
                      </a:r>
                      <a:r>
                        <a:rPr lang="en-US" sz="1300" b="1" u="none" strike="noStrike" dirty="0">
                          <a:effectLst/>
                        </a:rPr>
                        <a:t>don’t need to worry </a:t>
                      </a:r>
                      <a:r>
                        <a:rPr lang="en-US" sz="1300" u="none" strike="noStrike" dirty="0">
                          <a:effectLst/>
                        </a:rPr>
                        <a:t>about anything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Wearing a lifejacket lets me </a:t>
                      </a:r>
                      <a:r>
                        <a:rPr lang="en-US" sz="1300" b="1" u="none" strike="noStrike" dirty="0">
                          <a:effectLst/>
                        </a:rPr>
                        <a:t>push my limits</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dirty="0">
                          <a:solidFill>
                            <a:schemeClr val="tx1"/>
                          </a:solidFill>
                          <a:effectLst/>
                          <a:latin typeface="Calibri"/>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I feel I can </a:t>
                      </a:r>
                      <a:r>
                        <a:rPr lang="en-US" sz="1300" b="1" u="none" strike="noStrike" dirty="0">
                          <a:effectLst/>
                        </a:rPr>
                        <a:t>take more chances </a:t>
                      </a:r>
                      <a:r>
                        <a:rPr lang="en-US" sz="1300" u="none" strike="noStrike" dirty="0">
                          <a:effectLst/>
                        </a:rPr>
                        <a:t>when I wear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6934200" y="5410200"/>
            <a:ext cx="1894114" cy="489854"/>
            <a:chOff x="7630886" y="5355772"/>
            <a:chExt cx="1894114" cy="489854"/>
          </a:xfrm>
        </p:grpSpPr>
        <p:sp>
          <p:nvSpPr>
            <p:cNvPr id="8" name="Rectangle 7"/>
            <p:cNvSpPr/>
            <p:nvPr/>
          </p:nvSpPr>
          <p:spPr>
            <a:xfrm>
              <a:off x="7630886" y="5410200"/>
              <a:ext cx="228600" cy="152400"/>
            </a:xfrm>
            <a:prstGeom prst="rect">
              <a:avLst/>
            </a:prstGeom>
            <a:solidFill>
              <a:schemeClr val="accent5">
                <a:lumMod val="20000"/>
                <a:lumOff val="8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7630886" y="5638798"/>
              <a:ext cx="228600" cy="152400"/>
            </a:xfrm>
            <a:prstGeom prst="rect">
              <a:avLst/>
            </a:prstGeom>
            <a:solidFill>
              <a:srgbClr val="17BE0A"/>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59486" y="5355772"/>
              <a:ext cx="1284514" cy="276999"/>
            </a:xfrm>
            <a:prstGeom prst="rect">
              <a:avLst/>
            </a:prstGeom>
            <a:noFill/>
          </p:spPr>
          <p:txBody>
            <a:bodyPr wrap="square" rtlCol="0">
              <a:spAutoFit/>
            </a:bodyPr>
            <a:lstStyle/>
            <a:p>
              <a:r>
                <a:rPr lang="en-US" sz="1200" dirty="0" smtClean="0">
                  <a:solidFill>
                    <a:srgbClr val="1F497D"/>
                  </a:solidFill>
                </a:rPr>
                <a:t>Motivation</a:t>
              </a:r>
              <a:endParaRPr lang="en-US" sz="1200" dirty="0">
                <a:solidFill>
                  <a:srgbClr val="1F497D"/>
                </a:solidFill>
              </a:endParaRPr>
            </a:p>
          </p:txBody>
        </p:sp>
        <p:sp>
          <p:nvSpPr>
            <p:cNvPr id="11" name="TextBox 10"/>
            <p:cNvSpPr txBox="1"/>
            <p:nvPr/>
          </p:nvSpPr>
          <p:spPr>
            <a:xfrm>
              <a:off x="7859486" y="5568627"/>
              <a:ext cx="1665514" cy="276999"/>
            </a:xfrm>
            <a:prstGeom prst="rect">
              <a:avLst/>
            </a:prstGeom>
            <a:noFill/>
          </p:spPr>
          <p:txBody>
            <a:bodyPr wrap="square" rtlCol="0">
              <a:spAutoFit/>
            </a:bodyPr>
            <a:lstStyle/>
            <a:p>
              <a:r>
                <a:rPr lang="en-US" sz="1200" dirty="0" smtClean="0">
                  <a:solidFill>
                    <a:srgbClr val="1F497D"/>
                  </a:solidFill>
                </a:rPr>
                <a:t>Cold Water Motivation</a:t>
              </a:r>
              <a:endParaRPr lang="en-US" sz="1200" dirty="0">
                <a:solidFill>
                  <a:srgbClr val="1F497D"/>
                </a:solidFill>
              </a:endParaRPr>
            </a:p>
          </p:txBody>
        </p:sp>
      </p:grpSp>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15" name="Rectangle 14"/>
          <p:cNvSpPr/>
          <p:nvPr/>
        </p:nvSpPr>
        <p:spPr>
          <a:xfrm>
            <a:off x="0" y="6305490"/>
            <a:ext cx="6019800" cy="400110"/>
          </a:xfrm>
          <a:prstGeom prst="rect">
            <a:avLst/>
          </a:prstGeom>
        </p:spPr>
        <p:txBody>
          <a:bodyPr wrap="square">
            <a:spAutoFit/>
          </a:bodyPr>
          <a:lstStyle/>
          <a:p>
            <a:r>
              <a:rPr lang="en-US" sz="1000" dirty="0" smtClean="0">
                <a:solidFill>
                  <a:srgbClr val="1F497D"/>
                </a:solidFill>
              </a:rPr>
              <a:t>Q301. Here </a:t>
            </a:r>
            <a:r>
              <a:rPr lang="en-US" sz="1000" dirty="0">
                <a:solidFill>
                  <a:srgbClr val="1F497D"/>
                </a:solidFill>
              </a:rPr>
              <a:t>are some statements that describe how people feel about wearing lifejackets while boating. </a:t>
            </a:r>
            <a:r>
              <a:rPr lang="en-US" sz="1000" dirty="0" smtClean="0">
                <a:solidFill>
                  <a:srgbClr val="1F497D"/>
                </a:solidFill>
              </a:rPr>
              <a:t>Which </a:t>
            </a:r>
            <a:r>
              <a:rPr lang="en-US" sz="1000" dirty="0">
                <a:solidFill>
                  <a:srgbClr val="1F497D"/>
                </a:solidFill>
              </a:rPr>
              <a:t>one do you agree with the most and which one do you agree with the least?   (Select one </a:t>
            </a:r>
            <a:r>
              <a:rPr lang="en-US" sz="1000" dirty="0" smtClean="0">
                <a:solidFill>
                  <a:srgbClr val="1F497D"/>
                </a:solidFill>
              </a:rPr>
              <a:t>)  </a:t>
            </a:r>
            <a:endParaRPr lang="en-US" sz="1000" dirty="0">
              <a:solidFill>
                <a:srgbClr val="1F497D"/>
              </a:solidFill>
            </a:endParaRPr>
          </a:p>
        </p:txBody>
      </p:sp>
      <p:sp>
        <p:nvSpPr>
          <p:cNvPr id="17" name="Rounded Rectangle 16"/>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Motivations</a:t>
            </a:r>
            <a:r>
              <a:rPr lang="en-US" sz="1400" dirty="0" smtClean="0">
                <a:solidFill>
                  <a:srgbClr val="1F497D"/>
                </a:solidFill>
              </a:rPr>
              <a:t> for wearing a lifejacket</a:t>
            </a:r>
            <a:endParaRPr lang="en-US" sz="1400" dirty="0">
              <a:solidFill>
                <a:srgbClr val="1F497D"/>
              </a:solidFill>
            </a:endParaRPr>
          </a:p>
        </p:txBody>
      </p:sp>
      <p:cxnSp>
        <p:nvCxnSpPr>
          <p:cNvPr id="18" name="Straight Connector 17"/>
          <p:cNvCxnSpPr/>
          <p:nvPr/>
        </p:nvCxnSpPr>
        <p:spPr>
          <a:xfrm>
            <a:off x="206830" y="394063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2" y="3886980"/>
            <a:ext cx="3124200" cy="369332"/>
          </a:xfrm>
          <a:prstGeom prst="rect">
            <a:avLst/>
          </a:prstGeom>
          <a:noFill/>
        </p:spPr>
        <p:txBody>
          <a:bodyPr wrap="square" rtlCol="0">
            <a:spAutoFit/>
          </a:bodyPr>
          <a:lstStyle/>
          <a:p>
            <a:pPr algn="r"/>
            <a:r>
              <a:rPr lang="en-US" b="1" dirty="0" smtClean="0">
                <a:solidFill>
                  <a:srgbClr val="FFFFFF">
                    <a:lumMod val="50000"/>
                  </a:srgbClr>
                </a:solidFill>
              </a:rPr>
              <a:t>Top 10 compete within 2.2 pts</a:t>
            </a:r>
            <a:endParaRPr lang="en-US" b="1" dirty="0">
              <a:solidFill>
                <a:srgbClr val="FFFFFF">
                  <a:lumMod val="50000"/>
                </a:srgbClr>
              </a:solidFill>
            </a:endParaRPr>
          </a:p>
        </p:txBody>
      </p:sp>
      <p:cxnSp>
        <p:nvCxnSpPr>
          <p:cNvPr id="16" name="Straight Arrow Connector 15"/>
          <p:cNvCxnSpPr/>
          <p:nvPr/>
        </p:nvCxnSpPr>
        <p:spPr>
          <a:xfrm flipH="1">
            <a:off x="507522" y="694426"/>
            <a:ext cx="3048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1337" y="1776609"/>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609007"/>
      </p:ext>
    </p:extLst>
  </p:cSld>
  <p:clrMapOvr>
    <a:masterClrMapping/>
  </p:clrMapOvr>
  <p:transition spd="slow" advClick="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97200"/>
            <a:ext cx="6419250" cy="612000"/>
          </a:xfrm>
        </p:spPr>
        <p:txBody>
          <a:bodyPr/>
          <a:lstStyle/>
          <a:p>
            <a:r>
              <a:rPr lang="en-US" dirty="0" smtClean="0"/>
              <a:t>“Top </a:t>
            </a:r>
            <a:r>
              <a:rPr lang="en-US" dirty="0"/>
              <a:t>3</a:t>
            </a:r>
            <a:r>
              <a:rPr lang="en-US" dirty="0" smtClean="0"/>
              <a:t>” and “Top 10” Motivators are the </a:t>
            </a:r>
            <a:r>
              <a:rPr lang="en-US" dirty="0"/>
              <a:t>same for </a:t>
            </a:r>
            <a:r>
              <a:rPr lang="en-US" dirty="0" smtClean="0"/>
              <a:t/>
            </a:r>
            <a:br>
              <a:rPr lang="en-US" dirty="0" smtClean="0"/>
            </a:br>
            <a:r>
              <a:rPr lang="en-US" dirty="0" smtClean="0">
                <a:solidFill>
                  <a:srgbClr val="00C800"/>
                </a:solidFill>
              </a:rPr>
              <a:t>Pleasure </a:t>
            </a:r>
            <a:r>
              <a:rPr lang="en-US" dirty="0" err="1" smtClean="0">
                <a:solidFill>
                  <a:srgbClr val="00C800"/>
                </a:solidFill>
              </a:rPr>
              <a:t>Powerboaters</a:t>
            </a:r>
            <a:r>
              <a:rPr lang="en-US" dirty="0" smtClean="0">
                <a:solidFill>
                  <a:srgbClr val="00C800"/>
                </a:solidFill>
              </a:rPr>
              <a:t> </a:t>
            </a:r>
            <a:r>
              <a:rPr lang="en-US" dirty="0" smtClean="0"/>
              <a:t>as </a:t>
            </a:r>
            <a:r>
              <a:rPr lang="en-US" dirty="0"/>
              <a:t>for </a:t>
            </a:r>
            <a:r>
              <a:rPr lang="en-US" dirty="0" smtClean="0"/>
              <a:t>Fishers and Paddlers. </a:t>
            </a:r>
            <a:br>
              <a:rPr lang="en-US"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33</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27011" y="598441"/>
          <a:ext cx="8696325" cy="5697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28259763"/>
              </p:ext>
            </p:extLst>
          </p:nvPr>
        </p:nvGraphicFramePr>
        <p:xfrm>
          <a:off x="129540" y="926260"/>
          <a:ext cx="8878444" cy="5225137"/>
        </p:xfrm>
        <a:graphic>
          <a:graphicData uri="http://schemas.openxmlformats.org/drawingml/2006/table">
            <a:tbl>
              <a:tblPr>
                <a:tableStyleId>{5C22544A-7EE6-4342-B048-85BDC9FD1C3A}</a:tableStyleId>
              </a:tblPr>
              <a:tblGrid>
                <a:gridCol w="343446"/>
                <a:gridCol w="6838564"/>
                <a:gridCol w="565478"/>
                <a:gridCol w="565478"/>
                <a:gridCol w="565478"/>
              </a:tblGrid>
              <a:tr h="307361">
                <a:tc>
                  <a:txBody>
                    <a:bodyPr/>
                    <a:lstStyle/>
                    <a:p>
                      <a:pPr algn="ctr" fontAlgn="ctr"/>
                      <a:r>
                        <a:rPr lang="en-US" sz="1050" b="0" i="0" u="none" strike="noStrike" dirty="0">
                          <a:solidFill>
                            <a:srgbClr val="000000"/>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know that wearing a lifejacket is the </a:t>
                      </a:r>
                      <a:r>
                        <a:rPr lang="en-US" sz="1050" b="1" u="none" strike="noStrike" dirty="0">
                          <a:solidFill>
                            <a:srgbClr val="000000"/>
                          </a:solidFill>
                          <a:effectLst/>
                        </a:rPr>
                        <a:t>smart thing </a:t>
                      </a:r>
                      <a:r>
                        <a:rPr lang="en-US" sz="1050" u="none" strike="noStrike" dirty="0">
                          <a:solidFill>
                            <a:srgbClr val="000000"/>
                          </a:solidFill>
                          <a:effectLst/>
                        </a:rPr>
                        <a:t>to do</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dirty="0">
                          <a:solidFill>
                            <a:srgbClr val="000000"/>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wear a lifejacket to be </a:t>
                      </a:r>
                      <a:r>
                        <a:rPr lang="en-US" sz="1050" b="1" u="none" strike="noStrike" dirty="0">
                          <a:solidFill>
                            <a:srgbClr val="000000"/>
                          </a:solidFill>
                          <a:effectLst/>
                        </a:rPr>
                        <a:t>safe</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dirty="0">
                          <a:solidFill>
                            <a:srgbClr val="000000"/>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you pick the right lifejacket, you can be </a:t>
                      </a:r>
                      <a:r>
                        <a:rPr lang="en-US" sz="1050" b="1" u="none" strike="noStrike" dirty="0">
                          <a:solidFill>
                            <a:srgbClr val="000000"/>
                          </a:solidFill>
                          <a:effectLst/>
                        </a:rPr>
                        <a:t>comfortable and safer </a:t>
                      </a:r>
                      <a:r>
                        <a:rPr lang="en-US" sz="1050" u="none" strike="noStrike" dirty="0">
                          <a:solidFill>
                            <a:srgbClr val="000000"/>
                          </a:solidFill>
                          <a:effectLst/>
                        </a:rPr>
                        <a:t>at the same time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wear a lifejacket to ensure I will </a:t>
                      </a:r>
                      <a:r>
                        <a:rPr lang="en-US" sz="1050" b="1" u="none" strike="noStrike" dirty="0">
                          <a:solidFill>
                            <a:srgbClr val="000000"/>
                          </a:solidFill>
                          <a:effectLst/>
                        </a:rPr>
                        <a:t>be there for my family </a:t>
                      </a:r>
                      <a:r>
                        <a:rPr lang="en-US" sz="1050" u="none" strike="noStrike" dirty="0">
                          <a:solidFill>
                            <a:srgbClr val="000000"/>
                          </a:solidFill>
                          <a:effectLst/>
                        </a:rPr>
                        <a:t>when they need 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a:t>
                      </a:r>
                      <a:r>
                        <a:rPr lang="en-US" sz="1050" u="none" strike="noStrike" dirty="0">
                          <a:solidFill>
                            <a:srgbClr val="000000"/>
                          </a:solidFill>
                          <a:effectLst/>
                        </a:rPr>
                        <a:t>for others by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a:solidFill>
                            <a:srgbClr val="000000"/>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make a point of being </a:t>
                      </a:r>
                      <a:r>
                        <a:rPr lang="en-US" sz="1050" b="1" u="none" strike="noStrike" dirty="0">
                          <a:solidFill>
                            <a:srgbClr val="000000"/>
                          </a:solidFill>
                          <a:effectLst/>
                        </a:rPr>
                        <a:t>prepared for the possibility of falling into cold water</a:t>
                      </a:r>
                      <a:r>
                        <a:rPr lang="en-US" sz="1050" u="none" strike="noStrike" dirty="0">
                          <a:solidFill>
                            <a:srgbClr val="000000"/>
                          </a:solidFill>
                          <a:effectLst/>
                        </a:rPr>
                        <a:t>, by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shows I’m strong enough to </a:t>
                      </a:r>
                      <a:r>
                        <a:rPr lang="en-US" sz="1050" b="1" u="none" strike="noStrike" dirty="0">
                          <a:solidFill>
                            <a:srgbClr val="000000"/>
                          </a:solidFill>
                          <a:effectLst/>
                        </a:rPr>
                        <a:t>do the right thing</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lets me focus on having </a:t>
                      </a:r>
                      <a:r>
                        <a:rPr lang="en-US" sz="1050" b="1" u="none" strike="noStrike" dirty="0">
                          <a:solidFill>
                            <a:srgbClr val="000000"/>
                          </a:solidFill>
                          <a:effectLst/>
                        </a:rPr>
                        <a:t>good times </a:t>
                      </a:r>
                      <a:r>
                        <a:rPr lang="en-US" sz="1050" u="none" strike="noStrike" dirty="0">
                          <a:solidFill>
                            <a:srgbClr val="000000"/>
                          </a:solidFill>
                          <a:effectLst/>
                        </a:rPr>
                        <a:t>with others</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I wear a lifejacket, I can be more confident that </a:t>
                      </a:r>
                      <a:r>
                        <a:rPr lang="en-US" sz="1050" b="1" u="none" strike="noStrike" dirty="0">
                          <a:solidFill>
                            <a:srgbClr val="000000"/>
                          </a:solidFill>
                          <a:effectLst/>
                        </a:rPr>
                        <a:t>nothing will go wrong</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someone close to me </a:t>
                      </a:r>
                      <a:r>
                        <a:rPr lang="en-US" sz="1050" b="1" u="none" strike="noStrike" dirty="0">
                          <a:solidFill>
                            <a:srgbClr val="000000"/>
                          </a:solidFill>
                          <a:effectLst/>
                        </a:rPr>
                        <a:t>drowned</a:t>
                      </a:r>
                      <a:r>
                        <a:rPr lang="en-US" sz="1050" u="none" strike="noStrike" dirty="0">
                          <a:solidFill>
                            <a:srgbClr val="000000"/>
                          </a:solidFill>
                          <a:effectLst/>
                        </a:rPr>
                        <a:t> because he/she was not wearing a lifejacket, boating </a:t>
                      </a:r>
                      <a:r>
                        <a:rPr lang="en-US" sz="1050" b="1" u="none" strike="noStrike" dirty="0">
                          <a:solidFill>
                            <a:srgbClr val="000000"/>
                          </a:solidFill>
                          <a:effectLst/>
                        </a:rPr>
                        <a:t>would never be the same </a:t>
                      </a:r>
                      <a:r>
                        <a:rPr lang="en-US" sz="1050" u="none" strike="noStrike" dirty="0">
                          <a:solidFill>
                            <a:srgbClr val="000000"/>
                          </a:solidFill>
                          <a:effectLst/>
                        </a:rPr>
                        <a:t>for 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chemeClr val="tx1"/>
                          </a:solidFill>
                          <a:effectLst/>
                          <a:latin typeface="Calibri"/>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Wearing a lifejacket </a:t>
                      </a:r>
                      <a:r>
                        <a:rPr lang="en-US" sz="1050" b="1" u="none" strike="noStrike" dirty="0">
                          <a:effectLst/>
                        </a:rPr>
                        <a:t>lets me relax</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A lifejacket gives me </a:t>
                      </a:r>
                      <a:r>
                        <a:rPr lang="en-US" sz="1050" b="1" u="none" strike="noStrike" dirty="0">
                          <a:effectLst/>
                        </a:rPr>
                        <a:t>better control</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feel that those </a:t>
                      </a:r>
                      <a:r>
                        <a:rPr lang="en-US" sz="1050" b="1" u="none" strike="noStrike" dirty="0">
                          <a:effectLst/>
                        </a:rPr>
                        <a:t>who are close to me want me to wear </a:t>
                      </a:r>
                      <a:r>
                        <a:rPr lang="en-US" sz="1050" u="none" strike="noStrike" dirty="0">
                          <a:effectLst/>
                        </a:rPr>
                        <a:t>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Others will </a:t>
                      </a:r>
                      <a:r>
                        <a:rPr lang="en-US" sz="1050" b="1" u="none" strike="noStrike" dirty="0">
                          <a:effectLst/>
                        </a:rPr>
                        <a:t>look up to me </a:t>
                      </a:r>
                      <a:r>
                        <a:rPr lang="en-US" sz="1050" u="none" strike="noStrike" dirty="0">
                          <a:effectLst/>
                        </a:rPr>
                        <a:t>for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a:solidFill>
                            <a:schemeClr val="tx1"/>
                          </a:solidFill>
                          <a:effectLst/>
                          <a:latin typeface="Calibri"/>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When I wear a lifejacket, I </a:t>
                      </a:r>
                      <a:r>
                        <a:rPr lang="en-US" sz="1050" b="1" u="none" strike="noStrike" dirty="0">
                          <a:effectLst/>
                        </a:rPr>
                        <a:t>don’t need to worry </a:t>
                      </a:r>
                      <a:r>
                        <a:rPr lang="en-US" sz="1050" u="none" strike="noStrike" dirty="0">
                          <a:effectLst/>
                        </a:rPr>
                        <a:t>about anything</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Wearing a lifejacket lets me </a:t>
                      </a:r>
                      <a:r>
                        <a:rPr lang="en-US" sz="1050" b="1" u="none" strike="noStrike" dirty="0">
                          <a:effectLst/>
                        </a:rPr>
                        <a:t>push my limits</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feel I can </a:t>
                      </a:r>
                      <a:r>
                        <a:rPr lang="en-US" sz="1050" b="1" u="none" strike="noStrike" dirty="0">
                          <a:effectLst/>
                        </a:rPr>
                        <a:t>take more chances </a:t>
                      </a:r>
                      <a:r>
                        <a:rPr lang="en-US" sz="1050" u="none" strike="noStrike" dirty="0">
                          <a:effectLst/>
                        </a:rPr>
                        <a:t>when I wear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762000" y="6170711"/>
            <a:ext cx="2950028" cy="276999"/>
            <a:chOff x="7630886" y="5355772"/>
            <a:chExt cx="2950028" cy="276999"/>
          </a:xfrm>
        </p:grpSpPr>
        <p:sp>
          <p:nvSpPr>
            <p:cNvPr id="8" name="Rectangle 7"/>
            <p:cNvSpPr/>
            <p:nvPr/>
          </p:nvSpPr>
          <p:spPr>
            <a:xfrm>
              <a:off x="7630886" y="5410200"/>
              <a:ext cx="228600" cy="152400"/>
            </a:xfrm>
            <a:prstGeom prst="rect">
              <a:avLst/>
            </a:prstGeom>
            <a:solidFill>
              <a:schemeClr val="accent5">
                <a:lumMod val="20000"/>
                <a:lumOff val="8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686800" y="5425943"/>
              <a:ext cx="228600" cy="152400"/>
            </a:xfrm>
            <a:prstGeom prst="rect">
              <a:avLst/>
            </a:prstGeom>
            <a:solidFill>
              <a:srgbClr val="17BE0A"/>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59486" y="5355772"/>
              <a:ext cx="1284514" cy="276999"/>
            </a:xfrm>
            <a:prstGeom prst="rect">
              <a:avLst/>
            </a:prstGeom>
            <a:noFill/>
          </p:spPr>
          <p:txBody>
            <a:bodyPr wrap="square" rtlCol="0">
              <a:spAutoFit/>
            </a:bodyPr>
            <a:lstStyle/>
            <a:p>
              <a:r>
                <a:rPr lang="en-US" sz="1200" dirty="0">
                  <a:solidFill>
                    <a:srgbClr val="1F497D"/>
                  </a:solidFill>
                </a:rPr>
                <a:t>Motivation</a:t>
              </a:r>
            </a:p>
          </p:txBody>
        </p:sp>
        <p:sp>
          <p:nvSpPr>
            <p:cNvPr id="11" name="TextBox 10"/>
            <p:cNvSpPr txBox="1"/>
            <p:nvPr/>
          </p:nvSpPr>
          <p:spPr>
            <a:xfrm>
              <a:off x="8915400" y="5355772"/>
              <a:ext cx="1665514" cy="276999"/>
            </a:xfrm>
            <a:prstGeom prst="rect">
              <a:avLst/>
            </a:prstGeom>
            <a:noFill/>
          </p:spPr>
          <p:txBody>
            <a:bodyPr wrap="square" rtlCol="0">
              <a:spAutoFit/>
            </a:bodyPr>
            <a:lstStyle/>
            <a:p>
              <a:r>
                <a:rPr lang="en-US" sz="1200" dirty="0">
                  <a:solidFill>
                    <a:srgbClr val="1F497D"/>
                  </a:solidFill>
                </a:rPr>
                <a:t>Cold Water Motivation</a:t>
              </a:r>
            </a:p>
          </p:txBody>
        </p:sp>
      </p:grpSp>
      <p:sp>
        <p:nvSpPr>
          <p:cNvPr id="14" name="TextBox 13"/>
          <p:cNvSpPr txBox="1"/>
          <p:nvPr/>
        </p:nvSpPr>
        <p:spPr>
          <a:xfrm>
            <a:off x="6184184" y="6270171"/>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4578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7" name="Rounded Rectangle 16"/>
          <p:cNvSpPr/>
          <p:nvPr/>
        </p:nvSpPr>
        <p:spPr>
          <a:xfrm>
            <a:off x="7353300" y="71715"/>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for wearing a lifejacket</a:t>
            </a:r>
          </a:p>
        </p:txBody>
      </p:sp>
      <p:cxnSp>
        <p:nvCxnSpPr>
          <p:cNvPr id="18" name="Straight Connector 17"/>
          <p:cNvCxnSpPr/>
          <p:nvPr/>
        </p:nvCxnSpPr>
        <p:spPr>
          <a:xfrm>
            <a:off x="195400" y="3997780"/>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4800" y="694426"/>
            <a:ext cx="4572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415861" y="619071"/>
            <a:ext cx="1514996" cy="281095"/>
            <a:chOff x="7037570" y="1489687"/>
            <a:chExt cx="1833146" cy="340125"/>
          </a:xfrm>
        </p:grpSpPr>
        <p:pic>
          <p:nvPicPr>
            <p:cNvPr id="22"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53059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cache4.asset-cache.net/gc/165954230-boat-icon-set-gettyimages.jpg?v=1&amp;c=IWSAsset&amp;k=2&amp;d=QsGG4%2BaYIoRXYiX0dm6M7JLUWzK9VstOKNGPBhm8C%2B4%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rot="19836632">
            <a:off x="-193991" y="620408"/>
            <a:ext cx="762000" cy="369332"/>
          </a:xfrm>
          <a:prstGeom prst="rect">
            <a:avLst/>
          </a:prstGeom>
          <a:noFill/>
        </p:spPr>
        <p:txBody>
          <a:bodyPr wrap="square" rtlCol="0">
            <a:spAutoFit/>
          </a:bodyPr>
          <a:lstStyle/>
          <a:p>
            <a:pPr algn="ctr"/>
            <a:r>
              <a:rPr lang="en-US" sz="900" dirty="0" smtClean="0"/>
              <a:t>Total Boaters</a:t>
            </a:r>
          </a:p>
        </p:txBody>
      </p:sp>
      <p:cxnSp>
        <p:nvCxnSpPr>
          <p:cNvPr id="25" name="Straight Connector 24"/>
          <p:cNvCxnSpPr/>
          <p:nvPr/>
        </p:nvCxnSpPr>
        <p:spPr>
          <a:xfrm>
            <a:off x="221337" y="1834977"/>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536243"/>
      </p:ext>
    </p:extLst>
  </p:cSld>
  <p:clrMapOvr>
    <a:masterClrMapping/>
  </p:clrMapOvr>
  <p:transition spd="slow" advClick="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263620"/>
            <a:ext cx="6514500" cy="612000"/>
          </a:xfrm>
        </p:spPr>
        <p:txBody>
          <a:bodyPr/>
          <a:lstStyle/>
          <a:p>
            <a:r>
              <a:rPr lang="en-US" dirty="0" smtClean="0"/>
              <a:t>There are several ‘</a:t>
            </a:r>
            <a:r>
              <a:rPr lang="en-US" u="sng" dirty="0" smtClean="0"/>
              <a:t>reasons why to wear</a:t>
            </a:r>
            <a:r>
              <a:rPr lang="en-US" dirty="0" smtClean="0"/>
              <a:t> a lifejacket’ themes evident in the top 10 motivators.</a:t>
            </a:r>
            <a:br>
              <a:rPr lang="en-US" dirty="0" smtClean="0"/>
            </a:br>
            <a:r>
              <a:rPr lang="en-US" sz="1400" dirty="0" smtClean="0"/>
              <a:t/>
            </a:r>
            <a:br>
              <a:rPr lang="en-US" sz="1400"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34</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7196115"/>
              </p:ext>
            </p:extLst>
          </p:nvPr>
        </p:nvGraphicFramePr>
        <p:xfrm>
          <a:off x="247650" y="1240003"/>
          <a:ext cx="7753350" cy="3798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21043235"/>
              </p:ext>
            </p:extLst>
          </p:nvPr>
        </p:nvGraphicFramePr>
        <p:xfrm>
          <a:off x="225877" y="1411519"/>
          <a:ext cx="8730346" cy="3506680"/>
        </p:xfrm>
        <a:graphic>
          <a:graphicData uri="http://schemas.openxmlformats.org/drawingml/2006/table">
            <a:tbl>
              <a:tblPr>
                <a:tableStyleId>{5C22544A-7EE6-4342-B048-85BDC9FD1C3A}</a:tableStyleId>
              </a:tblPr>
              <a:tblGrid>
                <a:gridCol w="457200"/>
                <a:gridCol w="8273146"/>
              </a:tblGrid>
              <a:tr h="350668">
                <a:tc>
                  <a:txBody>
                    <a:bodyPr/>
                    <a:lstStyle/>
                    <a:p>
                      <a:pPr algn="ctr" fontAlgn="ctr"/>
                      <a:r>
                        <a:rPr lang="en-US" sz="1000" b="0" i="0" u="none" strike="noStrike" dirty="0">
                          <a:solidFill>
                            <a:schemeClr val="tx1"/>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know that wearing a lifejacket is the smart thing to do</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be safe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you pick the right lifejacket, you can be comfortable and safer at the same time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ensure I will be there for my family when they need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good example for others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make a point of being prepared for the possibility of falling into cold water,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shows I’m strong enough to do the right thing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lets me focus on having good times with others</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I wear a lifejacket, I can be more confident that nothing will go wrong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someone close to me drowned because he/she was not wearing a lifejacket, boating would never be the same for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3816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7" name="Rounded Rectangle 16"/>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for wearing a lifejacket</a:t>
            </a:r>
          </a:p>
        </p:txBody>
      </p:sp>
      <p:grpSp>
        <p:nvGrpSpPr>
          <p:cNvPr id="29" name="Group 28"/>
          <p:cNvGrpSpPr/>
          <p:nvPr/>
        </p:nvGrpSpPr>
        <p:grpSpPr>
          <a:xfrm>
            <a:off x="6433458" y="5203372"/>
            <a:ext cx="2590800" cy="892626"/>
            <a:chOff x="6934200" y="5007428"/>
            <a:chExt cx="2590800" cy="892626"/>
          </a:xfrm>
        </p:grpSpPr>
        <p:grpSp>
          <p:nvGrpSpPr>
            <p:cNvPr id="30" name="Group 29"/>
            <p:cNvGrpSpPr/>
            <p:nvPr/>
          </p:nvGrpSpPr>
          <p:grpSpPr>
            <a:xfrm>
              <a:off x="6934200" y="5410200"/>
              <a:ext cx="2590800" cy="489854"/>
              <a:chOff x="7630886" y="5355772"/>
              <a:chExt cx="2590800" cy="489854"/>
            </a:xfrm>
          </p:grpSpPr>
          <p:sp>
            <p:nvSpPr>
              <p:cNvPr id="35" name="Rectangle 34"/>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7859486" y="5355772"/>
                <a:ext cx="2264230" cy="276999"/>
              </a:xfrm>
              <a:prstGeom prst="rect">
                <a:avLst/>
              </a:prstGeom>
              <a:noFill/>
            </p:spPr>
            <p:txBody>
              <a:bodyPr wrap="square" rtlCol="0">
                <a:spAutoFit/>
              </a:bodyPr>
              <a:lstStyle/>
              <a:p>
                <a:r>
                  <a:rPr lang="en-US" sz="1200" dirty="0">
                    <a:solidFill>
                      <a:srgbClr val="1F497D"/>
                    </a:solidFill>
                  </a:rPr>
                  <a:t>Avoid emotional pain</a:t>
                </a:r>
              </a:p>
            </p:txBody>
          </p:sp>
          <p:sp>
            <p:nvSpPr>
              <p:cNvPr id="38" name="TextBox 37"/>
              <p:cNvSpPr txBox="1"/>
              <p:nvPr/>
            </p:nvSpPr>
            <p:spPr>
              <a:xfrm>
                <a:off x="7859486" y="5568627"/>
                <a:ext cx="2362200" cy="276999"/>
              </a:xfrm>
              <a:prstGeom prst="rect">
                <a:avLst/>
              </a:prstGeom>
              <a:noFill/>
            </p:spPr>
            <p:txBody>
              <a:bodyPr wrap="square" rtlCol="0">
                <a:spAutoFit/>
              </a:bodyPr>
              <a:lstStyle/>
              <a:p>
                <a:r>
                  <a:rPr lang="en-US" sz="1200" dirty="0">
                    <a:solidFill>
                      <a:srgbClr val="1F497D"/>
                    </a:solidFill>
                  </a:rPr>
                  <a:t>Cold Water motivation</a:t>
                </a:r>
              </a:p>
            </p:txBody>
          </p:sp>
        </p:grpSp>
        <p:sp>
          <p:nvSpPr>
            <p:cNvPr id="31" name="Rectangle 30"/>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7162800" y="5203372"/>
              <a:ext cx="1981200" cy="276999"/>
            </a:xfrm>
            <a:prstGeom prst="rect">
              <a:avLst/>
            </a:prstGeom>
            <a:noFill/>
          </p:spPr>
          <p:txBody>
            <a:bodyPr wrap="square" rtlCol="0">
              <a:spAutoFit/>
            </a:bodyPr>
            <a:lstStyle/>
            <a:p>
              <a:r>
                <a:rPr lang="en-US" sz="1200" dirty="0">
                  <a:solidFill>
                    <a:srgbClr val="1F497D"/>
                  </a:solidFill>
                </a:rPr>
                <a:t>Safety net/security</a:t>
              </a:r>
            </a:p>
          </p:txBody>
        </p:sp>
        <p:sp>
          <p:nvSpPr>
            <p:cNvPr id="34" name="TextBox 33"/>
            <p:cNvSpPr txBox="1"/>
            <p:nvPr/>
          </p:nvSpPr>
          <p:spPr>
            <a:xfrm>
              <a:off x="7162800" y="5007428"/>
              <a:ext cx="2133600" cy="276999"/>
            </a:xfrm>
            <a:prstGeom prst="rect">
              <a:avLst/>
            </a:prstGeom>
            <a:noFill/>
          </p:spPr>
          <p:txBody>
            <a:bodyPr wrap="square" rtlCol="0">
              <a:spAutoFit/>
            </a:bodyPr>
            <a:lstStyle/>
            <a:p>
              <a:r>
                <a:rPr lang="en-US" sz="1200" dirty="0">
                  <a:solidFill>
                    <a:srgbClr val="1F497D"/>
                  </a:solidFill>
                </a:rPr>
                <a:t>Right thing to do</a:t>
              </a:r>
            </a:p>
          </p:txBody>
        </p:sp>
      </p:grpSp>
      <p:sp>
        <p:nvSpPr>
          <p:cNvPr id="39" name="TextBox 38"/>
          <p:cNvSpPr txBox="1"/>
          <p:nvPr/>
        </p:nvSpPr>
        <p:spPr>
          <a:xfrm>
            <a:off x="6433458" y="4811486"/>
            <a:ext cx="2362200" cy="307777"/>
          </a:xfrm>
          <a:prstGeom prst="rect">
            <a:avLst/>
          </a:prstGeom>
          <a:noFill/>
        </p:spPr>
        <p:txBody>
          <a:bodyPr wrap="square" rtlCol="0">
            <a:spAutoFit/>
          </a:bodyPr>
          <a:lstStyle/>
          <a:p>
            <a:pPr algn="ctr"/>
            <a:r>
              <a:rPr lang="en-US" sz="1400" b="1" dirty="0">
                <a:solidFill>
                  <a:srgbClr val="1F497D"/>
                </a:solidFill>
              </a:rPr>
              <a:t>‘Motivating reasons’ themes</a:t>
            </a:r>
          </a:p>
        </p:txBody>
      </p:sp>
      <p:sp>
        <p:nvSpPr>
          <p:cNvPr id="40" name="Rectangle 39"/>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1763486" y="1023256"/>
            <a:ext cx="5600700" cy="369332"/>
          </a:xfrm>
          <a:prstGeom prst="rect">
            <a:avLst/>
          </a:prstGeom>
          <a:noFill/>
        </p:spPr>
        <p:txBody>
          <a:bodyPr wrap="square" rtlCol="0">
            <a:spAutoFit/>
          </a:bodyPr>
          <a:lstStyle/>
          <a:p>
            <a:pPr algn="ctr"/>
            <a:r>
              <a:rPr lang="en-US" b="1" dirty="0" smtClean="0">
                <a:solidFill>
                  <a:srgbClr val="1F497D"/>
                </a:solidFill>
              </a:rPr>
              <a:t>“Top 10” </a:t>
            </a:r>
            <a:r>
              <a:rPr lang="en-US" b="1" dirty="0">
                <a:solidFill>
                  <a:srgbClr val="1F497D"/>
                </a:solidFill>
              </a:rPr>
              <a:t>motivators that resonate most with boaters</a:t>
            </a:r>
          </a:p>
        </p:txBody>
      </p:sp>
      <p:cxnSp>
        <p:nvCxnSpPr>
          <p:cNvPr id="22" name="Straight Connector 21"/>
          <p:cNvCxnSpPr/>
          <p:nvPr/>
        </p:nvCxnSpPr>
        <p:spPr>
          <a:xfrm>
            <a:off x="195400" y="2490003"/>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91391"/>
      </p:ext>
    </p:extLst>
  </p:cSld>
  <p:clrMapOvr>
    <a:masterClrMapping/>
  </p:clrMapOvr>
  <p:transition spd="slow" advClick="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344850"/>
            <a:ext cx="8162325" cy="612000"/>
          </a:xfrm>
        </p:spPr>
        <p:txBody>
          <a:bodyPr/>
          <a:lstStyle/>
          <a:p>
            <a:r>
              <a:rPr lang="en-US" dirty="0" smtClean="0"/>
              <a:t>The most convincing Communications Message speaks to a </a:t>
            </a:r>
            <a:br>
              <a:rPr lang="en-US" dirty="0" smtClean="0"/>
            </a:br>
            <a:r>
              <a:rPr lang="en-US" dirty="0" smtClean="0"/>
              <a:t>lifejacket </a:t>
            </a:r>
            <a:r>
              <a:rPr lang="en-US" sz="2400" u="sng" dirty="0" smtClean="0">
                <a:solidFill>
                  <a:srgbClr val="00C800"/>
                </a:solidFill>
              </a:rPr>
              <a:t>buying you time </a:t>
            </a:r>
            <a:r>
              <a:rPr lang="en-US" dirty="0" smtClean="0"/>
              <a:t>if you fall out of your boat. </a:t>
            </a:r>
            <a:br>
              <a:rPr lang="en-US" dirty="0" smtClean="0"/>
            </a:br>
            <a:r>
              <a:rPr lang="en-US" sz="1600" dirty="0" smtClean="0"/>
              <a:t>3 of 5 second-tier messages are about the benefits of lifejackets in </a:t>
            </a:r>
            <a:r>
              <a:rPr lang="en-US" sz="2400" dirty="0" smtClean="0">
                <a:solidFill>
                  <a:srgbClr val="0099FF"/>
                </a:solidFill>
              </a:rPr>
              <a:t>cold water</a:t>
            </a:r>
            <a:r>
              <a:rPr lang="en-US" sz="1600" dirty="0" smtClean="0"/>
              <a:t>.</a:t>
            </a:r>
            <a:br>
              <a:rPr lang="en-US" sz="1600" dirty="0" smtClean="0"/>
            </a:br>
            <a:r>
              <a:rPr lang="en-US" sz="1200" b="0" dirty="0"/>
              <a:t>All demographic breaks and </a:t>
            </a:r>
            <a:r>
              <a:rPr lang="en-US" sz="1200" b="0" dirty="0" smtClean="0"/>
              <a:t>boating sub-groups, including </a:t>
            </a:r>
            <a:r>
              <a:rPr lang="en-US" sz="1600" dirty="0" smtClean="0">
                <a:solidFill>
                  <a:srgbClr val="00C800"/>
                </a:solidFill>
              </a:rPr>
              <a:t>Pleasure </a:t>
            </a:r>
            <a:r>
              <a:rPr lang="en-US" sz="1600" dirty="0" err="1" smtClean="0">
                <a:solidFill>
                  <a:srgbClr val="00C800"/>
                </a:solidFill>
              </a:rPr>
              <a:t>Powerboaters</a:t>
            </a:r>
            <a:r>
              <a:rPr lang="en-US" sz="1200" b="0" dirty="0" smtClean="0"/>
              <a:t>, select </a:t>
            </a:r>
            <a:r>
              <a:rPr lang="en-US" sz="1200" b="0" dirty="0"/>
              <a:t>the same </a:t>
            </a:r>
            <a:r>
              <a:rPr lang="en-US" sz="1200" b="0" dirty="0" smtClean="0"/>
              <a:t>top-ranked statement, and have similar ratings for the 5 2</a:t>
            </a:r>
            <a:r>
              <a:rPr lang="en-US" sz="1200" b="0" baseline="30000" dirty="0" smtClean="0"/>
              <a:t>nd</a:t>
            </a:r>
            <a:r>
              <a:rPr lang="en-US" sz="1200" b="0" dirty="0" smtClean="0"/>
              <a:t> tier statements.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35</a:t>
            </a:fld>
            <a:endParaRPr lang="de-DE" dirty="0">
              <a:solidFill>
                <a:srgbClr val="1F497D"/>
              </a:solidFill>
            </a:endParaRPr>
          </a:p>
        </p:txBody>
      </p:sp>
      <p:sp>
        <p:nvSpPr>
          <p:cNvPr id="40" name="Rectangle 39"/>
          <p:cNvSpPr/>
          <p:nvPr/>
        </p:nvSpPr>
        <p:spPr>
          <a:xfrm>
            <a:off x="0" y="1295400"/>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Communications Messages (6 of 10)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24" name="Rectangle 23"/>
          <p:cNvSpPr/>
          <p:nvPr/>
        </p:nvSpPr>
        <p:spPr>
          <a:xfrm>
            <a:off x="0" y="6305490"/>
            <a:ext cx="6019800" cy="400110"/>
          </a:xfrm>
          <a:prstGeom prst="rect">
            <a:avLst/>
          </a:prstGeom>
        </p:spPr>
        <p:txBody>
          <a:bodyPr wrap="square">
            <a:spAutoFit/>
          </a:bodyPr>
          <a:lstStyle/>
          <a:p>
            <a:r>
              <a:rPr lang="en-US" sz="1000" dirty="0" smtClean="0">
                <a:solidFill>
                  <a:srgbClr val="1F497D"/>
                </a:solidFill>
              </a:rPr>
              <a:t>Q302. </a:t>
            </a:r>
            <a:r>
              <a:rPr lang="en-US" sz="1000" dirty="0">
                <a:solidFill>
                  <a:srgbClr val="1F497D"/>
                </a:solidFill>
              </a:rPr>
              <a:t>Here are some statements about wearing lifejackets while boating.  Which one do you feel convinces you the most to wear a lifejacket more often and which one applies the least?   (Select </a:t>
            </a:r>
            <a:r>
              <a:rPr lang="en-US" sz="1000" dirty="0" smtClean="0">
                <a:solidFill>
                  <a:srgbClr val="1F497D"/>
                </a:solidFill>
              </a:rPr>
              <a:t>one)  </a:t>
            </a:r>
            <a:endParaRPr lang="en-US" sz="10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83928837"/>
              </p:ext>
            </p:extLst>
          </p:nvPr>
        </p:nvGraphicFramePr>
        <p:xfrm>
          <a:off x="381000" y="1745827"/>
          <a:ext cx="7543800" cy="4265179"/>
        </p:xfrm>
        <a:graphic>
          <a:graphicData uri="http://schemas.openxmlformats.org/drawingml/2006/table">
            <a:tbl>
              <a:tblPr>
                <a:tableStyleId>{5C22544A-7EE6-4342-B048-85BDC9FD1C3A}</a:tableStyleId>
              </a:tblPr>
              <a:tblGrid>
                <a:gridCol w="439615"/>
                <a:gridCol w="6520962"/>
                <a:gridCol w="583223"/>
              </a:tblGrid>
              <a:tr h="381000">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647723">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7.7</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971800"/>
            <a:ext cx="228600" cy="2895600"/>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47608" y="2209800"/>
            <a:ext cx="1154361" cy="2677656"/>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endParaRPr lang="en-US" sz="1400" dirty="0">
              <a:solidFill>
                <a:srgbClr val="FBB040">
                  <a:lumMod val="75000"/>
                </a:srgbClr>
              </a:solidFill>
            </a:endParaRPr>
          </a:p>
          <a:p>
            <a:pPr algn="ctr"/>
            <a:r>
              <a:rPr lang="en-US" sz="1400" dirty="0" smtClean="0">
                <a:solidFill>
                  <a:srgbClr val="FBB040">
                    <a:lumMod val="75000"/>
                  </a:srgbClr>
                </a:solidFill>
              </a:rPr>
              <a:t>Little separation between the 5 2</a:t>
            </a:r>
            <a:r>
              <a:rPr lang="en-US" sz="1400" baseline="30000" dirty="0" smtClean="0">
                <a:solidFill>
                  <a:srgbClr val="FBB040">
                    <a:lumMod val="75000"/>
                  </a:srgbClr>
                </a:solidFill>
              </a:rPr>
              <a:t>nd</a:t>
            </a:r>
            <a:r>
              <a:rPr lang="en-US" sz="1400" dirty="0" smtClean="0">
                <a:solidFill>
                  <a:srgbClr val="FBB040">
                    <a:lumMod val="75000"/>
                  </a:srgbClr>
                </a:solidFill>
              </a:rPr>
              <a:t> tier messages – </a:t>
            </a:r>
          </a:p>
          <a:p>
            <a:pPr algn="ctr"/>
            <a:r>
              <a:rPr lang="en-US" sz="1400" b="1" dirty="0" smtClean="0">
                <a:solidFill>
                  <a:srgbClr val="FBB040">
                    <a:lumMod val="75000"/>
                  </a:srgbClr>
                </a:solidFill>
              </a:rPr>
              <a:t>all are highly convincing</a:t>
            </a:r>
            <a:r>
              <a:rPr lang="en-US" sz="1400" dirty="0" smtClean="0">
                <a:solidFill>
                  <a:srgbClr val="FBB040">
                    <a:lumMod val="75000"/>
                  </a:srgbClr>
                </a:solidFill>
              </a:rPr>
              <a:t> to boaters</a:t>
            </a:r>
            <a:endParaRPr lang="en-US" sz="1400" dirty="0">
              <a:solidFill>
                <a:srgbClr val="FBB040">
                  <a:lumMod val="75000"/>
                </a:srgbClr>
              </a:solidFill>
            </a:endParaRPr>
          </a:p>
        </p:txBody>
      </p:sp>
      <p:sp>
        <p:nvSpPr>
          <p:cNvPr id="36" name="Rounded Rectangle 3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Messages</a:t>
            </a:r>
            <a:r>
              <a:rPr lang="en-US" sz="1400" dirty="0" smtClean="0">
                <a:solidFill>
                  <a:srgbClr val="1F497D"/>
                </a:solidFill>
              </a:rPr>
              <a:t> about wearing a lifejacket</a:t>
            </a:r>
            <a:endParaRPr lang="en-US" sz="1400" dirty="0">
              <a:solidFill>
                <a:srgbClr val="1F497D"/>
              </a:solidFill>
            </a:endParaRPr>
          </a:p>
        </p:txBody>
      </p:sp>
    </p:spTree>
    <p:extLst>
      <p:ext uri="{BB962C8B-B14F-4D97-AF65-F5344CB8AC3E}">
        <p14:creationId xmlns:p14="http://schemas.microsoft.com/office/powerpoint/2010/main" val="2944201405"/>
      </p:ext>
    </p:extLst>
  </p:cSld>
  <p:clrMapOvr>
    <a:masterClrMapping/>
  </p:clrMapOvr>
  <p:transition spd="slow"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1" y="163875"/>
            <a:ext cx="6514500" cy="612000"/>
          </a:xfrm>
        </p:spPr>
        <p:txBody>
          <a:bodyPr/>
          <a:lstStyle/>
          <a:p>
            <a:r>
              <a:rPr lang="en-US" dirty="0" smtClean="0"/>
              <a:t>The #1 message addresses </a:t>
            </a:r>
            <a:r>
              <a:rPr lang="en-US" dirty="0" smtClean="0">
                <a:solidFill>
                  <a:srgbClr val="00C800"/>
                </a:solidFill>
              </a:rPr>
              <a:t>‘Safety Net/Security’ </a:t>
            </a:r>
            <a:r>
              <a:rPr lang="en-US" dirty="0" smtClean="0"/>
              <a:t>top motivators.  And confronts </a:t>
            </a:r>
            <a:r>
              <a:rPr lang="en-US" dirty="0" smtClean="0">
                <a:solidFill>
                  <a:srgbClr val="FF0000"/>
                </a:solidFill>
              </a:rPr>
              <a:t>‘Risk is low’ </a:t>
            </a:r>
            <a:r>
              <a:rPr lang="en-US" dirty="0" smtClean="0"/>
              <a:t>perception barriers.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36</a:t>
            </a:fld>
            <a:endParaRPr lang="de-DE" dirty="0">
              <a:solidFill>
                <a:srgbClr val="1F497D"/>
              </a:solidFill>
            </a:endParaRPr>
          </a:p>
        </p:txBody>
      </p:sp>
      <p:sp>
        <p:nvSpPr>
          <p:cNvPr id="40" name="Rectangle 39"/>
          <p:cNvSpPr/>
          <p:nvPr/>
        </p:nvSpPr>
        <p:spPr>
          <a:xfrm>
            <a:off x="-121920" y="1066800"/>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Communications Messages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24" name="Rectangle 23"/>
          <p:cNvSpPr/>
          <p:nvPr/>
        </p:nvSpPr>
        <p:spPr>
          <a:xfrm>
            <a:off x="0" y="6305490"/>
            <a:ext cx="6019800" cy="400110"/>
          </a:xfrm>
          <a:prstGeom prst="rect">
            <a:avLst/>
          </a:prstGeom>
        </p:spPr>
        <p:txBody>
          <a:bodyPr wrap="square">
            <a:spAutoFit/>
          </a:bodyPr>
          <a:lstStyle/>
          <a:p>
            <a:r>
              <a:rPr lang="en-US" sz="1000" dirty="0">
                <a:solidFill>
                  <a:srgbClr val="1F497D"/>
                </a:solidFill>
              </a:rPr>
              <a:t>Q302. Here are some statements about wearing lifejackets while boating.  Which one do you feel convinces you the most to wear a lifejacket more often and which one applies the least?   (Select one)  </a:t>
            </a:r>
          </a:p>
        </p:txBody>
      </p:sp>
      <p:graphicFrame>
        <p:nvGraphicFramePr>
          <p:cNvPr id="7" name="Table 6"/>
          <p:cNvGraphicFramePr>
            <a:graphicFrameLocks noGrp="1"/>
          </p:cNvGraphicFramePr>
          <p:nvPr>
            <p:extLst>
              <p:ext uri="{D42A27DB-BD31-4B8C-83A1-F6EECF244321}">
                <p14:modId xmlns:p14="http://schemas.microsoft.com/office/powerpoint/2010/main" val="4086942776"/>
              </p:ext>
            </p:extLst>
          </p:nvPr>
        </p:nvGraphicFramePr>
        <p:xfrm>
          <a:off x="259080" y="1669627"/>
          <a:ext cx="7437120" cy="4265179"/>
        </p:xfrm>
        <a:graphic>
          <a:graphicData uri="http://schemas.openxmlformats.org/drawingml/2006/table">
            <a:tbl>
              <a:tblPr>
                <a:tableStyleId>{5C22544A-7EE6-4342-B048-85BDC9FD1C3A}</a:tableStyleId>
              </a:tblPr>
              <a:tblGrid>
                <a:gridCol w="439615"/>
                <a:gridCol w="6387905"/>
                <a:gridCol w="609600"/>
              </a:tblGrid>
              <a:tr h="381000">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647723">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2D050"/>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7EEEF"/>
                    </a:solidFill>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EEF"/>
                    </a:solidFill>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7.7</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36" name="Rounded Rectangle 3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wearing a lifejacket</a:t>
            </a:r>
          </a:p>
        </p:txBody>
      </p:sp>
      <p:sp>
        <p:nvSpPr>
          <p:cNvPr id="2" name="TextBox 1"/>
          <p:cNvSpPr txBox="1"/>
          <p:nvPr/>
        </p:nvSpPr>
        <p:spPr>
          <a:xfrm>
            <a:off x="7620000" y="1436578"/>
            <a:ext cx="1600199" cy="276999"/>
          </a:xfrm>
          <a:prstGeom prst="rect">
            <a:avLst/>
          </a:prstGeom>
          <a:noFill/>
        </p:spPr>
        <p:txBody>
          <a:bodyPr wrap="square" rtlCol="0">
            <a:spAutoFit/>
          </a:bodyPr>
          <a:lstStyle/>
          <a:p>
            <a:pPr algn="ctr"/>
            <a:r>
              <a:rPr lang="en-US" sz="1200" b="1" dirty="0" smtClean="0">
                <a:solidFill>
                  <a:srgbClr val="1F497D"/>
                </a:solidFill>
              </a:rPr>
              <a:t>Theme Connections</a:t>
            </a:r>
            <a:endParaRPr lang="en-US" sz="1200" b="1" dirty="0">
              <a:solidFill>
                <a:srgbClr val="1F497D"/>
              </a:solidFill>
            </a:endParaRPr>
          </a:p>
        </p:txBody>
      </p:sp>
      <p:sp>
        <p:nvSpPr>
          <p:cNvPr id="12" name="TextBox 11"/>
          <p:cNvSpPr txBox="1"/>
          <p:nvPr/>
        </p:nvSpPr>
        <p:spPr>
          <a:xfrm>
            <a:off x="7620001" y="1728608"/>
            <a:ext cx="800099" cy="276999"/>
          </a:xfrm>
          <a:prstGeom prst="rect">
            <a:avLst/>
          </a:prstGeom>
          <a:noFill/>
        </p:spPr>
        <p:txBody>
          <a:bodyPr wrap="square" rtlCol="0">
            <a:spAutoFit/>
          </a:bodyPr>
          <a:lstStyle/>
          <a:p>
            <a:pPr algn="ctr"/>
            <a:r>
              <a:rPr lang="en-US" sz="1200" u="sng" dirty="0" smtClean="0">
                <a:solidFill>
                  <a:srgbClr val="1F497D"/>
                </a:solidFill>
              </a:rPr>
              <a:t>Barriers</a:t>
            </a:r>
            <a:endParaRPr lang="en-US" sz="1200" u="sng" dirty="0">
              <a:solidFill>
                <a:srgbClr val="1F497D"/>
              </a:solidFill>
            </a:endParaRPr>
          </a:p>
        </p:txBody>
      </p:sp>
      <p:sp>
        <p:nvSpPr>
          <p:cNvPr id="13" name="TextBox 12"/>
          <p:cNvSpPr txBox="1"/>
          <p:nvPr/>
        </p:nvSpPr>
        <p:spPr>
          <a:xfrm>
            <a:off x="8305800" y="1728608"/>
            <a:ext cx="914401" cy="276999"/>
          </a:xfrm>
          <a:prstGeom prst="rect">
            <a:avLst/>
          </a:prstGeom>
          <a:noFill/>
        </p:spPr>
        <p:txBody>
          <a:bodyPr wrap="square" rtlCol="0">
            <a:spAutoFit/>
          </a:bodyPr>
          <a:lstStyle/>
          <a:p>
            <a:pPr algn="ctr"/>
            <a:r>
              <a:rPr lang="en-US" sz="1200" u="sng" dirty="0" smtClean="0">
                <a:solidFill>
                  <a:srgbClr val="1F497D"/>
                </a:solidFill>
              </a:rPr>
              <a:t>Motivators</a:t>
            </a:r>
            <a:endParaRPr lang="en-US" sz="1200" u="sng" dirty="0">
              <a:solidFill>
                <a:srgbClr val="1F497D"/>
              </a:solidFill>
            </a:endParaRPr>
          </a:p>
        </p:txBody>
      </p:sp>
      <p:sp>
        <p:nvSpPr>
          <p:cNvPr id="4" name="Rectangle 3"/>
          <p:cNvSpPr/>
          <p:nvPr/>
        </p:nvSpPr>
        <p:spPr>
          <a:xfrm>
            <a:off x="7696200" y="21336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6" name="Rectangle 15"/>
          <p:cNvSpPr/>
          <p:nvPr/>
        </p:nvSpPr>
        <p:spPr>
          <a:xfrm>
            <a:off x="7696200" y="53340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7" name="Rectangle 16"/>
          <p:cNvSpPr/>
          <p:nvPr/>
        </p:nvSpPr>
        <p:spPr>
          <a:xfrm>
            <a:off x="7705294" y="40386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8" name="Rectangle 17"/>
          <p:cNvSpPr/>
          <p:nvPr/>
        </p:nvSpPr>
        <p:spPr>
          <a:xfrm>
            <a:off x="7690054" y="4572000"/>
            <a:ext cx="707186" cy="600164"/>
          </a:xfrm>
          <a:prstGeom prst="rect">
            <a:avLst/>
          </a:prstGeom>
          <a:solidFill>
            <a:srgbClr val="00CCFF"/>
          </a:solidFill>
        </p:spPr>
        <p:txBody>
          <a:bodyPr wrap="square">
            <a:spAutoFit/>
          </a:bodyPr>
          <a:lstStyle/>
          <a:p>
            <a:pPr algn="ctr"/>
            <a:r>
              <a:rPr lang="en-US" sz="1100" dirty="0" smtClean="0">
                <a:solidFill>
                  <a:srgbClr val="000000"/>
                </a:solidFill>
              </a:rPr>
              <a:t>No cold water concern</a:t>
            </a:r>
            <a:endParaRPr lang="en-US" sz="1100" dirty="0">
              <a:solidFill>
                <a:srgbClr val="000000"/>
              </a:solidFill>
            </a:endParaRPr>
          </a:p>
        </p:txBody>
      </p:sp>
      <p:sp>
        <p:nvSpPr>
          <p:cNvPr id="19" name="Rectangle 18"/>
          <p:cNvSpPr/>
          <p:nvPr/>
        </p:nvSpPr>
        <p:spPr>
          <a:xfrm>
            <a:off x="7608570" y="2663190"/>
            <a:ext cx="867943" cy="769441"/>
          </a:xfrm>
          <a:prstGeom prst="rect">
            <a:avLst/>
          </a:prstGeom>
          <a:solidFill>
            <a:srgbClr val="00CCFF"/>
          </a:solidFill>
        </p:spPr>
        <p:txBody>
          <a:bodyPr wrap="square">
            <a:spAutoFit/>
          </a:bodyPr>
          <a:lstStyle/>
          <a:p>
            <a:pPr algn="ctr"/>
            <a:r>
              <a:rPr lang="en-US" sz="1100" dirty="0" smtClean="0">
                <a:solidFill>
                  <a:srgbClr val="000000"/>
                </a:solidFill>
              </a:rPr>
              <a:t>No cold water concern (+low risk)</a:t>
            </a:r>
            <a:endParaRPr lang="en-US" sz="1100" dirty="0">
              <a:solidFill>
                <a:srgbClr val="000000"/>
              </a:solidFill>
            </a:endParaRPr>
          </a:p>
        </p:txBody>
      </p:sp>
      <p:sp>
        <p:nvSpPr>
          <p:cNvPr id="20" name="Rectangle 19"/>
          <p:cNvSpPr/>
          <p:nvPr/>
        </p:nvSpPr>
        <p:spPr>
          <a:xfrm>
            <a:off x="7696936" y="3381464"/>
            <a:ext cx="707186" cy="600164"/>
          </a:xfrm>
          <a:prstGeom prst="rect">
            <a:avLst/>
          </a:prstGeom>
          <a:solidFill>
            <a:srgbClr val="00CCFF"/>
          </a:solidFill>
        </p:spPr>
        <p:txBody>
          <a:bodyPr wrap="square">
            <a:spAutoFit/>
          </a:bodyPr>
          <a:lstStyle/>
          <a:p>
            <a:pPr algn="ctr"/>
            <a:r>
              <a:rPr lang="en-US" sz="1100" dirty="0" smtClean="0">
                <a:solidFill>
                  <a:srgbClr val="000000"/>
                </a:solidFill>
              </a:rPr>
              <a:t>No cold water concern</a:t>
            </a:r>
            <a:endParaRPr lang="en-US" sz="1100" dirty="0">
              <a:solidFill>
                <a:srgbClr val="000000"/>
              </a:solidFill>
            </a:endParaRPr>
          </a:p>
        </p:txBody>
      </p:sp>
      <p:sp>
        <p:nvSpPr>
          <p:cNvPr id="21" name="Rectangle 20"/>
          <p:cNvSpPr/>
          <p:nvPr/>
        </p:nvSpPr>
        <p:spPr>
          <a:xfrm>
            <a:off x="8478112" y="2118717"/>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2" name="Rectangle 21"/>
          <p:cNvSpPr/>
          <p:nvPr/>
        </p:nvSpPr>
        <p:spPr>
          <a:xfrm>
            <a:off x="8514488" y="5334000"/>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5" name="Rectangle 24"/>
          <p:cNvSpPr/>
          <p:nvPr/>
        </p:nvSpPr>
        <p:spPr>
          <a:xfrm>
            <a:off x="8514488" y="4043124"/>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6" name="Rectangle 25"/>
          <p:cNvSpPr/>
          <p:nvPr/>
        </p:nvSpPr>
        <p:spPr>
          <a:xfrm>
            <a:off x="8359140" y="2752636"/>
            <a:ext cx="858113" cy="600164"/>
          </a:xfrm>
          <a:prstGeom prst="rect">
            <a:avLst/>
          </a:prstGeom>
          <a:solidFill>
            <a:srgbClr val="00CCFF"/>
          </a:solidFill>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sp>
        <p:nvSpPr>
          <p:cNvPr id="28" name="Rectangle 27"/>
          <p:cNvSpPr/>
          <p:nvPr/>
        </p:nvSpPr>
        <p:spPr>
          <a:xfrm>
            <a:off x="8346972" y="3377654"/>
            <a:ext cx="858113" cy="600164"/>
          </a:xfrm>
          <a:prstGeom prst="rect">
            <a:avLst/>
          </a:prstGeom>
          <a:solidFill>
            <a:srgbClr val="00CCFF"/>
          </a:solidFill>
          <a:ln>
            <a:solidFill>
              <a:srgbClr val="0099FF"/>
            </a:solidFill>
          </a:ln>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sp>
        <p:nvSpPr>
          <p:cNvPr id="29" name="Rectangle 28"/>
          <p:cNvSpPr/>
          <p:nvPr/>
        </p:nvSpPr>
        <p:spPr>
          <a:xfrm>
            <a:off x="8346849" y="4579620"/>
            <a:ext cx="858113" cy="600164"/>
          </a:xfrm>
          <a:prstGeom prst="rect">
            <a:avLst/>
          </a:prstGeom>
          <a:solidFill>
            <a:srgbClr val="00CCFF"/>
          </a:solidFill>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cxnSp>
        <p:nvCxnSpPr>
          <p:cNvPr id="5" name="Straight Arrow Connector 4"/>
          <p:cNvCxnSpPr/>
          <p:nvPr/>
        </p:nvCxnSpPr>
        <p:spPr>
          <a:xfrm>
            <a:off x="7086600" y="685800"/>
            <a:ext cx="990600" cy="7507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35193"/>
      </p:ext>
    </p:extLst>
  </p:cSld>
  <p:clrMapOvr>
    <a:masterClrMapping/>
  </p:clrMapOvr>
  <p:transition spd="slow" advClick="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8800" y="152399"/>
            <a:ext cx="8162325" cy="1106229"/>
          </a:xfrm>
        </p:spPr>
        <p:txBody>
          <a:bodyPr/>
          <a:lstStyle/>
          <a:p>
            <a:r>
              <a:rPr lang="en-US" dirty="0" smtClean="0"/>
              <a:t>The most effective Fact informs boaters via past drowning </a:t>
            </a:r>
            <a:br>
              <a:rPr lang="en-US" dirty="0" smtClean="0"/>
            </a:br>
            <a:r>
              <a:rPr lang="en-US" dirty="0" smtClean="0"/>
              <a:t>statistics about the possibly fatal consequences of not </a:t>
            </a:r>
            <a:br>
              <a:rPr lang="en-US" dirty="0" smtClean="0"/>
            </a:br>
            <a:r>
              <a:rPr lang="en-US" dirty="0" smtClean="0"/>
              <a:t>wearing a lifejacket.</a:t>
            </a:r>
            <a:br>
              <a:rPr lang="en-US" dirty="0" smtClean="0"/>
            </a:br>
            <a:r>
              <a:rPr lang="en-US" sz="1200" b="0" dirty="0" smtClean="0"/>
              <a:t>All </a:t>
            </a:r>
            <a:r>
              <a:rPr lang="en-US" sz="1200" b="0" dirty="0"/>
              <a:t>demographic breaks and boater </a:t>
            </a:r>
            <a:r>
              <a:rPr lang="en-US" sz="1200" b="0" dirty="0" smtClean="0"/>
              <a:t>subgroups, including </a:t>
            </a:r>
            <a:r>
              <a:rPr lang="en-US" sz="1600" dirty="0" smtClean="0">
                <a:solidFill>
                  <a:srgbClr val="00C800"/>
                </a:solidFill>
              </a:rPr>
              <a:t>Pleasure </a:t>
            </a:r>
            <a:r>
              <a:rPr lang="en-US" sz="1600" dirty="0" err="1" smtClean="0">
                <a:solidFill>
                  <a:srgbClr val="00C800"/>
                </a:solidFill>
              </a:rPr>
              <a:t>Powerboaters</a:t>
            </a:r>
            <a:r>
              <a:rPr lang="en-US" sz="1200" b="0" dirty="0" smtClean="0"/>
              <a:t>, </a:t>
            </a:r>
            <a:r>
              <a:rPr lang="en-US" sz="1200" b="0" dirty="0"/>
              <a:t>choose the same fact as the most effective communications </a:t>
            </a:r>
            <a:r>
              <a:rPr lang="en-US" sz="1200" b="0" dirty="0" smtClean="0"/>
              <a:t>statement; and there is little difference in ratings of the other Facts across subgroups.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37</a:t>
            </a:fld>
            <a:endParaRPr lang="de-DE" dirty="0">
              <a:solidFill>
                <a:srgbClr val="1F497D"/>
              </a:solidFill>
            </a:endParaRPr>
          </a:p>
        </p:txBody>
      </p:sp>
      <p:sp>
        <p:nvSpPr>
          <p:cNvPr id="40" name="Rectangle 39"/>
          <p:cNvSpPr/>
          <p:nvPr/>
        </p:nvSpPr>
        <p:spPr>
          <a:xfrm>
            <a:off x="0" y="1258629"/>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Supporting Facts (6 of 9)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08772999"/>
              </p:ext>
            </p:extLst>
          </p:nvPr>
        </p:nvGraphicFramePr>
        <p:xfrm>
          <a:off x="381000" y="1669625"/>
          <a:ext cx="7543800" cy="4216228"/>
        </p:xfrm>
        <a:graphic>
          <a:graphicData uri="http://schemas.openxmlformats.org/drawingml/2006/table">
            <a:tbl>
              <a:tblPr>
                <a:tableStyleId>{5C22544A-7EE6-4342-B048-85BDC9FD1C3A}</a:tableStyleId>
              </a:tblPr>
              <a:tblGrid>
                <a:gridCol w="439615"/>
                <a:gridCol w="6520962"/>
                <a:gridCol w="583223"/>
              </a:tblGrid>
              <a:tr h="364799">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09766">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a:rPr>
                        <a:t>80% of people who drown while boating were not wearing a lifejacket and they could have survived if they were.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04165">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70% of boating fatality victims were with other people</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ie</a:t>
                      </a:r>
                      <a:r>
                        <a:rPr lang="en-US" sz="1200" kern="1200" dirty="0" smtClean="0">
                          <a:solidFill>
                            <a:srgbClr val="000000"/>
                          </a:solidFill>
                          <a:effectLst/>
                          <a:latin typeface="+mn-lt"/>
                          <a:ea typeface="+mn-ea"/>
                          <a:cs typeface="+mn-cs"/>
                        </a:rPr>
                        <a:t>. not alone), who were NOT able to rescue them.</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875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In a controlled “test” of fishermen who fell out of their small powerboat,</a:t>
                      </a:r>
                      <a:r>
                        <a:rPr lang="en-US" sz="1200" kern="1200" dirty="0" smtClean="0">
                          <a:solidFill>
                            <a:srgbClr val="000000"/>
                          </a:solidFill>
                          <a:effectLst/>
                          <a:latin typeface="+mn-lt"/>
                          <a:ea typeface="+mn-ea"/>
                          <a:cs typeface="+mn-cs"/>
                        </a:rPr>
                        <a:t> 1000 </a:t>
                      </a:r>
                      <a:r>
                        <a:rPr lang="en-US" sz="1200" kern="1200" dirty="0" err="1" smtClean="0">
                          <a:solidFill>
                            <a:srgbClr val="000000"/>
                          </a:solidFill>
                          <a:effectLst/>
                          <a:latin typeface="+mn-lt"/>
                          <a:ea typeface="+mn-ea"/>
                          <a:cs typeface="+mn-cs"/>
                        </a:rPr>
                        <a:t>metres</a:t>
                      </a:r>
                      <a:r>
                        <a:rPr lang="en-US" sz="1200" kern="1200" dirty="0" smtClean="0">
                          <a:solidFill>
                            <a:srgbClr val="000000"/>
                          </a:solidFill>
                          <a:effectLst/>
                          <a:latin typeface="+mn-lt"/>
                          <a:ea typeface="+mn-ea"/>
                          <a:cs typeface="+mn-cs"/>
                        </a:rPr>
                        <a:t> from shore, fully clothed, not wearing a lifejacket, </a:t>
                      </a:r>
                      <a:r>
                        <a:rPr lang="en-US" sz="1200" b="1" kern="1200" dirty="0" smtClean="0">
                          <a:solidFill>
                            <a:srgbClr val="000000"/>
                          </a:solidFill>
                          <a:effectLst/>
                          <a:latin typeface="+mn-lt"/>
                          <a:ea typeface="+mn-ea"/>
                          <a:cs typeface="+mn-cs"/>
                        </a:rPr>
                        <a:t>and tried to swim to shore, 7 out of 10 did not make it.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0279">
                <a:tc gridSpan="2">
                  <a:txBody>
                    <a:bodyPr/>
                    <a:lstStyle/>
                    <a:p>
                      <a:pPr algn="l" fontAlgn="b"/>
                      <a:r>
                        <a:rPr lang="en-US" sz="1200" kern="1200" dirty="0" smtClean="0">
                          <a:solidFill>
                            <a:srgbClr val="000000"/>
                          </a:solidFill>
                          <a:effectLst/>
                          <a:latin typeface="+mn-lt"/>
                          <a:ea typeface="+mn-ea"/>
                          <a:cs typeface="+mn-cs"/>
                        </a:rPr>
                        <a:t>You may unexpectedly and suddenly, end up in the water due to swamping, capsizing or falling overboard, because of </a:t>
                      </a:r>
                      <a:r>
                        <a:rPr lang="en-US" sz="1200" b="1" kern="1200" dirty="0" smtClean="0">
                          <a:solidFill>
                            <a:srgbClr val="000000"/>
                          </a:solidFill>
                          <a:effectLst/>
                          <a:latin typeface="+mn-lt"/>
                          <a:ea typeface="+mn-ea"/>
                          <a:cs typeface="+mn-cs"/>
                        </a:rPr>
                        <a:t>external factors beyond your control such as… </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pPr lvl="0"/>
                      <a:endParaRPr lang="en-US" sz="1200"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52176">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 Careless / inattentive / distracted driving of a boat by “the other guy”</a:t>
                      </a:r>
                      <a:r>
                        <a:rPr lang="en-US" sz="1200" kern="1200" dirty="0" smtClean="0">
                          <a:solidFill>
                            <a:srgbClr val="000000"/>
                          </a:solidFill>
                          <a:effectLst/>
                          <a:latin typeface="+mn-lt"/>
                          <a:ea typeface="+mn-ea"/>
                          <a:cs typeface="+mn-cs"/>
                        </a:rPr>
                        <a:t>; e.g. your boat has to suddenly swerve, or another powerboat or personal watercraft runs over/collides with your canoe/kayak, pedal boat or powerboat.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2567">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 Unknown or unexpected rocks, submerged/partially floating logs, tree stumps or other </a:t>
                      </a:r>
                      <a:r>
                        <a:rPr lang="en-US" sz="1200" b="1" kern="1200" dirty="0" smtClean="0">
                          <a:solidFill>
                            <a:srgbClr val="000000"/>
                          </a:solidFill>
                          <a:effectLst/>
                          <a:latin typeface="+mn-lt"/>
                          <a:ea typeface="+mn-ea"/>
                          <a:cs typeface="+mn-cs"/>
                        </a:rPr>
                        <a:t>obstacles in the water</a:t>
                      </a:r>
                      <a:r>
                        <a:rPr lang="en-US" sz="1200" kern="1200" dirty="0" smtClean="0">
                          <a:solidFill>
                            <a:srgbClr val="000000"/>
                          </a:solidFill>
                          <a:effectLst/>
                          <a:latin typeface="+mn-lt"/>
                          <a:ea typeface="+mn-ea"/>
                          <a:cs typeface="+mn-cs"/>
                        </a:rPr>
                        <a:t> that you do not see.</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12875">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Rough water,</a:t>
                      </a:r>
                      <a:r>
                        <a:rPr lang="en-US" sz="1200" kern="1200" dirty="0" smtClean="0">
                          <a:solidFill>
                            <a:srgbClr val="000000"/>
                          </a:solidFill>
                          <a:effectLst/>
                          <a:latin typeface="+mn-lt"/>
                          <a:ea typeface="+mn-ea"/>
                          <a:cs typeface="+mn-cs"/>
                        </a:rPr>
                        <a:t> due to rapid changes in weather or unexpected effects of waves from other boats.</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819400"/>
            <a:ext cx="228600" cy="2951018"/>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33420" y="1763486"/>
            <a:ext cx="1154361" cy="3108543"/>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endParaRPr lang="en-US" sz="1400" b="1" dirty="0" smtClean="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r>
              <a:rPr lang="en-US" sz="1400" dirty="0" smtClean="0">
                <a:solidFill>
                  <a:srgbClr val="FBB040">
                    <a:lumMod val="75000"/>
                  </a:srgbClr>
                </a:solidFill>
              </a:rPr>
              <a:t>Little separation between the 5 2</a:t>
            </a:r>
            <a:r>
              <a:rPr lang="en-US" sz="1400" baseline="30000" dirty="0" smtClean="0">
                <a:solidFill>
                  <a:srgbClr val="FBB040">
                    <a:lumMod val="75000"/>
                  </a:srgbClr>
                </a:solidFill>
              </a:rPr>
              <a:t>nd</a:t>
            </a:r>
            <a:r>
              <a:rPr lang="en-US" sz="1400" dirty="0" smtClean="0">
                <a:solidFill>
                  <a:srgbClr val="FBB040">
                    <a:lumMod val="75000"/>
                  </a:srgbClr>
                </a:solidFill>
              </a:rPr>
              <a:t> tier facts – </a:t>
            </a:r>
          </a:p>
          <a:p>
            <a:pPr algn="ctr"/>
            <a:r>
              <a:rPr lang="en-US" sz="1400" b="1" dirty="0" smtClean="0">
                <a:solidFill>
                  <a:srgbClr val="FBB040">
                    <a:lumMod val="75000"/>
                  </a:srgbClr>
                </a:solidFill>
              </a:rPr>
              <a:t>all are highly convincing</a:t>
            </a:r>
            <a:r>
              <a:rPr lang="en-US" sz="1400" dirty="0" smtClean="0">
                <a:solidFill>
                  <a:srgbClr val="FBB040">
                    <a:lumMod val="75000"/>
                  </a:srgbClr>
                </a:solidFill>
              </a:rPr>
              <a:t> to boaters</a:t>
            </a:r>
            <a:endParaRPr lang="en-US" sz="1400" dirty="0">
              <a:solidFill>
                <a:srgbClr val="FBB040">
                  <a:lumMod val="75000"/>
                </a:srgbClr>
              </a:solidFill>
            </a:endParaRPr>
          </a:p>
        </p:txBody>
      </p:sp>
      <p:sp>
        <p:nvSpPr>
          <p:cNvPr id="13" name="Rectangle 12"/>
          <p:cNvSpPr/>
          <p:nvPr/>
        </p:nvSpPr>
        <p:spPr>
          <a:xfrm>
            <a:off x="0" y="6381690"/>
            <a:ext cx="6019800" cy="400110"/>
          </a:xfrm>
          <a:prstGeom prst="rect">
            <a:avLst/>
          </a:prstGeom>
        </p:spPr>
        <p:txBody>
          <a:bodyPr wrap="square">
            <a:spAutoFit/>
          </a:bodyPr>
          <a:lstStyle/>
          <a:p>
            <a:r>
              <a:rPr lang="en-US" sz="1000" dirty="0" smtClean="0">
                <a:solidFill>
                  <a:srgbClr val="1F497D"/>
                </a:solidFill>
              </a:rPr>
              <a:t>Q303. </a:t>
            </a:r>
            <a:r>
              <a:rPr lang="en-US" sz="1000" dirty="0">
                <a:solidFill>
                  <a:srgbClr val="1F497D"/>
                </a:solidFill>
              </a:rPr>
              <a:t>Here are some facts about wearing lifejackets while boating.  Which one do you feel convinces you the </a:t>
            </a:r>
            <a:r>
              <a:rPr lang="en-US" sz="1000" dirty="0" smtClean="0">
                <a:solidFill>
                  <a:srgbClr val="1F497D"/>
                </a:solidFill>
              </a:rPr>
              <a:t>most to wear a lifejacket more often and which one convinces you the least?   (Select one)  </a:t>
            </a:r>
            <a:endParaRPr lang="en-US" sz="1000" dirty="0">
              <a:solidFill>
                <a:srgbClr val="1F497D"/>
              </a:solidFill>
            </a:endParaRPr>
          </a:p>
        </p:txBody>
      </p:sp>
      <p:sp>
        <p:nvSpPr>
          <p:cNvPr id="14" name="Rounded Rectangle 13"/>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Facts</a:t>
            </a:r>
            <a:r>
              <a:rPr lang="en-US" sz="1400" dirty="0" smtClean="0">
                <a:solidFill>
                  <a:srgbClr val="1F497D"/>
                </a:solidFill>
              </a:rPr>
              <a:t> about wearing a lifejacket</a:t>
            </a:r>
            <a:endParaRPr lang="en-US" sz="1400" dirty="0">
              <a:solidFill>
                <a:srgbClr val="1F497D"/>
              </a:solidFill>
            </a:endParaRPr>
          </a:p>
        </p:txBody>
      </p:sp>
    </p:spTree>
    <p:extLst>
      <p:ext uri="{BB962C8B-B14F-4D97-AF65-F5344CB8AC3E}">
        <p14:creationId xmlns:p14="http://schemas.microsoft.com/office/powerpoint/2010/main" val="3336378424"/>
      </p:ext>
    </p:extLst>
  </p:cSld>
  <p:clrMapOvr>
    <a:masterClrMapping/>
  </p:clrMapOvr>
  <p:transition spd="slow"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88403"/>
            <a:ext cx="8162325" cy="612000"/>
          </a:xfrm>
        </p:spPr>
        <p:txBody>
          <a:bodyPr/>
          <a:lstStyle/>
          <a:p>
            <a:r>
              <a:rPr lang="en-US" dirty="0" smtClean="0"/>
              <a:t>Significantly </a:t>
            </a:r>
            <a:r>
              <a:rPr lang="en-US" sz="2400" dirty="0" smtClean="0">
                <a:solidFill>
                  <a:srgbClr val="00C800"/>
                </a:solidFill>
              </a:rPr>
              <a:t>more boaters </a:t>
            </a:r>
            <a:r>
              <a:rPr lang="en-US" dirty="0" smtClean="0"/>
              <a:t>say they would </a:t>
            </a:r>
            <a:r>
              <a:rPr lang="en-US" sz="2400" dirty="0" smtClean="0">
                <a:solidFill>
                  <a:srgbClr val="00C800"/>
                </a:solidFill>
              </a:rPr>
              <a:t>Always</a:t>
            </a:r>
            <a:r>
              <a:rPr lang="en-US" dirty="0" smtClean="0"/>
              <a:t> wear a lifejacket </a:t>
            </a:r>
            <a:br>
              <a:rPr lang="en-US" dirty="0" smtClean="0"/>
            </a:br>
            <a:r>
              <a:rPr lang="en-US" dirty="0" smtClean="0"/>
              <a:t>after having seen the motivations, barriers, and communications statements.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38</a:t>
            </a:fld>
            <a:endParaRPr lang="de-DE" dirty="0">
              <a:solidFill>
                <a:srgbClr val="1F497D"/>
              </a:solidFill>
            </a:endParaRPr>
          </a:p>
        </p:txBody>
      </p:sp>
      <p:sp>
        <p:nvSpPr>
          <p:cNvPr id="6" name="TextBox 5"/>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sp>
        <p:nvSpPr>
          <p:cNvPr id="8" name="TextBox 7"/>
          <p:cNvSpPr txBox="1"/>
          <p:nvPr/>
        </p:nvSpPr>
        <p:spPr>
          <a:xfrm>
            <a:off x="1981200" y="1371600"/>
            <a:ext cx="5791200" cy="369332"/>
          </a:xfrm>
          <a:prstGeom prst="rect">
            <a:avLst/>
          </a:prstGeom>
          <a:noFill/>
        </p:spPr>
        <p:txBody>
          <a:bodyPr wrap="square" rtlCol="0">
            <a:spAutoFit/>
          </a:bodyPr>
          <a:lstStyle/>
          <a:p>
            <a:pPr algn="ctr"/>
            <a:r>
              <a:rPr lang="en-US" b="1" dirty="0" smtClean="0">
                <a:solidFill>
                  <a:srgbClr val="1F497D"/>
                </a:solidFill>
              </a:rPr>
              <a:t>Current Behaviour &amp; Future Intent to Wear a Lifejacket</a:t>
            </a:r>
            <a:endParaRPr lang="en-US" b="1" dirty="0">
              <a:solidFill>
                <a:srgbClr val="1F497D"/>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804639484"/>
              </p:ext>
            </p:extLst>
          </p:nvPr>
        </p:nvGraphicFramePr>
        <p:xfrm>
          <a:off x="457202" y="1905000"/>
          <a:ext cx="7326294" cy="3886200"/>
        </p:xfrm>
        <a:graphic>
          <a:graphicData uri="http://schemas.openxmlformats.org/drawingml/2006/table">
            <a:tbl>
              <a:tblPr>
                <a:tableStyleId>{5C22544A-7EE6-4342-B048-85BDC9FD1C3A}</a:tableStyleId>
              </a:tblPr>
              <a:tblGrid>
                <a:gridCol w="1496770"/>
                <a:gridCol w="2914762"/>
                <a:gridCol w="2914762"/>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bg1"/>
                          </a:solidFill>
                          <a:effectLst/>
                          <a:latin typeface="+mj-lt"/>
                        </a:rPr>
                        <a:t>Current Behaviour (Q103a)</a:t>
                      </a:r>
                      <a:endParaRPr lang="en-US" sz="1200" b="1" i="0" u="none" strike="noStrike" dirty="0">
                        <a:solidFill>
                          <a:schemeClr val="bg1"/>
                        </a:solidFill>
                        <a:effectLst/>
                        <a:latin typeface="+mj-lt"/>
                      </a:endParaRPr>
                    </a:p>
                  </a:txBody>
                  <a:tcPr marL="9525" marR="9525" marT="9525" marB="0" anchor="ctr">
                    <a:lnL w="12700" cmpd="sng">
                      <a:noFill/>
                    </a:lnL>
                    <a:lnR w="12700" cmpd="sng">
                      <a:noFill/>
                    </a:lnR>
                    <a:solidFill>
                      <a:schemeClr val="accent1"/>
                    </a:solidFill>
                  </a:tcPr>
                </a:tc>
                <a:tc>
                  <a:txBody>
                    <a:bodyPr/>
                    <a:lstStyle/>
                    <a:p>
                      <a:pPr algn="ctr" fontAlgn="ctr"/>
                      <a:r>
                        <a:rPr lang="en-US" sz="1600" b="1" i="0" u="none" strike="noStrike" dirty="0" smtClean="0">
                          <a:solidFill>
                            <a:schemeClr val="bg1"/>
                          </a:solidFill>
                          <a:effectLst/>
                          <a:latin typeface="+mj-lt"/>
                        </a:rPr>
                        <a:t>Future</a:t>
                      </a:r>
                      <a:r>
                        <a:rPr lang="en-US" sz="1600" b="1" i="0" u="none" strike="noStrike" baseline="0" dirty="0" smtClean="0">
                          <a:solidFill>
                            <a:schemeClr val="bg1"/>
                          </a:solidFill>
                          <a:effectLst/>
                          <a:latin typeface="+mj-lt"/>
                        </a:rPr>
                        <a:t> Intent (Q304)</a:t>
                      </a:r>
                      <a:endParaRPr lang="en-US" sz="1600" b="1" i="0" u="none" strike="noStrike" dirty="0">
                        <a:solidFill>
                          <a:schemeClr val="bg1"/>
                        </a:solidFill>
                        <a:effectLst/>
                        <a:latin typeface="+mj-lt"/>
                      </a:endParaRPr>
                    </a:p>
                  </a:txBody>
                  <a:tcPr marL="9525" marR="9525" marT="9525" marB="0" anchor="ctr">
                    <a:lnL w="12700" cmpd="sng">
                      <a:noFill/>
                    </a:lnL>
                    <a:solidFill>
                      <a:schemeClr val="accent1"/>
                    </a:solid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0" u="none" strike="noStrike" dirty="0" smtClean="0">
                          <a:solidFill>
                            <a:schemeClr val="tx1"/>
                          </a:solidFill>
                          <a:effectLst/>
                          <a:latin typeface="+mj-lt"/>
                        </a:rPr>
                        <a:t> </a:t>
                      </a: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lnR w="12700" cmpd="sng">
                      <a:noFill/>
                    </a:ln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(n=602)</a:t>
                      </a:r>
                    </a:p>
                  </a:txBody>
                  <a:tcPr marL="9525" marR="9525" marT="9525" marB="0" anchor="ctr">
                    <a:lnL w="12700" cmpd="sng">
                      <a:noFill/>
                    </a:lnL>
                    <a:solidFill>
                      <a:schemeClr val="bg1">
                        <a:lumMod val="75000"/>
                      </a:schemeClr>
                    </a:solidFill>
                  </a:tcPr>
                </a:tc>
              </a:tr>
              <a:tr h="596900">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r h="596900">
                <a:tc>
                  <a:txBody>
                    <a:bodyPr/>
                    <a:lstStyle/>
                    <a:p>
                      <a:pPr algn="r" fontAlgn="ctr"/>
                      <a:r>
                        <a:rPr lang="en-US" sz="1400" b="0" i="0" u="none" strike="noStrike" dirty="0" smtClean="0">
                          <a:solidFill>
                            <a:schemeClr val="dk1"/>
                          </a:solidFill>
                          <a:effectLst/>
                          <a:latin typeface="+mn-lt"/>
                        </a:rPr>
                        <a:t>Most</a:t>
                      </a:r>
                      <a:r>
                        <a:rPr lang="en-US" sz="1400" b="0" i="0" u="none" strike="noStrike" baseline="0" dirty="0" smtClean="0">
                          <a:solidFill>
                            <a:schemeClr val="dk1"/>
                          </a:solidFill>
                          <a:effectLst/>
                          <a:latin typeface="+mn-lt"/>
                        </a:rPr>
                        <a:t> of the time</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Sometimes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r h="596900">
                <a:tc>
                  <a:txBody>
                    <a:bodyPr/>
                    <a:lstStyle/>
                    <a:p>
                      <a:pPr algn="r" fontAlgn="ctr"/>
                      <a:r>
                        <a:rPr lang="en-US" sz="1400" u="none" strike="noStrike" dirty="0" smtClean="0">
                          <a:effectLst/>
                        </a:rPr>
                        <a:t>Rarely</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Never</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bl>
          </a:graphicData>
        </a:graphic>
      </p:graphicFrame>
      <p:graphicFrame>
        <p:nvGraphicFramePr>
          <p:cNvPr id="12" name="Chart 11"/>
          <p:cNvGraphicFramePr/>
          <p:nvPr>
            <p:extLst>
              <p:ext uri="{D42A27DB-BD31-4B8C-83A1-F6EECF244321}">
                <p14:modId xmlns:p14="http://schemas.microsoft.com/office/powerpoint/2010/main" val="2056068722"/>
              </p:ext>
            </p:extLst>
          </p:nvPr>
        </p:nvGraphicFramePr>
        <p:xfrm>
          <a:off x="2220684" y="2654476"/>
          <a:ext cx="2540000" cy="326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568616393"/>
              </p:ext>
            </p:extLst>
          </p:nvPr>
        </p:nvGraphicFramePr>
        <p:xfrm>
          <a:off x="5054879" y="2643973"/>
          <a:ext cx="2540000" cy="32674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aphicFrame>
        <p:nvGraphicFramePr>
          <p:cNvPr id="19" name="Chart 18"/>
          <p:cNvGraphicFramePr/>
          <p:nvPr>
            <p:extLst>
              <p:ext uri="{D42A27DB-BD31-4B8C-83A1-F6EECF244321}">
                <p14:modId xmlns:p14="http://schemas.microsoft.com/office/powerpoint/2010/main" val="1542654748"/>
              </p:ext>
            </p:extLst>
          </p:nvPr>
        </p:nvGraphicFramePr>
        <p:xfrm>
          <a:off x="7667172" y="2687515"/>
          <a:ext cx="1346479" cy="3267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7923166" y="2028372"/>
            <a:ext cx="1068434" cy="584775"/>
          </a:xfrm>
          <a:prstGeom prst="rect">
            <a:avLst/>
          </a:prstGeom>
        </p:spPr>
        <p:txBody>
          <a:bodyPr wrap="none">
            <a:spAutoFit/>
          </a:bodyPr>
          <a:lstStyle/>
          <a:p>
            <a:pPr algn="ctr"/>
            <a:r>
              <a:rPr lang="en-US" sz="1600" b="1" dirty="0" smtClean="0">
                <a:solidFill>
                  <a:srgbClr val="1F497D"/>
                </a:solidFill>
              </a:rPr>
              <a:t>Difference</a:t>
            </a:r>
          </a:p>
          <a:p>
            <a:pPr algn="ctr"/>
            <a:r>
              <a:rPr lang="en-US" sz="1600" dirty="0" smtClean="0">
                <a:solidFill>
                  <a:srgbClr val="1F497D"/>
                </a:solidFill>
              </a:rPr>
              <a:t>∆ pts </a:t>
            </a:r>
            <a:endParaRPr lang="en-US" sz="1600" dirty="0">
              <a:solidFill>
                <a:srgbClr val="1F497D"/>
              </a:solidFill>
            </a:endParaRPr>
          </a:p>
        </p:txBody>
      </p:sp>
      <p:grpSp>
        <p:nvGrpSpPr>
          <p:cNvPr id="5" name="Group 4"/>
          <p:cNvGrpSpPr/>
          <p:nvPr/>
        </p:nvGrpSpPr>
        <p:grpSpPr>
          <a:xfrm>
            <a:off x="7402495" y="2895600"/>
            <a:ext cx="239042" cy="2810283"/>
            <a:chOff x="7402495" y="2895600"/>
            <a:chExt cx="239042" cy="2810283"/>
          </a:xfrm>
        </p:grpSpPr>
        <p:sp>
          <p:nvSpPr>
            <p:cNvPr id="2" name="Down Arrow 1"/>
            <p:cNvSpPr/>
            <p:nvPr/>
          </p:nvSpPr>
          <p:spPr>
            <a:xfrm>
              <a:off x="7410333" y="3529914"/>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Down Arrow 19"/>
            <p:cNvSpPr/>
            <p:nvPr/>
          </p:nvSpPr>
          <p:spPr>
            <a:xfrm>
              <a:off x="7412937" y="470449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Down Arrow 21"/>
            <p:cNvSpPr/>
            <p:nvPr/>
          </p:nvSpPr>
          <p:spPr>
            <a:xfrm>
              <a:off x="7410333" y="533655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7" name="Straight Connector 6"/>
            <p:cNvCxnSpPr/>
            <p:nvPr/>
          </p:nvCxnSpPr>
          <p:spPr>
            <a:xfrm>
              <a:off x="7402495" y="4318686"/>
              <a:ext cx="21750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Down Arrow 22"/>
            <p:cNvSpPr/>
            <p:nvPr/>
          </p:nvSpPr>
          <p:spPr>
            <a:xfrm rot="10800000">
              <a:off x="7402495" y="2895600"/>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2328014"/>
      </p:ext>
    </p:extLst>
  </p:cSld>
  <p:clrMapOvr>
    <a:masterClrMapping/>
  </p:clrMapOvr>
  <p:transition spd="slow" advClick="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838800" y="141956"/>
            <a:ext cx="8162325" cy="884583"/>
          </a:xfrm>
        </p:spPr>
        <p:txBody>
          <a:bodyPr/>
          <a:lstStyle/>
          <a:p>
            <a:r>
              <a:rPr lang="en-US" dirty="0" smtClean="0"/>
              <a:t>There is broad-based positive impact for exposure to lifejacket motivations, barriers and communications statements across </a:t>
            </a:r>
            <a:r>
              <a:rPr lang="en-US" dirty="0" smtClean="0">
                <a:solidFill>
                  <a:srgbClr val="00C800"/>
                </a:solidFill>
              </a:rPr>
              <a:t>ALL </a:t>
            </a:r>
            <a:r>
              <a:rPr lang="en-US" dirty="0" smtClean="0"/>
              <a:t>boater groups, including </a:t>
            </a:r>
            <a:r>
              <a:rPr lang="en-US" dirty="0" smtClean="0">
                <a:solidFill>
                  <a:srgbClr val="00C800"/>
                </a:solidFill>
              </a:rPr>
              <a:t>Pleasure </a:t>
            </a:r>
            <a:r>
              <a:rPr lang="en-US" dirty="0" err="1" smtClean="0">
                <a:solidFill>
                  <a:srgbClr val="00C800"/>
                </a:solidFill>
              </a:rPr>
              <a:t>Powerboaters</a:t>
            </a:r>
            <a:r>
              <a:rPr lang="en-US" dirty="0" smtClean="0"/>
              <a:t>. </a:t>
            </a:r>
            <a:br>
              <a:rPr lang="en-US" dirty="0" smtClean="0"/>
            </a:br>
            <a:r>
              <a:rPr lang="en-US" sz="1400" b="0" dirty="0" smtClean="0"/>
              <a:t>And also broad positive impact across all </a:t>
            </a:r>
            <a:r>
              <a:rPr lang="en-US" sz="1400" b="0" u="sng" dirty="0" smtClean="0"/>
              <a:t>Regions</a:t>
            </a:r>
            <a:r>
              <a:rPr lang="en-US" sz="1400" b="0" dirty="0" smtClean="0"/>
              <a:t>, with biggest regional intent to improve lifejacket wearing in BC, Ontario &amp; Quebec.</a:t>
            </a:r>
            <a:endParaRPr lang="en-US" sz="1400" b="0" dirty="0" smtClean="0">
              <a:solidFill>
                <a:srgbClr val="FF0000"/>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39</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59521960"/>
              </p:ext>
            </p:extLst>
          </p:nvPr>
        </p:nvGraphicFramePr>
        <p:xfrm>
          <a:off x="892630" y="1774380"/>
          <a:ext cx="7500259" cy="4093020"/>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a:solidFill>
                            <a:srgbClr val="1F497D"/>
                          </a:solidFill>
                          <a:effectLst/>
                          <a:latin typeface="Calibri"/>
                        </a:rPr>
                        <a:t>59%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a:solidFill>
                            <a:srgbClr val="1F497D"/>
                          </a:solidFill>
                          <a:effectLst/>
                          <a:latin typeface="Calibri"/>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66%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1" i="0" u="none" strike="noStrike" dirty="0">
                          <a:solidFill>
                            <a:srgbClr val="1F497D"/>
                          </a:solidFill>
                          <a:effectLst/>
                          <a:latin typeface="Calibri"/>
                        </a:rPr>
                        <a:t>42%</a:t>
                      </a:r>
                    </a:p>
                  </a:txBody>
                  <a:tcPr marL="9525" marR="9525" marT="9525" marB="0" anchor="ctr">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58%</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47%</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62%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52%</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70%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56%</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67%</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25" name="TextBox 24"/>
          <p:cNvSpPr txBox="1"/>
          <p:nvPr/>
        </p:nvSpPr>
        <p:spPr>
          <a:xfrm>
            <a:off x="1143001" y="1383270"/>
            <a:ext cx="7696199" cy="369332"/>
          </a:xfrm>
          <a:prstGeom prst="rect">
            <a:avLst/>
          </a:prstGeom>
          <a:noFill/>
        </p:spPr>
        <p:txBody>
          <a:bodyPr wrap="square" rtlCol="0">
            <a:spAutoFit/>
          </a:bodyPr>
          <a:lstStyle/>
          <a:p>
            <a:pPr algn="ctr"/>
            <a:r>
              <a:rPr lang="en-US" b="1" dirty="0" smtClean="0">
                <a:solidFill>
                  <a:srgbClr val="1F497D"/>
                </a:solidFill>
              </a:rPr>
              <a:t>Boating Subgroups: Current Behaviour &amp; Future Intent to Wear a Lifejacket</a:t>
            </a:r>
            <a:endParaRPr lang="en-US" b="1" dirty="0">
              <a:solidFill>
                <a:srgbClr val="1F497D"/>
              </a:solidFill>
            </a:endParaRPr>
          </a:p>
        </p:txBody>
      </p:sp>
      <p:sp>
        <p:nvSpPr>
          <p:cNvPr id="26" name="TextBox 25"/>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grpSp>
        <p:nvGrpSpPr>
          <p:cNvPr id="27" name="Group 26"/>
          <p:cNvGrpSpPr/>
          <p:nvPr/>
        </p:nvGrpSpPr>
        <p:grpSpPr>
          <a:xfrm>
            <a:off x="5029200" y="6198013"/>
            <a:ext cx="4114800" cy="263277"/>
            <a:chOff x="6206219" y="518294"/>
            <a:chExt cx="4114800" cy="263277"/>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0" name="TextBox 29"/>
            <p:cNvSpPr txBox="1"/>
            <p:nvPr/>
          </p:nvSpPr>
          <p:spPr>
            <a:xfrm>
              <a:off x="6836225" y="531168"/>
              <a:ext cx="3484794" cy="246221"/>
            </a:xfrm>
            <a:prstGeom prst="rect">
              <a:avLst/>
            </a:prstGeom>
            <a:noFill/>
          </p:spPr>
          <p:txBody>
            <a:bodyPr wrap="square" rtlCol="0">
              <a:spAutoFit/>
            </a:bodyPr>
            <a:lstStyle/>
            <a:p>
              <a:r>
                <a:rPr lang="en-US" sz="1000" dirty="0" smtClean="0">
                  <a:solidFill>
                    <a:srgbClr val="1F497D"/>
                  </a:solidFill>
                </a:rPr>
                <a:t>Over 120/Under 80 index compared to total Group A</a:t>
              </a:r>
              <a:endParaRPr lang="en-US" sz="1000"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70861" y="2950032"/>
            <a:ext cx="1894047" cy="2876817"/>
            <a:chOff x="259339" y="3119251"/>
            <a:chExt cx="1721861" cy="2615288"/>
          </a:xfrm>
        </p:grpSpPr>
        <p:grpSp>
          <p:nvGrpSpPr>
            <p:cNvPr id="42" name="Group 41"/>
            <p:cNvGrpSpPr/>
            <p:nvPr/>
          </p:nvGrpSpPr>
          <p:grpSpPr>
            <a:xfrm>
              <a:off x="275132" y="3119251"/>
              <a:ext cx="1706068" cy="2141480"/>
              <a:chOff x="221238" y="3173679"/>
              <a:chExt cx="1706068" cy="2141480"/>
            </a:xfrm>
          </p:grpSpPr>
          <p:grpSp>
            <p:nvGrpSpPr>
              <p:cNvPr id="45" name="Group 44"/>
              <p:cNvGrpSpPr/>
              <p:nvPr/>
            </p:nvGrpSpPr>
            <p:grpSpPr>
              <a:xfrm>
                <a:off x="1442356" y="3173679"/>
                <a:ext cx="484950" cy="2141480"/>
                <a:chOff x="5044034" y="2286510"/>
                <a:chExt cx="484950" cy="2141480"/>
              </a:xfrm>
            </p:grpSpPr>
            <p:grpSp>
              <p:nvGrpSpPr>
                <p:cNvPr id="51" name="Group 50"/>
                <p:cNvGrpSpPr/>
                <p:nvPr/>
              </p:nvGrpSpPr>
              <p:grpSpPr>
                <a:xfrm>
                  <a:off x="5044034" y="2286510"/>
                  <a:ext cx="484950" cy="1703793"/>
                  <a:chOff x="4722634" y="3276523"/>
                  <a:chExt cx="484950" cy="1703793"/>
                </a:xfrm>
              </p:grpSpPr>
              <p:pic>
                <p:nvPicPr>
                  <p:cNvPr id="5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21241" y="3175652"/>
                <a:ext cx="1170217" cy="279797"/>
              </a:xfrm>
              <a:prstGeom prst="rect">
                <a:avLst/>
              </a:prstGeom>
              <a:noFill/>
            </p:spPr>
            <p:txBody>
              <a:bodyPr wrap="square" rtlCol="0">
                <a:spAutoFit/>
              </a:bodyPr>
              <a:lstStyle/>
              <a:p>
                <a:pPr algn="r"/>
                <a:r>
                  <a:rPr lang="en-US" sz="1400" i="1" dirty="0" smtClean="0">
                    <a:solidFill>
                      <a:srgbClr val="1F497D"/>
                    </a:solidFill>
                  </a:rPr>
                  <a:t>(n=371)</a:t>
                </a:r>
                <a:endParaRPr lang="en-US" sz="1400" i="1" dirty="0">
                  <a:solidFill>
                    <a:srgbClr val="1F497D"/>
                  </a:solidFill>
                </a:endParaRPr>
              </a:p>
            </p:txBody>
          </p:sp>
          <p:sp>
            <p:nvSpPr>
              <p:cNvPr id="47" name="TextBox 46"/>
              <p:cNvSpPr txBox="1"/>
              <p:nvPr/>
            </p:nvSpPr>
            <p:spPr>
              <a:xfrm>
                <a:off x="221241" y="3658689"/>
                <a:ext cx="1170217" cy="279797"/>
              </a:xfrm>
              <a:prstGeom prst="rect">
                <a:avLst/>
              </a:prstGeom>
              <a:noFill/>
            </p:spPr>
            <p:txBody>
              <a:bodyPr wrap="square" rtlCol="0">
                <a:spAutoFit/>
              </a:bodyPr>
              <a:lstStyle/>
              <a:p>
                <a:pPr algn="r"/>
                <a:r>
                  <a:rPr lang="en-US" sz="1400" i="1" dirty="0" smtClean="0">
                    <a:solidFill>
                      <a:srgbClr val="1F497D"/>
                    </a:solidFill>
                  </a:rPr>
                  <a:t>(n=347)</a:t>
                </a:r>
                <a:endParaRPr lang="en-US" sz="1400" i="1" dirty="0">
                  <a:solidFill>
                    <a:srgbClr val="1F497D"/>
                  </a:solidFill>
                </a:endParaRPr>
              </a:p>
            </p:txBody>
          </p:sp>
          <p:sp>
            <p:nvSpPr>
              <p:cNvPr id="48" name="TextBox 47"/>
              <p:cNvSpPr txBox="1"/>
              <p:nvPr/>
            </p:nvSpPr>
            <p:spPr>
              <a:xfrm>
                <a:off x="221238" y="4104458"/>
                <a:ext cx="1170217" cy="279797"/>
              </a:xfrm>
              <a:prstGeom prst="rect">
                <a:avLst/>
              </a:prstGeom>
              <a:noFill/>
            </p:spPr>
            <p:txBody>
              <a:bodyPr wrap="square" rtlCol="0">
                <a:spAutoFit/>
              </a:bodyPr>
              <a:lstStyle/>
              <a:p>
                <a:pPr algn="r"/>
                <a:r>
                  <a:rPr lang="en-US" sz="1400" i="1" dirty="0" smtClean="0">
                    <a:solidFill>
                      <a:srgbClr val="1F497D"/>
                    </a:solidFill>
                  </a:rPr>
                  <a:t>(n=280)</a:t>
                </a:r>
                <a:endParaRPr lang="en-US" sz="1400" i="1" dirty="0">
                  <a:solidFill>
                    <a:srgbClr val="1F497D"/>
                  </a:solidFill>
                </a:endParaRPr>
              </a:p>
            </p:txBody>
          </p:sp>
          <p:sp>
            <p:nvSpPr>
              <p:cNvPr id="49" name="TextBox 48"/>
              <p:cNvSpPr txBox="1"/>
              <p:nvPr/>
            </p:nvSpPr>
            <p:spPr>
              <a:xfrm>
                <a:off x="221238" y="4573088"/>
                <a:ext cx="1170217" cy="279797"/>
              </a:xfrm>
              <a:prstGeom prst="rect">
                <a:avLst/>
              </a:prstGeom>
              <a:noFill/>
            </p:spPr>
            <p:txBody>
              <a:bodyPr wrap="square" rtlCol="0">
                <a:spAutoFit/>
              </a:bodyPr>
              <a:lstStyle/>
              <a:p>
                <a:pPr algn="r"/>
                <a:r>
                  <a:rPr lang="en-US" sz="1400" i="1" dirty="0" smtClean="0">
                    <a:solidFill>
                      <a:srgbClr val="1F497D"/>
                    </a:solidFill>
                  </a:rPr>
                  <a:t>(n=89)</a:t>
                </a:r>
                <a:endParaRPr lang="en-US" sz="1400" i="1" dirty="0">
                  <a:solidFill>
                    <a:srgbClr val="1F497D"/>
                  </a:solidFill>
                </a:endParaRPr>
              </a:p>
            </p:txBody>
          </p:sp>
          <p:sp>
            <p:nvSpPr>
              <p:cNvPr id="50" name="TextBox 49"/>
              <p:cNvSpPr txBox="1"/>
              <p:nvPr/>
            </p:nvSpPr>
            <p:spPr>
              <a:xfrm>
                <a:off x="221239" y="5016137"/>
                <a:ext cx="1170217" cy="279797"/>
              </a:xfrm>
              <a:prstGeom prst="rect">
                <a:avLst/>
              </a:prstGeom>
              <a:noFill/>
            </p:spPr>
            <p:txBody>
              <a:bodyPr wrap="square" rtlCol="0">
                <a:spAutoFit/>
              </a:bodyPr>
              <a:lstStyle/>
              <a:p>
                <a:pPr algn="r"/>
                <a:r>
                  <a:rPr lang="en-US" sz="1400" i="1" dirty="0" smtClean="0">
                    <a:solidFill>
                      <a:srgbClr val="1F497D"/>
                    </a:solidFill>
                  </a:rPr>
                  <a:t>(n=69)</a:t>
                </a:r>
                <a:endParaRPr lang="en-US" sz="1400" i="1" dirty="0">
                  <a:solidFill>
                    <a:srgbClr val="1F497D"/>
                  </a:solidFill>
                </a:endParaRPr>
              </a:p>
            </p:txBody>
          </p:sp>
        </p:grpSp>
        <p:sp>
          <p:nvSpPr>
            <p:cNvPr id="43" name="TextBox 42"/>
            <p:cNvSpPr txBox="1"/>
            <p:nvPr/>
          </p:nvSpPr>
          <p:spPr>
            <a:xfrm>
              <a:off x="259339" y="5438792"/>
              <a:ext cx="1170217" cy="279797"/>
            </a:xfrm>
            <a:prstGeom prst="rect">
              <a:avLst/>
            </a:prstGeom>
            <a:noFill/>
          </p:spPr>
          <p:txBody>
            <a:bodyPr wrap="square" rtlCol="0">
              <a:spAutoFit/>
            </a:bodyPr>
            <a:lstStyle/>
            <a:p>
              <a:pPr algn="r"/>
              <a:r>
                <a:rPr lang="en-US" sz="1400" i="1" dirty="0" smtClean="0">
                  <a:solidFill>
                    <a:srgbClr val="1F497D"/>
                  </a:solidFill>
                </a:rPr>
                <a:t>(n=472)</a:t>
              </a:r>
              <a:endParaRPr lang="en-US" sz="1400" i="1" dirty="0">
                <a:solidFill>
                  <a:srgbClr val="1F497D"/>
                </a:solidFill>
              </a:endParaRPr>
            </a:p>
          </p:txBody>
        </p:sp>
        <p:pic>
          <p:nvPicPr>
            <p:cNvPr id="44"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5359522" y="5941529"/>
            <a:ext cx="3840272" cy="246221"/>
            <a:chOff x="5359522" y="5941529"/>
            <a:chExt cx="3840272" cy="246221"/>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4" name="TextBox 33"/>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
        <p:nvSpPr>
          <p:cNvPr id="38" name="Oval 37"/>
          <p:cNvSpPr/>
          <p:nvPr/>
        </p:nvSpPr>
        <p:spPr>
          <a:xfrm>
            <a:off x="7336972" y="2536371"/>
            <a:ext cx="922020" cy="33527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52632009"/>
      </p:ext>
    </p:extLst>
  </p:cSld>
  <p:clrMapOvr>
    <a:masterClrMapping/>
  </p:clrMapOvr>
  <p:transition spd="slow"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latin typeface="+mn-lt"/>
              </a:rPr>
              <a:t>Workshop Flow</a:t>
            </a:r>
            <a:endParaRPr lang="en-US" sz="2400" dirty="0">
              <a:latin typeface="+mn-lt"/>
            </a:endParaRPr>
          </a:p>
        </p:txBody>
      </p:sp>
      <p:sp>
        <p:nvSpPr>
          <p:cNvPr id="5" name="Text Box 5"/>
          <p:cNvSpPr txBox="1">
            <a:spLocks noChangeArrowheads="1"/>
          </p:cNvSpPr>
          <p:nvPr/>
        </p:nvSpPr>
        <p:spPr bwMode="auto">
          <a:xfrm>
            <a:off x="406793" y="1514742"/>
            <a:ext cx="8153400" cy="4124206"/>
          </a:xfrm>
          <a:prstGeom prst="rect">
            <a:avLst/>
          </a:prstGeom>
          <a:noFill/>
          <a:ln w="9525" algn="ctr">
            <a:noFill/>
            <a:miter lim="800000"/>
            <a:headEnd/>
            <a:tailEnd/>
          </a:ln>
        </p:spPr>
        <p:txBody>
          <a:bodyPr>
            <a:spAutoFit/>
          </a:bodyPr>
          <a:lstStyle/>
          <a:p>
            <a:pPr marL="342900" indent="-342900">
              <a:spcAft>
                <a:spcPts val="600"/>
              </a:spcAft>
              <a:buFont typeface="Wingdings" panose="05000000000000000000" pitchFamily="2" charset="2"/>
              <a:buChar char="§"/>
              <a:tabLst>
                <a:tab pos="7350125" algn="ctr"/>
              </a:tabLst>
            </a:pPr>
            <a:r>
              <a:rPr lang="en-US" sz="2400" b="1" dirty="0" smtClean="0">
                <a:solidFill>
                  <a:schemeClr val="tx1"/>
                </a:solidFill>
                <a:cs typeface="Arial" pitchFamily="34" charset="0"/>
              </a:rPr>
              <a:t>Research Learning</a:t>
            </a:r>
            <a:r>
              <a:rPr lang="en-US" sz="1600" dirty="0">
                <a:solidFill>
                  <a:schemeClr val="tx1"/>
                </a:solidFill>
                <a:cs typeface="Arial" pitchFamily="34" charset="0"/>
              </a:rPr>
              <a:t>	</a:t>
            </a:r>
            <a:endParaRPr lang="en-US" sz="1600" b="1" dirty="0" smtClean="0">
              <a:solidFill>
                <a:schemeClr val="tx1"/>
              </a:solidFill>
              <a:cs typeface="Arial" pitchFamily="34" charset="0"/>
            </a:endParaRP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Who are Canadian boaters?  What are they thinking &amp; doing? </a:t>
            </a:r>
            <a:br>
              <a:rPr lang="en-US" sz="1600" dirty="0" smtClean="0">
                <a:cs typeface="Arial" pitchFamily="34" charset="0"/>
              </a:rPr>
            </a:br>
            <a:r>
              <a:rPr lang="en-US" sz="1600" dirty="0" smtClean="0">
                <a:cs typeface="Arial" pitchFamily="34" charset="0"/>
              </a:rPr>
              <a:t>…</a:t>
            </a:r>
            <a:r>
              <a:rPr lang="en-US" sz="1600" b="1" dirty="0" smtClean="0">
                <a:solidFill>
                  <a:srgbClr val="00C800"/>
                </a:solidFill>
                <a:cs typeface="Arial" pitchFamily="34" charset="0"/>
              </a:rPr>
              <a:t>Pleasure </a:t>
            </a:r>
            <a:r>
              <a:rPr lang="en-US" sz="1600" b="1" dirty="0" err="1" smtClean="0">
                <a:solidFill>
                  <a:srgbClr val="00C800"/>
                </a:solidFill>
                <a:cs typeface="Arial" pitchFamily="34" charset="0"/>
              </a:rPr>
              <a:t>powerboaters</a:t>
            </a:r>
            <a:r>
              <a:rPr lang="en-US" sz="1600" dirty="0" smtClean="0">
                <a:cs typeface="Arial" pitchFamily="34" charset="0"/>
              </a:rPr>
              <a:t> in particular?</a:t>
            </a:r>
            <a:r>
              <a:rPr lang="en-US" sz="800" dirty="0">
                <a:cs typeface="Arial" pitchFamily="34" charset="0"/>
              </a:rPr>
              <a:t>	</a:t>
            </a:r>
            <a:endParaRPr lang="en-US" sz="800" dirty="0" smtClean="0">
              <a:cs typeface="Arial" pitchFamily="34" charset="0"/>
            </a:endParaRP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What’s stopping them from being safer?  What are the barriers to… </a:t>
            </a:r>
            <a:br>
              <a:rPr lang="en-US" sz="1600" dirty="0" smtClean="0">
                <a:cs typeface="Arial" pitchFamily="34" charset="0"/>
              </a:rPr>
            </a:br>
            <a:r>
              <a:rPr lang="en-US" sz="1600" dirty="0" smtClean="0">
                <a:cs typeface="Arial" pitchFamily="34" charset="0"/>
              </a:rPr>
              <a:t>…wearing Lifejackets? </a:t>
            </a:r>
            <a:br>
              <a:rPr lang="en-US" sz="1600" dirty="0" smtClean="0">
                <a:cs typeface="Arial" pitchFamily="34" charset="0"/>
              </a:rPr>
            </a:br>
            <a:r>
              <a:rPr lang="en-US" sz="1600" dirty="0" smtClean="0">
                <a:cs typeface="Arial" pitchFamily="34" charset="0"/>
              </a:rPr>
              <a:t>…Not drinking &amp; operating boats?	</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could motivate them to change/improve these </a:t>
            </a:r>
            <a:r>
              <a:rPr lang="en-US" sz="1600" dirty="0" err="1" smtClean="0">
                <a:cs typeface="Arial" pitchFamily="34" charset="0"/>
              </a:rPr>
              <a:t>behaviours</a:t>
            </a:r>
            <a:r>
              <a:rPr lang="en-US" sz="1600" dirty="0" smtClean="0">
                <a:cs typeface="Arial" pitchFamily="34" charset="0"/>
              </a:rPr>
              <a:t>?</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communications / messaging directions could have the most impact?</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Would increased focus on safety affect participation in boating / fishing?</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Summary</a:t>
            </a:r>
            <a:r>
              <a:rPr lang="en-US" sz="1400" dirty="0">
                <a:cs typeface="Arial" pitchFamily="34" charset="0"/>
              </a:rPr>
              <a:t>		</a:t>
            </a:r>
            <a:endParaRPr lang="en-US" sz="1400" b="1" dirty="0">
              <a:solidFill>
                <a:schemeClr val="tx1"/>
              </a:solidFill>
              <a:cs typeface="Arial" pitchFamily="34" charset="0"/>
            </a:endParaRPr>
          </a:p>
          <a:p>
            <a:pPr marL="342900" indent="-342900">
              <a:spcAft>
                <a:spcPts val="600"/>
              </a:spcAft>
              <a:buFont typeface="Wingdings" panose="05000000000000000000" pitchFamily="2" charset="2"/>
              <a:buChar char="§"/>
              <a:tabLst>
                <a:tab pos="7350125" algn="ctr"/>
              </a:tabLst>
            </a:pPr>
            <a:r>
              <a:rPr lang="en-US" sz="2400" b="1" dirty="0" smtClean="0">
                <a:solidFill>
                  <a:schemeClr val="tx1"/>
                </a:solidFill>
                <a:cs typeface="Arial" pitchFamily="34" charset="0"/>
              </a:rPr>
              <a:t>Workshop discussion</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should we do, with </a:t>
            </a:r>
            <a:r>
              <a:rPr lang="en-US" sz="1600" b="1" dirty="0" smtClean="0">
                <a:solidFill>
                  <a:srgbClr val="00C800"/>
                </a:solidFill>
                <a:cs typeface="Arial" pitchFamily="34" charset="0"/>
              </a:rPr>
              <a:t>Pleasure </a:t>
            </a:r>
            <a:r>
              <a:rPr lang="en-US" sz="1600" b="1" dirty="0" err="1" smtClean="0">
                <a:solidFill>
                  <a:srgbClr val="00C800"/>
                </a:solidFill>
                <a:cs typeface="Arial" pitchFamily="34" charset="0"/>
              </a:rPr>
              <a:t>powerboaters</a:t>
            </a:r>
            <a:r>
              <a:rPr lang="en-US" sz="1600" dirty="0" smtClean="0">
                <a:cs typeface="Arial" pitchFamily="34" charset="0"/>
              </a:rPr>
              <a:t>?</a:t>
            </a:r>
            <a:r>
              <a:rPr lang="en-US" sz="1600" b="1" dirty="0" smtClean="0">
                <a:solidFill>
                  <a:schemeClr val="tx1"/>
                </a:solidFill>
                <a:cs typeface="Arial" pitchFamily="34" charset="0"/>
              </a:rPr>
              <a:t>	</a:t>
            </a:r>
            <a:endParaRPr lang="en-US" sz="1600" dirty="0" smtClean="0">
              <a:solidFill>
                <a:schemeClr val="tx1"/>
              </a:solidFill>
              <a:cs typeface="Arial" pitchFamily="34" charset="0"/>
            </a:endParaRPr>
          </a:p>
        </p:txBody>
      </p:sp>
      <p:sp>
        <p:nvSpPr>
          <p:cNvPr id="7"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4</a:t>
            </a:fld>
            <a:endParaRPr lang="de-DE" dirty="0">
              <a:solidFill>
                <a:srgbClr val="1F497D"/>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001" y="4501663"/>
            <a:ext cx="3439000" cy="1599292"/>
          </a:xfrm>
          <a:prstGeom prst="rect">
            <a:avLst/>
          </a:prstGeom>
        </p:spPr>
      </p:pic>
    </p:spTree>
  </p:cSld>
  <p:clrMapOvr>
    <a:masterClrMapping/>
  </p:clrMapOvr>
  <p:transition spd="slow" advClick="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40</a:t>
            </a:fld>
            <a:endParaRPr lang="de-DE" dirty="0">
              <a:solidFill>
                <a:srgbClr val="1F497D"/>
              </a:solidFill>
            </a:endParaRPr>
          </a:p>
        </p:txBody>
      </p:sp>
      <p:sp>
        <p:nvSpPr>
          <p:cNvPr id="24" name="Title 1"/>
          <p:cNvSpPr>
            <a:spLocks noGrp="1"/>
          </p:cNvSpPr>
          <p:nvPr>
            <p:ph type="title"/>
          </p:nvPr>
        </p:nvSpPr>
        <p:spPr>
          <a:xfrm>
            <a:off x="838200" y="92703"/>
            <a:ext cx="8153400" cy="745497"/>
          </a:xfrm>
        </p:spPr>
        <p:txBody>
          <a:bodyPr/>
          <a:lstStyle/>
          <a:p>
            <a:r>
              <a:rPr lang="en-US" sz="1900" dirty="0"/>
              <a:t>There is broad-based positive impact for exposure to lifejacket motivations, barriers and communications statements </a:t>
            </a:r>
            <a:r>
              <a:rPr lang="en-US" sz="1900" dirty="0" smtClean="0"/>
              <a:t>with </a:t>
            </a:r>
            <a:r>
              <a:rPr lang="en-US" sz="1900" dirty="0" smtClean="0">
                <a:solidFill>
                  <a:srgbClr val="00C800"/>
                </a:solidFill>
              </a:rPr>
              <a:t>Pleasure Powerboating </a:t>
            </a:r>
            <a:r>
              <a:rPr lang="en-US" sz="1900" dirty="0" smtClean="0"/>
              <a:t>Drivers, Passengers, Those who boat in small powerboats &lt;6m and PWC riders.</a:t>
            </a:r>
            <a:endParaRPr lang="en-US" sz="1900" b="0" dirty="0" smtClean="0"/>
          </a:p>
        </p:txBody>
      </p:sp>
      <p:sp>
        <p:nvSpPr>
          <p:cNvPr id="25" name="TextBox 24"/>
          <p:cNvSpPr txBox="1"/>
          <p:nvPr/>
        </p:nvSpPr>
        <p:spPr>
          <a:xfrm>
            <a:off x="1153320" y="1801084"/>
            <a:ext cx="7696199" cy="369332"/>
          </a:xfrm>
          <a:prstGeom prst="rect">
            <a:avLst/>
          </a:prstGeom>
          <a:noFill/>
        </p:spPr>
        <p:txBody>
          <a:bodyPr wrap="square" rtlCol="0">
            <a:spAutoFit/>
          </a:bodyPr>
          <a:lstStyle/>
          <a:p>
            <a:pPr algn="ctr"/>
            <a:r>
              <a:rPr lang="en-US" b="1" dirty="0" smtClean="0">
                <a:solidFill>
                  <a:srgbClr val="1F497D"/>
                </a:solidFill>
              </a:rPr>
              <a:t>Pleasure </a:t>
            </a:r>
            <a:r>
              <a:rPr lang="en-US" b="1" dirty="0" err="1" smtClean="0">
                <a:solidFill>
                  <a:srgbClr val="1F497D"/>
                </a:solidFill>
              </a:rPr>
              <a:t>Powerboating</a:t>
            </a:r>
            <a:r>
              <a:rPr lang="en-US" b="1" dirty="0" smtClean="0">
                <a:solidFill>
                  <a:srgbClr val="1F497D"/>
                </a:solidFill>
              </a:rPr>
              <a:t>: </a:t>
            </a:r>
            <a:r>
              <a:rPr lang="en-US" b="1" dirty="0">
                <a:solidFill>
                  <a:srgbClr val="1F497D"/>
                </a:solidFill>
              </a:rPr>
              <a:t>Current Behaviour &amp; Future Intent to Wear a Lifejacket</a:t>
            </a:r>
          </a:p>
        </p:txBody>
      </p:sp>
      <p:sp>
        <p:nvSpPr>
          <p:cNvPr id="26" name="TextBox 25"/>
          <p:cNvSpPr txBox="1"/>
          <p:nvPr/>
        </p:nvSpPr>
        <p:spPr>
          <a:xfrm>
            <a:off x="-1" y="6396335"/>
            <a:ext cx="6139881" cy="461665"/>
          </a:xfrm>
          <a:prstGeom prst="rect">
            <a:avLst/>
          </a:prstGeom>
          <a:noFill/>
        </p:spPr>
        <p:txBody>
          <a:bodyPr wrap="square" rtlCol="0">
            <a:spAutoFit/>
          </a:bodyPr>
          <a:lstStyle/>
          <a:p>
            <a:r>
              <a:rPr lang="en-US" sz="1200" dirty="0">
                <a:solidFill>
                  <a:srgbClr val="1F497D"/>
                </a:solidFill>
              </a:rPr>
              <a:t>103a. Overall, how often do you wear a lifejacket when in a boat? (Select one )</a:t>
            </a:r>
          </a:p>
          <a:p>
            <a:r>
              <a:rPr lang="en-US" sz="1200" dirty="0">
                <a:solidFill>
                  <a:srgbClr val="1F497D"/>
                </a:solidFill>
              </a:rPr>
              <a:t>304. How often do you think you will wear a lifejacket when in a boat in the future? (Select one)</a:t>
            </a:r>
          </a:p>
        </p:txBody>
      </p:sp>
      <p:grpSp>
        <p:nvGrpSpPr>
          <p:cNvPr id="27" name="Group 26"/>
          <p:cNvGrpSpPr/>
          <p:nvPr/>
        </p:nvGrpSpPr>
        <p:grpSpPr>
          <a:xfrm>
            <a:off x="5029200" y="6198013"/>
            <a:ext cx="4114800" cy="289873"/>
            <a:chOff x="6206219" y="518294"/>
            <a:chExt cx="4114800" cy="289873"/>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836225" y="531168"/>
              <a:ext cx="3484794" cy="276999"/>
            </a:xfrm>
            <a:prstGeom prst="rect">
              <a:avLst/>
            </a:prstGeom>
            <a:noFill/>
          </p:spPr>
          <p:txBody>
            <a:bodyPr wrap="square" rtlCol="0">
              <a:spAutoFit/>
            </a:bodyPr>
            <a:lstStyle/>
            <a:p>
              <a:r>
                <a:rPr lang="en-US" sz="1200" dirty="0">
                  <a:solidFill>
                    <a:srgbClr val="1F497D"/>
                  </a:solidFill>
                </a:rPr>
                <a:t>Over 120/Under 80 index compared </a:t>
              </a:r>
              <a:r>
                <a:rPr lang="en-US" sz="1200" u="sng" dirty="0">
                  <a:solidFill>
                    <a:srgbClr val="1F497D"/>
                  </a:solidFill>
                </a:rPr>
                <a:t>to total </a:t>
              </a:r>
              <a:r>
                <a:rPr lang="en-US" sz="1200" u="sng" dirty="0" smtClean="0">
                  <a:solidFill>
                    <a:srgbClr val="1F497D"/>
                  </a:solidFill>
                </a:rPr>
                <a:t>boaters</a:t>
              </a:r>
              <a:endParaRPr lang="en-US" sz="12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59522" y="5941529"/>
            <a:ext cx="3840272" cy="276999"/>
            <a:chOff x="5359522" y="5941529"/>
            <a:chExt cx="3840272" cy="276999"/>
          </a:xfrm>
        </p:grpSpPr>
        <p:sp>
          <p:nvSpPr>
            <p:cNvPr id="33" name="Oval 32"/>
            <p:cNvSpPr/>
            <p:nvPr/>
          </p:nvSpPr>
          <p:spPr>
            <a:xfrm>
              <a:off x="5359522" y="5987858"/>
              <a:ext cx="355478" cy="184342"/>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5715000" y="5941529"/>
              <a:ext cx="3484794" cy="276999"/>
            </a:xfrm>
            <a:prstGeom prst="rect">
              <a:avLst/>
            </a:prstGeom>
            <a:noFill/>
            <a:ln>
              <a:solidFill>
                <a:srgbClr val="00C800"/>
              </a:solidFill>
            </a:ln>
          </p:spPr>
          <p:txBody>
            <a:bodyPr wrap="square" rtlCol="0">
              <a:spAutoFit/>
            </a:bodyPr>
            <a:lstStyle/>
            <a:p>
              <a:r>
                <a:rPr lang="en-US" sz="1200" dirty="0">
                  <a:solidFill>
                    <a:srgbClr val="1F497D"/>
                  </a:solidFill>
                </a:rPr>
                <a:t>Statistically significant change</a:t>
              </a:r>
            </a:p>
          </p:txBody>
        </p:sp>
      </p:grpSp>
      <p:graphicFrame>
        <p:nvGraphicFramePr>
          <p:cNvPr id="36" name="Table 35"/>
          <p:cNvGraphicFramePr>
            <a:graphicFrameLocks noGrp="1"/>
          </p:cNvGraphicFramePr>
          <p:nvPr>
            <p:extLst>
              <p:ext uri="{D42A27DB-BD31-4B8C-83A1-F6EECF244321}">
                <p14:modId xmlns:p14="http://schemas.microsoft.com/office/powerpoint/2010/main" val="4115271892"/>
              </p:ext>
            </p:extLst>
          </p:nvPr>
        </p:nvGraphicFramePr>
        <p:xfrm>
          <a:off x="551400" y="2311940"/>
          <a:ext cx="8153400" cy="3384246"/>
        </p:xfrm>
        <a:graphic>
          <a:graphicData uri="http://schemas.openxmlformats.org/drawingml/2006/table">
            <a:tbl>
              <a:tblPr>
                <a:tableStyleId>{5C22544A-7EE6-4342-B048-85BDC9FD1C3A}</a:tableStyleId>
              </a:tblPr>
              <a:tblGrid>
                <a:gridCol w="3013949"/>
                <a:gridCol w="1570404"/>
                <a:gridCol w="261735"/>
                <a:gridCol w="1554712"/>
                <a:gridCol w="211992"/>
                <a:gridCol w="1540608"/>
              </a:tblGrid>
              <a:tr h="841835">
                <a:tc>
                  <a:txBody>
                    <a:bodyPr/>
                    <a:lstStyle/>
                    <a:p>
                      <a:pPr algn="l" fontAlgn="b"/>
                      <a:endParaRPr lang="en-US" sz="1400" b="1" i="0" u="none" strike="noStrike" dirty="0">
                        <a:solidFill>
                          <a:schemeClr val="bg1"/>
                        </a:solidFill>
                        <a:effectLst/>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p>
                    <a:p>
                      <a:pPr algn="ctr" fontAlgn="b"/>
                      <a:r>
                        <a:rPr lang="en-US" sz="1400" b="1" i="0" u="none" strike="noStrike" baseline="0" dirty="0" smtClean="0">
                          <a:solidFill>
                            <a:schemeClr val="bg1"/>
                          </a:solidFill>
                          <a:effectLst/>
                          <a:latin typeface="+mj-lt"/>
                        </a:rPr>
                        <a:t>(Total)</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p>
                    <a:p>
                      <a:pPr algn="ctr" fontAlgn="b"/>
                      <a:r>
                        <a:rPr lang="en-US" sz="1400" b="1" i="0" u="none" strike="noStrike" baseline="0" dirty="0" smtClean="0">
                          <a:solidFill>
                            <a:schemeClr val="bg1"/>
                          </a:solidFill>
                          <a:effectLst/>
                          <a:latin typeface="+mj-lt"/>
                        </a:rPr>
                        <a:t>(Group A)</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kern="1200" dirty="0" smtClean="0">
                          <a:solidFill>
                            <a:schemeClr val="tx1"/>
                          </a:solidFill>
                          <a:effectLst/>
                          <a:latin typeface="+mn-lt"/>
                          <a:ea typeface="+mn-ea"/>
                          <a:cs typeface="+mn-cs"/>
                        </a:rPr>
                        <a:t>Total Boaters</a:t>
                      </a:r>
                      <a:endParaRPr lang="en-US" sz="1400" b="1" i="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29703">
                <a:tc>
                  <a:txBody>
                    <a:bodyPr/>
                    <a:lstStyle/>
                    <a:p>
                      <a:pPr algn="r" fontAlgn="b"/>
                      <a:r>
                        <a:rPr lang="en-US" sz="1300" b="0" u="none" strike="noStrike" dirty="0" smtClean="0">
                          <a:solidFill>
                            <a:schemeClr val="tx1"/>
                          </a:solidFill>
                          <a:effectLst/>
                          <a:latin typeface="+mj-lt"/>
                        </a:rPr>
                        <a:t>Total Pleasure </a:t>
                      </a:r>
                      <a:r>
                        <a:rPr lang="en-US" sz="1300" b="0" u="none" strike="noStrike" dirty="0" err="1" smtClean="0">
                          <a:solidFill>
                            <a:schemeClr val="tx1"/>
                          </a:solidFill>
                          <a:effectLst/>
                          <a:latin typeface="+mj-lt"/>
                        </a:rPr>
                        <a:t>Powerboating</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ctr"/>
                      <a:r>
                        <a:rPr lang="en-US" sz="1300" b="0" i="0" u="none" strike="noStrike" dirty="0">
                          <a:solidFill>
                            <a:schemeClr val="tx1"/>
                          </a:solidFill>
                          <a:effectLst/>
                          <a:latin typeface="+mj-lt"/>
                        </a:rPr>
                        <a:t>42%</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+16</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a:t>
                      </a:r>
                      <a:r>
                        <a:rPr lang="en-US" sz="1300" b="0" i="0" u="none" strike="noStrike" kern="1200" baseline="0" dirty="0" smtClean="0">
                          <a:solidFill>
                            <a:schemeClr val="tx1"/>
                          </a:solidFill>
                          <a:effectLst/>
                          <a:latin typeface="+mn-lt"/>
                          <a:ea typeface="+mn-ea"/>
                          <a:cs typeface="+mn-cs"/>
                        </a:rPr>
                        <a:t> </a:t>
                      </a:r>
                      <a:r>
                        <a:rPr lang="en-US" sz="1300" b="0" i="0" u="none" strike="noStrike" kern="1200" dirty="0" smtClean="0">
                          <a:solidFill>
                            <a:schemeClr val="tx1"/>
                          </a:solidFill>
                          <a:effectLst/>
                          <a:latin typeface="+mn-lt"/>
                          <a:ea typeface="+mn-ea"/>
                          <a:cs typeface="+mn-cs"/>
                        </a:rPr>
                        <a:t>Powerboat</a:t>
                      </a:r>
                      <a:r>
                        <a:rPr lang="en-US" sz="1300" b="0" i="0" u="none" strike="noStrike" dirty="0" smtClean="0">
                          <a:solidFill>
                            <a:schemeClr val="tx1"/>
                          </a:solidFill>
                          <a:effectLst/>
                          <a:latin typeface="+mj-lt"/>
                        </a:rPr>
                        <a:t> Drivers</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300" b="0" i="0" u="none" strike="noStrike">
                          <a:solidFill>
                            <a:schemeClr val="tx1"/>
                          </a:solidFill>
                          <a:effectLst/>
                          <a:latin typeface="+mj-lt"/>
                        </a:rPr>
                        <a:t>43%</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54%</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 Powerboat </a:t>
                      </a:r>
                      <a:r>
                        <a:rPr lang="en-US" sz="1300" b="0" i="0" u="none" strike="noStrike" baseline="0" dirty="0" smtClean="0">
                          <a:solidFill>
                            <a:schemeClr val="tx1"/>
                          </a:solidFill>
                          <a:effectLst/>
                          <a:latin typeface="+mj-lt"/>
                        </a:rPr>
                        <a:t>Passengers (only)</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ctr"/>
                      <a:r>
                        <a:rPr lang="en-US" sz="1300" b="0" i="0" u="none" strike="noStrike" dirty="0">
                          <a:solidFill>
                            <a:schemeClr val="tx1"/>
                          </a:solidFill>
                          <a:effectLst/>
                          <a:latin typeface="+mj-lt"/>
                        </a:rPr>
                        <a:t>39%</a:t>
                      </a: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59%</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+20</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Pleasure</a:t>
                      </a:r>
                      <a:r>
                        <a:rPr lang="en-US" sz="1300" b="0" i="0" u="none" strike="noStrike" baseline="0" dirty="0" smtClean="0">
                          <a:solidFill>
                            <a:schemeClr val="tx1"/>
                          </a:solidFill>
                          <a:effectLst/>
                          <a:latin typeface="+mj-lt"/>
                        </a:rPr>
                        <a:t> </a:t>
                      </a:r>
                      <a:r>
                        <a:rPr lang="en-US" sz="1300" b="0" i="0" u="none" strike="noStrike" dirty="0" smtClean="0">
                          <a:solidFill>
                            <a:schemeClr val="tx1"/>
                          </a:solidFill>
                          <a:effectLst/>
                          <a:latin typeface="+mj-lt"/>
                        </a:rPr>
                        <a:t>Powerboats</a:t>
                      </a:r>
                      <a:r>
                        <a:rPr lang="en-US" sz="1300" b="0" i="0" u="none" strike="noStrike" baseline="0" dirty="0" smtClean="0">
                          <a:solidFill>
                            <a:schemeClr val="tx1"/>
                          </a:solidFill>
                          <a:effectLst/>
                          <a:latin typeface="+mj-lt"/>
                        </a:rPr>
                        <a:t> &lt;6m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ctr"/>
                      <a:r>
                        <a:rPr lang="en-US" sz="1300" b="0" i="0" u="none" strike="noStrike">
                          <a:solidFill>
                            <a:schemeClr val="tx1"/>
                          </a:solidFill>
                          <a:effectLst/>
                          <a:latin typeface="+mj-lt"/>
                        </a:rPr>
                        <a:t>43%</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a:solidFill>
                            <a:schemeClr val="tx1"/>
                          </a:solidFill>
                          <a:effectLst/>
                          <a:latin typeface="+mj-lt"/>
                        </a:rPr>
                        <a:t>61%</a:t>
                      </a:r>
                    </a:p>
                  </a:txBody>
                  <a:tcPr marL="9525" marR="9525" marT="9525" marB="0" anchor="ctr">
                    <a:solidFill>
                      <a:schemeClr val="bg1">
                        <a:lumMod val="95000"/>
                      </a:schemeClr>
                    </a:solidFill>
                  </a:tcPr>
                </a:tc>
                <a:tc>
                  <a:txBody>
                    <a:bodyPr/>
                    <a:lstStyle/>
                    <a:p>
                      <a:pPr algn="ctr" fontAlgn="b"/>
                      <a:endParaRPr lang="en-US" sz="1300" b="0" i="0" u="none" strike="noStrike">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a:t>
                      </a:r>
                      <a:r>
                        <a:rPr lang="en-US" sz="1300" b="0" i="0" u="none" strike="noStrike" kern="1200" baseline="0" dirty="0" smtClean="0">
                          <a:solidFill>
                            <a:schemeClr val="tx1"/>
                          </a:solidFill>
                          <a:effectLst/>
                          <a:latin typeface="+mn-lt"/>
                          <a:ea typeface="+mn-ea"/>
                          <a:cs typeface="+mn-cs"/>
                        </a:rPr>
                        <a:t> </a:t>
                      </a:r>
                      <a:r>
                        <a:rPr lang="en-US" sz="1300" b="0" i="0" u="none" strike="noStrike" kern="1200" dirty="0" smtClean="0">
                          <a:solidFill>
                            <a:schemeClr val="tx1"/>
                          </a:solidFill>
                          <a:effectLst/>
                          <a:latin typeface="+mn-lt"/>
                          <a:ea typeface="+mn-ea"/>
                          <a:cs typeface="+mn-cs"/>
                        </a:rPr>
                        <a:t>Powerboats</a:t>
                      </a:r>
                      <a:r>
                        <a:rPr lang="en-US" sz="1300" b="0" i="0" u="none" strike="noStrike" kern="1200" baseline="0" dirty="0" smtClean="0">
                          <a:solidFill>
                            <a:schemeClr val="tx1"/>
                          </a:solidFill>
                          <a:effectLst/>
                          <a:latin typeface="+mn-lt"/>
                          <a:ea typeface="+mn-ea"/>
                          <a:cs typeface="+mn-cs"/>
                        </a:rPr>
                        <a:t> </a:t>
                      </a:r>
                      <a:r>
                        <a:rPr lang="en-US" sz="1300" b="0" i="0" u="none" strike="noStrike" dirty="0" smtClean="0">
                          <a:solidFill>
                            <a:schemeClr val="tx1"/>
                          </a:solidFill>
                          <a:effectLst/>
                          <a:latin typeface="+mj-lt"/>
                        </a:rPr>
                        <a:t>&gt;6m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ctr"/>
                      <a:r>
                        <a:rPr lang="en-US" sz="1300" b="0" i="0" u="none" strike="noStrike" dirty="0">
                          <a:solidFill>
                            <a:schemeClr val="tx1"/>
                          </a:solidFill>
                          <a:effectLst/>
                          <a:latin typeface="+mj-lt"/>
                        </a:rPr>
                        <a:t>38%</a:t>
                      </a: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a:solidFill>
                            <a:schemeClr val="tx1"/>
                          </a:solidFill>
                          <a:effectLst/>
                          <a:latin typeface="+mj-lt"/>
                        </a:rPr>
                        <a:t>47%</a:t>
                      </a: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+9</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PWC</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n-US" sz="1300" b="0" i="0" u="none" strike="noStrike" dirty="0">
                          <a:solidFill>
                            <a:schemeClr val="tx1"/>
                          </a:solidFill>
                          <a:effectLst/>
                          <a:latin typeface="+mj-lt"/>
                        </a:rPr>
                        <a:t>49%</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a:solidFill>
                            <a:schemeClr val="tx1"/>
                          </a:solidFill>
                          <a:effectLst/>
                          <a:latin typeface="+mj-lt"/>
                        </a:rPr>
                        <a:t>70%</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+21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8" name="Oval 37"/>
          <p:cNvSpPr/>
          <p:nvPr/>
        </p:nvSpPr>
        <p:spPr>
          <a:xfrm>
            <a:off x="7577847" y="3395259"/>
            <a:ext cx="700391" cy="166961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p:nvSpPr>
        <p:spPr>
          <a:xfrm>
            <a:off x="76200" y="5820397"/>
            <a:ext cx="4648200" cy="461665"/>
          </a:xfrm>
          <a:prstGeom prst="rect">
            <a:avLst/>
          </a:prstGeom>
          <a:noFill/>
        </p:spPr>
        <p:txBody>
          <a:bodyPr wrap="square" rtlCol="0">
            <a:spAutoFit/>
          </a:bodyPr>
          <a:lstStyle/>
          <a:p>
            <a:r>
              <a:rPr lang="en-US" sz="1200" b="1" u="sng" dirty="0" smtClean="0"/>
              <a:t>Note: </a:t>
            </a:r>
            <a:r>
              <a:rPr lang="en-US" sz="1200" b="1" dirty="0" smtClean="0"/>
              <a:t>Current behaviour is based on all respondents (n=1204); Future intended behaviour is reported on Group A respondents (n=602)</a:t>
            </a:r>
            <a:endParaRPr lang="en-US" sz="1200" b="1" dirty="0"/>
          </a:p>
        </p:txBody>
      </p:sp>
      <p:sp>
        <p:nvSpPr>
          <p:cNvPr id="18" name="Oval 17"/>
          <p:cNvSpPr/>
          <p:nvPr/>
        </p:nvSpPr>
        <p:spPr>
          <a:xfrm>
            <a:off x="7577847" y="5350210"/>
            <a:ext cx="700391" cy="34373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170330" y="875451"/>
            <a:ext cx="8534470"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Pleasure </a:t>
            </a:r>
            <a:r>
              <a:rPr lang="en-US" sz="1200" dirty="0" err="1" smtClean="0">
                <a:solidFill>
                  <a:srgbClr val="1F497D"/>
                </a:solidFill>
              </a:rPr>
              <a:t>powerboaters</a:t>
            </a:r>
            <a:r>
              <a:rPr lang="en-US" sz="1200" dirty="0" smtClean="0">
                <a:solidFill>
                  <a:srgbClr val="1F497D"/>
                </a:solidFill>
              </a:rPr>
              <a:t> in large powerboats &gt;6m are somewhat more resistant to change.</a:t>
            </a:r>
          </a:p>
        </p:txBody>
      </p:sp>
    </p:spTree>
    <p:extLst>
      <p:ext uri="{BB962C8B-B14F-4D97-AF65-F5344CB8AC3E}">
        <p14:creationId xmlns:p14="http://schemas.microsoft.com/office/powerpoint/2010/main" val="2699511971"/>
      </p:ext>
    </p:extLst>
  </p:cSld>
  <p:clrMapOvr>
    <a:masterClrMapping/>
  </p:clrMapOvr>
  <p:transition spd="slow" advClick="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41</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Exploring interest in lifejacket legislation</a:t>
            </a:r>
            <a:endParaRPr lang="en-US" dirty="0"/>
          </a:p>
        </p:txBody>
      </p:sp>
    </p:spTree>
    <p:extLst>
      <p:ext uri="{BB962C8B-B14F-4D97-AF65-F5344CB8AC3E}">
        <p14:creationId xmlns:p14="http://schemas.microsoft.com/office/powerpoint/2010/main" val="3765459126"/>
      </p:ext>
    </p:extLst>
  </p:cSld>
  <p:clrMapOvr>
    <a:masterClrMapping/>
  </p:clrMapOvr>
  <p:transition spd="slow" advClick="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123078"/>
            <a:ext cx="8162325" cy="612000"/>
          </a:xfrm>
        </p:spPr>
        <p:txBody>
          <a:bodyPr/>
          <a:lstStyle/>
          <a:p>
            <a:r>
              <a:rPr lang="en-US" dirty="0" smtClean="0"/>
              <a:t>Respondents were shown the following text and asked to indicate their level of agreement with proposed legislation:</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42</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502. … Here </a:t>
            </a:r>
            <a:r>
              <a:rPr lang="en-US" sz="1000" dirty="0">
                <a:solidFill>
                  <a:srgbClr val="1F497D"/>
                </a:solidFill>
              </a:rPr>
              <a:t>is a list of different types of small boats under six </a:t>
            </a:r>
            <a:r>
              <a:rPr lang="en-US" sz="1000" dirty="0" err="1">
                <a:solidFill>
                  <a:srgbClr val="1F497D"/>
                </a:solidFill>
              </a:rPr>
              <a:t>metres</a:t>
            </a:r>
            <a:r>
              <a:rPr lang="en-US" sz="1000" dirty="0">
                <a:solidFill>
                  <a:srgbClr val="1F497D"/>
                </a:solidFill>
              </a:rPr>
              <a:t> (20 feet) in length that legislation could apply to as well as different groups the legislation could apply to. </a:t>
            </a:r>
            <a:r>
              <a:rPr lang="en-US" sz="1000" dirty="0" smtClean="0">
                <a:solidFill>
                  <a:srgbClr val="1F497D"/>
                </a:solidFill>
              </a:rPr>
              <a:t/>
            </a:r>
            <a:br>
              <a:rPr lang="en-US" sz="1000" dirty="0" smtClean="0">
                <a:solidFill>
                  <a:srgbClr val="1F497D"/>
                </a:solidFill>
              </a:rPr>
            </a:br>
            <a:r>
              <a:rPr lang="en-US" sz="1000" dirty="0" smtClean="0">
                <a:solidFill>
                  <a:srgbClr val="1F497D"/>
                </a:solidFill>
              </a:rPr>
              <a:t>Please </a:t>
            </a:r>
            <a:r>
              <a:rPr lang="en-US" sz="1000" dirty="0">
                <a:solidFill>
                  <a:srgbClr val="1F497D"/>
                </a:solidFill>
              </a:rPr>
              <a:t>indicate which of these you would favour, if any. (Select one </a:t>
            </a:r>
            <a:r>
              <a:rPr lang="en-US" sz="1000" dirty="0" smtClean="0">
                <a:solidFill>
                  <a:srgbClr val="1F497D"/>
                </a:solidFill>
              </a:rPr>
              <a:t>per row)</a:t>
            </a:r>
            <a:endParaRPr lang="en-US" sz="1000" dirty="0">
              <a:solidFill>
                <a:srgbClr val="1F497D"/>
              </a:solidFill>
            </a:endParaRPr>
          </a:p>
        </p:txBody>
      </p:sp>
      <p:sp>
        <p:nvSpPr>
          <p:cNvPr id="2" name="Rectangle 1"/>
          <p:cNvSpPr/>
          <p:nvPr/>
        </p:nvSpPr>
        <p:spPr>
          <a:xfrm>
            <a:off x="764713" y="1752600"/>
            <a:ext cx="7614575" cy="3139321"/>
          </a:xfrm>
          <a:prstGeom prst="rect">
            <a:avLst/>
          </a:prstGeom>
          <a:ln w="3175">
            <a:solidFill>
              <a:schemeClr val="tx1"/>
            </a:solidFill>
          </a:ln>
        </p:spPr>
        <p:txBody>
          <a:bodyPr wrap="square">
            <a:spAutoFit/>
          </a:bodyPr>
          <a:lstStyle/>
          <a:p>
            <a:pPr algn="ctr"/>
            <a:r>
              <a:rPr lang="en-US" sz="2200" dirty="0" smtClean="0">
                <a:solidFill>
                  <a:srgbClr val="1F497D"/>
                </a:solidFill>
              </a:rPr>
              <a:t>Every </a:t>
            </a:r>
            <a:r>
              <a:rPr lang="en-US" sz="2200" dirty="0">
                <a:solidFill>
                  <a:srgbClr val="1F497D"/>
                </a:solidFill>
              </a:rPr>
              <a:t>year, on average, over 100 Canadians drown while participating in boating, and about 80% of these drowning victims are not wearing a lifejacket or personal flotation device. </a:t>
            </a:r>
            <a:endParaRPr lang="en-US" sz="2200" dirty="0" smtClean="0">
              <a:solidFill>
                <a:srgbClr val="1F497D"/>
              </a:solidFill>
            </a:endParaRPr>
          </a:p>
          <a:p>
            <a:pPr algn="ctr"/>
            <a:endParaRPr lang="en-US" sz="2200" dirty="0">
              <a:solidFill>
                <a:srgbClr val="1F497D"/>
              </a:solidFill>
            </a:endParaRPr>
          </a:p>
          <a:p>
            <a:pPr algn="ctr"/>
            <a:r>
              <a:rPr lang="en-US" sz="2200" dirty="0" smtClean="0">
                <a:solidFill>
                  <a:srgbClr val="1F497D"/>
                </a:solidFill>
              </a:rPr>
              <a:t>One </a:t>
            </a:r>
            <a:r>
              <a:rPr lang="en-US" sz="2200" dirty="0">
                <a:solidFill>
                  <a:srgbClr val="1F497D"/>
                </a:solidFill>
              </a:rPr>
              <a:t>possible solution that may help to prevent drowning deaths is the government could create legislation that would make it mandatory for all boaters to wear a lifejacket or personal flotation device at all times while underway on the water in a small boat, or at least for certain people or types of boats</a:t>
            </a:r>
            <a:r>
              <a:rPr lang="en-US" sz="2200" dirty="0" smtClean="0">
                <a:solidFill>
                  <a:srgbClr val="1F497D"/>
                </a:solidFill>
              </a:rPr>
              <a:t>.</a:t>
            </a:r>
            <a:endParaRPr lang="en-US" sz="2200" dirty="0">
              <a:solidFill>
                <a:srgbClr val="1F497D"/>
              </a:solidFill>
            </a:endParaRPr>
          </a:p>
        </p:txBody>
      </p:sp>
    </p:spTree>
    <p:extLst>
      <p:ext uri="{BB962C8B-B14F-4D97-AF65-F5344CB8AC3E}">
        <p14:creationId xmlns:p14="http://schemas.microsoft.com/office/powerpoint/2010/main" val="2510725032"/>
      </p:ext>
    </p:extLst>
  </p:cSld>
  <p:clrMapOvr>
    <a:masterClrMapping/>
  </p:clrMapOvr>
  <p:transition spd="slow" advClick="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34250" y="2948650"/>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3" name="Rounded Rectangle 12"/>
          <p:cNvSpPr/>
          <p:nvPr/>
        </p:nvSpPr>
        <p:spPr>
          <a:xfrm>
            <a:off x="2034250" y="3452950"/>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4" name="Rounded Rectangle 13"/>
          <p:cNvSpPr/>
          <p:nvPr/>
        </p:nvSpPr>
        <p:spPr>
          <a:xfrm>
            <a:off x="2034250" y="396858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5" name="Rounded Rectangle 14"/>
          <p:cNvSpPr/>
          <p:nvPr/>
        </p:nvSpPr>
        <p:spPr>
          <a:xfrm>
            <a:off x="2034250" y="449603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6" name="Rounded Rectangle 15"/>
          <p:cNvSpPr/>
          <p:nvPr/>
        </p:nvSpPr>
        <p:spPr>
          <a:xfrm>
            <a:off x="2033768" y="501223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grpSp>
        <p:nvGrpSpPr>
          <p:cNvPr id="37" name="Group 36"/>
          <p:cNvGrpSpPr/>
          <p:nvPr/>
        </p:nvGrpSpPr>
        <p:grpSpPr>
          <a:xfrm>
            <a:off x="7924559" y="2949570"/>
            <a:ext cx="533882" cy="2380762"/>
            <a:chOff x="2033768" y="3323463"/>
            <a:chExt cx="533882" cy="2380762"/>
          </a:xfrm>
        </p:grpSpPr>
        <p:sp>
          <p:nvSpPr>
            <p:cNvPr id="38" name="Rounded Rectangle 37"/>
            <p:cNvSpPr/>
            <p:nvPr/>
          </p:nvSpPr>
          <p:spPr>
            <a:xfrm>
              <a:off x="2034250" y="3323463"/>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39" name="Rounded Rectangle 38"/>
            <p:cNvSpPr/>
            <p:nvPr/>
          </p:nvSpPr>
          <p:spPr>
            <a:xfrm>
              <a:off x="2034250" y="3827763"/>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0" name="Rounded Rectangle 39"/>
            <p:cNvSpPr/>
            <p:nvPr/>
          </p:nvSpPr>
          <p:spPr>
            <a:xfrm>
              <a:off x="2034250" y="434340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1" name="Rounded Rectangle 40"/>
            <p:cNvSpPr/>
            <p:nvPr/>
          </p:nvSpPr>
          <p:spPr>
            <a:xfrm>
              <a:off x="2034250" y="487085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2" name="Rounded Rectangle 41"/>
            <p:cNvSpPr/>
            <p:nvPr/>
          </p:nvSpPr>
          <p:spPr>
            <a:xfrm>
              <a:off x="2033768" y="538705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grpSp>
      <p:grpSp>
        <p:nvGrpSpPr>
          <p:cNvPr id="31" name="Group 30"/>
          <p:cNvGrpSpPr/>
          <p:nvPr/>
        </p:nvGrpSpPr>
        <p:grpSpPr>
          <a:xfrm>
            <a:off x="6734296" y="2949852"/>
            <a:ext cx="533882" cy="2380762"/>
            <a:chOff x="2033768" y="3323463"/>
            <a:chExt cx="533882" cy="2380762"/>
          </a:xfrm>
        </p:grpSpPr>
        <p:sp>
          <p:nvSpPr>
            <p:cNvPr id="32" name="Rounded Rectangle 31"/>
            <p:cNvSpPr/>
            <p:nvPr/>
          </p:nvSpPr>
          <p:spPr>
            <a:xfrm>
              <a:off x="2034250" y="3323463"/>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3" name="Rounded Rectangle 32"/>
            <p:cNvSpPr/>
            <p:nvPr/>
          </p:nvSpPr>
          <p:spPr>
            <a:xfrm>
              <a:off x="2034250" y="3827763"/>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4" name="Rounded Rectangle 33"/>
            <p:cNvSpPr/>
            <p:nvPr/>
          </p:nvSpPr>
          <p:spPr>
            <a:xfrm>
              <a:off x="2034250" y="434340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5" name="Rounded Rectangle 34"/>
            <p:cNvSpPr/>
            <p:nvPr/>
          </p:nvSpPr>
          <p:spPr>
            <a:xfrm>
              <a:off x="2034250" y="487085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6" name="Rounded Rectangle 35"/>
            <p:cNvSpPr/>
            <p:nvPr/>
          </p:nvSpPr>
          <p:spPr>
            <a:xfrm>
              <a:off x="2033768" y="538705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grpSp>
      <p:graphicFrame>
        <p:nvGraphicFramePr>
          <p:cNvPr id="4" name="Table 3"/>
          <p:cNvGraphicFramePr>
            <a:graphicFrameLocks noGrp="1"/>
          </p:cNvGraphicFramePr>
          <p:nvPr>
            <p:extLst>
              <p:ext uri="{D42A27DB-BD31-4B8C-83A1-F6EECF244321}">
                <p14:modId xmlns:p14="http://schemas.microsoft.com/office/powerpoint/2010/main" val="3007225244"/>
              </p:ext>
            </p:extLst>
          </p:nvPr>
        </p:nvGraphicFramePr>
        <p:xfrm>
          <a:off x="315933" y="2322989"/>
          <a:ext cx="8370425" cy="3108960"/>
        </p:xfrm>
        <a:graphic>
          <a:graphicData uri="http://schemas.openxmlformats.org/drawingml/2006/table">
            <a:tbl>
              <a:tblPr firstRow="1" bandRow="1">
                <a:tableStyleId>{5C22544A-7EE6-4342-B048-85BDC9FD1C3A}</a:tableStyleId>
              </a:tblPr>
              <a:tblGrid>
                <a:gridCol w="1568862"/>
                <a:gridCol w="874948"/>
                <a:gridCol w="874948"/>
                <a:gridCol w="874948"/>
                <a:gridCol w="874948"/>
                <a:gridCol w="874948"/>
                <a:gridCol w="228598"/>
                <a:gridCol w="1066802"/>
                <a:gridCol w="228600"/>
                <a:gridCol w="902823"/>
              </a:tblGrid>
              <a:tr h="518160">
                <a:tc>
                  <a:txBody>
                    <a:bodyPr/>
                    <a:lstStyle/>
                    <a:p>
                      <a:endParaRPr lang="en-US" sz="1400" dirty="0"/>
                    </a:p>
                  </a:txBody>
                  <a:tcPr>
                    <a:noFill/>
                  </a:tcPr>
                </a:tc>
                <a:tc>
                  <a:txBody>
                    <a:bodyPr/>
                    <a:lstStyle/>
                    <a:p>
                      <a:pPr algn="ctr"/>
                      <a:endParaRPr lang="en-US" sz="1400" b="1" dirty="0">
                        <a:solidFill>
                          <a:schemeClr val="tx1"/>
                        </a:solidFill>
                      </a:endParaRPr>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pPr algn="ctr"/>
                      <a:endParaRPr lang="en-US" sz="1400" dirty="0"/>
                    </a:p>
                  </a:txBody>
                  <a:tcPr anchor="ctr">
                    <a:noFill/>
                  </a:tcPr>
                </a:tc>
                <a:tc>
                  <a:txBody>
                    <a:bodyPr/>
                    <a:lstStyle/>
                    <a:p>
                      <a:endParaRPr lang="en-US" sz="1400" dirty="0"/>
                    </a:p>
                  </a:txBody>
                  <a:tcPr anchor="ctr">
                    <a:noFill/>
                  </a:tcPr>
                </a:tc>
                <a:tc>
                  <a:txBody>
                    <a:bodyPr/>
                    <a:lstStyle/>
                    <a:p>
                      <a:pPr algn="ctr"/>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noFill/>
                  </a:tcPr>
                </a:tc>
                <a:tc>
                  <a:txBody>
                    <a:bodyPr/>
                    <a:lstStyle/>
                    <a:p>
                      <a:pPr algn="ctr"/>
                      <a:r>
                        <a:rPr lang="en-US" sz="1400" dirty="0" smtClean="0">
                          <a:solidFill>
                            <a:schemeClr val="tx1"/>
                          </a:solidFill>
                        </a:rPr>
                        <a:t>65%</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10%</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8%</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a:p>
                  </a:txBody>
                  <a:tcPr anchor="ctr">
                    <a:noFill/>
                  </a:tcPr>
                </a:tc>
                <a:tc>
                  <a:txBody>
                    <a:bodyPr/>
                    <a:lstStyle/>
                    <a:p>
                      <a:pPr algn="ctr"/>
                      <a:r>
                        <a:rPr lang="en-US" sz="1400" dirty="0" smtClean="0"/>
                        <a:t>8%</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7%</a:t>
                      </a:r>
                      <a:endParaRPr lang="en-US" sz="1400" dirty="0"/>
                    </a:p>
                  </a:txBody>
                  <a:tcPr anchor="ctr">
                    <a:noFill/>
                  </a:tcPr>
                </a:tc>
              </a:tr>
              <a:tr h="518160">
                <a:tc>
                  <a:txBody>
                    <a:bodyPr/>
                    <a:lstStyle/>
                    <a:p>
                      <a:pPr algn="r"/>
                      <a:r>
                        <a:rPr lang="en-US" sz="1400" dirty="0" smtClean="0"/>
                        <a:t>Sailboat</a:t>
                      </a:r>
                      <a:r>
                        <a:rPr lang="en-US" sz="1400" baseline="0" dirty="0" smtClean="0"/>
                        <a:t> under 6m</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67%</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9%</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7%</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8%</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Canoe or Kayak</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68%</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9%</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5%</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9%</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Rowboat/dinghy</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64%</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10%</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8%</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10%</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Personal Watercraft</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noFill/>
                  </a:tcPr>
                </a:tc>
                <a:tc>
                  <a:txBody>
                    <a:bodyPr/>
                    <a:lstStyle/>
                    <a:p>
                      <a:pPr algn="ctr"/>
                      <a:r>
                        <a:rPr lang="en-US" sz="1400" dirty="0" smtClean="0">
                          <a:solidFill>
                            <a:schemeClr val="tx1"/>
                          </a:solidFill>
                        </a:rPr>
                        <a:t>77%</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5%</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4%</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7%</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5%</a:t>
                      </a:r>
                      <a:endParaRPr lang="en-US" sz="1400" dirty="0"/>
                    </a:p>
                  </a:txBody>
                  <a:tcPr anchor="ctr">
                    <a:noFill/>
                  </a:tcPr>
                </a:tc>
              </a:tr>
            </a:tbl>
          </a:graphicData>
        </a:graphic>
      </p:graphicFrame>
      <p:sp>
        <p:nvSpPr>
          <p:cNvPr id="9" name="Title 1"/>
          <p:cNvSpPr>
            <a:spLocks noGrp="1"/>
          </p:cNvSpPr>
          <p:nvPr>
            <p:ph type="title"/>
          </p:nvPr>
        </p:nvSpPr>
        <p:spPr>
          <a:xfrm>
            <a:off x="838800" y="127936"/>
            <a:ext cx="8162325" cy="924491"/>
          </a:xfrm>
        </p:spPr>
        <p:txBody>
          <a:bodyPr/>
          <a:lstStyle/>
          <a:p>
            <a:r>
              <a:rPr lang="en-US" dirty="0" smtClean="0"/>
              <a:t>A strong majority of boaters support legislation for all of the identified boat-types; with at least 2/3 supporting legislation for all people on-board.</a:t>
            </a:r>
            <a:br>
              <a:rPr lang="en-US" dirty="0" smtClean="0"/>
            </a:br>
            <a:r>
              <a:rPr lang="en-US" sz="1400" b="0" dirty="0" smtClean="0"/>
              <a:t>Less than 10% of boaters are opposed to legislation.</a:t>
            </a:r>
            <a:r>
              <a:rPr lang="en-US" sz="1400" b="0" dirty="0"/>
              <a:t/>
            </a:r>
            <a:br>
              <a:rPr lang="en-US" sz="1400" b="0" dirty="0"/>
            </a:br>
            <a:r>
              <a:rPr lang="en-US" sz="1400" b="0" dirty="0"/>
              <a:t>There is strong support for legislation among all boating activity groups, as well as </a:t>
            </a:r>
            <a:r>
              <a:rPr lang="en-US" sz="1400" b="0" dirty="0" smtClean="0"/>
              <a:t>parents.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43</a:t>
            </a:fld>
            <a:endParaRPr lang="de-DE" dirty="0">
              <a:solidFill>
                <a:srgbClr val="1F497D"/>
              </a:solidFill>
            </a:endParaRPr>
          </a:p>
        </p:txBody>
      </p:sp>
      <p:sp>
        <p:nvSpPr>
          <p:cNvPr id="6" name="TextBox 5"/>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502. … Here </a:t>
            </a:r>
            <a:r>
              <a:rPr lang="en-US" sz="1200" dirty="0">
                <a:solidFill>
                  <a:srgbClr val="1F497D"/>
                </a:solidFill>
              </a:rPr>
              <a:t>is a list of different types of small boats under six </a:t>
            </a:r>
            <a:r>
              <a:rPr lang="en-US" sz="1200" dirty="0" err="1">
                <a:solidFill>
                  <a:srgbClr val="1F497D"/>
                </a:solidFill>
              </a:rPr>
              <a:t>metres</a:t>
            </a:r>
            <a:r>
              <a:rPr lang="en-US" sz="1200" dirty="0">
                <a:solidFill>
                  <a:srgbClr val="1F497D"/>
                </a:solidFill>
              </a:rPr>
              <a:t> (20 feet) in length that legislation could apply to as well as different groups the legislation could apply to. </a:t>
            </a:r>
            <a:r>
              <a:rPr lang="en-US" sz="1200" dirty="0" smtClean="0">
                <a:solidFill>
                  <a:srgbClr val="1F497D"/>
                </a:solidFill>
              </a:rPr>
              <a:t/>
            </a:r>
            <a:br>
              <a:rPr lang="en-US" sz="1200" dirty="0" smtClean="0">
                <a:solidFill>
                  <a:srgbClr val="1F497D"/>
                </a:solidFill>
              </a:rPr>
            </a:br>
            <a:r>
              <a:rPr lang="en-US" sz="1200" dirty="0" smtClean="0">
                <a:solidFill>
                  <a:srgbClr val="1F497D"/>
                </a:solidFill>
              </a:rPr>
              <a:t>Please </a:t>
            </a:r>
            <a:r>
              <a:rPr lang="en-US" sz="1200" dirty="0">
                <a:solidFill>
                  <a:srgbClr val="1F497D"/>
                </a:solidFill>
              </a:rPr>
              <a:t>indicate which of these you would favour, if any. (Select one </a:t>
            </a:r>
            <a:r>
              <a:rPr lang="en-US" sz="1200" dirty="0" smtClean="0">
                <a:solidFill>
                  <a:srgbClr val="1F497D"/>
                </a:solidFill>
              </a:rPr>
              <a:t>per row)</a:t>
            </a:r>
            <a:endParaRPr lang="en-US" sz="1200" dirty="0">
              <a:solidFill>
                <a:srgbClr val="1F497D"/>
              </a:solidFill>
            </a:endParaRPr>
          </a:p>
        </p:txBody>
      </p:sp>
      <p:sp>
        <p:nvSpPr>
          <p:cNvPr id="8" name="TextBox 7"/>
          <p:cNvSpPr txBox="1"/>
          <p:nvPr/>
        </p:nvSpPr>
        <p:spPr>
          <a:xfrm>
            <a:off x="1524000" y="1393372"/>
            <a:ext cx="6362700" cy="369332"/>
          </a:xfrm>
          <a:prstGeom prst="rect">
            <a:avLst/>
          </a:prstGeom>
          <a:noFill/>
        </p:spPr>
        <p:txBody>
          <a:bodyPr wrap="square" rtlCol="0">
            <a:spAutoFit/>
          </a:bodyPr>
          <a:lstStyle/>
          <a:p>
            <a:pPr algn="ctr"/>
            <a:r>
              <a:rPr lang="en-US" b="1" dirty="0" smtClean="0">
                <a:solidFill>
                  <a:srgbClr val="1F497D"/>
                </a:solidFill>
              </a:rPr>
              <a:t>Overall Agreement with Legislation</a:t>
            </a:r>
            <a:endParaRPr lang="en-US" b="1" dirty="0">
              <a:solidFill>
                <a:srgbClr val="1F497D"/>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762593912"/>
              </p:ext>
            </p:extLst>
          </p:nvPr>
        </p:nvGraphicFramePr>
        <p:xfrm>
          <a:off x="304800" y="1981200"/>
          <a:ext cx="8458200" cy="666535"/>
        </p:xfrm>
        <a:graphic>
          <a:graphicData uri="http://schemas.openxmlformats.org/drawingml/2006/table">
            <a:tbl>
              <a:tblPr firstRow="1" bandRow="1">
                <a:tableStyleId>{5C22544A-7EE6-4342-B048-85BDC9FD1C3A}</a:tableStyleId>
              </a:tblPr>
              <a:tblGrid>
                <a:gridCol w="2438400"/>
                <a:gridCol w="914400"/>
                <a:gridCol w="838200"/>
                <a:gridCol w="914400"/>
                <a:gridCol w="838200"/>
                <a:gridCol w="304800"/>
                <a:gridCol w="914400"/>
                <a:gridCol w="228600"/>
                <a:gridCol w="1066800"/>
              </a:tblGrid>
              <a:tr h="666535">
                <a:tc>
                  <a:txBody>
                    <a:bodyPr/>
                    <a:lstStyle/>
                    <a:p>
                      <a:pPr algn="r"/>
                      <a:r>
                        <a:rPr lang="en-US" sz="1800" dirty="0" smtClean="0">
                          <a:solidFill>
                            <a:srgbClr val="00C800"/>
                          </a:solidFill>
                        </a:rPr>
                        <a:t>Total</a:t>
                      </a:r>
                      <a:r>
                        <a:rPr lang="en-US" sz="1400" dirty="0" smtClean="0">
                          <a:solidFill>
                            <a:srgbClr val="00C800"/>
                          </a:solidFill>
                        </a:rPr>
                        <a:t> </a:t>
                      </a:r>
                    </a:p>
                    <a:p>
                      <a:pPr algn="r"/>
                      <a:r>
                        <a:rPr lang="en-US" sz="1400" dirty="0" smtClean="0">
                          <a:solidFill>
                            <a:srgbClr val="00C800"/>
                          </a:solidFill>
                        </a:rPr>
                        <a:t>In favour of some legislation</a:t>
                      </a:r>
                      <a:endParaRPr lang="en-US" sz="1400" dirty="0">
                        <a:solidFill>
                          <a:srgbClr val="00C800"/>
                        </a:solidFill>
                      </a:endParaRPr>
                    </a:p>
                  </a:txBody>
                  <a:tcPr anchor="b">
                    <a:noFill/>
                  </a:tcPr>
                </a:tc>
                <a:tc>
                  <a:txBody>
                    <a:bodyPr/>
                    <a:lstStyle/>
                    <a:p>
                      <a:pPr algn="ctr" fontAlgn="ctr"/>
                      <a:r>
                        <a:rPr lang="en-US" sz="1200" b="0" i="0" u="none" strike="noStrike" dirty="0">
                          <a:solidFill>
                            <a:schemeClr val="tx1"/>
                          </a:solidFill>
                          <a:effectLst/>
                          <a:latin typeface="+mj-lt"/>
                        </a:rPr>
                        <a:t>All People </a:t>
                      </a:r>
                      <a:endParaRPr lang="en-US" sz="1200" b="0" i="0" u="none" strike="noStrike" dirty="0" smtClean="0">
                        <a:solidFill>
                          <a:schemeClr val="tx1"/>
                        </a:solidFill>
                        <a:effectLst/>
                        <a:latin typeface="+mj-lt"/>
                      </a:endParaRPr>
                    </a:p>
                    <a:p>
                      <a:pPr algn="ctr" fontAlgn="ctr"/>
                      <a:r>
                        <a:rPr lang="en-US" sz="1200" b="0" i="0" u="none" strike="noStrike" dirty="0" smtClean="0">
                          <a:solidFill>
                            <a:schemeClr val="tx1"/>
                          </a:solidFill>
                          <a:effectLst/>
                          <a:latin typeface="+mj-lt"/>
                        </a:rPr>
                        <a:t>On-Board</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Just Minors </a:t>
                      </a:r>
                      <a:r>
                        <a:rPr lang="en-US" sz="1200" b="0" i="0" u="none" strike="noStrike" dirty="0" smtClean="0">
                          <a:solidFill>
                            <a:schemeClr val="tx1"/>
                          </a:solidFill>
                          <a:effectLst/>
                          <a:latin typeface="+mj-lt"/>
                        </a:rPr>
                        <a:t>(&lt;18 years)</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Just Children </a:t>
                      </a:r>
                      <a:r>
                        <a:rPr lang="en-US" sz="1200" b="0" i="0" u="none" strike="noStrike" dirty="0" smtClean="0">
                          <a:solidFill>
                            <a:schemeClr val="tx1"/>
                          </a:solidFill>
                          <a:effectLst/>
                          <a:latin typeface="+mj-lt"/>
                        </a:rPr>
                        <a:t>(&lt;13 years)</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At Least One Person </a:t>
                      </a:r>
                      <a:endParaRPr lang="en-US" sz="1200" b="0" i="0" u="none" strike="noStrike" dirty="0" smtClean="0">
                        <a:solidFill>
                          <a:schemeClr val="tx1"/>
                        </a:solidFill>
                        <a:effectLst/>
                        <a:latin typeface="+mj-lt"/>
                      </a:endParaRPr>
                    </a:p>
                    <a:p>
                      <a:pPr algn="ctr" fontAlgn="ctr"/>
                      <a:r>
                        <a:rPr lang="en-US" sz="1200" b="0" i="0" u="none" strike="noStrike" dirty="0" smtClean="0">
                          <a:solidFill>
                            <a:schemeClr val="tx1"/>
                          </a:solidFill>
                          <a:effectLst/>
                          <a:latin typeface="+mj-lt"/>
                        </a:rPr>
                        <a:t>On-Board</a:t>
                      </a:r>
                      <a:endParaRPr lang="en-US" sz="1200" b="0" i="0" u="none" strike="noStrike" dirty="0">
                        <a:solidFill>
                          <a:schemeClr val="tx1"/>
                        </a:solidFill>
                        <a:effectLst/>
                        <a:latin typeface="+mj-lt"/>
                      </a:endParaRPr>
                    </a:p>
                  </a:txBody>
                  <a:tcPr marL="9525" marR="9525" marT="9525" marB="0" anchor="b">
                    <a:noFill/>
                  </a:tcPr>
                </a:tc>
                <a:tc>
                  <a:txBody>
                    <a:bodyPr/>
                    <a:lstStyle/>
                    <a:p>
                      <a:endParaRPr lang="en-US" sz="1400">
                        <a:solidFill>
                          <a:schemeClr val="tx1"/>
                        </a:solidFill>
                      </a:endParaRPr>
                    </a:p>
                  </a:txBody>
                  <a:tcPr anchor="b">
                    <a:noFill/>
                  </a:tcPr>
                </a:tc>
                <a:tc>
                  <a:txBody>
                    <a:bodyPr/>
                    <a:lstStyle/>
                    <a:p>
                      <a:pPr algn="r"/>
                      <a:r>
                        <a:rPr lang="en-US" sz="1400" dirty="0" smtClean="0">
                          <a:solidFill>
                            <a:schemeClr val="accent3">
                              <a:lumMod val="75000"/>
                            </a:schemeClr>
                          </a:solidFill>
                        </a:rPr>
                        <a:t>Not</a:t>
                      </a:r>
                      <a:r>
                        <a:rPr lang="en-US" sz="1400" baseline="0" dirty="0" smtClean="0">
                          <a:solidFill>
                            <a:schemeClr val="accent3">
                              <a:lumMod val="75000"/>
                            </a:schemeClr>
                          </a:solidFill>
                        </a:rPr>
                        <a:t> in Favour</a:t>
                      </a:r>
                      <a:endParaRPr lang="en-US" sz="1400" dirty="0">
                        <a:solidFill>
                          <a:schemeClr val="accent3">
                            <a:lumMod val="75000"/>
                          </a:schemeClr>
                        </a:solidFill>
                      </a:endParaRPr>
                    </a:p>
                  </a:txBody>
                  <a:tcPr anchor="b">
                    <a:noFill/>
                  </a:tcPr>
                </a:tc>
                <a:tc>
                  <a:txBody>
                    <a:bodyPr/>
                    <a:lstStyle/>
                    <a:p>
                      <a:endParaRPr lang="en-US" sz="1400" dirty="0">
                        <a:solidFill>
                          <a:schemeClr val="tx1"/>
                        </a:solidFill>
                      </a:endParaRPr>
                    </a:p>
                  </a:txBody>
                  <a:tcPr anchor="ctr">
                    <a:noFill/>
                  </a:tcPr>
                </a:tc>
                <a:tc>
                  <a:txBody>
                    <a:bodyPr/>
                    <a:lstStyle/>
                    <a:p>
                      <a:pPr algn="r"/>
                      <a:r>
                        <a:rPr lang="en-US" sz="1400" dirty="0" smtClean="0">
                          <a:solidFill>
                            <a:schemeClr val="tx1"/>
                          </a:solidFill>
                        </a:rPr>
                        <a:t>Undecided</a:t>
                      </a:r>
                      <a:endParaRPr lang="en-US" sz="1400" dirty="0">
                        <a:solidFill>
                          <a:schemeClr val="tx1"/>
                        </a:solidFill>
                      </a:endParaRPr>
                    </a:p>
                  </a:txBody>
                  <a:tcPr anchor="b">
                    <a:noFill/>
                  </a:tcPr>
                </a:tc>
              </a:tr>
            </a:tbl>
          </a:graphicData>
        </a:graphic>
      </p:graphicFrame>
      <p:cxnSp>
        <p:nvCxnSpPr>
          <p:cNvPr id="19" name="Straight Connector 18"/>
          <p:cNvCxnSpPr/>
          <p:nvPr/>
        </p:nvCxnSpPr>
        <p:spPr>
          <a:xfrm>
            <a:off x="228600" y="2724875"/>
            <a:ext cx="60198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6925" y="1981200"/>
            <a:ext cx="60198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77000" y="1981200"/>
            <a:ext cx="9906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11725" y="2720050"/>
            <a:ext cx="955875"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96200" y="1986025"/>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30925" y="2724875"/>
            <a:ext cx="95587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sp>
        <p:nvSpPr>
          <p:cNvPr id="49" name="Rectangle 48"/>
          <p:cNvSpPr/>
          <p:nvPr/>
        </p:nvSpPr>
        <p:spPr>
          <a:xfrm>
            <a:off x="1741714" y="1996911"/>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50" name="Rectangle 49"/>
          <p:cNvSpPr/>
          <p:nvPr/>
        </p:nvSpPr>
        <p:spPr>
          <a:xfrm>
            <a:off x="6466114" y="2119660"/>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sp>
        <p:nvSpPr>
          <p:cNvPr id="46" name="TextBox 45"/>
          <p:cNvSpPr txBox="1"/>
          <p:nvPr/>
        </p:nvSpPr>
        <p:spPr>
          <a:xfrm>
            <a:off x="7565813" y="2190769"/>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spTree>
    <p:extLst>
      <p:ext uri="{BB962C8B-B14F-4D97-AF65-F5344CB8AC3E}">
        <p14:creationId xmlns:p14="http://schemas.microsoft.com/office/powerpoint/2010/main" val="430942547"/>
      </p:ext>
    </p:extLst>
  </p:cSld>
  <p:clrMapOvr>
    <a:masterClrMapping/>
  </p:clrMapOvr>
  <p:transition spd="slow" advClick="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4617729"/>
              </p:ext>
            </p:extLst>
          </p:nvPr>
        </p:nvGraphicFramePr>
        <p:xfrm>
          <a:off x="152401" y="2399212"/>
          <a:ext cx="8654147" cy="3468188"/>
        </p:xfrm>
        <a:graphic>
          <a:graphicData uri="http://schemas.openxmlformats.org/drawingml/2006/table">
            <a:tbl>
              <a:tblPr firstRow="1" bandRow="1">
                <a:tableStyleId>{5C22544A-7EE6-4342-B048-85BDC9FD1C3A}</a:tableStyleId>
              </a:tblPr>
              <a:tblGrid>
                <a:gridCol w="1224305"/>
                <a:gridCol w="530703"/>
                <a:gridCol w="530703"/>
                <a:gridCol w="530703"/>
                <a:gridCol w="530703"/>
                <a:gridCol w="530703"/>
                <a:gridCol w="530703"/>
                <a:gridCol w="530703"/>
                <a:gridCol w="530703"/>
                <a:gridCol w="530703"/>
                <a:gridCol w="530703"/>
                <a:gridCol w="530703"/>
                <a:gridCol w="530703"/>
                <a:gridCol w="530703"/>
                <a:gridCol w="530703"/>
              </a:tblGrid>
              <a:tr h="518160">
                <a:tc>
                  <a:txBody>
                    <a:bodyPr/>
                    <a:lstStyle/>
                    <a:p>
                      <a:endParaRPr lang="en-US" sz="1400" dirty="0"/>
                    </a:p>
                  </a:txBody>
                  <a:tcP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rgbClr val="B4C882"/>
                    </a:solidFill>
                  </a:tcPr>
                </a:tc>
                <a:tc>
                  <a:txBody>
                    <a:bodyPr/>
                    <a:lstStyle/>
                    <a:p>
                      <a:pPr algn="ctr"/>
                      <a:r>
                        <a:rPr lang="en-US" sz="1400" b="1" dirty="0" smtClean="0">
                          <a:solidFill>
                            <a:schemeClr val="tx1"/>
                          </a:solidFill>
                        </a:rPr>
                        <a:t>84%</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8%</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rgbClr val="DE7A7A"/>
                    </a:solidFill>
                  </a:tcPr>
                </a:tc>
              </a:tr>
              <a:tr h="518160">
                <a:tc>
                  <a:txBody>
                    <a:bodyPr/>
                    <a:lstStyle/>
                    <a:p>
                      <a:pPr algn="r"/>
                      <a:r>
                        <a:rPr lang="en-US" sz="1400" dirty="0" smtClean="0"/>
                        <a:t>Sailboat</a:t>
                      </a:r>
                      <a:r>
                        <a:rPr lang="en-US" sz="1400" baseline="0" dirty="0" smtClean="0"/>
                        <a:t> 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rgbClr val="B4C882"/>
                    </a:solidFill>
                  </a:tcPr>
                </a:tc>
                <a:tc>
                  <a:txBody>
                    <a:bodyPr/>
                    <a:lstStyle/>
                    <a:p>
                      <a:pPr algn="ctr"/>
                      <a:r>
                        <a:rPr lang="en-US" sz="1400" b="1" dirty="0" smtClean="0">
                          <a:solidFill>
                            <a:schemeClr val="tx1"/>
                          </a:solidFill>
                        </a:rPr>
                        <a:t>83%</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8%</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Canoe or Kayak</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83%</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9%</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84%</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9%</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Rowboat/</a:t>
                      </a:r>
                    </a:p>
                    <a:p>
                      <a:pPr algn="r"/>
                      <a:r>
                        <a:rPr lang="en-US" sz="1400" dirty="0" smtClean="0"/>
                        <a:t>dinghy</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9%</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9%</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Personal Watercraft</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75000"/>
                      </a:schemeClr>
                    </a:solidFill>
                  </a:tcPr>
                </a:tc>
                <a:tc>
                  <a:txBody>
                    <a:bodyPr/>
                    <a:lstStyle/>
                    <a:p>
                      <a:pPr algn="ctr"/>
                      <a:r>
                        <a:rPr lang="en-US" sz="1400" b="1" dirty="0" smtClean="0">
                          <a:solidFill>
                            <a:schemeClr val="tx1"/>
                          </a:solidFill>
                        </a:rPr>
                        <a:t>90%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5%</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rgbClr val="B4C882"/>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mpd="sng">
                      <a:noFill/>
                    </a:lnB>
                    <a:solidFill>
                      <a:schemeClr val="bg1">
                        <a:lumMod val="95000"/>
                      </a:schemeClr>
                    </a:solidFill>
                  </a:tcPr>
                </a:tc>
                <a:tc>
                  <a:txBody>
                    <a:bodyPr/>
                    <a:lstStyle/>
                    <a:p>
                      <a:pPr algn="ctr"/>
                      <a:r>
                        <a:rPr lang="en-US" sz="1400" dirty="0" smtClean="0"/>
                        <a:t>6%</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r>
              <a:tr h="359228">
                <a:tc>
                  <a:txBody>
                    <a:bodyPr/>
                    <a:lstStyle/>
                    <a:p>
                      <a:pPr algn="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(n=746)</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(n=704)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(n=574)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(n=173)</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(n=137)</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(n=944)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(n=419)</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44</a:t>
            </a:fld>
            <a:endParaRPr lang="de-DE" dirty="0">
              <a:solidFill>
                <a:srgbClr val="1F497D"/>
              </a:solidFill>
            </a:endParaRPr>
          </a:p>
        </p:txBody>
      </p:sp>
      <p:sp>
        <p:nvSpPr>
          <p:cNvPr id="6" name="TextBox 5"/>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502. … Here </a:t>
            </a:r>
            <a:r>
              <a:rPr lang="en-US" sz="1200" dirty="0">
                <a:solidFill>
                  <a:srgbClr val="1F497D"/>
                </a:solidFill>
              </a:rPr>
              <a:t>is a list of different types of small boats under six </a:t>
            </a:r>
            <a:r>
              <a:rPr lang="en-US" sz="1200" dirty="0" err="1">
                <a:solidFill>
                  <a:srgbClr val="1F497D"/>
                </a:solidFill>
              </a:rPr>
              <a:t>metres</a:t>
            </a:r>
            <a:r>
              <a:rPr lang="en-US" sz="1200" dirty="0">
                <a:solidFill>
                  <a:srgbClr val="1F497D"/>
                </a:solidFill>
              </a:rPr>
              <a:t> (20 feet) in length that legislation could apply to as well as different groups the legislation could apply to. Please indicate which of these you would favour, if any. (Select one </a:t>
            </a:r>
            <a:r>
              <a:rPr lang="en-US" sz="1200" dirty="0" smtClean="0">
                <a:solidFill>
                  <a:srgbClr val="1F497D"/>
                </a:solidFill>
              </a:rPr>
              <a:t>per row)</a:t>
            </a:r>
            <a:endParaRPr lang="en-US" sz="1200" dirty="0">
              <a:solidFill>
                <a:srgbClr val="1F497D"/>
              </a:solidFill>
            </a:endParaRPr>
          </a:p>
        </p:txBody>
      </p:sp>
      <p:sp>
        <p:nvSpPr>
          <p:cNvPr id="9" name="Title 1"/>
          <p:cNvSpPr>
            <a:spLocks noGrp="1"/>
          </p:cNvSpPr>
          <p:nvPr>
            <p:ph type="title"/>
          </p:nvPr>
        </p:nvSpPr>
        <p:spPr>
          <a:xfrm>
            <a:off x="838200" y="117675"/>
            <a:ext cx="8064214" cy="796725"/>
          </a:xfrm>
        </p:spPr>
        <p:txBody>
          <a:bodyPr/>
          <a:lstStyle/>
          <a:p>
            <a:r>
              <a:rPr lang="en-US" dirty="0" smtClean="0"/>
              <a:t>There is strong support for legislation among all boating activity groups, including </a:t>
            </a:r>
            <a:r>
              <a:rPr lang="en-US" dirty="0" smtClean="0">
                <a:solidFill>
                  <a:srgbClr val="00C800"/>
                </a:solidFill>
              </a:rPr>
              <a:t>Pleasure </a:t>
            </a:r>
            <a:r>
              <a:rPr lang="en-US" dirty="0" err="1" smtClean="0">
                <a:solidFill>
                  <a:srgbClr val="00C800"/>
                </a:solidFill>
              </a:rPr>
              <a:t>Powerboaters</a:t>
            </a:r>
            <a:r>
              <a:rPr lang="en-US" dirty="0" smtClean="0"/>
              <a:t>, as well as parents (of children under 18).</a:t>
            </a:r>
            <a:r>
              <a:rPr lang="en-US" b="0" dirty="0" smtClean="0"/>
              <a:t> </a:t>
            </a:r>
            <a:endParaRPr lang="en-US" sz="1600" b="0" dirty="0" smtClean="0"/>
          </a:p>
        </p:txBody>
      </p:sp>
      <p:sp>
        <p:nvSpPr>
          <p:cNvPr id="8" name="TextBox 7"/>
          <p:cNvSpPr txBox="1"/>
          <p:nvPr/>
        </p:nvSpPr>
        <p:spPr>
          <a:xfrm>
            <a:off x="1799316" y="1091703"/>
            <a:ext cx="6362700" cy="369332"/>
          </a:xfrm>
          <a:prstGeom prst="rect">
            <a:avLst/>
          </a:prstGeom>
          <a:noFill/>
        </p:spPr>
        <p:txBody>
          <a:bodyPr wrap="square" rtlCol="0">
            <a:spAutoFit/>
          </a:bodyPr>
          <a:lstStyle/>
          <a:p>
            <a:pPr algn="ctr"/>
            <a:r>
              <a:rPr lang="en-US" b="1" dirty="0" smtClean="0">
                <a:solidFill>
                  <a:srgbClr val="1F497D"/>
                </a:solidFill>
              </a:rPr>
              <a:t>Agreement with Legislation among Subgroups </a:t>
            </a:r>
            <a:endParaRPr lang="en-US" b="1" dirty="0">
              <a:solidFill>
                <a:srgbClr val="1F497D"/>
              </a:solidFill>
            </a:endParaRPr>
          </a:p>
        </p:txBody>
      </p:sp>
      <p:grpSp>
        <p:nvGrpSpPr>
          <p:cNvPr id="44" name="Group 43"/>
          <p:cNvGrpSpPr/>
          <p:nvPr/>
        </p:nvGrpSpPr>
        <p:grpSpPr>
          <a:xfrm>
            <a:off x="6019800" y="6080649"/>
            <a:ext cx="3144607" cy="461665"/>
            <a:chOff x="6206219" y="509396"/>
            <a:chExt cx="3144607" cy="461665"/>
          </a:xfrm>
        </p:grpSpPr>
        <p:sp>
          <p:nvSpPr>
            <p:cNvPr id="45" name="Rectangle 4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836226" y="509396"/>
              <a:ext cx="2514600" cy="461665"/>
            </a:xfrm>
            <a:prstGeom prst="rect">
              <a:avLst/>
            </a:prstGeom>
            <a:noFill/>
          </p:spPr>
          <p:txBody>
            <a:bodyPr wrap="square" rtlCol="0">
              <a:spAutoFit/>
            </a:bodyPr>
            <a:lstStyle/>
            <a:p>
              <a:r>
                <a:rPr lang="en-US" sz="1200" dirty="0" smtClean="0"/>
                <a:t>Over 120 /Under 80 index compared to total boating population</a:t>
              </a:r>
              <a:endParaRPr lang="en-US" sz="1200" dirty="0"/>
            </a:p>
          </p:txBody>
        </p:sp>
        <p:cxnSp>
          <p:nvCxnSpPr>
            <p:cNvPr id="49" name="Straight Connector 48"/>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13046" y="2434774"/>
            <a:ext cx="1105180" cy="595661"/>
            <a:chOff x="7517099" y="2356287"/>
            <a:chExt cx="1105180" cy="595661"/>
          </a:xfrm>
        </p:grpSpPr>
        <p:cxnSp>
          <p:nvCxnSpPr>
            <p:cNvPr id="29" name="Straight Connector 28"/>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52" name="Rectangle 51"/>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18" name="Group 17"/>
          <p:cNvGrpSpPr/>
          <p:nvPr/>
        </p:nvGrpSpPr>
        <p:grpSpPr>
          <a:xfrm>
            <a:off x="3579153" y="1404583"/>
            <a:ext cx="2626762" cy="620163"/>
            <a:chOff x="6178650" y="5443179"/>
            <a:chExt cx="2626762" cy="620163"/>
          </a:xfrm>
        </p:grpSpPr>
        <p:sp>
          <p:nvSpPr>
            <p:cNvPr id="2" name="Rectangle 1"/>
            <p:cNvSpPr/>
            <p:nvPr/>
          </p:nvSpPr>
          <p:spPr>
            <a:xfrm>
              <a:off x="6519412" y="5486400"/>
              <a:ext cx="2286000" cy="461665"/>
            </a:xfrm>
            <a:prstGeom prst="rect">
              <a:avLst/>
            </a:prstGeom>
          </p:spPr>
          <p:txBody>
            <a:bodyPr wrap="square">
              <a:spAutoFit/>
            </a:bodyPr>
            <a:lstStyle/>
            <a:p>
              <a:r>
                <a:rPr lang="en-US" sz="1200" dirty="0" smtClean="0">
                  <a:solidFill>
                    <a:schemeClr val="accent5">
                      <a:lumMod val="50000"/>
                    </a:schemeClr>
                  </a:solidFill>
                  <a:sym typeface="Wingdings"/>
                </a:rPr>
                <a:t>Total i</a:t>
              </a:r>
              <a:r>
                <a:rPr lang="en-US" sz="1200" dirty="0" smtClean="0">
                  <a:solidFill>
                    <a:schemeClr val="accent5">
                      <a:lumMod val="50000"/>
                    </a:schemeClr>
                  </a:solidFill>
                </a:rPr>
                <a:t>n </a:t>
              </a:r>
              <a:r>
                <a:rPr lang="en-US" sz="1200" dirty="0">
                  <a:solidFill>
                    <a:schemeClr val="accent5">
                      <a:lumMod val="50000"/>
                    </a:schemeClr>
                  </a:solidFill>
                </a:rPr>
                <a:t>favour of some </a:t>
              </a:r>
              <a:r>
                <a:rPr lang="en-US" sz="1200" dirty="0" smtClean="0">
                  <a:solidFill>
                    <a:schemeClr val="accent5">
                      <a:lumMod val="50000"/>
                    </a:schemeClr>
                  </a:solidFill>
                </a:rPr>
                <a:t>legislation</a:t>
              </a:r>
            </a:p>
            <a:p>
              <a:r>
                <a:rPr lang="en-US" sz="1200" dirty="0" smtClean="0">
                  <a:solidFill>
                    <a:schemeClr val="accent3">
                      <a:lumMod val="75000"/>
                    </a:schemeClr>
                  </a:solidFill>
                </a:rPr>
                <a:t>Not </a:t>
              </a:r>
              <a:r>
                <a:rPr lang="en-US" sz="1200" dirty="0">
                  <a:solidFill>
                    <a:schemeClr val="accent3">
                      <a:lumMod val="75000"/>
                    </a:schemeClr>
                  </a:solidFill>
                </a:rPr>
                <a:t>in </a:t>
              </a:r>
              <a:r>
                <a:rPr lang="en-US" sz="1200" dirty="0" smtClean="0">
                  <a:solidFill>
                    <a:schemeClr val="accent3">
                      <a:lumMod val="75000"/>
                    </a:schemeClr>
                  </a:solidFill>
                </a:rPr>
                <a:t>favour of any legislation</a:t>
              </a:r>
              <a:endParaRPr lang="en-US" sz="1200" dirty="0">
                <a:solidFill>
                  <a:schemeClr val="accent3">
                    <a:lumMod val="75000"/>
                  </a:schemeClr>
                </a:solidFill>
              </a:endParaRPr>
            </a:p>
          </p:txBody>
        </p:sp>
        <p:sp>
          <p:nvSpPr>
            <p:cNvPr id="53" name="Rectangle 52"/>
            <p:cNvSpPr/>
            <p:nvPr/>
          </p:nvSpPr>
          <p:spPr>
            <a:xfrm>
              <a:off x="6178650" y="5443179"/>
              <a:ext cx="405880" cy="430887"/>
            </a:xfrm>
            <a:prstGeom prst="rect">
              <a:avLst/>
            </a:prstGeom>
          </p:spPr>
          <p:txBody>
            <a:bodyPr wrap="none">
              <a:spAutoFit/>
            </a:bodyPr>
            <a:lstStyle/>
            <a:p>
              <a:r>
                <a:rPr lang="en-US" sz="2200" b="1" dirty="0" smtClean="0">
                  <a:solidFill>
                    <a:schemeClr val="accent5">
                      <a:lumMod val="50000"/>
                    </a:schemeClr>
                  </a:solidFill>
                  <a:sym typeface="Wingdings"/>
                </a:rPr>
                <a:t></a:t>
              </a:r>
              <a:endParaRPr lang="en-US" sz="2200" b="1" dirty="0"/>
            </a:p>
          </p:txBody>
        </p:sp>
        <p:sp>
          <p:nvSpPr>
            <p:cNvPr id="54" name="Rectangle 53"/>
            <p:cNvSpPr/>
            <p:nvPr/>
          </p:nvSpPr>
          <p:spPr>
            <a:xfrm>
              <a:off x="6189536" y="5632455"/>
              <a:ext cx="364202" cy="430887"/>
            </a:xfrm>
            <a:prstGeom prst="rect">
              <a:avLst/>
            </a:prstGeom>
          </p:spPr>
          <p:txBody>
            <a:bodyPr wrap="none">
              <a:spAutoFit/>
            </a:bodyPr>
            <a:lstStyle/>
            <a:p>
              <a:r>
                <a:rPr lang="en-US" sz="2200" b="1" dirty="0" smtClean="0">
                  <a:solidFill>
                    <a:schemeClr val="accent3">
                      <a:lumMod val="75000"/>
                    </a:schemeClr>
                  </a:solidFill>
                  <a:sym typeface="Wingdings"/>
                </a:rPr>
                <a:t></a:t>
              </a:r>
              <a:endParaRPr lang="en-US" sz="2200" b="1" dirty="0">
                <a:solidFill>
                  <a:schemeClr val="accent3">
                    <a:lumMod val="75000"/>
                  </a:schemeClr>
                </a:solidFill>
              </a:endParaRPr>
            </a:p>
          </p:txBody>
        </p:sp>
      </p:grpSp>
      <p:grpSp>
        <p:nvGrpSpPr>
          <p:cNvPr id="55" name="Group 54"/>
          <p:cNvGrpSpPr/>
          <p:nvPr/>
        </p:nvGrpSpPr>
        <p:grpSpPr>
          <a:xfrm>
            <a:off x="5573486" y="2429801"/>
            <a:ext cx="1105180" cy="595661"/>
            <a:chOff x="7517099" y="2356287"/>
            <a:chExt cx="1105180" cy="595661"/>
          </a:xfrm>
        </p:grpSpPr>
        <p:cxnSp>
          <p:nvCxnSpPr>
            <p:cNvPr id="56" name="Straight Connector 5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59" name="Rectangle 5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60" name="Group 59"/>
          <p:cNvGrpSpPr/>
          <p:nvPr/>
        </p:nvGrpSpPr>
        <p:grpSpPr>
          <a:xfrm>
            <a:off x="4550228" y="2434774"/>
            <a:ext cx="1105180" cy="595661"/>
            <a:chOff x="7517099" y="2356287"/>
            <a:chExt cx="1105180" cy="595661"/>
          </a:xfrm>
        </p:grpSpPr>
        <p:cxnSp>
          <p:nvCxnSpPr>
            <p:cNvPr id="61" name="Straight Connector 60"/>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64" name="Rectangle 63"/>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65" name="Group 64"/>
          <p:cNvGrpSpPr/>
          <p:nvPr/>
        </p:nvGrpSpPr>
        <p:grpSpPr>
          <a:xfrm>
            <a:off x="3494314" y="2429801"/>
            <a:ext cx="1105180" cy="595661"/>
            <a:chOff x="7517099" y="2356287"/>
            <a:chExt cx="1105180" cy="595661"/>
          </a:xfrm>
        </p:grpSpPr>
        <p:cxnSp>
          <p:nvCxnSpPr>
            <p:cNvPr id="66" name="Straight Connector 6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69" name="Rectangle 6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0" name="Group 69"/>
          <p:cNvGrpSpPr/>
          <p:nvPr/>
        </p:nvGrpSpPr>
        <p:grpSpPr>
          <a:xfrm>
            <a:off x="2427514" y="2434774"/>
            <a:ext cx="1105180" cy="595661"/>
            <a:chOff x="7517099" y="2356287"/>
            <a:chExt cx="1105180" cy="595661"/>
          </a:xfrm>
        </p:grpSpPr>
        <p:cxnSp>
          <p:nvCxnSpPr>
            <p:cNvPr id="71" name="Straight Connector 70"/>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74" name="Rectangle 73"/>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5" name="Group 74"/>
          <p:cNvGrpSpPr/>
          <p:nvPr/>
        </p:nvGrpSpPr>
        <p:grpSpPr>
          <a:xfrm>
            <a:off x="1349828" y="2429801"/>
            <a:ext cx="1105180" cy="595661"/>
            <a:chOff x="7517099" y="2356287"/>
            <a:chExt cx="1105180" cy="595661"/>
          </a:xfrm>
        </p:grpSpPr>
        <p:cxnSp>
          <p:nvCxnSpPr>
            <p:cNvPr id="76" name="Straight Connector 7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79" name="Rectangle 7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87" name="Group 86"/>
          <p:cNvGrpSpPr/>
          <p:nvPr/>
        </p:nvGrpSpPr>
        <p:grpSpPr>
          <a:xfrm>
            <a:off x="6640286" y="2430569"/>
            <a:ext cx="1105180" cy="595661"/>
            <a:chOff x="7517099" y="2356287"/>
            <a:chExt cx="1105180" cy="595661"/>
          </a:xfrm>
        </p:grpSpPr>
        <p:cxnSp>
          <p:nvCxnSpPr>
            <p:cNvPr id="88" name="Straight Connector 87"/>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91" name="Rectangle 90"/>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 name="Group 6"/>
          <p:cNvGrpSpPr/>
          <p:nvPr/>
        </p:nvGrpSpPr>
        <p:grpSpPr>
          <a:xfrm>
            <a:off x="1676399" y="1850005"/>
            <a:ext cx="7052731" cy="590682"/>
            <a:chOff x="1676399" y="1850005"/>
            <a:chExt cx="7052731" cy="590682"/>
          </a:xfrm>
        </p:grpSpPr>
        <p:grpSp>
          <p:nvGrpSpPr>
            <p:cNvPr id="27" name="Group 26"/>
            <p:cNvGrpSpPr/>
            <p:nvPr/>
          </p:nvGrpSpPr>
          <p:grpSpPr>
            <a:xfrm>
              <a:off x="1676399" y="1850005"/>
              <a:ext cx="7052731" cy="590682"/>
              <a:chOff x="1556654" y="1771518"/>
              <a:chExt cx="7052731" cy="590682"/>
            </a:xfrm>
          </p:grpSpPr>
          <p:grpSp>
            <p:nvGrpSpPr>
              <p:cNvPr id="80" name="Group 79"/>
              <p:cNvGrpSpPr/>
              <p:nvPr/>
            </p:nvGrpSpPr>
            <p:grpSpPr>
              <a:xfrm>
                <a:off x="1556654" y="1771518"/>
                <a:ext cx="4662229" cy="590682"/>
                <a:chOff x="1238891" y="1635556"/>
                <a:chExt cx="4662229" cy="590682"/>
              </a:xfrm>
            </p:grpSpPr>
            <p:grpSp>
              <p:nvGrpSpPr>
                <p:cNvPr id="81" name="Group 80"/>
                <p:cNvGrpSpPr/>
                <p:nvPr/>
              </p:nvGrpSpPr>
              <p:grpSpPr>
                <a:xfrm>
                  <a:off x="1238891" y="1635556"/>
                  <a:ext cx="3690264" cy="590682"/>
                  <a:chOff x="4653232" y="2772571"/>
                  <a:chExt cx="2520500" cy="403444"/>
                </a:xfrm>
              </p:grpSpPr>
              <p:pic>
                <p:nvPicPr>
                  <p:cNvPr id="8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653232" y="2854160"/>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6006418" y="2910629"/>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5329825" y="288656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etc-mysitemyway.s3.amazonaws.com/icons/legacy-previews/icons/glossy-black-icons-sports-hobbies/044562-glossy-black-icon-sports-hobbies-sailboat6-sc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288" y="2772571"/>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2552" y="1742363"/>
                  <a:ext cx="438568" cy="43856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7562819" y="1937658"/>
                <a:ext cx="1046566" cy="369332"/>
              </a:xfrm>
              <a:prstGeom prst="rect">
                <a:avLst/>
              </a:prstGeom>
              <a:noFill/>
            </p:spPr>
            <p:txBody>
              <a:bodyPr wrap="square" rtlCol="0">
                <a:spAutoFit/>
              </a:bodyPr>
              <a:lstStyle/>
              <a:p>
                <a:pPr algn="ctr"/>
                <a:r>
                  <a:rPr lang="en-US" b="1" dirty="0" smtClean="0">
                    <a:solidFill>
                      <a:srgbClr val="000000"/>
                    </a:solidFill>
                  </a:rPr>
                  <a:t>Parents</a:t>
                </a:r>
                <a:endParaRPr lang="en-US" b="1" dirty="0">
                  <a:solidFill>
                    <a:srgbClr val="000000"/>
                  </a:solidFill>
                </a:endParaRPr>
              </a:p>
            </p:txBody>
          </p:sp>
        </p:grpSp>
        <p:pic>
          <p:nvPicPr>
            <p:cNvPr id="92" name="Picture 2" descr="http://www.clker.com/cliparts/d/a/d/1/12074319602022192317rowboating%20row%20boating%20white.svg.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911792" y="1962074"/>
              <a:ext cx="464026" cy="444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1241823"/>
      </p:ext>
    </p:extLst>
  </p:cSld>
  <p:clrMapOvr>
    <a:masterClrMapping/>
  </p:clrMapOvr>
  <p:transition spd="slow" advClick="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6883574"/>
              </p:ext>
            </p:extLst>
          </p:nvPr>
        </p:nvGraphicFramePr>
        <p:xfrm>
          <a:off x="239484" y="2475412"/>
          <a:ext cx="7151915" cy="3468188"/>
        </p:xfrm>
        <a:graphic>
          <a:graphicData uri="http://schemas.openxmlformats.org/drawingml/2006/table">
            <a:tbl>
              <a:tblPr firstRow="1" bandRow="1">
                <a:tableStyleId>{5C22544A-7EE6-4342-B048-85BDC9FD1C3A}</a:tableStyleId>
              </a:tblPr>
              <a:tblGrid>
                <a:gridCol w="1635712"/>
                <a:gridCol w="788029"/>
                <a:gridCol w="788029"/>
                <a:gridCol w="788029"/>
                <a:gridCol w="788029"/>
                <a:gridCol w="788029"/>
                <a:gridCol w="788029"/>
                <a:gridCol w="788029"/>
              </a:tblGrid>
              <a:tr h="518160">
                <a:tc>
                  <a:txBody>
                    <a:bodyPr/>
                    <a:lstStyle/>
                    <a:p>
                      <a:endParaRPr lang="en-US" sz="1400" dirty="0"/>
                    </a:p>
                  </a:txBody>
                  <a:tcP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11%</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3%</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Sailboat</a:t>
                      </a:r>
                      <a:r>
                        <a:rPr lang="en-US" sz="1400" baseline="0" dirty="0" smtClean="0"/>
                        <a:t> 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10%</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Canoe or Kayak</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10%</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1%</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Rowboat/</a:t>
                      </a:r>
                    </a:p>
                    <a:p>
                      <a:pPr algn="r"/>
                      <a:r>
                        <a:rPr lang="en-US" sz="1400" dirty="0" smtClean="0"/>
                        <a:t>dinghy</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12%</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Personal Watercraft</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dirty="0" smtClean="0"/>
                        <a:t>9%</a:t>
                      </a:r>
                      <a:endParaRPr lang="en-US" sz="1400" dirty="0"/>
                    </a:p>
                  </a:txBody>
                  <a:tcPr anchor="ctr">
                    <a:lnR w="12700" cap="flat" cmpd="sng" algn="ctr">
                      <a:noFill/>
                      <a:prstDash val="solid"/>
                      <a:round/>
                      <a:headEnd type="none" w="med" len="med"/>
                      <a:tailEnd type="none" w="med" len="med"/>
                    </a:lnR>
                    <a:lnB w="12700" cmpd="sng">
                      <a:noFill/>
                    </a:lnB>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B w="12700" cmpd="sng">
                      <a:noFill/>
                    </a:lnB>
                    <a:solidFill>
                      <a:schemeClr val="bg1">
                        <a:lumMod val="95000"/>
                      </a:schemeClr>
                    </a:solidFill>
                  </a:tcPr>
                </a:tc>
                <a:tc>
                  <a:txBody>
                    <a:bodyPr/>
                    <a:lstStyle/>
                    <a:p>
                      <a:pPr algn="ctr"/>
                      <a:r>
                        <a:rPr lang="en-US" sz="1400" dirty="0" smtClean="0"/>
                        <a:t>5%</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r>
              <a:tr h="359228">
                <a:tc>
                  <a:txBody>
                    <a:bodyPr/>
                    <a:lstStyle/>
                    <a:p>
                      <a:pPr algn="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200" b="0" i="1" dirty="0" smtClean="0">
                          <a:solidFill>
                            <a:schemeClr val="tx1"/>
                          </a:solidFill>
                        </a:rPr>
                        <a:t>(n=390)</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rgbClr val="FF0000"/>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200" b="0" i="1" dirty="0" smtClean="0">
                          <a:solidFill>
                            <a:schemeClr val="tx1"/>
                          </a:solidFill>
                        </a:rPr>
                        <a:t>(n=944)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itle 1"/>
          <p:cNvSpPr>
            <a:spLocks noGrp="1"/>
          </p:cNvSpPr>
          <p:nvPr>
            <p:ph type="title"/>
          </p:nvPr>
        </p:nvSpPr>
        <p:spPr/>
        <p:txBody>
          <a:bodyPr/>
          <a:lstStyle/>
          <a:p>
            <a:r>
              <a:rPr lang="en-US" dirty="0" smtClean="0"/>
              <a:t>Just as many small craft boaters are in favour of legislation now as in 2003 “Will It Float” poll.  </a:t>
            </a:r>
            <a:r>
              <a:rPr lang="en-US" sz="1400" b="0" dirty="0" smtClean="0"/>
              <a:t>There are more ‘undecided’ and slightly fewer opposed in 2014 than in 2003.</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45</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502. … Here </a:t>
            </a:r>
            <a:r>
              <a:rPr lang="en-US" sz="1000" dirty="0">
                <a:solidFill>
                  <a:srgbClr val="1F497D"/>
                </a:solidFill>
              </a:rPr>
              <a:t>is a list of different types of small boats under six </a:t>
            </a:r>
            <a:r>
              <a:rPr lang="en-US" sz="1000" dirty="0" err="1">
                <a:solidFill>
                  <a:srgbClr val="1F497D"/>
                </a:solidFill>
              </a:rPr>
              <a:t>metres</a:t>
            </a:r>
            <a:r>
              <a:rPr lang="en-US" sz="1000" dirty="0">
                <a:solidFill>
                  <a:srgbClr val="1F497D"/>
                </a:solidFill>
              </a:rPr>
              <a:t> (20 feet) in length that legislation could apply to as well as different groups the legislation could apply to. Please indicate which of these you would favour, if any. (Select one </a:t>
            </a:r>
            <a:r>
              <a:rPr lang="en-US" sz="1000" dirty="0" smtClean="0">
                <a:solidFill>
                  <a:srgbClr val="1F497D"/>
                </a:solidFill>
              </a:rPr>
              <a:t>per row)</a:t>
            </a:r>
            <a:endParaRPr lang="en-US" sz="1000" dirty="0">
              <a:solidFill>
                <a:srgbClr val="1F497D"/>
              </a:solidFill>
            </a:endParaRPr>
          </a:p>
        </p:txBody>
      </p:sp>
      <p:sp>
        <p:nvSpPr>
          <p:cNvPr id="8" name="TextBox 7"/>
          <p:cNvSpPr txBox="1"/>
          <p:nvPr/>
        </p:nvSpPr>
        <p:spPr>
          <a:xfrm>
            <a:off x="1447800" y="1026387"/>
            <a:ext cx="7010400" cy="369332"/>
          </a:xfrm>
          <a:prstGeom prst="rect">
            <a:avLst/>
          </a:prstGeom>
          <a:noFill/>
        </p:spPr>
        <p:txBody>
          <a:bodyPr wrap="square" rtlCol="0">
            <a:spAutoFit/>
          </a:bodyPr>
          <a:lstStyle/>
          <a:p>
            <a:pPr algn="ctr"/>
            <a:r>
              <a:rPr lang="en-US" b="1" dirty="0" smtClean="0">
                <a:solidFill>
                  <a:srgbClr val="1F497D"/>
                </a:solidFill>
              </a:rPr>
              <a:t>Comparison of Agreement with Legislation among Small Craft boaters</a:t>
            </a:r>
            <a:endParaRPr lang="en-US" b="1" dirty="0">
              <a:solidFill>
                <a:srgbClr val="1F497D"/>
              </a:solidFill>
            </a:endParaRPr>
          </a:p>
        </p:txBody>
      </p:sp>
      <p:sp>
        <p:nvSpPr>
          <p:cNvPr id="3" name="TextBox 2"/>
          <p:cNvSpPr txBox="1"/>
          <p:nvPr/>
        </p:nvSpPr>
        <p:spPr>
          <a:xfrm>
            <a:off x="2569028" y="2144096"/>
            <a:ext cx="1025457" cy="369332"/>
          </a:xfrm>
          <a:prstGeom prst="rect">
            <a:avLst/>
          </a:prstGeom>
          <a:noFill/>
        </p:spPr>
        <p:txBody>
          <a:bodyPr wrap="square" rtlCol="0">
            <a:spAutoFit/>
          </a:bodyPr>
          <a:lstStyle/>
          <a:p>
            <a:pPr algn="ctr"/>
            <a:r>
              <a:rPr lang="en-US" b="1" dirty="0" smtClean="0">
                <a:solidFill>
                  <a:srgbClr val="1F497D"/>
                </a:solidFill>
              </a:rPr>
              <a:t>2003</a:t>
            </a:r>
            <a:endParaRPr lang="en-US" b="1" dirty="0">
              <a:solidFill>
                <a:srgbClr val="1F497D"/>
              </a:solidFill>
            </a:endParaRPr>
          </a:p>
        </p:txBody>
      </p:sp>
      <p:sp>
        <p:nvSpPr>
          <p:cNvPr id="92" name="TextBox 91"/>
          <p:cNvSpPr txBox="1"/>
          <p:nvPr/>
        </p:nvSpPr>
        <p:spPr>
          <a:xfrm>
            <a:off x="5715361" y="2153810"/>
            <a:ext cx="1025457" cy="369332"/>
          </a:xfrm>
          <a:prstGeom prst="rect">
            <a:avLst/>
          </a:prstGeom>
          <a:noFill/>
        </p:spPr>
        <p:txBody>
          <a:bodyPr wrap="square" rtlCol="0">
            <a:spAutoFit/>
          </a:bodyPr>
          <a:lstStyle/>
          <a:p>
            <a:pPr algn="ctr"/>
            <a:r>
              <a:rPr lang="en-US" b="1" dirty="0" smtClean="0">
                <a:solidFill>
                  <a:srgbClr val="1F497D"/>
                </a:solidFill>
              </a:rPr>
              <a:t>2014</a:t>
            </a:r>
            <a:endParaRPr lang="en-US" b="1" dirty="0">
              <a:solidFill>
                <a:srgbClr val="1F497D"/>
              </a:solidFill>
            </a:endParaRPr>
          </a:p>
        </p:txBody>
      </p:sp>
      <p:sp>
        <p:nvSpPr>
          <p:cNvPr id="5" name="Right Arrow 4"/>
          <p:cNvSpPr/>
          <p:nvPr/>
        </p:nvSpPr>
        <p:spPr>
          <a:xfrm>
            <a:off x="4357679" y="2284643"/>
            <a:ext cx="636049" cy="5612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100" name="Rectangle 99"/>
          <p:cNvSpPr/>
          <p:nvPr/>
        </p:nvSpPr>
        <p:spPr>
          <a:xfrm>
            <a:off x="7857850" y="2028372"/>
            <a:ext cx="1068434" cy="584775"/>
          </a:xfrm>
          <a:prstGeom prst="rect">
            <a:avLst/>
          </a:prstGeom>
        </p:spPr>
        <p:txBody>
          <a:bodyPr wrap="none">
            <a:spAutoFit/>
          </a:bodyPr>
          <a:lstStyle/>
          <a:p>
            <a:pPr algn="ctr"/>
            <a:r>
              <a:rPr lang="en-US" sz="1600" b="1" dirty="0" smtClean="0">
                <a:solidFill>
                  <a:srgbClr val="1F497D"/>
                </a:solidFill>
              </a:rPr>
              <a:t>Difference</a:t>
            </a:r>
          </a:p>
          <a:p>
            <a:pPr algn="ctr"/>
            <a:r>
              <a:rPr lang="en-US" sz="1600" dirty="0" smtClean="0">
                <a:solidFill>
                  <a:srgbClr val="1F497D"/>
                </a:solidFill>
              </a:rPr>
              <a:t>∆ pts </a:t>
            </a:r>
            <a:endParaRPr lang="en-US" sz="1600" dirty="0">
              <a:solidFill>
                <a:srgbClr val="1F497D"/>
              </a:solidFill>
            </a:endParaRPr>
          </a:p>
        </p:txBody>
      </p:sp>
      <p:pic>
        <p:nvPicPr>
          <p:cNvPr id="101" name="Picture 2" descr="http://www.clker.com/cliparts/d/a/d/1/12074319602022192317rowboating%20row%20boating%20white.svg.me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2489570"/>
            <a:ext cx="452273" cy="432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866037005"/>
              </p:ext>
            </p:extLst>
          </p:nvPr>
        </p:nvGraphicFramePr>
        <p:xfrm>
          <a:off x="7658578" y="2988603"/>
          <a:ext cx="1322028" cy="2606655"/>
        </p:xfrm>
        <a:graphic>
          <a:graphicData uri="http://schemas.openxmlformats.org/drawingml/2006/table">
            <a:tbl>
              <a:tblPr firstRow="1" bandRow="1">
                <a:tableStyleId>{5C22544A-7EE6-4342-B048-85BDC9FD1C3A}</a:tableStyleId>
              </a:tblPr>
              <a:tblGrid>
                <a:gridCol w="440676"/>
                <a:gridCol w="440676"/>
                <a:gridCol w="440676"/>
              </a:tblGrid>
              <a:tr h="521331">
                <a:tc>
                  <a:txBody>
                    <a:bodyPr/>
                    <a:lstStyle/>
                    <a:p>
                      <a:pPr algn="ctr"/>
                      <a:r>
                        <a:rPr lang="en-US" sz="1400" b="1" dirty="0" smtClean="0">
                          <a:solidFill>
                            <a:schemeClr val="accent3">
                              <a:lumMod val="75000"/>
                            </a:schemeClr>
                          </a:solidFill>
                        </a:rPr>
                        <a:t>-</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-4</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+4</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-2</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+5</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-4</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-2</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+5</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-1</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+4</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-1</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+3</a:t>
                      </a:r>
                      <a:endParaRPr lang="en-US" sz="1400" b="1" dirty="0">
                        <a:solidFill>
                          <a:srgbClr val="00C800"/>
                        </a:solidFill>
                      </a:endParaRPr>
                    </a:p>
                  </a:txBody>
                  <a:tcPr anchor="ctr">
                    <a:noFill/>
                  </a:tcPr>
                </a:tc>
              </a:tr>
            </a:tbl>
          </a:graphicData>
        </a:graphic>
      </p:graphicFrame>
      <p:grpSp>
        <p:nvGrpSpPr>
          <p:cNvPr id="19" name="Group 18"/>
          <p:cNvGrpSpPr/>
          <p:nvPr/>
        </p:nvGrpSpPr>
        <p:grpSpPr>
          <a:xfrm>
            <a:off x="1926772" y="2484229"/>
            <a:ext cx="2299382" cy="595661"/>
            <a:chOff x="1926772" y="2484229"/>
            <a:chExt cx="2299382" cy="595661"/>
          </a:xfrm>
        </p:grpSpPr>
        <p:grpSp>
          <p:nvGrpSpPr>
            <p:cNvPr id="75" name="Group 74"/>
            <p:cNvGrpSpPr/>
            <p:nvPr/>
          </p:nvGrpSpPr>
          <p:grpSpPr>
            <a:xfrm>
              <a:off x="1926772" y="2484229"/>
              <a:ext cx="2299382" cy="595661"/>
              <a:chOff x="6807491" y="2356287"/>
              <a:chExt cx="2299382" cy="595661"/>
            </a:xfrm>
          </p:grpSpPr>
          <p:cxnSp>
            <p:nvCxnSpPr>
              <p:cNvPr id="76" name="Straight Connector 75"/>
              <p:cNvCxnSpPr/>
              <p:nvPr/>
            </p:nvCxnSpPr>
            <p:spPr>
              <a:xfrm>
                <a:off x="6807491" y="2437312"/>
                <a:ext cx="2299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07491" y="2808514"/>
                <a:ext cx="2286006"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938119"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79" name="Rectangle 78"/>
              <p:cNvSpPr/>
              <p:nvPr/>
            </p:nvSpPr>
            <p:spPr>
              <a:xfrm>
                <a:off x="7700119"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6" name="TextBox 15"/>
            <p:cNvSpPr txBox="1"/>
            <p:nvPr/>
          </p:nvSpPr>
          <p:spPr>
            <a:xfrm>
              <a:off x="3664099" y="2495506"/>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17" name="Group 16"/>
          <p:cNvGrpSpPr/>
          <p:nvPr/>
        </p:nvGrpSpPr>
        <p:grpSpPr>
          <a:xfrm>
            <a:off x="7641772" y="2492830"/>
            <a:ext cx="1311932" cy="595661"/>
            <a:chOff x="7641772" y="2492830"/>
            <a:chExt cx="1311932" cy="595661"/>
          </a:xfrm>
        </p:grpSpPr>
        <p:grpSp>
          <p:nvGrpSpPr>
            <p:cNvPr id="95" name="Group 94"/>
            <p:cNvGrpSpPr/>
            <p:nvPr/>
          </p:nvGrpSpPr>
          <p:grpSpPr>
            <a:xfrm>
              <a:off x="7641772" y="2492830"/>
              <a:ext cx="1311932" cy="595661"/>
              <a:chOff x="7868643" y="2356287"/>
              <a:chExt cx="1311932" cy="595661"/>
            </a:xfrm>
          </p:grpSpPr>
          <p:cxnSp>
            <p:nvCxnSpPr>
              <p:cNvPr id="96" name="Straight Connector 95"/>
              <p:cNvCxnSpPr/>
              <p:nvPr/>
            </p:nvCxnSpPr>
            <p:spPr>
              <a:xfrm>
                <a:off x="7885450" y="2437312"/>
                <a:ext cx="12947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885450" y="2805254"/>
                <a:ext cx="1295125" cy="3260"/>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868643"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99" name="Rectangle 98"/>
              <p:cNvSpPr/>
              <p:nvPr/>
            </p:nvSpPr>
            <p:spPr>
              <a:xfrm>
                <a:off x="8304071"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03" name="TextBox 102"/>
            <p:cNvSpPr txBox="1"/>
            <p:nvPr/>
          </p:nvSpPr>
          <p:spPr>
            <a:xfrm>
              <a:off x="8529655" y="2494348"/>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104" name="Group 103"/>
          <p:cNvGrpSpPr/>
          <p:nvPr/>
        </p:nvGrpSpPr>
        <p:grpSpPr>
          <a:xfrm>
            <a:off x="5059362" y="2484995"/>
            <a:ext cx="2299382" cy="595661"/>
            <a:chOff x="1926772" y="2484229"/>
            <a:chExt cx="2299382" cy="595661"/>
          </a:xfrm>
        </p:grpSpPr>
        <p:grpSp>
          <p:nvGrpSpPr>
            <p:cNvPr id="105" name="Group 104"/>
            <p:cNvGrpSpPr/>
            <p:nvPr/>
          </p:nvGrpSpPr>
          <p:grpSpPr>
            <a:xfrm>
              <a:off x="1926772" y="2484229"/>
              <a:ext cx="2299382" cy="595661"/>
              <a:chOff x="6807491" y="2356287"/>
              <a:chExt cx="2299382" cy="595661"/>
            </a:xfrm>
          </p:grpSpPr>
          <p:cxnSp>
            <p:nvCxnSpPr>
              <p:cNvPr id="107" name="Straight Connector 106"/>
              <p:cNvCxnSpPr/>
              <p:nvPr/>
            </p:nvCxnSpPr>
            <p:spPr>
              <a:xfrm>
                <a:off x="6807491" y="2437312"/>
                <a:ext cx="2299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807491" y="2808514"/>
                <a:ext cx="2286006"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938119"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110" name="Rectangle 109"/>
              <p:cNvSpPr/>
              <p:nvPr/>
            </p:nvSpPr>
            <p:spPr>
              <a:xfrm>
                <a:off x="7700119"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06" name="TextBox 105"/>
            <p:cNvSpPr txBox="1"/>
            <p:nvPr/>
          </p:nvSpPr>
          <p:spPr>
            <a:xfrm>
              <a:off x="3664099" y="2495506"/>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20" name="Group 19"/>
          <p:cNvGrpSpPr/>
          <p:nvPr/>
        </p:nvGrpSpPr>
        <p:grpSpPr>
          <a:xfrm>
            <a:off x="3535609" y="1306609"/>
            <a:ext cx="2626762" cy="785217"/>
            <a:chOff x="3535609" y="1306609"/>
            <a:chExt cx="2626762" cy="785217"/>
          </a:xfrm>
        </p:grpSpPr>
        <p:grpSp>
          <p:nvGrpSpPr>
            <p:cNvPr id="18" name="Group 17"/>
            <p:cNvGrpSpPr/>
            <p:nvPr/>
          </p:nvGrpSpPr>
          <p:grpSpPr>
            <a:xfrm>
              <a:off x="3535609" y="1306609"/>
              <a:ext cx="2626762" cy="722210"/>
              <a:chOff x="6178650" y="5410521"/>
              <a:chExt cx="2626762" cy="722210"/>
            </a:xfrm>
          </p:grpSpPr>
          <p:sp>
            <p:nvSpPr>
              <p:cNvPr id="2" name="Rectangle 1"/>
              <p:cNvSpPr/>
              <p:nvPr/>
            </p:nvSpPr>
            <p:spPr>
              <a:xfrm>
                <a:off x="6519412" y="5486400"/>
                <a:ext cx="2286000" cy="646331"/>
              </a:xfrm>
              <a:prstGeom prst="rect">
                <a:avLst/>
              </a:prstGeom>
            </p:spPr>
            <p:txBody>
              <a:bodyPr wrap="square">
                <a:spAutoFit/>
              </a:bodyPr>
              <a:lstStyle/>
              <a:p>
                <a:r>
                  <a:rPr lang="en-US" sz="1200" dirty="0" smtClean="0">
                    <a:solidFill>
                      <a:srgbClr val="00C800"/>
                    </a:solidFill>
                    <a:sym typeface="Wingdings"/>
                  </a:rPr>
                  <a:t>Total i</a:t>
                </a:r>
                <a:r>
                  <a:rPr lang="en-US" sz="1200" dirty="0" smtClean="0">
                    <a:solidFill>
                      <a:srgbClr val="00C800"/>
                    </a:solidFill>
                  </a:rPr>
                  <a:t>n </a:t>
                </a:r>
                <a:r>
                  <a:rPr lang="en-US" sz="1200" dirty="0">
                    <a:solidFill>
                      <a:srgbClr val="00C800"/>
                    </a:solidFill>
                  </a:rPr>
                  <a:t>favour of some </a:t>
                </a:r>
                <a:r>
                  <a:rPr lang="en-US" sz="1200" dirty="0" smtClean="0">
                    <a:solidFill>
                      <a:srgbClr val="00C800"/>
                    </a:solidFill>
                  </a:rPr>
                  <a:t>legislation</a:t>
                </a:r>
              </a:p>
              <a:p>
                <a:r>
                  <a:rPr lang="en-US" sz="1200" dirty="0" smtClean="0">
                    <a:solidFill>
                      <a:srgbClr val="ED6737">
                        <a:lumMod val="75000"/>
                      </a:srgbClr>
                    </a:solidFill>
                  </a:rPr>
                  <a:t>Not </a:t>
                </a:r>
                <a:r>
                  <a:rPr lang="en-US" sz="1200" dirty="0">
                    <a:solidFill>
                      <a:srgbClr val="ED6737">
                        <a:lumMod val="75000"/>
                      </a:srgbClr>
                    </a:solidFill>
                  </a:rPr>
                  <a:t>in </a:t>
                </a:r>
                <a:r>
                  <a:rPr lang="en-US" sz="1200" dirty="0" smtClean="0">
                    <a:solidFill>
                      <a:srgbClr val="ED6737">
                        <a:lumMod val="75000"/>
                      </a:srgbClr>
                    </a:solidFill>
                  </a:rPr>
                  <a:t>favour of any legislation</a:t>
                </a:r>
              </a:p>
              <a:p>
                <a:r>
                  <a:rPr lang="en-US" sz="1200" dirty="0" smtClean="0">
                    <a:solidFill>
                      <a:srgbClr val="000000"/>
                    </a:solidFill>
                  </a:rPr>
                  <a:t>Undecided</a:t>
                </a:r>
                <a:endParaRPr lang="en-US" sz="1200" dirty="0">
                  <a:solidFill>
                    <a:srgbClr val="000000"/>
                  </a:solidFill>
                </a:endParaRPr>
              </a:p>
            </p:txBody>
          </p:sp>
          <p:sp>
            <p:nvSpPr>
              <p:cNvPr id="53" name="Rectangle 52"/>
              <p:cNvSpPr/>
              <p:nvPr/>
            </p:nvSpPr>
            <p:spPr>
              <a:xfrm>
                <a:off x="6178650" y="5410521"/>
                <a:ext cx="405880" cy="430887"/>
              </a:xfrm>
              <a:prstGeom prst="rect">
                <a:avLst/>
              </a:prstGeom>
            </p:spPr>
            <p:txBody>
              <a:bodyPr wrap="none">
                <a:spAutoFit/>
              </a:bodyPr>
              <a:lstStyle/>
              <a:p>
                <a:r>
                  <a:rPr lang="en-US" sz="2200" b="1" dirty="0" smtClean="0">
                    <a:solidFill>
                      <a:srgbClr val="00C800"/>
                    </a:solidFill>
                    <a:sym typeface="Wingdings"/>
                  </a:rPr>
                  <a:t></a:t>
                </a:r>
                <a:endParaRPr lang="en-US" sz="2200" b="1" dirty="0">
                  <a:solidFill>
                    <a:srgbClr val="00C800"/>
                  </a:solidFill>
                </a:endParaRPr>
              </a:p>
            </p:txBody>
          </p:sp>
          <p:sp>
            <p:nvSpPr>
              <p:cNvPr id="54" name="Rectangle 53"/>
              <p:cNvSpPr/>
              <p:nvPr/>
            </p:nvSpPr>
            <p:spPr>
              <a:xfrm>
                <a:off x="6189536" y="5606142"/>
                <a:ext cx="364202" cy="430887"/>
              </a:xfrm>
              <a:prstGeom prst="rect">
                <a:avLst/>
              </a:prstGeom>
            </p:spPr>
            <p:txBody>
              <a:bodyPr wrap="none">
                <a:spAutoFit/>
              </a:bodyPr>
              <a:lstStyle/>
              <a:p>
                <a:r>
                  <a:rPr lang="en-US" sz="2200" b="1" dirty="0" smtClean="0">
                    <a:solidFill>
                      <a:srgbClr val="ED6737">
                        <a:lumMod val="75000"/>
                      </a:srgbClr>
                    </a:solidFill>
                    <a:sym typeface="Wingdings"/>
                  </a:rPr>
                  <a:t></a:t>
                </a:r>
                <a:endParaRPr lang="en-US" sz="2200" b="1" dirty="0">
                  <a:solidFill>
                    <a:srgbClr val="ED6737">
                      <a:lumMod val="75000"/>
                    </a:srgbClr>
                  </a:solidFill>
                </a:endParaRPr>
              </a:p>
            </p:txBody>
          </p:sp>
        </p:grpSp>
        <p:sp>
          <p:nvSpPr>
            <p:cNvPr id="112" name="TextBox 111"/>
            <p:cNvSpPr txBox="1"/>
            <p:nvPr/>
          </p:nvSpPr>
          <p:spPr>
            <a:xfrm>
              <a:off x="3584127" y="1691716"/>
              <a:ext cx="381000" cy="400110"/>
            </a:xfrm>
            <a:prstGeom prst="rect">
              <a:avLst/>
            </a:prstGeom>
            <a:noFill/>
          </p:spPr>
          <p:txBody>
            <a:bodyPr wrap="square" rtlCol="0">
              <a:spAutoFit/>
            </a:bodyPr>
            <a:lstStyle/>
            <a:p>
              <a:r>
                <a:rPr lang="en-US" sz="2000" b="1" dirty="0" smtClean="0">
                  <a:solidFill>
                    <a:srgbClr val="000000"/>
                  </a:solidFill>
                </a:rPr>
                <a:t>?</a:t>
              </a:r>
              <a:endParaRPr lang="en-US" sz="2000" b="1" dirty="0">
                <a:solidFill>
                  <a:srgbClr val="000000"/>
                </a:solidFill>
              </a:endParaRPr>
            </a:p>
          </p:txBody>
        </p:sp>
      </p:grpSp>
      <p:sp>
        <p:nvSpPr>
          <p:cNvPr id="21" name="Rectangle 20"/>
          <p:cNvSpPr/>
          <p:nvPr/>
        </p:nvSpPr>
        <p:spPr>
          <a:xfrm>
            <a:off x="8526682" y="3017568"/>
            <a:ext cx="522319" cy="2621232"/>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p:cNvSpPr/>
          <p:nvPr/>
        </p:nvSpPr>
        <p:spPr>
          <a:xfrm>
            <a:off x="5127172" y="4100862"/>
            <a:ext cx="522319" cy="37622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p:cNvSpPr/>
          <p:nvPr/>
        </p:nvSpPr>
        <p:spPr>
          <a:xfrm>
            <a:off x="7620002" y="4100862"/>
            <a:ext cx="522319" cy="37622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67441768"/>
      </p:ext>
    </p:extLst>
  </p:cSld>
  <p:clrMapOvr>
    <a:masterClrMapping/>
  </p:clrMapOvr>
  <p:transition spd="slow" advClick="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46</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Focus on:</a:t>
            </a:r>
            <a:br>
              <a:rPr lang="en-US" dirty="0" smtClean="0"/>
            </a:br>
            <a:r>
              <a:rPr lang="en-US" dirty="0" smtClean="0"/>
              <a:t>Drinking Alcoholic Beverages while Boating</a:t>
            </a:r>
            <a:endParaRPr lang="en-US" dirty="0"/>
          </a:p>
        </p:txBody>
      </p:sp>
    </p:spTree>
    <p:extLst>
      <p:ext uri="{BB962C8B-B14F-4D97-AF65-F5344CB8AC3E}">
        <p14:creationId xmlns:p14="http://schemas.microsoft.com/office/powerpoint/2010/main" val="2295809642"/>
      </p:ext>
    </p:extLst>
  </p:cSld>
  <p:clrMapOvr>
    <a:masterClrMapping/>
  </p:clrMapOvr>
  <p:transition spd="slow" advClick="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50498" y="29454"/>
            <a:ext cx="8393502" cy="1041547"/>
          </a:xfrm>
        </p:spPr>
        <p:txBody>
          <a:bodyPr/>
          <a:lstStyle/>
          <a:p>
            <a:pPr>
              <a:lnSpc>
                <a:spcPct val="100000"/>
              </a:lnSpc>
            </a:pPr>
            <a:r>
              <a:rPr lang="en-US" dirty="0" smtClean="0"/>
              <a:t>Half (51%) claim to ‘never’ drink alcoholic beverages while boating. </a:t>
            </a:r>
            <a:br>
              <a:rPr lang="en-US" dirty="0" smtClean="0"/>
            </a:br>
            <a:r>
              <a:rPr lang="en-US" sz="1600" dirty="0" smtClean="0"/>
              <a:t>One-quarter (23%) admit to drinking at least ‘sometimes’.</a:t>
            </a:r>
            <a:br>
              <a:rPr lang="en-US" sz="1600" dirty="0" smtClean="0"/>
            </a:br>
            <a:r>
              <a:rPr lang="en-US" sz="1200" b="0" u="sng" dirty="0" smtClean="0"/>
              <a:t>Powerboat </a:t>
            </a:r>
            <a:r>
              <a:rPr lang="en-US" sz="1200" b="0" u="sng" dirty="0"/>
              <a:t>drivers </a:t>
            </a:r>
            <a:r>
              <a:rPr lang="en-US" sz="1200" b="0" dirty="0" smtClean="0"/>
              <a:t>(28% at least sometimes) &amp; </a:t>
            </a:r>
            <a:r>
              <a:rPr lang="en-US" sz="1200" b="0" u="sng" dirty="0"/>
              <a:t>younger boaters </a:t>
            </a:r>
            <a:r>
              <a:rPr lang="en-US" sz="1200" b="0" dirty="0"/>
              <a:t>18-34 </a:t>
            </a:r>
            <a:r>
              <a:rPr lang="en-US" sz="1200" b="0" dirty="0" err="1"/>
              <a:t>yrs</a:t>
            </a:r>
            <a:r>
              <a:rPr lang="en-US" sz="1200" b="0" dirty="0"/>
              <a:t> (36%) admit to drinking alcohol more often while </a:t>
            </a:r>
            <a:r>
              <a:rPr lang="en-US" sz="1200" b="0" dirty="0" smtClean="0"/>
              <a:t>boating.</a:t>
            </a:r>
            <a:r>
              <a:rPr lang="en-US" sz="1200" b="0" dirty="0"/>
              <a:t/>
            </a:r>
            <a:br>
              <a:rPr lang="en-US" sz="1200" b="0" dirty="0"/>
            </a:br>
            <a:r>
              <a:rPr lang="en-US" sz="1200" b="0" dirty="0">
                <a:solidFill>
                  <a:srgbClr val="1F497D"/>
                </a:solidFill>
              </a:rPr>
              <a:t>More alcohol consumption in </a:t>
            </a:r>
            <a:r>
              <a:rPr lang="en-US" sz="1200" b="0" u="sng" dirty="0">
                <a:solidFill>
                  <a:srgbClr val="1F497D"/>
                </a:solidFill>
              </a:rPr>
              <a:t>Quebec</a:t>
            </a:r>
            <a:r>
              <a:rPr lang="en-US" sz="1200" b="0" dirty="0">
                <a:solidFill>
                  <a:srgbClr val="1F497D"/>
                </a:solidFill>
              </a:rPr>
              <a:t> (28% ‘at least sometimes’; only 41% ‘Never’),  where drinking &amp; boating laws are less restrictive</a:t>
            </a:r>
            <a:r>
              <a:rPr lang="en-US" sz="1200" b="0" dirty="0" smtClean="0">
                <a:solidFill>
                  <a:srgbClr val="1F497D"/>
                </a:solidFill>
              </a:rPr>
              <a:t>.</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47</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1318681177"/>
              </p:ext>
            </p:extLst>
          </p:nvPr>
        </p:nvGraphicFramePr>
        <p:xfrm>
          <a:off x="239487" y="1502230"/>
          <a:ext cx="86106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615960"/>
            <a:ext cx="6019800" cy="246221"/>
          </a:xfrm>
          <a:prstGeom prst="rect">
            <a:avLst/>
          </a:prstGeom>
          <a:noFill/>
        </p:spPr>
        <p:txBody>
          <a:bodyPr wrap="square" rtlCol="0">
            <a:spAutoFit/>
          </a:bodyPr>
          <a:lstStyle/>
          <a:p>
            <a:r>
              <a:rPr lang="en-US" sz="1000" dirty="0" smtClean="0">
                <a:solidFill>
                  <a:srgbClr val="1F497D"/>
                </a:solidFill>
              </a:rPr>
              <a:t>103b. Overall, which of the following applies to you personally when you are in a boat? (Select one)</a:t>
            </a:r>
            <a:endParaRPr lang="en-US" sz="1000" dirty="0">
              <a:solidFill>
                <a:srgbClr val="1F497D"/>
              </a:solidFill>
            </a:endParaRPr>
          </a:p>
        </p:txBody>
      </p:sp>
      <p:sp>
        <p:nvSpPr>
          <p:cNvPr id="13" name="TextBox 12"/>
          <p:cNvSpPr txBox="1"/>
          <p:nvPr/>
        </p:nvSpPr>
        <p:spPr>
          <a:xfrm>
            <a:off x="457199" y="1846150"/>
            <a:ext cx="7162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 - % of Total Boaters</a:t>
            </a:r>
            <a:endParaRPr lang="en-US" b="1" dirty="0">
              <a:solidFill>
                <a:srgbClr val="1F497D"/>
              </a:solidFill>
            </a:endParaRPr>
          </a:p>
        </p:txBody>
      </p:sp>
      <p:pic>
        <p:nvPicPr>
          <p:cNvPr id="15" name="Picture 6" descr="http://d6.boatingmag.com/boatingsafety/files/imagecache/article_main_photo/_images/201204/drink.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33790"/>
            <a:ext cx="778795" cy="981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TextBox 1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7429823"/>
              </p:ext>
            </p:extLst>
          </p:nvPr>
        </p:nvGraphicFramePr>
        <p:xfrm>
          <a:off x="304800" y="4343400"/>
          <a:ext cx="8458200" cy="124968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76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all the time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while boating</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often</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 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sometimes</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 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the odd time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shortly before but never while</a:t>
                      </a:r>
                      <a:r>
                        <a:rPr kumimoji="0" lang="en-US" sz="1600" b="0" i="0" u="none" strike="noStrike" kern="1200" cap="none" spc="0" normalizeH="0" baseline="0" noProof="0" dirty="0" smtClean="0">
                          <a:ln>
                            <a:noFill/>
                          </a:ln>
                          <a:solidFill>
                            <a:srgbClr val="1F497D"/>
                          </a:solidFill>
                          <a:effectLst/>
                          <a:uLnTx/>
                          <a:uFillTx/>
                          <a:latin typeface="+mn-lt"/>
                          <a:ea typeface="+mn-ea"/>
                          <a:cs typeface="+mn-cs"/>
                        </a:rPr>
                        <a:t>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algn="ct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never</a:t>
                      </a:r>
                      <a:r>
                        <a:rPr kumimoji="0" lang="en-US" sz="1600" b="0" i="0" u="none" strike="noStrike" kern="1200" cap="none" spc="0" normalizeH="0" baseline="0" noProof="0" dirty="0" smtClean="0">
                          <a:ln>
                            <a:noFill/>
                          </a:ln>
                          <a:solidFill>
                            <a:srgbClr val="1F497D"/>
                          </a:solidFill>
                          <a:effectLst/>
                          <a:uLnTx/>
                          <a:uFillTx/>
                          <a:latin typeface="+mn-lt"/>
                          <a:ea typeface="+mn-ea"/>
                          <a:cs typeface="+mn-cs"/>
                        </a:rPr>
                        <a:t>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drink alcoholic beverages before or while</a:t>
                      </a:r>
                      <a:endParaRPr lang="en-US" dirty="0">
                        <a:solidFill>
                          <a:schemeClr val="tx1"/>
                        </a:solidFill>
                      </a:endParaRPr>
                    </a:p>
                  </a:txBody>
                  <a:tcPr>
                    <a:noFill/>
                  </a:tcPr>
                </a:tc>
              </a:tr>
            </a:tbl>
          </a:graphicData>
        </a:graphic>
      </p:graphicFrame>
      <p:grpSp>
        <p:nvGrpSpPr>
          <p:cNvPr id="14" name="Group 13"/>
          <p:cNvGrpSpPr/>
          <p:nvPr/>
        </p:nvGrpSpPr>
        <p:grpSpPr>
          <a:xfrm>
            <a:off x="457200" y="2633246"/>
            <a:ext cx="3810000" cy="738386"/>
            <a:chOff x="3912108" y="2233414"/>
            <a:chExt cx="3810000" cy="738386"/>
          </a:xfrm>
        </p:grpSpPr>
        <p:sp>
          <p:nvSpPr>
            <p:cNvPr id="17" name="Left Brace 16"/>
            <p:cNvSpPr/>
            <p:nvPr/>
          </p:nvSpPr>
          <p:spPr>
            <a:xfrm rot="5400000">
              <a:off x="5626607" y="876300"/>
              <a:ext cx="381001" cy="381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4608794" y="2233414"/>
              <a:ext cx="2351314" cy="338554"/>
            </a:xfrm>
            <a:prstGeom prst="rect">
              <a:avLst/>
            </a:prstGeom>
            <a:noFill/>
          </p:spPr>
          <p:txBody>
            <a:bodyPr wrap="square" rtlCol="0">
              <a:spAutoFit/>
            </a:bodyPr>
            <a:lstStyle/>
            <a:p>
              <a:pPr algn="ctr"/>
              <a:r>
                <a:rPr lang="en-US" sz="1600" dirty="0" smtClean="0">
                  <a:solidFill>
                    <a:srgbClr val="1F497D"/>
                  </a:solidFill>
                </a:rPr>
                <a:t>At Least Sometimes: 23%</a:t>
              </a:r>
              <a:endParaRPr lang="en-US" sz="1600" dirty="0">
                <a:solidFill>
                  <a:srgbClr val="1F497D"/>
                </a:solidFill>
              </a:endParaRPr>
            </a:p>
          </p:txBody>
        </p:sp>
      </p:grpSp>
      <p:sp>
        <p:nvSpPr>
          <p:cNvPr id="19" name="Oval 18"/>
          <p:cNvSpPr/>
          <p:nvPr/>
        </p:nvSpPr>
        <p:spPr>
          <a:xfrm>
            <a:off x="7429500" y="4347717"/>
            <a:ext cx="741981"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1035170" y="2544791"/>
            <a:ext cx="2595941" cy="508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1809357"/>
      </p:ext>
    </p:extLst>
  </p:cSld>
  <p:clrMapOvr>
    <a:masterClrMapping/>
  </p:clrMapOvr>
  <p:transition spd="slow" advClick="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48</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1317869041"/>
              </p:ext>
            </p:extLst>
          </p:nvPr>
        </p:nvGraphicFramePr>
        <p:xfrm>
          <a:off x="293913" y="2598490"/>
          <a:ext cx="8753583" cy="366565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17176" y="3119251"/>
            <a:ext cx="1764024" cy="2172006"/>
            <a:chOff x="163282" y="3173679"/>
            <a:chExt cx="1764024" cy="2172006"/>
          </a:xfrm>
        </p:grpSpPr>
        <p:grpSp>
          <p:nvGrpSpPr>
            <p:cNvPr id="29" name="Group 28"/>
            <p:cNvGrpSpPr/>
            <p:nvPr/>
          </p:nvGrpSpPr>
          <p:grpSpPr>
            <a:xfrm>
              <a:off x="1442356" y="3173679"/>
              <a:ext cx="484950" cy="2163252"/>
              <a:chOff x="5044034" y="2286510"/>
              <a:chExt cx="484950" cy="2163252"/>
            </a:xfrm>
          </p:grpSpPr>
          <p:grpSp>
            <p:nvGrpSpPr>
              <p:cNvPr id="30" name="Group 29"/>
              <p:cNvGrpSpPr/>
              <p:nvPr/>
            </p:nvGrpSpPr>
            <p:grpSpPr>
              <a:xfrm>
                <a:off x="5044034" y="2286510"/>
                <a:ext cx="484950" cy="1703793"/>
                <a:chOff x="4722634" y="3276523"/>
                <a:chExt cx="484950" cy="1703793"/>
              </a:xfrm>
            </p:grpSpPr>
            <p:pic>
              <p:nvPicPr>
                <p:cNvPr id="51"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22179"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120259"/>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63283" y="3175651"/>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7" name="TextBox 56"/>
            <p:cNvSpPr txBox="1"/>
            <p:nvPr/>
          </p:nvSpPr>
          <p:spPr>
            <a:xfrm>
              <a:off x="163283" y="3658688"/>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8" name="TextBox 57"/>
            <p:cNvSpPr txBox="1"/>
            <p:nvPr/>
          </p:nvSpPr>
          <p:spPr>
            <a:xfrm>
              <a:off x="163282" y="4104458"/>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9" name="TextBox 58"/>
            <p:cNvSpPr txBox="1"/>
            <p:nvPr/>
          </p:nvSpPr>
          <p:spPr>
            <a:xfrm>
              <a:off x="163282" y="4573088"/>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0" name="TextBox 59"/>
            <p:cNvSpPr txBox="1"/>
            <p:nvPr/>
          </p:nvSpPr>
          <p:spPr>
            <a:xfrm>
              <a:off x="163283" y="5037908"/>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2" name="TextBox 41"/>
          <p:cNvSpPr txBox="1"/>
          <p:nvPr/>
        </p:nvSpPr>
        <p:spPr>
          <a:xfrm>
            <a:off x="609600" y="946390"/>
            <a:ext cx="8305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a:t>
            </a:r>
            <a:endParaRPr lang="en-US" b="1" dirty="0">
              <a:solidFill>
                <a:srgbClr val="1F497D"/>
              </a:solidFill>
            </a:endParaRPr>
          </a:p>
        </p:txBody>
      </p:sp>
      <p:sp>
        <p:nvSpPr>
          <p:cNvPr id="28" name="TextBox 27"/>
          <p:cNvSpPr txBox="1"/>
          <p:nvPr/>
        </p:nvSpPr>
        <p:spPr>
          <a:xfrm>
            <a:off x="0" y="6615960"/>
            <a:ext cx="6019800" cy="246221"/>
          </a:xfrm>
          <a:prstGeom prst="rect">
            <a:avLst/>
          </a:prstGeom>
          <a:noFill/>
        </p:spPr>
        <p:txBody>
          <a:bodyPr wrap="square" rtlCol="0">
            <a:spAutoFit/>
          </a:bodyPr>
          <a:lstStyle/>
          <a:p>
            <a:r>
              <a:rPr lang="en-US" sz="1000" dirty="0" smtClean="0">
                <a:solidFill>
                  <a:srgbClr val="1F497D"/>
                </a:solidFill>
              </a:rPr>
              <a:t>103b. Overall, which of the following applies to you personally when you are in a boat? (Select one)</a:t>
            </a:r>
            <a:endParaRPr lang="en-US" sz="1000" dirty="0">
              <a:solidFill>
                <a:srgbClr val="1F497D"/>
              </a:solidFill>
            </a:endParaRPr>
          </a:p>
        </p:txBody>
      </p:sp>
      <p:sp>
        <p:nvSpPr>
          <p:cNvPr id="31" name="Title 1"/>
          <p:cNvSpPr>
            <a:spLocks noGrp="1"/>
          </p:cNvSpPr>
          <p:nvPr>
            <p:ph type="title"/>
          </p:nvPr>
        </p:nvSpPr>
        <p:spPr>
          <a:xfrm>
            <a:off x="838200" y="64848"/>
            <a:ext cx="8064214" cy="685800"/>
          </a:xfrm>
        </p:spPr>
        <p:txBody>
          <a:bodyPr/>
          <a:lstStyle/>
          <a:p>
            <a:r>
              <a:rPr lang="en-US" dirty="0" smtClean="0"/>
              <a:t>Sailors, </a:t>
            </a:r>
            <a:r>
              <a:rPr lang="en-US" dirty="0" smtClean="0">
                <a:solidFill>
                  <a:srgbClr val="00C800"/>
                </a:solidFill>
              </a:rPr>
              <a:t>PWC riders </a:t>
            </a:r>
            <a:r>
              <a:rPr lang="en-US" dirty="0" smtClean="0"/>
              <a:t>and </a:t>
            </a:r>
            <a:r>
              <a:rPr lang="en-US" dirty="0" smtClean="0">
                <a:solidFill>
                  <a:srgbClr val="00C800"/>
                </a:solidFill>
              </a:rPr>
              <a:t>Pleasure </a:t>
            </a:r>
            <a:r>
              <a:rPr lang="en-US" dirty="0" err="1" smtClean="0">
                <a:solidFill>
                  <a:srgbClr val="00C800"/>
                </a:solidFill>
              </a:rPr>
              <a:t>Powerboaters</a:t>
            </a:r>
            <a:r>
              <a:rPr lang="en-US" dirty="0" smtClean="0">
                <a:solidFill>
                  <a:srgbClr val="00C800"/>
                </a:solidFill>
              </a:rPr>
              <a:t> </a:t>
            </a:r>
            <a:r>
              <a:rPr lang="en-US" dirty="0" smtClean="0"/>
              <a:t>consume alcohol while boating more than Fishers or Paddlers do.</a:t>
            </a:r>
            <a:endParaRPr lang="en-US" sz="1600" b="0" dirty="0" smtClean="0"/>
          </a:p>
        </p:txBody>
      </p:sp>
      <p:sp>
        <p:nvSpPr>
          <p:cNvPr id="32" name="Rectangle 31"/>
          <p:cNvSpPr/>
          <p:nvPr/>
        </p:nvSpPr>
        <p:spPr>
          <a:xfrm>
            <a:off x="97972" y="2628900"/>
            <a:ext cx="8949525" cy="36986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Frequency of Drinking Alcohol while Boating among Sub-groups</a:t>
            </a:r>
            <a:endParaRPr lang="en-US" sz="1600" b="1" dirty="0"/>
          </a:p>
        </p:txBody>
      </p:sp>
      <p:graphicFrame>
        <p:nvGraphicFramePr>
          <p:cNvPr id="35" name="Chart 34"/>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p:cNvSpPr txBox="1"/>
          <p:nvPr/>
        </p:nvSpPr>
        <p:spPr>
          <a:xfrm>
            <a:off x="201383" y="5460563"/>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37"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31149"/>
            <a:ext cx="339799" cy="325162"/>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4222845" y="6002071"/>
            <a:ext cx="4921154" cy="289873"/>
            <a:chOff x="6206219" y="518294"/>
            <a:chExt cx="4921154" cy="289873"/>
          </a:xfrm>
        </p:grpSpPr>
        <p:sp>
          <p:nvSpPr>
            <p:cNvPr id="38" name="Rectangle 37"/>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6836224" y="531168"/>
              <a:ext cx="4291149"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41" name="Straight Connector 4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7064217"/>
      </p:ext>
    </p:extLst>
  </p:cSld>
  <p:clrMapOvr>
    <a:masterClrMapping/>
  </p:clrMapOvr>
  <p:transition spd="slow" advClick="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4199111051"/>
              </p:ext>
            </p:extLst>
          </p:nvPr>
        </p:nvGraphicFramePr>
        <p:xfrm>
          <a:off x="762000" y="2961253"/>
          <a:ext cx="8077200" cy="298234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2611209"/>
            <a:ext cx="8949525" cy="340859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49</a:t>
            </a:fld>
            <a:endParaRPr lang="de-DE" dirty="0">
              <a:solidFill>
                <a:srgbClr val="1F497D"/>
              </a:solidFill>
            </a:endParaRPr>
          </a:p>
        </p:txBody>
      </p:sp>
      <p:sp>
        <p:nvSpPr>
          <p:cNvPr id="37" name="Rounded Rectangle 36"/>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Frequency of Drinking Alcohol while Boating among </a:t>
            </a:r>
            <a:r>
              <a:rPr lang="en-US" sz="1600" b="1" dirty="0" smtClean="0">
                <a:solidFill>
                  <a:srgbClr val="1F497D"/>
                </a:solidFill>
              </a:rPr>
              <a:t>Pleasure </a:t>
            </a:r>
            <a:r>
              <a:rPr lang="en-US" sz="1600" b="1" dirty="0" err="1" smtClean="0">
                <a:solidFill>
                  <a:srgbClr val="1F497D"/>
                </a:solidFill>
              </a:rPr>
              <a:t>Powerboaters</a:t>
            </a:r>
            <a:endParaRPr lang="en-US" sz="1600" b="1" dirty="0">
              <a:solidFill>
                <a:srgbClr val="1F497D"/>
              </a:solidFill>
            </a:endParaRPr>
          </a:p>
        </p:txBody>
      </p:sp>
      <p:sp>
        <p:nvSpPr>
          <p:cNvPr id="25" name="Title 1"/>
          <p:cNvSpPr>
            <a:spLocks noGrp="1"/>
          </p:cNvSpPr>
          <p:nvPr>
            <p:ph type="title"/>
          </p:nvPr>
        </p:nvSpPr>
        <p:spPr>
          <a:xfrm>
            <a:off x="809016" y="132944"/>
            <a:ext cx="8305800" cy="534910"/>
          </a:xfrm>
        </p:spPr>
        <p:txBody>
          <a:bodyPr/>
          <a:lstStyle/>
          <a:p>
            <a:r>
              <a:rPr lang="en-US" sz="1900" dirty="0" smtClean="0"/>
              <a:t>All </a:t>
            </a:r>
            <a:r>
              <a:rPr lang="en-US" sz="1900" dirty="0" smtClean="0">
                <a:solidFill>
                  <a:srgbClr val="00C800"/>
                </a:solidFill>
              </a:rPr>
              <a:t>Pleasure Powerboating </a:t>
            </a:r>
            <a:r>
              <a:rPr lang="en-US" sz="1900" dirty="0" smtClean="0"/>
              <a:t>sub-groups consume alcohol while boating more than boaters in general – including about one-third of Pleasure Powerboat drivers.</a:t>
            </a:r>
            <a:endParaRPr lang="en-US" sz="1900" b="0" dirty="0" smtClean="0"/>
          </a:p>
        </p:txBody>
      </p:sp>
      <p:grpSp>
        <p:nvGrpSpPr>
          <p:cNvPr id="22" name="Group 21"/>
          <p:cNvGrpSpPr/>
          <p:nvPr/>
        </p:nvGrpSpPr>
        <p:grpSpPr>
          <a:xfrm>
            <a:off x="97972" y="6168582"/>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p:nvSpPr>
          <p:spPr>
            <a:xfrm>
              <a:off x="6836225" y="509396"/>
              <a:ext cx="4170594"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0" y="6616244"/>
            <a:ext cx="6019800" cy="246221"/>
          </a:xfrm>
          <a:prstGeom prst="rect">
            <a:avLst/>
          </a:prstGeom>
          <a:noFill/>
        </p:spPr>
        <p:txBody>
          <a:bodyPr wrap="square" rtlCol="0" anchor="b">
            <a:spAutoFit/>
          </a:bodyPr>
          <a:lstStyle/>
          <a:p>
            <a:r>
              <a:rPr lang="en-US" sz="1000" dirty="0">
                <a:solidFill>
                  <a:srgbClr val="1F497D"/>
                </a:solidFill>
              </a:rPr>
              <a:t>103b. Overall, which of the following applies to you personally </a:t>
            </a:r>
            <a:r>
              <a:rPr lang="en-US" sz="1000" dirty="0" smtClean="0">
                <a:solidFill>
                  <a:srgbClr val="1F497D"/>
                </a:solidFill>
              </a:rPr>
              <a:t>when </a:t>
            </a:r>
            <a:r>
              <a:rPr lang="en-US" sz="1000" dirty="0">
                <a:solidFill>
                  <a:srgbClr val="1F497D"/>
                </a:solidFill>
              </a:rPr>
              <a:t>you are in a boat? </a:t>
            </a:r>
            <a:r>
              <a:rPr lang="en-US" sz="1000" dirty="0" smtClean="0">
                <a:solidFill>
                  <a:srgbClr val="1F497D"/>
                </a:solidFill>
              </a:rPr>
              <a:t>(</a:t>
            </a:r>
            <a:r>
              <a:rPr lang="en-US" sz="1000" dirty="0">
                <a:solidFill>
                  <a:srgbClr val="1F497D"/>
                </a:solidFill>
              </a:rPr>
              <a:t>Select one)</a:t>
            </a:r>
          </a:p>
        </p:txBody>
      </p:sp>
      <p:sp>
        <p:nvSpPr>
          <p:cNvPr id="28" name="TextBox 27"/>
          <p:cNvSpPr txBox="1"/>
          <p:nvPr/>
        </p:nvSpPr>
        <p:spPr>
          <a:xfrm>
            <a:off x="483140" y="1033942"/>
            <a:ext cx="8305800" cy="369332"/>
          </a:xfrm>
          <a:prstGeom prst="rect">
            <a:avLst/>
          </a:prstGeom>
          <a:noFill/>
        </p:spPr>
        <p:txBody>
          <a:bodyPr wrap="square" rtlCol="0">
            <a:spAutoFit/>
          </a:bodyPr>
          <a:lstStyle/>
          <a:p>
            <a:pPr algn="ctr"/>
            <a:r>
              <a:rPr lang="en-US" b="1" dirty="0">
                <a:solidFill>
                  <a:srgbClr val="1F497D"/>
                </a:solidFill>
              </a:rPr>
              <a:t>Overall Frequency of Drinking Alcohol while Boating</a:t>
            </a:r>
          </a:p>
        </p:txBody>
      </p:sp>
      <p:graphicFrame>
        <p:nvGraphicFramePr>
          <p:cNvPr id="30" name="Chart 29"/>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p:cNvGrpSpPr/>
          <p:nvPr/>
        </p:nvGrpSpPr>
        <p:grpSpPr>
          <a:xfrm>
            <a:off x="130352" y="3025336"/>
            <a:ext cx="2562765" cy="2735384"/>
            <a:chOff x="-345354" y="2965464"/>
            <a:chExt cx="2562765" cy="2735384"/>
          </a:xfrm>
        </p:grpSpPr>
        <p:grpSp>
          <p:nvGrpSpPr>
            <p:cNvPr id="31" name="Group 30"/>
            <p:cNvGrpSpPr/>
            <p:nvPr/>
          </p:nvGrpSpPr>
          <p:grpSpPr>
            <a:xfrm>
              <a:off x="-345354" y="2965464"/>
              <a:ext cx="2562765" cy="2292591"/>
              <a:chOff x="-399248" y="3019892"/>
              <a:chExt cx="2562765" cy="2292591"/>
            </a:xfrm>
          </p:grpSpPr>
          <p:pic>
            <p:nvPicPr>
              <p:cNvPr id="3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399248" y="3019892"/>
                <a:ext cx="484950" cy="2406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77200" y="3183526"/>
                <a:ext cx="2540717" cy="307777"/>
              </a:xfrm>
              <a:prstGeom prst="rect">
                <a:avLst/>
              </a:prstGeom>
              <a:noFill/>
            </p:spPr>
            <p:txBody>
              <a:bodyPr wrap="square" rtlCol="0">
                <a:spAutoFit/>
              </a:bodyPr>
              <a:lstStyle/>
              <a:p>
                <a:pPr algn="r"/>
                <a:r>
                  <a:rPr lang="en-US" sz="1400" i="1" dirty="0" smtClean="0">
                    <a:solidFill>
                      <a:srgbClr val="1F497D"/>
                    </a:solidFill>
                  </a:rPr>
                  <a:t>Total Pleasure </a:t>
                </a:r>
                <a:r>
                  <a:rPr lang="en-US" sz="1400" i="1" dirty="0" err="1" smtClean="0">
                    <a:solidFill>
                      <a:srgbClr val="1F497D"/>
                    </a:solidFill>
                  </a:rPr>
                  <a:t>Pwrbtrs</a:t>
                </a:r>
                <a:r>
                  <a:rPr lang="en-US" sz="1400" i="1" dirty="0" smtClean="0">
                    <a:solidFill>
                      <a:srgbClr val="1F497D"/>
                    </a:solidFill>
                  </a:rPr>
                  <a:t> (n=574)</a:t>
                </a:r>
                <a:endParaRPr lang="en-US" sz="1400" i="1" dirty="0">
                  <a:solidFill>
                    <a:srgbClr val="1F497D"/>
                  </a:solidFill>
                </a:endParaRPr>
              </a:p>
            </p:txBody>
          </p:sp>
          <p:sp>
            <p:nvSpPr>
              <p:cNvPr id="35" name="TextBox 34"/>
              <p:cNvSpPr txBox="1"/>
              <p:nvPr/>
            </p:nvSpPr>
            <p:spPr>
              <a:xfrm>
                <a:off x="-140979" y="3633650"/>
                <a:ext cx="2235916" cy="307777"/>
              </a:xfrm>
              <a:prstGeom prst="rect">
                <a:avLst/>
              </a:prstGeom>
              <a:noFill/>
            </p:spPr>
            <p:txBody>
              <a:bodyPr wrap="square" rtlCol="0">
                <a:spAutoFit/>
              </a:bodyPr>
              <a:lstStyle/>
              <a:p>
                <a:pPr algn="r"/>
                <a:r>
                  <a:rPr lang="en-US" sz="1400" i="1" dirty="0" smtClean="0">
                    <a:solidFill>
                      <a:srgbClr val="1F497D"/>
                    </a:solidFill>
                  </a:rPr>
                  <a:t>PP Drivers (n=266)</a:t>
                </a:r>
                <a:endParaRPr lang="en-US" sz="1400" i="1" dirty="0">
                  <a:solidFill>
                    <a:srgbClr val="1F497D"/>
                  </a:solidFill>
                </a:endParaRPr>
              </a:p>
            </p:txBody>
          </p:sp>
          <p:sp>
            <p:nvSpPr>
              <p:cNvPr id="36" name="TextBox 35"/>
              <p:cNvSpPr txBox="1"/>
              <p:nvPr/>
            </p:nvSpPr>
            <p:spPr>
              <a:xfrm>
                <a:off x="-140980" y="4083775"/>
                <a:ext cx="2235916" cy="307777"/>
              </a:xfrm>
              <a:prstGeom prst="rect">
                <a:avLst/>
              </a:prstGeom>
              <a:noFill/>
            </p:spPr>
            <p:txBody>
              <a:bodyPr wrap="square" rtlCol="0">
                <a:spAutoFit/>
              </a:bodyPr>
              <a:lstStyle/>
              <a:p>
                <a:pPr algn="r"/>
                <a:r>
                  <a:rPr lang="en-US" sz="1400" i="1" dirty="0" smtClean="0">
                    <a:solidFill>
                      <a:srgbClr val="1F497D"/>
                    </a:solidFill>
                  </a:rPr>
                  <a:t>PP Passengers only (n=276)</a:t>
                </a:r>
                <a:endParaRPr lang="en-US" sz="1400" i="1" dirty="0">
                  <a:solidFill>
                    <a:srgbClr val="1F497D"/>
                  </a:solidFill>
                </a:endParaRPr>
              </a:p>
            </p:txBody>
          </p:sp>
          <p:sp>
            <p:nvSpPr>
              <p:cNvPr id="41" name="TextBox 40"/>
              <p:cNvSpPr txBox="1"/>
              <p:nvPr/>
            </p:nvSpPr>
            <p:spPr>
              <a:xfrm>
                <a:off x="-140980" y="4538798"/>
                <a:ext cx="2235916" cy="307777"/>
              </a:xfrm>
              <a:prstGeom prst="rect">
                <a:avLst/>
              </a:prstGeom>
              <a:noFill/>
            </p:spPr>
            <p:txBody>
              <a:bodyPr wrap="square" rtlCol="0">
                <a:spAutoFit/>
              </a:bodyPr>
              <a:lstStyle/>
              <a:p>
                <a:pPr algn="r"/>
                <a:r>
                  <a:rPr lang="en-US" sz="1400" i="1" dirty="0" smtClean="0">
                    <a:solidFill>
                      <a:srgbClr val="1F497D"/>
                    </a:solidFill>
                  </a:rPr>
                  <a:t> PP &lt;6m (n=359)</a:t>
                </a:r>
                <a:endParaRPr lang="en-US" sz="1400" i="1" dirty="0">
                  <a:solidFill>
                    <a:srgbClr val="1F497D"/>
                  </a:solidFill>
                </a:endParaRPr>
              </a:p>
            </p:txBody>
          </p:sp>
          <p:sp>
            <p:nvSpPr>
              <p:cNvPr id="43" name="TextBox 42"/>
              <p:cNvSpPr txBox="1"/>
              <p:nvPr/>
            </p:nvSpPr>
            <p:spPr>
              <a:xfrm>
                <a:off x="-140979" y="5004706"/>
                <a:ext cx="2235916" cy="307777"/>
              </a:xfrm>
              <a:prstGeom prst="rect">
                <a:avLst/>
              </a:prstGeom>
              <a:noFill/>
            </p:spPr>
            <p:txBody>
              <a:bodyPr wrap="square" rtlCol="0">
                <a:spAutoFit/>
              </a:bodyPr>
              <a:lstStyle/>
              <a:p>
                <a:pPr algn="r"/>
                <a:r>
                  <a:rPr lang="en-US" sz="1400" i="1" dirty="0" smtClean="0">
                    <a:solidFill>
                      <a:srgbClr val="1F497D"/>
                    </a:solidFill>
                  </a:rPr>
                  <a:t>PP &gt;6m (n=187)</a:t>
                </a:r>
                <a:endParaRPr lang="en-US" sz="1400" i="1" dirty="0">
                  <a:solidFill>
                    <a:srgbClr val="1F497D"/>
                  </a:solidFill>
                </a:endParaRPr>
              </a:p>
            </p:txBody>
          </p:sp>
        </p:grpSp>
        <p:sp>
          <p:nvSpPr>
            <p:cNvPr id="32" name="TextBox 31"/>
            <p:cNvSpPr txBox="1"/>
            <p:nvPr/>
          </p:nvSpPr>
          <p:spPr>
            <a:xfrm>
              <a:off x="-102879" y="5393071"/>
              <a:ext cx="2235916" cy="307777"/>
            </a:xfrm>
            <a:prstGeom prst="rect">
              <a:avLst/>
            </a:prstGeom>
            <a:noFill/>
          </p:spPr>
          <p:txBody>
            <a:bodyPr wrap="square" rtlCol="0">
              <a:spAutoFit/>
            </a:bodyPr>
            <a:lstStyle/>
            <a:p>
              <a:pPr algn="r"/>
              <a:r>
                <a:rPr lang="en-US" sz="1400" i="1" dirty="0" smtClean="0">
                  <a:solidFill>
                    <a:srgbClr val="1F497D"/>
                  </a:solidFill>
                </a:rPr>
                <a:t>PWC (n=137)</a:t>
              </a:r>
              <a:endParaRPr lang="en-US" sz="1400" i="1" dirty="0">
                <a:solidFill>
                  <a:srgbClr val="1F497D"/>
                </a:solidFill>
              </a:endParaRPr>
            </a:p>
          </p:txBody>
        </p:sp>
      </p:grpSp>
      <p:sp>
        <p:nvSpPr>
          <p:cNvPr id="42" name="TextBox 41"/>
          <p:cNvSpPr txBox="1"/>
          <p:nvPr/>
        </p:nvSpPr>
        <p:spPr>
          <a:xfrm>
            <a:off x="160759" y="616562"/>
            <a:ext cx="8983241" cy="400110"/>
          </a:xfrm>
          <a:prstGeom prst="rect">
            <a:avLst/>
          </a:prstGeom>
          <a:noFill/>
        </p:spPr>
        <p:txBody>
          <a:bodyPr wrap="square" rtlCol="0">
            <a:spAutoFit/>
          </a:bodyPr>
          <a:lstStyle/>
          <a:p>
            <a:pPr marL="285750" indent="-285750">
              <a:buFont typeface="Arial" panose="020B0604020202020204" pitchFamily="34" charset="0"/>
              <a:buChar char="•"/>
            </a:pPr>
            <a:r>
              <a:rPr lang="en-US" sz="1000" dirty="0" smtClean="0">
                <a:solidFill>
                  <a:srgbClr val="1F497D"/>
                </a:solidFill>
              </a:rPr>
              <a:t>Demographically, more younger pleasure </a:t>
            </a:r>
            <a:r>
              <a:rPr lang="en-US" sz="1000" dirty="0" err="1" smtClean="0">
                <a:solidFill>
                  <a:srgbClr val="1F497D"/>
                </a:solidFill>
              </a:rPr>
              <a:t>powerboaters</a:t>
            </a:r>
            <a:r>
              <a:rPr lang="en-US" sz="1000" dirty="0" smtClean="0">
                <a:solidFill>
                  <a:srgbClr val="1F497D"/>
                </a:solidFill>
              </a:rPr>
              <a:t> 18-34 </a:t>
            </a:r>
            <a:r>
              <a:rPr lang="en-US" sz="1000" dirty="0" err="1" smtClean="0">
                <a:solidFill>
                  <a:srgbClr val="1F497D"/>
                </a:solidFill>
              </a:rPr>
              <a:t>yrs</a:t>
            </a:r>
            <a:r>
              <a:rPr lang="en-US" sz="1000" dirty="0" smtClean="0">
                <a:solidFill>
                  <a:srgbClr val="1F497D"/>
                </a:solidFill>
              </a:rPr>
              <a:t> drink while boating (40% at least sometimes); equal for men (31%) and women (32%).</a:t>
            </a:r>
          </a:p>
          <a:p>
            <a:pPr marL="285750" indent="-285750">
              <a:buFont typeface="Arial" panose="020B0604020202020204" pitchFamily="34" charset="0"/>
              <a:buChar char="•"/>
            </a:pPr>
            <a:r>
              <a:rPr lang="en-US" sz="1000" dirty="0" smtClean="0">
                <a:solidFill>
                  <a:srgbClr val="1F497D"/>
                </a:solidFill>
              </a:rPr>
              <a:t>By region, highest incidence of pleasure </a:t>
            </a:r>
            <a:r>
              <a:rPr lang="en-US" sz="1000" dirty="0" err="1" smtClean="0">
                <a:solidFill>
                  <a:srgbClr val="1F497D"/>
                </a:solidFill>
              </a:rPr>
              <a:t>powerboaters</a:t>
            </a:r>
            <a:r>
              <a:rPr lang="en-US" sz="1000" dirty="0" smtClean="0">
                <a:solidFill>
                  <a:srgbClr val="1F497D"/>
                </a:solidFill>
              </a:rPr>
              <a:t> drinking ‘frequently’ while boating in Quebec (40%).</a:t>
            </a:r>
          </a:p>
        </p:txBody>
      </p:sp>
    </p:spTree>
    <p:extLst>
      <p:ext uri="{BB962C8B-B14F-4D97-AF65-F5344CB8AC3E}">
        <p14:creationId xmlns:p14="http://schemas.microsoft.com/office/powerpoint/2010/main" val="3399055477"/>
      </p:ext>
    </p:extLst>
  </p:cSld>
  <p:clrMapOvr>
    <a:masterClrMapping/>
  </p:clrMapOvr>
  <p:transition spd="slow"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ChangeArrowheads="1"/>
          </p:cNvSpPr>
          <p:nvPr/>
        </p:nvSpPr>
        <p:spPr bwMode="auto">
          <a:xfrm>
            <a:off x="863601" y="171450"/>
            <a:ext cx="8280400" cy="550863"/>
          </a:xfrm>
          <a:prstGeom prst="rect">
            <a:avLst/>
          </a:prstGeom>
          <a:noFill/>
          <a:ln w="9525">
            <a:noFill/>
            <a:miter lim="800000"/>
            <a:headEnd/>
            <a:tailEnd/>
          </a:ln>
        </p:spPr>
        <p:txBody>
          <a:bodyPr anchor="ctr"/>
          <a:lstStyle/>
          <a:p>
            <a:pPr fontAlgn="base">
              <a:spcBef>
                <a:spcPct val="0"/>
              </a:spcBef>
              <a:spcAft>
                <a:spcPct val="0"/>
              </a:spcAft>
            </a:pPr>
            <a:r>
              <a:rPr lang="en-GB" sz="2400" b="1" dirty="0" smtClean="0">
                <a:solidFill>
                  <a:srgbClr val="1F497D"/>
                </a:solidFill>
              </a:rPr>
              <a:t>Quantitative Research Approach</a:t>
            </a:r>
            <a:endParaRPr lang="en-GB" sz="2400" b="1" dirty="0">
              <a:solidFill>
                <a:srgbClr val="1F497D"/>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a:t>
            </a:fld>
            <a:endParaRPr lang="de-DE" dirty="0">
              <a:solidFill>
                <a:srgbClr val="1F497D"/>
              </a:solidFill>
            </a:endParaRPr>
          </a:p>
        </p:txBody>
      </p:sp>
      <p:grpSp>
        <p:nvGrpSpPr>
          <p:cNvPr id="4" name="Group 3"/>
          <p:cNvGrpSpPr/>
          <p:nvPr/>
        </p:nvGrpSpPr>
        <p:grpSpPr>
          <a:xfrm>
            <a:off x="434204" y="851767"/>
            <a:ext cx="4082623" cy="3444120"/>
            <a:chOff x="495546" y="1114220"/>
            <a:chExt cx="3587249" cy="1825950"/>
          </a:xfrm>
        </p:grpSpPr>
        <p:sp>
          <p:nvSpPr>
            <p:cNvPr id="5" name="Round Same Side Corner Rectangle 34"/>
            <p:cNvSpPr>
              <a:spLocks/>
            </p:cNvSpPr>
            <p:nvPr/>
          </p:nvSpPr>
          <p:spPr bwMode="auto">
            <a:xfrm>
              <a:off x="495546" y="1114220"/>
              <a:ext cx="3486521" cy="1457041"/>
            </a:xfrm>
            <a:custGeom>
              <a:avLst/>
              <a:gdLst>
                <a:gd name="T0" fmla="*/ 3638257 w 2017712"/>
                <a:gd name="T1" fmla="*/ 3125803 h 1506537"/>
                <a:gd name="T2" fmla="*/ 1819130 w 2017712"/>
                <a:gd name="T3" fmla="*/ 6251603 h 1506537"/>
                <a:gd name="T4" fmla="*/ 0 w 2017712"/>
                <a:gd name="T5" fmla="*/ 3125803 h 1506537"/>
                <a:gd name="T6" fmla="*/ 1819130 w 2017712"/>
                <a:gd name="T7" fmla="*/ 0 h 1506537"/>
                <a:gd name="T8" fmla="*/ 0 60000 65536"/>
                <a:gd name="T9" fmla="*/ 5898240 60000 65536"/>
                <a:gd name="T10" fmla="*/ 11796480 60000 65536"/>
                <a:gd name="T11" fmla="*/ 17694720 60000 65536"/>
                <a:gd name="T12" fmla="*/ 35300 w 2017712"/>
                <a:gd name="T13" fmla="*/ 35300 h 1506537"/>
                <a:gd name="T14" fmla="*/ 1982412 w 2017712"/>
                <a:gd name="T15" fmla="*/ 1506537 h 1506537"/>
              </a:gdLst>
              <a:ahLst/>
              <a:cxnLst>
                <a:cxn ang="T8">
                  <a:pos x="T0" y="T1"/>
                </a:cxn>
                <a:cxn ang="T9">
                  <a:pos x="T2" y="T3"/>
                </a:cxn>
                <a:cxn ang="T10">
                  <a:pos x="T4" y="T5"/>
                </a:cxn>
                <a:cxn ang="T11">
                  <a:pos x="T6" y="T7"/>
                </a:cxn>
              </a:cxnLst>
              <a:rect l="T12" t="T13" r="T14" b="T15"/>
              <a:pathLst>
                <a:path w="2017712" h="1506537">
                  <a:moveTo>
                    <a:pt x="120523" y="0"/>
                  </a:moveTo>
                  <a:lnTo>
                    <a:pt x="1897189" y="0"/>
                  </a:lnTo>
                  <a:lnTo>
                    <a:pt x="1897188" y="0"/>
                  </a:lnTo>
                  <a:cubicBezTo>
                    <a:pt x="1963752" y="0"/>
                    <a:pt x="2017712" y="53959"/>
                    <a:pt x="2017712" y="120523"/>
                  </a:cubicBezTo>
                  <a:lnTo>
                    <a:pt x="2017712" y="1506537"/>
                  </a:lnTo>
                  <a:lnTo>
                    <a:pt x="0" y="1506537"/>
                  </a:lnTo>
                  <a:lnTo>
                    <a:pt x="0" y="120523"/>
                  </a:lnTo>
                  <a:cubicBezTo>
                    <a:pt x="0" y="53959"/>
                    <a:pt x="53959" y="0"/>
                    <a:pt x="120522" y="0"/>
                  </a:cubicBezTo>
                  <a:lnTo>
                    <a:pt x="120523" y="0"/>
                  </a:lnTo>
                  <a:close/>
                </a:path>
              </a:pathLst>
            </a:custGeom>
            <a:solidFill>
              <a:srgbClr val="FFFFFF">
                <a:alpha val="89803"/>
              </a:srgbClr>
            </a:solidFill>
            <a:ln w="25400" cap="flat" cmpd="sng" algn="ctr">
              <a:solidFill>
                <a:srgbClr val="FFC000"/>
              </a:solidFill>
              <a:prstDash val="solid"/>
              <a:round/>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
          <p:nvSpPr>
            <p:cNvPr id="6" name="Rectangle 37"/>
            <p:cNvSpPr>
              <a:spLocks noChangeArrowheads="1"/>
            </p:cNvSpPr>
            <p:nvPr/>
          </p:nvSpPr>
          <p:spPr bwMode="auto">
            <a:xfrm>
              <a:off x="502136" y="2168958"/>
              <a:ext cx="3497287" cy="402303"/>
            </a:xfrm>
            <a:prstGeom prst="rect">
              <a:avLst/>
            </a:prstGeom>
            <a:solidFill>
              <a:srgbClr val="FFC000"/>
            </a:solidFill>
            <a:ln w="9525">
              <a:noFill/>
              <a:miter lim="800000"/>
              <a:headEnd/>
              <a:tailEnd/>
            </a:ln>
          </p:spPr>
          <p:txBody>
            <a:bodyPr lIns="60960" tIns="0" rIns="20320" bIns="0" anchor="ctr"/>
            <a:lstStyle/>
            <a:p>
              <a:pPr defTabSz="711200" fontAlgn="base">
                <a:lnSpc>
                  <a:spcPct val="90000"/>
                </a:lnSpc>
                <a:spcBef>
                  <a:spcPct val="0"/>
                </a:spcBef>
                <a:spcAft>
                  <a:spcPct val="35000"/>
                </a:spcAft>
              </a:pPr>
              <a:r>
                <a:rPr lang="en-US" sz="1600" b="1" dirty="0">
                  <a:solidFill>
                    <a:prstClr val="black"/>
                  </a:solidFill>
                  <a:latin typeface="Arial" pitchFamily="34" charset="0"/>
                </a:rPr>
                <a:t>Fieldwork</a:t>
              </a:r>
            </a:p>
          </p:txBody>
        </p:sp>
        <p:sp>
          <p:nvSpPr>
            <p:cNvPr id="7" name="Round Same Side Corner Rectangle 9"/>
            <p:cNvSpPr/>
            <p:nvPr/>
          </p:nvSpPr>
          <p:spPr>
            <a:xfrm>
              <a:off x="627089" y="1254861"/>
              <a:ext cx="3223433" cy="1685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60960" rIns="20320" bIns="20320"/>
            <a:lstStyle/>
            <a:p>
              <a:pPr marL="0" lvl="1" defTabSz="711200" fontAlgn="base">
                <a:lnSpc>
                  <a:spcPct val="90000"/>
                </a:lnSpc>
                <a:spcBef>
                  <a:spcPct val="0"/>
                </a:spcBef>
                <a:spcAft>
                  <a:spcPct val="15000"/>
                </a:spcAft>
                <a:defRPr/>
              </a:pPr>
              <a:endParaRPr lang="en-US" sz="600" dirty="0">
                <a:solidFill>
                  <a:prstClr val="black"/>
                </a:solidFill>
              </a:endParaRPr>
            </a:p>
            <a:p>
              <a:pPr marL="0" lvl="1" defTabSz="711200" fontAlgn="base">
                <a:lnSpc>
                  <a:spcPct val="90000"/>
                </a:lnSpc>
                <a:spcBef>
                  <a:spcPct val="0"/>
                </a:spcBef>
                <a:spcAft>
                  <a:spcPct val="15000"/>
                </a:spcAft>
                <a:defRPr/>
              </a:pPr>
              <a:r>
                <a:rPr lang="en-US" sz="1500" dirty="0">
                  <a:solidFill>
                    <a:prstClr val="black"/>
                  </a:solidFill>
                </a:rPr>
                <a:t>A </a:t>
              </a:r>
              <a:r>
                <a:rPr lang="en-US" sz="1500" dirty="0" smtClean="0">
                  <a:solidFill>
                    <a:prstClr val="black"/>
                  </a:solidFill>
                </a:rPr>
                <a:t>quantitative online survey, </a:t>
              </a:r>
              <a:br>
                <a:rPr lang="en-US" sz="1500" dirty="0" smtClean="0">
                  <a:solidFill>
                    <a:prstClr val="black"/>
                  </a:solidFill>
                </a:rPr>
              </a:br>
              <a:r>
                <a:rPr lang="en-US" sz="1500" dirty="0" smtClean="0">
                  <a:solidFill>
                    <a:prstClr val="black"/>
                  </a:solidFill>
                </a:rPr>
                <a:t>conducted </a:t>
              </a:r>
              <a:r>
                <a:rPr lang="en-US" sz="1500" dirty="0">
                  <a:solidFill>
                    <a:prstClr val="black"/>
                  </a:solidFill>
                </a:rPr>
                <a:t>via Ipsos Reid’s online </a:t>
              </a:r>
              <a:r>
                <a:rPr lang="en-US" sz="1500" dirty="0" smtClean="0">
                  <a:solidFill>
                    <a:prstClr val="black"/>
                  </a:solidFill>
                </a:rPr>
                <a:t>panel.</a:t>
              </a:r>
              <a:endParaRPr lang="en-US" sz="1500" dirty="0">
                <a:solidFill>
                  <a:prstClr val="black"/>
                </a:solidFill>
              </a:endParaRPr>
            </a:p>
            <a:p>
              <a:pPr marL="0" lvl="1" defTabSz="711200" fontAlgn="base">
                <a:lnSpc>
                  <a:spcPct val="90000"/>
                </a:lnSpc>
                <a:spcBef>
                  <a:spcPct val="0"/>
                </a:spcBef>
                <a:spcAft>
                  <a:spcPct val="15000"/>
                </a:spcAft>
                <a:defRPr/>
              </a:pPr>
              <a:endParaRPr lang="en-US" sz="1500" dirty="0">
                <a:solidFill>
                  <a:prstClr val="black"/>
                </a:solidFill>
              </a:endParaRPr>
            </a:p>
            <a:p>
              <a:pPr marL="506413" lvl="2" indent="-285750" defTabSz="711200" fontAlgn="base">
                <a:lnSpc>
                  <a:spcPct val="90000"/>
                </a:lnSpc>
                <a:spcBef>
                  <a:spcPct val="0"/>
                </a:spcBef>
                <a:spcAft>
                  <a:spcPct val="15000"/>
                </a:spcAft>
                <a:buFont typeface="Wingdings" pitchFamily="2" charset="2"/>
                <a:buChar char="Ø"/>
                <a:defRPr/>
              </a:pPr>
              <a:r>
                <a:rPr lang="en-US" sz="1500" dirty="0" smtClean="0">
                  <a:solidFill>
                    <a:srgbClr val="000000"/>
                  </a:solidFill>
                </a:rPr>
                <a:t>Fieldwork: August 21-29, 2014</a:t>
              </a:r>
            </a:p>
            <a:p>
              <a:pPr marL="506413" lvl="2" indent="-285750" defTabSz="711200" fontAlgn="base">
                <a:lnSpc>
                  <a:spcPct val="90000"/>
                </a:lnSpc>
                <a:spcBef>
                  <a:spcPct val="0"/>
                </a:spcBef>
                <a:spcAft>
                  <a:spcPct val="15000"/>
                </a:spcAft>
                <a:buFont typeface="Wingdings" pitchFamily="2" charset="2"/>
                <a:buChar char="Ø"/>
                <a:defRPr/>
              </a:pPr>
              <a:r>
                <a:rPr lang="en-US" sz="1500" dirty="0" smtClean="0">
                  <a:solidFill>
                    <a:srgbClr val="000000"/>
                  </a:solidFill>
                </a:rPr>
                <a:t>Sample:  1204 </a:t>
              </a:r>
              <a:r>
                <a:rPr lang="en-US" sz="1500" dirty="0">
                  <a:solidFill>
                    <a:srgbClr val="000000"/>
                  </a:solidFill>
                </a:rPr>
                <a:t>completed </a:t>
              </a:r>
              <a:r>
                <a:rPr lang="en-US" sz="1500" dirty="0" smtClean="0">
                  <a:solidFill>
                    <a:srgbClr val="000000"/>
                  </a:solidFill>
                </a:rPr>
                <a:t>interviews, nationally, in English and in French</a:t>
              </a:r>
              <a:endParaRPr lang="en-US" sz="1500" dirty="0">
                <a:solidFill>
                  <a:srgbClr val="000000"/>
                </a:solidFill>
              </a:endParaRPr>
            </a:p>
            <a:p>
              <a:pPr marL="220663" lvl="2" defTabSz="711200" fontAlgn="base">
                <a:lnSpc>
                  <a:spcPct val="90000"/>
                </a:lnSpc>
                <a:spcBef>
                  <a:spcPct val="0"/>
                </a:spcBef>
                <a:spcAft>
                  <a:spcPct val="15000"/>
                </a:spcAft>
                <a:defRPr/>
              </a:pPr>
              <a:endParaRPr lang="en-US" sz="1500" dirty="0" smtClean="0">
                <a:solidFill>
                  <a:prstClr val="black"/>
                </a:solidFill>
              </a:endParaRPr>
            </a:p>
            <a:p>
              <a:pPr marL="220663" lvl="2" defTabSz="711200" fontAlgn="base">
                <a:lnSpc>
                  <a:spcPct val="90000"/>
                </a:lnSpc>
                <a:spcBef>
                  <a:spcPct val="0"/>
                </a:spcBef>
                <a:spcAft>
                  <a:spcPct val="15000"/>
                </a:spcAft>
                <a:defRPr/>
              </a:pPr>
              <a:endParaRPr lang="en-US" sz="1500" dirty="0">
                <a:solidFill>
                  <a:prstClr val="black"/>
                </a:solidFill>
              </a:endParaRPr>
            </a:p>
          </p:txBody>
        </p:sp>
        <p:sp>
          <p:nvSpPr>
            <p:cNvPr id="8" name="Oval 7"/>
            <p:cNvSpPr/>
            <p:nvPr/>
          </p:nvSpPr>
          <p:spPr>
            <a:xfrm>
              <a:off x="3442715" y="2193548"/>
              <a:ext cx="640080" cy="361308"/>
            </a:xfrm>
            <a:prstGeom prst="ellipse">
              <a:avLst/>
            </a:prstGeom>
            <a:blipFill rotWithShape="0">
              <a:blip r:embed="rId2" cstate="print"/>
              <a:stretch>
                <a:fillRect/>
              </a:stretch>
            </a:blipFill>
            <a:effectLst>
              <a:innerShdw blurRad="63500" dist="50800" dir="13500000">
                <a:prstClr val="black">
                  <a:alpha val="50000"/>
                </a:prstClr>
              </a:innerShdw>
            </a:effectLst>
          </p:spPr>
          <p:style>
            <a:lnRef idx="2">
              <a:schemeClr val="accent5">
                <a:tint val="40000"/>
                <a:alpha val="90000"/>
                <a:hueOff val="0"/>
                <a:satOff val="0"/>
                <a:lumOff val="0"/>
                <a:alphaOff val="0"/>
              </a:schemeClr>
            </a:lnRef>
            <a:fillRef idx="1">
              <a:scrgbClr r="0" g="0" b="0"/>
            </a:fillRef>
            <a:effectRef idx="0">
              <a:schemeClr val="accent5">
                <a:tint val="40000"/>
                <a:alpha val="90000"/>
                <a:hueOff val="-9630245"/>
                <a:satOff val="25607"/>
                <a:lumOff val="-2787"/>
                <a:alphaOff val="0"/>
              </a:schemeClr>
            </a:effectRef>
            <a:fontRef idx="minor">
              <a:schemeClr val="dk1">
                <a:hueOff val="0"/>
                <a:satOff val="0"/>
                <a:lumOff val="0"/>
                <a:alphaOff val="0"/>
              </a:schemeClr>
            </a:fontRef>
          </p:style>
        </p:sp>
      </p:grpSp>
      <p:grpSp>
        <p:nvGrpSpPr>
          <p:cNvPr id="9" name="Group 8"/>
          <p:cNvGrpSpPr/>
          <p:nvPr/>
        </p:nvGrpSpPr>
        <p:grpSpPr>
          <a:xfrm>
            <a:off x="4675268" y="827069"/>
            <a:ext cx="4192389" cy="4209008"/>
            <a:chOff x="4731648" y="903967"/>
            <a:chExt cx="3647223" cy="2215461"/>
          </a:xfrm>
        </p:grpSpPr>
        <p:sp>
          <p:nvSpPr>
            <p:cNvPr id="11" name="Round Same Side Corner Rectangle 34"/>
            <p:cNvSpPr>
              <a:spLocks/>
            </p:cNvSpPr>
            <p:nvPr/>
          </p:nvSpPr>
          <p:spPr bwMode="auto">
            <a:xfrm>
              <a:off x="4743080" y="903967"/>
              <a:ext cx="3486520" cy="2102995"/>
            </a:xfrm>
            <a:custGeom>
              <a:avLst/>
              <a:gdLst>
                <a:gd name="T0" fmla="*/ 3638257 w 2017712"/>
                <a:gd name="T1" fmla="*/ 3125803 h 1506537"/>
                <a:gd name="T2" fmla="*/ 1819130 w 2017712"/>
                <a:gd name="T3" fmla="*/ 6251603 h 1506537"/>
                <a:gd name="T4" fmla="*/ 0 w 2017712"/>
                <a:gd name="T5" fmla="*/ 3125803 h 1506537"/>
                <a:gd name="T6" fmla="*/ 1819130 w 2017712"/>
                <a:gd name="T7" fmla="*/ 0 h 1506537"/>
                <a:gd name="T8" fmla="*/ 0 60000 65536"/>
                <a:gd name="T9" fmla="*/ 5898240 60000 65536"/>
                <a:gd name="T10" fmla="*/ 11796480 60000 65536"/>
                <a:gd name="T11" fmla="*/ 17694720 60000 65536"/>
                <a:gd name="T12" fmla="*/ 35300 w 2017712"/>
                <a:gd name="T13" fmla="*/ 35300 h 1506537"/>
                <a:gd name="T14" fmla="*/ 1982412 w 2017712"/>
                <a:gd name="T15" fmla="*/ 1506537 h 1506537"/>
              </a:gdLst>
              <a:ahLst/>
              <a:cxnLst>
                <a:cxn ang="T8">
                  <a:pos x="T0" y="T1"/>
                </a:cxn>
                <a:cxn ang="T9">
                  <a:pos x="T2" y="T3"/>
                </a:cxn>
                <a:cxn ang="T10">
                  <a:pos x="T4" y="T5"/>
                </a:cxn>
                <a:cxn ang="T11">
                  <a:pos x="T6" y="T7"/>
                </a:cxn>
              </a:cxnLst>
              <a:rect l="T12" t="T13" r="T14" b="T15"/>
              <a:pathLst>
                <a:path w="2017712" h="1506537">
                  <a:moveTo>
                    <a:pt x="120523" y="0"/>
                  </a:moveTo>
                  <a:lnTo>
                    <a:pt x="1897189" y="0"/>
                  </a:lnTo>
                  <a:lnTo>
                    <a:pt x="1897188" y="0"/>
                  </a:lnTo>
                  <a:cubicBezTo>
                    <a:pt x="1963752" y="0"/>
                    <a:pt x="2017712" y="53959"/>
                    <a:pt x="2017712" y="120523"/>
                  </a:cubicBezTo>
                  <a:lnTo>
                    <a:pt x="2017712" y="1506537"/>
                  </a:lnTo>
                  <a:lnTo>
                    <a:pt x="0" y="1506537"/>
                  </a:lnTo>
                  <a:lnTo>
                    <a:pt x="0" y="120523"/>
                  </a:lnTo>
                  <a:cubicBezTo>
                    <a:pt x="0" y="53959"/>
                    <a:pt x="53959" y="0"/>
                    <a:pt x="120522" y="0"/>
                  </a:cubicBezTo>
                  <a:lnTo>
                    <a:pt x="120523" y="0"/>
                  </a:lnTo>
                  <a:close/>
                </a:path>
              </a:pathLst>
            </a:custGeom>
            <a:solidFill>
              <a:srgbClr val="FFFFFF">
                <a:alpha val="89803"/>
              </a:srgbClr>
            </a:solidFill>
            <a:ln w="25400" cap="flat" cmpd="sng" algn="ctr">
              <a:solidFill>
                <a:schemeClr val="accent3"/>
              </a:solidFill>
              <a:prstDash val="solid"/>
              <a:round/>
              <a:headEnd/>
              <a:tailEnd/>
            </a:ln>
          </p:spPr>
          <p:txBody>
            <a:bodyPr/>
            <a:lstStyle/>
            <a:p>
              <a:pPr fontAlgn="base">
                <a:spcBef>
                  <a:spcPct val="0"/>
                </a:spcBef>
                <a:spcAft>
                  <a:spcPct val="0"/>
                </a:spcAft>
              </a:pPr>
              <a:endParaRPr lang="en-US" sz="1500" dirty="0">
                <a:solidFill>
                  <a:prstClr val="black"/>
                </a:solidFill>
                <a:latin typeface="Arial" pitchFamily="34" charset="0"/>
              </a:endParaRPr>
            </a:p>
          </p:txBody>
        </p:sp>
        <p:sp>
          <p:nvSpPr>
            <p:cNvPr id="12" name="Rectangle 37"/>
            <p:cNvSpPr>
              <a:spLocks noChangeArrowheads="1"/>
            </p:cNvSpPr>
            <p:nvPr/>
          </p:nvSpPr>
          <p:spPr bwMode="auto">
            <a:xfrm>
              <a:off x="4731648" y="2480895"/>
              <a:ext cx="3497952" cy="526067"/>
            </a:xfrm>
            <a:prstGeom prst="rect">
              <a:avLst/>
            </a:prstGeom>
            <a:solidFill>
              <a:schemeClr val="accent3"/>
            </a:solidFill>
            <a:ln w="9525">
              <a:noFill/>
              <a:miter lim="800000"/>
              <a:headEnd/>
              <a:tailEnd/>
            </a:ln>
          </p:spPr>
          <p:txBody>
            <a:bodyPr lIns="60960" tIns="0" rIns="20320" bIns="0" anchor="ctr"/>
            <a:lstStyle/>
            <a:p>
              <a:pPr defTabSz="711200" fontAlgn="base">
                <a:lnSpc>
                  <a:spcPct val="90000"/>
                </a:lnSpc>
                <a:spcBef>
                  <a:spcPct val="0"/>
                </a:spcBef>
                <a:spcAft>
                  <a:spcPct val="35000"/>
                </a:spcAft>
              </a:pPr>
              <a:r>
                <a:rPr lang="en-US" sz="1600" b="1" dirty="0">
                  <a:solidFill>
                    <a:prstClr val="black"/>
                  </a:solidFill>
                  <a:latin typeface="Arial" pitchFamily="34" charset="0"/>
                </a:rPr>
                <a:t>Sample</a:t>
              </a:r>
            </a:p>
          </p:txBody>
        </p:sp>
        <p:sp>
          <p:nvSpPr>
            <p:cNvPr id="13" name="Oval 12"/>
            <p:cNvSpPr/>
            <p:nvPr/>
          </p:nvSpPr>
          <p:spPr>
            <a:xfrm>
              <a:off x="7738791" y="2729820"/>
              <a:ext cx="640080" cy="389608"/>
            </a:xfrm>
            <a:prstGeom prst="ellipse">
              <a:avLst/>
            </a:prstGeom>
            <a:blipFill dpi="0" rotWithShape="0">
              <a:blip r:embed="rId3" cstate="print"/>
              <a:srcRect/>
              <a:stretch>
                <a:fillRect l="3000" r="3000"/>
              </a:stretch>
            </a:blipFill>
            <a:effectLst>
              <a:innerShdw blurRad="63500" dist="50800" dir="13500000">
                <a:prstClr val="black">
                  <a:alpha val="50000"/>
                </a:prstClr>
              </a:innerShdw>
            </a:effectLst>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4845736" y="1052209"/>
              <a:ext cx="3276986" cy="14286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60960" rIns="20320" bIns="20320"/>
            <a:lstStyle/>
            <a:p>
              <a:pPr marL="0" lvl="1" defTabSz="711200" fontAlgn="base">
                <a:lnSpc>
                  <a:spcPct val="90000"/>
                </a:lnSpc>
                <a:spcBef>
                  <a:spcPct val="0"/>
                </a:spcBef>
                <a:spcAft>
                  <a:spcPct val="15000"/>
                </a:spcAft>
                <a:defRPr/>
              </a:pPr>
              <a:endParaRPr lang="en-US" sz="600" dirty="0">
                <a:solidFill>
                  <a:srgbClr val="000000"/>
                </a:solidFill>
              </a:endParaRPr>
            </a:p>
            <a:p>
              <a:pPr marL="114300" lvl="1" defTabSz="711200" fontAlgn="base">
                <a:lnSpc>
                  <a:spcPct val="90000"/>
                </a:lnSpc>
                <a:spcBef>
                  <a:spcPct val="0"/>
                </a:spcBef>
                <a:spcAft>
                  <a:spcPct val="15000"/>
                </a:spcAft>
                <a:defRPr/>
              </a:pPr>
              <a:r>
                <a:rPr lang="en-US" sz="1500" dirty="0" smtClean="0">
                  <a:solidFill>
                    <a:srgbClr val="000000"/>
                  </a:solidFill>
                </a:rPr>
                <a:t>Representative </a:t>
              </a:r>
              <a:r>
                <a:rPr lang="en-US" sz="1500" dirty="0">
                  <a:solidFill>
                    <a:srgbClr val="000000"/>
                  </a:solidFill>
                </a:rPr>
                <a:t>of </a:t>
              </a:r>
              <a:r>
                <a:rPr lang="en-US" sz="1500" dirty="0" smtClean="0">
                  <a:solidFill>
                    <a:srgbClr val="000000"/>
                  </a:solidFill>
                </a:rPr>
                <a:t>Canada. After screening for boaters, final respondents are:</a:t>
              </a: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a:solidFill>
                    <a:srgbClr val="000000"/>
                  </a:solidFill>
                </a:rPr>
                <a:t>Recreational participants in all types of boating </a:t>
              </a:r>
              <a:r>
                <a:rPr lang="en-US" sz="1500" dirty="0" smtClean="0">
                  <a:solidFill>
                    <a:srgbClr val="000000"/>
                  </a:solidFill>
                </a:rPr>
                <a:t>activities.</a:t>
              </a:r>
              <a:endParaRPr lang="en-US" sz="1500" dirty="0">
                <a:solidFill>
                  <a:srgbClr val="000000"/>
                </a:solidFill>
              </a:endParaRP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Aged 18-69 yrs.</a:t>
              </a: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60% males, 40% females.</a:t>
              </a:r>
              <a:endParaRPr lang="en-US" sz="600" dirty="0">
                <a:solidFill>
                  <a:srgbClr val="000000"/>
                </a:solidFill>
              </a:endParaRP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Regional quotas to provide solid representation in  each major region of Canada.</a:t>
              </a:r>
            </a:p>
            <a:p>
              <a:pPr marL="857250" lvl="2" indent="-285750" defTabSz="711200" fontAlgn="base">
                <a:lnSpc>
                  <a:spcPct val="90000"/>
                </a:lnSpc>
                <a:spcBef>
                  <a:spcPct val="0"/>
                </a:spcBef>
                <a:spcAft>
                  <a:spcPct val="15000"/>
                </a:spcAft>
                <a:buFont typeface="Courier New" panose="02070309020205020404" pitchFamily="49" charset="0"/>
                <a:buChar char="o"/>
                <a:defRPr/>
              </a:pPr>
              <a:r>
                <a:rPr lang="en-US" sz="1500" dirty="0" smtClean="0">
                  <a:solidFill>
                    <a:srgbClr val="000000"/>
                  </a:solidFill>
                </a:rPr>
                <a:t>B.C., Prairies, Ontario, Quebec, Atlantic, Northern.</a:t>
              </a:r>
            </a:p>
          </p:txBody>
        </p:sp>
      </p:grpSp>
      <p:pic>
        <p:nvPicPr>
          <p:cNvPr id="20" name="Picture 19" descr="C:\Users\Tom\Documents\McCullough Associates\2014\CSBC\BSCPYr2QuantResearch\CSBCconferencePresentn-Sept14\StearnsRecreational-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109" y="4841460"/>
            <a:ext cx="3736567" cy="1617952"/>
          </a:xfrm>
          <a:prstGeom prst="rect">
            <a:avLst/>
          </a:prstGeom>
          <a:noFill/>
          <a:ln>
            <a:noFill/>
          </a:ln>
        </p:spPr>
      </p:pic>
      <p:pic>
        <p:nvPicPr>
          <p:cNvPr id="17" name="Picture 4" descr="http://marineinsight.com/wp-content/uploads/2011/04/boat-safety.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357" y="3746437"/>
            <a:ext cx="2852999" cy="257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34364694"/>
      </p:ext>
    </p:extLst>
  </p:cSld>
  <p:clrMapOvr>
    <a:masterClrMapping/>
  </p:clrMapOvr>
  <p:transition spd="slow" advClick="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803117" y="1230086"/>
            <a:ext cx="2949009" cy="508792"/>
            <a:chOff x="6016163" y="2081932"/>
            <a:chExt cx="2437194" cy="382263"/>
          </a:xfrm>
        </p:grpSpPr>
        <p:pic>
          <p:nvPicPr>
            <p:cNvPr id="35"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016163" y="2081932"/>
              <a:ext cx="359541" cy="3595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6870820" y="2090574"/>
              <a:ext cx="524031" cy="32033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743341" y="2111828"/>
              <a:ext cx="710016" cy="352367"/>
              <a:chOff x="7743341" y="2111828"/>
              <a:chExt cx="710016" cy="352367"/>
            </a:xfrm>
          </p:grpSpPr>
          <p:pic>
            <p:nvPicPr>
              <p:cNvPr id="3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7743341" y="2111828"/>
                <a:ext cx="710016" cy="35236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868481" y="2213038"/>
                <a:ext cx="446316" cy="184990"/>
              </a:xfrm>
              <a:prstGeom prst="rect">
                <a:avLst/>
              </a:prstGeom>
              <a:noFill/>
            </p:spPr>
            <p:txBody>
              <a:bodyPr wrap="square" rtlCol="0">
                <a:spAutoFit/>
              </a:bodyPr>
              <a:lstStyle/>
              <a:p>
                <a:r>
                  <a:rPr lang="en-US" sz="1000" b="1" dirty="0" smtClean="0">
                    <a:solidFill>
                      <a:srgbClr val="FFFFFF"/>
                    </a:solidFill>
                  </a:rPr>
                  <a:t>&lt;6m</a:t>
                </a:r>
                <a:endParaRPr lang="en-US" sz="1000" b="1" dirty="0">
                  <a:solidFill>
                    <a:srgbClr val="FFFFFF"/>
                  </a:solidFill>
                </a:endParaRPr>
              </a:p>
            </p:txBody>
          </p:sp>
        </p:grpSp>
      </p:grpSp>
      <p:graphicFrame>
        <p:nvGraphicFramePr>
          <p:cNvPr id="5" name="Table 4"/>
          <p:cNvGraphicFramePr>
            <a:graphicFrameLocks noGrp="1"/>
          </p:cNvGraphicFramePr>
          <p:nvPr>
            <p:extLst>
              <p:ext uri="{D42A27DB-BD31-4B8C-83A1-F6EECF244321}">
                <p14:modId xmlns:p14="http://schemas.microsoft.com/office/powerpoint/2010/main" val="1950136210"/>
              </p:ext>
            </p:extLst>
          </p:nvPr>
        </p:nvGraphicFramePr>
        <p:xfrm>
          <a:off x="152400" y="1186538"/>
          <a:ext cx="8686800" cy="4596765"/>
        </p:xfrm>
        <a:graphic>
          <a:graphicData uri="http://schemas.openxmlformats.org/drawingml/2006/table">
            <a:tbl>
              <a:tblPr>
                <a:tableStyleId>{5C22544A-7EE6-4342-B048-85BDC9FD1C3A}</a:tableStyleId>
              </a:tblPr>
              <a:tblGrid>
                <a:gridCol w="2514600"/>
                <a:gridCol w="2590800"/>
                <a:gridCol w="228600"/>
                <a:gridCol w="1117600"/>
                <a:gridCol w="1117600"/>
                <a:gridCol w="1117600"/>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smtClean="0">
                          <a:solidFill>
                            <a:schemeClr val="tx1"/>
                          </a:solidFill>
                          <a:effectLst/>
                          <a:latin typeface="+mj-lt"/>
                        </a:rPr>
                        <a:t>Overall</a:t>
                      </a:r>
                      <a:r>
                        <a:rPr lang="en-US" sz="1600" b="1" i="0" u="none" strike="noStrike" dirty="0" smtClean="0">
                          <a:solidFill>
                            <a:schemeClr val="tx1"/>
                          </a:solidFill>
                          <a:effectLst/>
                          <a:latin typeface="+mj-lt"/>
                        </a:rPr>
                        <a:t>  </a:t>
                      </a:r>
                      <a:r>
                        <a:rPr lang="en-US" sz="1200" b="1" i="0" u="none" strike="noStrike" dirty="0" smtClean="0">
                          <a:solidFill>
                            <a:schemeClr val="tx1"/>
                          </a:solidFill>
                          <a:effectLst/>
                          <a:latin typeface="+mj-lt"/>
                        </a:rPr>
                        <a:t>(Q103b)</a:t>
                      </a:r>
                      <a:endParaRPr lang="en-US" sz="1200" b="1" i="0" u="none" strike="noStrike" dirty="0">
                        <a:solidFill>
                          <a:schemeClr val="tx1"/>
                        </a:solidFill>
                        <a:effectLst/>
                        <a:latin typeface="+mj-lt"/>
                      </a:endParaRPr>
                    </a:p>
                  </a:txBody>
                  <a:tcPr marL="9525" marR="9525" marT="9525" marB="0" anchor="ctr">
                    <a:lnL w="12700" cmpd="sng">
                      <a:noFill/>
                    </a:lnL>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noFill/>
                  </a:tcPr>
                </a:tc>
                <a:tc>
                  <a:txBody>
                    <a:bodyPr/>
                    <a:lstStyle/>
                    <a:p>
                      <a:pPr algn="ctr" fontAlgn="ctr"/>
                      <a:r>
                        <a:rPr lang="en-US" sz="1200" b="0" i="1" u="none" strike="noStrike" dirty="0" smtClean="0">
                          <a:solidFill>
                            <a:schemeClr val="tx1"/>
                          </a:solidFill>
                          <a:effectLst/>
                          <a:latin typeface="+mj-lt"/>
                        </a:rPr>
                        <a:t>(n=375)</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(n=311)</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(n=277)</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r>
              <a:tr h="596900">
                <a:tc>
                  <a:txBody>
                    <a:bodyPr/>
                    <a:lstStyle/>
                    <a:p>
                      <a:pPr algn="r" fontAlgn="ctr"/>
                      <a:r>
                        <a:rPr lang="en-US" sz="1400" u="none" strike="noStrike" dirty="0">
                          <a:effectLst/>
                        </a:rPr>
                        <a:t>I drink alcoholic beverages </a:t>
                      </a:r>
                      <a:r>
                        <a:rPr lang="en-US" sz="1600" b="1" u="none" strike="noStrike" dirty="0" smtClean="0">
                          <a:effectLst/>
                        </a:rPr>
                        <a:t>all </a:t>
                      </a:r>
                      <a:r>
                        <a:rPr lang="en-US" sz="1600" b="1" u="none" strike="noStrike" dirty="0">
                          <a:effectLst/>
                        </a:rPr>
                        <a:t>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1%</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0" i="0" u="none" strike="noStrike" dirty="0" smtClean="0">
                          <a:solidFill>
                            <a:schemeClr val="tx1"/>
                          </a:solidFill>
                          <a:effectLst/>
                          <a:latin typeface="+mj-lt"/>
                        </a:rPr>
                        <a:t>    2%</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smtClean="0">
                          <a:solidFill>
                            <a:schemeClr val="tx1"/>
                          </a:solidFill>
                          <a:effectLst/>
                          <a:latin typeface="+mj-lt"/>
                        </a:rPr>
                        <a:t>    </a:t>
                      </a:r>
                      <a:r>
                        <a:rPr lang="en-US" sz="1200" b="1" i="0" u="none" strike="noStrike" dirty="0" smtClean="0">
                          <a:solidFill>
                            <a:schemeClr val="tx1"/>
                          </a:solidFill>
                          <a:effectLst/>
                          <a:latin typeface="+mj-lt"/>
                        </a:rPr>
                        <a:t>3%</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4%</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1" i="0" u="none" strike="noStrike" dirty="0" smtClean="0">
                          <a:solidFill>
                            <a:schemeClr val="tx1"/>
                          </a:solidFill>
                          <a:effectLst/>
                          <a:latin typeface="+mj-lt"/>
                        </a:rPr>
                        <a:t>    10%</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l" fontAlgn="ctr"/>
                      <a:r>
                        <a:rPr lang="en-US" sz="1200" b="1" i="0" u="none" strike="noStrike" dirty="0" smtClean="0">
                          <a:solidFill>
                            <a:schemeClr val="tx1"/>
                          </a:solidFill>
                          <a:effectLst/>
                          <a:latin typeface="+mj-lt"/>
                        </a:rPr>
                        <a:t>    9%</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5%</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0" i="0" u="none" strike="noStrike" dirty="0" smtClean="0">
                          <a:solidFill>
                            <a:schemeClr val="tx1"/>
                          </a:solidFill>
                          <a:effectLst/>
                          <a:latin typeface="+mj-lt"/>
                        </a:rPr>
                        <a:t>    13%</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smtClean="0">
                          <a:solidFill>
                            <a:schemeClr val="tx1"/>
                          </a:solidFill>
                          <a:effectLst/>
                          <a:latin typeface="+mj-lt"/>
                        </a:rPr>
                        <a:t>    15%</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ct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shortly before but never while</a:t>
                      </a:r>
                      <a:r>
                        <a:rPr lang="en-US" sz="1600" u="none" strike="noStrike" dirty="0">
                          <a:effectLst/>
                        </a:rPr>
                        <a:t> </a:t>
                      </a:r>
                      <a:r>
                        <a:rPr lang="en-US" sz="1400" u="none" strike="noStrike" dirty="0">
                          <a:effectLst/>
                        </a:rPr>
                        <a:t>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1" i="0" u="none" strike="noStrike" dirty="0" smtClean="0">
                          <a:solidFill>
                            <a:schemeClr val="tx1"/>
                          </a:solidFill>
                          <a:effectLst/>
                          <a:latin typeface="+mj-lt"/>
                        </a:rPr>
                        <a:t>5%</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ctr"/>
                      <a:r>
                        <a:rPr lang="en-US" sz="1400" b="1" i="0" u="none" strike="noStrike" dirty="0" smtClean="0">
                          <a:solidFill>
                            <a:schemeClr val="tx1"/>
                          </a:solidFill>
                          <a:effectLst/>
                          <a:latin typeface="+mj-lt"/>
                        </a:rPr>
                        <a:t>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a:t>
                      </a:r>
                      <a:r>
                        <a:rPr lang="en-US" sz="1600" b="1" u="none" strike="noStrike" dirty="0">
                          <a:effectLst/>
                        </a:rPr>
                        <a:t>never</a:t>
                      </a:r>
                      <a:r>
                        <a:rPr lang="en-US" sz="1600" u="none" strike="noStrike" dirty="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69%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0" i="0" u="none" strike="noStrike" dirty="0" smtClean="0">
                          <a:solidFill>
                            <a:schemeClr val="tx1"/>
                          </a:solidFill>
                          <a:effectLst/>
                          <a:latin typeface="+mj-lt"/>
                        </a:rPr>
                        <a:t>51%</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46%</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9" name="Title 1"/>
          <p:cNvSpPr>
            <a:spLocks noGrp="1"/>
          </p:cNvSpPr>
          <p:nvPr>
            <p:ph type="title"/>
          </p:nvPr>
        </p:nvSpPr>
        <p:spPr>
          <a:xfrm>
            <a:off x="762000" y="280548"/>
            <a:ext cx="8382000" cy="359331"/>
          </a:xfrm>
        </p:spPr>
        <p:txBody>
          <a:bodyPr/>
          <a:lstStyle/>
          <a:p>
            <a:r>
              <a:rPr lang="en-US" sz="1800" dirty="0" smtClean="0"/>
              <a:t>1/4 of </a:t>
            </a:r>
            <a:r>
              <a:rPr lang="en-US" sz="1800" dirty="0" smtClean="0">
                <a:solidFill>
                  <a:srgbClr val="00C800"/>
                </a:solidFill>
              </a:rPr>
              <a:t>Pleasure </a:t>
            </a:r>
            <a:r>
              <a:rPr lang="en-US" sz="1800" dirty="0" err="1" smtClean="0">
                <a:solidFill>
                  <a:srgbClr val="00C800"/>
                </a:solidFill>
              </a:rPr>
              <a:t>Powerboaters</a:t>
            </a:r>
            <a:r>
              <a:rPr lang="en-US" sz="1800" dirty="0" smtClean="0"/>
              <a:t> say they drink alcoholic beverages at least ‘sometimes’ while pleasure boating in a small powerboat &lt;6m.</a:t>
            </a:r>
            <a:r>
              <a:rPr lang="en-US" sz="1800" b="0" dirty="0" smtClean="0"/>
              <a:t> </a:t>
            </a:r>
            <a:br>
              <a:rPr lang="en-US" sz="1800" b="0" dirty="0" smtClean="0"/>
            </a:b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50</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2390789596"/>
              </p:ext>
            </p:extLst>
          </p:nvPr>
        </p:nvGraphicFramePr>
        <p:xfrm>
          <a:off x="2754330" y="1952975"/>
          <a:ext cx="27051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0" y="5992619"/>
            <a:ext cx="8686800" cy="861774"/>
          </a:xfrm>
          <a:prstGeom prst="rect">
            <a:avLst/>
          </a:prstGeom>
          <a:noFill/>
        </p:spPr>
        <p:txBody>
          <a:bodyPr wrap="square" rtlCol="0">
            <a:spAutoFit/>
          </a:bodyPr>
          <a:lstStyle/>
          <a:p>
            <a:r>
              <a:rPr lang="en-US" sz="1000" dirty="0">
                <a:solidFill>
                  <a:srgbClr val="1F497D"/>
                </a:solidFill>
              </a:rPr>
              <a:t>103b. Overall, which of the following applies to you personally when you are in a boat? (Select one)</a:t>
            </a:r>
          </a:p>
          <a:p>
            <a:r>
              <a:rPr lang="en-US" sz="1000" dirty="0" smtClean="0">
                <a:solidFill>
                  <a:srgbClr val="1F497D"/>
                </a:solidFill>
              </a:rPr>
              <a:t>104b. Which of the following applies to you personally when you are </a:t>
            </a:r>
            <a:r>
              <a:rPr lang="en-US" sz="1000" u="sng" dirty="0" smtClean="0">
                <a:solidFill>
                  <a:srgbClr val="1F497D"/>
                </a:solidFill>
              </a:rPr>
              <a:t>canoeing or kayaking</a:t>
            </a:r>
            <a:r>
              <a:rPr lang="en-US" sz="1000" dirty="0" smtClean="0">
                <a:solidFill>
                  <a:srgbClr val="1F497D"/>
                </a:solidFill>
              </a:rPr>
              <a:t>? (Select one)</a:t>
            </a:r>
          </a:p>
          <a:p>
            <a:r>
              <a:rPr lang="en-US" sz="1000" dirty="0" smtClean="0">
                <a:solidFill>
                  <a:srgbClr val="1F497D"/>
                </a:solidFill>
              </a:rPr>
              <a:t>105b. </a:t>
            </a:r>
            <a:r>
              <a:rPr lang="en-US" sz="1000" dirty="0">
                <a:solidFill>
                  <a:srgbClr val="1F497D"/>
                </a:solidFill>
              </a:rPr>
              <a:t>Which of the following applies to you personally when you are </a:t>
            </a:r>
            <a:r>
              <a:rPr lang="en-US" sz="1000" u="sng" dirty="0" smtClean="0">
                <a:solidFill>
                  <a:srgbClr val="1F497D"/>
                </a:solidFill>
              </a:rPr>
              <a:t>fishing </a:t>
            </a:r>
            <a:r>
              <a:rPr lang="en-US" sz="1000" u="sng" dirty="0">
                <a:solidFill>
                  <a:srgbClr val="1F497D"/>
                </a:solidFill>
              </a:rPr>
              <a:t>from a boat</a:t>
            </a:r>
            <a:r>
              <a:rPr lang="en-US" sz="1000" dirty="0">
                <a:solidFill>
                  <a:srgbClr val="1F497D"/>
                </a:solidFill>
              </a:rPr>
              <a:t>? (Select </a:t>
            </a:r>
            <a:r>
              <a:rPr lang="en-US" sz="1000" dirty="0" smtClean="0">
                <a:solidFill>
                  <a:srgbClr val="1F497D"/>
                </a:solidFill>
              </a:rPr>
              <a:t>one)</a:t>
            </a:r>
          </a:p>
          <a:p>
            <a:r>
              <a:rPr lang="en-US" sz="1000" dirty="0" smtClean="0">
                <a:solidFill>
                  <a:srgbClr val="1F497D"/>
                </a:solidFill>
              </a:rPr>
              <a:t>106b. Which of the following applies to you personally when you are </a:t>
            </a:r>
            <a:r>
              <a:rPr lang="en-US" sz="1000" u="sng" dirty="0" smtClean="0">
                <a:solidFill>
                  <a:srgbClr val="1F497D"/>
                </a:solidFill>
              </a:rPr>
              <a:t>pleasure </a:t>
            </a:r>
            <a:r>
              <a:rPr lang="en-US" sz="1000" u="sng" dirty="0">
                <a:solidFill>
                  <a:srgbClr val="1F497D"/>
                </a:solidFill>
              </a:rPr>
              <a:t>boating in a </a:t>
            </a:r>
            <a:r>
              <a:rPr lang="en-US" sz="1000" u="sng" dirty="0" smtClean="0">
                <a:solidFill>
                  <a:srgbClr val="1F497D"/>
                </a:solidFill>
              </a:rPr>
              <a:t>powerboat</a:t>
            </a:r>
            <a:br>
              <a:rPr lang="en-US" sz="1000" u="sng" dirty="0" smtClean="0">
                <a:solidFill>
                  <a:srgbClr val="1F497D"/>
                </a:solidFill>
              </a:rPr>
            </a:br>
            <a:r>
              <a:rPr lang="en-US" sz="1000" dirty="0" smtClean="0">
                <a:solidFill>
                  <a:srgbClr val="1F497D"/>
                </a:solidFill>
              </a:rPr>
              <a:t> </a:t>
            </a:r>
            <a:r>
              <a:rPr lang="en-US" sz="1000" u="sng" dirty="0">
                <a:solidFill>
                  <a:srgbClr val="1F497D"/>
                </a:solidFill>
              </a:rPr>
              <a:t>under 6 meters </a:t>
            </a:r>
            <a:r>
              <a:rPr lang="en-US" sz="1000" dirty="0">
                <a:solidFill>
                  <a:srgbClr val="1F497D"/>
                </a:solidFill>
              </a:rPr>
              <a:t>in </a:t>
            </a:r>
            <a:r>
              <a:rPr lang="en-US" sz="1000" dirty="0" smtClean="0">
                <a:solidFill>
                  <a:srgbClr val="1F497D"/>
                </a:solidFill>
              </a:rPr>
              <a:t>length </a:t>
            </a:r>
            <a:r>
              <a:rPr lang="en-US" sz="1000" dirty="0">
                <a:solidFill>
                  <a:srgbClr val="1F497D"/>
                </a:solidFill>
              </a:rPr>
              <a:t>for reasons other </a:t>
            </a:r>
            <a:r>
              <a:rPr lang="en-US" sz="1000" dirty="0" smtClean="0">
                <a:solidFill>
                  <a:srgbClr val="1F497D"/>
                </a:solidFill>
              </a:rPr>
              <a:t>than </a:t>
            </a:r>
            <a:r>
              <a:rPr lang="en-US" sz="1000" dirty="0">
                <a:solidFill>
                  <a:srgbClr val="1F497D"/>
                </a:solidFill>
              </a:rPr>
              <a:t>fishing? (Select one</a:t>
            </a:r>
            <a:r>
              <a:rPr lang="en-US" sz="1000" dirty="0" smtClean="0">
                <a:solidFill>
                  <a:srgbClr val="1F497D"/>
                </a:solidFill>
              </a:rPr>
              <a:t>)</a:t>
            </a:r>
            <a:endParaRPr lang="en-US" sz="1000" dirty="0">
              <a:solidFill>
                <a:srgbClr val="1F497D"/>
              </a:solidFill>
            </a:endParaRPr>
          </a:p>
        </p:txBody>
      </p:sp>
      <p:sp>
        <p:nvSpPr>
          <p:cNvPr id="20" name="TextBox 19"/>
          <p:cNvSpPr txBox="1"/>
          <p:nvPr/>
        </p:nvSpPr>
        <p:spPr>
          <a:xfrm>
            <a:off x="4283526" y="889908"/>
            <a:ext cx="4724400" cy="369332"/>
          </a:xfrm>
          <a:prstGeom prst="rect">
            <a:avLst/>
          </a:prstGeom>
          <a:noFill/>
        </p:spPr>
        <p:txBody>
          <a:bodyPr wrap="square" rtlCol="0">
            <a:spAutoFit/>
          </a:bodyPr>
          <a:lstStyle/>
          <a:p>
            <a:pPr algn="ctr"/>
            <a:r>
              <a:rPr lang="en-US" b="1" dirty="0" smtClean="0">
                <a:solidFill>
                  <a:srgbClr val="1F497D"/>
                </a:solidFill>
              </a:rPr>
              <a:t>Frequency of Drinking Alcohol while…</a:t>
            </a:r>
            <a:endParaRPr lang="en-US" b="1" dirty="0">
              <a:solidFill>
                <a:srgbClr val="1F497D"/>
              </a:solidFill>
            </a:endParaRPr>
          </a:p>
        </p:txBody>
      </p:sp>
      <p:sp>
        <p:nvSpPr>
          <p:cNvPr id="15" name="TextBox 14"/>
          <p:cNvSpPr txBox="1"/>
          <p:nvPr/>
        </p:nvSpPr>
        <p:spPr>
          <a:xfrm>
            <a:off x="6324600" y="6210254"/>
            <a:ext cx="25146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grpSp>
        <p:nvGrpSpPr>
          <p:cNvPr id="21" name="Group 20"/>
          <p:cNvGrpSpPr/>
          <p:nvPr/>
        </p:nvGrpSpPr>
        <p:grpSpPr>
          <a:xfrm>
            <a:off x="6304193" y="5830277"/>
            <a:ext cx="2763607" cy="400110"/>
            <a:chOff x="6206219" y="509396"/>
            <a:chExt cx="2763607" cy="400110"/>
          </a:xfrm>
        </p:grpSpPr>
        <p:sp>
          <p:nvSpPr>
            <p:cNvPr id="25" name="Rectangle 2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6" name="Rectangle 2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7" name="TextBox 26"/>
            <p:cNvSpPr txBox="1"/>
            <p:nvPr/>
          </p:nvSpPr>
          <p:spPr>
            <a:xfrm>
              <a:off x="6836226" y="509396"/>
              <a:ext cx="2133600" cy="400110"/>
            </a:xfrm>
            <a:prstGeom prst="rect">
              <a:avLst/>
            </a:prstGeom>
            <a:noFill/>
          </p:spPr>
          <p:txBody>
            <a:bodyPr wrap="square" rtlCol="0">
              <a:spAutoFit/>
            </a:bodyPr>
            <a:lstStyle/>
            <a:p>
              <a:r>
                <a:rPr lang="en-US" sz="1000" dirty="0" smtClean="0">
                  <a:solidFill>
                    <a:srgbClr val="1F497D"/>
                  </a:solidFill>
                </a:rPr>
                <a:t>Over 120/Under 80 index compared to total Group B</a:t>
              </a:r>
              <a:endParaRPr lang="en-US" sz="1000" dirty="0">
                <a:solidFill>
                  <a:srgbClr val="1F497D"/>
                </a:solidFill>
              </a:endParaRPr>
            </a:p>
          </p:txBody>
        </p:sp>
        <p:cxnSp>
          <p:nvCxnSpPr>
            <p:cNvPr id="28" name="Straight Connector 2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Brace 1"/>
          <p:cNvSpPr/>
          <p:nvPr/>
        </p:nvSpPr>
        <p:spPr>
          <a:xfrm>
            <a:off x="4419600" y="2111828"/>
            <a:ext cx="457200" cy="1752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6" name="Right Bracket 5"/>
          <p:cNvSpPr/>
          <p:nvPr/>
        </p:nvSpPr>
        <p:spPr>
          <a:xfrm>
            <a:off x="5976256" y="2209800"/>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0" name="Right Bracket 29"/>
          <p:cNvSpPr/>
          <p:nvPr/>
        </p:nvSpPr>
        <p:spPr>
          <a:xfrm>
            <a:off x="7097486" y="2198914"/>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1" name="Right Bracket 30"/>
          <p:cNvSpPr/>
          <p:nvPr/>
        </p:nvSpPr>
        <p:spPr>
          <a:xfrm>
            <a:off x="8229600" y="2198914"/>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8" name="TextBox 7"/>
          <p:cNvSpPr txBox="1"/>
          <p:nvPr/>
        </p:nvSpPr>
        <p:spPr>
          <a:xfrm>
            <a:off x="8299458" y="2819400"/>
            <a:ext cx="59172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32" name="TextBox 31"/>
          <p:cNvSpPr txBox="1"/>
          <p:nvPr/>
        </p:nvSpPr>
        <p:spPr>
          <a:xfrm>
            <a:off x="7159353" y="2819400"/>
            <a:ext cx="591724" cy="307777"/>
          </a:xfrm>
          <a:prstGeom prst="rect">
            <a:avLst/>
          </a:prstGeom>
          <a:noFill/>
        </p:spPr>
        <p:txBody>
          <a:bodyPr wrap="square" rtlCol="0">
            <a:spAutoFit/>
          </a:bodyPr>
          <a:lstStyle/>
          <a:p>
            <a:r>
              <a:rPr lang="en-US" sz="1400" b="1" dirty="0" smtClean="0">
                <a:solidFill>
                  <a:schemeClr val="accent6"/>
                </a:solidFill>
              </a:rPr>
              <a:t>25%</a:t>
            </a:r>
            <a:endParaRPr lang="en-US" sz="1400" b="1" dirty="0">
              <a:solidFill>
                <a:schemeClr val="accent6"/>
              </a:solidFill>
            </a:endParaRPr>
          </a:p>
        </p:txBody>
      </p:sp>
      <p:sp>
        <p:nvSpPr>
          <p:cNvPr id="33" name="TextBox 32"/>
          <p:cNvSpPr txBox="1"/>
          <p:nvPr/>
        </p:nvSpPr>
        <p:spPr>
          <a:xfrm>
            <a:off x="6030686" y="2830677"/>
            <a:ext cx="496166" cy="307777"/>
          </a:xfrm>
          <a:prstGeom prst="rect">
            <a:avLst/>
          </a:prstGeom>
          <a:noFill/>
        </p:spPr>
        <p:txBody>
          <a:bodyPr wrap="square" rtlCol="0">
            <a:spAutoFit/>
          </a:bodyPr>
          <a:lstStyle/>
          <a:p>
            <a:r>
              <a:rPr lang="en-US" sz="1400" b="1" dirty="0" smtClean="0">
                <a:solidFill>
                  <a:schemeClr val="accent6"/>
                </a:solidFill>
              </a:rPr>
              <a:t>10%</a:t>
            </a:r>
            <a:endParaRPr lang="en-US" sz="1400" b="1" dirty="0">
              <a:solidFill>
                <a:schemeClr val="accent6"/>
              </a:solidFill>
            </a:endParaRPr>
          </a:p>
        </p:txBody>
      </p:sp>
      <p:sp>
        <p:nvSpPr>
          <p:cNvPr id="34" name="TextBox 33"/>
          <p:cNvSpPr txBox="1"/>
          <p:nvPr/>
        </p:nvSpPr>
        <p:spPr>
          <a:xfrm>
            <a:off x="4876800" y="2850568"/>
            <a:ext cx="500744" cy="307777"/>
          </a:xfrm>
          <a:prstGeom prst="rect">
            <a:avLst/>
          </a:prstGeom>
          <a:noFill/>
        </p:spPr>
        <p:txBody>
          <a:bodyPr wrap="square" rtlCol="0">
            <a:spAutoFit/>
          </a:bodyPr>
          <a:lstStyle/>
          <a:p>
            <a:r>
              <a:rPr lang="en-US" sz="1400" b="1" dirty="0" smtClean="0">
                <a:solidFill>
                  <a:schemeClr val="accent6"/>
                </a:solidFill>
              </a:rPr>
              <a:t>24%</a:t>
            </a:r>
            <a:endParaRPr lang="en-US" sz="1400" b="1" dirty="0">
              <a:solidFill>
                <a:schemeClr val="accent6"/>
              </a:solidFill>
            </a:endParaRPr>
          </a:p>
        </p:txBody>
      </p:sp>
      <p:sp>
        <p:nvSpPr>
          <p:cNvPr id="40" name="Oval 39"/>
          <p:cNvSpPr/>
          <p:nvPr/>
        </p:nvSpPr>
        <p:spPr>
          <a:xfrm>
            <a:off x="7071608" y="2802149"/>
            <a:ext cx="653592" cy="319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8259128" y="2816533"/>
            <a:ext cx="653592" cy="319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88421" y="5210359"/>
            <a:ext cx="741981"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5671008" y="5301856"/>
            <a:ext cx="653592" cy="319054"/>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160759" y="639879"/>
            <a:ext cx="8517681" cy="415498"/>
          </a:xfrm>
          <a:prstGeom prst="rect">
            <a:avLst/>
          </a:prstGeom>
          <a:noFill/>
        </p:spPr>
        <p:txBody>
          <a:bodyPr wrap="square" rtlCol="0">
            <a:spAutoFit/>
          </a:bodyPr>
          <a:lstStyle/>
          <a:p>
            <a:pPr marL="285750" indent="-285750">
              <a:buFont typeface="Arial" panose="020B0604020202020204" pitchFamily="34" charset="0"/>
              <a:buChar char="•"/>
            </a:pPr>
            <a:r>
              <a:rPr lang="en-US" sz="1050" dirty="0" smtClean="0">
                <a:solidFill>
                  <a:srgbClr val="1F497D"/>
                </a:solidFill>
              </a:rPr>
              <a:t>Demographically</a:t>
            </a:r>
            <a:r>
              <a:rPr lang="en-US" sz="1050" dirty="0">
                <a:solidFill>
                  <a:srgbClr val="1F497D"/>
                </a:solidFill>
              </a:rPr>
              <a:t>, more younger pleasure </a:t>
            </a:r>
            <a:r>
              <a:rPr lang="en-US" sz="1050" dirty="0" err="1">
                <a:solidFill>
                  <a:srgbClr val="1F497D"/>
                </a:solidFill>
              </a:rPr>
              <a:t>powerboaters</a:t>
            </a:r>
            <a:r>
              <a:rPr lang="en-US" sz="1050" dirty="0">
                <a:solidFill>
                  <a:srgbClr val="1F497D"/>
                </a:solidFill>
              </a:rPr>
              <a:t> 18-34 </a:t>
            </a:r>
            <a:r>
              <a:rPr lang="en-US" sz="1050" dirty="0" err="1">
                <a:solidFill>
                  <a:srgbClr val="1F497D"/>
                </a:solidFill>
              </a:rPr>
              <a:t>yrs</a:t>
            </a:r>
            <a:r>
              <a:rPr lang="en-US" sz="1050" dirty="0">
                <a:solidFill>
                  <a:srgbClr val="1F497D"/>
                </a:solidFill>
              </a:rPr>
              <a:t> drink while </a:t>
            </a:r>
            <a:r>
              <a:rPr lang="en-US" sz="1050" dirty="0" smtClean="0">
                <a:solidFill>
                  <a:srgbClr val="1F497D"/>
                </a:solidFill>
              </a:rPr>
              <a:t>pleasure boating in a small powerboat </a:t>
            </a:r>
            <a:r>
              <a:rPr lang="en-US" sz="1050" dirty="0">
                <a:solidFill>
                  <a:srgbClr val="1F497D"/>
                </a:solidFill>
              </a:rPr>
              <a:t>(</a:t>
            </a:r>
            <a:r>
              <a:rPr lang="en-US" sz="1050" dirty="0" smtClean="0">
                <a:solidFill>
                  <a:srgbClr val="1F497D"/>
                </a:solidFill>
              </a:rPr>
              <a:t>48% </a:t>
            </a:r>
            <a:r>
              <a:rPr lang="en-US" sz="1050" dirty="0">
                <a:solidFill>
                  <a:srgbClr val="1F497D"/>
                </a:solidFill>
              </a:rPr>
              <a:t>at least sometimes); </a:t>
            </a:r>
            <a:r>
              <a:rPr lang="en-US" sz="1050" dirty="0" smtClean="0">
                <a:solidFill>
                  <a:srgbClr val="1F497D"/>
                </a:solidFill>
              </a:rPr>
              <a:t>similar </a:t>
            </a:r>
            <a:r>
              <a:rPr lang="en-US" sz="1050" dirty="0">
                <a:solidFill>
                  <a:srgbClr val="1F497D"/>
                </a:solidFill>
              </a:rPr>
              <a:t>for men (31%) and women </a:t>
            </a:r>
            <a:r>
              <a:rPr lang="en-US" sz="1050" dirty="0" smtClean="0">
                <a:solidFill>
                  <a:srgbClr val="1F497D"/>
                </a:solidFill>
              </a:rPr>
              <a:t>(29%).</a:t>
            </a:r>
          </a:p>
        </p:txBody>
      </p:sp>
    </p:spTree>
    <p:extLst>
      <p:ext uri="{BB962C8B-B14F-4D97-AF65-F5344CB8AC3E}">
        <p14:creationId xmlns:p14="http://schemas.microsoft.com/office/powerpoint/2010/main" val="2946035545"/>
      </p:ext>
    </p:extLst>
  </p:cSld>
  <p:clrMapOvr>
    <a:masterClrMapping/>
  </p:clrMapOvr>
  <p:transition spd="slow" advClick="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07975458"/>
              </p:ext>
            </p:extLst>
          </p:nvPr>
        </p:nvGraphicFramePr>
        <p:xfrm>
          <a:off x="76200" y="1336683"/>
          <a:ext cx="8915400" cy="4596765"/>
        </p:xfrm>
        <a:graphic>
          <a:graphicData uri="http://schemas.openxmlformats.org/drawingml/2006/table">
            <a:tbl>
              <a:tblPr>
                <a:tableStyleId>{5C22544A-7EE6-4342-B048-85BDC9FD1C3A}</a:tableStyleId>
              </a:tblPr>
              <a:tblGrid>
                <a:gridCol w="2514600"/>
                <a:gridCol w="1828800"/>
                <a:gridCol w="152400"/>
                <a:gridCol w="762000"/>
                <a:gridCol w="457200"/>
                <a:gridCol w="457200"/>
                <a:gridCol w="457200"/>
                <a:gridCol w="457200"/>
                <a:gridCol w="457200"/>
                <a:gridCol w="457200"/>
                <a:gridCol w="457200"/>
                <a:gridCol w="457200"/>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tx1"/>
                          </a:solidFill>
                          <a:effectLst/>
                          <a:latin typeface="+mj-lt"/>
                        </a:rPr>
                        <a:t>Overall  (Q103b)</a:t>
                      </a:r>
                      <a:endParaRPr lang="en-US" sz="1600" b="1" i="0" u="none" strike="noStrike" dirty="0">
                        <a:solidFill>
                          <a:schemeClr val="tx1"/>
                        </a:solidFill>
                        <a:effectLst/>
                        <a:latin typeface="+mj-lt"/>
                      </a:endParaRPr>
                    </a:p>
                  </a:txBody>
                  <a:tcPr marL="9525" marR="9525" marT="9525" marB="0" anchor="ctr">
                    <a:lnL w="12700" cmpd="sng">
                      <a:noFill/>
                    </a:lnL>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r>
                        <a:rPr lang="en-US" sz="1200" b="1" i="0" u="none" strike="noStrike" dirty="0" smtClean="0">
                          <a:solidFill>
                            <a:schemeClr val="tx1"/>
                          </a:solidFill>
                          <a:effectLst/>
                          <a:latin typeface="+mj-lt"/>
                        </a:rPr>
                        <a:t>Total Pl.</a:t>
                      </a:r>
                      <a:r>
                        <a:rPr lang="en-US" sz="1200" b="1" i="0" u="none" strike="noStrike" baseline="0" dirty="0" smtClean="0">
                          <a:solidFill>
                            <a:schemeClr val="tx1"/>
                          </a:solidFill>
                          <a:effectLst/>
                          <a:latin typeface="+mj-lt"/>
                        </a:rPr>
                        <a:t> </a:t>
                      </a:r>
                      <a:r>
                        <a:rPr lang="en-US" sz="1200" b="1" i="0" u="none" strike="noStrike" baseline="0" dirty="0" err="1" smtClean="0">
                          <a:solidFill>
                            <a:schemeClr val="tx1"/>
                          </a:solidFill>
                          <a:effectLst/>
                          <a:latin typeface="+mj-lt"/>
                        </a:rPr>
                        <a:t>Pwrbtg</a:t>
                      </a:r>
                      <a:endParaRPr lang="en-US" sz="12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200" b="0" i="1" u="none" strike="noStrike" dirty="0" smtClean="0">
                          <a:solidFill>
                            <a:schemeClr val="tx1"/>
                          </a:solidFill>
                          <a:effectLst/>
                          <a:latin typeface="+mj-lt"/>
                        </a:rPr>
                        <a:t>277</a:t>
                      </a:r>
                      <a:endParaRPr lang="en-US" sz="1200" b="0" i="1"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136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141</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181</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95</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smtClean="0">
                          <a:solidFill>
                            <a:schemeClr val="tx1"/>
                          </a:solidFill>
                          <a:effectLst/>
                          <a:latin typeface="+mj-lt"/>
                        </a:rPr>
                        <a:t>51</a:t>
                      </a:r>
                      <a:endParaRPr lang="en-US" sz="11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93</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85</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a:solidFill>
                            <a:schemeClr val="tx1"/>
                          </a:solidFill>
                          <a:effectLst/>
                          <a:latin typeface="+mj-lt"/>
                        </a:rPr>
                        <a:t>90</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r>
              <a:tr h="596900">
                <a:tc>
                  <a:txBody>
                    <a:bodyPr/>
                    <a:lstStyle/>
                    <a:p>
                      <a:pPr algn="r" fontAlgn="ctr"/>
                      <a:r>
                        <a:rPr lang="en-US" sz="1400" u="none" strike="noStrike" dirty="0">
                          <a:effectLst/>
                        </a:rPr>
                        <a:t>I drink alcoholic beverages </a:t>
                      </a:r>
                      <a:r>
                        <a:rPr lang="en-US" sz="1600" b="1" u="none" strike="noStrike" dirty="0" smtClean="0">
                          <a:effectLst/>
                        </a:rPr>
                        <a:t>all </a:t>
                      </a:r>
                      <a:r>
                        <a:rPr lang="en-US" sz="1600" b="1" u="none" strike="noStrike" dirty="0">
                          <a:effectLst/>
                        </a:rPr>
                        <a:t>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3%</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9%</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drink 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15%</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shortly before but never while</a:t>
                      </a:r>
                      <a:r>
                        <a:rPr lang="en-US" sz="1600" u="none" strike="noStrike" dirty="0">
                          <a:effectLst/>
                        </a:rPr>
                        <a:t> </a:t>
                      </a:r>
                      <a:r>
                        <a:rPr lang="en-US" sz="1400" u="none" strike="noStrike" dirty="0">
                          <a:effectLst/>
                        </a:rPr>
                        <a:t>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9%</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a:t>
                      </a:r>
                      <a:r>
                        <a:rPr lang="en-US" sz="1600" b="1" u="none" strike="noStrike" dirty="0">
                          <a:effectLst/>
                        </a:rPr>
                        <a:t>never</a:t>
                      </a:r>
                      <a:r>
                        <a:rPr lang="en-US" sz="1600" u="none" strike="noStrike" dirty="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46%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51</a:t>
            </a:fld>
            <a:endParaRPr lang="de-DE" dirty="0">
              <a:solidFill>
                <a:srgbClr val="1F497D"/>
              </a:solidFill>
            </a:endParaRPr>
          </a:p>
        </p:txBody>
      </p:sp>
      <p:graphicFrame>
        <p:nvGraphicFramePr>
          <p:cNvPr id="4" name="Chart 3"/>
          <p:cNvGraphicFramePr/>
          <p:nvPr>
            <p:extLst/>
          </p:nvPr>
        </p:nvGraphicFramePr>
        <p:xfrm>
          <a:off x="2687361" y="2177065"/>
          <a:ext cx="2282094" cy="382368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6396335"/>
            <a:ext cx="5976256" cy="400110"/>
          </a:xfrm>
          <a:prstGeom prst="rect">
            <a:avLst/>
          </a:prstGeom>
          <a:noFill/>
        </p:spPr>
        <p:txBody>
          <a:bodyPr wrap="square" rtlCol="0">
            <a:spAutoFit/>
          </a:bodyPr>
          <a:lstStyle/>
          <a:p>
            <a:r>
              <a:rPr lang="en-US" sz="1000" dirty="0">
                <a:solidFill>
                  <a:srgbClr val="1F497D"/>
                </a:solidFill>
              </a:rPr>
              <a:t>106b. Which of the following applies to you personally when you are pleasure boating in a </a:t>
            </a:r>
            <a:br>
              <a:rPr lang="en-US" sz="1000" dirty="0">
                <a:solidFill>
                  <a:srgbClr val="1F497D"/>
                </a:solidFill>
              </a:rPr>
            </a:br>
            <a:r>
              <a:rPr lang="en-US" sz="1000" dirty="0">
                <a:solidFill>
                  <a:srgbClr val="1F497D"/>
                </a:solidFill>
              </a:rPr>
              <a:t>powerboat under 6 meters in length for reasons other than fishing? (Select one)</a:t>
            </a:r>
          </a:p>
        </p:txBody>
      </p:sp>
      <p:sp>
        <p:nvSpPr>
          <p:cNvPr id="19" name="Title 1"/>
          <p:cNvSpPr>
            <a:spLocks noGrp="1"/>
          </p:cNvSpPr>
          <p:nvPr>
            <p:ph type="title"/>
          </p:nvPr>
        </p:nvSpPr>
        <p:spPr>
          <a:xfrm>
            <a:off x="739300" y="10420"/>
            <a:ext cx="5013218" cy="838200"/>
          </a:xfrm>
        </p:spPr>
        <p:txBody>
          <a:bodyPr/>
          <a:lstStyle/>
          <a:p>
            <a:r>
              <a:rPr lang="en-US" sz="1800" dirty="0" smtClean="0"/>
              <a:t>One-quarter or more of all sub-groups drink ‘at least sometimes’ while </a:t>
            </a:r>
            <a:r>
              <a:rPr lang="en-US" sz="1800" dirty="0" smtClean="0">
                <a:solidFill>
                  <a:srgbClr val="00C800"/>
                </a:solidFill>
              </a:rPr>
              <a:t>Pleasure Powerboating in a small powerboat</a:t>
            </a:r>
            <a:r>
              <a:rPr lang="en-US" sz="1800" dirty="0" smtClean="0"/>
              <a:t>, including pleasure powerboat drivers.</a:t>
            </a:r>
            <a:endParaRPr lang="en-US" sz="1800" b="0" dirty="0" smtClean="0"/>
          </a:p>
        </p:txBody>
      </p:sp>
      <p:sp>
        <p:nvSpPr>
          <p:cNvPr id="15" name="TextBox 14"/>
          <p:cNvSpPr txBox="1"/>
          <p:nvPr/>
        </p:nvSpPr>
        <p:spPr>
          <a:xfrm>
            <a:off x="6324600" y="6221684"/>
            <a:ext cx="2514600" cy="307777"/>
          </a:xfrm>
          <a:prstGeom prst="rect">
            <a:avLst/>
          </a:prstGeom>
          <a:noFill/>
        </p:spPr>
        <p:txBody>
          <a:bodyPr wrap="square" rtlCol="0">
            <a:spAutoFit/>
          </a:bodyPr>
          <a:lstStyle/>
          <a:p>
            <a:pPr algn="r"/>
            <a:r>
              <a:rPr lang="en-US" sz="1400" dirty="0">
                <a:solidFill>
                  <a:srgbClr val="1F497D"/>
                </a:solidFill>
              </a:rPr>
              <a:t>Alcohol: Group B only (n=602)</a:t>
            </a:r>
          </a:p>
        </p:txBody>
      </p:sp>
      <p:sp>
        <p:nvSpPr>
          <p:cNvPr id="2" name="Right Brace 1"/>
          <p:cNvSpPr/>
          <p:nvPr/>
        </p:nvSpPr>
        <p:spPr>
          <a:xfrm>
            <a:off x="3599808" y="2261973"/>
            <a:ext cx="457200" cy="1752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4" name="TextBox 33"/>
          <p:cNvSpPr txBox="1"/>
          <p:nvPr/>
        </p:nvSpPr>
        <p:spPr>
          <a:xfrm>
            <a:off x="4011288" y="2989283"/>
            <a:ext cx="500744" cy="307777"/>
          </a:xfrm>
          <a:prstGeom prst="rect">
            <a:avLst/>
          </a:prstGeom>
          <a:noFill/>
        </p:spPr>
        <p:txBody>
          <a:bodyPr wrap="square" rtlCol="0">
            <a:spAutoFit/>
          </a:bodyPr>
          <a:lstStyle/>
          <a:p>
            <a:r>
              <a:rPr lang="en-US" sz="1400" b="1" dirty="0">
                <a:solidFill>
                  <a:schemeClr val="accent6"/>
                </a:solidFill>
              </a:rPr>
              <a:t>24%</a:t>
            </a:r>
          </a:p>
        </p:txBody>
      </p:sp>
      <p:graphicFrame>
        <p:nvGraphicFramePr>
          <p:cNvPr id="3" name="Table 2"/>
          <p:cNvGraphicFramePr>
            <a:graphicFrameLocks noGrp="1"/>
          </p:cNvGraphicFramePr>
          <p:nvPr>
            <p:extLst/>
          </p:nvPr>
        </p:nvGraphicFramePr>
        <p:xfrm>
          <a:off x="5348719" y="390175"/>
          <a:ext cx="3642880" cy="1486743"/>
        </p:xfrm>
        <a:graphic>
          <a:graphicData uri="http://schemas.openxmlformats.org/drawingml/2006/table">
            <a:tbl>
              <a:tblPr>
                <a:tableStyleId>{5C22544A-7EE6-4342-B048-85BDC9FD1C3A}</a:tableStyleId>
              </a:tblPr>
              <a:tblGrid>
                <a:gridCol w="455360"/>
                <a:gridCol w="455360"/>
                <a:gridCol w="455360"/>
                <a:gridCol w="455360"/>
                <a:gridCol w="455360"/>
                <a:gridCol w="455360"/>
                <a:gridCol w="455360"/>
                <a:gridCol w="455360"/>
              </a:tblGrid>
              <a:tr h="1486743">
                <a:tc>
                  <a:txBody>
                    <a:bodyPr/>
                    <a:lstStyle/>
                    <a:p>
                      <a:pPr algn="l" fontAlgn="ctr"/>
                      <a:r>
                        <a:rPr lang="en-US" sz="1200" b="1" i="0" u="none" strike="noStrike" dirty="0" smtClean="0">
                          <a:solidFill>
                            <a:schemeClr val="tx1"/>
                          </a:solidFill>
                          <a:effectLst/>
                          <a:latin typeface="+mj-lt"/>
                        </a:rPr>
                        <a:t>PP Drivers</a:t>
                      </a:r>
                      <a:endParaRPr lang="en-US" sz="120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smtClean="0">
                          <a:solidFill>
                            <a:schemeClr val="tx1"/>
                          </a:solidFill>
                          <a:effectLst/>
                          <a:latin typeface="+mj-lt"/>
                        </a:rPr>
                        <a:t>PP </a:t>
                      </a:r>
                      <a:r>
                        <a:rPr lang="en-US" sz="1200" b="1" i="0" u="none" strike="noStrike" dirty="0" err="1" smtClean="0">
                          <a:solidFill>
                            <a:schemeClr val="tx1"/>
                          </a:solidFill>
                          <a:effectLst/>
                          <a:latin typeface="+mj-lt"/>
                        </a:rPr>
                        <a:t>Passgrs</a:t>
                      </a:r>
                      <a:r>
                        <a:rPr lang="en-US" sz="1200" b="1" i="0" u="none" strike="noStrike" dirty="0" smtClean="0">
                          <a:solidFill>
                            <a:schemeClr val="tx1"/>
                          </a:solidFill>
                          <a:effectLst/>
                          <a:latin typeface="+mj-lt"/>
                        </a:rPr>
                        <a:t> only</a:t>
                      </a:r>
                      <a:endParaRPr lang="en-US" sz="120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smtClean="0">
                          <a:solidFill>
                            <a:schemeClr val="tx1"/>
                          </a:solidFill>
                          <a:effectLst/>
                          <a:latin typeface="+mj-lt"/>
                        </a:rPr>
                        <a:t>PP &lt;6m</a:t>
                      </a:r>
                      <a:endParaRPr lang="en-US" sz="120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smtClean="0">
                          <a:solidFill>
                            <a:schemeClr val="tx1"/>
                          </a:solidFill>
                          <a:effectLst/>
                          <a:latin typeface="+mj-lt"/>
                        </a:rPr>
                        <a:t>PP 6m+</a:t>
                      </a:r>
                      <a:endParaRPr lang="en-US" sz="120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smtClean="0">
                          <a:solidFill>
                            <a:schemeClr val="tx1"/>
                          </a:solidFill>
                          <a:effectLst/>
                          <a:latin typeface="+mj-lt"/>
                        </a:rPr>
                        <a:t>PWC</a:t>
                      </a:r>
                      <a:endParaRPr lang="en-US" sz="120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smtClean="0">
                          <a:solidFill>
                            <a:schemeClr val="tx1"/>
                          </a:solidFill>
                          <a:effectLst/>
                          <a:latin typeface="+mj-lt"/>
                        </a:rPr>
                        <a:t>Frequent PP</a:t>
                      </a:r>
                      <a:endParaRPr lang="en-US" sz="120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Moderate PP</a:t>
                      </a: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Infrequent PP</a:t>
                      </a: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4" name="Group 23"/>
          <p:cNvGrpSpPr/>
          <p:nvPr/>
        </p:nvGrpSpPr>
        <p:grpSpPr>
          <a:xfrm>
            <a:off x="4267200" y="5949819"/>
            <a:ext cx="4775287" cy="302391"/>
            <a:chOff x="6206219" y="518294"/>
            <a:chExt cx="4775287" cy="302391"/>
          </a:xfrm>
        </p:grpSpPr>
        <p:sp>
          <p:nvSpPr>
            <p:cNvPr id="29" name="Rectangle 28"/>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6801936" y="543686"/>
              <a:ext cx="4179570" cy="276999"/>
            </a:xfrm>
            <a:prstGeom prst="rect">
              <a:avLst/>
            </a:prstGeom>
            <a:noFill/>
          </p:spPr>
          <p:txBody>
            <a:bodyPr wrap="square" rtlCol="0">
              <a:spAutoFit/>
            </a:bodyPr>
            <a:lstStyle/>
            <a:p>
              <a:r>
                <a:rPr lang="en-US" sz="1200" dirty="0">
                  <a:solidFill>
                    <a:srgbClr val="1F497D"/>
                  </a:solidFill>
                </a:rPr>
                <a:t>Over 120/Under 80 index compared to </a:t>
              </a:r>
              <a:r>
                <a:rPr lang="en-US" sz="1200" u="sng" dirty="0">
                  <a:solidFill>
                    <a:srgbClr val="1F497D"/>
                  </a:solidFill>
                </a:rPr>
                <a:t>total Group </a:t>
              </a:r>
              <a:r>
                <a:rPr lang="en-US" sz="1200" u="sng" dirty="0" smtClean="0">
                  <a:solidFill>
                    <a:srgbClr val="1F497D"/>
                  </a:solidFill>
                </a:rPr>
                <a:t>B at Q103b</a:t>
              </a:r>
              <a:endParaRPr lang="en-US" sz="1200" u="sng" dirty="0">
                <a:solidFill>
                  <a:srgbClr val="1F497D"/>
                </a:solidFill>
              </a:endParaRPr>
            </a:p>
          </p:txBody>
        </p:sp>
        <p:cxnSp>
          <p:nvCxnSpPr>
            <p:cNvPr id="32" name="Straight Connector 3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752518" y="186940"/>
            <a:ext cx="3196927" cy="830997"/>
          </a:xfrm>
          <a:prstGeom prst="rect">
            <a:avLst/>
          </a:prstGeom>
          <a:noFill/>
        </p:spPr>
        <p:txBody>
          <a:bodyPr wrap="square" rtlCol="0">
            <a:spAutoFit/>
          </a:bodyPr>
          <a:lstStyle/>
          <a:p>
            <a:pPr algn="ctr"/>
            <a:r>
              <a:rPr lang="en-US" sz="1600" b="1" dirty="0">
                <a:solidFill>
                  <a:srgbClr val="1F497D"/>
                </a:solidFill>
              </a:rPr>
              <a:t>Frequency of Drinking Alcohol </a:t>
            </a:r>
            <a:r>
              <a:rPr lang="en-US" sz="1600" b="1" dirty="0" smtClean="0">
                <a:solidFill>
                  <a:srgbClr val="1F497D"/>
                </a:solidFill>
              </a:rPr>
              <a:t>while pleasure boating in a powerboat &lt;6m among…</a:t>
            </a:r>
            <a:endParaRPr lang="en-US" sz="1600" b="1" dirty="0">
              <a:solidFill>
                <a:srgbClr val="1F497D"/>
              </a:solidFill>
            </a:endParaRPr>
          </a:p>
        </p:txBody>
      </p:sp>
      <p:sp>
        <p:nvSpPr>
          <p:cNvPr id="17" name="TextBox 16"/>
          <p:cNvSpPr txBox="1"/>
          <p:nvPr/>
        </p:nvSpPr>
        <p:spPr>
          <a:xfrm>
            <a:off x="4859236" y="3181415"/>
            <a:ext cx="50074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21" name="TextBox 20"/>
          <p:cNvSpPr txBox="1"/>
          <p:nvPr/>
        </p:nvSpPr>
        <p:spPr>
          <a:xfrm>
            <a:off x="5346533" y="3190812"/>
            <a:ext cx="500744" cy="307777"/>
          </a:xfrm>
          <a:prstGeom prst="rect">
            <a:avLst/>
          </a:prstGeom>
          <a:noFill/>
        </p:spPr>
        <p:txBody>
          <a:bodyPr wrap="square" rtlCol="0">
            <a:spAutoFit/>
          </a:bodyPr>
          <a:lstStyle/>
          <a:p>
            <a:r>
              <a:rPr lang="en-US" sz="1400" b="1" dirty="0" smtClean="0">
                <a:solidFill>
                  <a:schemeClr val="accent6"/>
                </a:solidFill>
              </a:rPr>
              <a:t>26%</a:t>
            </a:r>
            <a:endParaRPr lang="en-US" sz="1400" b="1" dirty="0">
              <a:solidFill>
                <a:schemeClr val="accent6"/>
              </a:solidFill>
            </a:endParaRPr>
          </a:p>
        </p:txBody>
      </p:sp>
      <p:sp>
        <p:nvSpPr>
          <p:cNvPr id="22" name="TextBox 21"/>
          <p:cNvSpPr txBox="1"/>
          <p:nvPr/>
        </p:nvSpPr>
        <p:spPr>
          <a:xfrm>
            <a:off x="5832892" y="3184775"/>
            <a:ext cx="500744" cy="307777"/>
          </a:xfrm>
          <a:prstGeom prst="rect">
            <a:avLst/>
          </a:prstGeom>
          <a:noFill/>
        </p:spPr>
        <p:txBody>
          <a:bodyPr wrap="square" rtlCol="0">
            <a:spAutoFit/>
          </a:bodyPr>
          <a:lstStyle/>
          <a:p>
            <a:r>
              <a:rPr lang="en-US" sz="1400" b="1" dirty="0" smtClean="0">
                <a:solidFill>
                  <a:schemeClr val="accent6"/>
                </a:solidFill>
              </a:rPr>
              <a:t>28%</a:t>
            </a:r>
            <a:endParaRPr lang="en-US" sz="1400" b="1" dirty="0">
              <a:solidFill>
                <a:schemeClr val="accent6"/>
              </a:solidFill>
            </a:endParaRPr>
          </a:p>
        </p:txBody>
      </p:sp>
      <p:sp>
        <p:nvSpPr>
          <p:cNvPr id="23" name="TextBox 22"/>
          <p:cNvSpPr txBox="1"/>
          <p:nvPr/>
        </p:nvSpPr>
        <p:spPr>
          <a:xfrm>
            <a:off x="6231405" y="3187382"/>
            <a:ext cx="50074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25" name="TextBox 24"/>
          <p:cNvSpPr txBox="1"/>
          <p:nvPr/>
        </p:nvSpPr>
        <p:spPr>
          <a:xfrm>
            <a:off x="6727515" y="3184421"/>
            <a:ext cx="500744" cy="307777"/>
          </a:xfrm>
          <a:prstGeom prst="rect">
            <a:avLst/>
          </a:prstGeom>
          <a:noFill/>
        </p:spPr>
        <p:txBody>
          <a:bodyPr wrap="square" rtlCol="0">
            <a:spAutoFit/>
          </a:bodyPr>
          <a:lstStyle/>
          <a:p>
            <a:r>
              <a:rPr lang="en-US" sz="1400" b="1" dirty="0" smtClean="0">
                <a:solidFill>
                  <a:schemeClr val="accent6"/>
                </a:solidFill>
              </a:rPr>
              <a:t>30%</a:t>
            </a:r>
            <a:endParaRPr lang="en-US" sz="1400" b="1" dirty="0">
              <a:solidFill>
                <a:schemeClr val="accent6"/>
              </a:solidFill>
            </a:endParaRPr>
          </a:p>
        </p:txBody>
      </p:sp>
      <p:sp>
        <p:nvSpPr>
          <p:cNvPr id="26" name="TextBox 25"/>
          <p:cNvSpPr txBox="1"/>
          <p:nvPr/>
        </p:nvSpPr>
        <p:spPr>
          <a:xfrm>
            <a:off x="7210155" y="3181414"/>
            <a:ext cx="500744" cy="307777"/>
          </a:xfrm>
          <a:prstGeom prst="rect">
            <a:avLst/>
          </a:prstGeom>
          <a:noFill/>
        </p:spPr>
        <p:txBody>
          <a:bodyPr wrap="square" rtlCol="0">
            <a:spAutoFit/>
          </a:bodyPr>
          <a:lstStyle/>
          <a:p>
            <a:r>
              <a:rPr lang="en-US" sz="1400" b="1" dirty="0" smtClean="0">
                <a:solidFill>
                  <a:schemeClr val="accent6"/>
                </a:solidFill>
              </a:rPr>
              <a:t>26%</a:t>
            </a:r>
            <a:endParaRPr lang="en-US" sz="1400" b="1" dirty="0">
              <a:solidFill>
                <a:schemeClr val="accent6"/>
              </a:solidFill>
            </a:endParaRPr>
          </a:p>
        </p:txBody>
      </p:sp>
      <p:sp>
        <p:nvSpPr>
          <p:cNvPr id="27" name="TextBox 26"/>
          <p:cNvSpPr txBox="1"/>
          <p:nvPr/>
        </p:nvSpPr>
        <p:spPr>
          <a:xfrm>
            <a:off x="7641594" y="3172363"/>
            <a:ext cx="500744" cy="307777"/>
          </a:xfrm>
          <a:prstGeom prst="rect">
            <a:avLst/>
          </a:prstGeom>
          <a:noFill/>
        </p:spPr>
        <p:txBody>
          <a:bodyPr wrap="square" rtlCol="0">
            <a:spAutoFit/>
          </a:bodyPr>
          <a:lstStyle/>
          <a:p>
            <a:r>
              <a:rPr lang="en-US" sz="1400" b="1" dirty="0" smtClean="0">
                <a:solidFill>
                  <a:schemeClr val="accent6"/>
                </a:solidFill>
              </a:rPr>
              <a:t>19%</a:t>
            </a:r>
            <a:endParaRPr lang="en-US" sz="1400" b="1" dirty="0">
              <a:solidFill>
                <a:schemeClr val="accent6"/>
              </a:solidFill>
            </a:endParaRPr>
          </a:p>
        </p:txBody>
      </p:sp>
      <p:sp>
        <p:nvSpPr>
          <p:cNvPr id="28" name="TextBox 27"/>
          <p:cNvSpPr txBox="1"/>
          <p:nvPr/>
        </p:nvSpPr>
        <p:spPr>
          <a:xfrm>
            <a:off x="8073033" y="3163312"/>
            <a:ext cx="500744" cy="307777"/>
          </a:xfrm>
          <a:prstGeom prst="rect">
            <a:avLst/>
          </a:prstGeom>
          <a:noFill/>
        </p:spPr>
        <p:txBody>
          <a:bodyPr wrap="square" rtlCol="0">
            <a:spAutoFit/>
          </a:bodyPr>
          <a:lstStyle/>
          <a:p>
            <a:r>
              <a:rPr lang="en-US" sz="1400" b="1" dirty="0" smtClean="0">
                <a:solidFill>
                  <a:schemeClr val="accent6"/>
                </a:solidFill>
              </a:rPr>
              <a:t>38%</a:t>
            </a:r>
            <a:endParaRPr lang="en-US" sz="1400" b="1" dirty="0">
              <a:solidFill>
                <a:schemeClr val="accent6"/>
              </a:solidFill>
            </a:endParaRPr>
          </a:p>
        </p:txBody>
      </p:sp>
      <p:sp>
        <p:nvSpPr>
          <p:cNvPr id="33" name="TextBox 32"/>
          <p:cNvSpPr txBox="1"/>
          <p:nvPr/>
        </p:nvSpPr>
        <p:spPr>
          <a:xfrm>
            <a:off x="8534794" y="3172362"/>
            <a:ext cx="500744" cy="307777"/>
          </a:xfrm>
          <a:prstGeom prst="rect">
            <a:avLst/>
          </a:prstGeom>
          <a:noFill/>
        </p:spPr>
        <p:txBody>
          <a:bodyPr wrap="square" rtlCol="0">
            <a:spAutoFit/>
          </a:bodyPr>
          <a:lstStyle/>
          <a:p>
            <a:r>
              <a:rPr lang="en-US" sz="1400" b="1" dirty="0" smtClean="0">
                <a:solidFill>
                  <a:schemeClr val="accent6"/>
                </a:solidFill>
              </a:rPr>
              <a:t>22%</a:t>
            </a:r>
            <a:endParaRPr lang="en-US" sz="1400" b="1" dirty="0">
              <a:solidFill>
                <a:schemeClr val="accent6"/>
              </a:solidFill>
            </a:endParaRPr>
          </a:p>
        </p:txBody>
      </p:sp>
    </p:spTree>
    <p:extLst>
      <p:ext uri="{BB962C8B-B14F-4D97-AF65-F5344CB8AC3E}">
        <p14:creationId xmlns:p14="http://schemas.microsoft.com/office/powerpoint/2010/main" val="436016604"/>
      </p:ext>
    </p:extLst>
  </p:cSld>
  <p:clrMapOvr>
    <a:masterClrMapping/>
  </p:clrMapOvr>
  <p:transition spd="slow" advClick="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276529737"/>
              </p:ext>
            </p:extLst>
          </p:nvPr>
        </p:nvGraphicFramePr>
        <p:xfrm>
          <a:off x="152400" y="1524000"/>
          <a:ext cx="8534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a:off x="7584224" y="1676400"/>
            <a:ext cx="698665" cy="2543430"/>
          </a:xfrm>
          <a:prstGeom prst="rightBrace">
            <a:avLst/>
          </a:prstGeom>
          <a:noFill/>
          <a:ln w="57150">
            <a:solidFill>
              <a:srgbClr val="92D050">
                <a:alpha val="69804"/>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9" name="Title 1"/>
          <p:cNvSpPr>
            <a:spLocks noGrp="1"/>
          </p:cNvSpPr>
          <p:nvPr>
            <p:ph type="title"/>
          </p:nvPr>
        </p:nvSpPr>
        <p:spPr>
          <a:xfrm>
            <a:off x="838800" y="163875"/>
            <a:ext cx="8162325" cy="612000"/>
          </a:xfrm>
        </p:spPr>
        <p:txBody>
          <a:bodyPr/>
          <a:lstStyle/>
          <a:p>
            <a:r>
              <a:rPr lang="en-US" dirty="0" smtClean="0"/>
              <a:t>There is plenty of room for improvement in educating boaters about the laws surrounding alcohol consumption while boating.</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52</a:t>
            </a:fld>
            <a:endParaRPr lang="de-DE" dirty="0">
              <a:solidFill>
                <a:srgbClr val="1F497D"/>
              </a:solidFill>
            </a:endParaRPr>
          </a:p>
        </p:txBody>
      </p:sp>
      <p:sp>
        <p:nvSpPr>
          <p:cNvPr id="6" name="TextBox 5"/>
          <p:cNvSpPr txBox="1"/>
          <p:nvPr/>
        </p:nvSpPr>
        <p:spPr>
          <a:xfrm>
            <a:off x="0" y="6400800"/>
            <a:ext cx="5567082" cy="400110"/>
          </a:xfrm>
          <a:prstGeom prst="rect">
            <a:avLst/>
          </a:prstGeom>
          <a:noFill/>
        </p:spPr>
        <p:txBody>
          <a:bodyPr wrap="square" rtlCol="0">
            <a:spAutoFit/>
          </a:bodyPr>
          <a:lstStyle/>
          <a:p>
            <a:r>
              <a:rPr lang="en-US" sz="1000" dirty="0" smtClean="0">
                <a:solidFill>
                  <a:srgbClr val="1F497D"/>
                </a:solidFill>
              </a:rPr>
              <a:t>203. Here are some statements about the laws regarding drinking alcoholic beverages while boating. Which ones do you think are correct? (Select all)</a:t>
            </a:r>
            <a:endParaRPr lang="en-US" sz="1000" dirty="0">
              <a:solidFill>
                <a:srgbClr val="1F497D"/>
              </a:solidFill>
            </a:endParaRPr>
          </a:p>
        </p:txBody>
      </p:sp>
      <p:sp>
        <p:nvSpPr>
          <p:cNvPr id="8" name="TextBox 7"/>
          <p:cNvSpPr txBox="1"/>
          <p:nvPr/>
        </p:nvSpPr>
        <p:spPr>
          <a:xfrm>
            <a:off x="1536357" y="1078468"/>
            <a:ext cx="6362700" cy="369332"/>
          </a:xfrm>
          <a:prstGeom prst="rect">
            <a:avLst/>
          </a:prstGeom>
          <a:noFill/>
        </p:spPr>
        <p:txBody>
          <a:bodyPr wrap="square" rtlCol="0">
            <a:spAutoFit/>
          </a:bodyPr>
          <a:lstStyle/>
          <a:p>
            <a:pPr algn="ctr"/>
            <a:r>
              <a:rPr lang="en-US" b="1" dirty="0" smtClean="0">
                <a:solidFill>
                  <a:srgbClr val="1F497D"/>
                </a:solidFill>
              </a:rPr>
              <a:t>Awareness of Laws regarding Drinking Alcohol while Boating</a:t>
            </a:r>
            <a:endParaRPr lang="en-US" b="1" dirty="0">
              <a:solidFill>
                <a:srgbClr val="1F497D"/>
              </a:solidFill>
            </a:endParaRPr>
          </a:p>
        </p:txBody>
      </p:sp>
      <p:sp>
        <p:nvSpPr>
          <p:cNvPr id="5" name="TextBox 4"/>
          <p:cNvSpPr txBox="1"/>
          <p:nvPr/>
        </p:nvSpPr>
        <p:spPr>
          <a:xfrm>
            <a:off x="7933557" y="1994752"/>
            <a:ext cx="1210444" cy="1954381"/>
          </a:xfrm>
          <a:prstGeom prst="rect">
            <a:avLst/>
          </a:prstGeom>
          <a:noFill/>
        </p:spPr>
        <p:txBody>
          <a:bodyPr wrap="square" rtlCol="0">
            <a:spAutoFit/>
          </a:bodyPr>
          <a:lstStyle/>
          <a:p>
            <a:pPr algn="ctr"/>
            <a:r>
              <a:rPr lang="en-US" sz="1100" b="1" dirty="0" smtClean="0">
                <a:solidFill>
                  <a:srgbClr val="1F497D"/>
                </a:solidFill>
              </a:rPr>
              <a:t>Only 8% choose all of these statements (and none of the others)</a:t>
            </a:r>
          </a:p>
          <a:p>
            <a:pPr algn="ctr"/>
            <a:endParaRPr lang="en-US" sz="1100" b="1" dirty="0">
              <a:solidFill>
                <a:srgbClr val="1F497D"/>
              </a:solidFill>
            </a:endParaRPr>
          </a:p>
          <a:p>
            <a:pPr algn="ctr"/>
            <a:r>
              <a:rPr lang="en-US" sz="1100" dirty="0">
                <a:solidFill>
                  <a:srgbClr val="1F497D"/>
                </a:solidFill>
              </a:rPr>
              <a:t>28% </a:t>
            </a:r>
            <a:r>
              <a:rPr lang="en-US" sz="1100" dirty="0" smtClean="0">
                <a:solidFill>
                  <a:srgbClr val="1F497D"/>
                </a:solidFill>
              </a:rPr>
              <a:t>selected </a:t>
            </a:r>
            <a:r>
              <a:rPr lang="en-US" sz="1100" dirty="0">
                <a:solidFill>
                  <a:srgbClr val="1F497D"/>
                </a:solidFill>
              </a:rPr>
              <a:t>at least </a:t>
            </a:r>
            <a:r>
              <a:rPr lang="en-US" sz="1100" dirty="0" smtClean="0">
                <a:solidFill>
                  <a:srgbClr val="1F497D"/>
                </a:solidFill>
              </a:rPr>
              <a:t>3 of these statements (and none of the others)</a:t>
            </a:r>
            <a:endParaRPr lang="en-US" sz="1100" dirty="0">
              <a:solidFill>
                <a:srgbClr val="1F497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49457359"/>
              </p:ext>
            </p:extLst>
          </p:nvPr>
        </p:nvGraphicFramePr>
        <p:xfrm>
          <a:off x="152400" y="1561074"/>
          <a:ext cx="4787900" cy="4724298"/>
        </p:xfrm>
        <a:graphic>
          <a:graphicData uri="http://schemas.openxmlformats.org/drawingml/2006/table">
            <a:tbl>
              <a:tblPr>
                <a:tableStyleId>{5C22544A-7EE6-4342-B048-85BDC9FD1C3A}</a:tableStyleId>
              </a:tblPr>
              <a:tblGrid>
                <a:gridCol w="4787900"/>
              </a:tblGrid>
              <a:tr h="524922">
                <a:tc>
                  <a:txBody>
                    <a:bodyPr/>
                    <a:lstStyle/>
                    <a:p>
                      <a:pPr algn="r" fontAlgn="ctr"/>
                      <a:r>
                        <a:rPr lang="en-US" sz="1350" u="none" strike="noStrike" dirty="0">
                          <a:effectLst/>
                        </a:rPr>
                        <a:t>It is illegal to </a:t>
                      </a:r>
                      <a:r>
                        <a:rPr lang="en-US" sz="1350" b="1" u="none" strike="noStrike" dirty="0">
                          <a:effectLst/>
                        </a:rPr>
                        <a:t>operate</a:t>
                      </a:r>
                      <a:r>
                        <a:rPr lang="en-US" sz="1350" u="none" strike="noStrike" dirty="0">
                          <a:effectLst/>
                        </a:rPr>
                        <a:t> a powerboat under 6m (20 feet) in </a:t>
                      </a:r>
                      <a:r>
                        <a:rPr lang="en-US" sz="1350" u="none" strike="noStrike" dirty="0" smtClean="0">
                          <a:effectLst/>
                        </a:rPr>
                        <a:t/>
                      </a:r>
                      <a:br>
                        <a:rPr lang="en-US" sz="1350" u="none" strike="noStrike" dirty="0" smtClean="0">
                          <a:effectLst/>
                        </a:rPr>
                      </a:br>
                      <a:r>
                        <a:rPr lang="en-US" sz="1350" u="none" strike="noStrike" dirty="0" smtClean="0">
                          <a:effectLst/>
                        </a:rPr>
                        <a:t>length </a:t>
                      </a:r>
                      <a:r>
                        <a:rPr lang="en-US" sz="1350" u="none" strike="noStrike" dirty="0">
                          <a:effectLst/>
                        </a:rPr>
                        <a:t>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a:t>
                      </a:r>
                      <a:r>
                        <a:rPr lang="en-US" sz="1350" b="1" u="none" strike="noStrike" dirty="0">
                          <a:effectLst/>
                        </a:rPr>
                        <a:t>operate any kind of boat</a:t>
                      </a:r>
                      <a:r>
                        <a:rPr lang="en-US" sz="1350" u="none" strike="noStrike" dirty="0">
                          <a:effectLst/>
                        </a:rPr>
                        <a:t>, including a canoe or </a:t>
                      </a:r>
                      <a:r>
                        <a:rPr lang="en-US" sz="1350" u="none" strike="noStrike" dirty="0" smtClean="0">
                          <a:effectLst/>
                        </a:rPr>
                        <a:t/>
                      </a:r>
                      <a:br>
                        <a:rPr lang="en-US" sz="1350" u="none" strike="noStrike" dirty="0" smtClean="0">
                          <a:effectLst/>
                        </a:rPr>
                      </a:br>
                      <a:r>
                        <a:rPr lang="en-US" sz="1350" u="none" strike="noStrike" dirty="0" smtClean="0">
                          <a:effectLst/>
                        </a:rPr>
                        <a:t>kayak </a:t>
                      </a:r>
                      <a:r>
                        <a:rPr lang="en-US" sz="1350" u="none" strike="noStrike" dirty="0">
                          <a:effectLst/>
                        </a:rPr>
                        <a:t>, 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drink alcoholic beverages when </a:t>
                      </a:r>
                      <a:r>
                        <a:rPr lang="en-US" sz="1350" u="none" strike="noStrike" dirty="0" smtClean="0">
                          <a:effectLst/>
                        </a:rPr>
                        <a:t/>
                      </a:r>
                      <a:br>
                        <a:rPr lang="en-US" sz="1350" u="none" strike="noStrike" dirty="0" smtClean="0">
                          <a:effectLst/>
                        </a:rPr>
                      </a:br>
                      <a:r>
                        <a:rPr lang="en-US" sz="1350" u="none" strike="noStrike" dirty="0" smtClean="0">
                          <a:effectLst/>
                        </a:rPr>
                        <a:t>the </a:t>
                      </a:r>
                      <a:r>
                        <a:rPr lang="en-US" sz="1350" u="none" strike="noStrike" dirty="0">
                          <a:effectLst/>
                        </a:rPr>
                        <a:t>boat is </a:t>
                      </a:r>
                      <a:r>
                        <a:rPr lang="en-US" sz="1350" b="1" u="none" strike="noStrike" dirty="0">
                          <a:effectLst/>
                        </a:rPr>
                        <a:t>moving / underway</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a:t>
                      </a:r>
                      <a:r>
                        <a:rPr lang="en-US" sz="1350" b="1" u="none" strike="noStrike" dirty="0">
                          <a:effectLst/>
                        </a:rPr>
                        <a:t>carry any open containers </a:t>
                      </a:r>
                      <a:r>
                        <a:rPr lang="en-US" sz="1350" u="none" strike="noStrike" dirty="0">
                          <a:effectLst/>
                        </a:rPr>
                        <a:t>of alcoholic </a:t>
                      </a:r>
                      <a:r>
                        <a:rPr lang="en-US" sz="1350" u="none" strike="noStrike" dirty="0" smtClean="0">
                          <a:effectLst/>
                        </a:rPr>
                        <a:t>beverages</a:t>
                      </a:r>
                      <a:br>
                        <a:rPr lang="en-US" sz="1350" u="none" strike="noStrike" dirty="0" smtClean="0">
                          <a:effectLst/>
                        </a:rPr>
                      </a:br>
                      <a:r>
                        <a:rPr lang="en-US" sz="1350" u="none" strike="noStrike" dirty="0" smtClean="0">
                          <a:effectLst/>
                        </a:rPr>
                        <a:t>in </a:t>
                      </a:r>
                      <a:r>
                        <a:rPr lang="en-US" sz="1350" u="none" strike="noStrike" dirty="0">
                          <a:effectLst/>
                        </a:rPr>
                        <a:t>a boat </a:t>
                      </a:r>
                      <a:r>
                        <a:rPr lang="en-US" sz="1350" b="1" u="none" strike="noStrike" dirty="0">
                          <a:effectLst/>
                        </a:rPr>
                        <a:t>under </a:t>
                      </a:r>
                      <a:r>
                        <a:rPr lang="en-US" sz="1350" b="1" u="none" strike="noStrike" dirty="0" smtClean="0">
                          <a:effectLst/>
                        </a:rPr>
                        <a:t>6m </a:t>
                      </a:r>
                      <a:r>
                        <a:rPr lang="en-US" sz="1350" b="1" u="none" strike="noStrike" dirty="0">
                          <a:effectLst/>
                        </a:rPr>
                        <a:t>that is underway/moving</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drink alcoholic beverages in a boat under </a:t>
                      </a:r>
                      <a:r>
                        <a:rPr lang="en-US" sz="1350" u="none" strike="noStrike" dirty="0" smtClean="0">
                          <a:effectLst/>
                        </a:rPr>
                        <a:t/>
                      </a:r>
                      <a:br>
                        <a:rPr lang="en-US" sz="1350" u="none" strike="noStrike" dirty="0" smtClean="0">
                          <a:effectLst/>
                        </a:rPr>
                      </a:br>
                      <a:r>
                        <a:rPr lang="en-US" sz="1350" u="none" strike="noStrike" dirty="0" smtClean="0">
                          <a:effectLst/>
                        </a:rPr>
                        <a:t>6m</a:t>
                      </a:r>
                      <a:r>
                        <a:rPr lang="en-US" sz="1350" u="none" strike="noStrike" baseline="0" dirty="0" smtClean="0">
                          <a:effectLst/>
                        </a:rPr>
                        <a:t> </a:t>
                      </a:r>
                      <a:r>
                        <a:rPr lang="en-US" sz="1350" u="none" strike="noStrike" dirty="0" smtClean="0">
                          <a:effectLst/>
                        </a:rPr>
                        <a:t>while </a:t>
                      </a:r>
                      <a:r>
                        <a:rPr lang="en-US" sz="1350" u="none" strike="noStrike" dirty="0">
                          <a:effectLst/>
                        </a:rPr>
                        <a:t>it </a:t>
                      </a:r>
                      <a:r>
                        <a:rPr lang="en-US" sz="1350" b="1" u="none" strike="noStrike" dirty="0">
                          <a:effectLst/>
                        </a:rPr>
                        <a:t>is docked or anchored</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be in </a:t>
                      </a:r>
                      <a:r>
                        <a:rPr lang="en-US" sz="1350" b="1" u="none" strike="noStrike" dirty="0">
                          <a:effectLst/>
                        </a:rPr>
                        <a:t>any kind of boat as a passenger </a:t>
                      </a:r>
                      <a:r>
                        <a:rPr lang="en-US" sz="1350" u="none" strike="noStrike" dirty="0">
                          <a:effectLst/>
                        </a:rPr>
                        <a:t>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a:t>
                      </a:r>
                      <a:r>
                        <a:rPr lang="en-US" sz="1350" b="1" u="none" strike="noStrike" dirty="0">
                          <a:effectLst/>
                        </a:rPr>
                        <a:t>OK to drink alcoholic beverages </a:t>
                      </a:r>
                      <a:r>
                        <a:rPr lang="en-US" sz="1350" u="none" strike="noStrike" dirty="0">
                          <a:effectLst/>
                        </a:rPr>
                        <a:t>in a boat under </a:t>
                      </a:r>
                      <a:r>
                        <a:rPr lang="en-US" sz="1350" u="none" strike="noStrike" dirty="0" smtClean="0">
                          <a:effectLst/>
                        </a:rPr>
                        <a:t>6m </a:t>
                      </a:r>
                      <a:r>
                        <a:rPr lang="en-US" sz="1350" u="none" strike="noStrike" dirty="0">
                          <a:effectLst/>
                        </a:rPr>
                        <a:t>as long as the operator </a:t>
                      </a:r>
                      <a:r>
                        <a:rPr lang="en-US" sz="1350" u="none" strike="noStrike" dirty="0" smtClean="0">
                          <a:effectLst/>
                        </a:rPr>
                        <a:t>does </a:t>
                      </a:r>
                      <a:r>
                        <a:rPr lang="en-US" sz="1350" u="none" strike="noStrike" dirty="0">
                          <a:effectLst/>
                        </a:rPr>
                        <a:t>not have a blood alcohol level of .08 or higher</a:t>
                      </a:r>
                      <a:endParaRPr lang="en-US" sz="1350" b="0"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None of these</a:t>
                      </a:r>
                      <a:endParaRPr lang="en-US" sz="1350" b="0"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Don't know</a:t>
                      </a:r>
                      <a:endParaRPr lang="en-US" sz="1350" b="0" i="0" u="none" strike="noStrike" dirty="0">
                        <a:solidFill>
                          <a:srgbClr val="000000"/>
                        </a:solidFill>
                        <a:effectLst/>
                        <a:latin typeface="Arial"/>
                      </a:endParaRPr>
                    </a:p>
                  </a:txBody>
                  <a:tcPr marL="9525" marR="9525" marT="9525" marB="0" anchor="ctr">
                    <a:noFill/>
                  </a:tcPr>
                </a:tc>
              </a:tr>
            </a:tbl>
          </a:graphicData>
        </a:graphic>
      </p:graphicFrame>
      <p:sp>
        <p:nvSpPr>
          <p:cNvPr id="16" name="TextBox 1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cxnSp>
        <p:nvCxnSpPr>
          <p:cNvPr id="7" name="Straight Connector 6"/>
          <p:cNvCxnSpPr/>
          <p:nvPr/>
        </p:nvCxnSpPr>
        <p:spPr>
          <a:xfrm>
            <a:off x="257175" y="4219830"/>
            <a:ext cx="73895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23514"/>
      </p:ext>
    </p:extLst>
  </p:cSld>
  <p:clrMapOvr>
    <a:masterClrMapping/>
  </p:clrMapOvr>
  <p:transition spd="slow" advClick="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8953593"/>
              </p:ext>
            </p:extLst>
          </p:nvPr>
        </p:nvGraphicFramePr>
        <p:xfrm>
          <a:off x="224065" y="1493520"/>
          <a:ext cx="8672286" cy="4444365"/>
        </p:xfrm>
        <a:graphic>
          <a:graphicData uri="http://schemas.openxmlformats.org/drawingml/2006/table">
            <a:tbl>
              <a:tblPr>
                <a:tableStyleId>{5C22544A-7EE6-4342-B048-85BDC9FD1C3A}</a:tableStyleId>
              </a:tblPr>
              <a:tblGrid>
                <a:gridCol w="4237776"/>
                <a:gridCol w="886902"/>
                <a:gridCol w="886902"/>
                <a:gridCol w="886902"/>
                <a:gridCol w="886902"/>
                <a:gridCol w="886902"/>
              </a:tblGrid>
              <a:tr h="340382">
                <a:tc>
                  <a:txBody>
                    <a:bodyPr/>
                    <a:lstStyle/>
                    <a:p>
                      <a:pPr algn="r" fontAlgn="ctr"/>
                      <a:endParaRPr lang="en-US" sz="12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Total Boaters</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43">
                <a:tc>
                  <a:txBody>
                    <a:bodyPr/>
                    <a:lstStyle/>
                    <a:p>
                      <a:pPr algn="r" fontAlgn="ctr"/>
                      <a:r>
                        <a:rPr lang="en-US" sz="1200" b="0" i="1" u="none" strike="noStrike" dirty="0" smtClean="0">
                          <a:solidFill>
                            <a:schemeClr val="tx1"/>
                          </a:solidFill>
                          <a:effectLst/>
                          <a:latin typeface="Arial"/>
                        </a:rPr>
                        <a:t>Base</a:t>
                      </a:r>
                      <a:endParaRPr lang="en-US" sz="1200" b="0" i="1" u="none" strike="noStrike" dirty="0">
                        <a:solidFill>
                          <a:schemeClr val="tx1"/>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1" u="none" strike="noStrike" dirty="0" smtClean="0">
                          <a:solidFill>
                            <a:schemeClr val="tx1"/>
                          </a:solidFill>
                          <a:effectLst/>
                          <a:latin typeface="+mj-lt"/>
                        </a:rPr>
                        <a:t>(n=1204)</a:t>
                      </a:r>
                      <a:endParaRPr lang="en-US" sz="1300" b="0" i="1" u="none" strike="noStrike" dirty="0">
                        <a:solidFill>
                          <a:schemeClr val="tx1"/>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(n=746)</a:t>
                      </a:r>
                      <a:endParaRPr lang="en-US" sz="1300" b="0" i="1"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(n=704)</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(n=574)</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(n=137)</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4859">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operate</a:t>
                      </a:r>
                      <a:r>
                        <a:rPr lang="en-US" sz="1300" u="none" strike="noStrike" dirty="0">
                          <a:solidFill>
                            <a:srgbClr val="00C800"/>
                          </a:solidFill>
                          <a:effectLst/>
                        </a:rPr>
                        <a:t> a powerboat under </a:t>
                      </a:r>
                      <a:r>
                        <a:rPr lang="en-US" sz="1300" u="none" strike="noStrike" dirty="0" smtClean="0">
                          <a:solidFill>
                            <a:srgbClr val="00C800"/>
                          </a:solidFill>
                          <a:effectLst/>
                        </a:rPr>
                        <a:t>6m</a:t>
                      </a:r>
                      <a:r>
                        <a:rPr lang="en-US" sz="1300" u="none" strike="noStrike" baseline="0" dirty="0" smtClean="0">
                          <a:solidFill>
                            <a:srgbClr val="00C800"/>
                          </a:solidFill>
                          <a:effectLst/>
                        </a:rPr>
                        <a:t> </a:t>
                      </a:r>
                      <a:r>
                        <a:rPr lang="en-US" sz="1300" u="none" strike="noStrike" dirty="0" smtClean="0">
                          <a:solidFill>
                            <a:srgbClr val="00C800"/>
                          </a:solidFill>
                          <a:effectLst/>
                        </a:rPr>
                        <a:t>(20 </a:t>
                      </a:r>
                      <a:r>
                        <a:rPr lang="en-US" sz="1300" u="none" strike="noStrike" baseline="0" dirty="0" smtClean="0">
                          <a:solidFill>
                            <a:srgbClr val="00C800"/>
                          </a:solidFill>
                          <a:effectLst/>
                        </a:rPr>
                        <a:t>f</a:t>
                      </a:r>
                      <a:r>
                        <a:rPr lang="en-US" sz="1300" u="none" strike="noStrike" dirty="0" smtClean="0">
                          <a:solidFill>
                            <a:srgbClr val="00C800"/>
                          </a:solidFill>
                          <a:effectLst/>
                        </a:rPr>
                        <a:t>eet</a:t>
                      </a:r>
                      <a:r>
                        <a:rPr lang="en-US" sz="1300" u="none" strike="noStrike" dirty="0">
                          <a:solidFill>
                            <a:srgbClr val="00C800"/>
                          </a:solidFill>
                          <a:effectLst/>
                        </a:rPr>
                        <a:t>) </a:t>
                      </a:r>
                      <a:r>
                        <a:rPr lang="en-US" sz="1300" u="none" strike="noStrike" dirty="0" smtClean="0">
                          <a:solidFill>
                            <a:srgbClr val="00C800"/>
                          </a:solidFill>
                          <a:effectLst/>
                        </a:rPr>
                        <a:t>in</a:t>
                      </a:r>
                      <a:r>
                        <a:rPr lang="en-US" sz="1300" u="none" strike="noStrike" baseline="0" dirty="0" smtClean="0">
                          <a:solidFill>
                            <a:srgbClr val="00C800"/>
                          </a:solidFill>
                          <a:effectLst/>
                        </a:rPr>
                        <a:t> </a:t>
                      </a:r>
                      <a:r>
                        <a:rPr lang="en-US" sz="1300" u="none" strike="noStrike" dirty="0" smtClean="0">
                          <a:solidFill>
                            <a:srgbClr val="00C800"/>
                          </a:solidFill>
                          <a:effectLst/>
                        </a:rPr>
                        <a:t>length </a:t>
                      </a:r>
                      <a:r>
                        <a:rPr lang="en-US" sz="1300" u="none" strike="noStrike" dirty="0">
                          <a:solidFill>
                            <a:srgbClr val="00C800"/>
                          </a:solidFill>
                          <a:effectLst/>
                        </a:rPr>
                        <a:t>with a </a:t>
                      </a:r>
                      <a:r>
                        <a:rPr lang="en-US" sz="1300" b="1" u="none" strike="noStrike" dirty="0" smtClean="0">
                          <a:solidFill>
                            <a:srgbClr val="00C800"/>
                          </a:solidFill>
                          <a:effectLst/>
                        </a:rPr>
                        <a:t>blood </a:t>
                      </a:r>
                      <a:r>
                        <a:rPr lang="en-US" sz="1300" b="1" u="none" strike="noStrike" dirty="0">
                          <a:solidFill>
                            <a:srgbClr val="00C800"/>
                          </a:solidFill>
                          <a:effectLst/>
                        </a:rPr>
                        <a:t>alcohol level of .08 or higher</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74%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operate any kind of boat</a:t>
                      </a:r>
                      <a:r>
                        <a:rPr lang="en-US" sz="1300" u="none" strike="noStrike" dirty="0">
                          <a:solidFill>
                            <a:srgbClr val="00C800"/>
                          </a:solidFill>
                          <a:effectLst/>
                        </a:rPr>
                        <a:t>, </a:t>
                      </a:r>
                      <a:r>
                        <a:rPr lang="en-US" sz="1300" u="none" strike="noStrike" dirty="0" smtClean="0">
                          <a:solidFill>
                            <a:srgbClr val="00C800"/>
                          </a:solidFill>
                          <a:effectLst/>
                        </a:rPr>
                        <a:t>including </a:t>
                      </a:r>
                      <a:r>
                        <a:rPr lang="en-US" sz="1300" u="none" strike="noStrike" dirty="0">
                          <a:solidFill>
                            <a:srgbClr val="00C800"/>
                          </a:solidFill>
                          <a:effectLst/>
                        </a:rPr>
                        <a:t>a </a:t>
                      </a:r>
                      <a:r>
                        <a:rPr lang="en-US" sz="1300" b="1" u="none" strike="noStrike" dirty="0">
                          <a:solidFill>
                            <a:srgbClr val="00C800"/>
                          </a:solidFill>
                          <a:effectLst/>
                        </a:rPr>
                        <a:t>canoe or </a:t>
                      </a:r>
                      <a:r>
                        <a:rPr lang="en-US" sz="1300" b="1" u="none" strike="noStrike" baseline="0" dirty="0" smtClean="0">
                          <a:solidFill>
                            <a:srgbClr val="00C800"/>
                          </a:solidFill>
                          <a:effectLst/>
                        </a:rPr>
                        <a:t> </a:t>
                      </a:r>
                      <a:r>
                        <a:rPr lang="en-US" sz="1300" b="1" u="none" strike="noStrike" dirty="0" smtClean="0">
                          <a:solidFill>
                            <a:srgbClr val="00C800"/>
                          </a:solidFill>
                          <a:effectLst/>
                        </a:rPr>
                        <a:t>kayak</a:t>
                      </a:r>
                      <a:r>
                        <a:rPr lang="en-US" sz="1300" u="none" strike="noStrike" dirty="0" smtClean="0">
                          <a:solidFill>
                            <a:srgbClr val="00C800"/>
                          </a:solidFill>
                          <a:effectLst/>
                        </a:rPr>
                        <a:t>, with </a:t>
                      </a:r>
                      <a:r>
                        <a:rPr lang="en-US" sz="1300" u="none" strike="noStrike" dirty="0">
                          <a:solidFill>
                            <a:srgbClr val="00C800"/>
                          </a:solidFill>
                          <a:effectLst/>
                        </a:rPr>
                        <a:t>a </a:t>
                      </a:r>
                      <a:r>
                        <a:rPr lang="en-US" sz="1300" b="1" u="none" strike="noStrike" dirty="0">
                          <a:solidFill>
                            <a:srgbClr val="00C800"/>
                          </a:solidFill>
                          <a:effectLst/>
                        </a:rPr>
                        <a:t>blood alcohol level of .08 or higher</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66%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drink alcoholic beverages when </a:t>
                      </a:r>
                      <a:r>
                        <a:rPr lang="en-US" sz="1300" u="none" strike="noStrike" dirty="0" smtClean="0">
                          <a:solidFill>
                            <a:srgbClr val="00C800"/>
                          </a:solidFill>
                          <a:effectLst/>
                        </a:rPr>
                        <a:t/>
                      </a:r>
                      <a:br>
                        <a:rPr lang="en-US" sz="1300" u="none" strike="noStrike" dirty="0" smtClean="0">
                          <a:solidFill>
                            <a:srgbClr val="00C800"/>
                          </a:solidFill>
                          <a:effectLst/>
                        </a:rPr>
                      </a:br>
                      <a:r>
                        <a:rPr lang="en-US" sz="1300" u="none" strike="noStrike" dirty="0" smtClean="0">
                          <a:solidFill>
                            <a:srgbClr val="00C800"/>
                          </a:solidFill>
                          <a:effectLst/>
                        </a:rPr>
                        <a:t>the </a:t>
                      </a:r>
                      <a:r>
                        <a:rPr lang="en-US" sz="1300" u="none" strike="noStrike" dirty="0">
                          <a:solidFill>
                            <a:srgbClr val="00C800"/>
                          </a:solidFill>
                          <a:effectLst/>
                        </a:rPr>
                        <a:t>boat is </a:t>
                      </a:r>
                      <a:r>
                        <a:rPr lang="en-US" sz="1300" b="1" u="none" strike="noStrike" dirty="0">
                          <a:solidFill>
                            <a:srgbClr val="00C800"/>
                          </a:solidFill>
                          <a:effectLst/>
                        </a:rPr>
                        <a:t>moving / underway</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57%</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carry any open containers </a:t>
                      </a:r>
                      <a:r>
                        <a:rPr lang="en-US" sz="1300" u="none" strike="noStrike" dirty="0">
                          <a:solidFill>
                            <a:srgbClr val="00C800"/>
                          </a:solidFill>
                          <a:effectLst/>
                        </a:rPr>
                        <a:t>of alcoholic </a:t>
                      </a:r>
                      <a:r>
                        <a:rPr lang="en-US" sz="1300" u="none" strike="noStrike" dirty="0" smtClean="0">
                          <a:solidFill>
                            <a:srgbClr val="00C800"/>
                          </a:solidFill>
                          <a:effectLst/>
                        </a:rPr>
                        <a:t>beverages in </a:t>
                      </a:r>
                      <a:r>
                        <a:rPr lang="en-US" sz="1300" u="none" strike="noStrike" dirty="0">
                          <a:solidFill>
                            <a:srgbClr val="00C800"/>
                          </a:solidFill>
                          <a:effectLst/>
                        </a:rPr>
                        <a:t>a boat </a:t>
                      </a:r>
                      <a:r>
                        <a:rPr lang="en-US" sz="1300" b="1" u="none" strike="noStrike" dirty="0">
                          <a:solidFill>
                            <a:srgbClr val="00C800"/>
                          </a:solidFill>
                          <a:effectLst/>
                        </a:rPr>
                        <a:t>under </a:t>
                      </a:r>
                      <a:r>
                        <a:rPr lang="en-US" sz="1300" b="1" u="none" strike="noStrike" dirty="0" smtClean="0">
                          <a:solidFill>
                            <a:srgbClr val="00C800"/>
                          </a:solidFill>
                          <a:effectLst/>
                        </a:rPr>
                        <a:t>6m </a:t>
                      </a:r>
                      <a:r>
                        <a:rPr lang="en-US" sz="1300" b="1" u="none" strike="noStrike" dirty="0">
                          <a:solidFill>
                            <a:srgbClr val="00C800"/>
                          </a:solidFill>
                          <a:effectLst/>
                        </a:rPr>
                        <a:t>that is underway/moving</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53%</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drink alcoholic beverages in a boat under </a:t>
                      </a:r>
                      <a:r>
                        <a:rPr lang="en-US" sz="1300" u="none" strike="noStrike" dirty="0" smtClean="0">
                          <a:solidFill>
                            <a:srgbClr val="00C800"/>
                          </a:solidFill>
                          <a:effectLst/>
                        </a:rPr>
                        <a:t>6m</a:t>
                      </a:r>
                      <a:r>
                        <a:rPr lang="en-US" sz="1300" u="none" strike="noStrike" baseline="0" dirty="0" smtClean="0">
                          <a:solidFill>
                            <a:srgbClr val="00C800"/>
                          </a:solidFill>
                          <a:effectLst/>
                        </a:rPr>
                        <a:t> </a:t>
                      </a:r>
                      <a:r>
                        <a:rPr lang="en-US" sz="1300" u="none" strike="noStrike" dirty="0" smtClean="0">
                          <a:solidFill>
                            <a:srgbClr val="00C800"/>
                          </a:solidFill>
                          <a:effectLst/>
                        </a:rPr>
                        <a:t>while </a:t>
                      </a:r>
                      <a:r>
                        <a:rPr lang="en-US" sz="1300" u="none" strike="noStrike" dirty="0">
                          <a:solidFill>
                            <a:srgbClr val="00C800"/>
                          </a:solidFill>
                          <a:effectLst/>
                        </a:rPr>
                        <a:t>it </a:t>
                      </a:r>
                      <a:r>
                        <a:rPr lang="en-US" sz="1300" b="1" u="none" strike="noStrike" dirty="0">
                          <a:solidFill>
                            <a:srgbClr val="00C800"/>
                          </a:solidFill>
                          <a:effectLst/>
                        </a:rPr>
                        <a:t>is docked or anchored</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32%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FF0000"/>
                          </a:solidFill>
                          <a:effectLst/>
                        </a:rPr>
                        <a:t>It is illegal to be in </a:t>
                      </a:r>
                      <a:r>
                        <a:rPr lang="en-US" sz="1300" b="1" u="none" strike="noStrike" dirty="0">
                          <a:solidFill>
                            <a:srgbClr val="FF0000"/>
                          </a:solidFill>
                          <a:effectLst/>
                        </a:rPr>
                        <a:t>any kind of boat as a passenger </a:t>
                      </a:r>
                      <a:r>
                        <a:rPr lang="en-US" sz="1300" u="none" strike="noStrike" dirty="0">
                          <a:solidFill>
                            <a:srgbClr val="FF0000"/>
                          </a:solidFill>
                          <a:effectLst/>
                        </a:rPr>
                        <a:t>with a </a:t>
                      </a:r>
                      <a:r>
                        <a:rPr lang="en-US" sz="1300" b="1" u="none" strike="noStrike" dirty="0">
                          <a:solidFill>
                            <a:srgbClr val="FF0000"/>
                          </a:solidFill>
                          <a:effectLst/>
                        </a:rPr>
                        <a:t>blood alcohol level of .08 or higher</a:t>
                      </a:r>
                      <a:endParaRPr lang="en-US" sz="1300" b="1"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7372">
                <a:tc>
                  <a:txBody>
                    <a:bodyPr/>
                    <a:lstStyle/>
                    <a:p>
                      <a:pPr algn="r" fontAlgn="ctr"/>
                      <a:r>
                        <a:rPr lang="en-US" sz="1300" u="none" strike="noStrike" dirty="0">
                          <a:solidFill>
                            <a:srgbClr val="FF0000"/>
                          </a:solidFill>
                          <a:effectLst/>
                        </a:rPr>
                        <a:t>It is </a:t>
                      </a:r>
                      <a:r>
                        <a:rPr lang="en-US" sz="1300" b="1" u="none" strike="noStrike" dirty="0">
                          <a:solidFill>
                            <a:srgbClr val="FF0000"/>
                          </a:solidFill>
                          <a:effectLst/>
                        </a:rPr>
                        <a:t>OK to drink alcoholic beverages </a:t>
                      </a:r>
                      <a:r>
                        <a:rPr lang="en-US" sz="1300" u="none" strike="noStrike" dirty="0">
                          <a:solidFill>
                            <a:srgbClr val="FF0000"/>
                          </a:solidFill>
                          <a:effectLst/>
                        </a:rPr>
                        <a:t>in a boat under </a:t>
                      </a:r>
                      <a:r>
                        <a:rPr lang="en-US" sz="1300" u="none" strike="noStrike" dirty="0" smtClean="0">
                          <a:solidFill>
                            <a:srgbClr val="FF0000"/>
                          </a:solidFill>
                          <a:effectLst/>
                        </a:rPr>
                        <a:t>6m </a:t>
                      </a:r>
                      <a:r>
                        <a:rPr lang="en-US" sz="1300" u="none" strike="noStrike" dirty="0">
                          <a:solidFill>
                            <a:srgbClr val="FF0000"/>
                          </a:solidFill>
                          <a:effectLst/>
                        </a:rPr>
                        <a:t>as long as the operator </a:t>
                      </a:r>
                      <a:r>
                        <a:rPr lang="en-US" sz="1300" u="none" strike="noStrike" dirty="0" smtClean="0">
                          <a:solidFill>
                            <a:srgbClr val="FF0000"/>
                          </a:solidFill>
                          <a:effectLst/>
                        </a:rPr>
                        <a:t>does </a:t>
                      </a:r>
                      <a:r>
                        <a:rPr lang="en-US" sz="1300" u="none" strike="noStrike" dirty="0">
                          <a:solidFill>
                            <a:srgbClr val="FF0000"/>
                          </a:solidFill>
                          <a:effectLst/>
                        </a:rPr>
                        <a:t>not have a blood alcohol level of .08 or higher</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304196">
                <a:tc>
                  <a:txBody>
                    <a:bodyPr/>
                    <a:lstStyle/>
                    <a:p>
                      <a:pPr algn="r" fontAlgn="ctr"/>
                      <a:r>
                        <a:rPr lang="en-US" sz="1300" u="none" strike="noStrike" dirty="0">
                          <a:solidFill>
                            <a:srgbClr val="FF0000"/>
                          </a:solidFill>
                          <a:effectLst/>
                        </a:rPr>
                        <a:t>None of these</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4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a:txBody>
                    <a:bodyPr/>
                    <a:lstStyle/>
                    <a:p>
                      <a:pPr algn="r" fontAlgn="ctr"/>
                      <a:r>
                        <a:rPr lang="en-US" sz="1300" u="none" strike="noStrike" dirty="0">
                          <a:solidFill>
                            <a:srgbClr val="FF0000"/>
                          </a:solidFill>
                          <a:effectLst/>
                        </a:rPr>
                        <a:t>Don't know</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8%</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4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400" b="0" i="0" u="none" strike="noStrike" dirty="0">
                          <a:solidFill>
                            <a:schemeClr val="tx1"/>
                          </a:solidFill>
                          <a:effectLst/>
                          <a:latin typeface="+mj-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53</a:t>
            </a:fld>
            <a:endParaRPr lang="de-DE" dirty="0">
              <a:solidFill>
                <a:srgbClr val="1F497D"/>
              </a:solidFill>
            </a:endParaRPr>
          </a:p>
        </p:txBody>
      </p:sp>
      <p:sp>
        <p:nvSpPr>
          <p:cNvPr id="6" name="TextBox 5"/>
          <p:cNvSpPr txBox="1"/>
          <p:nvPr/>
        </p:nvSpPr>
        <p:spPr>
          <a:xfrm>
            <a:off x="0" y="6400800"/>
            <a:ext cx="5459506" cy="400110"/>
          </a:xfrm>
          <a:prstGeom prst="rect">
            <a:avLst/>
          </a:prstGeom>
          <a:noFill/>
        </p:spPr>
        <p:txBody>
          <a:bodyPr wrap="square" rtlCol="0">
            <a:spAutoFit/>
          </a:bodyPr>
          <a:lstStyle/>
          <a:p>
            <a:r>
              <a:rPr lang="en-US" sz="1000" dirty="0">
                <a:solidFill>
                  <a:srgbClr val="1F497D"/>
                </a:solidFill>
              </a:rPr>
              <a:t>203. Here are some statements about the laws regarding drinking alcoholic beverages while boating. Which ones do you think are correct? (Select all)</a:t>
            </a:r>
          </a:p>
        </p:txBody>
      </p:sp>
      <p:sp>
        <p:nvSpPr>
          <p:cNvPr id="9" name="Title 1"/>
          <p:cNvSpPr>
            <a:spLocks noGrp="1"/>
          </p:cNvSpPr>
          <p:nvPr>
            <p:ph type="title"/>
          </p:nvPr>
        </p:nvSpPr>
        <p:spPr>
          <a:xfrm>
            <a:off x="846629" y="187685"/>
            <a:ext cx="8297371" cy="366792"/>
          </a:xfrm>
        </p:spPr>
        <p:txBody>
          <a:bodyPr/>
          <a:lstStyle/>
          <a:p>
            <a:r>
              <a:rPr lang="en-US" dirty="0" smtClean="0">
                <a:solidFill>
                  <a:srgbClr val="00C800"/>
                </a:solidFill>
              </a:rPr>
              <a:t>Pleasure </a:t>
            </a:r>
            <a:r>
              <a:rPr lang="en-US" dirty="0" err="1" smtClean="0">
                <a:solidFill>
                  <a:srgbClr val="00C800"/>
                </a:solidFill>
              </a:rPr>
              <a:t>Powerboaters</a:t>
            </a:r>
            <a:r>
              <a:rPr lang="en-US" dirty="0" smtClean="0">
                <a:solidFill>
                  <a:srgbClr val="00C800"/>
                </a:solidFill>
              </a:rPr>
              <a:t>’</a:t>
            </a:r>
            <a:r>
              <a:rPr lang="en-US" dirty="0" smtClean="0"/>
              <a:t> knowledge of drinking and boating laws is similar to boaters overall.</a:t>
            </a:r>
          </a:p>
        </p:txBody>
      </p:sp>
      <p:sp>
        <p:nvSpPr>
          <p:cNvPr id="8" name="TextBox 7"/>
          <p:cNvSpPr txBox="1"/>
          <p:nvPr/>
        </p:nvSpPr>
        <p:spPr>
          <a:xfrm>
            <a:off x="564511" y="1152407"/>
            <a:ext cx="7924799" cy="369332"/>
          </a:xfrm>
          <a:prstGeom prst="rect">
            <a:avLst/>
          </a:prstGeom>
          <a:noFill/>
        </p:spPr>
        <p:txBody>
          <a:bodyPr wrap="square" rtlCol="0">
            <a:spAutoFit/>
          </a:bodyPr>
          <a:lstStyle/>
          <a:p>
            <a:pPr algn="ctr"/>
            <a:r>
              <a:rPr lang="en-US" b="1" u="sng" dirty="0">
                <a:solidFill>
                  <a:srgbClr val="1F497D"/>
                </a:solidFill>
              </a:rPr>
              <a:t>Boating Subgroups</a:t>
            </a:r>
            <a:r>
              <a:rPr lang="en-US" b="1" dirty="0">
                <a:solidFill>
                  <a:srgbClr val="1F497D"/>
                </a:solidFill>
              </a:rPr>
              <a:t>: Awareness of Laws regarding Drinking Alcohol while Boating</a:t>
            </a:r>
          </a:p>
        </p:txBody>
      </p:sp>
      <p:grpSp>
        <p:nvGrpSpPr>
          <p:cNvPr id="15" name="Group 14"/>
          <p:cNvGrpSpPr/>
          <p:nvPr/>
        </p:nvGrpSpPr>
        <p:grpSpPr>
          <a:xfrm>
            <a:off x="5631180" y="1488268"/>
            <a:ext cx="2960370" cy="331317"/>
            <a:chOff x="5262336" y="2156711"/>
            <a:chExt cx="2960370" cy="331317"/>
          </a:xfrm>
        </p:grpSpPr>
        <p:grpSp>
          <p:nvGrpSpPr>
            <p:cNvPr id="22" name="Group 21"/>
            <p:cNvGrpSpPr/>
            <p:nvPr/>
          </p:nvGrpSpPr>
          <p:grpSpPr>
            <a:xfrm>
              <a:off x="5262336" y="2190887"/>
              <a:ext cx="2198370" cy="297141"/>
              <a:chOff x="5071836" y="2837999"/>
              <a:chExt cx="2198370" cy="297141"/>
            </a:xfrm>
          </p:grpSpPr>
          <p:pic>
            <p:nvPicPr>
              <p:cNvPr id="24"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071836" y="2837999"/>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6785256" y="287712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5898606" y="2853053"/>
                <a:ext cx="433084" cy="26473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3203" y="2156711"/>
              <a:ext cx="329503" cy="3295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405086" y="6109287"/>
            <a:ext cx="4891314" cy="272175"/>
            <a:chOff x="6206219" y="509396"/>
            <a:chExt cx="4891314" cy="272175"/>
          </a:xfrm>
        </p:grpSpPr>
        <p:sp>
          <p:nvSpPr>
            <p:cNvPr id="29" name="Rectangle 28"/>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0" name="Rectangle 29"/>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1" name="TextBox 30"/>
            <p:cNvSpPr txBox="1"/>
            <p:nvPr/>
          </p:nvSpPr>
          <p:spPr>
            <a:xfrm>
              <a:off x="6836225" y="509396"/>
              <a:ext cx="426130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32" name="Straight Connector 3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29204" y="585427"/>
            <a:ext cx="8965034"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1F497D"/>
                </a:solidFill>
              </a:rPr>
              <a:t>Only two-thirds (67%) of </a:t>
            </a:r>
            <a:r>
              <a:rPr lang="en-US" sz="1100" b="1" dirty="0" smtClean="0">
                <a:solidFill>
                  <a:srgbClr val="00C800"/>
                </a:solidFill>
              </a:rPr>
              <a:t>Pleasure </a:t>
            </a:r>
            <a:r>
              <a:rPr lang="en-US" sz="1100" b="1" dirty="0" err="1" smtClean="0">
                <a:solidFill>
                  <a:srgbClr val="00C800"/>
                </a:solidFill>
              </a:rPr>
              <a:t>Powerboaters</a:t>
            </a:r>
            <a:r>
              <a:rPr lang="en-US" sz="1100" b="1" dirty="0" smtClean="0">
                <a:solidFill>
                  <a:srgbClr val="00C800"/>
                </a:solidFill>
              </a:rPr>
              <a:t> </a:t>
            </a:r>
            <a:r>
              <a:rPr lang="en-US" sz="1100" dirty="0" smtClean="0">
                <a:solidFill>
                  <a:srgbClr val="1F497D"/>
                </a:solidFill>
              </a:rPr>
              <a:t>know it is illegal to operate </a:t>
            </a:r>
            <a:r>
              <a:rPr lang="en-US" sz="1100" u="sng" dirty="0" smtClean="0">
                <a:solidFill>
                  <a:srgbClr val="1F497D"/>
                </a:solidFill>
              </a:rPr>
              <a:t>any kind of boat </a:t>
            </a:r>
            <a:r>
              <a:rPr lang="en-US" sz="1100" dirty="0" smtClean="0">
                <a:solidFill>
                  <a:srgbClr val="1F497D"/>
                </a:solidFill>
              </a:rPr>
              <a:t>with a blood alcohol level of .08 or higher; </a:t>
            </a:r>
            <a:br>
              <a:rPr lang="en-US" sz="1100" dirty="0" smtClean="0">
                <a:solidFill>
                  <a:srgbClr val="1F497D"/>
                </a:solidFill>
              </a:rPr>
            </a:br>
            <a:r>
              <a:rPr lang="en-US" sz="1100" dirty="0" smtClean="0">
                <a:solidFill>
                  <a:srgbClr val="1F497D"/>
                </a:solidFill>
              </a:rPr>
              <a:t>and only one-third (31%) know it is illegal (ex Quebec) to drink alcoholic beverages in a boat &lt;6m when anchored or docked.  </a:t>
            </a:r>
          </a:p>
        </p:txBody>
      </p:sp>
    </p:spTree>
    <p:extLst>
      <p:ext uri="{BB962C8B-B14F-4D97-AF65-F5344CB8AC3E}">
        <p14:creationId xmlns:p14="http://schemas.microsoft.com/office/powerpoint/2010/main" val="742317844"/>
      </p:ext>
    </p:extLst>
  </p:cSld>
  <p:clrMapOvr>
    <a:masterClrMapping/>
  </p:clrMapOvr>
  <p:transition spd="slow" advClick="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800" y="192450"/>
            <a:ext cx="6428775" cy="612000"/>
          </a:xfrm>
        </p:spPr>
        <p:txBody>
          <a:bodyPr/>
          <a:lstStyle/>
          <a:p>
            <a:r>
              <a:rPr lang="en-US" dirty="0" smtClean="0"/>
              <a:t>#1 Barrier re: Drinking </a:t>
            </a:r>
            <a:r>
              <a:rPr lang="en-US" dirty="0"/>
              <a:t>Alcohol while </a:t>
            </a:r>
            <a:r>
              <a:rPr lang="en-US" dirty="0" smtClean="0"/>
              <a:t>boating is lack of personal experience with the impact. </a:t>
            </a:r>
            <a:br>
              <a:rPr lang="en-US" dirty="0" smtClean="0"/>
            </a:br>
            <a:r>
              <a:rPr lang="en-US" sz="1400" b="0" dirty="0" smtClean="0"/>
              <a:t>Based </a:t>
            </a:r>
            <a:r>
              <a:rPr lang="en-US" sz="1400" b="0" dirty="0"/>
              <a:t>on </a:t>
            </a:r>
            <a:r>
              <a:rPr lang="en-US" sz="1400" b="0" dirty="0" smtClean="0"/>
              <a:t>MaxDiff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54</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3482021"/>
              </p:ext>
            </p:extLst>
          </p:nvPr>
        </p:nvGraphicFramePr>
        <p:xfrm>
          <a:off x="228600" y="656986"/>
          <a:ext cx="8724900" cy="56390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17230411"/>
              </p:ext>
            </p:extLst>
          </p:nvPr>
        </p:nvGraphicFramePr>
        <p:xfrm>
          <a:off x="280574" y="967601"/>
          <a:ext cx="8665028" cy="5187000"/>
        </p:xfrm>
        <a:graphic>
          <a:graphicData uri="http://schemas.openxmlformats.org/drawingml/2006/table">
            <a:tbl>
              <a:tblPr>
                <a:tableStyleId>{5C22544A-7EE6-4342-B048-85BDC9FD1C3A}</a:tableStyleId>
              </a:tblPr>
              <a:tblGrid>
                <a:gridCol w="457200"/>
                <a:gridCol w="8207828"/>
              </a:tblGrid>
              <a:tr h="273000">
                <a:tc>
                  <a:txBody>
                    <a:bodyPr/>
                    <a:lstStyle/>
                    <a:p>
                      <a:pPr algn="ctr" fontAlgn="ctr"/>
                      <a:r>
                        <a:rPr lang="en-US" sz="1000" b="0" i="0" u="none" strike="noStrike" dirty="0">
                          <a:solidFill>
                            <a:schemeClr val="tx1"/>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know anyone who has died or had a close call </a:t>
                      </a:r>
                      <a:r>
                        <a:rPr lang="en-US" sz="1200" u="none" strike="noStrike" dirty="0">
                          <a:solidFill>
                            <a:srgbClr val="000000"/>
                          </a:solidFill>
                          <a:effectLst/>
                        </a:rPr>
                        <a:t>due to drinking and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perfectly fine </a:t>
                      </a:r>
                      <a:r>
                        <a:rPr lang="en-US" sz="1200" u="none" strike="noStrike" dirty="0">
                          <a:solidFill>
                            <a:srgbClr val="000000"/>
                          </a:solidFill>
                          <a:effectLst/>
                        </a:rPr>
                        <a:t>to drink in a boat as long as the operator doesn’t have too much to drink</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Having a drink while boating is part of having a </a:t>
                      </a:r>
                      <a:r>
                        <a:rPr lang="en-US" sz="1200" b="1" u="none" strike="noStrike" dirty="0">
                          <a:solidFill>
                            <a:srgbClr val="000000"/>
                          </a:solidFill>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It’s </a:t>
                      </a:r>
                      <a:r>
                        <a:rPr lang="en-US" sz="1200" b="1" u="none" strike="noStrike" dirty="0">
                          <a:solidFill>
                            <a:srgbClr val="000000"/>
                          </a:solidFill>
                          <a:effectLst/>
                        </a:rPr>
                        <a:t>legal to drink </a:t>
                      </a:r>
                      <a:r>
                        <a:rPr lang="en-US" sz="1200" u="none" strike="noStrike" dirty="0">
                          <a:solidFill>
                            <a:srgbClr val="000000"/>
                          </a:solidFill>
                          <a:effectLst/>
                        </a:rPr>
                        <a:t>while operating 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easy to get away with </a:t>
                      </a:r>
                      <a:r>
                        <a:rPr lang="en-US" sz="1200" u="none" strike="noStrike" dirty="0">
                          <a:solidFill>
                            <a:srgbClr val="000000"/>
                          </a:solidFill>
                          <a:effectLst/>
                        </a:rPr>
                        <a:t>drinking alcoholic beverages and operating a boat because </a:t>
                      </a:r>
                      <a:r>
                        <a:rPr lang="en-US" sz="1200" b="1" u="none" strike="noStrike" dirty="0">
                          <a:solidFill>
                            <a:srgbClr val="000000"/>
                          </a:solidFill>
                          <a:effectLst/>
                        </a:rPr>
                        <a:t>erratic driving isn’t as obviou</a:t>
                      </a:r>
                      <a:r>
                        <a:rPr lang="en-US" sz="1200" u="none" strike="noStrike" dirty="0">
                          <a:solidFill>
                            <a:srgbClr val="000000"/>
                          </a:solidFill>
                          <a:effectLst/>
                        </a:rPr>
                        <a:t>s as on the road</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not dangerous to </a:t>
                      </a:r>
                      <a:r>
                        <a:rPr lang="en-US" sz="1200" u="none" strike="noStrike" dirty="0">
                          <a:solidFill>
                            <a:srgbClr val="000000"/>
                          </a:solidFill>
                          <a:effectLst/>
                        </a:rPr>
                        <a:t>drink in a boat when you are </a:t>
                      </a:r>
                      <a:r>
                        <a:rPr lang="en-US" sz="1200" b="1" u="none" strike="noStrike" dirty="0">
                          <a:solidFill>
                            <a:srgbClr val="000000"/>
                          </a:solidFill>
                          <a:effectLst/>
                        </a:rPr>
                        <a:t>just drifting or floating </a:t>
                      </a:r>
                      <a:r>
                        <a:rPr lang="en-US" sz="1200" u="none" strike="noStrike" dirty="0">
                          <a:solidFill>
                            <a:srgbClr val="000000"/>
                          </a:solidFill>
                          <a:effectLst/>
                        </a:rPr>
                        <a:t>around without the motor on.</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The </a:t>
                      </a:r>
                      <a:r>
                        <a:rPr lang="en-US" sz="1200" b="1" u="none" strike="noStrike" dirty="0">
                          <a:solidFill>
                            <a:srgbClr val="000000"/>
                          </a:solidFill>
                          <a:effectLst/>
                        </a:rPr>
                        <a:t>risk of a collision in a boat is very low</a:t>
                      </a:r>
                      <a:r>
                        <a:rPr lang="en-US" sz="1200" u="none" strike="noStrike" dirty="0">
                          <a:solidFill>
                            <a:srgbClr val="000000"/>
                          </a:solidFill>
                          <a:effectLst/>
                        </a:rPr>
                        <a:t>, even if you have been drinking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You </a:t>
                      </a:r>
                      <a:r>
                        <a:rPr lang="en-US" sz="1200" b="1" u="none" strike="noStrike" dirty="0">
                          <a:effectLst/>
                        </a:rPr>
                        <a:t>can see what’s coming</a:t>
                      </a:r>
                      <a:r>
                        <a:rPr lang="en-US" sz="1200" u="none" strike="noStrike" dirty="0">
                          <a:effectLst/>
                        </a:rPr>
                        <a:t> when you are in a boat and can avoid problems, even if you’ve been drinking alcoholic beverages</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a:t>
                      </a:r>
                      <a:r>
                        <a:rPr lang="en-US" sz="1200" b="1" u="none" strike="noStrike" dirty="0">
                          <a:effectLst/>
                        </a:rPr>
                        <a:t>don’t want to worry about the rules </a:t>
                      </a:r>
                      <a:r>
                        <a:rPr lang="en-US" sz="1200" u="none" strike="noStrike" dirty="0">
                          <a:effectLst/>
                        </a:rPr>
                        <a:t>when I’m out in a boat having a </a:t>
                      </a:r>
                      <a:r>
                        <a:rPr lang="en-US" sz="1200" b="1" u="none" strike="noStrike" dirty="0">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don’t worry about drinking and operating a boat because the </a:t>
                      </a:r>
                      <a:r>
                        <a:rPr lang="en-US" sz="1200" b="1" u="none" strike="noStrike" dirty="0">
                          <a:effectLst/>
                        </a:rPr>
                        <a:t>risk of getting caught is very low</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Drinking while boating is part of how I </a:t>
                      </a:r>
                      <a:r>
                        <a:rPr lang="en-US" sz="1200" b="1" u="none" strike="noStrike" dirty="0">
                          <a:effectLst/>
                        </a:rPr>
                        <a:t>connect with friends</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Just a few drinks will have </a:t>
                      </a:r>
                      <a:r>
                        <a:rPr lang="en-US" sz="1200" b="1" u="none" strike="noStrike" dirty="0">
                          <a:effectLst/>
                        </a:rPr>
                        <a:t>no impact on my ability to operate </a:t>
                      </a:r>
                      <a:r>
                        <a:rPr lang="en-US" sz="1200" u="none" strike="noStrike" dirty="0">
                          <a:effectLst/>
                        </a:rPr>
                        <a:t>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Serving alcoholic beverages while boating is how I </a:t>
                      </a:r>
                      <a:r>
                        <a:rPr lang="en-US" sz="1200" b="1" u="none" strike="noStrike" dirty="0">
                          <a:effectLst/>
                        </a:rPr>
                        <a:t>show others a 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It’s </a:t>
                      </a:r>
                      <a:r>
                        <a:rPr lang="en-US" sz="1200" b="1" u="none" strike="noStrike" dirty="0">
                          <a:effectLst/>
                        </a:rPr>
                        <a:t>normal / acceptable </a:t>
                      </a:r>
                      <a:r>
                        <a:rPr lang="en-US" sz="1200" u="none" strike="noStrike" dirty="0">
                          <a:effectLst/>
                        </a:rPr>
                        <a:t>to drink while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Operating a boat </a:t>
                      </a:r>
                      <a:r>
                        <a:rPr lang="en-US" sz="1200" b="1" u="none" strike="noStrike" dirty="0">
                          <a:effectLst/>
                        </a:rPr>
                        <a:t>doesn’t require as much attention as driving a car</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The worst that will happen if you are stopped for drinking and operating a boat is that </a:t>
                      </a:r>
                      <a:r>
                        <a:rPr lang="en-US" sz="1200" b="1" u="none" strike="noStrike" dirty="0">
                          <a:effectLst/>
                        </a:rPr>
                        <a:t>you will get a warning</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 is </a:t>
                      </a:r>
                      <a:r>
                        <a:rPr lang="en-US" sz="1200" b="1" u="none" strike="noStrike" dirty="0">
                          <a:effectLst/>
                        </a:rPr>
                        <a:t>more exciting </a:t>
                      </a:r>
                      <a:r>
                        <a:rPr lang="en-US" sz="1200" u="none" strike="noStrike" dirty="0">
                          <a:effectLst/>
                        </a:rPr>
                        <a:t>to drive or ride in a boat after a drink or two</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b="1" u="none" strike="noStrike" dirty="0">
                          <a:effectLst/>
                        </a:rPr>
                        <a:t>Providing alcohol to others </a:t>
                      </a:r>
                      <a:r>
                        <a:rPr lang="en-US" sz="1200" u="none" strike="noStrike" dirty="0">
                          <a:effectLst/>
                        </a:rPr>
                        <a:t>while boating is part of how I </a:t>
                      </a:r>
                      <a:r>
                        <a:rPr lang="en-US" sz="1200" b="1" u="none" strike="noStrike" dirty="0">
                          <a:effectLst/>
                        </a:rPr>
                        <a:t>show I care </a:t>
                      </a:r>
                      <a:r>
                        <a:rPr lang="en-US" sz="1200" u="none" strike="noStrike" dirty="0">
                          <a:effectLst/>
                        </a:rPr>
                        <a:t>for them</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It’s </a:t>
                      </a:r>
                      <a:r>
                        <a:rPr lang="en-US" sz="1200" b="1" u="none" strike="noStrike" dirty="0">
                          <a:effectLst/>
                        </a:rPr>
                        <a:t>my boat</a:t>
                      </a:r>
                      <a:r>
                        <a:rPr lang="en-US" sz="1200" u="none" strike="noStrike" dirty="0">
                          <a:effectLst/>
                        </a:rPr>
                        <a:t> and I’ll drink alcoholic beverages </a:t>
                      </a:r>
                      <a:r>
                        <a:rPr lang="en-US" sz="1200" b="1" u="none" strike="noStrike" dirty="0">
                          <a:effectLst/>
                        </a:rPr>
                        <a:t>if I want to</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7" name="Rectangle 16"/>
          <p:cNvSpPr/>
          <p:nvPr/>
        </p:nvSpPr>
        <p:spPr>
          <a:xfrm>
            <a:off x="0" y="6384189"/>
            <a:ext cx="6172200" cy="400110"/>
          </a:xfrm>
          <a:prstGeom prst="rect">
            <a:avLst/>
          </a:prstGeom>
        </p:spPr>
        <p:txBody>
          <a:bodyPr wrap="square">
            <a:spAutoFit/>
          </a:bodyPr>
          <a:lstStyle/>
          <a:p>
            <a:r>
              <a:rPr lang="en-US" sz="1000" dirty="0" smtClean="0">
                <a:solidFill>
                  <a:srgbClr val="1F497D"/>
                </a:solidFill>
              </a:rPr>
              <a:t>Q401. </a:t>
            </a:r>
            <a:r>
              <a:rPr lang="en-US" sz="1000" dirty="0">
                <a:solidFill>
                  <a:srgbClr val="1F497D"/>
                </a:solidFill>
              </a:rPr>
              <a:t>Here are some statements that describe how people feel about drinking alcoholic </a:t>
            </a:r>
            <a:r>
              <a:rPr lang="en-US" sz="1000" dirty="0" smtClean="0">
                <a:solidFill>
                  <a:srgbClr val="1F497D"/>
                </a:solidFill>
              </a:rPr>
              <a:t>beverages while </a:t>
            </a:r>
            <a:r>
              <a:rPr lang="en-US" sz="1000" dirty="0">
                <a:solidFill>
                  <a:srgbClr val="1F497D"/>
                </a:solidFill>
              </a:rPr>
              <a:t>operating a boat.  Which one do you </a:t>
            </a:r>
            <a:r>
              <a:rPr lang="en-US" sz="1000" dirty="0" smtClean="0">
                <a:solidFill>
                  <a:srgbClr val="1F497D"/>
                </a:solidFill>
              </a:rPr>
              <a:t>agree </a:t>
            </a:r>
            <a:r>
              <a:rPr lang="en-US" sz="1000" dirty="0">
                <a:solidFill>
                  <a:srgbClr val="1F497D"/>
                </a:solidFill>
              </a:rPr>
              <a:t>with the most </a:t>
            </a:r>
            <a:r>
              <a:rPr lang="en-US" sz="1000" dirty="0" smtClean="0">
                <a:solidFill>
                  <a:srgbClr val="1F497D"/>
                </a:solidFill>
              </a:rPr>
              <a:t>and </a:t>
            </a:r>
            <a:r>
              <a:rPr lang="en-US" sz="1000" dirty="0">
                <a:solidFill>
                  <a:srgbClr val="1F497D"/>
                </a:solidFill>
              </a:rPr>
              <a:t>which one </a:t>
            </a:r>
            <a:r>
              <a:rPr lang="en-US" sz="1000" dirty="0" smtClean="0">
                <a:solidFill>
                  <a:srgbClr val="1F497D"/>
                </a:solidFill>
              </a:rPr>
              <a:t>do </a:t>
            </a:r>
            <a:r>
              <a:rPr lang="en-US" sz="1000" dirty="0">
                <a:solidFill>
                  <a:srgbClr val="1F497D"/>
                </a:solidFill>
              </a:rPr>
              <a:t>you agree with the least?   (Select </a:t>
            </a:r>
            <a:r>
              <a:rPr lang="en-US" sz="1000" dirty="0" smtClean="0">
                <a:solidFill>
                  <a:srgbClr val="1F497D"/>
                </a:solidFill>
              </a:rPr>
              <a:t>one)  </a:t>
            </a:r>
            <a:endParaRPr lang="en-US" sz="1000" dirty="0">
              <a:solidFill>
                <a:srgbClr val="1F497D"/>
              </a:solidFill>
            </a:endParaRPr>
          </a:p>
        </p:txBody>
      </p:sp>
      <p:sp>
        <p:nvSpPr>
          <p:cNvPr id="9" name="Rounded Rectangle 8"/>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 to prevent </a:t>
            </a:r>
            <a:r>
              <a:rPr lang="en-US" sz="1400" dirty="0" smtClean="0">
                <a:solidFill>
                  <a:srgbClr val="1F497D"/>
                </a:solidFill>
              </a:rPr>
              <a:t>drinking and operating a boat</a:t>
            </a:r>
            <a:endParaRPr lang="en-US" sz="1400" dirty="0">
              <a:solidFill>
                <a:srgbClr val="1F497D"/>
              </a:solidFill>
            </a:endParaRPr>
          </a:p>
        </p:txBody>
      </p:sp>
      <p:cxnSp>
        <p:nvCxnSpPr>
          <p:cNvPr id="10" name="Straight Connector 9"/>
          <p:cNvCxnSpPr/>
          <p:nvPr/>
        </p:nvCxnSpPr>
        <p:spPr>
          <a:xfrm>
            <a:off x="206830" y="124097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400" y="859970"/>
            <a:ext cx="3026230" cy="369332"/>
          </a:xfrm>
          <a:prstGeom prst="rect">
            <a:avLst/>
          </a:prstGeom>
          <a:noFill/>
        </p:spPr>
        <p:txBody>
          <a:bodyPr wrap="square" rtlCol="0">
            <a:spAutoFit/>
          </a:bodyPr>
          <a:lstStyle/>
          <a:p>
            <a:pPr algn="r"/>
            <a:r>
              <a:rPr lang="en-US" b="1" dirty="0" smtClean="0">
                <a:solidFill>
                  <a:srgbClr val="FFFFFF">
                    <a:lumMod val="50000"/>
                  </a:srgbClr>
                </a:solidFill>
              </a:rPr>
              <a:t># 1 is most discriminating</a:t>
            </a:r>
            <a:endParaRPr lang="en-US" b="1" dirty="0">
              <a:solidFill>
                <a:srgbClr val="FFFFFF">
                  <a:lumMod val="50000"/>
                </a:srgbClr>
              </a:solidFill>
            </a:endParaRPr>
          </a:p>
        </p:txBody>
      </p:sp>
      <p:cxnSp>
        <p:nvCxnSpPr>
          <p:cNvPr id="12" name="Straight Connector 11"/>
          <p:cNvCxnSpPr/>
          <p:nvPr/>
        </p:nvCxnSpPr>
        <p:spPr>
          <a:xfrm>
            <a:off x="228600" y="289560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7200" y="762000"/>
            <a:ext cx="3048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640446"/>
      </p:ext>
    </p:extLst>
  </p:cSld>
  <p:clrMapOvr>
    <a:masterClrMapping/>
  </p:clrMapOvr>
  <p:transition spd="slow" advClick="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512049" y="754380"/>
            <a:ext cx="1372881" cy="281095"/>
            <a:chOff x="7264851" y="1489687"/>
            <a:chExt cx="1661186" cy="340125"/>
          </a:xfrm>
        </p:grpSpPr>
        <p:pic>
          <p:nvPicPr>
            <p:cNvPr id="20"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85911"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871651" y="1553350"/>
              <a:ext cx="533443" cy="264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264851" y="1514144"/>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1"/>
          <p:cNvSpPr>
            <a:spLocks noGrp="1"/>
          </p:cNvSpPr>
          <p:nvPr>
            <p:ph type="title"/>
          </p:nvPr>
        </p:nvSpPr>
        <p:spPr>
          <a:xfrm>
            <a:off x="838800" y="192450"/>
            <a:ext cx="6428775" cy="612000"/>
          </a:xfrm>
        </p:spPr>
        <p:txBody>
          <a:bodyPr/>
          <a:lstStyle/>
          <a:p>
            <a:r>
              <a:rPr lang="en-US" dirty="0"/>
              <a:t>The </a:t>
            </a:r>
            <a:r>
              <a:rPr lang="en-US" dirty="0" smtClean="0"/>
              <a:t>top Barriers re:  Drinking Alcohol are </a:t>
            </a:r>
            <a:r>
              <a:rPr lang="en-US" dirty="0"/>
              <a:t>the same for </a:t>
            </a:r>
            <a:r>
              <a:rPr lang="en-US" dirty="0">
                <a:solidFill>
                  <a:srgbClr val="00C800"/>
                </a:solidFill>
              </a:rPr>
              <a:t>Pleasure </a:t>
            </a:r>
            <a:r>
              <a:rPr lang="en-US" dirty="0" err="1">
                <a:solidFill>
                  <a:srgbClr val="00C800"/>
                </a:solidFill>
              </a:rPr>
              <a:t>Powerboaters</a:t>
            </a:r>
            <a:r>
              <a:rPr lang="en-US" dirty="0">
                <a:solidFill>
                  <a:srgbClr val="00C800"/>
                </a:solidFill>
              </a:rPr>
              <a:t> </a:t>
            </a:r>
            <a:r>
              <a:rPr lang="en-US" dirty="0" smtClean="0"/>
              <a:t>as </a:t>
            </a:r>
            <a:r>
              <a:rPr lang="en-US" dirty="0"/>
              <a:t>for </a:t>
            </a:r>
            <a:r>
              <a:rPr lang="en-US" dirty="0" smtClean="0"/>
              <a:t>Fishers and Paddlers. </a:t>
            </a:r>
            <a:br>
              <a:rPr lang="en-US" dirty="0" smtClean="0"/>
            </a:br>
            <a:r>
              <a:rPr lang="en-US" sz="1400" b="0" dirty="0" smtClean="0"/>
              <a:t>Based </a:t>
            </a:r>
            <a:r>
              <a:rPr lang="en-US" sz="1400" b="0" dirty="0"/>
              <a:t>on </a:t>
            </a:r>
            <a:r>
              <a:rPr lang="en-US" sz="1400" b="0" dirty="0" smtClean="0"/>
              <a:t>MaxDiff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55</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0229453"/>
              </p:ext>
            </p:extLst>
          </p:nvPr>
        </p:nvGraphicFramePr>
        <p:xfrm>
          <a:off x="-7620" y="759856"/>
          <a:ext cx="8724900" cy="5639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29941000"/>
              </p:ext>
            </p:extLst>
          </p:nvPr>
        </p:nvGraphicFramePr>
        <p:xfrm>
          <a:off x="200190" y="1069456"/>
          <a:ext cx="8846820" cy="5187000"/>
        </p:xfrm>
        <a:graphic>
          <a:graphicData uri="http://schemas.openxmlformats.org/drawingml/2006/table">
            <a:tbl>
              <a:tblPr>
                <a:tableStyleId>{5C22544A-7EE6-4342-B048-85BDC9FD1C3A}</a:tableStyleId>
              </a:tblPr>
              <a:tblGrid>
                <a:gridCol w="293277"/>
                <a:gridCol w="6953343"/>
                <a:gridCol w="533400"/>
                <a:gridCol w="533400"/>
                <a:gridCol w="533400"/>
              </a:tblGrid>
              <a:tr h="273000">
                <a:tc>
                  <a:txBody>
                    <a:bodyPr/>
                    <a:lstStyle/>
                    <a:p>
                      <a:pPr algn="ctr" fontAlgn="ctr"/>
                      <a:r>
                        <a:rPr lang="en-US" sz="1050" b="0" i="0" u="none" strike="noStrike" dirty="0">
                          <a:solidFill>
                            <a:srgbClr val="000000"/>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don’t know anyone who has died or had a close call </a:t>
                      </a:r>
                      <a:r>
                        <a:rPr lang="en-US" sz="1050" u="none" strike="noStrike" dirty="0">
                          <a:solidFill>
                            <a:srgbClr val="000000"/>
                          </a:solidFill>
                          <a:effectLst/>
                        </a:rPr>
                        <a:t>due to drinking and boating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50" b="0" i="0" u="none" strike="noStrike" dirty="0">
                          <a:solidFill>
                            <a:srgbClr val="000000"/>
                          </a:solidFill>
                          <a:effectLst/>
                          <a:latin typeface="Calibri"/>
                        </a:rPr>
                        <a:t>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50" b="0" i="0" u="none" strike="noStrike" dirty="0">
                          <a:solidFill>
                            <a:srgbClr val="000000"/>
                          </a:solidFill>
                          <a:effectLst/>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273000">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 is </a:t>
                      </a:r>
                      <a:r>
                        <a:rPr lang="en-US" sz="1050" b="1" u="none" strike="noStrike" dirty="0">
                          <a:solidFill>
                            <a:srgbClr val="000000"/>
                          </a:solidFill>
                          <a:effectLst/>
                        </a:rPr>
                        <a:t>perfectly fine </a:t>
                      </a:r>
                      <a:r>
                        <a:rPr lang="en-US" sz="1050" u="none" strike="noStrike" dirty="0">
                          <a:solidFill>
                            <a:srgbClr val="000000"/>
                          </a:solidFill>
                          <a:effectLst/>
                        </a:rPr>
                        <a:t>to drink in a boat as long as the operator doesn’t have too much to drink</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Having a drink while boating is part of having a </a:t>
                      </a:r>
                      <a:r>
                        <a:rPr lang="en-US" sz="1050" b="1" u="none" strike="noStrike" dirty="0">
                          <a:solidFill>
                            <a:srgbClr val="000000"/>
                          </a:solidFill>
                          <a:effectLst/>
                        </a:rPr>
                        <a:t>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It’s </a:t>
                      </a:r>
                      <a:r>
                        <a:rPr lang="en-US" sz="1050" b="1" u="none" strike="noStrike" dirty="0">
                          <a:solidFill>
                            <a:srgbClr val="000000"/>
                          </a:solidFill>
                          <a:effectLst/>
                        </a:rPr>
                        <a:t>legal to drink </a:t>
                      </a:r>
                      <a:r>
                        <a:rPr lang="en-US" sz="1050" u="none" strike="noStrike" dirty="0">
                          <a:solidFill>
                            <a:srgbClr val="000000"/>
                          </a:solidFill>
                          <a:effectLst/>
                        </a:rPr>
                        <a:t>while operating a boat</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solidFill>
                            <a:srgbClr val="000000"/>
                          </a:solidFill>
                          <a:effectLst/>
                        </a:rPr>
                        <a:t>It is </a:t>
                      </a:r>
                      <a:r>
                        <a:rPr lang="en-US" sz="1000" b="1" u="none" strike="noStrike" dirty="0">
                          <a:solidFill>
                            <a:srgbClr val="000000"/>
                          </a:solidFill>
                          <a:effectLst/>
                        </a:rPr>
                        <a:t>easy to get away with </a:t>
                      </a:r>
                      <a:r>
                        <a:rPr lang="en-US" sz="900" u="none" strike="noStrike" dirty="0">
                          <a:solidFill>
                            <a:srgbClr val="000000"/>
                          </a:solidFill>
                          <a:effectLst/>
                        </a:rPr>
                        <a:t>drinking alcoholic beverages and operating a boat because </a:t>
                      </a:r>
                      <a:r>
                        <a:rPr lang="en-US" sz="900" b="1" u="none" strike="noStrike" dirty="0">
                          <a:solidFill>
                            <a:srgbClr val="000000"/>
                          </a:solidFill>
                          <a:effectLst/>
                        </a:rPr>
                        <a:t>erratic driving isn’t as obviou</a:t>
                      </a:r>
                      <a:r>
                        <a:rPr lang="en-US" sz="900" u="none" strike="noStrike" dirty="0">
                          <a:solidFill>
                            <a:srgbClr val="000000"/>
                          </a:solidFill>
                          <a:effectLst/>
                        </a:rPr>
                        <a:t>s as on the road</a:t>
                      </a:r>
                      <a:endParaRPr lang="en-US" sz="90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 is </a:t>
                      </a:r>
                      <a:r>
                        <a:rPr lang="en-US" sz="1050" b="1" u="none" strike="noStrike" dirty="0">
                          <a:solidFill>
                            <a:srgbClr val="000000"/>
                          </a:solidFill>
                          <a:effectLst/>
                        </a:rPr>
                        <a:t>not dangerous to </a:t>
                      </a:r>
                      <a:r>
                        <a:rPr lang="en-US" sz="1050" u="none" strike="noStrike" dirty="0">
                          <a:solidFill>
                            <a:srgbClr val="000000"/>
                          </a:solidFill>
                          <a:effectLst/>
                        </a:rPr>
                        <a:t>drink in a boat when you are </a:t>
                      </a:r>
                      <a:r>
                        <a:rPr lang="en-US" sz="1050" b="1" u="none" strike="noStrike" dirty="0">
                          <a:solidFill>
                            <a:srgbClr val="000000"/>
                          </a:solidFill>
                          <a:effectLst/>
                        </a:rPr>
                        <a:t>just drifting or floating </a:t>
                      </a:r>
                      <a:r>
                        <a:rPr lang="en-US" sz="1050" u="none" strike="noStrike" dirty="0">
                          <a:solidFill>
                            <a:srgbClr val="000000"/>
                          </a:solidFill>
                          <a:effectLst/>
                        </a:rPr>
                        <a:t>around without the motor </a:t>
                      </a:r>
                      <a:r>
                        <a:rPr lang="en-US" sz="1050" u="none" strike="noStrike" dirty="0" smtClean="0">
                          <a:solidFill>
                            <a:srgbClr val="000000"/>
                          </a:solidFill>
                          <a:effectLst/>
                        </a:rPr>
                        <a:t>on</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a:solidFill>
                            <a:srgbClr val="000000"/>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a:t>
                      </a:r>
                      <a:r>
                        <a:rPr lang="en-US" sz="1050" b="1" u="none" strike="noStrike" dirty="0">
                          <a:solidFill>
                            <a:srgbClr val="000000"/>
                          </a:solidFill>
                          <a:effectLst/>
                        </a:rPr>
                        <a:t>risk of a collision in a boat is very low</a:t>
                      </a:r>
                      <a:r>
                        <a:rPr lang="en-US" sz="1050" u="none" strike="noStrike" dirty="0">
                          <a:solidFill>
                            <a:srgbClr val="000000"/>
                          </a:solidFill>
                          <a:effectLst/>
                        </a:rPr>
                        <a:t>, even if you have been drinking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You </a:t>
                      </a:r>
                      <a:r>
                        <a:rPr lang="en-US" sz="1050" b="1" u="none" strike="noStrike" dirty="0">
                          <a:effectLst/>
                        </a:rPr>
                        <a:t>can see what’s coming</a:t>
                      </a:r>
                      <a:r>
                        <a:rPr lang="en-US" sz="1050" u="none" strike="noStrike" dirty="0">
                          <a:effectLst/>
                        </a:rPr>
                        <a:t> when you are in a boat and can avoid problems, even if you’ve been drinking alcoholic beverages</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a:t>
                      </a:r>
                      <a:r>
                        <a:rPr lang="en-US" sz="1050" b="1" u="none" strike="noStrike" dirty="0">
                          <a:effectLst/>
                        </a:rPr>
                        <a:t>don’t want to worry about the rules </a:t>
                      </a:r>
                      <a:r>
                        <a:rPr lang="en-US" sz="1050" u="none" strike="noStrike" dirty="0">
                          <a:effectLst/>
                        </a:rPr>
                        <a:t>when I’m out in a boat having a </a:t>
                      </a:r>
                      <a:r>
                        <a:rPr lang="en-US" sz="1050" b="1" u="none" strike="noStrike" dirty="0">
                          <a:effectLst/>
                        </a:rPr>
                        <a:t>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worry about drinking and operating a boat because the </a:t>
                      </a:r>
                      <a:r>
                        <a:rPr lang="en-US" sz="1050" b="1" u="none" strike="noStrike" dirty="0">
                          <a:effectLst/>
                        </a:rPr>
                        <a:t>risk of getting caught is very low</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Drinking while boating is part of how I </a:t>
                      </a:r>
                      <a:r>
                        <a:rPr lang="en-US" sz="1050" b="1" u="none" strike="noStrike" dirty="0">
                          <a:effectLst/>
                        </a:rPr>
                        <a:t>connect with friends</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Just a few drinks will have </a:t>
                      </a:r>
                      <a:r>
                        <a:rPr lang="en-US" sz="1050" b="1" u="none" strike="noStrike" dirty="0">
                          <a:effectLst/>
                        </a:rPr>
                        <a:t>no impact on my ability to operate </a:t>
                      </a:r>
                      <a:r>
                        <a:rPr lang="en-US" sz="1050" u="none" strike="noStrike" dirty="0">
                          <a:effectLst/>
                        </a:rPr>
                        <a:t>a boat</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Serving alcoholic beverages while boating is how I </a:t>
                      </a:r>
                      <a:r>
                        <a:rPr lang="en-US" sz="1050" b="1" u="none" strike="noStrike" dirty="0">
                          <a:effectLst/>
                        </a:rPr>
                        <a:t>show others a 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It’s </a:t>
                      </a:r>
                      <a:r>
                        <a:rPr lang="en-US" sz="1050" b="1" u="none" strike="noStrike" dirty="0">
                          <a:effectLst/>
                        </a:rPr>
                        <a:t>normal / acceptable </a:t>
                      </a:r>
                      <a:r>
                        <a:rPr lang="en-US" sz="1050" u="none" strike="noStrike" dirty="0">
                          <a:effectLst/>
                        </a:rPr>
                        <a:t>to drink while boating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Operating a boat </a:t>
                      </a:r>
                      <a:r>
                        <a:rPr lang="en-US" sz="1050" b="1" u="none" strike="noStrike" dirty="0">
                          <a:effectLst/>
                        </a:rPr>
                        <a:t>doesn’t require as much attention as driving a car</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 worst that will happen if you are stopped for drinking and operating a boat is that </a:t>
                      </a:r>
                      <a:r>
                        <a:rPr lang="en-US" sz="1050" b="1" u="none" strike="noStrike" dirty="0">
                          <a:effectLst/>
                        </a:rPr>
                        <a:t>you will get a warning</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 is </a:t>
                      </a:r>
                      <a:r>
                        <a:rPr lang="en-US" sz="1050" b="1" u="none" strike="noStrike" dirty="0">
                          <a:effectLst/>
                        </a:rPr>
                        <a:t>more exciting </a:t>
                      </a:r>
                      <a:r>
                        <a:rPr lang="en-US" sz="1050" u="none" strike="noStrike" dirty="0">
                          <a:effectLst/>
                        </a:rPr>
                        <a:t>to drive or ride in a boat after a drink or two</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rPr>
                        <a:t>Providing alcohol to others </a:t>
                      </a:r>
                      <a:r>
                        <a:rPr lang="en-US" sz="1050" u="none" strike="noStrike" dirty="0">
                          <a:effectLst/>
                        </a:rPr>
                        <a:t>while boating is part of how I </a:t>
                      </a:r>
                      <a:r>
                        <a:rPr lang="en-US" sz="1050" b="1" u="none" strike="noStrike" dirty="0">
                          <a:effectLst/>
                        </a:rPr>
                        <a:t>show I care </a:t>
                      </a:r>
                      <a:r>
                        <a:rPr lang="en-US" sz="1050" u="none" strike="noStrike" dirty="0">
                          <a:effectLst/>
                        </a:rPr>
                        <a:t>for them</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It’s </a:t>
                      </a:r>
                      <a:r>
                        <a:rPr lang="en-US" sz="1050" b="1" u="none" strike="noStrike" dirty="0">
                          <a:effectLst/>
                        </a:rPr>
                        <a:t>my boat</a:t>
                      </a:r>
                      <a:r>
                        <a:rPr lang="en-US" sz="1050" u="none" strike="noStrike" dirty="0">
                          <a:effectLst/>
                        </a:rPr>
                        <a:t> and I’ll drink alcoholic beverages </a:t>
                      </a:r>
                      <a:r>
                        <a:rPr lang="en-US" sz="1050" b="1" u="none" strike="noStrike" dirty="0">
                          <a:effectLst/>
                        </a:rPr>
                        <a:t>if I want to</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229350" y="6324600"/>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384189"/>
            <a:ext cx="6172200"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9" name="Rounded Rectangle 8"/>
          <p:cNvSpPr/>
          <p:nvPr/>
        </p:nvSpPr>
        <p:spPr>
          <a:xfrm>
            <a:off x="7353300" y="10098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 to prevent </a:t>
            </a:r>
            <a:r>
              <a:rPr lang="en-US" sz="1400" dirty="0">
                <a:solidFill>
                  <a:srgbClr val="1F497D"/>
                </a:solidFill>
              </a:rPr>
              <a:t>drinking and operating a boat</a:t>
            </a:r>
          </a:p>
        </p:txBody>
      </p:sp>
      <p:cxnSp>
        <p:nvCxnSpPr>
          <p:cNvPr id="10" name="Straight Connector 9"/>
          <p:cNvCxnSpPr/>
          <p:nvPr/>
        </p:nvCxnSpPr>
        <p:spPr>
          <a:xfrm>
            <a:off x="75221" y="1340030"/>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991" y="2971800"/>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81000" y="762000"/>
            <a:ext cx="381000" cy="25326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9836632">
            <a:off x="-110809" y="620408"/>
            <a:ext cx="762000" cy="369332"/>
          </a:xfrm>
          <a:prstGeom prst="rect">
            <a:avLst/>
          </a:prstGeom>
          <a:noFill/>
        </p:spPr>
        <p:txBody>
          <a:bodyPr wrap="square" rtlCol="0">
            <a:spAutoFit/>
          </a:bodyPr>
          <a:lstStyle/>
          <a:p>
            <a:pPr algn="ctr"/>
            <a:r>
              <a:rPr lang="en-US" sz="900" dirty="0" smtClean="0"/>
              <a:t>Total Boaters</a:t>
            </a:r>
          </a:p>
        </p:txBody>
      </p:sp>
    </p:spTree>
    <p:extLst>
      <p:ext uri="{BB962C8B-B14F-4D97-AF65-F5344CB8AC3E}">
        <p14:creationId xmlns:p14="http://schemas.microsoft.com/office/powerpoint/2010/main" val="411298257"/>
      </p:ext>
    </p:extLst>
  </p:cSld>
  <p:clrMapOvr>
    <a:masterClrMapping/>
  </p:clrMapOvr>
  <p:transition spd="slow" advClick="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800" y="197844"/>
            <a:ext cx="6352575" cy="612000"/>
          </a:xfrm>
        </p:spPr>
        <p:txBody>
          <a:bodyPr/>
          <a:lstStyle/>
          <a:p>
            <a:r>
              <a:rPr lang="en-US" dirty="0" smtClean="0"/>
              <a:t>The #1 top barrier, and several others, relate to the broader perception that ‘drinking and boating’ is not dangerous. </a:t>
            </a:r>
            <a:br>
              <a:rPr lang="en-US" dirty="0" smtClean="0"/>
            </a:br>
            <a:r>
              <a:rPr lang="en-US" sz="1600" b="0" dirty="0" smtClean="0"/>
              <a:t>Based </a:t>
            </a:r>
            <a:r>
              <a:rPr lang="en-US" sz="1600" b="0" dirty="0"/>
              <a:t>on </a:t>
            </a:r>
            <a:r>
              <a:rPr lang="en-US" sz="1600" b="0" dirty="0" smtClean="0"/>
              <a:t>MaxDiff Scores / 10</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56</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5407540"/>
              </p:ext>
            </p:extLst>
          </p:nvPr>
        </p:nvGraphicFramePr>
        <p:xfrm>
          <a:off x="200024" y="1200150"/>
          <a:ext cx="8562975" cy="4421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71456322"/>
              </p:ext>
            </p:extLst>
          </p:nvPr>
        </p:nvGraphicFramePr>
        <p:xfrm>
          <a:off x="183697" y="1474430"/>
          <a:ext cx="8665028" cy="4021682"/>
        </p:xfrm>
        <a:graphic>
          <a:graphicData uri="http://schemas.openxmlformats.org/drawingml/2006/table">
            <a:tbl>
              <a:tblPr>
                <a:tableStyleId>{5C22544A-7EE6-4342-B048-85BDC9FD1C3A}</a:tableStyleId>
              </a:tblPr>
              <a:tblGrid>
                <a:gridCol w="457200"/>
                <a:gridCol w="8207828"/>
              </a:tblGrid>
              <a:tr h="574526">
                <a:tc>
                  <a:txBody>
                    <a:bodyPr/>
                    <a:lstStyle/>
                    <a:p>
                      <a:pPr algn="ctr" fontAlgn="ctr"/>
                      <a:r>
                        <a:rPr lang="en-US" sz="1000" b="0" i="0" u="none" strike="noStrike" dirty="0">
                          <a:solidFill>
                            <a:schemeClr val="tx1"/>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know anyone who has died or had a close call </a:t>
                      </a:r>
                      <a:r>
                        <a:rPr lang="en-US" sz="1200" u="none" strike="noStrike" dirty="0">
                          <a:solidFill>
                            <a:srgbClr val="000000"/>
                          </a:solidFill>
                          <a:effectLst/>
                        </a:rPr>
                        <a:t>due to drinking and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perfectly fine </a:t>
                      </a:r>
                      <a:r>
                        <a:rPr lang="en-US" sz="1200" u="none" strike="noStrike" dirty="0">
                          <a:solidFill>
                            <a:srgbClr val="000000"/>
                          </a:solidFill>
                          <a:effectLst/>
                        </a:rPr>
                        <a:t>to drink in a boat as long as the operator doesn’t have too much to drink</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Having a drink while boating is part of having a </a:t>
                      </a:r>
                      <a:r>
                        <a:rPr lang="en-US" sz="1200" b="1" u="none" strike="noStrike" dirty="0">
                          <a:solidFill>
                            <a:srgbClr val="000000"/>
                          </a:solidFill>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It’s </a:t>
                      </a:r>
                      <a:r>
                        <a:rPr lang="en-US" sz="1200" b="1" u="none" strike="noStrike" dirty="0">
                          <a:solidFill>
                            <a:srgbClr val="000000"/>
                          </a:solidFill>
                          <a:effectLst/>
                        </a:rPr>
                        <a:t>legal to drink </a:t>
                      </a:r>
                      <a:r>
                        <a:rPr lang="en-US" sz="1200" u="none" strike="noStrike" dirty="0">
                          <a:solidFill>
                            <a:srgbClr val="000000"/>
                          </a:solidFill>
                          <a:effectLst/>
                        </a:rPr>
                        <a:t>while operating 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easy to get away with </a:t>
                      </a:r>
                      <a:r>
                        <a:rPr lang="en-US" sz="1200" u="none" strike="noStrike" dirty="0">
                          <a:solidFill>
                            <a:srgbClr val="000000"/>
                          </a:solidFill>
                          <a:effectLst/>
                        </a:rPr>
                        <a:t>drinking alcoholic beverages and operating a boat because </a:t>
                      </a:r>
                      <a:r>
                        <a:rPr lang="en-US" sz="1200" b="1" u="none" strike="noStrike" dirty="0">
                          <a:solidFill>
                            <a:srgbClr val="000000"/>
                          </a:solidFill>
                          <a:effectLst/>
                        </a:rPr>
                        <a:t>erratic driving isn’t as obviou</a:t>
                      </a:r>
                      <a:r>
                        <a:rPr lang="en-US" sz="1200" u="none" strike="noStrike" dirty="0">
                          <a:solidFill>
                            <a:srgbClr val="000000"/>
                          </a:solidFill>
                          <a:effectLst/>
                        </a:rPr>
                        <a:t>s as on the road</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not dangerous to </a:t>
                      </a:r>
                      <a:r>
                        <a:rPr lang="en-US" sz="1200" u="none" strike="noStrike" dirty="0">
                          <a:solidFill>
                            <a:srgbClr val="000000"/>
                          </a:solidFill>
                          <a:effectLst/>
                        </a:rPr>
                        <a:t>drink in a boat when you are </a:t>
                      </a:r>
                      <a:r>
                        <a:rPr lang="en-US" sz="1200" b="1" u="none" strike="noStrike" dirty="0">
                          <a:solidFill>
                            <a:srgbClr val="000000"/>
                          </a:solidFill>
                          <a:effectLst/>
                        </a:rPr>
                        <a:t>just drifting or floating </a:t>
                      </a:r>
                      <a:r>
                        <a:rPr lang="en-US" sz="1200" u="none" strike="noStrike" dirty="0">
                          <a:solidFill>
                            <a:srgbClr val="000000"/>
                          </a:solidFill>
                          <a:effectLst/>
                        </a:rPr>
                        <a:t>around without the motor on.</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The </a:t>
                      </a:r>
                      <a:r>
                        <a:rPr lang="en-US" sz="1200" b="1" u="none" strike="noStrike" dirty="0">
                          <a:solidFill>
                            <a:srgbClr val="000000"/>
                          </a:solidFill>
                          <a:effectLst/>
                        </a:rPr>
                        <a:t>risk of a collision in a boat is very low</a:t>
                      </a:r>
                      <a:r>
                        <a:rPr lang="en-US" sz="1200" u="none" strike="noStrike" dirty="0">
                          <a:solidFill>
                            <a:srgbClr val="000000"/>
                          </a:solidFill>
                          <a:effectLst/>
                        </a:rPr>
                        <a:t>, even if you have been drinking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280919"/>
            <a:ext cx="6019800" cy="553998"/>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9" name="Rounded Rectangle 8"/>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 to prevent </a:t>
            </a:r>
            <a:r>
              <a:rPr lang="en-US" sz="1400" dirty="0">
                <a:solidFill>
                  <a:srgbClr val="1F497D"/>
                </a:solidFill>
              </a:rPr>
              <a:t>drinking and operating a boat</a:t>
            </a:r>
          </a:p>
        </p:txBody>
      </p:sp>
      <p:sp>
        <p:nvSpPr>
          <p:cNvPr id="11" name="TextBox 10"/>
          <p:cNvSpPr txBox="1"/>
          <p:nvPr/>
        </p:nvSpPr>
        <p:spPr>
          <a:xfrm>
            <a:off x="3252650" y="914400"/>
            <a:ext cx="3026230" cy="369332"/>
          </a:xfrm>
          <a:prstGeom prst="rect">
            <a:avLst/>
          </a:prstGeom>
          <a:noFill/>
        </p:spPr>
        <p:txBody>
          <a:bodyPr wrap="square" rtlCol="0">
            <a:spAutoFit/>
          </a:bodyPr>
          <a:lstStyle/>
          <a:p>
            <a:pPr algn="ctr"/>
            <a:r>
              <a:rPr lang="en-US" b="1" dirty="0">
                <a:solidFill>
                  <a:srgbClr val="1F497D"/>
                </a:solidFill>
              </a:rPr>
              <a:t>Top </a:t>
            </a:r>
            <a:r>
              <a:rPr lang="en-US" b="1" dirty="0" smtClean="0">
                <a:solidFill>
                  <a:srgbClr val="1F497D"/>
                </a:solidFill>
              </a:rPr>
              <a:t>7 Barriers</a:t>
            </a:r>
            <a:endParaRPr lang="en-US" b="1" dirty="0">
              <a:solidFill>
                <a:srgbClr val="1F497D"/>
              </a:solidFill>
            </a:endParaRPr>
          </a:p>
        </p:txBody>
      </p:sp>
      <p:grpSp>
        <p:nvGrpSpPr>
          <p:cNvPr id="12" name="Group 11"/>
          <p:cNvGrpSpPr/>
          <p:nvPr/>
        </p:nvGrpSpPr>
        <p:grpSpPr>
          <a:xfrm>
            <a:off x="6400800" y="5219113"/>
            <a:ext cx="2590800" cy="892626"/>
            <a:chOff x="6934200" y="5007428"/>
            <a:chExt cx="2590800" cy="892626"/>
          </a:xfrm>
        </p:grpSpPr>
        <p:grpSp>
          <p:nvGrpSpPr>
            <p:cNvPr id="13" name="Group 12"/>
            <p:cNvGrpSpPr/>
            <p:nvPr/>
          </p:nvGrpSpPr>
          <p:grpSpPr>
            <a:xfrm>
              <a:off x="6934200" y="5410200"/>
              <a:ext cx="2590800" cy="489854"/>
              <a:chOff x="7630886" y="5355772"/>
              <a:chExt cx="2590800" cy="489854"/>
            </a:xfrm>
          </p:grpSpPr>
          <p:sp>
            <p:nvSpPr>
              <p:cNvPr id="21" name="Rectangle 20"/>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7859486" y="5355772"/>
                <a:ext cx="1981200" cy="276999"/>
              </a:xfrm>
              <a:prstGeom prst="rect">
                <a:avLst/>
              </a:prstGeom>
              <a:noFill/>
            </p:spPr>
            <p:txBody>
              <a:bodyPr wrap="square" rtlCol="0">
                <a:spAutoFit/>
              </a:bodyPr>
              <a:lstStyle/>
              <a:p>
                <a:r>
                  <a:rPr lang="en-US" sz="1200" dirty="0" smtClean="0">
                    <a:solidFill>
                      <a:srgbClr val="1F497D"/>
                    </a:solidFill>
                  </a:rPr>
                  <a:t>Not going to get caught</a:t>
                </a:r>
                <a:endParaRPr lang="en-US" sz="1200" dirty="0">
                  <a:solidFill>
                    <a:srgbClr val="1F497D"/>
                  </a:solidFill>
                </a:endParaRPr>
              </a:p>
            </p:txBody>
          </p:sp>
          <p:sp>
            <p:nvSpPr>
              <p:cNvPr id="24" name="TextBox 23"/>
              <p:cNvSpPr txBox="1"/>
              <p:nvPr/>
            </p:nvSpPr>
            <p:spPr>
              <a:xfrm>
                <a:off x="7859486" y="5568627"/>
                <a:ext cx="2362200" cy="276999"/>
              </a:xfrm>
              <a:prstGeom prst="rect">
                <a:avLst/>
              </a:prstGeom>
              <a:noFill/>
            </p:spPr>
            <p:txBody>
              <a:bodyPr wrap="square" rtlCol="0">
                <a:spAutoFit/>
              </a:bodyPr>
              <a:lstStyle/>
              <a:p>
                <a:r>
                  <a:rPr lang="en-US" sz="1200" dirty="0" smtClean="0">
                    <a:solidFill>
                      <a:srgbClr val="1F497D"/>
                    </a:solidFill>
                  </a:rPr>
                  <a:t>Part of a good time</a:t>
                </a:r>
                <a:endParaRPr lang="en-US" sz="1200" dirty="0">
                  <a:solidFill>
                    <a:srgbClr val="1F497D"/>
                  </a:solidFill>
                </a:endParaRPr>
              </a:p>
            </p:txBody>
          </p:sp>
        </p:grpSp>
        <p:sp>
          <p:nvSpPr>
            <p:cNvPr id="14" name="Rectangle 13"/>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7162800" y="5203372"/>
              <a:ext cx="1981200" cy="276999"/>
            </a:xfrm>
            <a:prstGeom prst="rect">
              <a:avLst/>
            </a:prstGeom>
            <a:noFill/>
          </p:spPr>
          <p:txBody>
            <a:bodyPr wrap="square" rtlCol="0">
              <a:spAutoFit/>
            </a:bodyPr>
            <a:lstStyle/>
            <a:p>
              <a:r>
                <a:rPr lang="en-US" sz="1200" dirty="0" smtClean="0">
                  <a:solidFill>
                    <a:srgbClr val="1F497D"/>
                  </a:solidFill>
                </a:rPr>
                <a:t>I think it’s legal</a:t>
              </a:r>
              <a:endParaRPr lang="en-US" sz="1200" dirty="0">
                <a:solidFill>
                  <a:srgbClr val="1F497D"/>
                </a:solidFill>
              </a:endParaRPr>
            </a:p>
          </p:txBody>
        </p:sp>
        <p:sp>
          <p:nvSpPr>
            <p:cNvPr id="20" name="TextBox 19"/>
            <p:cNvSpPr txBox="1"/>
            <p:nvPr/>
          </p:nvSpPr>
          <p:spPr>
            <a:xfrm>
              <a:off x="7162800" y="5007428"/>
              <a:ext cx="2133600" cy="276999"/>
            </a:xfrm>
            <a:prstGeom prst="rect">
              <a:avLst/>
            </a:prstGeom>
            <a:noFill/>
          </p:spPr>
          <p:txBody>
            <a:bodyPr wrap="square" rtlCol="0">
              <a:spAutoFit/>
            </a:bodyPr>
            <a:lstStyle/>
            <a:p>
              <a:r>
                <a:rPr lang="en-US" sz="1200" dirty="0" smtClean="0">
                  <a:solidFill>
                    <a:srgbClr val="1F497D"/>
                  </a:solidFill>
                </a:rPr>
                <a:t>It’s not dangerous</a:t>
              </a:r>
              <a:endParaRPr lang="en-US" sz="1200" dirty="0">
                <a:solidFill>
                  <a:srgbClr val="1F497D"/>
                </a:solidFill>
              </a:endParaRPr>
            </a:p>
          </p:txBody>
        </p:sp>
      </p:grpSp>
      <p:sp>
        <p:nvSpPr>
          <p:cNvPr id="25" name="TextBox 24"/>
          <p:cNvSpPr txBox="1"/>
          <p:nvPr/>
        </p:nvSpPr>
        <p:spPr>
          <a:xfrm>
            <a:off x="6512924" y="4811486"/>
            <a:ext cx="2141220" cy="307777"/>
          </a:xfrm>
          <a:prstGeom prst="rect">
            <a:avLst/>
          </a:prstGeom>
          <a:noFill/>
        </p:spPr>
        <p:txBody>
          <a:bodyPr wrap="square" rtlCol="0">
            <a:spAutoFit/>
          </a:bodyPr>
          <a:lstStyle/>
          <a:p>
            <a:r>
              <a:rPr lang="en-US" sz="1400" b="1" dirty="0">
                <a:solidFill>
                  <a:srgbClr val="1F497D"/>
                </a:solidFill>
              </a:rPr>
              <a:t>Reason ‘why not’ themes</a:t>
            </a:r>
          </a:p>
        </p:txBody>
      </p:sp>
      <p:sp>
        <p:nvSpPr>
          <p:cNvPr id="26" name="Rectangle 25"/>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7" name="Straight Connector 26"/>
          <p:cNvCxnSpPr/>
          <p:nvPr/>
        </p:nvCxnSpPr>
        <p:spPr>
          <a:xfrm>
            <a:off x="75221" y="2020974"/>
            <a:ext cx="9068779" cy="1210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80902"/>
      </p:ext>
    </p:extLst>
  </p:cSld>
  <p:clrMapOvr>
    <a:masterClrMapping/>
  </p:clrMapOvr>
  <p:transition spd="slow" advClick="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131704"/>
            <a:ext cx="8072286" cy="612000"/>
          </a:xfrm>
        </p:spPr>
        <p:txBody>
          <a:bodyPr/>
          <a:lstStyle/>
          <a:p>
            <a:r>
              <a:rPr lang="en-US" dirty="0" smtClean="0"/>
              <a:t>“Top 9” are highly motivating reasons to </a:t>
            </a:r>
            <a:r>
              <a:rPr lang="en-US" dirty="0"/>
              <a:t>not Drinking Alcohol while </a:t>
            </a:r>
            <a:r>
              <a:rPr lang="en-US" dirty="0" smtClean="0"/>
              <a:t>boating; especially the “top 5”. </a:t>
            </a:r>
            <a:br>
              <a:rPr lang="en-US" dirty="0" smtClean="0"/>
            </a:br>
            <a:r>
              <a:rPr lang="en-US" sz="1400" b="0" dirty="0" smtClean="0"/>
              <a:t>Based </a:t>
            </a:r>
            <a:r>
              <a:rPr lang="en-US" sz="1400" b="0" dirty="0"/>
              <a:t>on </a:t>
            </a:r>
            <a:r>
              <a:rPr lang="en-US" sz="1400" b="0" dirty="0" smtClean="0"/>
              <a:t>MaxDiff Scores</a:t>
            </a:r>
            <a:r>
              <a:rPr lang="en-US" sz="1400" b="0" dirty="0"/>
              <a:t>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57</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3535056"/>
              </p:ext>
            </p:extLst>
          </p:nvPr>
        </p:nvGraphicFramePr>
        <p:xfrm>
          <a:off x="152400" y="790557"/>
          <a:ext cx="8858251" cy="559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98080688"/>
              </p:ext>
            </p:extLst>
          </p:nvPr>
        </p:nvGraphicFramePr>
        <p:xfrm>
          <a:off x="176946" y="1085670"/>
          <a:ext cx="8904512" cy="5110798"/>
        </p:xfrm>
        <a:graphic>
          <a:graphicData uri="http://schemas.openxmlformats.org/drawingml/2006/table">
            <a:tbl>
              <a:tblPr>
                <a:tableStyleId>{5C22544A-7EE6-4342-B048-85BDC9FD1C3A}</a:tableStyleId>
              </a:tblPr>
              <a:tblGrid>
                <a:gridCol w="457201"/>
                <a:gridCol w="8447311"/>
              </a:tblGrid>
              <a:tr h="365057">
                <a:tc>
                  <a:txBody>
                    <a:bodyPr/>
                    <a:lstStyle/>
                    <a:p>
                      <a:pPr algn="ctr" fontAlgn="ctr"/>
                      <a:r>
                        <a:rPr lang="en-US" sz="1000" b="0" i="0" u="none" strike="noStrike" dirty="0">
                          <a:solidFill>
                            <a:schemeClr val="tx1"/>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Drinking and operating a boat puts </a:t>
                      </a:r>
                      <a:r>
                        <a:rPr lang="en-US" sz="1200" b="1" u="none" strike="noStrike" dirty="0">
                          <a:solidFill>
                            <a:srgbClr val="000000"/>
                          </a:solidFill>
                          <a:effectLst/>
                        </a:rPr>
                        <a:t>those I care about </a:t>
                      </a:r>
                      <a:r>
                        <a:rPr lang="en-US" sz="1200" u="none" strike="noStrike" dirty="0">
                          <a:solidFill>
                            <a:srgbClr val="000000"/>
                          </a:solidFill>
                          <a:effectLst/>
                        </a:rPr>
                        <a:t>at risk</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am more likely to </a:t>
                      </a:r>
                      <a:r>
                        <a:rPr lang="en-US" sz="1200" b="1" u="none" strike="noStrike" dirty="0">
                          <a:solidFill>
                            <a:srgbClr val="000000"/>
                          </a:solidFill>
                          <a:effectLst/>
                        </a:rPr>
                        <a:t>avoid problems </a:t>
                      </a:r>
                      <a:r>
                        <a:rPr lang="en-US" sz="1200" u="none" strike="noStrike" dirty="0">
                          <a:solidFill>
                            <a:srgbClr val="000000"/>
                          </a:solidFill>
                          <a:effectLst/>
                        </a:rPr>
                        <a:t>if I don’t drink and operate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Boating would </a:t>
                      </a:r>
                      <a:r>
                        <a:rPr lang="en-US" sz="1200" b="1" u="none" strike="noStrike" dirty="0">
                          <a:solidFill>
                            <a:srgbClr val="000000"/>
                          </a:solidFill>
                          <a:effectLst/>
                        </a:rPr>
                        <a:t>never be the same </a:t>
                      </a:r>
                      <a:r>
                        <a:rPr lang="en-US" sz="1200" u="none" strike="noStrike" dirty="0">
                          <a:solidFill>
                            <a:srgbClr val="000000"/>
                          </a:solidFill>
                          <a:effectLst/>
                        </a:rPr>
                        <a:t>for me if </a:t>
                      </a:r>
                      <a:r>
                        <a:rPr lang="en-US" sz="1200" b="1" u="none" strike="noStrike" dirty="0">
                          <a:solidFill>
                            <a:srgbClr val="000000"/>
                          </a:solidFill>
                          <a:effectLst/>
                        </a:rPr>
                        <a:t>someone close to me died </a:t>
                      </a:r>
                      <a:r>
                        <a:rPr lang="en-US" sz="1200" u="none" strike="noStrike" dirty="0">
                          <a:solidFill>
                            <a:srgbClr val="000000"/>
                          </a:solidFill>
                          <a:effectLst/>
                        </a:rPr>
                        <a:t>because I was drinking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don’t need to drink to have a good time; </a:t>
                      </a:r>
                      <a:r>
                        <a:rPr lang="en-US" sz="1200" b="1" u="none" strike="noStrike" dirty="0">
                          <a:solidFill>
                            <a:srgbClr val="000000"/>
                          </a:solidFill>
                          <a:effectLst/>
                        </a:rPr>
                        <a:t>boating is a natural high</a:t>
                      </a:r>
                      <a:endParaRPr lang="en-US" sz="1200" b="1"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want the pain </a:t>
                      </a:r>
                      <a:r>
                        <a:rPr lang="en-US" sz="1200" u="none" strike="noStrike" dirty="0">
                          <a:solidFill>
                            <a:srgbClr val="000000"/>
                          </a:solidFill>
                          <a:effectLst/>
                        </a:rPr>
                        <a:t>I would feel if I knew </a:t>
                      </a:r>
                      <a:r>
                        <a:rPr lang="en-US" sz="1200" b="1" u="none" strike="noStrike" dirty="0">
                          <a:solidFill>
                            <a:srgbClr val="000000"/>
                          </a:solidFill>
                          <a:effectLst/>
                        </a:rPr>
                        <a:t>I killed someone </a:t>
                      </a:r>
                      <a:r>
                        <a:rPr lang="en-US" sz="1200" u="none" strike="noStrike" dirty="0">
                          <a:solidFill>
                            <a:srgbClr val="000000"/>
                          </a:solidFill>
                          <a:effectLst/>
                        </a:rPr>
                        <a:t>because I was drinking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want to set a </a:t>
                      </a:r>
                      <a:r>
                        <a:rPr lang="en-US" sz="1200" b="1" u="none" strike="noStrike" dirty="0">
                          <a:solidFill>
                            <a:srgbClr val="000000"/>
                          </a:solidFill>
                          <a:effectLst/>
                        </a:rPr>
                        <a:t>good example for children </a:t>
                      </a:r>
                      <a:r>
                        <a:rPr lang="en-US" sz="1200" u="none" strike="noStrike" dirty="0">
                          <a:solidFill>
                            <a:srgbClr val="000000"/>
                          </a:solidFill>
                          <a:effectLst/>
                        </a:rPr>
                        <a:t>by not drinking when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want to set a </a:t>
                      </a:r>
                      <a:r>
                        <a:rPr lang="en-US" sz="1200" b="1" u="none" strike="noStrike" dirty="0">
                          <a:solidFill>
                            <a:srgbClr val="000000"/>
                          </a:solidFill>
                          <a:effectLst/>
                        </a:rPr>
                        <a:t>good example for teenagers </a:t>
                      </a:r>
                      <a:r>
                        <a:rPr lang="en-US" sz="1200" u="none" strike="noStrike" dirty="0">
                          <a:solidFill>
                            <a:srgbClr val="000000"/>
                          </a:solidFill>
                          <a:effectLst/>
                        </a:rPr>
                        <a:t>by not drinking when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show others that I care </a:t>
                      </a:r>
                      <a:r>
                        <a:rPr lang="en-US" sz="1200" u="none" strike="noStrike" dirty="0">
                          <a:solidFill>
                            <a:srgbClr val="000000"/>
                          </a:solidFill>
                          <a:effectLst/>
                        </a:rPr>
                        <a:t>about them by avoiding alcoholic beverages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Those who are ‘</a:t>
                      </a:r>
                      <a:r>
                        <a:rPr lang="en-US" sz="1200" b="1" u="none" strike="noStrike" dirty="0">
                          <a:solidFill>
                            <a:srgbClr val="000000"/>
                          </a:solidFill>
                          <a:effectLst/>
                        </a:rPr>
                        <a:t>in the know’ always avoid </a:t>
                      </a:r>
                      <a:r>
                        <a:rPr lang="en-US" sz="1200" u="none" strike="noStrike" dirty="0">
                          <a:solidFill>
                            <a:srgbClr val="000000"/>
                          </a:solidFill>
                          <a:effectLst/>
                        </a:rPr>
                        <a:t>alcoholic beverages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wouldn’t drink while operating a boat if I knew that I </a:t>
                      </a:r>
                      <a:r>
                        <a:rPr lang="en-US" sz="1200" b="1" u="none" strike="noStrike" dirty="0">
                          <a:effectLst/>
                        </a:rPr>
                        <a:t>could lose my automobile driver’s license </a:t>
                      </a:r>
                      <a:r>
                        <a:rPr lang="en-US" sz="1200" u="none" strike="noStrike" dirty="0">
                          <a:effectLst/>
                        </a:rPr>
                        <a:t>for impaired operation of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always try to have a </a:t>
                      </a:r>
                      <a:r>
                        <a:rPr lang="en-US" sz="1200" b="1" u="none" strike="noStrike" dirty="0">
                          <a:effectLst/>
                        </a:rPr>
                        <a:t>designated driver/‘skipper</a:t>
                      </a:r>
                      <a:r>
                        <a:rPr lang="en-US" sz="1200" u="none" strike="noStrike" dirty="0">
                          <a:effectLst/>
                        </a:rPr>
                        <a:t>’ if we are drinking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b="1" u="none" strike="noStrike" dirty="0">
                          <a:effectLst/>
                        </a:rPr>
                        <a:t>Others will look up to me </a:t>
                      </a:r>
                      <a:r>
                        <a:rPr lang="en-US" sz="1200" u="none" strike="noStrike" dirty="0">
                          <a:effectLst/>
                        </a:rPr>
                        <a:t>for avoiding alcoholic beverages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have </a:t>
                      </a:r>
                      <a:r>
                        <a:rPr lang="en-US" sz="1200" b="1" u="none" strike="noStrike" dirty="0">
                          <a:effectLst/>
                        </a:rPr>
                        <a:t>more energy </a:t>
                      </a:r>
                      <a:r>
                        <a:rPr lang="en-US" sz="1200" u="none" strike="noStrike" dirty="0">
                          <a:effectLst/>
                        </a:rPr>
                        <a:t>when I don’t drink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dirty="0">
                          <a:solidFill>
                            <a:schemeClr val="tx1"/>
                          </a:solidFill>
                          <a:effectLst/>
                          <a:latin typeface="Calibri"/>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wouldn’t drink while operating a boat </a:t>
                      </a:r>
                      <a:r>
                        <a:rPr lang="en-US" sz="1200" b="1" u="none" strike="noStrike" dirty="0">
                          <a:effectLst/>
                        </a:rPr>
                        <a:t>if there was more enforcemen</a:t>
                      </a:r>
                      <a:r>
                        <a:rPr lang="en-US" sz="1200" u="none" strike="noStrike" dirty="0">
                          <a:effectLst/>
                        </a:rPr>
                        <a:t>t of drinking &amp; boating laws and a bigger chance of getting </a:t>
                      </a:r>
                      <a:r>
                        <a:rPr lang="en-US" sz="1200" u="none" strike="noStrike" dirty="0" smtClean="0">
                          <a:effectLst/>
                        </a:rPr>
                        <a:t>caught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7" name="Rectangle 16"/>
          <p:cNvSpPr/>
          <p:nvPr/>
        </p:nvSpPr>
        <p:spPr>
          <a:xfrm>
            <a:off x="0" y="6444813"/>
            <a:ext cx="6159260" cy="400110"/>
          </a:xfrm>
          <a:prstGeom prst="rect">
            <a:avLst/>
          </a:prstGeom>
        </p:spPr>
        <p:txBody>
          <a:bodyPr wrap="square">
            <a:spAutoFit/>
          </a:bodyPr>
          <a:lstStyle/>
          <a:p>
            <a:r>
              <a:rPr lang="en-US" sz="1000" dirty="0" smtClean="0">
                <a:solidFill>
                  <a:srgbClr val="1F497D"/>
                </a:solidFill>
              </a:rPr>
              <a:t>Q401. </a:t>
            </a:r>
            <a:r>
              <a:rPr lang="en-US" sz="1000" dirty="0">
                <a:solidFill>
                  <a:srgbClr val="1F497D"/>
                </a:solidFill>
              </a:rPr>
              <a:t>Here are some statements that describe how people feel about drinking alcoholic beverages while operating a boat.  Which one do you </a:t>
            </a:r>
            <a:r>
              <a:rPr lang="en-US" sz="1000" dirty="0" smtClean="0">
                <a:solidFill>
                  <a:srgbClr val="1F497D"/>
                </a:solidFill>
              </a:rPr>
              <a:t>agree </a:t>
            </a:r>
            <a:r>
              <a:rPr lang="en-US" sz="1000" dirty="0">
                <a:solidFill>
                  <a:srgbClr val="1F497D"/>
                </a:solidFill>
              </a:rPr>
              <a:t>with the most </a:t>
            </a:r>
            <a:r>
              <a:rPr lang="en-US" sz="1000" dirty="0" smtClean="0">
                <a:solidFill>
                  <a:srgbClr val="1F497D"/>
                </a:solidFill>
              </a:rPr>
              <a:t>and </a:t>
            </a:r>
            <a:r>
              <a:rPr lang="en-US" sz="1000" dirty="0">
                <a:solidFill>
                  <a:srgbClr val="1F497D"/>
                </a:solidFill>
              </a:rPr>
              <a:t>which one </a:t>
            </a:r>
            <a:r>
              <a:rPr lang="en-US" sz="1000" dirty="0" smtClean="0">
                <a:solidFill>
                  <a:srgbClr val="1F497D"/>
                </a:solidFill>
              </a:rPr>
              <a:t>do </a:t>
            </a:r>
            <a:r>
              <a:rPr lang="en-US" sz="1000" dirty="0">
                <a:solidFill>
                  <a:srgbClr val="1F497D"/>
                </a:solidFill>
              </a:rPr>
              <a:t>you agree with the least?   (Select </a:t>
            </a:r>
            <a:r>
              <a:rPr lang="en-US" sz="1000" dirty="0" smtClean="0">
                <a:solidFill>
                  <a:srgbClr val="1F497D"/>
                </a:solidFill>
              </a:rPr>
              <a:t>one)  </a:t>
            </a:r>
            <a:endParaRPr lang="en-US" sz="1000" dirty="0">
              <a:solidFill>
                <a:srgbClr val="1F497D"/>
              </a:solidFill>
            </a:endParaRPr>
          </a:p>
        </p:txBody>
      </p:sp>
      <p:sp>
        <p:nvSpPr>
          <p:cNvPr id="8" name="Rounded Rectangle 7"/>
          <p:cNvSpPr/>
          <p:nvPr/>
        </p:nvSpPr>
        <p:spPr>
          <a:xfrm>
            <a:off x="7353300" y="377789"/>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Motivations</a:t>
            </a:r>
            <a:r>
              <a:rPr lang="en-US" sz="1400" dirty="0" smtClean="0">
                <a:solidFill>
                  <a:srgbClr val="1F497D"/>
                </a:solidFill>
              </a:rPr>
              <a:t> </a:t>
            </a:r>
            <a:r>
              <a:rPr lang="en-US" sz="1400" b="1" dirty="0" smtClean="0">
                <a:solidFill>
                  <a:srgbClr val="1F497D"/>
                </a:solidFill>
              </a:rPr>
              <a:t>to not </a:t>
            </a:r>
            <a:r>
              <a:rPr lang="en-US" sz="1400" dirty="0" smtClean="0">
                <a:solidFill>
                  <a:srgbClr val="1F497D"/>
                </a:solidFill>
              </a:rPr>
              <a:t>drink and operate a boat</a:t>
            </a:r>
            <a:endParaRPr lang="en-US" sz="1400" dirty="0">
              <a:solidFill>
                <a:srgbClr val="1F497D"/>
              </a:solidFill>
            </a:endParaRPr>
          </a:p>
        </p:txBody>
      </p:sp>
      <p:cxnSp>
        <p:nvCxnSpPr>
          <p:cNvPr id="7" name="Straight Connector 6"/>
          <p:cNvCxnSpPr/>
          <p:nvPr/>
        </p:nvCxnSpPr>
        <p:spPr>
          <a:xfrm>
            <a:off x="152400" y="440055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3962400"/>
            <a:ext cx="1600200" cy="369332"/>
          </a:xfrm>
          <a:prstGeom prst="rect">
            <a:avLst/>
          </a:prstGeom>
          <a:noFill/>
        </p:spPr>
        <p:txBody>
          <a:bodyPr wrap="square" rtlCol="0">
            <a:spAutoFit/>
          </a:bodyPr>
          <a:lstStyle/>
          <a:p>
            <a:pPr algn="r"/>
            <a:r>
              <a:rPr lang="en-US" b="1" dirty="0" smtClean="0">
                <a:solidFill>
                  <a:srgbClr val="FFFFFF">
                    <a:lumMod val="50000"/>
                  </a:srgbClr>
                </a:solidFill>
              </a:rPr>
              <a:t>Top 9 compete</a:t>
            </a:r>
            <a:endParaRPr lang="en-US" b="1" dirty="0">
              <a:solidFill>
                <a:srgbClr val="FFFFFF">
                  <a:lumMod val="50000"/>
                </a:srgbClr>
              </a:solidFill>
            </a:endParaRPr>
          </a:p>
        </p:txBody>
      </p:sp>
      <p:cxnSp>
        <p:nvCxnSpPr>
          <p:cNvPr id="13" name="Straight Arrow Connector 12"/>
          <p:cNvCxnSpPr/>
          <p:nvPr/>
        </p:nvCxnSpPr>
        <p:spPr>
          <a:xfrm flipH="1">
            <a:off x="490064" y="707363"/>
            <a:ext cx="304800" cy="378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221" y="2935368"/>
            <a:ext cx="9068779" cy="2385"/>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12069"/>
      </p:ext>
    </p:extLst>
  </p:cSld>
  <p:clrMapOvr>
    <a:masterClrMapping/>
  </p:clrMapOvr>
  <p:transition spd="slow" advClick="0">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131704"/>
            <a:ext cx="8072286" cy="612000"/>
          </a:xfrm>
        </p:spPr>
        <p:txBody>
          <a:bodyPr/>
          <a:lstStyle/>
          <a:p>
            <a:r>
              <a:rPr lang="en-US" dirty="0"/>
              <a:t>“Top </a:t>
            </a:r>
            <a:r>
              <a:rPr lang="en-US" dirty="0" smtClean="0"/>
              <a:t>5” </a:t>
            </a:r>
            <a:r>
              <a:rPr lang="en-US" dirty="0"/>
              <a:t>and “Top </a:t>
            </a:r>
            <a:r>
              <a:rPr lang="en-US" dirty="0" smtClean="0"/>
              <a:t>9” </a:t>
            </a:r>
            <a:r>
              <a:rPr lang="en-US" dirty="0"/>
              <a:t>Motivators are the same for </a:t>
            </a:r>
            <a:r>
              <a:rPr lang="en-US" dirty="0" smtClean="0"/>
              <a:t/>
            </a:r>
            <a:br>
              <a:rPr lang="en-US" dirty="0" smtClean="0"/>
            </a:br>
            <a:r>
              <a:rPr lang="en-US" dirty="0" smtClean="0">
                <a:solidFill>
                  <a:srgbClr val="00C800"/>
                </a:solidFill>
              </a:rPr>
              <a:t>Pleasure </a:t>
            </a:r>
            <a:r>
              <a:rPr lang="en-US" dirty="0" err="1" smtClean="0">
                <a:solidFill>
                  <a:srgbClr val="00C800"/>
                </a:solidFill>
              </a:rPr>
              <a:t>Powerboaters</a:t>
            </a:r>
            <a:r>
              <a:rPr lang="en-US" dirty="0" smtClean="0">
                <a:solidFill>
                  <a:srgbClr val="00C800"/>
                </a:solidFill>
              </a:rPr>
              <a:t> </a:t>
            </a:r>
            <a:r>
              <a:rPr lang="en-US" dirty="0" smtClean="0"/>
              <a:t>as </a:t>
            </a:r>
            <a:r>
              <a:rPr lang="en-US" dirty="0"/>
              <a:t>for </a:t>
            </a:r>
            <a:r>
              <a:rPr lang="en-US" dirty="0" smtClean="0"/>
              <a:t>Fishers and Paddlers. </a:t>
            </a:r>
            <a:br>
              <a:rPr lang="en-US" dirty="0" smtClean="0"/>
            </a:br>
            <a:r>
              <a:rPr lang="en-US" sz="1200" b="0" dirty="0" smtClean="0"/>
              <a:t>Based </a:t>
            </a:r>
            <a:r>
              <a:rPr lang="en-US" sz="1200" b="0" dirty="0"/>
              <a:t>on </a:t>
            </a:r>
            <a:r>
              <a:rPr lang="en-US" sz="1200" b="0" dirty="0" smtClean="0"/>
              <a:t>MaxDiff Scores</a:t>
            </a:r>
            <a:r>
              <a:rPr lang="en-US" sz="1200" b="0" dirty="0"/>
              <a:t> / 10</a:t>
            </a:r>
            <a:endParaRPr lang="en-US" sz="12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58</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41910" y="910888"/>
          <a:ext cx="8858251" cy="559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1932479"/>
              </p:ext>
            </p:extLst>
          </p:nvPr>
        </p:nvGraphicFramePr>
        <p:xfrm>
          <a:off x="76200" y="1206001"/>
          <a:ext cx="9005259" cy="5194798"/>
        </p:xfrm>
        <a:graphic>
          <a:graphicData uri="http://schemas.openxmlformats.org/drawingml/2006/table">
            <a:tbl>
              <a:tblPr>
                <a:tableStyleId>{5C22544A-7EE6-4342-B048-85BDC9FD1C3A}</a:tableStyleId>
              </a:tblPr>
              <a:tblGrid>
                <a:gridCol w="457200"/>
                <a:gridCol w="7086600"/>
                <a:gridCol w="487153"/>
                <a:gridCol w="487153"/>
                <a:gridCol w="487153"/>
              </a:tblGrid>
              <a:tr h="365057">
                <a:tc>
                  <a:txBody>
                    <a:bodyPr/>
                    <a:lstStyle/>
                    <a:p>
                      <a:pPr algn="ctr" fontAlgn="ctr"/>
                      <a:r>
                        <a:rPr lang="en-US" sz="1050" b="0" i="0" u="none" strike="noStrike" dirty="0">
                          <a:solidFill>
                            <a:srgbClr val="000000"/>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Drinking and operating a boat puts </a:t>
                      </a:r>
                      <a:r>
                        <a:rPr lang="en-US" sz="1050" b="1" u="none" strike="noStrike" dirty="0">
                          <a:solidFill>
                            <a:srgbClr val="000000"/>
                          </a:solidFill>
                          <a:effectLst/>
                        </a:rPr>
                        <a:t>those I care about </a:t>
                      </a:r>
                      <a:r>
                        <a:rPr lang="en-US" sz="1050" u="none" strike="noStrike" dirty="0">
                          <a:solidFill>
                            <a:srgbClr val="000000"/>
                          </a:solidFill>
                          <a:effectLst/>
                        </a:rPr>
                        <a:t>at risk</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am more likely to </a:t>
                      </a:r>
                      <a:r>
                        <a:rPr lang="en-US" sz="1050" b="1" u="none" strike="noStrike" dirty="0">
                          <a:solidFill>
                            <a:srgbClr val="000000"/>
                          </a:solidFill>
                          <a:effectLst/>
                        </a:rPr>
                        <a:t>avoid problems </a:t>
                      </a:r>
                      <a:r>
                        <a:rPr lang="en-US" sz="1050" u="none" strike="noStrike" dirty="0">
                          <a:solidFill>
                            <a:srgbClr val="000000"/>
                          </a:solidFill>
                          <a:effectLst/>
                        </a:rPr>
                        <a:t>if I don’t drink and operate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Boating would </a:t>
                      </a:r>
                      <a:r>
                        <a:rPr lang="en-US" sz="1050" b="1" u="none" strike="noStrike" dirty="0">
                          <a:solidFill>
                            <a:srgbClr val="000000"/>
                          </a:solidFill>
                          <a:effectLst/>
                        </a:rPr>
                        <a:t>never be the same </a:t>
                      </a:r>
                      <a:r>
                        <a:rPr lang="en-US" sz="1050" u="none" strike="noStrike" dirty="0">
                          <a:solidFill>
                            <a:srgbClr val="000000"/>
                          </a:solidFill>
                          <a:effectLst/>
                        </a:rPr>
                        <a:t>for me if </a:t>
                      </a:r>
                      <a:r>
                        <a:rPr lang="en-US" sz="1050" b="1" u="none" strike="noStrike" dirty="0">
                          <a:solidFill>
                            <a:srgbClr val="000000"/>
                          </a:solidFill>
                          <a:effectLst/>
                        </a:rPr>
                        <a:t>someone close to me died </a:t>
                      </a:r>
                      <a:r>
                        <a:rPr lang="en-US" sz="1050" u="none" strike="noStrike" dirty="0">
                          <a:solidFill>
                            <a:srgbClr val="000000"/>
                          </a:solidFill>
                          <a:effectLst/>
                        </a:rPr>
                        <a:t>because I was drinking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need to drink to have a good time; </a:t>
                      </a:r>
                      <a:r>
                        <a:rPr lang="en-US" sz="1050" b="1" u="none" strike="noStrike" dirty="0">
                          <a:solidFill>
                            <a:srgbClr val="000000"/>
                          </a:solidFill>
                          <a:effectLst/>
                        </a:rPr>
                        <a:t>boating is a natural high</a:t>
                      </a:r>
                      <a:endParaRPr lang="en-US" sz="1050" b="1"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don’t want the pain </a:t>
                      </a:r>
                      <a:r>
                        <a:rPr lang="en-US" sz="1050" u="none" strike="noStrike" dirty="0">
                          <a:solidFill>
                            <a:srgbClr val="000000"/>
                          </a:solidFill>
                          <a:effectLst/>
                        </a:rPr>
                        <a:t>I would feel if I knew </a:t>
                      </a:r>
                      <a:r>
                        <a:rPr lang="en-US" sz="1050" b="1" u="none" strike="noStrike" dirty="0">
                          <a:solidFill>
                            <a:srgbClr val="000000"/>
                          </a:solidFill>
                          <a:effectLst/>
                        </a:rPr>
                        <a:t>I killed someone </a:t>
                      </a:r>
                      <a:r>
                        <a:rPr lang="en-US" sz="1050" u="none" strike="noStrike" dirty="0">
                          <a:solidFill>
                            <a:srgbClr val="000000"/>
                          </a:solidFill>
                          <a:effectLst/>
                        </a:rPr>
                        <a:t>because I was drinking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for children </a:t>
                      </a:r>
                      <a:r>
                        <a:rPr lang="en-US" sz="1050" u="none" strike="noStrike" dirty="0">
                          <a:solidFill>
                            <a:srgbClr val="000000"/>
                          </a:solidFill>
                          <a:effectLst/>
                        </a:rPr>
                        <a:t>by not drinking when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for teenagers </a:t>
                      </a:r>
                      <a:r>
                        <a:rPr lang="en-US" sz="1050" u="none" strike="noStrike" dirty="0">
                          <a:solidFill>
                            <a:srgbClr val="000000"/>
                          </a:solidFill>
                          <a:effectLst/>
                        </a:rPr>
                        <a:t>by not drinking when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show others that I care </a:t>
                      </a:r>
                      <a:r>
                        <a:rPr lang="en-US" sz="1050" u="none" strike="noStrike" dirty="0">
                          <a:solidFill>
                            <a:srgbClr val="000000"/>
                          </a:solidFill>
                          <a:effectLst/>
                        </a:rPr>
                        <a:t>about them by avoiding alcoholic beverages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Those who are ‘</a:t>
                      </a:r>
                      <a:r>
                        <a:rPr lang="en-US" sz="1050" b="1" u="none" strike="noStrike" dirty="0">
                          <a:solidFill>
                            <a:srgbClr val="000000"/>
                          </a:solidFill>
                          <a:effectLst/>
                        </a:rPr>
                        <a:t>in the know’ always avoid </a:t>
                      </a:r>
                      <a:r>
                        <a:rPr lang="en-US" sz="1050" u="none" strike="noStrike" dirty="0">
                          <a:solidFill>
                            <a:srgbClr val="000000"/>
                          </a:solidFill>
                          <a:effectLst/>
                        </a:rPr>
                        <a:t>alcoholic beverages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81857">
                <a:tc>
                  <a:txBody>
                    <a:bodyPr/>
                    <a:lstStyle/>
                    <a:p>
                      <a:pPr algn="ctr" fontAlgn="ctr"/>
                      <a:r>
                        <a:rPr lang="en-US" sz="1050" b="0" i="0" u="none" strike="noStrike" dirty="0">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rPr>
                        <a:t>I wouldn’t drink while operating a boat if I knew that I </a:t>
                      </a:r>
                      <a:r>
                        <a:rPr lang="en-US" sz="1000" b="1" u="none" strike="noStrike" dirty="0">
                          <a:effectLst/>
                        </a:rPr>
                        <a:t>could lose my automobile driver’s license </a:t>
                      </a:r>
                      <a:r>
                        <a:rPr lang="en-US" sz="1000" u="none" strike="noStrike" dirty="0">
                          <a:effectLst/>
                        </a:rPr>
                        <a:t>for impaired operation of a boat</a:t>
                      </a:r>
                      <a:endParaRPr lang="en-US" sz="100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always try to have a </a:t>
                      </a:r>
                      <a:r>
                        <a:rPr lang="en-US" sz="1050" b="1" u="none" strike="noStrike" dirty="0">
                          <a:effectLst/>
                        </a:rPr>
                        <a:t>designated driver/‘skipper</a:t>
                      </a:r>
                      <a:r>
                        <a:rPr lang="en-US" sz="1050" u="none" strike="noStrike" dirty="0">
                          <a:effectLst/>
                        </a:rPr>
                        <a:t>’ if we are drinking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rPr>
                        <a:t>Others will look up to me </a:t>
                      </a:r>
                      <a:r>
                        <a:rPr lang="en-US" sz="1050" u="none" strike="noStrike" dirty="0">
                          <a:effectLst/>
                        </a:rPr>
                        <a:t>for avoiding alcoholic beverages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have </a:t>
                      </a:r>
                      <a:r>
                        <a:rPr lang="en-US" sz="1050" b="1" u="none" strike="noStrike" dirty="0">
                          <a:effectLst/>
                        </a:rPr>
                        <a:t>more energy </a:t>
                      </a:r>
                      <a:r>
                        <a:rPr lang="en-US" sz="1050" u="none" strike="noStrike" dirty="0">
                          <a:effectLst/>
                        </a:rPr>
                        <a:t>when I don’t drink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rPr>
                        <a:t>I wouldn’t drink while operating a boat </a:t>
                      </a:r>
                      <a:r>
                        <a:rPr lang="en-US" sz="1000" b="1" u="none" strike="noStrike" dirty="0">
                          <a:effectLst/>
                        </a:rPr>
                        <a:t>if there was more enforcemen</a:t>
                      </a:r>
                      <a:r>
                        <a:rPr lang="en-US" sz="1000" u="none" strike="noStrike" dirty="0">
                          <a:effectLst/>
                        </a:rPr>
                        <a:t>t of drinking &amp; boating laws and a bigger chance of getting </a:t>
                      </a:r>
                      <a:r>
                        <a:rPr lang="en-US" sz="1000" u="none" strike="noStrike" dirty="0" smtClean="0">
                          <a:effectLst/>
                        </a:rPr>
                        <a:t>caught</a:t>
                      </a:r>
                      <a:endParaRPr lang="en-US" sz="100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159260" y="6368567"/>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444813"/>
            <a:ext cx="6159260"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8" name="Rounded Rectangle 7"/>
          <p:cNvSpPr/>
          <p:nvPr/>
        </p:nvSpPr>
        <p:spPr>
          <a:xfrm>
            <a:off x="7353300" y="106718"/>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a:t>
            </a:r>
            <a:r>
              <a:rPr lang="en-US" sz="1400" b="1" dirty="0">
                <a:solidFill>
                  <a:srgbClr val="1F497D"/>
                </a:solidFill>
              </a:rPr>
              <a:t>to not </a:t>
            </a:r>
            <a:r>
              <a:rPr lang="en-US" sz="1400" dirty="0">
                <a:solidFill>
                  <a:srgbClr val="1F497D"/>
                </a:solidFill>
              </a:rPr>
              <a:t>drink and operate a boat</a:t>
            </a:r>
          </a:p>
        </p:txBody>
      </p:sp>
      <p:cxnSp>
        <p:nvCxnSpPr>
          <p:cNvPr id="7" name="Straight Connector 6"/>
          <p:cNvCxnSpPr/>
          <p:nvPr/>
        </p:nvCxnSpPr>
        <p:spPr>
          <a:xfrm>
            <a:off x="152400" y="4503420"/>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9570" y="776123"/>
            <a:ext cx="413864" cy="378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683484" y="838200"/>
            <a:ext cx="1304299" cy="281095"/>
            <a:chOff x="7264851" y="1489687"/>
            <a:chExt cx="1578204" cy="340125"/>
          </a:xfrm>
        </p:grpSpPr>
        <p:pic>
          <p:nvPicPr>
            <p:cNvPr id="19"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502928" y="1489687"/>
              <a:ext cx="340127" cy="340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7816330" y="1553350"/>
              <a:ext cx="533443" cy="2647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7264851" y="1514144"/>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rot="19836632">
            <a:off x="-175579" y="743810"/>
            <a:ext cx="762000" cy="369332"/>
          </a:xfrm>
          <a:prstGeom prst="rect">
            <a:avLst/>
          </a:prstGeom>
          <a:noFill/>
        </p:spPr>
        <p:txBody>
          <a:bodyPr wrap="square" rtlCol="0">
            <a:spAutoFit/>
          </a:bodyPr>
          <a:lstStyle/>
          <a:p>
            <a:pPr algn="ctr"/>
            <a:r>
              <a:rPr lang="en-US" sz="900" dirty="0" smtClean="0"/>
              <a:t>Total Boaters</a:t>
            </a:r>
          </a:p>
        </p:txBody>
      </p:sp>
      <p:cxnSp>
        <p:nvCxnSpPr>
          <p:cNvPr id="23" name="Straight Connector 22"/>
          <p:cNvCxnSpPr/>
          <p:nvPr/>
        </p:nvCxnSpPr>
        <p:spPr>
          <a:xfrm>
            <a:off x="226976" y="3050751"/>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818045"/>
      </p:ext>
    </p:extLst>
  </p:cSld>
  <p:clrMapOvr>
    <a:masterClrMapping/>
  </p:clrMapOvr>
  <p:transition spd="slow" advClick="0">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792" y="117877"/>
            <a:ext cx="6514499" cy="960434"/>
          </a:xfrm>
        </p:spPr>
        <p:txBody>
          <a:bodyPr/>
          <a:lstStyle/>
          <a:p>
            <a:r>
              <a:rPr lang="en-US" dirty="0" smtClean="0"/>
              <a:t>Emotional pain / emotion connection with friends &amp; family underpins several of the top motivations.</a:t>
            </a:r>
            <a:br>
              <a:rPr lang="en-US" dirty="0" smtClean="0"/>
            </a:br>
            <a:r>
              <a:rPr lang="en-US" dirty="0" smtClean="0"/>
              <a:t/>
            </a:r>
            <a:br>
              <a:rPr lang="en-US" dirty="0" smtClean="0"/>
            </a:br>
            <a:r>
              <a:rPr lang="en-US" sz="1400" b="0" dirty="0" smtClean="0"/>
              <a:t>Based </a:t>
            </a:r>
            <a:r>
              <a:rPr lang="en-US" sz="1400" b="0" dirty="0"/>
              <a:t>on </a:t>
            </a:r>
            <a:r>
              <a:rPr lang="en-US" sz="1400" b="0" dirty="0" smtClean="0"/>
              <a:t>MaxDiff Scores</a:t>
            </a:r>
            <a:r>
              <a:rPr lang="en-US" sz="1400" b="0" dirty="0"/>
              <a:t>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59</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07217"/>
              </p:ext>
            </p:extLst>
          </p:nvPr>
        </p:nvGraphicFramePr>
        <p:xfrm>
          <a:off x="161925" y="1188206"/>
          <a:ext cx="8572500" cy="4240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6930139"/>
              </p:ext>
            </p:extLst>
          </p:nvPr>
        </p:nvGraphicFramePr>
        <p:xfrm>
          <a:off x="144238" y="1427104"/>
          <a:ext cx="8904512" cy="3847512"/>
        </p:xfrm>
        <a:graphic>
          <a:graphicData uri="http://schemas.openxmlformats.org/drawingml/2006/table">
            <a:tbl>
              <a:tblPr>
                <a:tableStyleId>{5C22544A-7EE6-4342-B048-85BDC9FD1C3A}</a:tableStyleId>
              </a:tblPr>
              <a:tblGrid>
                <a:gridCol w="457201"/>
                <a:gridCol w="8447311"/>
              </a:tblGrid>
              <a:tr h="641252">
                <a:tc>
                  <a:txBody>
                    <a:bodyPr/>
                    <a:lstStyle/>
                    <a:p>
                      <a:pPr algn="ctr" fontAlgn="ctr"/>
                      <a:r>
                        <a:rPr lang="en-US" sz="1300" b="0" i="0" u="none" strike="noStrike" dirty="0">
                          <a:solidFill>
                            <a:schemeClr val="tx1"/>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Drinking and operating a boat puts </a:t>
                      </a:r>
                      <a:r>
                        <a:rPr lang="en-US" sz="1300" b="1" u="none" strike="noStrike" dirty="0">
                          <a:solidFill>
                            <a:srgbClr val="000000"/>
                          </a:solidFill>
                          <a:effectLst/>
                        </a:rPr>
                        <a:t>those I care about </a:t>
                      </a:r>
                      <a:r>
                        <a:rPr lang="en-US" sz="1300" u="none" strike="noStrike" dirty="0">
                          <a:solidFill>
                            <a:srgbClr val="000000"/>
                          </a:solidFill>
                          <a:effectLst/>
                        </a:rPr>
                        <a:t>at risk</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dirty="0">
                          <a:solidFill>
                            <a:schemeClr val="tx1"/>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am more likely to </a:t>
                      </a:r>
                      <a:r>
                        <a:rPr lang="en-US" sz="1300" b="1" u="none" strike="noStrike" dirty="0">
                          <a:solidFill>
                            <a:srgbClr val="000000"/>
                          </a:solidFill>
                          <a:effectLst/>
                        </a:rPr>
                        <a:t>avoid problems </a:t>
                      </a:r>
                      <a:r>
                        <a:rPr lang="en-US" sz="1300" u="none" strike="noStrike" dirty="0">
                          <a:solidFill>
                            <a:srgbClr val="000000"/>
                          </a:solidFill>
                          <a:effectLst/>
                        </a:rPr>
                        <a:t>if I don’t drink and operate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Boating would </a:t>
                      </a:r>
                      <a:r>
                        <a:rPr lang="en-US" sz="1300" b="1" u="none" strike="noStrike" dirty="0">
                          <a:solidFill>
                            <a:srgbClr val="000000"/>
                          </a:solidFill>
                          <a:effectLst/>
                        </a:rPr>
                        <a:t>never be the same </a:t>
                      </a:r>
                      <a:r>
                        <a:rPr lang="en-US" sz="1300" u="none" strike="noStrike" dirty="0">
                          <a:solidFill>
                            <a:srgbClr val="000000"/>
                          </a:solidFill>
                          <a:effectLst/>
                        </a:rPr>
                        <a:t>for me if </a:t>
                      </a:r>
                      <a:r>
                        <a:rPr lang="en-US" sz="1300" b="1" u="none" strike="noStrike" dirty="0">
                          <a:solidFill>
                            <a:srgbClr val="000000"/>
                          </a:solidFill>
                          <a:effectLst/>
                        </a:rPr>
                        <a:t>someone close to me died </a:t>
                      </a:r>
                      <a:r>
                        <a:rPr lang="en-US" sz="1300" u="none" strike="noStrike" dirty="0">
                          <a:solidFill>
                            <a:srgbClr val="000000"/>
                          </a:solidFill>
                          <a:effectLst/>
                        </a:rPr>
                        <a:t>because I was drinking while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need to drink to have a good time; </a:t>
                      </a:r>
                      <a:r>
                        <a:rPr lang="en-US" sz="1300" b="1" u="none" strike="noStrike" dirty="0">
                          <a:solidFill>
                            <a:srgbClr val="000000"/>
                          </a:solidFill>
                          <a:effectLst/>
                        </a:rPr>
                        <a:t>boating is a natural high</a:t>
                      </a:r>
                      <a:endParaRPr lang="en-US" sz="1300" b="1"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a:t>
                      </a:r>
                      <a:r>
                        <a:rPr lang="en-US" sz="1300" b="1" u="none" strike="noStrike" dirty="0">
                          <a:solidFill>
                            <a:srgbClr val="000000"/>
                          </a:solidFill>
                          <a:effectLst/>
                        </a:rPr>
                        <a:t>don’t want the pain </a:t>
                      </a:r>
                      <a:r>
                        <a:rPr lang="en-US" sz="1300" u="none" strike="noStrike" dirty="0">
                          <a:solidFill>
                            <a:srgbClr val="000000"/>
                          </a:solidFill>
                          <a:effectLst/>
                        </a:rPr>
                        <a:t>I would feel if I knew </a:t>
                      </a:r>
                      <a:r>
                        <a:rPr lang="en-US" sz="1300" b="1" u="none" strike="noStrike" dirty="0">
                          <a:solidFill>
                            <a:srgbClr val="000000"/>
                          </a:solidFill>
                          <a:effectLst/>
                        </a:rPr>
                        <a:t>I killed someone </a:t>
                      </a:r>
                      <a:r>
                        <a:rPr lang="en-US" sz="1300" u="none" strike="noStrike" dirty="0">
                          <a:solidFill>
                            <a:srgbClr val="000000"/>
                          </a:solidFill>
                          <a:effectLst/>
                        </a:rPr>
                        <a:t>because I was drinking while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a:t>
                      </a:r>
                      <a:r>
                        <a:rPr lang="en-US" sz="1300" b="1" u="none" strike="noStrike" dirty="0">
                          <a:solidFill>
                            <a:srgbClr val="000000"/>
                          </a:solidFill>
                          <a:effectLst/>
                        </a:rPr>
                        <a:t>good example for children </a:t>
                      </a:r>
                      <a:r>
                        <a:rPr lang="en-US" sz="1300" u="none" strike="noStrike" dirty="0">
                          <a:solidFill>
                            <a:srgbClr val="000000"/>
                          </a:solidFill>
                          <a:effectLst/>
                        </a:rPr>
                        <a:t>by not drinking when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36132"/>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1" y="6444571"/>
            <a:ext cx="6150635"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8" name="Rounded Rectangle 7"/>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a:t>
            </a:r>
            <a:r>
              <a:rPr lang="en-US" sz="1400" b="1" dirty="0">
                <a:solidFill>
                  <a:srgbClr val="1F497D"/>
                </a:solidFill>
              </a:rPr>
              <a:t>to not </a:t>
            </a:r>
            <a:r>
              <a:rPr lang="en-US" sz="1400" dirty="0">
                <a:solidFill>
                  <a:srgbClr val="1F497D"/>
                </a:solidFill>
              </a:rPr>
              <a:t>drink and operate a boat</a:t>
            </a:r>
          </a:p>
        </p:txBody>
      </p:sp>
      <p:sp>
        <p:nvSpPr>
          <p:cNvPr id="10" name="TextBox 9"/>
          <p:cNvSpPr txBox="1"/>
          <p:nvPr/>
        </p:nvSpPr>
        <p:spPr>
          <a:xfrm>
            <a:off x="3190875" y="1003540"/>
            <a:ext cx="2514600" cy="369332"/>
          </a:xfrm>
          <a:prstGeom prst="rect">
            <a:avLst/>
          </a:prstGeom>
          <a:noFill/>
        </p:spPr>
        <p:txBody>
          <a:bodyPr wrap="square" rtlCol="0">
            <a:spAutoFit/>
          </a:bodyPr>
          <a:lstStyle/>
          <a:p>
            <a:pPr algn="ctr"/>
            <a:r>
              <a:rPr lang="en-US" b="1" dirty="0">
                <a:solidFill>
                  <a:srgbClr val="1F497D"/>
                </a:solidFill>
              </a:rPr>
              <a:t>Top </a:t>
            </a:r>
            <a:r>
              <a:rPr lang="en-US" b="1" dirty="0" smtClean="0">
                <a:solidFill>
                  <a:srgbClr val="1F497D"/>
                </a:solidFill>
              </a:rPr>
              <a:t>6 Motivators</a:t>
            </a:r>
            <a:endParaRPr lang="en-US" b="1" dirty="0">
              <a:solidFill>
                <a:srgbClr val="1F497D"/>
              </a:solidFill>
            </a:endParaRPr>
          </a:p>
        </p:txBody>
      </p:sp>
      <p:grpSp>
        <p:nvGrpSpPr>
          <p:cNvPr id="12" name="Group 11"/>
          <p:cNvGrpSpPr/>
          <p:nvPr/>
        </p:nvGrpSpPr>
        <p:grpSpPr>
          <a:xfrm>
            <a:off x="6858000" y="5494065"/>
            <a:ext cx="2590800" cy="678135"/>
            <a:chOff x="6934200" y="5007428"/>
            <a:chExt cx="2590800" cy="678135"/>
          </a:xfrm>
        </p:grpSpPr>
        <p:grpSp>
          <p:nvGrpSpPr>
            <p:cNvPr id="13" name="Group 12"/>
            <p:cNvGrpSpPr/>
            <p:nvPr/>
          </p:nvGrpSpPr>
          <p:grpSpPr>
            <a:xfrm>
              <a:off x="6934200" y="5408564"/>
              <a:ext cx="2590800" cy="276999"/>
              <a:chOff x="7630886" y="5354136"/>
              <a:chExt cx="2590800" cy="276999"/>
            </a:xfrm>
          </p:grpSpPr>
          <p:sp>
            <p:nvSpPr>
              <p:cNvPr id="21" name="Rectangle 20"/>
              <p:cNvSpPr/>
              <p:nvPr/>
            </p:nvSpPr>
            <p:spPr>
              <a:xfrm>
                <a:off x="7630886" y="5424307"/>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7859486" y="5354136"/>
                <a:ext cx="2362200" cy="276999"/>
              </a:xfrm>
              <a:prstGeom prst="rect">
                <a:avLst/>
              </a:prstGeom>
              <a:noFill/>
            </p:spPr>
            <p:txBody>
              <a:bodyPr wrap="square" rtlCol="0">
                <a:spAutoFit/>
              </a:bodyPr>
              <a:lstStyle/>
              <a:p>
                <a:r>
                  <a:rPr lang="en-US" sz="1200" dirty="0" smtClean="0">
                    <a:solidFill>
                      <a:srgbClr val="1F497D"/>
                    </a:solidFill>
                  </a:rPr>
                  <a:t>Have good time without it</a:t>
                </a:r>
                <a:endParaRPr lang="en-US" sz="1200" dirty="0">
                  <a:solidFill>
                    <a:srgbClr val="1F497D"/>
                  </a:solidFill>
                </a:endParaRPr>
              </a:p>
            </p:txBody>
          </p:sp>
        </p:grpSp>
        <p:sp>
          <p:nvSpPr>
            <p:cNvPr id="14" name="Rectangle 13"/>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934200" y="5050972"/>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7162800" y="5203372"/>
              <a:ext cx="1981200" cy="276999"/>
            </a:xfrm>
            <a:prstGeom prst="rect">
              <a:avLst/>
            </a:prstGeom>
            <a:noFill/>
          </p:spPr>
          <p:txBody>
            <a:bodyPr wrap="square" rtlCol="0">
              <a:spAutoFit/>
            </a:bodyPr>
            <a:lstStyle/>
            <a:p>
              <a:r>
                <a:rPr lang="en-US" sz="1200" dirty="0" smtClean="0">
                  <a:solidFill>
                    <a:srgbClr val="1F497D"/>
                  </a:solidFill>
                </a:rPr>
                <a:t>Safety net/Security/Control</a:t>
              </a:r>
              <a:endParaRPr lang="en-US" sz="1200" dirty="0">
                <a:solidFill>
                  <a:srgbClr val="1F497D"/>
                </a:solidFill>
              </a:endParaRPr>
            </a:p>
          </p:txBody>
        </p:sp>
        <p:sp>
          <p:nvSpPr>
            <p:cNvPr id="19" name="TextBox 18"/>
            <p:cNvSpPr txBox="1"/>
            <p:nvPr/>
          </p:nvSpPr>
          <p:spPr>
            <a:xfrm>
              <a:off x="7162800" y="5007428"/>
              <a:ext cx="2133600" cy="276999"/>
            </a:xfrm>
            <a:prstGeom prst="rect">
              <a:avLst/>
            </a:prstGeom>
            <a:noFill/>
          </p:spPr>
          <p:txBody>
            <a:bodyPr wrap="square" rtlCol="0">
              <a:spAutoFit/>
            </a:bodyPr>
            <a:lstStyle/>
            <a:p>
              <a:r>
                <a:rPr lang="en-US" sz="1200" dirty="0" smtClean="0">
                  <a:solidFill>
                    <a:srgbClr val="1F497D"/>
                  </a:solidFill>
                </a:rPr>
                <a:t>Avoid emotional pain</a:t>
              </a:r>
              <a:endParaRPr lang="en-US" sz="1200" dirty="0">
                <a:solidFill>
                  <a:srgbClr val="1F497D"/>
                </a:solidFill>
              </a:endParaRPr>
            </a:p>
          </p:txBody>
        </p:sp>
      </p:grpSp>
      <p:sp>
        <p:nvSpPr>
          <p:cNvPr id="24" name="TextBox 23"/>
          <p:cNvSpPr txBox="1"/>
          <p:nvPr/>
        </p:nvSpPr>
        <p:spPr>
          <a:xfrm>
            <a:off x="6970124" y="5120728"/>
            <a:ext cx="2141220" cy="307777"/>
          </a:xfrm>
          <a:prstGeom prst="rect">
            <a:avLst/>
          </a:prstGeom>
          <a:noFill/>
        </p:spPr>
        <p:txBody>
          <a:bodyPr wrap="square" rtlCol="0">
            <a:spAutoFit/>
          </a:bodyPr>
          <a:lstStyle/>
          <a:p>
            <a:r>
              <a:rPr lang="en-US" sz="1400" b="1" dirty="0" smtClean="0">
                <a:solidFill>
                  <a:srgbClr val="1F497D"/>
                </a:solidFill>
              </a:rPr>
              <a:t>Motivating Reasons</a:t>
            </a:r>
            <a:endParaRPr lang="en-US" sz="1400" b="1" dirty="0">
              <a:solidFill>
                <a:srgbClr val="1F497D"/>
              </a:solidFill>
            </a:endParaRPr>
          </a:p>
        </p:txBody>
      </p:sp>
      <p:sp>
        <p:nvSpPr>
          <p:cNvPr id="25" name="Rectangle 24"/>
          <p:cNvSpPr/>
          <p:nvPr/>
        </p:nvSpPr>
        <p:spPr>
          <a:xfrm>
            <a:off x="6705600" y="5428505"/>
            <a:ext cx="2362200" cy="8160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22986432"/>
      </p:ext>
    </p:extLst>
  </p:cSld>
  <p:clrMapOvr>
    <a:masterClrMapping/>
  </p:clrMapOvr>
  <p:transition spd="slow" advClick="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6</a:t>
            </a:fld>
            <a:endParaRPr lang="de-DE" dirty="0">
              <a:solidFill>
                <a:srgbClr val="FFFFFF"/>
              </a:solidFill>
            </a:endParaRPr>
          </a:p>
        </p:txBody>
      </p:sp>
      <p:sp>
        <p:nvSpPr>
          <p:cNvPr id="4" name="Title 3"/>
          <p:cNvSpPr>
            <a:spLocks noGrp="1"/>
          </p:cNvSpPr>
          <p:nvPr>
            <p:ph type="ctrTitle"/>
          </p:nvPr>
        </p:nvSpPr>
        <p:spPr>
          <a:xfrm>
            <a:off x="141288" y="2685899"/>
            <a:ext cx="4419137" cy="1495794"/>
          </a:xfrm>
        </p:spPr>
        <p:txBody>
          <a:bodyPr/>
          <a:lstStyle/>
          <a:p>
            <a:r>
              <a:rPr lang="en-US" dirty="0" smtClean="0"/>
              <a:t>Canadian Boaters </a:t>
            </a:r>
            <a:br>
              <a:rPr lang="en-US" dirty="0" smtClean="0"/>
            </a:br>
            <a:r>
              <a:rPr lang="en-US" dirty="0" smtClean="0"/>
              <a:t>… focus on Pleasure </a:t>
            </a:r>
            <a:r>
              <a:rPr lang="en-US" dirty="0" err="1" smtClean="0"/>
              <a:t>Powerboaters</a:t>
            </a:r>
            <a:endParaRPr lang="en-US" dirty="0"/>
          </a:p>
        </p:txBody>
      </p:sp>
    </p:spTree>
    <p:extLst>
      <p:ext uri="{BB962C8B-B14F-4D97-AF65-F5344CB8AC3E}">
        <p14:creationId xmlns:p14="http://schemas.microsoft.com/office/powerpoint/2010/main" val="4188467379"/>
      </p:ext>
    </p:extLst>
  </p:cSld>
  <p:clrMapOvr>
    <a:masterClrMapping/>
  </p:clrMapOvr>
  <p:transition spd="slow" advClick="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29275" y="69431"/>
            <a:ext cx="8162325" cy="1187012"/>
          </a:xfrm>
        </p:spPr>
        <p:txBody>
          <a:bodyPr/>
          <a:lstStyle/>
          <a:p>
            <a:r>
              <a:rPr lang="en-US" dirty="0" smtClean="0"/>
              <a:t>Two of the three top-ranked communications statements </a:t>
            </a:r>
            <a:br>
              <a:rPr lang="en-US" dirty="0" smtClean="0"/>
            </a:br>
            <a:r>
              <a:rPr lang="en-US" dirty="0" smtClean="0"/>
              <a:t>highlight the connection between boating &amp; automobile </a:t>
            </a:r>
            <a:br>
              <a:rPr lang="en-US" dirty="0" smtClean="0"/>
            </a:br>
            <a:r>
              <a:rPr lang="en-US" dirty="0" smtClean="0"/>
              <a:t>impaired driving. </a:t>
            </a:r>
            <a:r>
              <a:rPr lang="en-US" sz="1200" b="0" u="sng" dirty="0" smtClean="0"/>
              <a:t>All</a:t>
            </a:r>
            <a:r>
              <a:rPr lang="en-US" sz="1200" b="0" dirty="0" smtClean="0"/>
              <a:t> </a:t>
            </a:r>
            <a:r>
              <a:rPr lang="en-US" sz="1200" b="0" dirty="0"/>
              <a:t>demographic breaks and </a:t>
            </a:r>
            <a:r>
              <a:rPr lang="en-US" sz="1200" b="0" dirty="0" smtClean="0"/>
              <a:t>boating subgroups, including </a:t>
            </a:r>
            <a:r>
              <a:rPr lang="en-US" sz="1600" dirty="0" smtClean="0">
                <a:solidFill>
                  <a:srgbClr val="00C800"/>
                </a:solidFill>
              </a:rPr>
              <a:t>Pleasure </a:t>
            </a:r>
            <a:r>
              <a:rPr lang="en-US" sz="1600" dirty="0" err="1" smtClean="0">
                <a:solidFill>
                  <a:srgbClr val="00C800"/>
                </a:solidFill>
              </a:rPr>
              <a:t>Powerboaters</a:t>
            </a:r>
            <a:r>
              <a:rPr lang="en-US" sz="1200" b="0" dirty="0" smtClean="0"/>
              <a:t>, </a:t>
            </a:r>
            <a:r>
              <a:rPr lang="en-US" sz="1200" b="0" dirty="0"/>
              <a:t>rank the same top statement as the most </a:t>
            </a:r>
            <a:r>
              <a:rPr lang="en-US" sz="1200" b="0" dirty="0" smtClean="0"/>
              <a:t>convincing. </a:t>
            </a:r>
            <a:r>
              <a:rPr lang="en-US" sz="1200" b="0" dirty="0"/>
              <a:t>While there are some differences between </a:t>
            </a:r>
            <a:r>
              <a:rPr lang="en-US" sz="1200" b="0" dirty="0" smtClean="0"/>
              <a:t>2</a:t>
            </a:r>
            <a:r>
              <a:rPr lang="en-US" sz="1200" b="0" baseline="30000" dirty="0" smtClean="0"/>
              <a:t>nd</a:t>
            </a:r>
            <a:r>
              <a:rPr lang="en-US" sz="1200" b="0" dirty="0" smtClean="0"/>
              <a:t> and 3</a:t>
            </a:r>
            <a:r>
              <a:rPr lang="en-US" sz="1200" b="0" baseline="30000" dirty="0" smtClean="0"/>
              <a:t>rd</a:t>
            </a:r>
            <a:r>
              <a:rPr lang="en-US" sz="1200" b="0" dirty="0" smtClean="0"/>
              <a:t> rankings, </a:t>
            </a:r>
            <a:r>
              <a:rPr lang="en-US" sz="1200" b="0" dirty="0"/>
              <a:t>all subgroups choose the </a:t>
            </a:r>
            <a:r>
              <a:rPr lang="en-US" sz="1200" b="0" u="sng" dirty="0"/>
              <a:t>same top three </a:t>
            </a:r>
            <a:r>
              <a:rPr lang="en-US" sz="1200" b="0" dirty="0" smtClean="0"/>
              <a:t>statements; and </a:t>
            </a:r>
            <a:r>
              <a:rPr lang="en-US" sz="1600" dirty="0" smtClean="0">
                <a:solidFill>
                  <a:srgbClr val="00C800"/>
                </a:solidFill>
              </a:rPr>
              <a:t>Pleasure </a:t>
            </a:r>
            <a:r>
              <a:rPr lang="en-US" sz="1600" dirty="0" err="1" smtClean="0">
                <a:solidFill>
                  <a:srgbClr val="00C800"/>
                </a:solidFill>
              </a:rPr>
              <a:t>Powerboaters</a:t>
            </a:r>
            <a:r>
              <a:rPr lang="en-US" sz="1600" dirty="0" smtClean="0">
                <a:solidFill>
                  <a:srgbClr val="00C800"/>
                </a:solidFill>
              </a:rPr>
              <a:t>’</a:t>
            </a:r>
            <a:r>
              <a:rPr lang="en-US" sz="1200" b="0" dirty="0" smtClean="0"/>
              <a:t> ratings for #2 &amp;#3 are the same as total boaters’ ratings.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60</a:t>
            </a:fld>
            <a:endParaRPr lang="de-DE" dirty="0">
              <a:solidFill>
                <a:srgbClr val="1F497D"/>
              </a:solidFill>
            </a:endParaRPr>
          </a:p>
        </p:txBody>
      </p:sp>
      <p:sp>
        <p:nvSpPr>
          <p:cNvPr id="40" name="Rectangle 39"/>
          <p:cNvSpPr/>
          <p:nvPr/>
        </p:nvSpPr>
        <p:spPr>
          <a:xfrm>
            <a:off x="0" y="1306286"/>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Communications 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8640708"/>
              </p:ext>
            </p:extLst>
          </p:nvPr>
        </p:nvGraphicFramePr>
        <p:xfrm>
          <a:off x="381000" y="1724055"/>
          <a:ext cx="7543800" cy="4441152"/>
        </p:xfrm>
        <a:graphic>
          <a:graphicData uri="http://schemas.openxmlformats.org/drawingml/2006/table">
            <a:tbl>
              <a:tblPr>
                <a:tableStyleId>{5C22544A-7EE6-4342-B048-85BDC9FD1C3A}</a:tableStyleId>
              </a:tblPr>
              <a:tblGrid>
                <a:gridCol w="439615"/>
                <a:gridCol w="6520962"/>
                <a:gridCol w="583223"/>
              </a:tblGrid>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9.0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Enforcement and the risk of getting caught drinking and operating your boat is increasing… </a:t>
                      </a:r>
                      <a:r>
                        <a:rPr lang="en-US" sz="1200" b="0" i="0" u="none" strike="noStrike" dirty="0">
                          <a:solidFill>
                            <a:srgbClr val="000000"/>
                          </a:solidFill>
                          <a:effectLst/>
                          <a:latin typeface="Calibri" panose="020F0502020204030204" pitchFamily="34" charset="0"/>
                          <a:cs typeface="Calibri" panose="020F0502020204030204" pitchFamily="34" charset="0"/>
                        </a:rPr>
                        <a:t>more police spot checks, more unmarked patrol boats, more 9-1-1 calls reporting impaired boaters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7.4</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influence of alcohol can be much worse in a boat than on land due to the effects of sun, wind, waves, motion, darkness and weather</a:t>
                      </a:r>
                      <a:r>
                        <a:rPr lang="en-US" sz="1200" b="0" i="0" u="none" strike="noStrike" dirty="0">
                          <a:solidFill>
                            <a:srgbClr val="000000"/>
                          </a:solidFill>
                          <a:effectLst/>
                          <a:latin typeface="Calibri" panose="020F0502020204030204" pitchFamily="34" charset="0"/>
                          <a:cs typeface="Calibri" panose="020F0502020204030204" pitchFamily="34" charset="0"/>
                        </a:rPr>
                        <a:t>.  You greatly increase the chances of killing someone you care about, if you operate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7.2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drinking and operating a boat, you are setting a bad example</a:t>
                      </a:r>
                      <a:r>
                        <a:rPr lang="en-US" sz="1200" b="0" i="0" u="none" strike="noStrike" dirty="0">
                          <a:solidFill>
                            <a:srgbClr val="000000"/>
                          </a:solidFill>
                          <a:effectLst/>
                          <a:latin typeface="Calibri" panose="020F0502020204030204" pitchFamily="34" charset="0"/>
                          <a:cs typeface="Calibri" panose="020F0502020204030204" pitchFamily="34" charset="0"/>
                        </a:rPr>
                        <a:t>, by showing children and young adults you boat with that it is OK to drink and drive a boat.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6.9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having a designated driver/skipper when out in a boat with friends/family</a:t>
                      </a:r>
                      <a:r>
                        <a:rPr lang="en-US" sz="1200" b="0" i="0" u="none" strike="noStrike" dirty="0">
                          <a:solidFill>
                            <a:srgbClr val="000000"/>
                          </a:solidFill>
                          <a:effectLst/>
                          <a:latin typeface="Calibri" panose="020F0502020204030204" pitchFamily="34" charset="0"/>
                          <a:cs typeface="Calibri" panose="020F0502020204030204" pitchFamily="34" charset="0"/>
                        </a:rPr>
                        <a:t>, you can reduce the risk of having a drinking and boating accident or getting caught for impaired boating.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6.7</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209800"/>
            <a:ext cx="190500" cy="1447800"/>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11648" y="2046744"/>
            <a:ext cx="1154361" cy="1600438"/>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r>
              <a:rPr lang="en-US" sz="1400" dirty="0" smtClean="0">
                <a:solidFill>
                  <a:srgbClr val="FBB040">
                    <a:lumMod val="75000"/>
                  </a:srgbClr>
                </a:solidFill>
              </a:rPr>
              <a:t>top 3 messages are clearly the </a:t>
            </a:r>
            <a:r>
              <a:rPr lang="en-US" sz="1400" b="1" dirty="0" smtClean="0">
                <a:solidFill>
                  <a:srgbClr val="FBB040">
                    <a:lumMod val="75000"/>
                  </a:srgbClr>
                </a:solidFill>
              </a:rPr>
              <a:t>top tier for most convincing </a:t>
            </a:r>
            <a:endParaRPr lang="en-US" sz="1400" dirty="0">
              <a:solidFill>
                <a:srgbClr val="FBB040">
                  <a:lumMod val="75000"/>
                </a:srgbClr>
              </a:solidFill>
            </a:endParaRPr>
          </a:p>
        </p:txBody>
      </p:sp>
      <p:sp>
        <p:nvSpPr>
          <p:cNvPr id="14" name="Rectangle 13"/>
          <p:cNvSpPr/>
          <p:nvPr/>
        </p:nvSpPr>
        <p:spPr>
          <a:xfrm>
            <a:off x="0" y="6381690"/>
            <a:ext cx="6019800" cy="400110"/>
          </a:xfrm>
          <a:prstGeom prst="rect">
            <a:avLst/>
          </a:prstGeom>
        </p:spPr>
        <p:txBody>
          <a:bodyPr wrap="square">
            <a:spAutoFit/>
          </a:bodyPr>
          <a:lstStyle/>
          <a:p>
            <a:r>
              <a:rPr lang="en-US" sz="1000" dirty="0" smtClean="0">
                <a:solidFill>
                  <a:srgbClr val="1F497D"/>
                </a:solidFill>
              </a:rPr>
              <a:t>Q402. </a:t>
            </a:r>
            <a:r>
              <a:rPr lang="en-US" sz="1000" dirty="0">
                <a:solidFill>
                  <a:srgbClr val="1F497D"/>
                </a:solidFill>
              </a:rPr>
              <a:t>Here are some </a:t>
            </a:r>
            <a:r>
              <a:rPr lang="en-US" sz="1000" dirty="0" smtClean="0">
                <a:solidFill>
                  <a:srgbClr val="1F497D"/>
                </a:solidFill>
              </a:rPr>
              <a:t>statements </a:t>
            </a:r>
            <a:r>
              <a:rPr lang="en-US" sz="1000" dirty="0">
                <a:solidFill>
                  <a:srgbClr val="1F497D"/>
                </a:solidFill>
              </a:rPr>
              <a:t>about drinking alcoholic beverages while boating.  Which one do you feel convinces you the most to not drink while operating a boat and which one convinces you the least?   (Select </a:t>
            </a:r>
            <a:r>
              <a:rPr lang="en-US" sz="1000" dirty="0" smtClean="0">
                <a:solidFill>
                  <a:srgbClr val="1F497D"/>
                </a:solidFill>
              </a:rPr>
              <a:t>one)  </a:t>
            </a:r>
            <a:endParaRPr lang="en-US" sz="1000" dirty="0">
              <a:solidFill>
                <a:srgbClr val="1F497D"/>
              </a:solidFill>
            </a:endParaRPr>
          </a:p>
        </p:txBody>
      </p:sp>
      <p:sp>
        <p:nvSpPr>
          <p:cNvPr id="15" name="TextBox 14"/>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6" name="Rounded Rectangle 15"/>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Messages</a:t>
            </a:r>
            <a:r>
              <a:rPr lang="en-US" sz="1400" dirty="0" smtClean="0">
                <a:solidFill>
                  <a:srgbClr val="1F497D"/>
                </a:solidFill>
              </a:rPr>
              <a:t> about drinking while boating</a:t>
            </a:r>
            <a:endParaRPr lang="en-US" sz="1400" dirty="0">
              <a:solidFill>
                <a:srgbClr val="1F497D"/>
              </a:solidFill>
            </a:endParaRPr>
          </a:p>
        </p:txBody>
      </p:sp>
    </p:spTree>
    <p:extLst>
      <p:ext uri="{BB962C8B-B14F-4D97-AF65-F5344CB8AC3E}">
        <p14:creationId xmlns:p14="http://schemas.microsoft.com/office/powerpoint/2010/main" val="23861920"/>
      </p:ext>
    </p:extLst>
  </p:cSld>
  <p:clrMapOvr>
    <a:masterClrMapping/>
  </p:clrMapOvr>
  <p:transition spd="slow" advClick="0">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801" y="240075"/>
            <a:ext cx="6171600" cy="612000"/>
          </a:xfrm>
        </p:spPr>
        <p:txBody>
          <a:bodyPr/>
          <a:lstStyle/>
          <a:p>
            <a:r>
              <a:rPr lang="en-US" dirty="0" smtClean="0"/>
              <a:t>The #1 Message addresses the </a:t>
            </a:r>
            <a:r>
              <a:rPr lang="en-US" dirty="0" smtClean="0">
                <a:solidFill>
                  <a:srgbClr val="FF0000"/>
                </a:solidFill>
              </a:rPr>
              <a:t>‘I think it’s legal’ </a:t>
            </a:r>
            <a:r>
              <a:rPr lang="en-US" dirty="0" smtClean="0"/>
              <a:t>barrier, and fundamental </a:t>
            </a:r>
            <a:r>
              <a:rPr lang="en-US" dirty="0" smtClean="0">
                <a:solidFill>
                  <a:srgbClr val="FF0000"/>
                </a:solidFill>
              </a:rPr>
              <a:t>lack of awareness/understanding </a:t>
            </a:r>
            <a:r>
              <a:rPr lang="en-US" dirty="0" smtClean="0"/>
              <a:t>of the drinking and boating laws.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61</a:t>
            </a:fld>
            <a:endParaRPr lang="de-DE" dirty="0">
              <a:solidFill>
                <a:srgbClr val="1F497D"/>
              </a:solidFill>
            </a:endParaRPr>
          </a:p>
        </p:txBody>
      </p:sp>
      <p:sp>
        <p:nvSpPr>
          <p:cNvPr id="40" name="Rectangle 39"/>
          <p:cNvSpPr/>
          <p:nvPr/>
        </p:nvSpPr>
        <p:spPr>
          <a:xfrm>
            <a:off x="-217170" y="12954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3 Communications </a:t>
            </a:r>
            <a:r>
              <a:rPr lang="en-US" b="1" dirty="0">
                <a:solidFill>
                  <a:srgbClr val="1F497D"/>
                </a:solidFill>
              </a:rPr>
              <a:t>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35020218"/>
              </p:ext>
            </p:extLst>
          </p:nvPr>
        </p:nvGraphicFramePr>
        <p:xfrm>
          <a:off x="304800" y="1752600"/>
          <a:ext cx="7303770" cy="2607945"/>
        </p:xfrm>
        <a:graphic>
          <a:graphicData uri="http://schemas.openxmlformats.org/drawingml/2006/table">
            <a:tbl>
              <a:tblPr>
                <a:tableStyleId>{5C22544A-7EE6-4342-B048-85BDC9FD1C3A}</a:tableStyleId>
              </a:tblPr>
              <a:tblGrid>
                <a:gridCol w="439615"/>
                <a:gridCol w="6025955"/>
                <a:gridCol w="838200"/>
              </a:tblGrid>
              <a:tr h="47535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754351">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6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9.0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7EEEF"/>
                    </a:solidFill>
                  </a:tcPr>
                </a:tc>
              </a:tr>
              <a:tr h="754351">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EEF"/>
                    </a:solidFill>
                  </a:tcPr>
                </a:tc>
              </a:tr>
              <a:tr h="623891">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4" name="Rectangle 13"/>
          <p:cNvSpPr/>
          <p:nvPr/>
        </p:nvSpPr>
        <p:spPr>
          <a:xfrm>
            <a:off x="0" y="6444571"/>
            <a:ext cx="6019800" cy="400110"/>
          </a:xfrm>
          <a:prstGeom prst="rect">
            <a:avLst/>
          </a:prstGeom>
        </p:spPr>
        <p:txBody>
          <a:bodyPr wrap="square">
            <a:spAutoFit/>
          </a:bodyPr>
          <a:lstStyle/>
          <a:p>
            <a:r>
              <a:rPr lang="en-US" sz="1000" dirty="0">
                <a:solidFill>
                  <a:srgbClr val="1F497D"/>
                </a:solidFill>
              </a:rPr>
              <a:t>Q402. Here are some statements about drinking alcoholic beverages while boating.  Which one do you feel convinces you the most to not drink while operating a boat and which one convinces you the least?   (Select one)  </a:t>
            </a:r>
          </a:p>
        </p:txBody>
      </p:sp>
      <p:sp>
        <p:nvSpPr>
          <p:cNvPr id="15" name="TextBox 14"/>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6" name="Rounded Rectangle 15"/>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drinking while boating</a:t>
            </a:r>
          </a:p>
        </p:txBody>
      </p:sp>
      <p:graphicFrame>
        <p:nvGraphicFramePr>
          <p:cNvPr id="2" name="Table 1"/>
          <p:cNvGraphicFramePr>
            <a:graphicFrameLocks noGrp="1"/>
          </p:cNvGraphicFramePr>
          <p:nvPr>
            <p:extLst>
              <p:ext uri="{D42A27DB-BD31-4B8C-83A1-F6EECF244321}">
                <p14:modId xmlns:p14="http://schemas.microsoft.com/office/powerpoint/2010/main" val="3585451274"/>
              </p:ext>
            </p:extLst>
          </p:nvPr>
        </p:nvGraphicFramePr>
        <p:xfrm>
          <a:off x="7551420" y="2286000"/>
          <a:ext cx="1600200" cy="2114550"/>
        </p:xfrm>
        <a:graphic>
          <a:graphicData uri="http://schemas.openxmlformats.org/drawingml/2006/table">
            <a:tbl>
              <a:tblPr firstRow="1" bandRow="1">
                <a:tableStyleId>{5C22544A-7EE6-4342-B048-85BDC9FD1C3A}</a:tableStyleId>
              </a:tblPr>
              <a:tblGrid>
                <a:gridCol w="800100"/>
                <a:gridCol w="800100"/>
              </a:tblGrid>
              <a:tr h="704850">
                <a:tc>
                  <a:txBody>
                    <a:bodyPr/>
                    <a:lstStyle/>
                    <a:p>
                      <a:pPr algn="ctr"/>
                      <a:r>
                        <a:rPr lang="en-US" sz="1100" b="0" dirty="0" smtClean="0">
                          <a:solidFill>
                            <a:srgbClr val="000000"/>
                          </a:solidFill>
                          <a:latin typeface="+mj-lt"/>
                        </a:rPr>
                        <a:t>I think it’s legal</a:t>
                      </a:r>
                      <a:endParaRPr lang="en-US" sz="11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Safety net/</a:t>
                      </a:r>
                      <a:r>
                        <a:rPr lang="en-US" sz="1100" b="0" baseline="0" dirty="0" smtClean="0">
                          <a:solidFill>
                            <a:srgbClr val="000000"/>
                          </a:solidFill>
                          <a:latin typeface="+mj-lt"/>
                        </a:rPr>
                        <a:t> Security</a:t>
                      </a:r>
                      <a:endParaRPr lang="en-US" sz="10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FF33"/>
                    </a:solidFill>
                  </a:tcPr>
                </a:tc>
              </a:tr>
              <a:tr h="704850">
                <a:tc>
                  <a:txBody>
                    <a:bodyPr/>
                    <a:lstStyle/>
                    <a:p>
                      <a:pPr algn="ctr"/>
                      <a:r>
                        <a:rPr lang="en-US" sz="1100" b="0" dirty="0" smtClean="0">
                          <a:solidFill>
                            <a:srgbClr val="000000"/>
                          </a:solidFill>
                          <a:latin typeface="+mj-lt"/>
                        </a:rPr>
                        <a:t>It’s not dangerous</a:t>
                      </a:r>
                      <a:endParaRPr lang="en-US" sz="1100" b="0" dirty="0">
                        <a:solidFill>
                          <a:srgbClr val="000000"/>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Avoid emotional pain</a:t>
                      </a:r>
                      <a:endParaRPr lang="en-US" sz="1100" b="0" dirty="0">
                        <a:solidFill>
                          <a:srgbClr val="000000"/>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6FF33"/>
                    </a:solidFill>
                  </a:tcPr>
                </a:tc>
              </a:tr>
              <a:tr h="704850">
                <a:tc>
                  <a:txBody>
                    <a:bodyPr/>
                    <a:lstStyle/>
                    <a:p>
                      <a:pPr algn="ctr"/>
                      <a:r>
                        <a:rPr lang="en-US" sz="1100" b="0" dirty="0" smtClean="0">
                          <a:solidFill>
                            <a:srgbClr val="000000"/>
                          </a:solidFill>
                          <a:latin typeface="+mj-lt"/>
                        </a:rPr>
                        <a:t>I think it’s legal</a:t>
                      </a:r>
                      <a:endParaRPr lang="en-US" sz="1100" b="0" dirty="0">
                        <a:solidFill>
                          <a:srgbClr val="000000"/>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Safety net/ </a:t>
                      </a:r>
                      <a:br>
                        <a:rPr lang="en-US" sz="1100" b="0" dirty="0" smtClean="0">
                          <a:solidFill>
                            <a:srgbClr val="000000"/>
                          </a:solidFill>
                          <a:latin typeface="+mj-lt"/>
                        </a:rPr>
                      </a:br>
                      <a:r>
                        <a:rPr lang="en-US" sz="1100" b="0" dirty="0" smtClean="0">
                          <a:solidFill>
                            <a:srgbClr val="000000"/>
                          </a:solidFill>
                          <a:latin typeface="+mj-lt"/>
                        </a:rPr>
                        <a:t>Avoid pain</a:t>
                      </a:r>
                      <a:endParaRPr lang="en-US" sz="1100" b="0" dirty="0">
                        <a:solidFill>
                          <a:srgbClr val="000000"/>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FF33"/>
                    </a:solidFill>
                  </a:tcPr>
                </a:tc>
              </a:tr>
            </a:tbl>
          </a:graphicData>
        </a:graphic>
      </p:graphicFrame>
      <p:sp>
        <p:nvSpPr>
          <p:cNvPr id="12" name="TextBox 11"/>
          <p:cNvSpPr txBox="1"/>
          <p:nvPr/>
        </p:nvSpPr>
        <p:spPr>
          <a:xfrm>
            <a:off x="7620000" y="1640771"/>
            <a:ext cx="1600199" cy="276999"/>
          </a:xfrm>
          <a:prstGeom prst="rect">
            <a:avLst/>
          </a:prstGeom>
          <a:noFill/>
        </p:spPr>
        <p:txBody>
          <a:bodyPr wrap="square" rtlCol="0">
            <a:spAutoFit/>
          </a:bodyPr>
          <a:lstStyle/>
          <a:p>
            <a:pPr algn="ctr"/>
            <a:r>
              <a:rPr lang="en-US" sz="1200" b="1" dirty="0" smtClean="0">
                <a:solidFill>
                  <a:srgbClr val="1F497D"/>
                </a:solidFill>
              </a:rPr>
              <a:t>Theme Connections</a:t>
            </a:r>
            <a:endParaRPr lang="en-US" sz="1200" b="1" dirty="0">
              <a:solidFill>
                <a:srgbClr val="1F497D"/>
              </a:solidFill>
            </a:endParaRPr>
          </a:p>
        </p:txBody>
      </p:sp>
      <p:sp>
        <p:nvSpPr>
          <p:cNvPr id="17" name="TextBox 16"/>
          <p:cNvSpPr txBox="1"/>
          <p:nvPr/>
        </p:nvSpPr>
        <p:spPr>
          <a:xfrm>
            <a:off x="7620001" y="1932801"/>
            <a:ext cx="800099" cy="276999"/>
          </a:xfrm>
          <a:prstGeom prst="rect">
            <a:avLst/>
          </a:prstGeom>
          <a:noFill/>
        </p:spPr>
        <p:txBody>
          <a:bodyPr wrap="square" rtlCol="0">
            <a:spAutoFit/>
          </a:bodyPr>
          <a:lstStyle/>
          <a:p>
            <a:pPr algn="ctr"/>
            <a:r>
              <a:rPr lang="en-US" sz="1200" u="sng" dirty="0" smtClean="0">
                <a:solidFill>
                  <a:srgbClr val="1F497D"/>
                </a:solidFill>
              </a:rPr>
              <a:t>Barriers</a:t>
            </a:r>
            <a:endParaRPr lang="en-US" sz="1200" u="sng" dirty="0">
              <a:solidFill>
                <a:srgbClr val="1F497D"/>
              </a:solidFill>
            </a:endParaRPr>
          </a:p>
        </p:txBody>
      </p:sp>
      <p:sp>
        <p:nvSpPr>
          <p:cNvPr id="18" name="TextBox 17"/>
          <p:cNvSpPr txBox="1"/>
          <p:nvPr/>
        </p:nvSpPr>
        <p:spPr>
          <a:xfrm>
            <a:off x="8305800" y="1932801"/>
            <a:ext cx="914401" cy="276999"/>
          </a:xfrm>
          <a:prstGeom prst="rect">
            <a:avLst/>
          </a:prstGeom>
          <a:noFill/>
        </p:spPr>
        <p:txBody>
          <a:bodyPr wrap="square" rtlCol="0">
            <a:spAutoFit/>
          </a:bodyPr>
          <a:lstStyle/>
          <a:p>
            <a:pPr algn="ctr"/>
            <a:r>
              <a:rPr lang="en-US" sz="1200" u="sng" dirty="0" smtClean="0">
                <a:solidFill>
                  <a:srgbClr val="1F497D"/>
                </a:solidFill>
              </a:rPr>
              <a:t>Motivators</a:t>
            </a:r>
            <a:endParaRPr lang="en-US" sz="1200" u="sng" dirty="0">
              <a:solidFill>
                <a:srgbClr val="1F497D"/>
              </a:solidFill>
            </a:endParaRPr>
          </a:p>
        </p:txBody>
      </p:sp>
    </p:spTree>
    <p:extLst>
      <p:ext uri="{BB962C8B-B14F-4D97-AF65-F5344CB8AC3E}">
        <p14:creationId xmlns:p14="http://schemas.microsoft.com/office/powerpoint/2010/main" val="2964674901"/>
      </p:ext>
    </p:extLst>
  </p:cSld>
  <p:clrMapOvr>
    <a:masterClrMapping/>
  </p:clrMapOvr>
  <p:transition spd="slow" advClick="0">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838801" y="97200"/>
            <a:ext cx="6171600" cy="612000"/>
          </a:xfrm>
        </p:spPr>
        <p:txBody>
          <a:bodyPr/>
          <a:lstStyle/>
          <a:p>
            <a:r>
              <a:rPr lang="en-US" dirty="0" smtClean="0"/>
              <a:t>The two top-ranked Facts confront the lack of awareness/</a:t>
            </a:r>
            <a:br>
              <a:rPr lang="en-US" dirty="0" smtClean="0"/>
            </a:br>
            <a:r>
              <a:rPr lang="en-US" dirty="0" smtClean="0"/>
              <a:t>understanding of boating driving laws.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62</a:t>
            </a:fld>
            <a:endParaRPr lang="de-DE" dirty="0">
              <a:solidFill>
                <a:srgbClr val="1F497D"/>
              </a:solidFill>
            </a:endParaRPr>
          </a:p>
        </p:txBody>
      </p:sp>
      <p:sp>
        <p:nvSpPr>
          <p:cNvPr id="15" name="Rounded Rectangle 14"/>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Facts</a:t>
            </a:r>
            <a:r>
              <a:rPr lang="en-US" sz="1400" dirty="0" smtClean="0">
                <a:solidFill>
                  <a:srgbClr val="1F497D"/>
                </a:solidFill>
              </a:rPr>
              <a:t> about drinking while boating</a:t>
            </a:r>
            <a:endParaRPr lang="en-US" sz="1400" dirty="0">
              <a:solidFill>
                <a:srgbClr val="1F497D"/>
              </a:solidFill>
            </a:endParaRPr>
          </a:p>
        </p:txBody>
      </p:sp>
      <p:sp>
        <p:nvSpPr>
          <p:cNvPr id="17" name="TextBox 16"/>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8" name="Rectangle 17"/>
          <p:cNvSpPr/>
          <p:nvPr/>
        </p:nvSpPr>
        <p:spPr>
          <a:xfrm>
            <a:off x="0" y="6381690"/>
            <a:ext cx="6019800" cy="400110"/>
          </a:xfrm>
          <a:prstGeom prst="rect">
            <a:avLst/>
          </a:prstGeom>
        </p:spPr>
        <p:txBody>
          <a:bodyPr wrap="square">
            <a:spAutoFit/>
          </a:bodyPr>
          <a:lstStyle/>
          <a:p>
            <a:r>
              <a:rPr lang="en-US" sz="1000" dirty="0" smtClean="0">
                <a:solidFill>
                  <a:srgbClr val="1F497D"/>
                </a:solidFill>
              </a:rPr>
              <a:t>Q403. </a:t>
            </a:r>
            <a:r>
              <a:rPr lang="en-US" sz="1000" dirty="0">
                <a:solidFill>
                  <a:srgbClr val="1F497D"/>
                </a:solidFill>
              </a:rPr>
              <a:t>Here are some facts about drinking alcoholic beverages while boating.  Which one do you feel convinces you the most to not drink while operating a boat and which one convinces you the least?   (Select </a:t>
            </a:r>
            <a:r>
              <a:rPr lang="en-US" sz="1000" dirty="0" smtClean="0">
                <a:solidFill>
                  <a:srgbClr val="1F497D"/>
                </a:solidFill>
              </a:rPr>
              <a:t>one)  </a:t>
            </a:r>
            <a:endParaRPr lang="en-US" sz="1000" dirty="0">
              <a:solidFill>
                <a:srgbClr val="1F497D"/>
              </a:solidFill>
            </a:endParaRPr>
          </a:p>
        </p:txBody>
      </p:sp>
      <p:sp>
        <p:nvSpPr>
          <p:cNvPr id="19" name="Rectangle 18"/>
          <p:cNvSpPr/>
          <p:nvPr/>
        </p:nvSpPr>
        <p:spPr>
          <a:xfrm>
            <a:off x="0" y="10668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Supporting Facts for drinking while operating a boat</a:t>
            </a:r>
            <a:endParaRPr lang="en-US" sz="1600" dirty="0">
              <a:solidFill>
                <a:srgbClr val="1F497D"/>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763403752"/>
              </p:ext>
            </p:extLst>
          </p:nvPr>
        </p:nvGraphicFramePr>
        <p:xfrm>
          <a:off x="381000" y="1484569"/>
          <a:ext cx="7543800" cy="4581995"/>
        </p:xfrm>
        <a:graphic>
          <a:graphicData uri="http://schemas.openxmlformats.org/drawingml/2006/table">
            <a:tbl>
              <a:tblPr>
                <a:tableStyleId>{5C22544A-7EE6-4342-B048-85BDC9FD1C3A}</a:tableStyleId>
              </a:tblPr>
              <a:tblGrid>
                <a:gridCol w="439615"/>
                <a:gridCol w="6520962"/>
                <a:gridCol w="583223"/>
              </a:tblGrid>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a:t>
                      </a:r>
                      <a:r>
                        <a:rPr lang="en-US" sz="1200" b="1" i="0" u="none" strike="noStrike" baseline="0" dirty="0" smtClean="0">
                          <a:solidFill>
                            <a:schemeClr val="bg1"/>
                          </a:solidFill>
                          <a:effectLst/>
                          <a:latin typeface="Calibri"/>
                        </a:rPr>
                        <a:t> </a:t>
                      </a:r>
                      <a:r>
                        <a:rPr lang="en-US" sz="1200" b="1" i="0" u="none" strike="noStrike" dirty="0" smtClean="0">
                          <a:solidFill>
                            <a:schemeClr val="bg1"/>
                          </a:solidFill>
                          <a:effectLst/>
                          <a:latin typeface="Calibri"/>
                        </a:rPr>
                        <a:t>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Impaired driving laws in Canada apply to driving a boat as well as to driving a car on the road.</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solidFill>
                            <a:srgbClr val="000000"/>
                          </a:solidFill>
                          <a:effectLst/>
                        </a:rPr>
                        <a:t>8.5</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operate any boat while impaired </a:t>
                      </a:r>
                      <a:r>
                        <a:rPr lang="en-US" sz="1200" b="0" u="none" strike="noStrike" dirty="0">
                          <a:solidFill>
                            <a:srgbClr val="000000"/>
                          </a:solidFill>
                          <a:effectLst/>
                        </a:rPr>
                        <a:t>(i.e., with a blood alcohol level over .08).</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33"/>
                    </a:solidFill>
                  </a:tcPr>
                </a:tc>
                <a:tc>
                  <a:txBody>
                    <a:bodyPr/>
                    <a:lstStyle/>
                    <a:p>
                      <a:pPr algn="ctr" fontAlgn="b"/>
                      <a:r>
                        <a:rPr lang="en-US" sz="1400" u="none" strike="noStrike" dirty="0" smtClean="0">
                          <a:solidFill>
                            <a:srgbClr val="000000"/>
                          </a:solidFill>
                          <a:effectLst/>
                        </a:rPr>
                        <a:t>8.4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Alcohol is involved in more than 40% of boating fatalities.</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99FFCC"/>
                    </a:solidFill>
                  </a:tcPr>
                </a:tc>
                <a:tc>
                  <a:txBody>
                    <a:bodyPr/>
                    <a:lstStyle/>
                    <a:p>
                      <a:pPr algn="ctr" fontAlgn="b"/>
                      <a:r>
                        <a:rPr lang="en-US" sz="1400" u="none" strike="noStrike" dirty="0" smtClean="0">
                          <a:solidFill>
                            <a:srgbClr val="000000"/>
                          </a:solidFill>
                          <a:effectLst/>
                        </a:rPr>
                        <a:t>7.9</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for boat operators or passengers to </a:t>
                      </a:r>
                      <a:r>
                        <a:rPr lang="en-US" sz="1200" b="1" u="none" strike="noStrike" dirty="0" smtClean="0">
                          <a:solidFill>
                            <a:srgbClr val="000000"/>
                          </a:solidFill>
                          <a:effectLst/>
                        </a:rPr>
                        <a:t>consume </a:t>
                      </a:r>
                      <a:r>
                        <a:rPr lang="en-US" sz="1200" b="1" u="none" strike="noStrike" dirty="0">
                          <a:solidFill>
                            <a:srgbClr val="000000"/>
                          </a:solidFill>
                          <a:effectLst/>
                        </a:rPr>
                        <a:t>alcoholic beverages when the boat is moving / underway </a:t>
                      </a:r>
                      <a:r>
                        <a:rPr lang="en-US" sz="1200" b="0" u="none" strike="noStrike" dirty="0">
                          <a:solidFill>
                            <a:srgbClr val="000000"/>
                          </a:solidFill>
                          <a:effectLst/>
                        </a:rPr>
                        <a:t>on any recreational boat.</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7.4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0" kern="1200" dirty="0" smtClean="0">
                          <a:solidFill>
                            <a:srgbClr val="000000"/>
                          </a:solidFill>
                          <a:effectLst/>
                          <a:latin typeface="+mn-lt"/>
                          <a:ea typeface="+mn-ea"/>
                          <a:cs typeface="+mn-cs"/>
                        </a:rPr>
                        <a:t>In a controlled “test”, </a:t>
                      </a:r>
                      <a:r>
                        <a:rPr lang="en-US" sz="1200" b="1" kern="1200" dirty="0" smtClean="0">
                          <a:solidFill>
                            <a:srgbClr val="000000"/>
                          </a:solidFill>
                          <a:effectLst/>
                          <a:latin typeface="+mn-lt"/>
                          <a:ea typeface="+mn-ea"/>
                          <a:cs typeface="+mn-cs"/>
                        </a:rPr>
                        <a:t>boaters were tested who had been drinking but were NOT </a:t>
                      </a:r>
                      <a:r>
                        <a:rPr lang="en-US" sz="1200" b="0" kern="1200" dirty="0" smtClean="0">
                          <a:solidFill>
                            <a:srgbClr val="000000"/>
                          </a:solidFill>
                          <a:effectLst/>
                          <a:latin typeface="+mn-lt"/>
                          <a:ea typeface="+mn-ea"/>
                          <a:cs typeface="+mn-cs"/>
                        </a:rPr>
                        <a:t>impaired (blood alcohol levels between .030 and .049 BAC).  ALL of them were able to operate a small outboard motorboat to navigate safely/correctly through an obstacle course before drinking.  </a:t>
                      </a:r>
                      <a:r>
                        <a:rPr lang="en-US" sz="1200" b="1" kern="1200" dirty="0" smtClean="0">
                          <a:solidFill>
                            <a:srgbClr val="000000"/>
                          </a:solidFill>
                          <a:effectLst/>
                          <a:latin typeface="+mn-lt"/>
                          <a:ea typeface="+mn-ea"/>
                          <a:cs typeface="+mn-cs"/>
                        </a:rPr>
                        <a:t>NONE of them were able to safely/correctly navigate through the same obstacle course after drinking.</a:t>
                      </a:r>
                      <a:endParaRPr lang="en-US" sz="1200" b="1" kern="1200" dirty="0">
                        <a:solidFill>
                          <a:srgbClr val="000000"/>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7.2</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consume alcoholic beverages on any boat that is anchored or docked </a:t>
                      </a:r>
                      <a:r>
                        <a:rPr lang="en-US" sz="1200" b="0" u="none" strike="noStrike" dirty="0">
                          <a:solidFill>
                            <a:srgbClr val="000000"/>
                          </a:solidFill>
                          <a:effectLst/>
                        </a:rPr>
                        <a:t>unless the boat is equipped as a residence,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6.1</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carry open alcoholic beverages on a boat </a:t>
                      </a:r>
                      <a:r>
                        <a:rPr lang="en-US" sz="1200" b="0" u="none" strike="noStrike" dirty="0">
                          <a:solidFill>
                            <a:srgbClr val="000000"/>
                          </a:solidFill>
                          <a:effectLst/>
                        </a:rPr>
                        <a:t>unless the boat is equipped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6.0</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21" name="Right Bracket 20"/>
          <p:cNvSpPr/>
          <p:nvPr/>
        </p:nvSpPr>
        <p:spPr>
          <a:xfrm>
            <a:off x="7848600" y="2122433"/>
            <a:ext cx="163048" cy="773167"/>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2" name="TextBox 21"/>
          <p:cNvSpPr txBox="1"/>
          <p:nvPr/>
        </p:nvSpPr>
        <p:spPr>
          <a:xfrm>
            <a:off x="8011648" y="1807258"/>
            <a:ext cx="1154361" cy="1169551"/>
          </a:xfrm>
          <a:prstGeom prst="rect">
            <a:avLst/>
          </a:prstGeom>
          <a:noFill/>
        </p:spPr>
        <p:txBody>
          <a:bodyPr wrap="square" rtlCol="0">
            <a:spAutoFit/>
          </a:bodyPr>
          <a:lstStyle/>
          <a:p>
            <a:pPr algn="ctr"/>
            <a:endParaRPr lang="en-US" sz="1400" dirty="0">
              <a:solidFill>
                <a:srgbClr val="FBB040">
                  <a:lumMod val="75000"/>
                </a:srgbClr>
              </a:solidFill>
            </a:endParaRPr>
          </a:p>
          <a:p>
            <a:pPr algn="ctr"/>
            <a:r>
              <a:rPr lang="en-US" sz="1400" dirty="0" smtClean="0">
                <a:solidFill>
                  <a:srgbClr val="FBB040">
                    <a:lumMod val="75000"/>
                  </a:srgbClr>
                </a:solidFill>
              </a:rPr>
              <a:t>Top 3 facts are </a:t>
            </a:r>
            <a:r>
              <a:rPr lang="en-US" sz="1400" b="1" dirty="0" smtClean="0">
                <a:solidFill>
                  <a:srgbClr val="FBB040">
                    <a:lumMod val="75000"/>
                  </a:srgbClr>
                </a:solidFill>
              </a:rPr>
              <a:t>top tier most convincing </a:t>
            </a:r>
            <a:endParaRPr lang="en-US" sz="1400" dirty="0">
              <a:solidFill>
                <a:srgbClr val="FBB040">
                  <a:lumMod val="75000"/>
                </a:srgbClr>
              </a:solidFill>
            </a:endParaRPr>
          </a:p>
        </p:txBody>
      </p:sp>
      <p:sp>
        <p:nvSpPr>
          <p:cNvPr id="11" name="Right Bracket 10"/>
          <p:cNvSpPr/>
          <p:nvPr/>
        </p:nvSpPr>
        <p:spPr>
          <a:xfrm>
            <a:off x="7904376" y="2120954"/>
            <a:ext cx="163048" cy="1308046"/>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2" name="TextBox 11"/>
          <p:cNvSpPr txBox="1"/>
          <p:nvPr/>
        </p:nvSpPr>
        <p:spPr>
          <a:xfrm>
            <a:off x="116730" y="707342"/>
            <a:ext cx="8968902" cy="523220"/>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With </a:t>
            </a:r>
            <a:r>
              <a:rPr lang="en-US" sz="1600" b="1" dirty="0">
                <a:solidFill>
                  <a:srgbClr val="00C800"/>
                </a:solidFill>
              </a:rPr>
              <a:t>Pleasure </a:t>
            </a:r>
            <a:r>
              <a:rPr lang="en-US" sz="1600" b="1" dirty="0" err="1" smtClean="0">
                <a:solidFill>
                  <a:srgbClr val="00C800"/>
                </a:solidFill>
              </a:rPr>
              <a:t>Powerboaters</a:t>
            </a:r>
            <a:r>
              <a:rPr lang="en-US" sz="1200" dirty="0" smtClean="0">
                <a:solidFill>
                  <a:srgbClr val="1F497D"/>
                </a:solidFill>
              </a:rPr>
              <a:t>, as well </a:t>
            </a:r>
            <a:r>
              <a:rPr lang="en-US" sz="1200" dirty="0" smtClean="0"/>
              <a:t>as Fishers and </a:t>
            </a:r>
            <a:r>
              <a:rPr lang="en-US" sz="1200" dirty="0" smtClean="0">
                <a:solidFill>
                  <a:srgbClr val="1F497D"/>
                </a:solidFill>
              </a:rPr>
              <a:t>Paddlers, the same Facts are ranked #1 and #2, as for the overall boater ratings below.</a:t>
            </a:r>
          </a:p>
        </p:txBody>
      </p:sp>
    </p:spTree>
    <p:extLst>
      <p:ext uri="{BB962C8B-B14F-4D97-AF65-F5344CB8AC3E}">
        <p14:creationId xmlns:p14="http://schemas.microsoft.com/office/powerpoint/2010/main" val="33598699"/>
      </p:ext>
    </p:extLst>
  </p:cSld>
  <p:clrMapOvr>
    <a:masterClrMapping/>
  </p:clrMapOvr>
  <p:transition spd="slow" advClick="0">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316275"/>
            <a:ext cx="8162325" cy="612000"/>
          </a:xfrm>
        </p:spPr>
        <p:txBody>
          <a:bodyPr/>
          <a:lstStyle/>
          <a:p>
            <a:r>
              <a:rPr lang="en-US" dirty="0" smtClean="0"/>
              <a:t>Boaters were very positively influenced by exposure to the motivations, barriers, communications statements and facts – </a:t>
            </a:r>
            <a:r>
              <a:rPr lang="en-US" dirty="0" smtClean="0">
                <a:solidFill>
                  <a:srgbClr val="00C800"/>
                </a:solidFill>
              </a:rPr>
              <a:t>intent to ‘never’ drink </a:t>
            </a:r>
            <a:r>
              <a:rPr lang="en-US" dirty="0" smtClean="0"/>
              <a:t>alcohol before or during boating </a:t>
            </a:r>
            <a:r>
              <a:rPr lang="en-US" dirty="0" smtClean="0">
                <a:solidFill>
                  <a:srgbClr val="00C800"/>
                </a:solidFill>
              </a:rPr>
              <a:t>rose from 50% to 70%</a:t>
            </a:r>
            <a:r>
              <a:rPr lang="en-US" dirty="0" smtClean="0"/>
              <a:t>. </a:t>
            </a:r>
            <a:br>
              <a:rPr lang="en-US" dirty="0" smtClean="0"/>
            </a:br>
            <a:r>
              <a:rPr lang="en-US" sz="1400" b="0" dirty="0" smtClean="0"/>
              <a:t>The biggest shift to ‘never’ comes from the occasional drinkers.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63</a:t>
            </a:fld>
            <a:endParaRPr lang="de-DE" dirty="0">
              <a:solidFill>
                <a:srgbClr val="1F497D"/>
              </a:solidFill>
            </a:endParaRPr>
          </a:p>
        </p:txBody>
      </p:sp>
      <p:sp>
        <p:nvSpPr>
          <p:cNvPr id="6" name="TextBox 5"/>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10622955"/>
              </p:ext>
            </p:extLst>
          </p:nvPr>
        </p:nvGraphicFramePr>
        <p:xfrm>
          <a:off x="123372" y="1545668"/>
          <a:ext cx="8153401" cy="4483100"/>
        </p:xfrm>
        <a:graphic>
          <a:graphicData uri="http://schemas.openxmlformats.org/drawingml/2006/table">
            <a:tbl>
              <a:tblPr>
                <a:tableStyleId>{5C22544A-7EE6-4342-B048-85BDC9FD1C3A}</a:tableStyleId>
              </a:tblPr>
              <a:tblGrid>
                <a:gridCol w="2871611"/>
                <a:gridCol w="2640895"/>
                <a:gridCol w="2640895"/>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bg1"/>
                          </a:solidFill>
                          <a:effectLst/>
                          <a:latin typeface="+mj-lt"/>
                        </a:rPr>
                        <a:t>Current Behaviours (Q103b) </a:t>
                      </a:r>
                      <a:endParaRPr lang="en-US" sz="1200" b="1" i="0" u="none" strike="noStrike" dirty="0">
                        <a:solidFill>
                          <a:schemeClr val="bg1"/>
                        </a:solidFill>
                        <a:effectLst/>
                        <a:latin typeface="+mj-lt"/>
                      </a:endParaRPr>
                    </a:p>
                  </a:txBody>
                  <a:tcPr marL="9525" marR="9525" marT="9525" marB="0" anchor="ctr">
                    <a:lnL w="12700" cmpd="sng">
                      <a:noFill/>
                    </a:lnL>
                    <a:lnR w="12700" cmpd="sng">
                      <a:noFill/>
                    </a:lnR>
                    <a:solidFill>
                      <a:schemeClr val="accent1"/>
                    </a:solidFill>
                  </a:tcPr>
                </a:tc>
                <a:tc>
                  <a:txBody>
                    <a:bodyPr/>
                    <a:lstStyle/>
                    <a:p>
                      <a:pPr algn="ctr" fontAlgn="ctr"/>
                      <a:r>
                        <a:rPr lang="en-US" sz="1600" b="1" i="0" u="none" strike="noStrike" dirty="0" smtClean="0">
                          <a:solidFill>
                            <a:schemeClr val="bg1"/>
                          </a:solidFill>
                          <a:effectLst/>
                          <a:latin typeface="+mj-lt"/>
                        </a:rPr>
                        <a:t>Future Intent (Q404)</a:t>
                      </a:r>
                      <a:endParaRPr lang="en-US" sz="1600" b="1" i="0" u="none" strike="noStrike" dirty="0">
                        <a:solidFill>
                          <a:schemeClr val="bg1"/>
                        </a:solidFill>
                        <a:effectLst/>
                        <a:latin typeface="+mj-lt"/>
                      </a:endParaRPr>
                    </a:p>
                  </a:txBody>
                  <a:tcPr marL="9525" marR="9525" marT="9525" marB="0" anchor="ctr">
                    <a:lnL w="12700" cmpd="sng">
                      <a:noFill/>
                    </a:lnL>
                    <a:solidFill>
                      <a:schemeClr val="accent1"/>
                    </a:solid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0" u="none" strike="noStrike" dirty="0" smtClean="0">
                          <a:solidFill>
                            <a:schemeClr val="tx1"/>
                          </a:solidFill>
                          <a:effectLst/>
                          <a:latin typeface="+mj-lt"/>
                        </a:rPr>
                        <a:t> </a:t>
                      </a: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lnR w="12700" cmpd="sng">
                      <a:noFill/>
                    </a:ln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r>
              <a:tr h="596900">
                <a:tc>
                  <a:txBody>
                    <a:bodyPr/>
                    <a:lstStyle/>
                    <a:p>
                      <a:pPr algn="r" fontAlgn="ctr"/>
                      <a:r>
                        <a:rPr lang="en-US" sz="1400" u="none" strike="noStrike" dirty="0" smtClean="0">
                          <a:effectLst/>
                        </a:rPr>
                        <a:t>I’m likely to </a:t>
                      </a:r>
                      <a:r>
                        <a:rPr lang="en-US" sz="1400" u="none" strike="noStrike" dirty="0">
                          <a:effectLst/>
                        </a:rPr>
                        <a:t>drink alcoholic beverages </a:t>
                      </a:r>
                      <a:r>
                        <a:rPr lang="en-US" sz="1600" b="1" u="none" strike="noStrike" dirty="0">
                          <a:effectLst/>
                        </a:rPr>
                        <a:t>all 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I’m likely to  </a:t>
                      </a:r>
                      <a:r>
                        <a:rPr lang="en-US" sz="1400" u="none" strike="noStrike" dirty="0">
                          <a:effectLst/>
                        </a:rPr>
                        <a:t>drink alcoholic beverages </a:t>
                      </a:r>
                      <a:r>
                        <a:rPr lang="en-US" sz="1600" b="1" u="none" strike="noStrike" dirty="0">
                          <a:effectLst/>
                        </a:rPr>
                        <a:t>shortly before but never </a:t>
                      </a:r>
                      <a:r>
                        <a:rPr lang="en-US" sz="1600" b="1" u="none" strike="noStrike" dirty="0" smtClean="0">
                          <a:effectLst/>
                        </a:rPr>
                        <a:t>during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a:t>
                      </a:r>
                      <a:r>
                        <a:rPr lang="en-US" sz="1600" b="1" u="none" strike="noStrike" dirty="0" smtClean="0">
                          <a:effectLst/>
                        </a:rPr>
                        <a:t>never</a:t>
                      </a:r>
                      <a:r>
                        <a:rPr lang="en-US" sz="1600" u="none" strike="noStrike" dirty="0" smtClean="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bl>
          </a:graphicData>
        </a:graphic>
      </p:graphicFrame>
      <p:graphicFrame>
        <p:nvGraphicFramePr>
          <p:cNvPr id="11" name="Chart 10"/>
          <p:cNvGraphicFramePr/>
          <p:nvPr>
            <p:extLst>
              <p:ext uri="{D42A27DB-BD31-4B8C-83A1-F6EECF244321}">
                <p14:modId xmlns:p14="http://schemas.microsoft.com/office/powerpoint/2010/main" val="3500306224"/>
              </p:ext>
            </p:extLst>
          </p:nvPr>
        </p:nvGraphicFramePr>
        <p:xfrm>
          <a:off x="3099078" y="2295144"/>
          <a:ext cx="27051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06662689"/>
              </p:ext>
            </p:extLst>
          </p:nvPr>
        </p:nvGraphicFramePr>
        <p:xfrm>
          <a:off x="5656942" y="2295144"/>
          <a:ext cx="27051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22" name="TextBox 21"/>
          <p:cNvSpPr txBox="1"/>
          <p:nvPr/>
        </p:nvSpPr>
        <p:spPr>
          <a:xfrm>
            <a:off x="2222500" y="1154668"/>
            <a:ext cx="6553200" cy="369332"/>
          </a:xfrm>
          <a:prstGeom prst="rect">
            <a:avLst/>
          </a:prstGeom>
          <a:noFill/>
        </p:spPr>
        <p:txBody>
          <a:bodyPr wrap="square" rtlCol="0">
            <a:spAutoFit/>
          </a:bodyPr>
          <a:lstStyle/>
          <a:p>
            <a:pPr algn="ctr"/>
            <a:r>
              <a:rPr lang="en-US" b="1" dirty="0" smtClean="0">
                <a:solidFill>
                  <a:srgbClr val="1F497D"/>
                </a:solidFill>
              </a:rPr>
              <a:t>Current Behaviour &amp; Future Intent to Drink Alcohol while Boating</a:t>
            </a:r>
            <a:endParaRPr lang="en-US" b="1" dirty="0">
              <a:solidFill>
                <a:srgbClr val="1F497D"/>
              </a:solidFill>
            </a:endParaRPr>
          </a:p>
        </p:txBody>
      </p:sp>
      <p:sp>
        <p:nvSpPr>
          <p:cNvPr id="24" name="Rectangle 23"/>
          <p:cNvSpPr/>
          <p:nvPr/>
        </p:nvSpPr>
        <p:spPr>
          <a:xfrm>
            <a:off x="8218714" y="1839686"/>
            <a:ext cx="955390" cy="523220"/>
          </a:xfrm>
          <a:prstGeom prst="rect">
            <a:avLst/>
          </a:prstGeom>
        </p:spPr>
        <p:txBody>
          <a:bodyPr wrap="none">
            <a:spAutoFit/>
          </a:bodyPr>
          <a:lstStyle/>
          <a:p>
            <a:pPr algn="ctr"/>
            <a:r>
              <a:rPr lang="en-US" sz="1400" b="1" dirty="0" smtClean="0">
                <a:solidFill>
                  <a:srgbClr val="1F497D"/>
                </a:solidFill>
              </a:rPr>
              <a:t>Difference</a:t>
            </a:r>
          </a:p>
          <a:p>
            <a:pPr algn="ctr"/>
            <a:r>
              <a:rPr lang="en-US" sz="1400" dirty="0" smtClean="0">
                <a:solidFill>
                  <a:srgbClr val="1F497D"/>
                </a:solidFill>
              </a:rPr>
              <a:t>∆ pts </a:t>
            </a:r>
            <a:endParaRPr lang="en-US" sz="1400" dirty="0">
              <a:solidFill>
                <a:srgbClr val="1F497D"/>
              </a:solidFill>
            </a:endParaRPr>
          </a:p>
        </p:txBody>
      </p:sp>
      <p:grpSp>
        <p:nvGrpSpPr>
          <p:cNvPr id="3" name="Group 2"/>
          <p:cNvGrpSpPr/>
          <p:nvPr/>
        </p:nvGrpSpPr>
        <p:grpSpPr>
          <a:xfrm>
            <a:off x="7896462" y="2541959"/>
            <a:ext cx="238126" cy="3312992"/>
            <a:chOff x="7940006" y="2541959"/>
            <a:chExt cx="238126" cy="3312992"/>
          </a:xfrm>
        </p:grpSpPr>
        <p:sp>
          <p:nvSpPr>
            <p:cNvPr id="31" name="Down Arrow 30"/>
            <p:cNvSpPr/>
            <p:nvPr/>
          </p:nvSpPr>
          <p:spPr>
            <a:xfrm>
              <a:off x="7940006" y="3145972"/>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7940006" y="2541959"/>
              <a:ext cx="238126" cy="3312992"/>
              <a:chOff x="7940006" y="2541959"/>
              <a:chExt cx="238126" cy="3312992"/>
            </a:xfrm>
          </p:grpSpPr>
          <p:grpSp>
            <p:nvGrpSpPr>
              <p:cNvPr id="25" name="Group 24"/>
              <p:cNvGrpSpPr/>
              <p:nvPr/>
            </p:nvGrpSpPr>
            <p:grpSpPr>
              <a:xfrm>
                <a:off x="7940006" y="2541959"/>
                <a:ext cx="231204" cy="2780373"/>
                <a:chOff x="7410333" y="3529914"/>
                <a:chExt cx="231204" cy="2780373"/>
              </a:xfrm>
            </p:grpSpPr>
            <p:sp>
              <p:nvSpPr>
                <p:cNvPr id="26" name="Down Arrow 25"/>
                <p:cNvSpPr/>
                <p:nvPr/>
              </p:nvSpPr>
              <p:spPr>
                <a:xfrm>
                  <a:off x="7410333" y="3529914"/>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Down Arrow 26"/>
                <p:cNvSpPr/>
                <p:nvPr/>
              </p:nvSpPr>
              <p:spPr>
                <a:xfrm>
                  <a:off x="7412937" y="470449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Down Arrow 27"/>
                <p:cNvSpPr/>
                <p:nvPr/>
              </p:nvSpPr>
              <p:spPr>
                <a:xfrm>
                  <a:off x="7410333" y="533655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Down Arrow 29"/>
                <p:cNvSpPr/>
                <p:nvPr/>
              </p:nvSpPr>
              <p:spPr>
                <a:xfrm rot="10800000">
                  <a:off x="7412937" y="5940955"/>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32" name="Down Arrow 31"/>
              <p:cNvSpPr/>
              <p:nvPr/>
            </p:nvSpPr>
            <p:spPr>
              <a:xfrm rot="10800000">
                <a:off x="7949532" y="5485619"/>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aphicFrame>
        <p:nvGraphicFramePr>
          <p:cNvPr id="23" name="Chart 22"/>
          <p:cNvGraphicFramePr/>
          <p:nvPr>
            <p:extLst>
              <p:ext uri="{D42A27DB-BD31-4B8C-83A1-F6EECF244321}">
                <p14:modId xmlns:p14="http://schemas.microsoft.com/office/powerpoint/2010/main" val="2779863231"/>
              </p:ext>
            </p:extLst>
          </p:nvPr>
        </p:nvGraphicFramePr>
        <p:xfrm>
          <a:off x="8196946" y="2362200"/>
          <a:ext cx="1168121" cy="365759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a:xfrm>
            <a:off x="1328471" y="5417392"/>
            <a:ext cx="606115"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1654323"/>
      </p:ext>
    </p:extLst>
  </p:cSld>
  <p:clrMapOvr>
    <a:masterClrMapping/>
  </p:clrMapOvr>
  <p:transition spd="slow" advClick="0">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838800" y="0"/>
            <a:ext cx="8162325" cy="1299719"/>
          </a:xfrm>
        </p:spPr>
        <p:txBody>
          <a:bodyPr/>
          <a:lstStyle/>
          <a:p>
            <a:r>
              <a:rPr lang="en-US" dirty="0" smtClean="0">
                <a:solidFill>
                  <a:srgbClr val="00C800"/>
                </a:solidFill>
              </a:rPr>
              <a:t>All boating sub-groups, including Pleasure </a:t>
            </a:r>
            <a:r>
              <a:rPr lang="en-US" dirty="0" err="1" smtClean="0">
                <a:solidFill>
                  <a:srgbClr val="00C800"/>
                </a:solidFill>
              </a:rPr>
              <a:t>Powerboaters</a:t>
            </a:r>
            <a:r>
              <a:rPr lang="en-US" dirty="0" smtClean="0">
                <a:solidFill>
                  <a:srgbClr val="00C800"/>
                </a:solidFill>
              </a:rPr>
              <a:t>, </a:t>
            </a:r>
            <a:r>
              <a:rPr lang="en-US" dirty="0" smtClean="0"/>
              <a:t>show strong shift in intent to </a:t>
            </a:r>
            <a:r>
              <a:rPr lang="en-US" dirty="0" smtClean="0">
                <a:solidFill>
                  <a:srgbClr val="00C800"/>
                </a:solidFill>
              </a:rPr>
              <a:t>less drinking alcohol </a:t>
            </a:r>
            <a:r>
              <a:rPr lang="en-US" dirty="0" smtClean="0"/>
              <a:t>while boating, after exposure to motivations, barriers and communications. </a:t>
            </a:r>
            <a:br>
              <a:rPr lang="en-US" dirty="0" smtClean="0"/>
            </a:br>
            <a:r>
              <a:rPr lang="en-US" sz="1400" dirty="0" smtClean="0"/>
              <a:t>Powerboat passengers </a:t>
            </a:r>
            <a:r>
              <a:rPr lang="en-US" sz="1400" b="0" dirty="0" smtClean="0"/>
              <a:t>show the greatest intent to ‘never’ drink while boating (from 48% to 76% ‘never’). </a:t>
            </a:r>
            <a:r>
              <a:rPr lang="en-US" sz="1400" dirty="0" smtClean="0"/>
              <a:t>Powerboat drivers </a:t>
            </a:r>
            <a:r>
              <a:rPr lang="en-US" sz="1400" b="0" dirty="0" smtClean="0"/>
              <a:t>improved from 46% to 63%.  Similarly strong, significant increases for boaters in </a:t>
            </a:r>
            <a:r>
              <a:rPr lang="en-US" sz="1400" dirty="0" smtClean="0"/>
              <a:t>all regions</a:t>
            </a:r>
            <a:r>
              <a:rPr lang="en-US" sz="1400" b="0" dirty="0" smtClean="0"/>
              <a:t>.</a:t>
            </a:r>
            <a:endParaRPr lang="en-US" sz="14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64</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2974960"/>
              </p:ext>
            </p:extLst>
          </p:nvPr>
        </p:nvGraphicFramePr>
        <p:xfrm>
          <a:off x="892630" y="1774380"/>
          <a:ext cx="7500259" cy="4146595"/>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52%</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63%</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23</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1" i="0" u="none" strike="noStrike" dirty="0" smtClean="0">
                          <a:solidFill>
                            <a:srgbClr val="1F497D"/>
                          </a:solidFill>
                          <a:effectLst/>
                          <a:latin typeface="Calibri"/>
                        </a:rPr>
                        <a:t>37%</a:t>
                      </a:r>
                      <a:endParaRPr lang="en-US" sz="1400" b="1" i="0" u="none" strike="noStrike" dirty="0">
                        <a:solidFill>
                          <a:srgbClr val="1F497D"/>
                        </a:solidFill>
                        <a:effectLst/>
                        <a:latin typeface="Calibri"/>
                      </a:endParaRPr>
                    </a:p>
                  </a:txBody>
                  <a:tcPr marL="9525" marR="9525" marT="9525" marB="0" anchor="ctr">
                    <a:solidFill>
                      <a:srgbClr val="DE7A7A"/>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grpSp>
        <p:nvGrpSpPr>
          <p:cNvPr id="41" name="Group 40"/>
          <p:cNvGrpSpPr/>
          <p:nvPr/>
        </p:nvGrpSpPr>
        <p:grpSpPr>
          <a:xfrm>
            <a:off x="870861" y="2950032"/>
            <a:ext cx="1894047" cy="2876817"/>
            <a:chOff x="259339" y="3119251"/>
            <a:chExt cx="1721861" cy="2615288"/>
          </a:xfrm>
        </p:grpSpPr>
        <p:grpSp>
          <p:nvGrpSpPr>
            <p:cNvPr id="42" name="Group 41"/>
            <p:cNvGrpSpPr/>
            <p:nvPr/>
          </p:nvGrpSpPr>
          <p:grpSpPr>
            <a:xfrm>
              <a:off x="275132" y="3119251"/>
              <a:ext cx="1706068" cy="2141480"/>
              <a:chOff x="221238" y="3173679"/>
              <a:chExt cx="1706068" cy="2141480"/>
            </a:xfrm>
          </p:grpSpPr>
          <p:grpSp>
            <p:nvGrpSpPr>
              <p:cNvPr id="45" name="Group 44"/>
              <p:cNvGrpSpPr/>
              <p:nvPr/>
            </p:nvGrpSpPr>
            <p:grpSpPr>
              <a:xfrm>
                <a:off x="1442356" y="3173679"/>
                <a:ext cx="484950" cy="2141480"/>
                <a:chOff x="5044034" y="2286510"/>
                <a:chExt cx="484950" cy="2141480"/>
              </a:xfrm>
            </p:grpSpPr>
            <p:grpSp>
              <p:nvGrpSpPr>
                <p:cNvPr id="51" name="Group 50"/>
                <p:cNvGrpSpPr/>
                <p:nvPr/>
              </p:nvGrpSpPr>
              <p:grpSpPr>
                <a:xfrm>
                  <a:off x="5044034" y="2286510"/>
                  <a:ext cx="484950" cy="1703793"/>
                  <a:chOff x="4722634" y="3276523"/>
                  <a:chExt cx="484950" cy="1703793"/>
                </a:xfrm>
              </p:grpSpPr>
              <p:pic>
                <p:nvPicPr>
                  <p:cNvPr id="5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21241" y="3175652"/>
                <a:ext cx="1170217" cy="279797"/>
              </a:xfrm>
              <a:prstGeom prst="rect">
                <a:avLst/>
              </a:prstGeom>
              <a:noFill/>
            </p:spPr>
            <p:txBody>
              <a:bodyPr wrap="square" rtlCol="0">
                <a:spAutoFit/>
              </a:bodyPr>
              <a:lstStyle/>
              <a:p>
                <a:pPr algn="r"/>
                <a:r>
                  <a:rPr lang="en-US" sz="1400" i="1" dirty="0" smtClean="0">
                    <a:solidFill>
                      <a:srgbClr val="1F497D"/>
                    </a:solidFill>
                  </a:rPr>
                  <a:t>(n=375)</a:t>
                </a:r>
                <a:endParaRPr lang="en-US" sz="1400" i="1" dirty="0">
                  <a:solidFill>
                    <a:srgbClr val="1F497D"/>
                  </a:solidFill>
                </a:endParaRPr>
              </a:p>
            </p:txBody>
          </p:sp>
          <p:sp>
            <p:nvSpPr>
              <p:cNvPr id="47" name="TextBox 46"/>
              <p:cNvSpPr txBox="1"/>
              <p:nvPr/>
            </p:nvSpPr>
            <p:spPr>
              <a:xfrm>
                <a:off x="221241" y="3658689"/>
                <a:ext cx="1170217" cy="279797"/>
              </a:xfrm>
              <a:prstGeom prst="rect">
                <a:avLst/>
              </a:prstGeom>
              <a:noFill/>
            </p:spPr>
            <p:txBody>
              <a:bodyPr wrap="square" rtlCol="0">
                <a:spAutoFit/>
              </a:bodyPr>
              <a:lstStyle/>
              <a:p>
                <a:pPr algn="r"/>
                <a:r>
                  <a:rPr lang="en-US" sz="1400" i="1" dirty="0" smtClean="0">
                    <a:solidFill>
                      <a:srgbClr val="1F497D"/>
                    </a:solidFill>
                  </a:rPr>
                  <a:t>(n=357)</a:t>
                </a:r>
                <a:endParaRPr lang="en-US" sz="1400" i="1" dirty="0">
                  <a:solidFill>
                    <a:srgbClr val="1F497D"/>
                  </a:solidFill>
                </a:endParaRPr>
              </a:p>
            </p:txBody>
          </p:sp>
          <p:sp>
            <p:nvSpPr>
              <p:cNvPr id="48" name="TextBox 47"/>
              <p:cNvSpPr txBox="1"/>
              <p:nvPr/>
            </p:nvSpPr>
            <p:spPr>
              <a:xfrm>
                <a:off x="221238" y="4104458"/>
                <a:ext cx="1170217" cy="279797"/>
              </a:xfrm>
              <a:prstGeom prst="rect">
                <a:avLst/>
              </a:prstGeom>
              <a:noFill/>
            </p:spPr>
            <p:txBody>
              <a:bodyPr wrap="square" rtlCol="0">
                <a:spAutoFit/>
              </a:bodyPr>
              <a:lstStyle/>
              <a:p>
                <a:pPr algn="r"/>
                <a:r>
                  <a:rPr lang="en-US" sz="1400" i="1" dirty="0" smtClean="0">
                    <a:solidFill>
                      <a:srgbClr val="1F497D"/>
                    </a:solidFill>
                  </a:rPr>
                  <a:t>(n=294)</a:t>
                </a:r>
                <a:endParaRPr lang="en-US" sz="1400" i="1" dirty="0">
                  <a:solidFill>
                    <a:srgbClr val="1F497D"/>
                  </a:solidFill>
                </a:endParaRPr>
              </a:p>
            </p:txBody>
          </p:sp>
          <p:sp>
            <p:nvSpPr>
              <p:cNvPr id="49" name="TextBox 48"/>
              <p:cNvSpPr txBox="1"/>
              <p:nvPr/>
            </p:nvSpPr>
            <p:spPr>
              <a:xfrm>
                <a:off x="221238" y="4573088"/>
                <a:ext cx="1170217" cy="279797"/>
              </a:xfrm>
              <a:prstGeom prst="rect">
                <a:avLst/>
              </a:prstGeom>
              <a:noFill/>
            </p:spPr>
            <p:txBody>
              <a:bodyPr wrap="square" rtlCol="0">
                <a:spAutoFit/>
              </a:bodyPr>
              <a:lstStyle/>
              <a:p>
                <a:pPr algn="r"/>
                <a:r>
                  <a:rPr lang="en-US" sz="1400" i="1" dirty="0" smtClean="0">
                    <a:solidFill>
                      <a:srgbClr val="1F497D"/>
                    </a:solidFill>
                  </a:rPr>
                  <a:t>(n=84)</a:t>
                </a:r>
                <a:endParaRPr lang="en-US" sz="1400" i="1" dirty="0">
                  <a:solidFill>
                    <a:srgbClr val="1F497D"/>
                  </a:solidFill>
                </a:endParaRPr>
              </a:p>
            </p:txBody>
          </p:sp>
          <p:sp>
            <p:nvSpPr>
              <p:cNvPr id="50" name="TextBox 49"/>
              <p:cNvSpPr txBox="1"/>
              <p:nvPr/>
            </p:nvSpPr>
            <p:spPr>
              <a:xfrm>
                <a:off x="221239" y="5016137"/>
                <a:ext cx="1170217" cy="279797"/>
              </a:xfrm>
              <a:prstGeom prst="rect">
                <a:avLst/>
              </a:prstGeom>
              <a:noFill/>
            </p:spPr>
            <p:txBody>
              <a:bodyPr wrap="square" rtlCol="0">
                <a:spAutoFit/>
              </a:bodyPr>
              <a:lstStyle/>
              <a:p>
                <a:pPr algn="r"/>
                <a:r>
                  <a:rPr lang="en-US" sz="1400" i="1" dirty="0" smtClean="0">
                    <a:solidFill>
                      <a:srgbClr val="1F497D"/>
                    </a:solidFill>
                  </a:rPr>
                  <a:t>(n=68)</a:t>
                </a:r>
                <a:endParaRPr lang="en-US" sz="1400" i="1" dirty="0">
                  <a:solidFill>
                    <a:srgbClr val="1F497D"/>
                  </a:solidFill>
                </a:endParaRPr>
              </a:p>
            </p:txBody>
          </p:sp>
        </p:grpSp>
        <p:sp>
          <p:nvSpPr>
            <p:cNvPr id="43" name="TextBox 42"/>
            <p:cNvSpPr txBox="1"/>
            <p:nvPr/>
          </p:nvSpPr>
          <p:spPr>
            <a:xfrm>
              <a:off x="259339" y="5438792"/>
              <a:ext cx="1170217" cy="279797"/>
            </a:xfrm>
            <a:prstGeom prst="rect">
              <a:avLst/>
            </a:prstGeom>
            <a:noFill/>
          </p:spPr>
          <p:txBody>
            <a:bodyPr wrap="square" rtlCol="0">
              <a:spAutoFit/>
            </a:bodyPr>
            <a:lstStyle/>
            <a:p>
              <a:pPr algn="r"/>
              <a:r>
                <a:rPr lang="en-US" sz="1400" i="1" dirty="0" smtClean="0">
                  <a:solidFill>
                    <a:srgbClr val="1F497D"/>
                  </a:solidFill>
                </a:rPr>
                <a:t>(n=472)</a:t>
              </a:r>
              <a:endParaRPr lang="en-US" sz="1400" i="1" dirty="0">
                <a:solidFill>
                  <a:srgbClr val="1F497D"/>
                </a:solidFill>
              </a:endParaRPr>
            </a:p>
          </p:txBody>
        </p:sp>
        <p:pic>
          <p:nvPicPr>
            <p:cNvPr id="44"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6418946" y="6117774"/>
            <a:ext cx="2801254" cy="400110"/>
            <a:chOff x="6206219" y="509396"/>
            <a:chExt cx="2801254" cy="400110"/>
          </a:xfrm>
        </p:grpSpPr>
        <p:sp>
          <p:nvSpPr>
            <p:cNvPr id="37" name="Rectangle 36"/>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8" name="Rectangle 37"/>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2171248" cy="400110"/>
            </a:xfrm>
            <a:prstGeom prst="rect">
              <a:avLst/>
            </a:prstGeom>
            <a:noFill/>
          </p:spPr>
          <p:txBody>
            <a:bodyPr wrap="square" rtlCol="0">
              <a:spAutoFit/>
            </a:bodyPr>
            <a:lstStyle/>
            <a:p>
              <a:r>
                <a:rPr lang="en-US" sz="1000" dirty="0" smtClean="0">
                  <a:solidFill>
                    <a:srgbClr val="1F497D"/>
                  </a:solidFill>
                </a:rPr>
                <a:t>Over 120/Under 80 index compared to total Group B</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60" name="TextBox 59"/>
          <p:cNvSpPr txBox="1"/>
          <p:nvPr/>
        </p:nvSpPr>
        <p:spPr>
          <a:xfrm>
            <a:off x="673100" y="1408686"/>
            <a:ext cx="8470900" cy="369332"/>
          </a:xfrm>
          <a:prstGeom prst="rect">
            <a:avLst/>
          </a:prstGeom>
          <a:noFill/>
        </p:spPr>
        <p:txBody>
          <a:bodyPr wrap="square" rtlCol="0">
            <a:spAutoFit/>
          </a:bodyPr>
          <a:lstStyle/>
          <a:p>
            <a:pPr algn="ctr"/>
            <a:r>
              <a:rPr lang="en-US" b="1" dirty="0" smtClean="0">
                <a:solidFill>
                  <a:srgbClr val="1F497D"/>
                </a:solidFill>
              </a:rPr>
              <a:t>Boating Subgroups: Current Behaviour &amp; Future Intent to Drink Alcohol while Boating</a:t>
            </a:r>
            <a:endParaRPr lang="en-US" b="1" dirty="0">
              <a:solidFill>
                <a:srgbClr val="1F497D"/>
              </a:solidFill>
            </a:endParaRPr>
          </a:p>
        </p:txBody>
      </p:sp>
      <p:sp>
        <p:nvSpPr>
          <p:cNvPr id="29" name="Oval 28"/>
          <p:cNvSpPr/>
          <p:nvPr/>
        </p:nvSpPr>
        <p:spPr>
          <a:xfrm>
            <a:off x="7336972" y="2590800"/>
            <a:ext cx="922020" cy="3331028"/>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p:cNvGrpSpPr/>
          <p:nvPr/>
        </p:nvGrpSpPr>
        <p:grpSpPr>
          <a:xfrm>
            <a:off x="6522928" y="5921830"/>
            <a:ext cx="3840272" cy="246221"/>
            <a:chOff x="5359522" y="5941529"/>
            <a:chExt cx="3840272" cy="246221"/>
          </a:xfrm>
        </p:grpSpPr>
        <p:sp>
          <p:nvSpPr>
            <p:cNvPr id="31" name="Oval 30"/>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2" name="TextBox 31"/>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Tree>
    <p:extLst>
      <p:ext uri="{BB962C8B-B14F-4D97-AF65-F5344CB8AC3E}">
        <p14:creationId xmlns:p14="http://schemas.microsoft.com/office/powerpoint/2010/main" val="1917966147"/>
      </p:ext>
    </p:extLst>
  </p:cSld>
  <p:clrMapOvr>
    <a:masterClrMapping/>
  </p:clrMapOvr>
  <p:transition spd="slow" advClick="0">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65</a:t>
            </a:fld>
            <a:endParaRPr lang="de-DE" dirty="0">
              <a:solidFill>
                <a:srgbClr val="1F497D"/>
              </a:solidFill>
            </a:endParaRPr>
          </a:p>
        </p:txBody>
      </p:sp>
      <p:sp>
        <p:nvSpPr>
          <p:cNvPr id="24" name="Title 1"/>
          <p:cNvSpPr>
            <a:spLocks noGrp="1"/>
          </p:cNvSpPr>
          <p:nvPr>
            <p:ph type="title"/>
          </p:nvPr>
        </p:nvSpPr>
        <p:spPr>
          <a:xfrm>
            <a:off x="838200" y="92703"/>
            <a:ext cx="8153400" cy="745497"/>
          </a:xfrm>
        </p:spPr>
        <p:txBody>
          <a:bodyPr/>
          <a:lstStyle/>
          <a:p>
            <a:r>
              <a:rPr lang="en-US" dirty="0">
                <a:solidFill>
                  <a:srgbClr val="00C800"/>
                </a:solidFill>
              </a:rPr>
              <a:t>ALL </a:t>
            </a:r>
            <a:r>
              <a:rPr lang="en-US" dirty="0" smtClean="0">
                <a:solidFill>
                  <a:srgbClr val="00C800"/>
                </a:solidFill>
              </a:rPr>
              <a:t>Pleasure Powerboating </a:t>
            </a:r>
            <a:r>
              <a:rPr lang="en-US" dirty="0">
                <a:solidFill>
                  <a:srgbClr val="00C800"/>
                </a:solidFill>
              </a:rPr>
              <a:t>sub-groups </a:t>
            </a:r>
            <a:r>
              <a:rPr lang="en-US" dirty="0">
                <a:solidFill>
                  <a:srgbClr val="1F497D"/>
                </a:solidFill>
              </a:rPr>
              <a:t>show strong shifts in intent to </a:t>
            </a:r>
            <a:r>
              <a:rPr lang="en-US" dirty="0">
                <a:solidFill>
                  <a:srgbClr val="00C800"/>
                </a:solidFill>
              </a:rPr>
              <a:t>less drinking alcohol </a:t>
            </a:r>
            <a:r>
              <a:rPr lang="en-US" dirty="0">
                <a:solidFill>
                  <a:srgbClr val="1F497D"/>
                </a:solidFill>
              </a:rPr>
              <a:t>while boating, after exposure to motivations, barriers and </a:t>
            </a:r>
            <a:r>
              <a:rPr lang="en-US" dirty="0" smtClean="0">
                <a:solidFill>
                  <a:srgbClr val="1F497D"/>
                </a:solidFill>
              </a:rPr>
              <a:t>communications.</a:t>
            </a:r>
            <a:endParaRPr lang="en-US" sz="1600" b="0" dirty="0" smtClean="0"/>
          </a:p>
        </p:txBody>
      </p:sp>
      <p:grpSp>
        <p:nvGrpSpPr>
          <p:cNvPr id="27" name="Group 26"/>
          <p:cNvGrpSpPr/>
          <p:nvPr/>
        </p:nvGrpSpPr>
        <p:grpSpPr>
          <a:xfrm>
            <a:off x="5029200" y="5883854"/>
            <a:ext cx="4114800" cy="274484"/>
            <a:chOff x="6206219" y="518294"/>
            <a:chExt cx="4114800" cy="274484"/>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836225" y="531168"/>
              <a:ext cx="3484794"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a:t>
              </a:r>
              <a:r>
                <a:rPr lang="en-US" sz="1100" u="sng" dirty="0" smtClean="0">
                  <a:solidFill>
                    <a:srgbClr val="1F497D"/>
                  </a:solidFill>
                </a:rPr>
                <a:t>boaters</a:t>
              </a:r>
              <a:endParaRPr lang="en-US" sz="11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59522" y="5638800"/>
            <a:ext cx="3840272" cy="261610"/>
            <a:chOff x="5359522" y="5941529"/>
            <a:chExt cx="3840272" cy="261610"/>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4" name="TextBox 33"/>
            <p:cNvSpPr txBox="1"/>
            <p:nvPr/>
          </p:nvSpPr>
          <p:spPr>
            <a:xfrm>
              <a:off x="5715000" y="5941529"/>
              <a:ext cx="3484794" cy="261610"/>
            </a:xfrm>
            <a:prstGeom prst="rect">
              <a:avLst/>
            </a:prstGeom>
            <a:noFill/>
          </p:spPr>
          <p:txBody>
            <a:bodyPr wrap="square" rtlCol="0">
              <a:spAutoFit/>
            </a:bodyPr>
            <a:lstStyle/>
            <a:p>
              <a:r>
                <a:rPr lang="en-US" sz="1100" dirty="0">
                  <a:solidFill>
                    <a:srgbClr val="1F497D"/>
                  </a:solidFill>
                </a:rPr>
                <a:t>Statistically significant change</a:t>
              </a:r>
            </a:p>
          </p:txBody>
        </p:sp>
      </p:grpSp>
      <p:graphicFrame>
        <p:nvGraphicFramePr>
          <p:cNvPr id="36" name="Table 35"/>
          <p:cNvGraphicFramePr>
            <a:graphicFrameLocks noGrp="1"/>
          </p:cNvGraphicFramePr>
          <p:nvPr>
            <p:extLst>
              <p:ext uri="{D42A27DB-BD31-4B8C-83A1-F6EECF244321}">
                <p14:modId xmlns:p14="http://schemas.microsoft.com/office/powerpoint/2010/main" val="3514137170"/>
              </p:ext>
            </p:extLst>
          </p:nvPr>
        </p:nvGraphicFramePr>
        <p:xfrm>
          <a:off x="480060" y="1528611"/>
          <a:ext cx="8153400" cy="3597606"/>
        </p:xfrm>
        <a:graphic>
          <a:graphicData uri="http://schemas.openxmlformats.org/drawingml/2006/table">
            <a:tbl>
              <a:tblPr>
                <a:tableStyleId>{5C22544A-7EE6-4342-B048-85BDC9FD1C3A}</a:tableStyleId>
              </a:tblPr>
              <a:tblGrid>
                <a:gridCol w="3013949"/>
                <a:gridCol w="1570404"/>
                <a:gridCol w="261735"/>
                <a:gridCol w="1554712"/>
                <a:gridCol w="211992"/>
                <a:gridCol w="1540608"/>
              </a:tblGrid>
              <a:tr h="841835">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p>
                    <a:p>
                      <a:pPr algn="ctr" fontAlgn="b"/>
                      <a:r>
                        <a:rPr lang="en-US" sz="1400" b="1" i="0" u="none" strike="noStrike" baseline="0" dirty="0" smtClean="0">
                          <a:solidFill>
                            <a:schemeClr val="bg1"/>
                          </a:solidFill>
                          <a:effectLst/>
                          <a:latin typeface="+mj-lt"/>
                        </a:rPr>
                        <a:t>(Total)</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bg1"/>
                          </a:solidFill>
                          <a:effectLst/>
                          <a:latin typeface="+mn-lt"/>
                          <a:ea typeface="+mn-ea"/>
                          <a:cs typeface="+mn-cs"/>
                        </a:rPr>
                        <a:t>(Group B)</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kern="1200" dirty="0" smtClean="0">
                          <a:solidFill>
                            <a:schemeClr val="tx1"/>
                          </a:solidFill>
                          <a:effectLst/>
                          <a:latin typeface="+mn-lt"/>
                          <a:ea typeface="+mn-ea"/>
                          <a:cs typeface="+mn-cs"/>
                        </a:rPr>
                        <a:t>Total Boaters</a:t>
                      </a:r>
                      <a:endParaRPr lang="en-US" sz="1400" b="1" i="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9703">
                <a:tc>
                  <a:txBody>
                    <a:bodyPr/>
                    <a:lstStyle/>
                    <a:p>
                      <a:pPr algn="r" fontAlgn="b"/>
                      <a:r>
                        <a:rPr lang="en-US" sz="1300" b="0" u="none" strike="noStrike" dirty="0" smtClean="0">
                          <a:solidFill>
                            <a:schemeClr val="tx1"/>
                          </a:solidFill>
                          <a:effectLst/>
                          <a:latin typeface="+mj-lt"/>
                        </a:rPr>
                        <a:t>Total Pleasure </a:t>
                      </a:r>
                      <a:r>
                        <a:rPr lang="en-US" sz="1300" b="0" u="none" strike="noStrike" dirty="0" err="1" smtClean="0">
                          <a:solidFill>
                            <a:schemeClr val="tx1"/>
                          </a:solidFill>
                          <a:effectLst/>
                          <a:latin typeface="+mj-lt"/>
                        </a:rPr>
                        <a:t>Powerboating</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41%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63%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+22</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a:t>
                      </a:r>
                      <a:r>
                        <a:rPr lang="en-US" sz="1300" b="0" i="0" u="none" strike="noStrike" kern="1200" baseline="0" dirty="0" smtClean="0">
                          <a:solidFill>
                            <a:schemeClr val="tx1"/>
                          </a:solidFill>
                          <a:effectLst/>
                          <a:latin typeface="+mn-lt"/>
                          <a:ea typeface="+mn-ea"/>
                          <a:cs typeface="+mn-cs"/>
                        </a:rPr>
                        <a:t> </a:t>
                      </a:r>
                      <a:r>
                        <a:rPr lang="en-US" sz="1300" b="0" i="0" u="none" strike="noStrike" kern="1200" dirty="0" smtClean="0">
                          <a:solidFill>
                            <a:schemeClr val="tx1"/>
                          </a:solidFill>
                          <a:effectLst/>
                          <a:latin typeface="+mn-lt"/>
                          <a:ea typeface="+mn-ea"/>
                          <a:cs typeface="+mn-cs"/>
                        </a:rPr>
                        <a:t>Powerboat</a:t>
                      </a:r>
                      <a:r>
                        <a:rPr lang="en-US" sz="1300" b="0" i="0" u="none" strike="noStrike" dirty="0" smtClean="0">
                          <a:solidFill>
                            <a:schemeClr val="tx1"/>
                          </a:solidFill>
                          <a:effectLst/>
                          <a:latin typeface="+mj-lt"/>
                        </a:rPr>
                        <a:t> Drivers</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42%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60%</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PP </a:t>
                      </a:r>
                      <a:r>
                        <a:rPr lang="en-US" sz="1300" b="0" i="0" u="none" strike="noStrike" baseline="0" dirty="0" smtClean="0">
                          <a:solidFill>
                            <a:schemeClr val="tx1"/>
                          </a:solidFill>
                          <a:effectLst/>
                          <a:latin typeface="+mj-lt"/>
                        </a:rPr>
                        <a:t>Passengers only</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dirty="0">
                          <a:solidFill>
                            <a:schemeClr val="tx1"/>
                          </a:solidFill>
                          <a:effectLst/>
                          <a:latin typeface="+mj-lt"/>
                        </a:rPr>
                        <a:t>40%</a:t>
                      </a: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66%</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+26</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Pleasure</a:t>
                      </a:r>
                      <a:r>
                        <a:rPr lang="en-US" sz="1300" b="0" i="0" u="none" strike="noStrike" baseline="0" dirty="0" smtClean="0">
                          <a:solidFill>
                            <a:schemeClr val="tx1"/>
                          </a:solidFill>
                          <a:effectLst/>
                          <a:latin typeface="+mj-lt"/>
                        </a:rPr>
                        <a:t> </a:t>
                      </a:r>
                      <a:r>
                        <a:rPr lang="en-US" sz="1300" b="0" i="0" u="none" strike="noStrike" dirty="0" smtClean="0">
                          <a:solidFill>
                            <a:schemeClr val="tx1"/>
                          </a:solidFill>
                          <a:effectLst/>
                          <a:latin typeface="+mj-lt"/>
                        </a:rPr>
                        <a:t>Powerboats</a:t>
                      </a:r>
                      <a:r>
                        <a:rPr lang="en-US" sz="1300" b="0" i="0" u="none" strike="noStrike" baseline="0" dirty="0" smtClean="0">
                          <a:solidFill>
                            <a:schemeClr val="tx1"/>
                          </a:solidFill>
                          <a:effectLst/>
                          <a:latin typeface="+mj-lt"/>
                        </a:rPr>
                        <a:t> &lt;6m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66%</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+24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kern="1200" dirty="0" smtClean="0">
                          <a:solidFill>
                            <a:schemeClr val="tx1"/>
                          </a:solidFill>
                          <a:effectLst/>
                          <a:latin typeface="+mn-lt"/>
                          <a:ea typeface="+mn-ea"/>
                          <a:cs typeface="+mn-cs"/>
                        </a:rPr>
                        <a:t>Pleasure</a:t>
                      </a:r>
                      <a:r>
                        <a:rPr lang="en-US" sz="1300" b="0" i="0" u="none" strike="noStrike" kern="1200" baseline="0" dirty="0" smtClean="0">
                          <a:solidFill>
                            <a:schemeClr val="tx1"/>
                          </a:solidFill>
                          <a:effectLst/>
                          <a:latin typeface="+mn-lt"/>
                          <a:ea typeface="+mn-ea"/>
                          <a:cs typeface="+mn-cs"/>
                        </a:rPr>
                        <a:t> </a:t>
                      </a:r>
                      <a:r>
                        <a:rPr lang="en-US" sz="1300" b="0" i="0" u="none" strike="noStrike" kern="1200" dirty="0" smtClean="0">
                          <a:solidFill>
                            <a:schemeClr val="tx1"/>
                          </a:solidFill>
                          <a:effectLst/>
                          <a:latin typeface="+mn-lt"/>
                          <a:ea typeface="+mn-ea"/>
                          <a:cs typeface="+mn-cs"/>
                        </a:rPr>
                        <a:t>Powerboats</a:t>
                      </a:r>
                      <a:r>
                        <a:rPr lang="en-US" sz="1300" b="0" i="0" u="none" strike="noStrike" kern="1200" baseline="0" dirty="0" smtClean="0">
                          <a:solidFill>
                            <a:schemeClr val="tx1"/>
                          </a:solidFill>
                          <a:effectLst/>
                          <a:latin typeface="+mn-lt"/>
                          <a:ea typeface="+mn-ea"/>
                          <a:cs typeface="+mn-cs"/>
                        </a:rPr>
                        <a:t> </a:t>
                      </a:r>
                      <a:r>
                        <a:rPr lang="en-US" sz="1300" b="0" i="0" u="none" strike="noStrike" dirty="0" smtClean="0">
                          <a:solidFill>
                            <a:schemeClr val="tx1"/>
                          </a:solidFill>
                          <a:effectLst/>
                          <a:latin typeface="+mj-lt"/>
                        </a:rPr>
                        <a:t>&gt;6m</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40%</a:t>
                      </a: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55%</a:t>
                      </a:r>
                      <a:endParaRPr lang="en-US" sz="1300" b="0" i="0" u="none" strike="noStrike" dirty="0">
                        <a:solidFill>
                          <a:schemeClr val="tx1"/>
                        </a:solidFill>
                        <a:effectLst/>
                        <a:latin typeface="+mj-lt"/>
                      </a:endParaRP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+15</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PWC</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42%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60%</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38" name="Oval 37"/>
          <p:cNvSpPr/>
          <p:nvPr/>
        </p:nvSpPr>
        <p:spPr>
          <a:xfrm>
            <a:off x="7433309" y="2829053"/>
            <a:ext cx="922020" cy="22763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0" y="6299221"/>
            <a:ext cx="6400800" cy="553998"/>
          </a:xfrm>
          <a:prstGeom prst="rect">
            <a:avLst/>
          </a:prstGeom>
          <a:noFill/>
        </p:spPr>
        <p:txBody>
          <a:bodyPr wrap="square" rtlCol="0">
            <a:spAutoFit/>
          </a:bodyPr>
          <a:lstStyle/>
          <a:p>
            <a:r>
              <a:rPr lang="en-US" sz="1000" dirty="0">
                <a:solidFill>
                  <a:srgbClr val="1F497D"/>
                </a:solidFill>
              </a:rPr>
              <a:t>103b. Overall, which of the following applies to you personally when you are in a boat? (Select one)</a:t>
            </a:r>
          </a:p>
          <a:p>
            <a:r>
              <a:rPr lang="en-US" sz="1000" dirty="0">
                <a:solidFill>
                  <a:srgbClr val="1F497D"/>
                </a:solidFill>
              </a:rPr>
              <a:t>404. Which of the following would best describe how you will behave when operating a boat </a:t>
            </a:r>
            <a:r>
              <a:rPr lang="en-US" sz="1000" dirty="0" smtClean="0">
                <a:solidFill>
                  <a:srgbClr val="1F497D"/>
                </a:solidFill>
              </a:rPr>
              <a:t>in </a:t>
            </a:r>
            <a:r>
              <a:rPr lang="en-US" sz="1000" dirty="0">
                <a:solidFill>
                  <a:srgbClr val="1F497D"/>
                </a:solidFill>
              </a:rPr>
              <a:t>the future? </a:t>
            </a:r>
            <a:r>
              <a:rPr lang="en-US" sz="1000" dirty="0" smtClean="0">
                <a:solidFill>
                  <a:srgbClr val="1F497D"/>
                </a:solidFill>
              </a:rPr>
              <a:t/>
            </a:r>
            <a:br>
              <a:rPr lang="en-US" sz="1000" dirty="0" smtClean="0">
                <a:solidFill>
                  <a:srgbClr val="1F497D"/>
                </a:solidFill>
              </a:rPr>
            </a:br>
            <a:r>
              <a:rPr lang="en-US" sz="1000" dirty="0" smtClean="0">
                <a:solidFill>
                  <a:srgbClr val="1F497D"/>
                </a:solidFill>
              </a:rPr>
              <a:t>(</a:t>
            </a:r>
            <a:r>
              <a:rPr lang="en-US" sz="1000" dirty="0">
                <a:solidFill>
                  <a:srgbClr val="1F497D"/>
                </a:solidFill>
              </a:rPr>
              <a:t>Select one)</a:t>
            </a:r>
          </a:p>
        </p:txBody>
      </p:sp>
      <p:sp>
        <p:nvSpPr>
          <p:cNvPr id="17" name="TextBox 16"/>
          <p:cNvSpPr txBox="1"/>
          <p:nvPr/>
        </p:nvSpPr>
        <p:spPr>
          <a:xfrm>
            <a:off x="0" y="1066800"/>
            <a:ext cx="9144000" cy="369332"/>
          </a:xfrm>
          <a:prstGeom prst="rect">
            <a:avLst/>
          </a:prstGeom>
          <a:noFill/>
        </p:spPr>
        <p:txBody>
          <a:bodyPr wrap="square" rtlCol="0">
            <a:spAutoFit/>
          </a:bodyPr>
          <a:lstStyle/>
          <a:p>
            <a:pPr algn="ctr"/>
            <a:r>
              <a:rPr lang="en-US" b="1" dirty="0" smtClean="0">
                <a:solidFill>
                  <a:srgbClr val="1F497D"/>
                </a:solidFill>
              </a:rPr>
              <a:t>Pleasure </a:t>
            </a:r>
            <a:r>
              <a:rPr lang="en-US" b="1" dirty="0" err="1" smtClean="0">
                <a:solidFill>
                  <a:srgbClr val="1F497D"/>
                </a:solidFill>
              </a:rPr>
              <a:t>Powerboating</a:t>
            </a:r>
            <a:r>
              <a:rPr lang="en-US" b="1" dirty="0" smtClean="0">
                <a:solidFill>
                  <a:srgbClr val="1F497D"/>
                </a:solidFill>
              </a:rPr>
              <a:t>: </a:t>
            </a:r>
            <a:r>
              <a:rPr lang="en-US" b="1" dirty="0">
                <a:solidFill>
                  <a:srgbClr val="1F497D"/>
                </a:solidFill>
              </a:rPr>
              <a:t>Current Behaviour &amp; Future Intent to Drink Alcohol while Boating</a:t>
            </a:r>
          </a:p>
        </p:txBody>
      </p:sp>
      <p:sp>
        <p:nvSpPr>
          <p:cNvPr id="19" name="TextBox 18"/>
          <p:cNvSpPr txBox="1"/>
          <p:nvPr/>
        </p:nvSpPr>
        <p:spPr>
          <a:xfrm>
            <a:off x="76200" y="5849079"/>
            <a:ext cx="4648200" cy="400110"/>
          </a:xfrm>
          <a:prstGeom prst="rect">
            <a:avLst/>
          </a:prstGeom>
          <a:noFill/>
        </p:spPr>
        <p:txBody>
          <a:bodyPr wrap="square" rtlCol="0">
            <a:spAutoFit/>
          </a:bodyPr>
          <a:lstStyle/>
          <a:p>
            <a:r>
              <a:rPr lang="en-US" sz="1000" u="sng" dirty="0" smtClean="0"/>
              <a:t>Note: </a:t>
            </a:r>
            <a:r>
              <a:rPr lang="en-US" sz="1000" dirty="0" smtClean="0"/>
              <a:t>Current behaviour is based on all respondents (n=1204); </a:t>
            </a:r>
            <a:br>
              <a:rPr lang="en-US" sz="1000" dirty="0" smtClean="0"/>
            </a:br>
            <a:r>
              <a:rPr lang="en-US" sz="1000" dirty="0" smtClean="0"/>
              <a:t>Future intended behaviour is reported on Group B respondents (n=602)</a:t>
            </a:r>
            <a:endParaRPr lang="en-US" sz="1000" dirty="0"/>
          </a:p>
        </p:txBody>
      </p:sp>
    </p:spTree>
    <p:extLst>
      <p:ext uri="{BB962C8B-B14F-4D97-AF65-F5344CB8AC3E}">
        <p14:creationId xmlns:p14="http://schemas.microsoft.com/office/powerpoint/2010/main" val="1790643476"/>
      </p:ext>
    </p:extLst>
  </p:cSld>
  <p:clrMapOvr>
    <a:masterClrMapping/>
  </p:clrMapOvr>
  <p:transition spd="slow" advClick="0">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66</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Overall Attitudes</a:t>
            </a:r>
            <a:endParaRPr lang="en-US" dirty="0"/>
          </a:p>
        </p:txBody>
      </p:sp>
    </p:spTree>
    <p:extLst>
      <p:ext uri="{BB962C8B-B14F-4D97-AF65-F5344CB8AC3E}">
        <p14:creationId xmlns:p14="http://schemas.microsoft.com/office/powerpoint/2010/main" val="3460359697"/>
      </p:ext>
    </p:extLst>
  </p:cSld>
  <p:clrMapOvr>
    <a:masterClrMapping/>
  </p:clrMapOvr>
  <p:transition spd="slow" advClick="0">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253106811"/>
              </p:ext>
            </p:extLst>
          </p:nvPr>
        </p:nvGraphicFramePr>
        <p:xfrm>
          <a:off x="1371600" y="2726358"/>
          <a:ext cx="7162800" cy="180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287700"/>
            <a:ext cx="8162325" cy="612000"/>
          </a:xfrm>
        </p:spPr>
        <p:txBody>
          <a:bodyPr/>
          <a:lstStyle/>
          <a:p>
            <a:r>
              <a:rPr lang="en-US" dirty="0" smtClean="0"/>
              <a:t>For most boaters (67%), an increased focus on boating safety would </a:t>
            </a:r>
            <a:r>
              <a:rPr lang="en-US" dirty="0" smtClean="0">
                <a:solidFill>
                  <a:srgbClr val="00C800"/>
                </a:solidFill>
              </a:rPr>
              <a:t>not change</a:t>
            </a:r>
            <a:r>
              <a:rPr lang="en-US" dirty="0" smtClean="0"/>
              <a:t> their current boating participation. </a:t>
            </a:r>
            <a:br>
              <a:rPr lang="en-US" dirty="0" smtClean="0"/>
            </a:br>
            <a:r>
              <a:rPr lang="en-US" sz="1600" b="0" dirty="0" smtClean="0"/>
              <a:t>For one-quarter (27%), it would </a:t>
            </a:r>
            <a:r>
              <a:rPr lang="en-US" sz="1600" dirty="0" smtClean="0">
                <a:solidFill>
                  <a:srgbClr val="00C800"/>
                </a:solidFill>
              </a:rPr>
              <a:t>increase</a:t>
            </a:r>
            <a:r>
              <a:rPr lang="en-US" sz="1600" b="0" dirty="0" smtClean="0"/>
              <a:t> their participation, and very few (only 4%) would reduce their boating participation.  </a:t>
            </a:r>
            <a:r>
              <a:rPr lang="en-US" sz="1400" b="0" dirty="0" smtClean="0"/>
              <a:t>This same pattern is evident in </a:t>
            </a:r>
            <a:r>
              <a:rPr lang="en-US" sz="1400" u="sng" dirty="0" smtClean="0"/>
              <a:t>all regions</a:t>
            </a:r>
            <a:r>
              <a:rPr lang="en-US" sz="1400" b="0" dirty="0" smtClean="0"/>
              <a:t>.</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67</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000" dirty="0">
              <a:solidFill>
                <a:srgbClr val="1F497D"/>
              </a:solidFill>
            </a:endParaRPr>
          </a:p>
        </p:txBody>
      </p:sp>
      <p:sp>
        <p:nvSpPr>
          <p:cNvPr id="8" name="TextBox 7"/>
          <p:cNvSpPr txBox="1"/>
          <p:nvPr/>
        </p:nvSpPr>
        <p:spPr>
          <a:xfrm>
            <a:off x="1524000" y="1345432"/>
            <a:ext cx="6362700" cy="646331"/>
          </a:xfrm>
          <a:prstGeom prst="rect">
            <a:avLst/>
          </a:prstGeom>
          <a:noFill/>
        </p:spPr>
        <p:txBody>
          <a:bodyPr wrap="square" rtlCol="0">
            <a:spAutoFit/>
          </a:bodyPr>
          <a:lstStyle/>
          <a:p>
            <a:pPr algn="ctr"/>
            <a:r>
              <a:rPr lang="en-US" b="1" dirty="0" smtClean="0">
                <a:solidFill>
                  <a:srgbClr val="1F497D"/>
                </a:solidFill>
              </a:rPr>
              <a:t>Future Participation in Boating</a:t>
            </a:r>
          </a:p>
          <a:p>
            <a:pPr algn="ctr"/>
            <a:r>
              <a:rPr lang="en-US" b="1" dirty="0" smtClean="0">
                <a:solidFill>
                  <a:srgbClr val="1F497D"/>
                </a:solidFill>
              </a:rPr>
              <a:t>if there was an increased focus on safety</a:t>
            </a:r>
            <a:endParaRPr lang="en-US" b="1" dirty="0">
              <a:solidFill>
                <a:srgbClr val="1F497D"/>
              </a:solidFill>
            </a:endParaRPr>
          </a:p>
        </p:txBody>
      </p:sp>
      <p:grpSp>
        <p:nvGrpSpPr>
          <p:cNvPr id="14" name="Group 13"/>
          <p:cNvGrpSpPr/>
          <p:nvPr/>
        </p:nvGrpSpPr>
        <p:grpSpPr>
          <a:xfrm>
            <a:off x="1575816" y="1997040"/>
            <a:ext cx="2157984" cy="974646"/>
            <a:chOff x="3842004" y="1997154"/>
            <a:chExt cx="2157984" cy="974646"/>
          </a:xfrm>
        </p:grpSpPr>
        <p:sp>
          <p:nvSpPr>
            <p:cNvPr id="15" name="Left Brace 14"/>
            <p:cNvSpPr/>
            <p:nvPr/>
          </p:nvSpPr>
          <p:spPr>
            <a:xfrm rot="5400000">
              <a:off x="4578096" y="1854708"/>
              <a:ext cx="381000" cy="1853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6" name="TextBox 15"/>
            <p:cNvSpPr txBox="1"/>
            <p:nvPr/>
          </p:nvSpPr>
          <p:spPr>
            <a:xfrm>
              <a:off x="3842004" y="1997154"/>
              <a:ext cx="2157984" cy="553998"/>
            </a:xfrm>
            <a:prstGeom prst="rect">
              <a:avLst/>
            </a:prstGeom>
            <a:noFill/>
          </p:spPr>
          <p:txBody>
            <a:bodyPr wrap="square" rtlCol="0">
              <a:spAutoFit/>
            </a:bodyPr>
            <a:lstStyle/>
            <a:p>
              <a:r>
                <a:rPr lang="en-US" sz="1600" dirty="0" smtClean="0">
                  <a:solidFill>
                    <a:srgbClr val="1F497D"/>
                  </a:solidFill>
                </a:rPr>
                <a:t>Increased Participation</a:t>
              </a:r>
            </a:p>
            <a:p>
              <a:r>
                <a:rPr lang="en-US" sz="1400" dirty="0" smtClean="0">
                  <a:solidFill>
                    <a:srgbClr val="1F497D"/>
                  </a:solidFill>
                </a:rPr>
                <a:t>Top 2 Box: 27%</a:t>
              </a:r>
              <a:endParaRPr lang="en-US" sz="1400" dirty="0">
                <a:solidFill>
                  <a:srgbClr val="1F497D"/>
                </a:solidFill>
              </a:endParaRPr>
            </a:p>
          </p:txBody>
        </p:sp>
      </p:grpSp>
      <p:sp>
        <p:nvSpPr>
          <p:cNvPr id="18" name="TextBox 1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38920346"/>
              </p:ext>
            </p:extLst>
          </p:nvPr>
        </p:nvGraphicFramePr>
        <p:xfrm>
          <a:off x="7429500" y="4291666"/>
          <a:ext cx="1204341" cy="457200"/>
        </p:xfrm>
        <a:graphic>
          <a:graphicData uri="http://schemas.openxmlformats.org/drawingml/2006/table">
            <a:tbl>
              <a:tblPr>
                <a:tableStyleId>{5C22544A-7EE6-4342-B048-85BDC9FD1C3A}</a:tableStyleId>
              </a:tblPr>
              <a:tblGrid>
                <a:gridCol w="1204341"/>
              </a:tblGrid>
              <a:tr h="457200">
                <a:tc>
                  <a:txBody>
                    <a:bodyPr/>
                    <a:lstStyle/>
                    <a:p>
                      <a:pPr algn="ctr" fontAlgn="ctr"/>
                      <a:r>
                        <a:rPr lang="en-US" sz="1200" i="1" u="none" strike="noStrike" dirty="0" smtClean="0">
                          <a:effectLst/>
                        </a:rPr>
                        <a:t>(Don't </a:t>
                      </a:r>
                      <a:r>
                        <a:rPr lang="en-US" sz="1200" i="1" u="none" strike="noStrike" dirty="0">
                          <a:effectLst/>
                        </a:rPr>
                        <a:t>know / it </a:t>
                      </a:r>
                      <a:r>
                        <a:rPr lang="en-US" sz="1200" i="1" u="none" strike="noStrike" dirty="0" smtClean="0">
                          <a:effectLst/>
                        </a:rPr>
                        <a:t>depends: 2%)</a:t>
                      </a:r>
                      <a:endParaRPr lang="en-US" sz="1200" b="0" i="1" u="none" strike="noStrike" dirty="0">
                        <a:solidFill>
                          <a:srgbClr val="000000"/>
                        </a:solidFill>
                        <a:effectLst/>
                        <a:latin typeface="Arial"/>
                      </a:endParaRPr>
                    </a:p>
                  </a:txBody>
                  <a:tcPr marL="9525" marR="9525" marT="9525" marB="0" anchor="ctr">
                    <a:noFill/>
                  </a:tcPr>
                </a:tc>
              </a:tr>
            </a:tbl>
          </a:graphicData>
        </a:graphic>
      </p:graphicFrame>
      <p:grpSp>
        <p:nvGrpSpPr>
          <p:cNvPr id="23" name="Group 22"/>
          <p:cNvGrpSpPr/>
          <p:nvPr/>
        </p:nvGrpSpPr>
        <p:grpSpPr>
          <a:xfrm>
            <a:off x="6400800" y="1976442"/>
            <a:ext cx="2157984" cy="959478"/>
            <a:chOff x="4018788" y="2012322"/>
            <a:chExt cx="2157984" cy="959478"/>
          </a:xfrm>
        </p:grpSpPr>
        <p:sp>
          <p:nvSpPr>
            <p:cNvPr id="24" name="Left Brace 23"/>
            <p:cNvSpPr/>
            <p:nvPr/>
          </p:nvSpPr>
          <p:spPr>
            <a:xfrm rot="5400000">
              <a:off x="5673418" y="2590800"/>
              <a:ext cx="381000" cy="38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5" name="TextBox 24"/>
            <p:cNvSpPr txBox="1"/>
            <p:nvPr/>
          </p:nvSpPr>
          <p:spPr>
            <a:xfrm>
              <a:off x="4018788" y="2012322"/>
              <a:ext cx="2157984" cy="553998"/>
            </a:xfrm>
            <a:prstGeom prst="rect">
              <a:avLst/>
            </a:prstGeom>
            <a:noFill/>
          </p:spPr>
          <p:txBody>
            <a:bodyPr wrap="square" rtlCol="0">
              <a:spAutoFit/>
            </a:bodyPr>
            <a:lstStyle/>
            <a:p>
              <a:pPr algn="r"/>
              <a:r>
                <a:rPr lang="en-US" sz="1600" dirty="0" smtClean="0">
                  <a:solidFill>
                    <a:srgbClr val="1F497D"/>
                  </a:solidFill>
                </a:rPr>
                <a:t>Decreased Participation</a:t>
              </a:r>
            </a:p>
            <a:p>
              <a:pPr algn="r"/>
              <a:r>
                <a:rPr lang="en-US" sz="1400" dirty="0" smtClean="0">
                  <a:solidFill>
                    <a:srgbClr val="1F497D"/>
                  </a:solidFill>
                </a:rPr>
                <a:t>Bottom 2 Box: 4%</a:t>
              </a:r>
              <a:endParaRPr lang="en-US" sz="1400" dirty="0">
                <a:solidFill>
                  <a:srgbClr val="1F497D"/>
                </a:solidFill>
              </a:endParaRPr>
            </a:p>
          </p:txBody>
        </p:sp>
      </p:grpSp>
      <p:cxnSp>
        <p:nvCxnSpPr>
          <p:cNvPr id="7" name="Straight Arrow Connector 6"/>
          <p:cNvCxnSpPr/>
          <p:nvPr/>
        </p:nvCxnSpPr>
        <p:spPr>
          <a:xfrm flipV="1">
            <a:off x="1578428" y="1976442"/>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580120" y="1976442"/>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52400" y="2399812"/>
            <a:ext cx="1164770" cy="12022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1F497D"/>
                </a:solidFill>
              </a:rPr>
              <a:t>Net pts ∆ </a:t>
            </a:r>
            <a:r>
              <a:rPr lang="en-US" sz="1200" dirty="0" smtClean="0">
                <a:solidFill>
                  <a:srgbClr val="1F497D"/>
                </a:solidFill>
              </a:rPr>
              <a:t>participation</a:t>
            </a:r>
          </a:p>
          <a:p>
            <a:pPr algn="ctr"/>
            <a:endParaRPr lang="en-US" sz="1400" dirty="0">
              <a:solidFill>
                <a:srgbClr val="1F497D"/>
              </a:solidFill>
            </a:endParaRPr>
          </a:p>
          <a:p>
            <a:pPr algn="ctr"/>
            <a:r>
              <a:rPr lang="en-US" sz="1600" b="1" dirty="0" smtClean="0">
                <a:solidFill>
                  <a:srgbClr val="1F497D"/>
                </a:solidFill>
              </a:rPr>
              <a:t>+23</a:t>
            </a:r>
            <a:endParaRPr lang="en-US" sz="1600" b="1" dirty="0">
              <a:solidFill>
                <a:srgbClr val="1F497D"/>
              </a:solidFill>
            </a:endParaRPr>
          </a:p>
        </p:txBody>
      </p:sp>
      <p:pic>
        <p:nvPicPr>
          <p:cNvPr id="19" name="Picture 18" descr="C:\Users\Tom\Documents\McCullough Associates\2014\CSBC\BSCPYr2QuantResearch\CSBCconferencePresentn-Sept14\images6.jpg"/>
          <p:cNvPicPr/>
          <p:nvPr/>
        </p:nvPicPr>
        <p:blipFill rotWithShape="1">
          <a:blip r:embed="rId3">
            <a:extLst>
              <a:ext uri="{28A0092B-C50C-407E-A947-70E740481C1C}">
                <a14:useLocalDpi xmlns:a14="http://schemas.microsoft.com/office/drawing/2010/main" val="0"/>
              </a:ext>
            </a:extLst>
          </a:blip>
          <a:srcRect l="48327"/>
          <a:stretch/>
        </p:blipFill>
        <p:spPr bwMode="auto">
          <a:xfrm>
            <a:off x="3528234" y="4399473"/>
            <a:ext cx="2441227" cy="16593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111714"/>
      </p:ext>
    </p:extLst>
  </p:cSld>
  <p:clrMapOvr>
    <a:masterClrMapping/>
  </p:clrMapOvr>
  <p:transition spd="slow" advClick="0">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extLst>
              <p:ext uri="{D42A27DB-BD31-4B8C-83A1-F6EECF244321}">
                <p14:modId xmlns:p14="http://schemas.microsoft.com/office/powerpoint/2010/main" val="778831033"/>
              </p:ext>
            </p:extLst>
          </p:nvPr>
        </p:nvGraphicFramePr>
        <p:xfrm>
          <a:off x="802285" y="1058195"/>
          <a:ext cx="8001000" cy="1367756"/>
        </p:xfrm>
        <a:graphic>
          <a:graphicData uri="http://schemas.openxmlformats.org/drawingml/2006/chart">
            <c:chart xmlns:c="http://schemas.openxmlformats.org/drawingml/2006/chart" xmlns:r="http://schemas.openxmlformats.org/officeDocument/2006/relationships" r:id="rId2"/>
          </a:graphicData>
        </a:graphic>
      </p:graphicFrame>
      <p:sp>
        <p:nvSpPr>
          <p:cNvPr id="35" name="Title 1"/>
          <p:cNvSpPr>
            <a:spLocks noGrp="1"/>
          </p:cNvSpPr>
          <p:nvPr>
            <p:ph type="title"/>
          </p:nvPr>
        </p:nvSpPr>
        <p:spPr>
          <a:xfrm>
            <a:off x="838800" y="67447"/>
            <a:ext cx="8162325" cy="792493"/>
          </a:xfrm>
        </p:spPr>
        <p:txBody>
          <a:bodyPr/>
          <a:lstStyle/>
          <a:p>
            <a:r>
              <a:rPr lang="en-US" dirty="0" smtClean="0"/>
              <a:t>There is a similarly positive influence on boating participation across </a:t>
            </a:r>
            <a:br>
              <a:rPr lang="en-US" dirty="0" smtClean="0"/>
            </a:br>
            <a:r>
              <a:rPr lang="en-US" dirty="0" smtClean="0">
                <a:solidFill>
                  <a:srgbClr val="00C800"/>
                </a:solidFill>
              </a:rPr>
              <a:t>ALL</a:t>
            </a:r>
            <a:r>
              <a:rPr lang="en-US" dirty="0" smtClean="0"/>
              <a:t> boating activity subgroups, including </a:t>
            </a:r>
            <a:r>
              <a:rPr lang="en-US" dirty="0" smtClean="0">
                <a:solidFill>
                  <a:srgbClr val="00C800"/>
                </a:solidFill>
              </a:rPr>
              <a:t>Pleasure </a:t>
            </a:r>
            <a:r>
              <a:rPr lang="en-US" dirty="0" err="1" smtClean="0">
                <a:solidFill>
                  <a:srgbClr val="00C800"/>
                </a:solidFill>
              </a:rPr>
              <a:t>Powerboaters</a:t>
            </a:r>
            <a:r>
              <a:rPr lang="en-US" dirty="0" smtClean="0"/>
              <a:t>. </a:t>
            </a:r>
            <a:br>
              <a:rPr lang="en-US" dirty="0" smtClean="0"/>
            </a:br>
            <a:r>
              <a:rPr lang="en-US" sz="1600" b="0" dirty="0" smtClean="0"/>
              <a:t>Even more positive among Sailors and </a:t>
            </a:r>
            <a:r>
              <a:rPr lang="en-US" sz="1600" dirty="0" smtClean="0">
                <a:solidFill>
                  <a:srgbClr val="00C800"/>
                </a:solidFill>
              </a:rPr>
              <a:t>PWC riders</a:t>
            </a:r>
            <a:r>
              <a:rPr lang="en-US" sz="1600" b="0" dirty="0" smtClean="0"/>
              <a:t>.</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68</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602915912"/>
              </p:ext>
            </p:extLst>
          </p:nvPr>
        </p:nvGraphicFramePr>
        <p:xfrm>
          <a:off x="1139743" y="2598490"/>
          <a:ext cx="8004257" cy="347024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6306555"/>
            <a:ext cx="6019800" cy="553998"/>
          </a:xfrm>
          <a:prstGeom prst="rect">
            <a:avLst/>
          </a:prstGeom>
          <a:noFill/>
        </p:spPr>
        <p:txBody>
          <a:bodyPr wrap="square" rtlCol="0">
            <a:spAutoFit/>
          </a:bodyPr>
          <a:lstStyle/>
          <a:p>
            <a:r>
              <a:rPr lang="en-US" sz="10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000" dirty="0">
              <a:solidFill>
                <a:srgbClr val="1F497D"/>
              </a:solidFill>
            </a:endParaRPr>
          </a:p>
        </p:txBody>
      </p:sp>
      <p:sp>
        <p:nvSpPr>
          <p:cNvPr id="36" name="TextBox 35"/>
          <p:cNvSpPr txBox="1"/>
          <p:nvPr/>
        </p:nvSpPr>
        <p:spPr>
          <a:xfrm>
            <a:off x="2017415" y="2241285"/>
            <a:ext cx="6362700" cy="369332"/>
          </a:xfrm>
          <a:prstGeom prst="rect">
            <a:avLst/>
          </a:prstGeom>
          <a:noFill/>
        </p:spPr>
        <p:txBody>
          <a:bodyPr wrap="square" rtlCol="0">
            <a:spAutoFit/>
          </a:bodyPr>
          <a:lstStyle/>
          <a:p>
            <a:pPr algn="ctr"/>
            <a:r>
              <a:rPr lang="en-US" b="1" dirty="0" smtClean="0">
                <a:solidFill>
                  <a:srgbClr val="1F497D"/>
                </a:solidFill>
              </a:rPr>
              <a:t>Among Boater Sub-groups</a:t>
            </a:r>
            <a:endParaRPr lang="en-US" b="1" dirty="0">
              <a:solidFill>
                <a:srgbClr val="1F497D"/>
              </a:solidFill>
            </a:endParaRPr>
          </a:p>
        </p:txBody>
      </p:sp>
      <p:sp>
        <p:nvSpPr>
          <p:cNvPr id="42" name="TextBox 41"/>
          <p:cNvSpPr txBox="1"/>
          <p:nvPr/>
        </p:nvSpPr>
        <p:spPr>
          <a:xfrm>
            <a:off x="726085" y="933941"/>
            <a:ext cx="8305800" cy="369332"/>
          </a:xfrm>
          <a:prstGeom prst="rect">
            <a:avLst/>
          </a:prstGeom>
          <a:noFill/>
        </p:spPr>
        <p:txBody>
          <a:bodyPr wrap="square" rtlCol="0">
            <a:spAutoFit/>
          </a:bodyPr>
          <a:lstStyle/>
          <a:p>
            <a:pPr algn="ctr"/>
            <a:r>
              <a:rPr lang="en-US" b="1" dirty="0" smtClean="0">
                <a:solidFill>
                  <a:srgbClr val="1F497D"/>
                </a:solidFill>
              </a:rPr>
              <a:t>Overall Future Participation in Boating if there was an increased focus on safety</a:t>
            </a:r>
            <a:endParaRPr lang="en-US" b="1" dirty="0">
              <a:solidFill>
                <a:srgbClr val="1F497D"/>
              </a:solidFill>
            </a:endParaRPr>
          </a:p>
        </p:txBody>
      </p:sp>
      <p:grpSp>
        <p:nvGrpSpPr>
          <p:cNvPr id="43" name="Group 42"/>
          <p:cNvGrpSpPr/>
          <p:nvPr/>
        </p:nvGrpSpPr>
        <p:grpSpPr>
          <a:xfrm>
            <a:off x="6019800" y="6061387"/>
            <a:ext cx="3124200" cy="400110"/>
            <a:chOff x="6206219" y="509396"/>
            <a:chExt cx="3124200" cy="400110"/>
          </a:xfrm>
        </p:grpSpPr>
        <p:sp>
          <p:nvSpPr>
            <p:cNvPr id="55" name="Rectangle 5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61" name="Rectangle 6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62" name="TextBox 61"/>
            <p:cNvSpPr txBox="1"/>
            <p:nvPr/>
          </p:nvSpPr>
          <p:spPr>
            <a:xfrm>
              <a:off x="6836225" y="509396"/>
              <a:ext cx="2494194"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63" name="Straight Connector 6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203571" y="2816136"/>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+24</a:t>
            </a:r>
            <a:endParaRPr lang="en-US" sz="1600" b="1" dirty="0">
              <a:solidFill>
                <a:srgbClr val="1F497D"/>
              </a:solidFill>
            </a:endParaRPr>
          </a:p>
        </p:txBody>
      </p:sp>
      <p:grpSp>
        <p:nvGrpSpPr>
          <p:cNvPr id="6" name="Group 5"/>
          <p:cNvGrpSpPr/>
          <p:nvPr/>
        </p:nvGrpSpPr>
        <p:grpSpPr>
          <a:xfrm>
            <a:off x="993620" y="2873828"/>
            <a:ext cx="1673381" cy="2792652"/>
            <a:chOff x="993620" y="2873828"/>
            <a:chExt cx="1673381" cy="2792652"/>
          </a:xfrm>
        </p:grpSpPr>
        <p:grpSp>
          <p:nvGrpSpPr>
            <p:cNvPr id="5" name="Group 4"/>
            <p:cNvGrpSpPr/>
            <p:nvPr/>
          </p:nvGrpSpPr>
          <p:grpSpPr>
            <a:xfrm>
              <a:off x="1011833" y="2873828"/>
              <a:ext cx="1655168" cy="2310703"/>
              <a:chOff x="163282" y="2950028"/>
              <a:chExt cx="1655168" cy="2310703"/>
            </a:xfrm>
          </p:grpSpPr>
          <p:grpSp>
            <p:nvGrpSpPr>
              <p:cNvPr id="29" name="Group 28"/>
              <p:cNvGrpSpPr/>
              <p:nvPr/>
            </p:nvGrpSpPr>
            <p:grpSpPr>
              <a:xfrm>
                <a:off x="1333500" y="2950028"/>
                <a:ext cx="484950" cy="2310703"/>
                <a:chOff x="4935178" y="2062859"/>
                <a:chExt cx="484950" cy="2310703"/>
              </a:xfrm>
            </p:grpSpPr>
            <p:grpSp>
              <p:nvGrpSpPr>
                <p:cNvPr id="30" name="Group 29"/>
                <p:cNvGrpSpPr/>
                <p:nvPr/>
              </p:nvGrpSpPr>
              <p:grpSpPr>
                <a:xfrm>
                  <a:off x="4935178" y="2062859"/>
                  <a:ext cx="484950" cy="1818588"/>
                  <a:chOff x="4613778" y="3052872"/>
                  <a:chExt cx="484950" cy="1818588"/>
                </a:xfrm>
              </p:grpSpPr>
              <p:pic>
                <p:nvPicPr>
                  <p:cNvPr id="51"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698273" y="3052872"/>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cache4.asset-cache.net/gc/165954230-boat-icon-set-gettyimages.jpg?v=1&amp;c=IWSAsset&amp;k=2&amp;d=QsGG4%2BaYIoRXYiX0dm6M7JLUWzK9VstOKNGPBhm8C%2B4%3D"/>
                  <p:cNvPicPr>
                    <a:picLocks noChangeAspect="1" noChangeArrowheads="1"/>
                  </p:cNvPicPr>
                  <p:nvPr/>
                </p:nvPicPr>
                <p:blipFill rotWithShape="1">
                  <a:blip r:embed="rId5">
                    <a:extLst>
                      <a:ext uri="{28A0092B-C50C-407E-A947-70E740481C1C}">
                        <a14:useLocalDpi xmlns:a14="http://schemas.microsoft.com/office/drawing/2010/main" val="0"/>
                      </a:ext>
                    </a:extLst>
                  </a:blip>
                  <a:srcRect l="17173" t="1313" r="62830" b="82095"/>
                  <a:stretch/>
                </p:blipFill>
                <p:spPr bwMode="auto">
                  <a:xfrm>
                    <a:off x="4613778" y="4071089"/>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cache4.asset-cache.net/gc/165954230-boat-icon-set-gettyimages.jpg?v=1&amp;c=IWSAsset&amp;k=2&amp;d=QsGG4%2BaYIoRXYiX0dm6M7JLUWzK9VstOKNGPBhm8C%2B4%3D"/>
                  <p:cNvPicPr>
                    <a:picLocks noChangeAspect="1" noChangeArrowheads="1"/>
                  </p:cNvPicPr>
                  <p:nvPr/>
                </p:nvPicPr>
                <p:blipFill rotWithShape="1">
                  <a:blip r:embed="rId5">
                    <a:extLst>
                      <a:ext uri="{28A0092B-C50C-407E-A947-70E740481C1C}">
                        <a14:useLocalDpi xmlns:a14="http://schemas.microsoft.com/office/drawing/2010/main" val="0"/>
                      </a:ext>
                    </a:extLst>
                  </a:blip>
                  <a:srcRect l="83439" t="41371" b="41703"/>
                  <a:stretch/>
                </p:blipFill>
                <p:spPr bwMode="auto">
                  <a:xfrm>
                    <a:off x="4665644" y="355903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5644" y="4468016"/>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8834" y="4044059"/>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63283" y="2950028"/>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7" name="TextBox 56"/>
              <p:cNvSpPr txBox="1"/>
              <p:nvPr/>
            </p:nvSpPr>
            <p:spPr>
              <a:xfrm>
                <a:off x="163283" y="3450772"/>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8" name="TextBox 57"/>
              <p:cNvSpPr txBox="1"/>
              <p:nvPr/>
            </p:nvSpPr>
            <p:spPr>
              <a:xfrm>
                <a:off x="163282" y="3940626"/>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9" name="TextBox 58"/>
              <p:cNvSpPr txBox="1"/>
              <p:nvPr/>
            </p:nvSpPr>
            <p:spPr>
              <a:xfrm>
                <a:off x="163282" y="4424227"/>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0" name="TextBox 59"/>
              <p:cNvSpPr txBox="1"/>
              <p:nvPr/>
            </p:nvSpPr>
            <p:spPr>
              <a:xfrm>
                <a:off x="163283" y="4952954"/>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39" name="TextBox 38"/>
            <p:cNvSpPr txBox="1"/>
            <p:nvPr/>
          </p:nvSpPr>
          <p:spPr>
            <a:xfrm>
              <a:off x="993620" y="5358703"/>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0"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263569" y="5336497"/>
              <a:ext cx="336435" cy="3219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3571" y="2177142"/>
            <a:ext cx="1080706" cy="3534228"/>
            <a:chOff x="203571" y="2177142"/>
            <a:chExt cx="1080706" cy="3534228"/>
          </a:xfrm>
        </p:grpSpPr>
        <p:sp>
          <p:nvSpPr>
            <p:cNvPr id="28" name="Rounded Rectangle 27"/>
            <p:cNvSpPr/>
            <p:nvPr/>
          </p:nvSpPr>
          <p:spPr>
            <a:xfrm>
              <a:off x="203571" y="217714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rgbClr val="1F497D"/>
                  </a:solidFill>
                </a:rPr>
                <a:t>Net ∆ pts </a:t>
              </a:r>
              <a:r>
                <a:rPr lang="en-US" sz="1200" dirty="0" smtClean="0">
                  <a:solidFill>
                    <a:srgbClr val="1F497D"/>
                  </a:solidFill>
                </a:rPr>
                <a:t>Participation</a:t>
              </a:r>
            </a:p>
          </p:txBody>
        </p:sp>
        <p:sp>
          <p:nvSpPr>
            <p:cNvPr id="32" name="Rounded Rectangle 31"/>
            <p:cNvSpPr/>
            <p:nvPr/>
          </p:nvSpPr>
          <p:spPr>
            <a:xfrm>
              <a:off x="214457" y="3299582"/>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+28</a:t>
              </a:r>
              <a:endParaRPr lang="en-US" sz="1600" b="1" dirty="0">
                <a:solidFill>
                  <a:srgbClr val="1F497D"/>
                </a:solidFill>
              </a:endParaRPr>
            </a:p>
          </p:txBody>
        </p:sp>
        <p:sp>
          <p:nvSpPr>
            <p:cNvPr id="33" name="Rounded Rectangle 32"/>
            <p:cNvSpPr/>
            <p:nvPr/>
          </p:nvSpPr>
          <p:spPr>
            <a:xfrm>
              <a:off x="217477" y="3793525"/>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+26</a:t>
              </a:r>
              <a:endParaRPr lang="en-US" sz="1600" b="1" dirty="0">
                <a:solidFill>
                  <a:srgbClr val="1F497D"/>
                </a:solidFill>
              </a:endParaRPr>
            </a:p>
          </p:txBody>
        </p:sp>
        <p:sp>
          <p:nvSpPr>
            <p:cNvPr id="37" name="Rounded Rectangle 36"/>
            <p:cNvSpPr/>
            <p:nvPr/>
          </p:nvSpPr>
          <p:spPr>
            <a:xfrm>
              <a:off x="217477" y="4288012"/>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+36</a:t>
              </a:r>
              <a:endParaRPr lang="en-US" sz="1600" b="1" dirty="0">
                <a:solidFill>
                  <a:srgbClr val="1F497D"/>
                </a:solidFill>
              </a:endParaRPr>
            </a:p>
          </p:txBody>
        </p:sp>
        <p:sp>
          <p:nvSpPr>
            <p:cNvPr id="38" name="Rounded Rectangle 37"/>
            <p:cNvSpPr/>
            <p:nvPr/>
          </p:nvSpPr>
          <p:spPr>
            <a:xfrm>
              <a:off x="217477" y="4781759"/>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+33</a:t>
              </a:r>
              <a:endParaRPr lang="en-US" sz="1600" b="1" dirty="0">
                <a:solidFill>
                  <a:srgbClr val="1F497D"/>
                </a:solidFill>
              </a:endParaRPr>
            </a:p>
          </p:txBody>
        </p:sp>
        <p:sp>
          <p:nvSpPr>
            <p:cNvPr id="44" name="Rounded Rectangle 43"/>
            <p:cNvSpPr/>
            <p:nvPr/>
          </p:nvSpPr>
          <p:spPr>
            <a:xfrm>
              <a:off x="217477" y="5283565"/>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+23</a:t>
              </a:r>
              <a:endParaRPr lang="en-US" sz="1600" b="1" dirty="0">
                <a:solidFill>
                  <a:srgbClr val="1F497D"/>
                </a:solidFill>
              </a:endParaRPr>
            </a:p>
          </p:txBody>
        </p:sp>
      </p:grpSp>
      <p:sp>
        <p:nvSpPr>
          <p:cNvPr id="45" name="Rectangle 44"/>
          <p:cNvSpPr/>
          <p:nvPr/>
        </p:nvSpPr>
        <p:spPr>
          <a:xfrm>
            <a:off x="68763" y="4328059"/>
            <a:ext cx="1379037" cy="856472"/>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48290046"/>
      </p:ext>
    </p:extLst>
  </p:cSld>
  <p:clrMapOvr>
    <a:masterClrMapping/>
  </p:clrMapOvr>
  <p:transition spd="slow" advClick="0">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811440434"/>
              </p:ext>
            </p:extLst>
          </p:nvPr>
        </p:nvGraphicFramePr>
        <p:xfrm>
          <a:off x="762000" y="2984113"/>
          <a:ext cx="8077200" cy="298234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2611209"/>
            <a:ext cx="8949525" cy="340859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69</a:t>
            </a:fld>
            <a:endParaRPr lang="de-DE" dirty="0">
              <a:solidFill>
                <a:srgbClr val="1F497D"/>
              </a:solidFill>
            </a:endParaRPr>
          </a:p>
        </p:txBody>
      </p:sp>
      <p:sp>
        <p:nvSpPr>
          <p:cNvPr id="37" name="Rounded Rectangle 36"/>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Future Participation Intent </a:t>
            </a:r>
            <a:r>
              <a:rPr lang="en-US" sz="1600" b="1" dirty="0" smtClean="0">
                <a:solidFill>
                  <a:srgbClr val="1F497D"/>
                </a:solidFill>
              </a:rPr>
              <a:t>among Pleasure </a:t>
            </a:r>
            <a:r>
              <a:rPr lang="en-US" sz="1600" b="1" dirty="0" err="1" smtClean="0">
                <a:solidFill>
                  <a:srgbClr val="1F497D"/>
                </a:solidFill>
              </a:rPr>
              <a:t>Powerboaters</a:t>
            </a:r>
            <a:endParaRPr lang="en-US" sz="1600" b="1" dirty="0">
              <a:solidFill>
                <a:srgbClr val="1F497D"/>
              </a:solidFill>
            </a:endParaRPr>
          </a:p>
        </p:txBody>
      </p:sp>
      <p:sp>
        <p:nvSpPr>
          <p:cNvPr id="25" name="Title 1"/>
          <p:cNvSpPr>
            <a:spLocks noGrp="1"/>
          </p:cNvSpPr>
          <p:nvPr>
            <p:ph type="title"/>
          </p:nvPr>
        </p:nvSpPr>
        <p:spPr>
          <a:xfrm>
            <a:off x="838200" y="152400"/>
            <a:ext cx="8064214" cy="838200"/>
          </a:xfrm>
        </p:spPr>
        <p:txBody>
          <a:bodyPr/>
          <a:lstStyle/>
          <a:p>
            <a:r>
              <a:rPr lang="en-US" dirty="0">
                <a:solidFill>
                  <a:srgbClr val="1F497D"/>
                </a:solidFill>
              </a:rPr>
              <a:t>There is a positive effect on participation amongst all the </a:t>
            </a:r>
            <a:r>
              <a:rPr lang="en-US" dirty="0" smtClean="0">
                <a:solidFill>
                  <a:srgbClr val="00C800"/>
                </a:solidFill>
              </a:rPr>
              <a:t>Pleasure Powerboating </a:t>
            </a:r>
            <a:r>
              <a:rPr lang="en-US" dirty="0">
                <a:solidFill>
                  <a:srgbClr val="00C800"/>
                </a:solidFill>
              </a:rPr>
              <a:t>sub-groups</a:t>
            </a:r>
            <a:r>
              <a:rPr lang="en-US" dirty="0">
                <a:solidFill>
                  <a:srgbClr val="1F497D"/>
                </a:solidFill>
              </a:rPr>
              <a:t>.  </a:t>
            </a:r>
            <a:r>
              <a:rPr lang="en-US" sz="1400" b="0" dirty="0" smtClean="0">
                <a:solidFill>
                  <a:srgbClr val="1F497D"/>
                </a:solidFill>
              </a:rPr>
              <a:t>Even </a:t>
            </a:r>
            <a:r>
              <a:rPr lang="en-US" sz="1400" b="0" dirty="0">
                <a:solidFill>
                  <a:srgbClr val="1F497D"/>
                </a:solidFill>
              </a:rPr>
              <a:t>more positive for </a:t>
            </a:r>
            <a:r>
              <a:rPr lang="en-US" sz="1400" b="0" dirty="0" smtClean="0">
                <a:solidFill>
                  <a:srgbClr val="1F497D"/>
                </a:solidFill>
              </a:rPr>
              <a:t>PWC riders and Pleasure </a:t>
            </a:r>
            <a:r>
              <a:rPr lang="en-US" sz="1400" b="0" dirty="0" err="1" smtClean="0">
                <a:solidFill>
                  <a:srgbClr val="1F497D"/>
                </a:solidFill>
              </a:rPr>
              <a:t>Powerboaters</a:t>
            </a:r>
            <a:r>
              <a:rPr lang="en-US" sz="1400" b="0" dirty="0" smtClean="0">
                <a:solidFill>
                  <a:srgbClr val="1F497D"/>
                </a:solidFill>
              </a:rPr>
              <a:t> in large </a:t>
            </a:r>
            <a:r>
              <a:rPr lang="en-US" sz="1400" b="0" dirty="0">
                <a:solidFill>
                  <a:srgbClr val="1F497D"/>
                </a:solidFill>
              </a:rPr>
              <a:t>powerboats &gt;</a:t>
            </a:r>
            <a:r>
              <a:rPr lang="en-US" sz="1400" b="0" dirty="0" smtClean="0">
                <a:solidFill>
                  <a:srgbClr val="1F497D"/>
                </a:solidFill>
              </a:rPr>
              <a:t>6m.</a:t>
            </a:r>
            <a:endParaRPr lang="en-US" sz="1400" b="0" dirty="0" smtClean="0"/>
          </a:p>
        </p:txBody>
      </p:sp>
      <p:grpSp>
        <p:nvGrpSpPr>
          <p:cNvPr id="24" name="Group 23"/>
          <p:cNvGrpSpPr/>
          <p:nvPr/>
        </p:nvGrpSpPr>
        <p:grpSpPr>
          <a:xfrm>
            <a:off x="130352" y="3048196"/>
            <a:ext cx="2562765" cy="2735384"/>
            <a:chOff x="-345354" y="2965464"/>
            <a:chExt cx="2562765" cy="2735384"/>
          </a:xfrm>
        </p:grpSpPr>
        <p:grpSp>
          <p:nvGrpSpPr>
            <p:cNvPr id="31" name="Group 30"/>
            <p:cNvGrpSpPr/>
            <p:nvPr/>
          </p:nvGrpSpPr>
          <p:grpSpPr>
            <a:xfrm>
              <a:off x="-345354" y="2965464"/>
              <a:ext cx="2562765" cy="2292591"/>
              <a:chOff x="-399248" y="3019892"/>
              <a:chExt cx="2562765" cy="2292591"/>
            </a:xfrm>
          </p:grpSpPr>
          <p:pic>
            <p:nvPicPr>
              <p:cNvPr id="33"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399248" y="3019892"/>
                <a:ext cx="484950" cy="2406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77200" y="3183526"/>
                <a:ext cx="2540717" cy="307777"/>
              </a:xfrm>
              <a:prstGeom prst="rect">
                <a:avLst/>
              </a:prstGeom>
              <a:noFill/>
            </p:spPr>
            <p:txBody>
              <a:bodyPr wrap="square" rtlCol="0">
                <a:spAutoFit/>
              </a:bodyPr>
              <a:lstStyle/>
              <a:p>
                <a:pPr algn="r"/>
                <a:r>
                  <a:rPr lang="en-US" sz="1400" i="1" dirty="0" smtClean="0">
                    <a:solidFill>
                      <a:srgbClr val="1F497D"/>
                    </a:solidFill>
                  </a:rPr>
                  <a:t>Total Pleasure </a:t>
                </a:r>
                <a:r>
                  <a:rPr lang="en-US" sz="1400" i="1" dirty="0" err="1" smtClean="0">
                    <a:solidFill>
                      <a:srgbClr val="1F497D"/>
                    </a:solidFill>
                  </a:rPr>
                  <a:t>Pwrbtrs</a:t>
                </a:r>
                <a:r>
                  <a:rPr lang="en-US" sz="1400" i="1" dirty="0" smtClean="0">
                    <a:solidFill>
                      <a:srgbClr val="1F497D"/>
                    </a:solidFill>
                  </a:rPr>
                  <a:t> (n=574)</a:t>
                </a:r>
                <a:endParaRPr lang="en-US" sz="1400" i="1" dirty="0">
                  <a:solidFill>
                    <a:srgbClr val="1F497D"/>
                  </a:solidFill>
                </a:endParaRPr>
              </a:p>
            </p:txBody>
          </p:sp>
          <p:sp>
            <p:nvSpPr>
              <p:cNvPr id="35" name="TextBox 34"/>
              <p:cNvSpPr txBox="1"/>
              <p:nvPr/>
            </p:nvSpPr>
            <p:spPr>
              <a:xfrm>
                <a:off x="-140979" y="3633650"/>
                <a:ext cx="2235916" cy="307777"/>
              </a:xfrm>
              <a:prstGeom prst="rect">
                <a:avLst/>
              </a:prstGeom>
              <a:noFill/>
            </p:spPr>
            <p:txBody>
              <a:bodyPr wrap="square" rtlCol="0">
                <a:spAutoFit/>
              </a:bodyPr>
              <a:lstStyle/>
              <a:p>
                <a:pPr algn="r"/>
                <a:r>
                  <a:rPr lang="en-US" sz="1400" i="1" dirty="0" smtClean="0">
                    <a:solidFill>
                      <a:srgbClr val="1F497D"/>
                    </a:solidFill>
                  </a:rPr>
                  <a:t>PP Drivers (n=266)</a:t>
                </a:r>
                <a:endParaRPr lang="en-US" sz="1400" i="1" dirty="0">
                  <a:solidFill>
                    <a:srgbClr val="1F497D"/>
                  </a:solidFill>
                </a:endParaRPr>
              </a:p>
            </p:txBody>
          </p:sp>
          <p:sp>
            <p:nvSpPr>
              <p:cNvPr id="36" name="TextBox 35"/>
              <p:cNvSpPr txBox="1"/>
              <p:nvPr/>
            </p:nvSpPr>
            <p:spPr>
              <a:xfrm>
                <a:off x="-140980" y="4083775"/>
                <a:ext cx="2235916" cy="307777"/>
              </a:xfrm>
              <a:prstGeom prst="rect">
                <a:avLst/>
              </a:prstGeom>
              <a:noFill/>
            </p:spPr>
            <p:txBody>
              <a:bodyPr wrap="square" rtlCol="0">
                <a:spAutoFit/>
              </a:bodyPr>
              <a:lstStyle/>
              <a:p>
                <a:pPr algn="r"/>
                <a:r>
                  <a:rPr lang="en-US" sz="1400" i="1" dirty="0" smtClean="0">
                    <a:solidFill>
                      <a:srgbClr val="1F497D"/>
                    </a:solidFill>
                  </a:rPr>
                  <a:t>PP Passengers only (n=276)</a:t>
                </a:r>
                <a:endParaRPr lang="en-US" sz="1400" i="1" dirty="0">
                  <a:solidFill>
                    <a:srgbClr val="1F497D"/>
                  </a:solidFill>
                </a:endParaRPr>
              </a:p>
            </p:txBody>
          </p:sp>
          <p:sp>
            <p:nvSpPr>
              <p:cNvPr id="41" name="TextBox 40"/>
              <p:cNvSpPr txBox="1"/>
              <p:nvPr/>
            </p:nvSpPr>
            <p:spPr>
              <a:xfrm>
                <a:off x="-140980" y="4538798"/>
                <a:ext cx="2235916" cy="307777"/>
              </a:xfrm>
              <a:prstGeom prst="rect">
                <a:avLst/>
              </a:prstGeom>
              <a:noFill/>
            </p:spPr>
            <p:txBody>
              <a:bodyPr wrap="square" rtlCol="0">
                <a:spAutoFit/>
              </a:bodyPr>
              <a:lstStyle/>
              <a:p>
                <a:pPr algn="r"/>
                <a:r>
                  <a:rPr lang="en-US" sz="1400" i="1" dirty="0" smtClean="0">
                    <a:solidFill>
                      <a:srgbClr val="1F497D"/>
                    </a:solidFill>
                  </a:rPr>
                  <a:t> PP &lt;6m (n=359)</a:t>
                </a:r>
                <a:endParaRPr lang="en-US" sz="1400" i="1" dirty="0">
                  <a:solidFill>
                    <a:srgbClr val="1F497D"/>
                  </a:solidFill>
                </a:endParaRPr>
              </a:p>
            </p:txBody>
          </p:sp>
          <p:sp>
            <p:nvSpPr>
              <p:cNvPr id="43" name="TextBox 42"/>
              <p:cNvSpPr txBox="1"/>
              <p:nvPr/>
            </p:nvSpPr>
            <p:spPr>
              <a:xfrm>
                <a:off x="-140979" y="5004706"/>
                <a:ext cx="2235916" cy="307777"/>
              </a:xfrm>
              <a:prstGeom prst="rect">
                <a:avLst/>
              </a:prstGeom>
              <a:noFill/>
            </p:spPr>
            <p:txBody>
              <a:bodyPr wrap="square" rtlCol="0">
                <a:spAutoFit/>
              </a:bodyPr>
              <a:lstStyle/>
              <a:p>
                <a:pPr algn="r"/>
                <a:r>
                  <a:rPr lang="en-US" sz="1400" i="1" dirty="0" smtClean="0">
                    <a:solidFill>
                      <a:srgbClr val="1F497D"/>
                    </a:solidFill>
                  </a:rPr>
                  <a:t>PP &gt;6m (n=187)</a:t>
                </a:r>
                <a:endParaRPr lang="en-US" sz="1400" i="1" dirty="0">
                  <a:solidFill>
                    <a:srgbClr val="1F497D"/>
                  </a:solidFill>
                </a:endParaRPr>
              </a:p>
            </p:txBody>
          </p:sp>
        </p:grpSp>
        <p:sp>
          <p:nvSpPr>
            <p:cNvPr id="32" name="TextBox 31"/>
            <p:cNvSpPr txBox="1"/>
            <p:nvPr/>
          </p:nvSpPr>
          <p:spPr>
            <a:xfrm>
              <a:off x="-102879" y="5393071"/>
              <a:ext cx="2235916" cy="307777"/>
            </a:xfrm>
            <a:prstGeom prst="rect">
              <a:avLst/>
            </a:prstGeom>
            <a:noFill/>
          </p:spPr>
          <p:txBody>
            <a:bodyPr wrap="square" rtlCol="0">
              <a:spAutoFit/>
            </a:bodyPr>
            <a:lstStyle/>
            <a:p>
              <a:pPr algn="r"/>
              <a:r>
                <a:rPr lang="en-US" sz="1400" i="1" dirty="0" smtClean="0">
                  <a:solidFill>
                    <a:srgbClr val="1F497D"/>
                  </a:solidFill>
                </a:rPr>
                <a:t>PWC (n=137)</a:t>
              </a:r>
              <a:endParaRPr lang="en-US" sz="1400" i="1" dirty="0">
                <a:solidFill>
                  <a:srgbClr val="1F497D"/>
                </a:solidFill>
              </a:endParaRPr>
            </a:p>
          </p:txBody>
        </p:sp>
      </p:grpSp>
      <p:graphicFrame>
        <p:nvGraphicFramePr>
          <p:cNvPr id="42" name="Chart 41"/>
          <p:cNvGraphicFramePr/>
          <p:nvPr>
            <p:extLst/>
          </p:nvPr>
        </p:nvGraphicFramePr>
        <p:xfrm>
          <a:off x="802285" y="1058195"/>
          <a:ext cx="8001000" cy="1367756"/>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0" y="6211669"/>
            <a:ext cx="6019800" cy="646331"/>
          </a:xfrm>
          <a:prstGeom prst="rect">
            <a:avLst/>
          </a:prstGeom>
          <a:noFill/>
        </p:spPr>
        <p:txBody>
          <a:bodyPr wrap="square" rtlCol="0">
            <a:spAutoFit/>
          </a:bodyPr>
          <a:lstStyle/>
          <a:p>
            <a:r>
              <a:rPr lang="en-US" sz="1200" dirty="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p>
        </p:txBody>
      </p:sp>
      <p:sp>
        <p:nvSpPr>
          <p:cNvPr id="45" name="TextBox 44"/>
          <p:cNvSpPr txBox="1"/>
          <p:nvPr/>
        </p:nvSpPr>
        <p:spPr>
          <a:xfrm>
            <a:off x="726085" y="933941"/>
            <a:ext cx="8305800" cy="369332"/>
          </a:xfrm>
          <a:prstGeom prst="rect">
            <a:avLst/>
          </a:prstGeom>
          <a:noFill/>
        </p:spPr>
        <p:txBody>
          <a:bodyPr wrap="square" rtlCol="0">
            <a:spAutoFit/>
          </a:bodyPr>
          <a:lstStyle/>
          <a:p>
            <a:pPr algn="ctr"/>
            <a:r>
              <a:rPr lang="en-US" b="1" dirty="0">
                <a:solidFill>
                  <a:srgbClr val="1F497D"/>
                </a:solidFill>
              </a:rPr>
              <a:t>Overall Future Participation in Boating if there was an increased focus on safety</a:t>
            </a:r>
          </a:p>
        </p:txBody>
      </p:sp>
      <p:grpSp>
        <p:nvGrpSpPr>
          <p:cNvPr id="46" name="Group 45"/>
          <p:cNvGrpSpPr/>
          <p:nvPr/>
        </p:nvGrpSpPr>
        <p:grpSpPr>
          <a:xfrm>
            <a:off x="6019800" y="6061387"/>
            <a:ext cx="3124200" cy="461665"/>
            <a:chOff x="6206219" y="509396"/>
            <a:chExt cx="3124200" cy="461665"/>
          </a:xfrm>
        </p:grpSpPr>
        <p:sp>
          <p:nvSpPr>
            <p:cNvPr id="47" name="Rectangle 4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TextBox 48"/>
            <p:cNvSpPr txBox="1"/>
            <p:nvPr/>
          </p:nvSpPr>
          <p:spPr>
            <a:xfrm>
              <a:off x="6836225" y="509396"/>
              <a:ext cx="2494194" cy="461665"/>
            </a:xfrm>
            <a:prstGeom prst="rect">
              <a:avLst/>
            </a:prstGeom>
            <a:noFill/>
          </p:spPr>
          <p:txBody>
            <a:bodyPr wrap="square" rtlCol="0">
              <a:spAutoFit/>
            </a:bodyPr>
            <a:lstStyle/>
            <a:p>
              <a:r>
                <a:rPr lang="en-US" sz="1200" dirty="0">
                  <a:solidFill>
                    <a:srgbClr val="1F497D"/>
                  </a:solidFill>
                </a:rPr>
                <a:t>Over 120 /Under 80 index compared to </a:t>
              </a:r>
              <a:r>
                <a:rPr lang="en-US" sz="1200" u="sng" dirty="0">
                  <a:solidFill>
                    <a:srgbClr val="1F497D"/>
                  </a:solidFill>
                </a:rPr>
                <a:t>total boating population</a:t>
              </a:r>
            </a:p>
          </p:txBody>
        </p:sp>
        <p:cxnSp>
          <p:nvCxnSpPr>
            <p:cNvPr id="50" name="Straight Connector 4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896903" y="2317333"/>
            <a:ext cx="1066800" cy="3460273"/>
            <a:chOff x="7896903" y="2317333"/>
            <a:chExt cx="1066800" cy="3460273"/>
          </a:xfrm>
        </p:grpSpPr>
        <p:grpSp>
          <p:nvGrpSpPr>
            <p:cNvPr id="52" name="Group 51"/>
            <p:cNvGrpSpPr/>
            <p:nvPr/>
          </p:nvGrpSpPr>
          <p:grpSpPr>
            <a:xfrm>
              <a:off x="7896903" y="2317333"/>
              <a:ext cx="1066800" cy="1217575"/>
              <a:chOff x="203571" y="2254162"/>
              <a:chExt cx="1066800" cy="1217575"/>
            </a:xfrm>
          </p:grpSpPr>
          <p:sp>
            <p:nvSpPr>
              <p:cNvPr id="58" name="Rounded Rectangle 57"/>
              <p:cNvSpPr/>
              <p:nvPr/>
            </p:nvSpPr>
            <p:spPr>
              <a:xfrm>
                <a:off x="203571" y="225416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1F497D"/>
                    </a:solidFill>
                  </a:rPr>
                  <a:t>Net ∆ pts </a:t>
                </a:r>
                <a:r>
                  <a:rPr lang="en-US" sz="1200" dirty="0">
                    <a:solidFill>
                      <a:srgbClr val="1F497D"/>
                    </a:solidFill>
                  </a:rPr>
                  <a:t>Participation</a:t>
                </a:r>
              </a:p>
            </p:txBody>
          </p:sp>
          <p:sp>
            <p:nvSpPr>
              <p:cNvPr id="59" name="Rounded Rectangle 58"/>
              <p:cNvSpPr/>
              <p:nvPr/>
            </p:nvSpPr>
            <p:spPr>
              <a:xfrm>
                <a:off x="240088" y="3118179"/>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25</a:t>
                </a:r>
                <a:endParaRPr lang="en-US" sz="1600" b="1" dirty="0">
                  <a:solidFill>
                    <a:srgbClr val="1F497D"/>
                  </a:solidFill>
                </a:endParaRPr>
              </a:p>
            </p:txBody>
          </p:sp>
        </p:grpSp>
        <p:sp>
          <p:nvSpPr>
            <p:cNvPr id="53" name="Rounded Rectangle 52"/>
            <p:cNvSpPr/>
            <p:nvPr/>
          </p:nvSpPr>
          <p:spPr>
            <a:xfrm>
              <a:off x="7941891" y="3612377"/>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26</a:t>
              </a:r>
              <a:endParaRPr lang="en-US" sz="1600" b="1" dirty="0">
                <a:solidFill>
                  <a:srgbClr val="1F497D"/>
                </a:solidFill>
              </a:endParaRPr>
            </a:p>
          </p:txBody>
        </p:sp>
        <p:sp>
          <p:nvSpPr>
            <p:cNvPr id="54" name="Rounded Rectangle 53"/>
            <p:cNvSpPr/>
            <p:nvPr/>
          </p:nvSpPr>
          <p:spPr>
            <a:xfrm>
              <a:off x="7933420" y="406442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25</a:t>
              </a:r>
              <a:endParaRPr lang="en-US" sz="1600" b="1" dirty="0">
                <a:solidFill>
                  <a:srgbClr val="1F497D"/>
                </a:solidFill>
              </a:endParaRPr>
            </a:p>
          </p:txBody>
        </p:sp>
        <p:sp>
          <p:nvSpPr>
            <p:cNvPr id="55" name="Rounded Rectangle 54"/>
            <p:cNvSpPr/>
            <p:nvPr/>
          </p:nvSpPr>
          <p:spPr>
            <a:xfrm>
              <a:off x="7933420" y="452162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+27</a:t>
              </a:r>
              <a:endParaRPr lang="en-US" sz="1600" b="1" dirty="0">
                <a:solidFill>
                  <a:srgbClr val="1F497D"/>
                </a:solidFill>
              </a:endParaRPr>
            </a:p>
          </p:txBody>
        </p:sp>
        <p:sp>
          <p:nvSpPr>
            <p:cNvPr id="56" name="Rounded Rectangle 55"/>
            <p:cNvSpPr/>
            <p:nvPr/>
          </p:nvSpPr>
          <p:spPr>
            <a:xfrm>
              <a:off x="7933964" y="497882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+30</a:t>
              </a:r>
              <a:endParaRPr lang="en-US" sz="1600" b="1" dirty="0">
                <a:solidFill>
                  <a:srgbClr val="1F497D"/>
                </a:solidFill>
              </a:endParaRPr>
            </a:p>
          </p:txBody>
        </p:sp>
        <p:sp>
          <p:nvSpPr>
            <p:cNvPr id="57" name="Rounded Rectangle 56"/>
            <p:cNvSpPr/>
            <p:nvPr/>
          </p:nvSpPr>
          <p:spPr>
            <a:xfrm>
              <a:off x="7933044" y="5424048"/>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+33</a:t>
              </a:r>
              <a:endParaRPr lang="en-US" sz="1600" b="1" dirty="0">
                <a:solidFill>
                  <a:srgbClr val="1F497D"/>
                </a:solidFill>
              </a:endParaRPr>
            </a:p>
          </p:txBody>
        </p:sp>
      </p:grpSp>
      <p:sp>
        <p:nvSpPr>
          <p:cNvPr id="2" name="Rectangle 1"/>
          <p:cNvSpPr/>
          <p:nvPr/>
        </p:nvSpPr>
        <p:spPr>
          <a:xfrm>
            <a:off x="5105400" y="3048196"/>
            <a:ext cx="1548573" cy="2895404"/>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580419"/>
      </p:ext>
    </p:extLst>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Overall, almost half (45%) of Canadians are boaters, at least occasionally.  </a:t>
            </a:r>
            <a:br>
              <a:rPr lang="en-US" dirty="0" smtClean="0"/>
            </a:br>
            <a:r>
              <a:rPr lang="en-US" dirty="0" smtClean="0"/>
              <a:t>One-fifth (20%) of Canadians participate in </a:t>
            </a:r>
            <a:r>
              <a:rPr lang="en-US" dirty="0" smtClean="0">
                <a:solidFill>
                  <a:srgbClr val="00C800"/>
                </a:solidFill>
              </a:rPr>
              <a:t>Pleasure powerboating</a:t>
            </a:r>
            <a:r>
              <a:rPr lang="en-US" dirty="0" smtClean="0"/>
              <a:t>, including riding personal watercraft.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7</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a:solidFill>
                  <a:srgbClr val="1F497D"/>
                </a:solidFill>
              </a:rPr>
              <a:t>*NOTE: This slide shows full response data for the question, including those who may have left/not qualified for the survey after this question.</a:t>
            </a:r>
          </a:p>
          <a:p>
            <a:r>
              <a:rPr lang="en-US" sz="1000" dirty="0" smtClean="0">
                <a:solidFill>
                  <a:srgbClr val="1F497D"/>
                </a:solidFill>
              </a:rPr>
              <a:t>S4. Which of the following activities do you participate in, at least occasionally? (Select all)</a:t>
            </a:r>
            <a:endParaRPr lang="en-US" sz="1000" dirty="0">
              <a:solidFill>
                <a:srgbClr val="1F497D"/>
              </a:solidFill>
            </a:endParaRPr>
          </a:p>
        </p:txBody>
      </p:sp>
      <p:sp>
        <p:nvSpPr>
          <p:cNvPr id="8" name="TextBox 7"/>
          <p:cNvSpPr txBox="1"/>
          <p:nvPr/>
        </p:nvSpPr>
        <p:spPr>
          <a:xfrm>
            <a:off x="6172200" y="6218198"/>
            <a:ext cx="2514600" cy="246221"/>
          </a:xfrm>
          <a:prstGeom prst="rect">
            <a:avLst/>
          </a:prstGeom>
          <a:noFill/>
        </p:spPr>
        <p:txBody>
          <a:bodyPr wrap="square" rtlCol="0">
            <a:spAutoFit/>
          </a:bodyPr>
          <a:lstStyle/>
          <a:p>
            <a:pPr algn="r"/>
            <a:r>
              <a:rPr lang="en-US" sz="1000" dirty="0">
                <a:solidFill>
                  <a:srgbClr val="1F497D"/>
                </a:solidFill>
              </a:rPr>
              <a:t>Total </a:t>
            </a:r>
            <a:r>
              <a:rPr lang="en-US" sz="1000" dirty="0" smtClean="0">
                <a:solidFill>
                  <a:srgbClr val="1F497D"/>
                </a:solidFill>
              </a:rPr>
              <a:t>screened </a:t>
            </a:r>
            <a:r>
              <a:rPr lang="en-US" sz="1000" dirty="0">
                <a:solidFill>
                  <a:srgbClr val="1F497D"/>
                </a:solidFill>
              </a:rPr>
              <a:t>who answered </a:t>
            </a:r>
            <a:r>
              <a:rPr lang="en-US" sz="1000" dirty="0" smtClean="0">
                <a:solidFill>
                  <a:srgbClr val="1F497D"/>
                </a:solidFill>
              </a:rPr>
              <a:t>S4 (n=9075)</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2838626540"/>
              </p:ext>
            </p:extLst>
          </p:nvPr>
        </p:nvGraphicFramePr>
        <p:xfrm>
          <a:off x="152400" y="1948544"/>
          <a:ext cx="39624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915375991"/>
              </p:ext>
            </p:extLst>
          </p:nvPr>
        </p:nvGraphicFramePr>
        <p:xfrm>
          <a:off x="4572000" y="1938594"/>
          <a:ext cx="3962400" cy="4191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762000" y="1300844"/>
            <a:ext cx="3505124" cy="685800"/>
            <a:chOff x="762000" y="1300844"/>
            <a:chExt cx="3505124" cy="685800"/>
          </a:xfrm>
        </p:grpSpPr>
        <p:sp>
          <p:nvSpPr>
            <p:cNvPr id="4" name="Rounded Rectangle 3"/>
            <p:cNvSpPr/>
            <p:nvPr/>
          </p:nvSpPr>
          <p:spPr>
            <a:xfrm>
              <a:off x="762000" y="1415144"/>
              <a:ext cx="3352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FFFFFF"/>
                  </a:solidFill>
                </a:rPr>
                <a:t>Powerboating</a:t>
              </a:r>
              <a:endParaRPr lang="en-US" sz="1600" b="1" dirty="0">
                <a:solidFill>
                  <a:srgbClr val="FFFFFF"/>
                </a:solidFill>
              </a:endParaRPr>
            </a:p>
          </p:txBody>
        </p:sp>
        <p:sp>
          <p:nvSpPr>
            <p:cNvPr id="7" name="Oval 6"/>
            <p:cNvSpPr/>
            <p:nvPr/>
          </p:nvSpPr>
          <p:spPr>
            <a:xfrm>
              <a:off x="3505200" y="1300844"/>
              <a:ext cx="761924" cy="685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34%</a:t>
              </a:r>
              <a:endParaRPr lang="en-US" sz="1600" b="1" dirty="0">
                <a:solidFill>
                  <a:srgbClr val="FFFFFF"/>
                </a:solidFill>
              </a:endParaRPr>
            </a:p>
          </p:txBody>
        </p:sp>
      </p:grpSp>
      <p:grpSp>
        <p:nvGrpSpPr>
          <p:cNvPr id="5" name="Group 4"/>
          <p:cNvGrpSpPr/>
          <p:nvPr/>
        </p:nvGrpSpPr>
        <p:grpSpPr>
          <a:xfrm>
            <a:off x="5308270" y="1288969"/>
            <a:ext cx="3607054" cy="685800"/>
            <a:chOff x="5308270" y="1288969"/>
            <a:chExt cx="3607054" cy="685800"/>
          </a:xfrm>
        </p:grpSpPr>
        <p:sp>
          <p:nvSpPr>
            <p:cNvPr id="12" name="Rounded Rectangle 11"/>
            <p:cNvSpPr/>
            <p:nvPr/>
          </p:nvSpPr>
          <p:spPr>
            <a:xfrm>
              <a:off x="5308270" y="1408215"/>
              <a:ext cx="3352800" cy="4572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Non-</a:t>
              </a:r>
              <a:r>
                <a:rPr lang="en-US" sz="1600" b="1" dirty="0" err="1" smtClean="0">
                  <a:solidFill>
                    <a:srgbClr val="FFFFFF"/>
                  </a:solidFill>
                </a:rPr>
                <a:t>Powerboating</a:t>
              </a:r>
              <a:endParaRPr lang="en-US" sz="1600" b="1" dirty="0">
                <a:solidFill>
                  <a:srgbClr val="FFFFFF"/>
                </a:solidFill>
              </a:endParaRPr>
            </a:p>
          </p:txBody>
        </p:sp>
        <p:sp>
          <p:nvSpPr>
            <p:cNvPr id="13" name="Oval 12"/>
            <p:cNvSpPr/>
            <p:nvPr/>
          </p:nvSpPr>
          <p:spPr>
            <a:xfrm>
              <a:off x="8153400" y="1288969"/>
              <a:ext cx="761924"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rgbClr val="FFFFFF"/>
                  </a:solidFill>
                </a:rPr>
                <a:t>30%</a:t>
              </a:r>
              <a:endParaRPr lang="en-US" sz="1600" b="1" dirty="0">
                <a:solidFill>
                  <a:srgbClr val="FFFFFF"/>
                </a:solidFill>
              </a:endParaRPr>
            </a:p>
          </p:txBody>
        </p:sp>
      </p:grpSp>
      <p:sp>
        <p:nvSpPr>
          <p:cNvPr id="14" name="TextBox 13"/>
          <p:cNvSpPr txBox="1"/>
          <p:nvPr/>
        </p:nvSpPr>
        <p:spPr>
          <a:xfrm>
            <a:off x="2330269" y="762000"/>
            <a:ext cx="4686300" cy="584775"/>
          </a:xfrm>
          <a:prstGeom prst="rect">
            <a:avLst/>
          </a:prstGeom>
          <a:noFill/>
        </p:spPr>
        <p:txBody>
          <a:bodyPr wrap="square" rtlCol="0">
            <a:spAutoFit/>
          </a:bodyPr>
          <a:lstStyle/>
          <a:p>
            <a:pPr algn="ctr"/>
            <a:r>
              <a:rPr lang="en-US" b="1" dirty="0" smtClean="0">
                <a:solidFill>
                  <a:srgbClr val="1F497D"/>
                </a:solidFill>
              </a:rPr>
              <a:t>Canadian Boating Participation - Incidence*</a:t>
            </a:r>
          </a:p>
          <a:p>
            <a:pPr algn="ctr"/>
            <a:r>
              <a:rPr lang="en-US" sz="1400" dirty="0" smtClean="0">
                <a:solidFill>
                  <a:srgbClr val="1F497D"/>
                </a:solidFill>
              </a:rPr>
              <a:t>% of population 18-69 years</a:t>
            </a:r>
          </a:p>
        </p:txBody>
      </p:sp>
      <p:sp>
        <p:nvSpPr>
          <p:cNvPr id="2" name="Rectangle 1"/>
          <p:cNvSpPr/>
          <p:nvPr/>
        </p:nvSpPr>
        <p:spPr>
          <a:xfrm>
            <a:off x="228600" y="2050723"/>
            <a:ext cx="4191000" cy="41068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234769" y="3530600"/>
            <a:ext cx="4191000" cy="5334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4889170" y="2030437"/>
            <a:ext cx="4026154" cy="41068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317235" y="3602755"/>
            <a:ext cx="1819471" cy="430887"/>
          </a:xfrm>
          <a:prstGeom prst="rect">
            <a:avLst/>
          </a:prstGeom>
          <a:solidFill>
            <a:schemeClr val="bg1"/>
          </a:solidFill>
        </p:spPr>
        <p:txBody>
          <a:bodyPr wrap="square" lIns="36000" tIns="0" rIns="36000" bIns="0" rtlCol="0">
            <a:spAutoFit/>
          </a:bodyPr>
          <a:lstStyle/>
          <a:p>
            <a:pPr algn="ctr"/>
            <a:r>
              <a:rPr lang="en-CA" sz="1400" b="1" dirty="0" smtClean="0">
                <a:solidFill>
                  <a:srgbClr val="0070C0"/>
                </a:solidFill>
                <a:effectLst>
                  <a:outerShdw blurRad="38100" dist="38100" dir="2700000" algn="tl">
                    <a:srgbClr val="000000">
                      <a:alpha val="43137"/>
                    </a:srgbClr>
                  </a:outerShdw>
                </a:effectLst>
              </a:rPr>
              <a:t>Pleasure Powerboating</a:t>
            </a:r>
          </a:p>
          <a:p>
            <a:pPr algn="ctr"/>
            <a:r>
              <a:rPr lang="en-CA" sz="1400" b="1" dirty="0" smtClean="0">
                <a:solidFill>
                  <a:srgbClr val="0070C0"/>
                </a:solidFill>
                <a:effectLst>
                  <a:outerShdw blurRad="38100" dist="38100" dir="2700000" algn="tl">
                    <a:srgbClr val="000000">
                      <a:alpha val="43137"/>
                    </a:srgbClr>
                  </a:outerShdw>
                </a:effectLst>
              </a:rPr>
              <a:t> (net)</a:t>
            </a:r>
          </a:p>
        </p:txBody>
      </p:sp>
    </p:spTree>
    <p:extLst>
      <p:ext uri="{BB962C8B-B14F-4D97-AF65-F5344CB8AC3E}">
        <p14:creationId xmlns:p14="http://schemas.microsoft.com/office/powerpoint/2010/main" val="45336318"/>
      </p:ext>
    </p:extLst>
  </p:cSld>
  <p:clrMapOvr>
    <a:overrideClrMapping bg1="lt1" tx1="dk1" bg2="lt2" tx2="dk2" accent1="accent1" accent2="accent2" accent3="accent3" accent4="accent4" accent5="accent5" accent6="accent6" hlink="hlink" folHlink="folHlink"/>
  </p:clrMapOvr>
  <p:transition spd="slow" advClick="0">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70</a:t>
            </a:fld>
            <a:endParaRPr lang="en-US">
              <a:solidFill>
                <a:prstClr val="white">
                  <a:lumMod val="50000"/>
                </a:prstClr>
              </a:solidFill>
            </a:endParaRPr>
          </a:p>
        </p:txBody>
      </p:sp>
      <p:sp>
        <p:nvSpPr>
          <p:cNvPr id="5" name="Rectangle 4"/>
          <p:cNvSpPr>
            <a:spLocks noChangeArrowheads="1"/>
          </p:cNvSpPr>
          <p:nvPr/>
        </p:nvSpPr>
        <p:spPr bwMode="auto">
          <a:xfrm>
            <a:off x="2147978" y="2751825"/>
            <a:ext cx="4925682" cy="1466491"/>
          </a:xfrm>
          <a:prstGeom prst="rect">
            <a:avLst/>
          </a:prstGeom>
          <a:solidFill>
            <a:srgbClr val="DDDDDD"/>
          </a:solidFill>
          <a:ln w="9525">
            <a:noFill/>
            <a:miter lim="800000"/>
            <a:headEnd/>
            <a:tailEnd/>
          </a:ln>
        </p:spPr>
        <p:txBody>
          <a:bodyPr wrap="none" anchor="ctr"/>
          <a:lstStyle/>
          <a:p>
            <a:endParaRPr lang="en-US" b="1">
              <a:solidFill>
                <a:prstClr val="black"/>
              </a:solidFill>
            </a:endParaRPr>
          </a:p>
        </p:txBody>
      </p:sp>
      <p:sp>
        <p:nvSpPr>
          <p:cNvPr id="6" name="Rectangle 5"/>
          <p:cNvSpPr>
            <a:spLocks noChangeArrowheads="1"/>
          </p:cNvSpPr>
          <p:nvPr/>
        </p:nvSpPr>
        <p:spPr bwMode="auto">
          <a:xfrm>
            <a:off x="2294626" y="2855343"/>
            <a:ext cx="4649637" cy="1268083"/>
          </a:xfrm>
          <a:prstGeom prst="rect">
            <a:avLst/>
          </a:prstGeom>
          <a:solidFill>
            <a:srgbClr val="D95E23"/>
          </a:solidFill>
          <a:ln w="9525">
            <a:noFill/>
            <a:miter lim="800000"/>
            <a:headEnd/>
            <a:tailEnd/>
          </a:ln>
        </p:spPr>
        <p:txBody>
          <a:bodyPr wrap="none" anchor="ctr"/>
          <a:lstStyle/>
          <a:p>
            <a:pPr algn="ctr">
              <a:spcBef>
                <a:spcPct val="0"/>
              </a:spcBef>
            </a:pPr>
            <a:r>
              <a:rPr lang="en-US" sz="2800" dirty="0" smtClean="0">
                <a:solidFill>
                  <a:prstClr val="black"/>
                </a:solidFill>
                <a:latin typeface="Arial" pitchFamily="34" charset="0"/>
                <a:cs typeface="Arial" pitchFamily="34" charset="0"/>
              </a:rPr>
              <a:t>Summary Implications</a:t>
            </a:r>
            <a:endParaRPr lang="en-US" sz="2800" dirty="0">
              <a:solidFill>
                <a:prstClr val="black"/>
              </a:solidFill>
              <a:latin typeface="Arial" pitchFamily="34" charset="0"/>
              <a:cs typeface="Arial" pitchFamily="34" charset="0"/>
            </a:endParaRPr>
          </a:p>
        </p:txBody>
      </p:sp>
      <p:sp>
        <p:nvSpPr>
          <p:cNvPr id="26" name="Rectangle 25"/>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261" y="589967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44620"/>
      </p:ext>
    </p:extLst>
  </p:cSld>
  <p:clrMapOvr>
    <a:masterClrMapping/>
  </p:clrMapOvr>
  <p:transition spd="slow" advClick="0">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discussion) </a:t>
            </a:r>
            <a:endParaRPr lang="en-US" dirty="0"/>
          </a:p>
        </p:txBody>
      </p:sp>
      <p:sp>
        <p:nvSpPr>
          <p:cNvPr id="4" name="Content Placeholder 3"/>
          <p:cNvSpPr>
            <a:spLocks noGrp="1"/>
          </p:cNvSpPr>
          <p:nvPr>
            <p:ph idx="1"/>
          </p:nvPr>
        </p:nvSpPr>
        <p:spPr>
          <a:xfrm>
            <a:off x="457200" y="1069325"/>
            <a:ext cx="8229600" cy="5357348"/>
          </a:xfrm>
        </p:spPr>
        <p:txBody>
          <a:bodyPr/>
          <a:lstStyle/>
          <a:p>
            <a:pPr marL="0" indent="0">
              <a:buNone/>
            </a:pPr>
            <a:r>
              <a:rPr lang="en-US" sz="1800" b="1" i="1" dirty="0" smtClean="0"/>
              <a:t>Overall</a:t>
            </a:r>
          </a:p>
          <a:p>
            <a:pPr>
              <a:buFont typeface="Wingdings" panose="05000000000000000000" pitchFamily="2" charset="2"/>
              <a:buChar char="§"/>
            </a:pPr>
            <a:r>
              <a:rPr lang="en-US" sz="1800" dirty="0" smtClean="0"/>
              <a:t>“Green light” for stronger boating safety messaging &amp; public education to contribute to healthy, growing Canadian recreational boating industry/participation!  </a:t>
            </a:r>
          </a:p>
          <a:p>
            <a:pPr lvl="1">
              <a:buFont typeface="Wingdings" panose="05000000000000000000" pitchFamily="2" charset="2"/>
              <a:buChar char="q"/>
            </a:pPr>
            <a:r>
              <a:rPr lang="en-US" sz="1400" dirty="0" smtClean="0"/>
              <a:t>It’s part of the solution, not the problem.</a:t>
            </a:r>
          </a:p>
          <a:p>
            <a:pPr>
              <a:buFont typeface="Wingdings" panose="05000000000000000000" pitchFamily="2" charset="2"/>
              <a:buChar char="§"/>
            </a:pPr>
            <a:r>
              <a:rPr lang="en-US" sz="1800" dirty="0" smtClean="0"/>
              <a:t>Strong potential to “move the needle” to achieve more wearing of lifejackets and less drinking and operating boats, via strong communications and public education.</a:t>
            </a:r>
          </a:p>
          <a:p>
            <a:pPr lvl="1">
              <a:buFont typeface="Wingdings" panose="05000000000000000000" pitchFamily="2" charset="2"/>
              <a:buChar char="q"/>
            </a:pPr>
            <a:r>
              <a:rPr lang="en-US" sz="1400" dirty="0" smtClean="0"/>
              <a:t>Based on both the strong overall “pre” / “post” positive response from boaters; and the positive reaction to top messages tested.</a:t>
            </a:r>
          </a:p>
          <a:p>
            <a:pPr lvl="1">
              <a:buFont typeface="Wingdings" panose="05000000000000000000" pitchFamily="2" charset="2"/>
              <a:buChar char="q"/>
            </a:pPr>
            <a:r>
              <a:rPr lang="en-US" sz="1400" dirty="0" smtClean="0"/>
              <a:t>Motivators and potential messages look to have the power to overcome existing perceptions and barriers.</a:t>
            </a:r>
          </a:p>
          <a:p>
            <a:pPr lvl="1">
              <a:buFont typeface="Wingdings" panose="05000000000000000000" pitchFamily="2" charset="2"/>
              <a:buChar char="q"/>
            </a:pPr>
            <a:r>
              <a:rPr lang="en-US" sz="1400" dirty="0" smtClean="0"/>
              <a:t>Very strong consistency in these research results across boating sub-groups &amp; regions… makes strong case for common communications focus with all boaters across the country. </a:t>
            </a:r>
          </a:p>
          <a:p>
            <a:pPr>
              <a:buFont typeface="Wingdings" panose="05000000000000000000" pitchFamily="2" charset="2"/>
              <a:buChar char="§"/>
            </a:pPr>
            <a:r>
              <a:rPr lang="en-US" sz="1800" dirty="0" smtClean="0"/>
              <a:t>New approaches, benefits, “angles” likely needed to stimulate increased participation in boating training/education programs.</a:t>
            </a:r>
          </a:p>
          <a:p>
            <a:pPr lvl="1">
              <a:buFont typeface="Wingdings" panose="05000000000000000000" pitchFamily="2" charset="2"/>
              <a:buChar char="q"/>
            </a:pPr>
            <a:r>
              <a:rPr lang="en-US" sz="1400" dirty="0" smtClean="0"/>
              <a:t>Boater perceptions of their knowledge and confidence broadly high, and existing latent interest in taking additional boating education/training is low.</a:t>
            </a:r>
          </a:p>
          <a:p>
            <a:pPr lvl="1">
              <a:buFont typeface="Wingdings" panose="05000000000000000000" pitchFamily="2" charset="2"/>
              <a:buChar char="q"/>
            </a:pPr>
            <a:r>
              <a:rPr lang="en-US" sz="1400" dirty="0" smtClean="0">
                <a:solidFill>
                  <a:srgbClr val="00C800"/>
                </a:solidFill>
              </a:rPr>
              <a:t>Pleasure </a:t>
            </a:r>
            <a:r>
              <a:rPr lang="en-US" sz="1400" dirty="0" err="1" smtClean="0">
                <a:solidFill>
                  <a:srgbClr val="00C800"/>
                </a:solidFill>
              </a:rPr>
              <a:t>Powerboaters</a:t>
            </a:r>
            <a:r>
              <a:rPr lang="en-US" sz="1400" dirty="0" smtClean="0">
                <a:solidFill>
                  <a:srgbClr val="00C800"/>
                </a:solidFill>
              </a:rPr>
              <a:t> and PWC riders </a:t>
            </a:r>
            <a:r>
              <a:rPr lang="en-US" sz="1400" dirty="0" smtClean="0"/>
              <a:t>are among the boaters </a:t>
            </a:r>
            <a:br>
              <a:rPr lang="en-US" sz="1400" dirty="0" smtClean="0"/>
            </a:br>
            <a:r>
              <a:rPr lang="en-US" sz="1400" dirty="0" smtClean="0"/>
              <a:t>expressing the most interest in additional boating education/ training.</a:t>
            </a:r>
            <a:endParaRPr lang="en-US" sz="1400" dirty="0"/>
          </a:p>
          <a:p>
            <a:endParaRPr lang="en-US" sz="1100" dirty="0"/>
          </a:p>
          <a:p>
            <a:endParaRPr lang="en-US" sz="1100" dirty="0"/>
          </a:p>
          <a:p>
            <a:pPr marL="0" indent="0">
              <a:buNone/>
            </a:pPr>
            <a:endParaRPr lang="en-US" sz="1050" dirty="0" smtClean="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71</a:t>
            </a:fld>
            <a:endParaRPr lang="de-DE" dirty="0">
              <a:solidFill>
                <a:srgbClr val="1F497D"/>
              </a:solidFill>
            </a:endParaRPr>
          </a:p>
        </p:txBody>
      </p:sp>
      <p:sp>
        <p:nvSpPr>
          <p:cNvPr id="6" name="Rectangle 5"/>
          <p:cNvSpPr/>
          <p:nvPr/>
        </p:nvSpPr>
        <p:spPr>
          <a:xfrm>
            <a:off x="0" y="6426673"/>
            <a:ext cx="9144000" cy="198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7337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72</a:t>
            </a:fld>
            <a:endParaRPr lang="de-DE" dirty="0">
              <a:solidFill>
                <a:srgbClr val="1F497D"/>
              </a:solidFill>
            </a:endParaRPr>
          </a:p>
        </p:txBody>
      </p:sp>
      <p:sp>
        <p:nvSpPr>
          <p:cNvPr id="4" name="Content Placeholder 3"/>
          <p:cNvSpPr>
            <a:spLocks noGrp="1"/>
          </p:cNvSpPr>
          <p:nvPr>
            <p:ph idx="4294967295"/>
          </p:nvPr>
        </p:nvSpPr>
        <p:spPr>
          <a:xfrm>
            <a:off x="514350" y="1204913"/>
            <a:ext cx="8458199" cy="4888614"/>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Wearing Lifejackets</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Confirmed there is significant lifejacket wearing upside we can target with </a:t>
            </a:r>
            <a:r>
              <a:rPr lang="en-US" sz="1600" dirty="0" smtClean="0">
                <a:solidFill>
                  <a:srgbClr val="00C800"/>
                </a:solidFill>
                <a:latin typeface="Arial" panose="020B0604020202020204" pitchFamily="34" charset="0"/>
                <a:cs typeface="Arial" panose="020B0604020202020204" pitchFamily="34" charset="0"/>
              </a:rPr>
              <a:t>Pleasure </a:t>
            </a:r>
            <a:r>
              <a:rPr lang="en-US" sz="1600" dirty="0" err="1" smtClean="0">
                <a:solidFill>
                  <a:srgbClr val="00C800"/>
                </a:solidFill>
                <a:latin typeface="Arial" panose="020B0604020202020204" pitchFamily="34" charset="0"/>
                <a:cs typeface="Arial" panose="020B0604020202020204" pitchFamily="34" charset="0"/>
              </a:rPr>
              <a:t>Powerboaters</a:t>
            </a:r>
            <a:r>
              <a:rPr lang="en-US" sz="1600" dirty="0" smtClean="0">
                <a:latin typeface="Arial" panose="020B0604020202020204" pitchFamily="34" charset="0"/>
                <a:cs typeface="Arial" panose="020B0604020202020204" pitchFamily="34" charset="0"/>
              </a:rPr>
              <a:t>, as well as with fishers and paddlers.  </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Upside with all </a:t>
            </a:r>
            <a:r>
              <a:rPr lang="en-US" sz="1400" dirty="0" smtClean="0">
                <a:solidFill>
                  <a:srgbClr val="00C800"/>
                </a:solidFill>
                <a:latin typeface="Arial" panose="020B0604020202020204" pitchFamily="34" charset="0"/>
                <a:cs typeface="Arial" panose="020B0604020202020204" pitchFamily="34" charset="0"/>
              </a:rPr>
              <a:t>Pleasure Powerboating sub-groups </a:t>
            </a:r>
            <a:r>
              <a:rPr lang="en-US" sz="1400" dirty="0" smtClean="0">
                <a:latin typeface="Arial" panose="020B0604020202020204" pitchFamily="34" charset="0"/>
                <a:cs typeface="Arial" panose="020B0604020202020204" pitchFamily="34" charset="0"/>
              </a:rPr>
              <a:t>(drivers and passengers; those who pleasure boat from small powerboats &lt;6m, large powerboats).</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While not currently a focus for the CSBC and boating stakeholders, there is an appetite amongst boaters for stronger lifejackets/PFD legislation, that would require </a:t>
            </a:r>
            <a:r>
              <a:rPr lang="en-US" sz="1600" u="sng" dirty="0" smtClean="0">
                <a:latin typeface="Arial" panose="020B0604020202020204" pitchFamily="34" charset="0"/>
                <a:cs typeface="Arial" panose="020B0604020202020204" pitchFamily="34" charset="0"/>
              </a:rPr>
              <a:t>wearing</a:t>
            </a:r>
            <a:r>
              <a:rPr lang="en-US" sz="1600" dirty="0" smtClean="0">
                <a:latin typeface="Arial" panose="020B0604020202020204" pitchFamily="34" charset="0"/>
                <a:cs typeface="Arial" panose="020B0604020202020204" pitchFamily="34" charset="0"/>
              </a:rPr>
              <a:t> of PFDs.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Just as strong support among </a:t>
            </a:r>
            <a:r>
              <a:rPr lang="en-US" sz="1400" dirty="0" smtClean="0">
                <a:solidFill>
                  <a:srgbClr val="00C800"/>
                </a:solidFill>
                <a:latin typeface="Arial" panose="020B0604020202020204" pitchFamily="34" charset="0"/>
                <a:cs typeface="Arial" panose="020B0604020202020204" pitchFamily="34" charset="0"/>
              </a:rPr>
              <a:t>Pleasure </a:t>
            </a:r>
            <a:r>
              <a:rPr lang="en-US" sz="1400" dirty="0" err="1" smtClean="0">
                <a:solidFill>
                  <a:srgbClr val="00C800"/>
                </a:solidFill>
                <a:latin typeface="Arial" panose="020B0604020202020204" pitchFamily="34" charset="0"/>
                <a:cs typeface="Arial" panose="020B0604020202020204" pitchFamily="34" charset="0"/>
              </a:rPr>
              <a:t>Powerboaters</a:t>
            </a:r>
            <a:r>
              <a:rPr lang="en-US" sz="1400" dirty="0" smtClean="0">
                <a:latin typeface="Arial" panose="020B0604020202020204" pitchFamily="34" charset="0"/>
                <a:cs typeface="Arial" panose="020B0604020202020204" pitchFamily="34" charset="0"/>
              </a:rPr>
              <a:t> as among other boaters.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Just as strong support now, as there was 11 years ago when the “Will it Float” study poll was conducted in 2003.</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Significant opportunity to drive greater awareness and familiarity with inflatable and paddling-style lifejackets.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Among </a:t>
            </a:r>
            <a:r>
              <a:rPr lang="en-US" sz="1400" dirty="0" smtClean="0">
                <a:solidFill>
                  <a:srgbClr val="00C800"/>
                </a:solidFill>
                <a:latin typeface="Arial" panose="020B0604020202020204" pitchFamily="34" charset="0"/>
                <a:cs typeface="Arial" panose="020B0604020202020204" pitchFamily="34" charset="0"/>
              </a:rPr>
              <a:t>Pleasure </a:t>
            </a:r>
            <a:r>
              <a:rPr lang="en-US" sz="1400" dirty="0" err="1" smtClean="0">
                <a:solidFill>
                  <a:srgbClr val="00C800"/>
                </a:solidFill>
                <a:latin typeface="Arial" panose="020B0604020202020204" pitchFamily="34" charset="0"/>
                <a:cs typeface="Arial" panose="020B0604020202020204" pitchFamily="34" charset="0"/>
              </a:rPr>
              <a:t>Powerboaters</a:t>
            </a:r>
            <a:r>
              <a:rPr lang="en-US" sz="1400" dirty="0" smtClean="0">
                <a:latin typeface="Arial" panose="020B0604020202020204" pitchFamily="34" charset="0"/>
                <a:cs typeface="Arial" panose="020B0604020202020204" pitchFamily="34" charset="0"/>
              </a:rPr>
              <a:t>, large upside for increased trial and usage with all Pleasure Powerboating sub-groups.</a:t>
            </a:r>
          </a:p>
          <a:p>
            <a:pP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There is exciting potential for new public education communications messaging, to capitalize on the barriers, motivators, “themes” and convincing messages arising from this research.</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 lot of “arrows in our quiver”, but highest potential messaging well identified.</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For example …</a:t>
            </a:r>
          </a:p>
        </p:txBody>
      </p:sp>
      <p:sp>
        <p:nvSpPr>
          <p:cNvPr id="2" name="Title 1"/>
          <p:cNvSpPr>
            <a:spLocks noGrp="1"/>
          </p:cNvSpPr>
          <p:nvPr>
            <p:ph type="title" idx="4294967295"/>
          </p:nvPr>
        </p:nvSpPr>
        <p:spPr>
          <a:xfrm>
            <a:off x="1533525" y="173038"/>
            <a:ext cx="7610475" cy="665162"/>
          </a:xfrm>
        </p:spPr>
        <p:txBody>
          <a:bodyPr/>
          <a:lstStyle/>
          <a:p>
            <a:r>
              <a:rPr lang="en-US" dirty="0" smtClean="0"/>
              <a:t>Implications (for discussion) </a:t>
            </a:r>
            <a:endParaRPr lang="en-US" dirty="0"/>
          </a:p>
        </p:txBody>
      </p:sp>
      <p:sp>
        <p:nvSpPr>
          <p:cNvPr id="40" name="Rectangle 39"/>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265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73</a:t>
            </a:fld>
            <a:endParaRPr lang="de-DE" dirty="0">
              <a:solidFill>
                <a:srgbClr val="1F497D"/>
              </a:solidFill>
            </a:endParaRPr>
          </a:p>
        </p:txBody>
      </p:sp>
      <p:sp>
        <p:nvSpPr>
          <p:cNvPr id="2" name="Title 1"/>
          <p:cNvSpPr>
            <a:spLocks noGrp="1"/>
          </p:cNvSpPr>
          <p:nvPr>
            <p:ph type="title" idx="4294967295"/>
          </p:nvPr>
        </p:nvSpPr>
        <p:spPr>
          <a:xfrm>
            <a:off x="1524000" y="96838"/>
            <a:ext cx="7467600" cy="612775"/>
          </a:xfrm>
        </p:spPr>
        <p:txBody>
          <a:bodyPr>
            <a:normAutofit fontScale="90000"/>
          </a:bodyPr>
          <a:lstStyle/>
          <a:p>
            <a:r>
              <a:rPr lang="en-US" dirty="0" smtClean="0"/>
              <a:t>Example of High Potential “Wear Your Lifejacket” </a:t>
            </a:r>
            <a:br>
              <a:rPr lang="en-US" dirty="0" smtClean="0"/>
            </a:br>
            <a:r>
              <a:rPr lang="en-US" dirty="0" smtClean="0"/>
              <a:t>Communications focus</a:t>
            </a:r>
            <a:endParaRPr lang="en-US" dirty="0"/>
          </a:p>
        </p:txBody>
      </p:sp>
      <p:sp>
        <p:nvSpPr>
          <p:cNvPr id="9" name="Rectangle 8"/>
          <p:cNvSpPr/>
          <p:nvPr/>
        </p:nvSpPr>
        <p:spPr>
          <a:xfrm>
            <a:off x="2057400" y="2918460"/>
            <a:ext cx="4834890" cy="1292662"/>
          </a:xfrm>
          <a:prstGeom prst="rect">
            <a:avLst/>
          </a:prstGeom>
        </p:spPr>
        <p:txBody>
          <a:bodyPr wrap="square">
            <a:spAutoFit/>
          </a:bodyPr>
          <a:lstStyle/>
          <a:p>
            <a:pPr algn="ctr" fontAlgn="b"/>
            <a:r>
              <a:rPr lang="en-US" b="1" dirty="0">
                <a:solidFill>
                  <a:srgbClr val="1F497D"/>
                </a:solidFill>
              </a:rPr>
              <a:t>A lifejacket buys you time to be rescued if you fall out of your boat.</a:t>
            </a:r>
            <a:r>
              <a:rPr lang="en-US" dirty="0">
                <a:solidFill>
                  <a:srgbClr val="1F497D"/>
                </a:solidFill>
              </a:rPr>
              <a:t> </a:t>
            </a:r>
            <a:r>
              <a:rPr lang="en-US" sz="1400" dirty="0">
                <a:solidFill>
                  <a:srgbClr val="1F497D"/>
                </a:solidFill>
              </a:rPr>
              <a:t>It may be impossible to get back into your boat if it has swamped or capsized, and it may be too far to successfully swim to shore. Wearing a lifejacket will keep your head above water to survive until you are rescued.</a:t>
            </a:r>
          </a:p>
        </p:txBody>
      </p:sp>
      <p:sp>
        <p:nvSpPr>
          <p:cNvPr id="11" name="Rounded Rectangle 10"/>
          <p:cNvSpPr/>
          <p:nvPr/>
        </p:nvSpPr>
        <p:spPr>
          <a:xfrm>
            <a:off x="838200" y="5051124"/>
            <a:ext cx="24384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Persuasive Supporting Facts</a:t>
            </a:r>
            <a:endParaRPr lang="en-US" dirty="0">
              <a:solidFill>
                <a:srgbClr val="1F497D"/>
              </a:solidFill>
            </a:endParaRPr>
          </a:p>
        </p:txBody>
      </p:sp>
      <p:sp>
        <p:nvSpPr>
          <p:cNvPr id="12" name="Rounded Rectangle 11"/>
          <p:cNvSpPr/>
          <p:nvPr/>
        </p:nvSpPr>
        <p:spPr>
          <a:xfrm>
            <a:off x="7239000" y="4114800"/>
            <a:ext cx="1600200" cy="8763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Emotional Connection</a:t>
            </a:r>
            <a:endParaRPr lang="en-US" dirty="0">
              <a:solidFill>
                <a:srgbClr val="1F497D"/>
              </a:solidFill>
            </a:endParaRPr>
          </a:p>
        </p:txBody>
      </p:sp>
      <p:cxnSp>
        <p:nvCxnSpPr>
          <p:cNvPr id="15" name="Straight Arrow Connector 14"/>
          <p:cNvCxnSpPr/>
          <p:nvPr/>
        </p:nvCxnSpPr>
        <p:spPr>
          <a:xfrm flipV="1">
            <a:off x="3048000" y="4371796"/>
            <a:ext cx="381000" cy="619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2165492"/>
            <a:ext cx="457200" cy="537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00600" y="2165492"/>
            <a:ext cx="457200" cy="50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74501" y="4185239"/>
            <a:ext cx="402674" cy="25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87340" y="2095492"/>
            <a:ext cx="2156460" cy="338554"/>
          </a:xfrm>
          <a:prstGeom prst="rect">
            <a:avLst/>
          </a:prstGeom>
          <a:noFill/>
        </p:spPr>
        <p:txBody>
          <a:bodyPr wrap="square" rtlCol="0">
            <a:spAutoFit/>
          </a:bodyPr>
          <a:lstStyle/>
          <a:p>
            <a:r>
              <a:rPr lang="en-US" sz="1600" b="1" dirty="0" smtClean="0">
                <a:solidFill>
                  <a:srgbClr val="1F497D"/>
                </a:solidFill>
              </a:rPr>
              <a:t>Safety Net / Security</a:t>
            </a:r>
            <a:endParaRPr lang="en-US" sz="1600" b="1" dirty="0">
              <a:solidFill>
                <a:srgbClr val="1F497D"/>
              </a:solidFill>
            </a:endParaRPr>
          </a:p>
        </p:txBody>
      </p:sp>
      <p:sp>
        <p:nvSpPr>
          <p:cNvPr id="23" name="TextBox 22"/>
          <p:cNvSpPr txBox="1"/>
          <p:nvPr/>
        </p:nvSpPr>
        <p:spPr>
          <a:xfrm>
            <a:off x="533400" y="2165492"/>
            <a:ext cx="2895600" cy="338554"/>
          </a:xfrm>
          <a:prstGeom prst="rect">
            <a:avLst/>
          </a:prstGeom>
          <a:noFill/>
        </p:spPr>
        <p:txBody>
          <a:bodyPr wrap="square" rtlCol="0">
            <a:spAutoFit/>
          </a:bodyPr>
          <a:lstStyle/>
          <a:p>
            <a:r>
              <a:rPr lang="en-US" sz="1600" b="1" dirty="0" smtClean="0">
                <a:solidFill>
                  <a:srgbClr val="1F497D"/>
                </a:solidFill>
              </a:rPr>
              <a:t>Risk is low / unlikely to need it</a:t>
            </a:r>
            <a:endParaRPr lang="en-US" sz="1600" b="1" dirty="0">
              <a:solidFill>
                <a:srgbClr val="1F497D"/>
              </a:solidFill>
            </a:endParaRPr>
          </a:p>
        </p:txBody>
      </p:sp>
      <p:sp>
        <p:nvSpPr>
          <p:cNvPr id="24" name="Rectangle 23"/>
          <p:cNvSpPr/>
          <p:nvPr/>
        </p:nvSpPr>
        <p:spPr>
          <a:xfrm>
            <a:off x="3276600" y="4991100"/>
            <a:ext cx="3615690" cy="830997"/>
          </a:xfrm>
          <a:prstGeom prst="rect">
            <a:avLst/>
          </a:prstGeom>
        </p:spPr>
        <p:txBody>
          <a:bodyPr wrap="square">
            <a:spAutoFit/>
          </a:bodyPr>
          <a:lstStyle/>
          <a:p>
            <a:pPr fontAlgn="b"/>
            <a:r>
              <a:rPr lang="en-US" sz="1600" b="1" dirty="0">
                <a:solidFill>
                  <a:srgbClr val="1F497D"/>
                </a:solidFill>
              </a:rPr>
              <a:t>80% of people who drown while boating were not wearing a </a:t>
            </a:r>
            <a:r>
              <a:rPr lang="en-US" sz="1600" b="1" dirty="0" smtClean="0">
                <a:solidFill>
                  <a:srgbClr val="1F497D"/>
                </a:solidFill>
              </a:rPr>
              <a:t>lifejacket, </a:t>
            </a:r>
            <a:r>
              <a:rPr lang="en-US" sz="1600" b="1" dirty="0">
                <a:solidFill>
                  <a:srgbClr val="1F497D"/>
                </a:solidFill>
              </a:rPr>
              <a:t>and they could have survived if they were.</a:t>
            </a:r>
          </a:p>
        </p:txBody>
      </p:sp>
      <p:sp>
        <p:nvSpPr>
          <p:cNvPr id="10" name="Rounded Rectangle 9"/>
          <p:cNvSpPr/>
          <p:nvPr/>
        </p:nvSpPr>
        <p:spPr>
          <a:xfrm>
            <a:off x="304800" y="3107591"/>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Message Focus</a:t>
            </a:r>
            <a:endParaRPr lang="en-US" dirty="0">
              <a:solidFill>
                <a:srgbClr val="1F497D"/>
              </a:solidFill>
            </a:endParaRPr>
          </a:p>
        </p:txBody>
      </p:sp>
      <p:sp>
        <p:nvSpPr>
          <p:cNvPr id="6" name="Rounded Rectangle 5"/>
          <p:cNvSpPr/>
          <p:nvPr/>
        </p:nvSpPr>
        <p:spPr>
          <a:xfrm>
            <a:off x="685800" y="12573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Barriers </a:t>
            </a:r>
          </a:p>
          <a:p>
            <a:pPr algn="ctr"/>
            <a:r>
              <a:rPr lang="en-US" dirty="0" smtClean="0">
                <a:solidFill>
                  <a:srgbClr val="1F497D"/>
                </a:solidFill>
              </a:rPr>
              <a:t>to overcome</a:t>
            </a:r>
            <a:endParaRPr lang="en-US" dirty="0">
              <a:solidFill>
                <a:srgbClr val="1F497D"/>
              </a:solidFill>
            </a:endParaRPr>
          </a:p>
        </p:txBody>
      </p:sp>
      <p:sp>
        <p:nvSpPr>
          <p:cNvPr id="7" name="Rounded Rectangle 6"/>
          <p:cNvSpPr/>
          <p:nvPr/>
        </p:nvSpPr>
        <p:spPr>
          <a:xfrm>
            <a:off x="5181600" y="11811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Motivators</a:t>
            </a:r>
            <a:endParaRPr lang="en-US" dirty="0">
              <a:solidFill>
                <a:srgbClr val="1F497D"/>
              </a:solidFill>
            </a:endParaRPr>
          </a:p>
        </p:txBody>
      </p:sp>
      <p:sp>
        <p:nvSpPr>
          <p:cNvPr id="4" name="Oval 3"/>
          <p:cNvSpPr/>
          <p:nvPr/>
        </p:nvSpPr>
        <p:spPr>
          <a:xfrm>
            <a:off x="1676400" y="2661820"/>
            <a:ext cx="5867400" cy="179587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86270"/>
      </p:ext>
    </p:extLst>
  </p:cSld>
  <p:clrMapOvr>
    <a:masterClrMapping/>
  </p:clrMapOvr>
  <p:transition spd="slow" advClick="0">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74</a:t>
            </a:fld>
            <a:endParaRPr lang="de-DE" dirty="0">
              <a:solidFill>
                <a:srgbClr val="1F497D"/>
              </a:solidFill>
            </a:endParaRPr>
          </a:p>
        </p:txBody>
      </p:sp>
      <p:sp>
        <p:nvSpPr>
          <p:cNvPr id="4" name="Content Placeholder 3"/>
          <p:cNvSpPr>
            <a:spLocks noGrp="1"/>
          </p:cNvSpPr>
          <p:nvPr>
            <p:ph idx="4294967295"/>
          </p:nvPr>
        </p:nvSpPr>
        <p:spPr>
          <a:xfrm>
            <a:off x="590550" y="1362074"/>
            <a:ext cx="8229600" cy="5267325"/>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Don’t drink and Operate a Boat</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Upside with </a:t>
            </a:r>
            <a:r>
              <a:rPr lang="en-US" sz="1800" dirty="0" smtClean="0">
                <a:solidFill>
                  <a:srgbClr val="00C800"/>
                </a:solidFill>
                <a:latin typeface="Arial" panose="020B0604020202020204" pitchFamily="34" charset="0"/>
                <a:cs typeface="Arial" panose="020B0604020202020204" pitchFamily="34" charset="0"/>
              </a:rPr>
              <a:t>Pleasure </a:t>
            </a:r>
            <a:r>
              <a:rPr lang="en-US" sz="1800" dirty="0" err="1" smtClean="0">
                <a:solidFill>
                  <a:srgbClr val="00C800"/>
                </a:solidFill>
                <a:latin typeface="Arial" panose="020B0604020202020204" pitchFamily="34" charset="0"/>
                <a:cs typeface="Arial" panose="020B0604020202020204" pitchFamily="34" charset="0"/>
              </a:rPr>
              <a:t>Powerboaters</a:t>
            </a:r>
            <a:r>
              <a:rPr lang="en-US" sz="1800" dirty="0" smtClean="0">
                <a:latin typeface="Arial" panose="020B0604020202020204" pitchFamily="34" charset="0"/>
                <a:cs typeface="Arial" panose="020B0604020202020204" pitchFamily="34" charset="0"/>
              </a:rPr>
              <a:t>, as well as fishers and paddlers.  </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Powerboat drivers and younger Pleasure </a:t>
            </a:r>
            <a:r>
              <a:rPr lang="en-US" sz="1600" dirty="0" err="1" smtClean="0">
                <a:latin typeface="Arial" panose="020B0604020202020204" pitchFamily="34" charset="0"/>
                <a:cs typeface="Arial" panose="020B0604020202020204" pitchFamily="34" charset="0"/>
              </a:rPr>
              <a:t>Powerboaters</a:t>
            </a:r>
            <a:r>
              <a:rPr lang="en-US" sz="1600" dirty="0" smtClean="0">
                <a:latin typeface="Arial" panose="020B0604020202020204" pitchFamily="34" charset="0"/>
                <a:cs typeface="Arial" panose="020B0604020202020204" pitchFamily="34" charset="0"/>
              </a:rPr>
              <a:t> deserve special focus.</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One-quarter of all Pleasure Powerboating sub-groups, including powerboat drivers, say they drink alcoholic beverages at least sometimes.</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Significant opportunity to drive better awareness and understanding of the drinking and boating laws.</a:t>
            </a:r>
          </a:p>
          <a:p>
            <a:pPr lvl="1">
              <a:spcBef>
                <a:spcPts val="600"/>
              </a:spcBef>
              <a:buFont typeface="Wingdings" panose="05000000000000000000" pitchFamily="2" charset="2"/>
              <a:buChar char="q"/>
            </a:pPr>
            <a:r>
              <a:rPr lang="en-US" sz="1400" dirty="0" smtClean="0">
                <a:solidFill>
                  <a:srgbClr val="00C800"/>
                </a:solidFill>
                <a:latin typeface="Arial" panose="020B0604020202020204" pitchFamily="34" charset="0"/>
                <a:cs typeface="Arial" panose="020B0604020202020204" pitchFamily="34" charset="0"/>
              </a:rPr>
              <a:t>Pleasure </a:t>
            </a:r>
            <a:r>
              <a:rPr lang="en-US" sz="1400" dirty="0" err="1" smtClean="0">
                <a:solidFill>
                  <a:srgbClr val="00C800"/>
                </a:solidFill>
                <a:latin typeface="Arial" panose="020B0604020202020204" pitchFamily="34" charset="0"/>
                <a:cs typeface="Arial" panose="020B0604020202020204" pitchFamily="34" charset="0"/>
              </a:rPr>
              <a:t>Powerboaters</a:t>
            </a:r>
            <a:r>
              <a:rPr lang="en-US" sz="1400" dirty="0" smtClean="0">
                <a:solidFill>
                  <a:srgbClr val="00C8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equally </a:t>
            </a:r>
            <a:r>
              <a:rPr lang="en-US" sz="1400" dirty="0" smtClean="0">
                <a:latin typeface="Arial" panose="020B0604020202020204" pitchFamily="34" charset="0"/>
                <a:cs typeface="Arial" panose="020B0604020202020204" pitchFamily="34" charset="0"/>
              </a:rPr>
              <a:t>unaware of drinking and boating laws, as Fishers</a:t>
            </a:r>
            <a:r>
              <a:rPr lang="en-US" sz="1400" b="1" dirty="0" smtClean="0">
                <a:solidFill>
                  <a:srgbClr val="00C800"/>
                </a:solidFill>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paddlers.   </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Only two-thirds of </a:t>
            </a:r>
            <a:r>
              <a:rPr lang="en-US" sz="1400" dirty="0" smtClean="0">
                <a:solidFill>
                  <a:srgbClr val="00C800"/>
                </a:solidFill>
                <a:latin typeface="Arial" panose="020B0604020202020204" pitchFamily="34" charset="0"/>
                <a:cs typeface="Arial" panose="020B0604020202020204" pitchFamily="34" charset="0"/>
              </a:rPr>
              <a:t>Pleasure </a:t>
            </a:r>
            <a:r>
              <a:rPr lang="en-US" sz="1400" dirty="0" err="1" smtClean="0">
                <a:solidFill>
                  <a:srgbClr val="00C800"/>
                </a:solidFill>
                <a:latin typeface="Arial" panose="020B0604020202020204" pitchFamily="34" charset="0"/>
                <a:cs typeface="Arial" panose="020B0604020202020204" pitchFamily="34" charset="0"/>
              </a:rPr>
              <a:t>Powerboaters</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know it is illegal to operate </a:t>
            </a:r>
            <a:r>
              <a:rPr lang="en-US" sz="1400" dirty="0" smtClean="0">
                <a:latin typeface="Arial" panose="020B0604020202020204" pitchFamily="34" charset="0"/>
                <a:cs typeface="Arial" panose="020B0604020202020204" pitchFamily="34" charset="0"/>
              </a:rPr>
              <a:t>any kind of a boat with </a:t>
            </a:r>
            <a:r>
              <a:rPr lang="en-US" sz="1400" dirty="0">
                <a:latin typeface="Arial" panose="020B0604020202020204" pitchFamily="34" charset="0"/>
                <a:cs typeface="Arial" panose="020B0604020202020204" pitchFamily="34" charset="0"/>
              </a:rPr>
              <a:t>a blood alcohol level of .08 or </a:t>
            </a:r>
            <a:r>
              <a:rPr lang="en-US" sz="1400" dirty="0" smtClean="0">
                <a:latin typeface="Arial" panose="020B0604020202020204" pitchFamily="34" charset="0"/>
                <a:cs typeface="Arial" panose="020B0604020202020204" pitchFamily="34" charset="0"/>
              </a:rPr>
              <a:t>higher</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Only one-third of </a:t>
            </a:r>
            <a:r>
              <a:rPr lang="en-US" sz="1400" dirty="0" smtClean="0">
                <a:solidFill>
                  <a:srgbClr val="00C800"/>
                </a:solidFill>
                <a:latin typeface="Arial" panose="020B0604020202020204" pitchFamily="34" charset="0"/>
                <a:cs typeface="Arial" panose="020B0604020202020204" pitchFamily="34" charset="0"/>
              </a:rPr>
              <a:t>Pleasure </a:t>
            </a:r>
            <a:r>
              <a:rPr lang="en-US" sz="1400" dirty="0" err="1" smtClean="0">
                <a:solidFill>
                  <a:srgbClr val="00C800"/>
                </a:solidFill>
                <a:latin typeface="Arial" panose="020B0604020202020204" pitchFamily="34" charset="0"/>
                <a:cs typeface="Arial" panose="020B0604020202020204" pitchFamily="34" charset="0"/>
              </a:rPr>
              <a:t>Powerboaters</a:t>
            </a:r>
            <a:r>
              <a:rPr lang="en-US" sz="1400" dirty="0" smtClean="0">
                <a:latin typeface="Arial" panose="020B0604020202020204" pitchFamily="34" charset="0"/>
                <a:cs typeface="Arial" panose="020B0604020202020204" pitchFamily="34" charset="0"/>
              </a:rPr>
              <a:t> know it is illegal (ex Quebec) to drink in a boat &lt;6m while anchored or docked.</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Great potential for new public education communications messaging to reduce drinking when operating boats.</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For example …</a:t>
            </a:r>
          </a:p>
        </p:txBody>
      </p:sp>
      <p:sp>
        <p:nvSpPr>
          <p:cNvPr id="2" name="Title 1"/>
          <p:cNvSpPr>
            <a:spLocks noGrp="1"/>
          </p:cNvSpPr>
          <p:nvPr>
            <p:ph type="title" idx="4294967295"/>
          </p:nvPr>
        </p:nvSpPr>
        <p:spPr>
          <a:xfrm>
            <a:off x="1438276" y="214699"/>
            <a:ext cx="7124700" cy="665162"/>
          </a:xfrm>
        </p:spPr>
        <p:txBody>
          <a:bodyPr/>
          <a:lstStyle/>
          <a:p>
            <a:r>
              <a:rPr lang="en-US" dirty="0" smtClean="0"/>
              <a:t>Implications (for discussion) </a:t>
            </a:r>
            <a:endParaRPr lang="en-US" dirty="0"/>
          </a:p>
        </p:txBody>
      </p:sp>
      <p:sp>
        <p:nvSpPr>
          <p:cNvPr id="40" name="Rectangle 39"/>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0539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75</a:t>
            </a:fld>
            <a:endParaRPr lang="de-DE" dirty="0">
              <a:solidFill>
                <a:srgbClr val="1F497D"/>
              </a:solidFill>
            </a:endParaRPr>
          </a:p>
        </p:txBody>
      </p:sp>
      <p:sp>
        <p:nvSpPr>
          <p:cNvPr id="2" name="Title 1"/>
          <p:cNvSpPr>
            <a:spLocks noGrp="1"/>
          </p:cNvSpPr>
          <p:nvPr>
            <p:ph type="title" idx="4294967295"/>
          </p:nvPr>
        </p:nvSpPr>
        <p:spPr>
          <a:xfrm>
            <a:off x="1371600" y="96838"/>
            <a:ext cx="7772400" cy="612775"/>
          </a:xfrm>
        </p:spPr>
        <p:txBody>
          <a:bodyPr>
            <a:normAutofit fontScale="90000"/>
          </a:bodyPr>
          <a:lstStyle/>
          <a:p>
            <a:r>
              <a:rPr lang="en-US" dirty="0" smtClean="0"/>
              <a:t>Example of High Potential “Don’t Drink and Operate a Boat” Communications focus</a:t>
            </a:r>
            <a:endParaRPr lang="en-US" dirty="0"/>
          </a:p>
        </p:txBody>
      </p:sp>
      <p:sp>
        <p:nvSpPr>
          <p:cNvPr id="9" name="Rectangle 8"/>
          <p:cNvSpPr/>
          <p:nvPr/>
        </p:nvSpPr>
        <p:spPr>
          <a:xfrm>
            <a:off x="2133600" y="2674620"/>
            <a:ext cx="4682490" cy="1231106"/>
          </a:xfrm>
          <a:prstGeom prst="rect">
            <a:avLst/>
          </a:prstGeom>
        </p:spPr>
        <p:txBody>
          <a:bodyPr wrap="square">
            <a:spAutoFit/>
          </a:bodyPr>
          <a:lstStyle/>
          <a:p>
            <a:pPr algn="ctr" fontAlgn="b"/>
            <a:r>
              <a:rPr lang="en-US" b="1" dirty="0" smtClean="0">
                <a:solidFill>
                  <a:srgbClr val="1F497D"/>
                </a:solidFill>
                <a:cs typeface="Calibri" panose="020F0502020204030204" pitchFamily="34" charset="0"/>
              </a:rPr>
              <a:t>Impaired boating is impaired driving</a:t>
            </a:r>
            <a:r>
              <a:rPr lang="en-US" dirty="0" smtClean="0">
                <a:solidFill>
                  <a:srgbClr val="1F497D"/>
                </a:solidFill>
                <a:cs typeface="Calibri" panose="020F0502020204030204" pitchFamily="34" charset="0"/>
              </a:rPr>
              <a:t>, </a:t>
            </a:r>
            <a:br>
              <a:rPr lang="en-US" dirty="0" smtClean="0">
                <a:solidFill>
                  <a:srgbClr val="1F497D"/>
                </a:solidFill>
                <a:cs typeface="Calibri" panose="020F0502020204030204" pitchFamily="34" charset="0"/>
              </a:rPr>
            </a:br>
            <a:r>
              <a:rPr lang="en-US" sz="1400" dirty="0" smtClean="0">
                <a:solidFill>
                  <a:srgbClr val="1F497D"/>
                </a:solidFill>
                <a:cs typeface="Calibri" panose="020F0502020204030204" pitchFamily="34" charset="0"/>
              </a:rPr>
              <a:t>just like being impaired from drinking while driving a car.  If you get caught impaired and operating a boat, it will result in heavy fines, criminal charges, a criminal record, jail time and seizing of your boat.</a:t>
            </a:r>
            <a:endParaRPr lang="en-US" sz="1400" dirty="0">
              <a:solidFill>
                <a:srgbClr val="1F497D"/>
              </a:solidFill>
              <a:cs typeface="Calibri" panose="020F0502020204030204" pitchFamily="34" charset="0"/>
            </a:endParaRPr>
          </a:p>
        </p:txBody>
      </p:sp>
      <p:sp>
        <p:nvSpPr>
          <p:cNvPr id="12" name="Rounded Rectangle 11"/>
          <p:cNvSpPr/>
          <p:nvPr/>
        </p:nvSpPr>
        <p:spPr>
          <a:xfrm>
            <a:off x="7239000" y="3848100"/>
            <a:ext cx="1600200" cy="8763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Emotional Connection</a:t>
            </a:r>
          </a:p>
        </p:txBody>
      </p:sp>
      <p:cxnSp>
        <p:nvCxnSpPr>
          <p:cNvPr id="15" name="Straight Arrow Connector 14"/>
          <p:cNvCxnSpPr/>
          <p:nvPr/>
        </p:nvCxnSpPr>
        <p:spPr>
          <a:xfrm flipV="1">
            <a:off x="3276600" y="3962400"/>
            <a:ext cx="990600" cy="776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76600" y="1789306"/>
            <a:ext cx="609600" cy="725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 idx="0"/>
          </p:cNvCxnSpPr>
          <p:nvPr/>
        </p:nvCxnSpPr>
        <p:spPr>
          <a:xfrm flipH="1">
            <a:off x="4572000" y="1836804"/>
            <a:ext cx="546752" cy="677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615051" y="3734276"/>
            <a:ext cx="562126" cy="40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12311" y="1621483"/>
            <a:ext cx="3576524" cy="738664"/>
          </a:xfrm>
          <a:prstGeom prst="rect">
            <a:avLst/>
          </a:prstGeom>
          <a:noFill/>
        </p:spPr>
        <p:txBody>
          <a:bodyPr wrap="square" rtlCol="0">
            <a:spAutoFit/>
          </a:bodyPr>
          <a:lstStyle/>
          <a:p>
            <a:r>
              <a:rPr lang="en-US" sz="1400" b="1" dirty="0" smtClean="0">
                <a:solidFill>
                  <a:srgbClr val="1F497D"/>
                </a:solidFill>
              </a:rPr>
              <a:t>Safety net / Security</a:t>
            </a:r>
          </a:p>
          <a:p>
            <a:r>
              <a:rPr lang="en-US" sz="1400" b="1" dirty="0" smtClean="0">
                <a:solidFill>
                  <a:srgbClr val="1F497D"/>
                </a:solidFill>
              </a:rPr>
              <a:t>…The right thing to do…</a:t>
            </a:r>
            <a:br>
              <a:rPr lang="en-US" sz="1400" b="1" dirty="0" smtClean="0">
                <a:solidFill>
                  <a:srgbClr val="1F497D"/>
                </a:solidFill>
              </a:rPr>
            </a:br>
            <a:r>
              <a:rPr lang="en-US" sz="1400" b="1" dirty="0" smtClean="0">
                <a:solidFill>
                  <a:srgbClr val="1F497D"/>
                </a:solidFill>
              </a:rPr>
              <a:t>…and avoid emotional pain (once they know)</a:t>
            </a:r>
            <a:endParaRPr lang="en-US" sz="1400" b="1" dirty="0">
              <a:solidFill>
                <a:srgbClr val="1F497D"/>
              </a:solidFill>
            </a:endParaRPr>
          </a:p>
        </p:txBody>
      </p:sp>
      <p:sp>
        <p:nvSpPr>
          <p:cNvPr id="23" name="TextBox 22"/>
          <p:cNvSpPr txBox="1"/>
          <p:nvPr/>
        </p:nvSpPr>
        <p:spPr>
          <a:xfrm>
            <a:off x="894057" y="1789306"/>
            <a:ext cx="2880360" cy="523220"/>
          </a:xfrm>
          <a:prstGeom prst="rect">
            <a:avLst/>
          </a:prstGeom>
          <a:noFill/>
        </p:spPr>
        <p:txBody>
          <a:bodyPr wrap="square" rtlCol="0">
            <a:spAutoFit/>
          </a:bodyPr>
          <a:lstStyle/>
          <a:p>
            <a:r>
              <a:rPr lang="en-US" sz="1400" b="1" dirty="0" smtClean="0">
                <a:solidFill>
                  <a:srgbClr val="1F497D"/>
                </a:solidFill>
              </a:rPr>
              <a:t>I think it’s legal; </a:t>
            </a:r>
            <a:br>
              <a:rPr lang="en-US" sz="1400" b="1" dirty="0" smtClean="0">
                <a:solidFill>
                  <a:srgbClr val="1F497D"/>
                </a:solidFill>
              </a:rPr>
            </a:br>
            <a:r>
              <a:rPr lang="en-US" sz="1400" b="1" dirty="0" smtClean="0">
                <a:solidFill>
                  <a:srgbClr val="1F497D"/>
                </a:solidFill>
              </a:rPr>
              <a:t>lack of awareness, knowledge</a:t>
            </a:r>
            <a:endParaRPr lang="en-US" sz="1400" b="1" dirty="0">
              <a:solidFill>
                <a:srgbClr val="1F497D"/>
              </a:solidFill>
            </a:endParaRPr>
          </a:p>
        </p:txBody>
      </p:sp>
      <p:sp>
        <p:nvSpPr>
          <p:cNvPr id="10" name="Rounded Rectangle 9"/>
          <p:cNvSpPr/>
          <p:nvPr/>
        </p:nvSpPr>
        <p:spPr>
          <a:xfrm>
            <a:off x="609600" y="2895600"/>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Message Focus</a:t>
            </a:r>
          </a:p>
        </p:txBody>
      </p:sp>
      <p:sp>
        <p:nvSpPr>
          <p:cNvPr id="6" name="Rounded Rectangle 5"/>
          <p:cNvSpPr/>
          <p:nvPr/>
        </p:nvSpPr>
        <p:spPr>
          <a:xfrm>
            <a:off x="838200" y="811285"/>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Barriers </a:t>
            </a:r>
          </a:p>
          <a:p>
            <a:pPr algn="ctr"/>
            <a:r>
              <a:rPr lang="en-US" dirty="0">
                <a:solidFill>
                  <a:srgbClr val="1F497D"/>
                </a:solidFill>
              </a:rPr>
              <a:t>to overcome</a:t>
            </a:r>
          </a:p>
        </p:txBody>
      </p:sp>
      <p:sp>
        <p:nvSpPr>
          <p:cNvPr id="7" name="Rounded Rectangle 6"/>
          <p:cNvSpPr/>
          <p:nvPr/>
        </p:nvSpPr>
        <p:spPr>
          <a:xfrm>
            <a:off x="4945380" y="7620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Motivators</a:t>
            </a:r>
          </a:p>
        </p:txBody>
      </p:sp>
      <p:sp>
        <p:nvSpPr>
          <p:cNvPr id="14" name="Rectangle 13"/>
          <p:cNvSpPr/>
          <p:nvPr/>
        </p:nvSpPr>
        <p:spPr>
          <a:xfrm>
            <a:off x="3640455" y="4606801"/>
            <a:ext cx="3251835" cy="830997"/>
          </a:xfrm>
          <a:prstGeom prst="rect">
            <a:avLst/>
          </a:prstGeom>
        </p:spPr>
        <p:txBody>
          <a:bodyPr wrap="square">
            <a:spAutoFit/>
          </a:bodyPr>
          <a:lstStyle/>
          <a:p>
            <a:pPr algn="ctr" fontAlgn="b"/>
            <a:r>
              <a:rPr lang="en-US" sz="1600" b="1" dirty="0" smtClean="0">
                <a:solidFill>
                  <a:srgbClr val="1F497D"/>
                </a:solidFill>
              </a:rPr>
              <a:t>Impaired driving laws in Canada apply to driving a boat as well as to driving a car on the road.</a:t>
            </a:r>
            <a:endParaRPr lang="en-US" sz="1600" b="1" dirty="0">
              <a:solidFill>
                <a:srgbClr val="000000"/>
              </a:solidFill>
            </a:endParaRPr>
          </a:p>
        </p:txBody>
      </p:sp>
      <p:sp>
        <p:nvSpPr>
          <p:cNvPr id="16" name="Rectangle 15"/>
          <p:cNvSpPr/>
          <p:nvPr/>
        </p:nvSpPr>
        <p:spPr>
          <a:xfrm>
            <a:off x="3352800" y="5595455"/>
            <a:ext cx="4145878" cy="584775"/>
          </a:xfrm>
          <a:prstGeom prst="rect">
            <a:avLst/>
          </a:prstGeom>
        </p:spPr>
        <p:txBody>
          <a:bodyPr wrap="square">
            <a:spAutoFit/>
          </a:bodyPr>
          <a:lstStyle/>
          <a:p>
            <a:pPr fontAlgn="b"/>
            <a:r>
              <a:rPr lang="en-US" sz="1600" b="1" dirty="0" smtClean="0">
                <a:solidFill>
                  <a:srgbClr val="1F497D"/>
                </a:solidFill>
              </a:rPr>
              <a:t>It is illegal to operate any boat while impaired </a:t>
            </a:r>
            <a:br>
              <a:rPr lang="en-US" sz="1600" b="1" dirty="0" smtClean="0">
                <a:solidFill>
                  <a:srgbClr val="1F497D"/>
                </a:solidFill>
              </a:rPr>
            </a:br>
            <a:r>
              <a:rPr lang="en-US" sz="1600" dirty="0" smtClean="0">
                <a:solidFill>
                  <a:srgbClr val="1F497D"/>
                </a:solidFill>
              </a:rPr>
              <a:t>(i.e., with a blood alcohol level over .08).</a:t>
            </a:r>
            <a:endParaRPr lang="en-US" sz="1600" dirty="0">
              <a:solidFill>
                <a:srgbClr val="000000"/>
              </a:solidFill>
            </a:endParaRPr>
          </a:p>
        </p:txBody>
      </p:sp>
      <p:sp>
        <p:nvSpPr>
          <p:cNvPr id="11" name="Rounded Rectangle 10"/>
          <p:cNvSpPr/>
          <p:nvPr/>
        </p:nvSpPr>
        <p:spPr>
          <a:xfrm>
            <a:off x="838200" y="4807809"/>
            <a:ext cx="2743200" cy="6299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Persuasive Supporting Facts</a:t>
            </a:r>
          </a:p>
        </p:txBody>
      </p:sp>
      <p:sp>
        <p:nvSpPr>
          <p:cNvPr id="4" name="Oval 3"/>
          <p:cNvSpPr/>
          <p:nvPr/>
        </p:nvSpPr>
        <p:spPr>
          <a:xfrm>
            <a:off x="1905000" y="2514600"/>
            <a:ext cx="5334000" cy="1447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Rectangle 55"/>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88579"/>
      </p:ext>
    </p:extLst>
  </p:cSld>
  <p:clrMapOvr>
    <a:masterClrMapping/>
  </p:clrMapOvr>
  <p:transition spd="slow" advClick="0">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76</a:t>
            </a:fld>
            <a:endParaRPr lang="en-US">
              <a:solidFill>
                <a:prstClr val="white">
                  <a:lumMod val="50000"/>
                </a:prstClr>
              </a:solidFill>
            </a:endParaRPr>
          </a:p>
        </p:txBody>
      </p:sp>
      <p:sp>
        <p:nvSpPr>
          <p:cNvPr id="2" name="Title 1"/>
          <p:cNvSpPr>
            <a:spLocks noGrp="1"/>
          </p:cNvSpPr>
          <p:nvPr>
            <p:ph type="title" idx="4294967295"/>
          </p:nvPr>
        </p:nvSpPr>
        <p:spPr>
          <a:xfrm>
            <a:off x="1390650" y="0"/>
            <a:ext cx="7753350" cy="1052513"/>
          </a:xfrm>
        </p:spPr>
        <p:txBody>
          <a:bodyPr>
            <a:normAutofit/>
          </a:bodyPr>
          <a:lstStyle/>
          <a:p>
            <a:r>
              <a:rPr lang="en-CA" sz="1800" dirty="0" smtClean="0"/>
              <a:t>Working Session agenda</a:t>
            </a:r>
            <a:endParaRPr lang="en-US" sz="1800" dirty="0"/>
          </a:p>
        </p:txBody>
      </p:sp>
      <p:sp>
        <p:nvSpPr>
          <p:cNvPr id="5" name="Text Box 5"/>
          <p:cNvSpPr txBox="1">
            <a:spLocks noChangeArrowheads="1"/>
          </p:cNvSpPr>
          <p:nvPr/>
        </p:nvSpPr>
        <p:spPr bwMode="auto">
          <a:xfrm>
            <a:off x="379413" y="1271434"/>
            <a:ext cx="8164085" cy="1431161"/>
          </a:xfrm>
          <a:prstGeom prst="rect">
            <a:avLst/>
          </a:prstGeom>
          <a:noFill/>
          <a:ln w="9525">
            <a:noFill/>
            <a:miter lim="800000"/>
            <a:headEnd/>
            <a:tailEnd/>
          </a:ln>
        </p:spPr>
        <p:txBody>
          <a:bodyPr wrap="square">
            <a:spAutoFit/>
          </a:bodyPr>
          <a:lstStyle/>
          <a:p>
            <a:pPr algn="ctr">
              <a:spcBef>
                <a:spcPts val="600"/>
              </a:spcBef>
            </a:pPr>
            <a:r>
              <a:rPr lang="en-US" dirty="0" smtClean="0">
                <a:solidFill>
                  <a:prstClr val="black"/>
                </a:solidFill>
                <a:latin typeface="Arial" panose="020B0604020202020204" pitchFamily="34" charset="0"/>
                <a:cs typeface="Arial" panose="020B0604020202020204" pitchFamily="34" charset="0"/>
              </a:rPr>
              <a:t>Agenda </a:t>
            </a:r>
            <a:endParaRPr lang="en-CA" dirty="0">
              <a:solidFill>
                <a:prstClr val="black"/>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
            </a:pPr>
            <a:r>
              <a:rPr lang="en-US" dirty="0" smtClean="0">
                <a:solidFill>
                  <a:srgbClr val="FF0000"/>
                </a:solidFill>
                <a:latin typeface="Arial" panose="020B0604020202020204" pitchFamily="34" charset="0"/>
                <a:cs typeface="Arial" panose="020B0604020202020204" pitchFamily="34" charset="0"/>
              </a:rPr>
              <a:t>Insert agenda, as customized from separate Word doc, for the particular session</a:t>
            </a:r>
            <a:endParaRPr lang="en-CA" sz="2800" dirty="0">
              <a:solidFill>
                <a:srgbClr val="FF0000"/>
              </a:solidFill>
              <a:latin typeface="Arial" panose="020B0604020202020204" pitchFamily="34" charset="0"/>
              <a:cs typeface="Arial" panose="020B0604020202020204" pitchFamily="34" charset="0"/>
            </a:endParaRPr>
          </a:p>
          <a:p>
            <a:pPr marL="742950" lvl="1" indent="-285750">
              <a:spcBef>
                <a:spcPts val="1200"/>
              </a:spcBef>
              <a:buSzPct val="80000"/>
              <a:buFont typeface="Courier New" panose="02070309020205020404" pitchFamily="49" charset="0"/>
              <a:buChar char="o"/>
            </a:pPr>
            <a:endParaRPr lang="en-C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630191"/>
      </p:ext>
    </p:extLst>
  </p:cSld>
  <p:clrMapOvr>
    <a:masterClrMapping/>
  </p:clrMapOvr>
  <p:transition spd="slow" advClick="0">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77</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1074983432"/>
      </p:ext>
    </p:extLst>
  </p:cSld>
  <p:clrMapOvr>
    <a:masterClrMapping/>
  </p:clrMapOvr>
  <p:transition spd="slow" advClick="0">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Background</a:t>
            </a:r>
            <a:endParaRPr lang="en-US" dirty="0"/>
          </a:p>
        </p:txBody>
      </p:sp>
      <p:sp>
        <p:nvSpPr>
          <p:cNvPr id="5124" name="Rectangle 3"/>
          <p:cNvSpPr>
            <a:spLocks noGrp="1" noChangeArrowheads="1"/>
          </p:cNvSpPr>
          <p:nvPr>
            <p:ph idx="1"/>
          </p:nvPr>
        </p:nvSpPr>
        <p:spPr/>
        <p:txBody>
          <a:bodyPr/>
          <a:lstStyle/>
          <a:p>
            <a:pPr marL="0" indent="0">
              <a:lnSpc>
                <a:spcPct val="90000"/>
              </a:lnSpc>
              <a:buNone/>
            </a:pPr>
            <a:r>
              <a:rPr lang="en-US" sz="1600" dirty="0" smtClean="0">
                <a:cs typeface="Arial" charset="0"/>
              </a:rPr>
              <a:t>Boating is a quintessential part of Canadian summer across this country.  The canoe and kayak are cultural icons; fishing is one of the country’s most popular outdoor activities.  Diehard aficionados sail, SUP, wakeboard, wind/kite surf and waterski. </a:t>
            </a:r>
          </a:p>
          <a:p>
            <a:pPr marL="0" indent="0">
              <a:lnSpc>
                <a:spcPct val="90000"/>
              </a:lnSpc>
              <a:buNone/>
            </a:pPr>
            <a:r>
              <a:rPr lang="en-US" sz="1600" dirty="0" smtClean="0">
                <a:cs typeface="Arial" charset="0"/>
              </a:rPr>
              <a:t>Many Canadians have easy access to boats and water but not all are fully informed of the risks involved, and even fewer routinely follow safe boating practices. </a:t>
            </a:r>
          </a:p>
          <a:p>
            <a:pPr marL="0" indent="0">
              <a:lnSpc>
                <a:spcPct val="90000"/>
              </a:lnSpc>
              <a:buNone/>
            </a:pPr>
            <a:r>
              <a:rPr lang="en-US" sz="1600" dirty="0" smtClean="0">
                <a:cs typeface="Arial" charset="0"/>
              </a:rPr>
              <a:t>The Canadian Safe Boating Council (CSBC) is leading a 3 year, multi-faceted initiative that is focused on raising knowledge and awareness of safe boating practices among Canadians, particularly boaters. </a:t>
            </a:r>
          </a:p>
          <a:p>
            <a:pPr eaLnBrk="1" hangingPunct="1">
              <a:lnSpc>
                <a:spcPct val="90000"/>
              </a:lnSpc>
              <a:buFont typeface="Wingdings" pitchFamily="2" charset="2"/>
              <a:buNone/>
            </a:pPr>
            <a:endParaRPr lang="en-US" sz="1600" dirty="0" smtClean="0">
              <a:cs typeface="Arial" charset="0"/>
            </a:endParaRPr>
          </a:p>
        </p:txBody>
      </p:sp>
      <p:sp>
        <p:nvSpPr>
          <p:cNvPr id="5" name="Rectangle 3"/>
          <p:cNvSpPr txBox="1">
            <a:spLocks noChangeArrowheads="1"/>
          </p:cNvSpPr>
          <p:nvPr/>
        </p:nvSpPr>
        <p:spPr>
          <a:xfrm>
            <a:off x="3565663" y="2998258"/>
            <a:ext cx="5009071" cy="1758800"/>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1600" dirty="0" smtClean="0">
                <a:cs typeface="Arial" charset="0"/>
              </a:rPr>
              <a:t>The ultimate goal is to increase the number of pleasure craft operators following safe boating practices; and to reduce the loss of life, injuries and property damage due to boating incidents. </a:t>
            </a:r>
          </a:p>
          <a:p>
            <a:pPr marL="0" indent="0">
              <a:lnSpc>
                <a:spcPct val="90000"/>
              </a:lnSpc>
              <a:buNone/>
            </a:pPr>
            <a:r>
              <a:rPr lang="en-US" sz="1600" dirty="0">
                <a:cs typeface="Arial" charset="0"/>
              </a:rPr>
              <a:t>Three </a:t>
            </a:r>
            <a:r>
              <a:rPr lang="en-US" sz="1600" dirty="0" smtClean="0">
                <a:cs typeface="Arial" charset="0"/>
              </a:rPr>
              <a:t>principal target </a:t>
            </a:r>
            <a:r>
              <a:rPr lang="en-US" sz="1600" dirty="0">
                <a:cs typeface="Arial" charset="0"/>
              </a:rPr>
              <a:t>groups have been identified: pleasure </a:t>
            </a:r>
            <a:r>
              <a:rPr lang="en-US" sz="1600" dirty="0" smtClean="0">
                <a:cs typeface="Arial" charset="0"/>
              </a:rPr>
              <a:t>power boaters</a:t>
            </a:r>
            <a:r>
              <a:rPr lang="en-US" sz="1600" dirty="0">
                <a:cs typeface="Arial" charset="0"/>
              </a:rPr>
              <a:t>, </a:t>
            </a:r>
            <a:r>
              <a:rPr lang="en-US" sz="1600" dirty="0" smtClean="0">
                <a:cs typeface="Arial" charset="0"/>
              </a:rPr>
              <a:t>fishers </a:t>
            </a:r>
            <a:r>
              <a:rPr lang="en-US" sz="1600" dirty="0">
                <a:cs typeface="Arial" charset="0"/>
              </a:rPr>
              <a:t>and </a:t>
            </a:r>
            <a:r>
              <a:rPr lang="en-US" sz="1600" dirty="0" smtClean="0">
                <a:cs typeface="Arial" charset="0"/>
              </a:rPr>
              <a:t>paddlers (canoe and kayak).</a:t>
            </a:r>
            <a:endParaRPr lang="en-US" sz="1600" dirty="0">
              <a:cs typeface="Arial" charset="0"/>
            </a:endParaRPr>
          </a:p>
          <a:p>
            <a:pPr marL="0" indent="0">
              <a:lnSpc>
                <a:spcPct val="90000"/>
              </a:lnSpc>
              <a:buNone/>
            </a:pPr>
            <a:r>
              <a:rPr lang="en-US" sz="1600" dirty="0" smtClean="0">
                <a:cs typeface="Arial" charset="0"/>
              </a:rPr>
              <a:t>Of the five </a:t>
            </a:r>
            <a:r>
              <a:rPr lang="en-US" sz="1600" dirty="0">
                <a:cs typeface="Arial" charset="0"/>
              </a:rPr>
              <a:t>specific problem areas: </a:t>
            </a:r>
            <a:endParaRPr lang="en-US" sz="1600" dirty="0" smtClean="0">
              <a:cs typeface="Arial" charset="0"/>
            </a:endParaRPr>
          </a:p>
          <a:p>
            <a:pPr marL="0" indent="0">
              <a:lnSpc>
                <a:spcPct val="90000"/>
              </a:lnSpc>
              <a:buNone/>
            </a:pPr>
            <a:endParaRPr lang="en-US" sz="1600" dirty="0">
              <a:cs typeface="Arial" charset="0"/>
            </a:endParaRPr>
          </a:p>
          <a:p>
            <a:pPr marL="0" indent="0">
              <a:lnSpc>
                <a:spcPct val="90000"/>
              </a:lnSpc>
              <a:buNone/>
            </a:pPr>
            <a:endParaRPr lang="en-US" sz="1600" dirty="0" smtClean="0">
              <a:cs typeface="Arial" charset="0"/>
            </a:endParaRPr>
          </a:p>
          <a:p>
            <a:pPr marL="0" indent="0">
              <a:lnSpc>
                <a:spcPct val="90000"/>
              </a:lnSpc>
              <a:buNone/>
            </a:pPr>
            <a:endParaRPr lang="en-US" sz="1600" dirty="0">
              <a:cs typeface="Arial" charset="0"/>
            </a:endParaRPr>
          </a:p>
          <a:p>
            <a:pPr marL="0" indent="0">
              <a:lnSpc>
                <a:spcPct val="90000"/>
              </a:lnSpc>
              <a:buNone/>
            </a:pPr>
            <a:endParaRPr lang="en-US" sz="1000" dirty="0" smtClean="0">
              <a:cs typeface="Arial" charset="0"/>
            </a:endParaRPr>
          </a:p>
          <a:p>
            <a:pPr marL="0" indent="0">
              <a:lnSpc>
                <a:spcPct val="90000"/>
              </a:lnSpc>
              <a:buNone/>
            </a:pPr>
            <a:r>
              <a:rPr lang="en-US" sz="1600" dirty="0" smtClean="0">
                <a:cs typeface="Arial" charset="0"/>
              </a:rPr>
              <a:t>this research focuses on the first two.   </a:t>
            </a:r>
            <a:endParaRPr lang="en-US" sz="1600" dirty="0">
              <a:cs typeface="Arial" charset="0"/>
            </a:endParaRPr>
          </a:p>
          <a:p>
            <a:pPr>
              <a:lnSpc>
                <a:spcPct val="90000"/>
              </a:lnSpc>
              <a:buFont typeface="Wingdings" pitchFamily="2" charset="2"/>
              <a:buNone/>
            </a:pPr>
            <a:endParaRPr lang="en-US" sz="1600" dirty="0" smtClean="0">
              <a:cs typeface="Arial" charset="0"/>
            </a:endParaRPr>
          </a:p>
        </p:txBody>
      </p:sp>
      <p:pic>
        <p:nvPicPr>
          <p:cNvPr id="7" name="Picture 4" descr="http://marineinsight.com/wp-content/uploads/2011/04/boat-safe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1" y="3135721"/>
            <a:ext cx="2852999" cy="257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3"/>
          <p:cNvSpPr txBox="1">
            <a:spLocks noChangeArrowheads="1"/>
          </p:cNvSpPr>
          <p:nvPr/>
        </p:nvSpPr>
        <p:spPr>
          <a:xfrm>
            <a:off x="3357677" y="3162374"/>
            <a:ext cx="5540338" cy="852752"/>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endParaRPr lang="en-US" sz="1600" dirty="0" smtClean="0">
              <a:cs typeface="Arial" charset="0"/>
            </a:endParaRPr>
          </a:p>
        </p:txBody>
      </p:sp>
      <p:sp>
        <p:nvSpPr>
          <p:cNvPr id="9" name="Rectangle 3"/>
          <p:cNvSpPr txBox="1">
            <a:spLocks noChangeArrowheads="1"/>
          </p:cNvSpPr>
          <p:nvPr/>
        </p:nvSpPr>
        <p:spPr>
          <a:xfrm>
            <a:off x="3387969" y="4822370"/>
            <a:ext cx="5631052" cy="1159459"/>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1675" lvl="2" indent="-342900">
              <a:spcBef>
                <a:spcPts val="0"/>
              </a:spcBef>
              <a:buFont typeface="+mj-lt"/>
              <a:buAutoNum type="arabicPeriod"/>
            </a:pPr>
            <a:r>
              <a:rPr lang="en-US" dirty="0" smtClean="0">
                <a:cs typeface="Arial" charset="0"/>
              </a:rPr>
              <a:t>Not wearing lifejackets and PFDs</a:t>
            </a:r>
          </a:p>
          <a:p>
            <a:pPr marL="701675" lvl="2" indent="-342900">
              <a:spcBef>
                <a:spcPts val="0"/>
              </a:spcBef>
              <a:buFont typeface="+mj-lt"/>
              <a:buAutoNum type="arabicPeriod"/>
            </a:pPr>
            <a:r>
              <a:rPr lang="en-US" dirty="0" smtClean="0">
                <a:cs typeface="Arial" charset="0"/>
              </a:rPr>
              <a:t>Drinking and operating a boat</a:t>
            </a:r>
          </a:p>
          <a:p>
            <a:pPr marL="701675" lvl="2" indent="-342900">
              <a:spcBef>
                <a:spcPts val="0"/>
              </a:spcBef>
              <a:buFont typeface="+mj-lt"/>
              <a:buAutoNum type="arabicPeriod"/>
            </a:pPr>
            <a:r>
              <a:rPr lang="en-US" dirty="0" smtClean="0">
                <a:cs typeface="Arial" charset="0"/>
              </a:rPr>
              <a:t>Insufficient boating education and knowledge</a:t>
            </a:r>
          </a:p>
          <a:p>
            <a:pPr marL="701675" lvl="2" indent="-342900">
              <a:spcBef>
                <a:spcPts val="0"/>
              </a:spcBef>
              <a:buFont typeface="+mj-lt"/>
              <a:buAutoNum type="arabicPeriod"/>
            </a:pPr>
            <a:r>
              <a:rPr lang="en-US" dirty="0" smtClean="0">
                <a:cs typeface="Arial" charset="0"/>
              </a:rPr>
              <a:t>Lack of preparedness when a boating emergency occurs</a:t>
            </a:r>
          </a:p>
          <a:p>
            <a:pPr marL="701675" lvl="2" indent="-342900">
              <a:spcBef>
                <a:spcPts val="0"/>
              </a:spcBef>
              <a:buFont typeface="+mj-lt"/>
              <a:buAutoNum type="arabicPeriod"/>
            </a:pPr>
            <a:r>
              <a:rPr lang="en-US" dirty="0" smtClean="0">
                <a:cs typeface="Arial" charset="0"/>
              </a:rPr>
              <a:t>Lack of understanding and preparedness for cold water immersion</a:t>
            </a:r>
            <a:endParaRPr lang="en-US" sz="1000" dirty="0" smtClean="0">
              <a:cs typeface="Arial" charset="0"/>
            </a:endParaRPr>
          </a:p>
        </p:txBody>
      </p:sp>
      <p:sp>
        <p:nvSpPr>
          <p:cNvPr id="11" name="Slide Number Placeholder 1"/>
          <p:cNvSpPr>
            <a:spLocks noGrp="1"/>
          </p:cNvSpPr>
          <p:nvPr>
            <p:ph type="sldNum" sz="quarter" idx="12"/>
          </p:nvPr>
        </p:nvSpPr>
        <p:spPr>
          <a:xfrm>
            <a:off x="8704800" y="6566400"/>
            <a:ext cx="289438" cy="184666"/>
          </a:xfrm>
        </p:spPr>
        <p:txBody>
          <a:bodyPr/>
          <a:lstStyle/>
          <a:p>
            <a:fld id="{99DB18A3-D21F-4BB0-9E84-DFB029941648}" type="slidenum">
              <a:rPr lang="de-DE" smtClean="0">
                <a:solidFill>
                  <a:srgbClr val="1F497D"/>
                </a:solidFill>
              </a:rPr>
              <a:pPr/>
              <a:t>78</a:t>
            </a:fld>
            <a:endParaRPr lang="de-DE" dirty="0">
              <a:solidFill>
                <a:srgbClr val="1F497D"/>
              </a:solidFill>
            </a:endParaRPr>
          </a:p>
        </p:txBody>
      </p:sp>
    </p:spTree>
    <p:extLst>
      <p:ext uri="{BB962C8B-B14F-4D97-AF65-F5344CB8AC3E}">
        <p14:creationId xmlns:p14="http://schemas.microsoft.com/office/powerpoint/2010/main" val="2713193979"/>
      </p:ext>
    </p:extLst>
  </p:cSld>
  <p:clrMapOvr>
    <a:masterClrMapping/>
  </p:clrMapOvr>
  <p:transition spd="slow" advClick="0">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Sizes by Key Demographics</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79</a:t>
            </a:fld>
            <a:endParaRPr lang="de-DE" dirty="0">
              <a:solidFill>
                <a:srgbClr val="1F497D"/>
              </a:solidFill>
              <a:latin typeface="Arial"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1673406557"/>
              </p:ext>
            </p:extLst>
          </p:nvPr>
        </p:nvGraphicFramePr>
        <p:xfrm>
          <a:off x="1905000" y="1371600"/>
          <a:ext cx="5105400" cy="4385811"/>
        </p:xfrm>
        <a:graphic>
          <a:graphicData uri="http://schemas.openxmlformats.org/drawingml/2006/table">
            <a:tbl>
              <a:tblPr firstRow="1" bandRow="1">
                <a:tableStyleId>{21E4AEA4-8DFA-4A89-87EB-49C32662AFE0}</a:tableStyleId>
              </a:tblPr>
              <a:tblGrid>
                <a:gridCol w="2617054"/>
                <a:gridCol w="1244173"/>
                <a:gridCol w="1244173"/>
              </a:tblGrid>
              <a:tr h="289231">
                <a:tc gridSpan="3">
                  <a:txBody>
                    <a:bodyPr/>
                    <a:lstStyle/>
                    <a:p>
                      <a:r>
                        <a:rPr lang="en-US" sz="1300" dirty="0" smtClean="0">
                          <a:solidFill>
                            <a:schemeClr val="tx1"/>
                          </a:solidFill>
                        </a:rPr>
                        <a:t>Gender</a:t>
                      </a:r>
                      <a:endParaRPr lang="en-US" sz="1300" dirty="0">
                        <a:solidFill>
                          <a:schemeClr val="tx1"/>
                        </a:solidFill>
                      </a:endParaRPr>
                    </a:p>
                  </a:txBody>
                  <a:tcPr anchor="ctr">
                    <a:solidFill>
                      <a:srgbClr val="FFC000"/>
                    </a:solidFill>
                  </a:tcPr>
                </a:tc>
                <a:tc hMerge="1">
                  <a:txBody>
                    <a:bodyPr/>
                    <a:lstStyle/>
                    <a:p>
                      <a:endParaRPr lang="en-US"/>
                    </a:p>
                  </a:txBody>
                  <a:tcPr/>
                </a:tc>
                <a:tc hMerge="1">
                  <a:txBody>
                    <a:bodyPr/>
                    <a:lstStyle/>
                    <a:p>
                      <a:endParaRPr lang="en-US" dirty="0"/>
                    </a:p>
                  </a:txBody>
                  <a:tcPr/>
                </a:tc>
              </a:tr>
              <a:tr h="289231">
                <a:tc>
                  <a:txBody>
                    <a:bodyPr/>
                    <a:lstStyle/>
                    <a:p>
                      <a:r>
                        <a:rPr lang="en-US" sz="1300" dirty="0" smtClean="0"/>
                        <a:t>Female</a:t>
                      </a:r>
                      <a:endParaRPr lang="en-US" sz="1300" dirty="0"/>
                    </a:p>
                  </a:txBody>
                  <a:tcPr anchor="ctr"/>
                </a:tc>
                <a:tc>
                  <a:txBody>
                    <a:bodyPr/>
                    <a:lstStyle/>
                    <a:p>
                      <a:pPr algn="ctr"/>
                      <a:r>
                        <a:rPr lang="en-US" sz="1300" i="1" dirty="0" smtClean="0"/>
                        <a:t>n=488</a:t>
                      </a:r>
                      <a:endParaRPr lang="en-US" sz="1300" i="1" dirty="0"/>
                    </a:p>
                  </a:txBody>
                  <a:tcPr anchor="ctr"/>
                </a:tc>
                <a:tc>
                  <a:txBody>
                    <a:bodyPr/>
                    <a:lstStyle/>
                    <a:p>
                      <a:pPr algn="ctr"/>
                      <a:r>
                        <a:rPr lang="en-US" sz="1300" dirty="0" smtClean="0"/>
                        <a:t>40%</a:t>
                      </a:r>
                      <a:endParaRPr lang="en-US" sz="1300" dirty="0"/>
                    </a:p>
                  </a:txBody>
                  <a:tcPr anchor="ctr"/>
                </a:tc>
              </a:tr>
              <a:tr h="289231">
                <a:tc>
                  <a:txBody>
                    <a:bodyPr/>
                    <a:lstStyle/>
                    <a:p>
                      <a:r>
                        <a:rPr lang="en-US" sz="1300" dirty="0" smtClean="0"/>
                        <a:t>Male</a:t>
                      </a:r>
                      <a:endParaRPr lang="en-US" sz="1300" dirty="0"/>
                    </a:p>
                  </a:txBody>
                  <a:tcPr anchor="ctr"/>
                </a:tc>
                <a:tc>
                  <a:txBody>
                    <a:bodyPr/>
                    <a:lstStyle/>
                    <a:p>
                      <a:pPr algn="ctr"/>
                      <a:r>
                        <a:rPr lang="en-US" sz="1300" i="1" dirty="0" smtClean="0"/>
                        <a:t>n=716</a:t>
                      </a:r>
                      <a:endParaRPr lang="en-US" sz="1300" i="1" dirty="0"/>
                    </a:p>
                  </a:txBody>
                  <a:tcPr anchor="ctr"/>
                </a:tc>
                <a:tc>
                  <a:txBody>
                    <a:bodyPr/>
                    <a:lstStyle/>
                    <a:p>
                      <a:pPr algn="ctr"/>
                      <a:r>
                        <a:rPr lang="en-US" sz="1300" dirty="0" smtClean="0"/>
                        <a:t>60%</a:t>
                      </a:r>
                      <a:endParaRPr lang="en-US" sz="1300" dirty="0"/>
                    </a:p>
                  </a:txBody>
                  <a:tcPr anchor="ctr"/>
                </a:tc>
              </a:tr>
              <a:tr h="289231">
                <a:tc gridSpan="3">
                  <a:txBody>
                    <a:bodyPr/>
                    <a:lstStyle/>
                    <a:p>
                      <a:r>
                        <a:rPr lang="en-US" sz="1300" b="1" dirty="0" smtClean="0"/>
                        <a:t>Age</a:t>
                      </a:r>
                      <a:endParaRPr lang="en-US" sz="1300" b="1" dirty="0">
                        <a:solidFill>
                          <a:schemeClr val="bg1"/>
                        </a:solidFill>
                      </a:endParaRPr>
                    </a:p>
                  </a:txBody>
                  <a:tcPr anchor="ctr">
                    <a:solidFill>
                      <a:srgbClr val="FFC000"/>
                    </a:solidFill>
                  </a:tcPr>
                </a:tc>
                <a:tc hMerge="1">
                  <a:txBody>
                    <a:bodyPr/>
                    <a:lstStyle/>
                    <a:p>
                      <a:endParaRPr lang="en-US"/>
                    </a:p>
                  </a:txBody>
                  <a:tcPr/>
                </a:tc>
                <a:tc hMerge="1">
                  <a:txBody>
                    <a:bodyPr/>
                    <a:lstStyle/>
                    <a:p>
                      <a:endParaRPr lang="en-US" sz="1300" dirty="0"/>
                    </a:p>
                  </a:txBody>
                  <a:tcPr/>
                </a:tc>
              </a:tr>
              <a:tr h="289231">
                <a:tc>
                  <a:txBody>
                    <a:bodyPr/>
                    <a:lstStyle/>
                    <a:p>
                      <a:r>
                        <a:rPr lang="en-US" sz="1300" dirty="0" smtClean="0"/>
                        <a:t>18-34</a:t>
                      </a:r>
                      <a:endParaRPr lang="en-US" sz="1300" dirty="0">
                        <a:solidFill>
                          <a:schemeClr val="tx1"/>
                        </a:solidFill>
                      </a:endParaRPr>
                    </a:p>
                  </a:txBody>
                  <a:tcPr anchor="ctr"/>
                </a:tc>
                <a:tc>
                  <a:txBody>
                    <a:bodyPr/>
                    <a:lstStyle/>
                    <a:p>
                      <a:pPr algn="ctr"/>
                      <a:r>
                        <a:rPr lang="en-US" sz="1300" i="1" dirty="0" smtClean="0">
                          <a:solidFill>
                            <a:schemeClr val="tx1"/>
                          </a:solidFill>
                        </a:rPr>
                        <a:t>n=338</a:t>
                      </a:r>
                      <a:endParaRPr lang="en-US" sz="1300" i="1" dirty="0">
                        <a:solidFill>
                          <a:schemeClr val="tx1"/>
                        </a:solidFill>
                      </a:endParaRPr>
                    </a:p>
                  </a:txBody>
                  <a:tcPr anchor="ctr"/>
                </a:tc>
                <a:tc>
                  <a:txBody>
                    <a:bodyPr/>
                    <a:lstStyle/>
                    <a:p>
                      <a:pPr algn="ctr"/>
                      <a:r>
                        <a:rPr lang="en-US" sz="1300" dirty="0" smtClean="0"/>
                        <a:t>28%</a:t>
                      </a:r>
                      <a:endParaRPr lang="en-US" sz="1300" dirty="0">
                        <a:solidFill>
                          <a:schemeClr val="tx1"/>
                        </a:solidFill>
                      </a:endParaRPr>
                    </a:p>
                  </a:txBody>
                  <a:tcPr anchor="ctr"/>
                </a:tc>
              </a:tr>
              <a:tr h="331971">
                <a:tc>
                  <a:txBody>
                    <a:bodyPr/>
                    <a:lstStyle/>
                    <a:p>
                      <a:r>
                        <a:rPr lang="en-US" sz="1300" baseline="0" dirty="0" smtClean="0"/>
                        <a:t>35-44</a:t>
                      </a:r>
                      <a:endParaRPr lang="en-US" sz="1300" dirty="0">
                        <a:solidFill>
                          <a:schemeClr val="tx1"/>
                        </a:solidFill>
                      </a:endParaRPr>
                    </a:p>
                  </a:txBody>
                  <a:tcPr anchor="ctr"/>
                </a:tc>
                <a:tc>
                  <a:txBody>
                    <a:bodyPr/>
                    <a:lstStyle/>
                    <a:p>
                      <a:pPr algn="ctr"/>
                      <a:r>
                        <a:rPr lang="en-US" sz="1300" i="1" dirty="0" smtClean="0">
                          <a:solidFill>
                            <a:schemeClr val="tx1"/>
                          </a:solidFill>
                        </a:rPr>
                        <a:t>n=249</a:t>
                      </a:r>
                      <a:endParaRPr lang="en-US" sz="1300" i="1" dirty="0">
                        <a:solidFill>
                          <a:schemeClr val="tx1"/>
                        </a:solidFill>
                      </a:endParaRPr>
                    </a:p>
                  </a:txBody>
                  <a:tcPr anchor="ctr"/>
                </a:tc>
                <a:tc>
                  <a:txBody>
                    <a:bodyPr/>
                    <a:lstStyle/>
                    <a:p>
                      <a:pPr algn="ctr"/>
                      <a:r>
                        <a:rPr lang="en-US" sz="1300" dirty="0" smtClean="0"/>
                        <a:t>21%</a:t>
                      </a:r>
                      <a:endParaRPr lang="en-US" sz="1300" dirty="0">
                        <a:solidFill>
                          <a:schemeClr val="tx1"/>
                        </a:solidFill>
                      </a:endParaRPr>
                    </a:p>
                  </a:txBody>
                  <a:tcPr anchor="ctr"/>
                </a:tc>
              </a:tr>
              <a:tr h="289231">
                <a:tc>
                  <a:txBody>
                    <a:bodyPr/>
                    <a:lstStyle/>
                    <a:p>
                      <a:r>
                        <a:rPr lang="en-US" sz="1300" dirty="0" smtClean="0"/>
                        <a:t>45-54</a:t>
                      </a:r>
                      <a:endParaRPr lang="en-US" sz="1300" dirty="0">
                        <a:solidFill>
                          <a:schemeClr val="tx1"/>
                        </a:solidFill>
                      </a:endParaRPr>
                    </a:p>
                  </a:txBody>
                  <a:tcPr anchor="ctr"/>
                </a:tc>
                <a:tc>
                  <a:txBody>
                    <a:bodyPr/>
                    <a:lstStyle/>
                    <a:p>
                      <a:pPr algn="ctr"/>
                      <a:r>
                        <a:rPr lang="en-US" sz="1300" i="1" dirty="0" smtClean="0">
                          <a:solidFill>
                            <a:schemeClr val="tx1"/>
                          </a:solidFill>
                        </a:rPr>
                        <a:t>n=291</a:t>
                      </a:r>
                      <a:endParaRPr lang="en-US" sz="1300" i="1" dirty="0">
                        <a:solidFill>
                          <a:schemeClr val="tx1"/>
                        </a:solidFill>
                      </a:endParaRPr>
                    </a:p>
                  </a:txBody>
                  <a:tcPr anchor="ctr"/>
                </a:tc>
                <a:tc>
                  <a:txBody>
                    <a:bodyPr/>
                    <a:lstStyle/>
                    <a:p>
                      <a:pPr algn="ctr"/>
                      <a:r>
                        <a:rPr lang="en-US" sz="1300" dirty="0" smtClean="0"/>
                        <a:t>24%</a:t>
                      </a:r>
                      <a:endParaRPr lang="en-US" sz="1300" dirty="0">
                        <a:solidFill>
                          <a:schemeClr val="tx1"/>
                        </a:solidFill>
                      </a:endParaRPr>
                    </a:p>
                  </a:txBody>
                  <a:tcPr anchor="ctr"/>
                </a:tc>
              </a:tr>
              <a:tr h="289231">
                <a:tc>
                  <a:txBody>
                    <a:bodyPr/>
                    <a:lstStyle/>
                    <a:p>
                      <a:r>
                        <a:rPr lang="en-US" sz="1300" dirty="0" smtClean="0"/>
                        <a:t>55-69</a:t>
                      </a:r>
                      <a:endParaRPr lang="en-US" sz="1300" dirty="0">
                        <a:solidFill>
                          <a:schemeClr val="tx1"/>
                        </a:solidFill>
                      </a:endParaRPr>
                    </a:p>
                  </a:txBody>
                  <a:tcPr anchor="ctr"/>
                </a:tc>
                <a:tc>
                  <a:txBody>
                    <a:bodyPr/>
                    <a:lstStyle/>
                    <a:p>
                      <a:pPr algn="ctr"/>
                      <a:r>
                        <a:rPr lang="en-US" sz="1300" i="1" dirty="0" smtClean="0">
                          <a:solidFill>
                            <a:schemeClr val="tx1"/>
                          </a:solidFill>
                        </a:rPr>
                        <a:t>n=326</a:t>
                      </a:r>
                      <a:endParaRPr lang="en-US" sz="1300" i="1" dirty="0">
                        <a:solidFill>
                          <a:schemeClr val="tx1"/>
                        </a:solidFill>
                      </a:endParaRPr>
                    </a:p>
                  </a:txBody>
                  <a:tcPr anchor="ctr"/>
                </a:tc>
                <a:tc>
                  <a:txBody>
                    <a:bodyPr/>
                    <a:lstStyle/>
                    <a:p>
                      <a:pPr algn="ctr"/>
                      <a:r>
                        <a:rPr lang="en-US" sz="1300" dirty="0" smtClean="0"/>
                        <a:t>27%</a:t>
                      </a:r>
                      <a:endParaRPr lang="en-US" sz="1300" dirty="0">
                        <a:solidFill>
                          <a:schemeClr val="tx1"/>
                        </a:solidFill>
                      </a:endParaRPr>
                    </a:p>
                  </a:txBody>
                  <a:tcPr anchor="ctr"/>
                </a:tc>
              </a:tr>
              <a:tr h="289231">
                <a:tc gridSpan="3">
                  <a:txBody>
                    <a:bodyPr/>
                    <a:lstStyle/>
                    <a:p>
                      <a:r>
                        <a:rPr lang="en-US" sz="1300" b="1" dirty="0" smtClean="0"/>
                        <a:t>Region (Overlap</a:t>
                      </a:r>
                      <a:r>
                        <a:rPr lang="en-US" sz="1300" b="1" baseline="0" dirty="0" smtClean="0"/>
                        <a:t> in Northerners category)</a:t>
                      </a:r>
                      <a:endParaRPr lang="en-US" sz="1300" b="1" dirty="0">
                        <a:solidFill>
                          <a:schemeClr val="bg1"/>
                        </a:solidFill>
                      </a:endParaRPr>
                    </a:p>
                  </a:txBody>
                  <a:tcPr anchor="ctr">
                    <a:solidFill>
                      <a:srgbClr val="FFC000"/>
                    </a:solidFill>
                  </a:tcPr>
                </a:tc>
                <a:tc hMerge="1">
                  <a:txBody>
                    <a:bodyPr/>
                    <a:lstStyle/>
                    <a:p>
                      <a:endParaRPr lang="en-US"/>
                    </a:p>
                  </a:txBody>
                  <a:tcPr/>
                </a:tc>
                <a:tc hMerge="1">
                  <a:txBody>
                    <a:bodyPr/>
                    <a:lstStyle/>
                    <a:p>
                      <a:pPr algn="ctr"/>
                      <a:endParaRPr lang="en-US" sz="1300" dirty="0"/>
                    </a:p>
                  </a:txBody>
                  <a:tcPr anchor="ctr"/>
                </a:tc>
              </a:tr>
              <a:tr h="289231">
                <a:tc>
                  <a:txBody>
                    <a:bodyPr/>
                    <a:lstStyle/>
                    <a:p>
                      <a:r>
                        <a:rPr lang="en-US" sz="1300" dirty="0" smtClean="0"/>
                        <a:t>British Columbia</a:t>
                      </a:r>
                      <a:endParaRPr lang="en-US" sz="1300" dirty="0"/>
                    </a:p>
                  </a:txBody>
                  <a:tcPr anchor="ctr"/>
                </a:tc>
                <a:tc>
                  <a:txBody>
                    <a:bodyPr/>
                    <a:lstStyle/>
                    <a:p>
                      <a:pPr algn="ctr"/>
                      <a:r>
                        <a:rPr lang="en-US" sz="1300" i="1" dirty="0" smtClean="0"/>
                        <a:t>n=260</a:t>
                      </a:r>
                      <a:endParaRPr lang="en-US" sz="1300" i="1" dirty="0"/>
                    </a:p>
                  </a:txBody>
                  <a:tcPr anchor="ctr"/>
                </a:tc>
                <a:tc>
                  <a:txBody>
                    <a:bodyPr/>
                    <a:lstStyle/>
                    <a:p>
                      <a:pPr algn="ctr"/>
                      <a:r>
                        <a:rPr lang="en-US" sz="1300" dirty="0" smtClean="0"/>
                        <a:t>22%</a:t>
                      </a:r>
                      <a:endParaRPr lang="en-US" sz="1300" dirty="0"/>
                    </a:p>
                  </a:txBody>
                  <a:tcPr anchor="ctr"/>
                </a:tc>
              </a:tr>
              <a:tr h="289231">
                <a:tc>
                  <a:txBody>
                    <a:bodyPr/>
                    <a:lstStyle/>
                    <a:p>
                      <a:r>
                        <a:rPr lang="en-US" sz="1300" dirty="0" smtClean="0"/>
                        <a:t>Prairies</a:t>
                      </a:r>
                      <a:endParaRPr lang="en-US" sz="1300" dirty="0"/>
                    </a:p>
                  </a:txBody>
                  <a:tcPr anchor="ctr"/>
                </a:tc>
                <a:tc>
                  <a:txBody>
                    <a:bodyPr/>
                    <a:lstStyle/>
                    <a:p>
                      <a:pPr algn="ctr"/>
                      <a:r>
                        <a:rPr lang="en-US" sz="1300" i="1" dirty="0" smtClean="0"/>
                        <a:t>n=164</a:t>
                      </a:r>
                      <a:endParaRPr lang="en-US" sz="1300" i="1" dirty="0"/>
                    </a:p>
                  </a:txBody>
                  <a:tcPr anchor="ctr"/>
                </a:tc>
                <a:tc>
                  <a:txBody>
                    <a:bodyPr/>
                    <a:lstStyle/>
                    <a:p>
                      <a:pPr algn="ctr"/>
                      <a:r>
                        <a:rPr lang="en-US" sz="1300" dirty="0" smtClean="0"/>
                        <a:t>14%</a:t>
                      </a:r>
                      <a:endParaRPr lang="en-US" sz="1300" dirty="0"/>
                    </a:p>
                  </a:txBody>
                  <a:tcPr anchor="ctr"/>
                </a:tc>
              </a:tr>
              <a:tr h="289231">
                <a:tc>
                  <a:txBody>
                    <a:bodyPr/>
                    <a:lstStyle/>
                    <a:p>
                      <a:r>
                        <a:rPr lang="en-US" sz="1300" dirty="0" smtClean="0"/>
                        <a:t>Ontario</a:t>
                      </a:r>
                      <a:endParaRPr lang="en-US" sz="1300" dirty="0"/>
                    </a:p>
                  </a:txBody>
                  <a:tcPr anchor="ctr"/>
                </a:tc>
                <a:tc>
                  <a:txBody>
                    <a:bodyPr/>
                    <a:lstStyle/>
                    <a:p>
                      <a:pPr algn="ctr"/>
                      <a:r>
                        <a:rPr lang="en-US" sz="1300" i="1" dirty="0" smtClean="0"/>
                        <a:t>n=329</a:t>
                      </a:r>
                      <a:endParaRPr lang="en-US" sz="1300" i="1" dirty="0"/>
                    </a:p>
                  </a:txBody>
                  <a:tcPr anchor="ctr"/>
                </a:tc>
                <a:tc>
                  <a:txBody>
                    <a:bodyPr/>
                    <a:lstStyle/>
                    <a:p>
                      <a:pPr algn="ctr"/>
                      <a:r>
                        <a:rPr lang="en-US" sz="1300" dirty="0" smtClean="0"/>
                        <a:t>27%</a:t>
                      </a:r>
                      <a:endParaRPr lang="en-US" sz="1300" dirty="0"/>
                    </a:p>
                  </a:txBody>
                  <a:tcPr anchor="ctr"/>
                </a:tc>
              </a:tr>
              <a:tr h="289231">
                <a:tc>
                  <a:txBody>
                    <a:bodyPr/>
                    <a:lstStyle/>
                    <a:p>
                      <a:r>
                        <a:rPr lang="en-US" sz="1300" dirty="0" smtClean="0"/>
                        <a:t>Quebec</a:t>
                      </a:r>
                      <a:endParaRPr lang="en-US" sz="1300" dirty="0"/>
                    </a:p>
                  </a:txBody>
                  <a:tcPr anchor="ctr"/>
                </a:tc>
                <a:tc>
                  <a:txBody>
                    <a:bodyPr/>
                    <a:lstStyle/>
                    <a:p>
                      <a:pPr algn="ctr"/>
                      <a:r>
                        <a:rPr lang="en-US" sz="1300" i="1" dirty="0" smtClean="0"/>
                        <a:t>n=298</a:t>
                      </a:r>
                      <a:endParaRPr lang="en-US" sz="1300" i="1" dirty="0"/>
                    </a:p>
                  </a:txBody>
                  <a:tcPr anchor="ctr"/>
                </a:tc>
                <a:tc>
                  <a:txBody>
                    <a:bodyPr/>
                    <a:lstStyle/>
                    <a:p>
                      <a:pPr algn="ctr"/>
                      <a:r>
                        <a:rPr lang="en-US" sz="1300" dirty="0" smtClean="0"/>
                        <a:t>25%</a:t>
                      </a:r>
                      <a:endParaRPr lang="en-US" sz="1300" dirty="0"/>
                    </a:p>
                  </a:txBody>
                  <a:tcPr anchor="ctr"/>
                </a:tc>
              </a:tr>
              <a:tr h="289231">
                <a:tc>
                  <a:txBody>
                    <a:bodyPr/>
                    <a:lstStyle/>
                    <a:p>
                      <a:r>
                        <a:rPr lang="en-US" sz="1300" dirty="0" smtClean="0"/>
                        <a:t>Atlantic</a:t>
                      </a:r>
                      <a:endParaRPr lang="en-US" sz="1300" dirty="0"/>
                    </a:p>
                  </a:txBody>
                  <a:tcPr anchor="ctr"/>
                </a:tc>
                <a:tc>
                  <a:txBody>
                    <a:bodyPr/>
                    <a:lstStyle/>
                    <a:p>
                      <a:pPr algn="ctr"/>
                      <a:r>
                        <a:rPr lang="en-US" sz="1300" i="1" dirty="0" smtClean="0"/>
                        <a:t>n=150</a:t>
                      </a:r>
                      <a:endParaRPr lang="en-US" sz="1300" i="1" dirty="0"/>
                    </a:p>
                  </a:txBody>
                  <a:tcPr anchor="ctr"/>
                </a:tc>
                <a:tc>
                  <a:txBody>
                    <a:bodyPr/>
                    <a:lstStyle/>
                    <a:p>
                      <a:pPr algn="ctr"/>
                      <a:r>
                        <a:rPr lang="en-US" sz="1300" dirty="0" smtClean="0"/>
                        <a:t>13%</a:t>
                      </a:r>
                      <a:endParaRPr lang="en-US" sz="1300" dirty="0"/>
                    </a:p>
                  </a:txBody>
                  <a:tcPr anchor="ctr"/>
                </a:tc>
              </a:tr>
              <a:tr h="289231">
                <a:tc>
                  <a:txBody>
                    <a:bodyPr/>
                    <a:lstStyle/>
                    <a:p>
                      <a:r>
                        <a:rPr lang="en-US" sz="1300" dirty="0" smtClean="0"/>
                        <a:t>Northerners</a:t>
                      </a:r>
                      <a:endParaRPr lang="en-US" sz="1300" dirty="0"/>
                    </a:p>
                  </a:txBody>
                  <a:tcPr anchor="ctr"/>
                </a:tc>
                <a:tc>
                  <a:txBody>
                    <a:bodyPr/>
                    <a:lstStyle/>
                    <a:p>
                      <a:pPr algn="ctr"/>
                      <a:r>
                        <a:rPr lang="en-US" sz="1300" i="1" dirty="0" smtClean="0"/>
                        <a:t>n=102</a:t>
                      </a:r>
                      <a:endParaRPr lang="en-US" sz="1300" i="1" dirty="0"/>
                    </a:p>
                  </a:txBody>
                  <a:tcPr anchor="ctr"/>
                </a:tc>
                <a:tc>
                  <a:txBody>
                    <a:bodyPr/>
                    <a:lstStyle/>
                    <a:p>
                      <a:pPr algn="ctr"/>
                      <a:r>
                        <a:rPr lang="en-US" sz="1300" dirty="0" smtClean="0"/>
                        <a:t>9%</a:t>
                      </a:r>
                      <a:endParaRPr lang="en-US" sz="1300" dirty="0"/>
                    </a:p>
                  </a:txBody>
                  <a:tcPr anchor="ctr"/>
                </a:tc>
              </a:tr>
            </a:tbl>
          </a:graphicData>
        </a:graphic>
      </p:graphicFrame>
    </p:spTree>
    <p:extLst>
      <p:ext uri="{BB962C8B-B14F-4D97-AF65-F5344CB8AC3E}">
        <p14:creationId xmlns:p14="http://schemas.microsoft.com/office/powerpoint/2010/main" val="366736160"/>
      </p:ext>
    </p:extLst>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129835406"/>
              </p:ext>
            </p:extLst>
          </p:nvPr>
        </p:nvGraphicFramePr>
        <p:xfrm>
          <a:off x="925286" y="903515"/>
          <a:ext cx="8039100" cy="5593080"/>
        </p:xfrm>
        <a:graphic>
          <a:graphicData uri="http://schemas.openxmlformats.org/drawingml/2006/table">
            <a:tbl>
              <a:tblPr firstRow="1" bandRow="1">
                <a:tableStyleId>{5C22544A-7EE6-4342-B048-85BDC9FD1C3A}</a:tableStyleId>
              </a:tblPr>
              <a:tblGrid>
                <a:gridCol w="1268690"/>
                <a:gridCol w="2731810"/>
                <a:gridCol w="4038600"/>
              </a:tblGrid>
              <a:tr h="929640">
                <a:tc>
                  <a:txBody>
                    <a:bodyPr/>
                    <a:lstStyle/>
                    <a:p>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Paddlers</a:t>
                      </a:r>
                    </a:p>
                    <a:p>
                      <a:r>
                        <a:rPr lang="en-US" sz="1200" b="0" i="1" dirty="0" smtClean="0">
                          <a:solidFill>
                            <a:schemeClr val="tx1"/>
                          </a:solidFill>
                        </a:rPr>
                        <a:t>(n=746)</a:t>
                      </a:r>
                      <a:endParaRPr lang="en-US"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Participated</a:t>
                      </a:r>
                      <a:r>
                        <a:rPr lang="en-US" sz="1400" b="0" baseline="0" dirty="0" smtClean="0">
                          <a:solidFill>
                            <a:schemeClr val="tx1"/>
                          </a:solidFill>
                        </a:rPr>
                        <a:t> in canoeing, kayaking or stand up </a:t>
                      </a:r>
                      <a:r>
                        <a:rPr lang="en-US" sz="1400" b="0" baseline="0" dirty="0" err="1" smtClean="0">
                          <a:solidFill>
                            <a:schemeClr val="tx1"/>
                          </a:solidFill>
                        </a:rPr>
                        <a:t>paddleboarding</a:t>
                      </a:r>
                      <a:endParaRPr lang="en-US" sz="14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Fishers</a:t>
                      </a:r>
                    </a:p>
                    <a:p>
                      <a:r>
                        <a:rPr lang="en-US" sz="1200" b="0" i="1" dirty="0" smtClean="0">
                          <a:solidFill>
                            <a:schemeClr val="tx1"/>
                          </a:solidFill>
                        </a:rPr>
                        <a:t>(n=704)</a:t>
                      </a:r>
                      <a:endParaRPr lang="en-US"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Participated</a:t>
                      </a:r>
                      <a:r>
                        <a:rPr lang="en-US" sz="1400" b="0" baseline="0" dirty="0" smtClean="0">
                          <a:solidFill>
                            <a:schemeClr val="tx1"/>
                          </a:solidFill>
                        </a:rPr>
                        <a:t> in fishing from a boat, canoe or other type of craft as either the driver or as a passenger</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Pleasure </a:t>
                      </a:r>
                      <a:r>
                        <a:rPr lang="en-US" dirty="0" err="1" smtClean="0">
                          <a:solidFill>
                            <a:schemeClr val="tx1"/>
                          </a:solidFill>
                        </a:rPr>
                        <a:t>Powerboaters</a:t>
                      </a:r>
                      <a:endParaRPr lang="en-US" dirty="0" smtClean="0">
                        <a:solidFill>
                          <a:schemeClr val="tx1"/>
                        </a:solidFill>
                      </a:endParaRPr>
                    </a:p>
                    <a:p>
                      <a:r>
                        <a:rPr lang="en-US" sz="1200" i="1" dirty="0" smtClean="0">
                          <a:solidFill>
                            <a:schemeClr val="tx1"/>
                          </a:solidFill>
                        </a:rPr>
                        <a:t>(n=574)</a:t>
                      </a:r>
                      <a:endParaRPr lang="en-US" sz="120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a:t>
                      </a:r>
                      <a:r>
                        <a:rPr lang="en-US" sz="1400" baseline="0" dirty="0" smtClean="0">
                          <a:solidFill>
                            <a:schemeClr val="tx1"/>
                          </a:solidFill>
                        </a:rPr>
                        <a:t> in pleasure boating in a powerboat, including cruising, waterskiing, wakeboarding or PWC, as either the driver or as a passenger</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Sailors</a:t>
                      </a:r>
                    </a:p>
                    <a:p>
                      <a:r>
                        <a:rPr lang="en-US" sz="1200" i="1" dirty="0" smtClean="0">
                          <a:solidFill>
                            <a:schemeClr val="tx1"/>
                          </a:solidFill>
                        </a:rPr>
                        <a:t>(n=173)</a:t>
                      </a:r>
                      <a:endParaRPr lang="en-US" sz="120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 in sailing or sailboarding</a:t>
                      </a:r>
                      <a:r>
                        <a:rPr lang="en-US" sz="1400" baseline="0" dirty="0" smtClean="0">
                          <a:solidFill>
                            <a:schemeClr val="tx1"/>
                          </a:solidFill>
                        </a:rPr>
                        <a:t> (windsurfing)</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Personal Watercraft Riders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(n=137)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Rode a personal water</a:t>
                      </a:r>
                      <a:r>
                        <a:rPr lang="en-US" sz="1400" baseline="0" dirty="0" smtClean="0">
                          <a:solidFill>
                            <a:schemeClr val="tx1"/>
                          </a:solidFill>
                        </a:rPr>
                        <a:t>craft (PWC).  Sub-group of Pleasure </a:t>
                      </a:r>
                      <a:r>
                        <a:rPr lang="en-US" sz="1400" baseline="0" dirty="0" err="1" smtClean="0">
                          <a:solidFill>
                            <a:schemeClr val="tx1"/>
                          </a:solidFill>
                        </a:rPr>
                        <a:t>Powerboaters</a:t>
                      </a:r>
                      <a:r>
                        <a:rPr lang="en-US" sz="1400" baseline="0" dirty="0" smtClean="0">
                          <a:solidFill>
                            <a:schemeClr val="tx1"/>
                          </a:solidFill>
                        </a:rPr>
                        <a:t> above</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solidFill>
                            <a:schemeClr val="tx1"/>
                          </a:solidFill>
                        </a:rPr>
                        <a:t>Small</a:t>
                      </a:r>
                      <a:r>
                        <a:rPr lang="en-US" sz="1800" i="0" baseline="0" dirty="0" smtClean="0">
                          <a:solidFill>
                            <a:schemeClr val="tx1"/>
                          </a:solidFill>
                        </a:rPr>
                        <a:t> Craft</a:t>
                      </a:r>
                      <a:endParaRPr lang="en-US" sz="180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(n=944)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a:t>
                      </a:r>
                      <a:r>
                        <a:rPr lang="en-US" sz="1400" baseline="0" dirty="0" smtClean="0">
                          <a:solidFill>
                            <a:schemeClr val="tx1"/>
                          </a:solidFill>
                        </a:rPr>
                        <a:t> in c</a:t>
                      </a:r>
                      <a:r>
                        <a:rPr lang="en-US" sz="1400" dirty="0" smtClean="0">
                          <a:solidFill>
                            <a:schemeClr val="tx1"/>
                          </a:solidFill>
                        </a:rPr>
                        <a:t>anoeing,</a:t>
                      </a:r>
                      <a:r>
                        <a:rPr lang="en-US" sz="1400" baseline="0" dirty="0" smtClean="0">
                          <a:solidFill>
                            <a:schemeClr val="tx1"/>
                          </a:solidFill>
                        </a:rPr>
                        <a:t> k</a:t>
                      </a:r>
                      <a:r>
                        <a:rPr lang="en-US" sz="1400" dirty="0" smtClean="0">
                          <a:solidFill>
                            <a:schemeClr val="tx1"/>
                          </a:solidFill>
                        </a:rPr>
                        <a:t>ayaking,</a:t>
                      </a:r>
                      <a:r>
                        <a:rPr lang="en-US" sz="1400" baseline="0" dirty="0" smtClean="0">
                          <a:solidFill>
                            <a:schemeClr val="tx1"/>
                          </a:solidFill>
                        </a:rPr>
                        <a:t> boating </a:t>
                      </a:r>
                      <a:r>
                        <a:rPr lang="en-US" sz="1400" dirty="0" smtClean="0">
                          <a:solidFill>
                            <a:schemeClr val="tx1"/>
                          </a:solidFill>
                        </a:rPr>
                        <a:t>in another type of non-powered craft</a:t>
                      </a:r>
                      <a:r>
                        <a:rPr lang="en-US" sz="1400" baseline="0" dirty="0" smtClean="0">
                          <a:solidFill>
                            <a:schemeClr val="tx1"/>
                          </a:solidFill>
                        </a:rPr>
                        <a:t> (</a:t>
                      </a:r>
                      <a:r>
                        <a:rPr lang="en-US" sz="1400" dirty="0" smtClean="0">
                          <a:solidFill>
                            <a:schemeClr val="tx1"/>
                          </a:solidFill>
                        </a:rPr>
                        <a:t>such as a rowboat, inflatable craft),</a:t>
                      </a:r>
                      <a:r>
                        <a:rPr lang="en-US" sz="1400" baseline="0" dirty="0" smtClean="0">
                          <a:solidFill>
                            <a:schemeClr val="tx1"/>
                          </a:solidFill>
                        </a:rPr>
                        <a:t> a </a:t>
                      </a:r>
                      <a:r>
                        <a:rPr lang="en-US" sz="1400" dirty="0" smtClean="0">
                          <a:solidFill>
                            <a:schemeClr val="tx1"/>
                          </a:solidFill>
                        </a:rPr>
                        <a:t>powerboat under 6 meters in length,</a:t>
                      </a:r>
                      <a:r>
                        <a:rPr lang="en-US" sz="1400" baseline="0" dirty="0" smtClean="0">
                          <a:solidFill>
                            <a:schemeClr val="tx1"/>
                          </a:solidFill>
                        </a:rPr>
                        <a:t> or </a:t>
                      </a:r>
                      <a:r>
                        <a:rPr lang="en-US" sz="1400" dirty="0" smtClean="0">
                          <a:solidFill>
                            <a:schemeClr val="tx1"/>
                          </a:solidFill>
                        </a:rPr>
                        <a:t>sailboat under 6 meters in length</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Within this research, the following icons represent each of the boating participant groups below:</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8</a:t>
            </a:fld>
            <a:endParaRPr lang="de-DE" dirty="0">
              <a:solidFill>
                <a:srgbClr val="1F497D"/>
              </a:solidFill>
            </a:endParaRPr>
          </a:p>
        </p:txBody>
      </p:sp>
      <p:sp>
        <p:nvSpPr>
          <p:cNvPr id="13" name="TextBox 12"/>
          <p:cNvSpPr txBox="1"/>
          <p:nvPr/>
        </p:nvSpPr>
        <p:spPr>
          <a:xfrm>
            <a:off x="0" y="6581001"/>
            <a:ext cx="6019800" cy="246221"/>
          </a:xfrm>
          <a:prstGeom prst="rect">
            <a:avLst/>
          </a:prstGeom>
          <a:noFill/>
        </p:spPr>
        <p:txBody>
          <a:bodyPr wrap="square" rtlCol="0">
            <a:spAutoFit/>
          </a:bodyPr>
          <a:lstStyle/>
          <a:p>
            <a:r>
              <a:rPr lang="en-US" sz="1000" dirty="0" smtClean="0">
                <a:solidFill>
                  <a:srgbClr val="1F497D"/>
                </a:solidFill>
              </a:rPr>
              <a:t>S4. Which of the following activities do you participate in, at least occasionally? (Select all)</a:t>
            </a:r>
            <a:endParaRPr lang="en-US" sz="1000" dirty="0">
              <a:solidFill>
                <a:srgbClr val="1F497D"/>
              </a:solidFill>
            </a:endParaRPr>
          </a:p>
        </p:txBody>
      </p:sp>
      <p:sp>
        <p:nvSpPr>
          <p:cNvPr id="4" name="TextBox 3"/>
          <p:cNvSpPr txBox="1"/>
          <p:nvPr/>
        </p:nvSpPr>
        <p:spPr>
          <a:xfrm>
            <a:off x="5067300" y="598714"/>
            <a:ext cx="3200400" cy="307777"/>
          </a:xfrm>
          <a:prstGeom prst="rect">
            <a:avLst/>
          </a:prstGeom>
          <a:noFill/>
        </p:spPr>
        <p:txBody>
          <a:bodyPr wrap="square" rtlCol="0">
            <a:spAutoFit/>
          </a:bodyPr>
          <a:lstStyle/>
          <a:p>
            <a:pPr algn="ctr"/>
            <a:r>
              <a:rPr lang="en-US" sz="1400" i="1" dirty="0" smtClean="0">
                <a:solidFill>
                  <a:srgbClr val="1F497D"/>
                </a:solidFill>
              </a:rPr>
              <a:t>At least occasionally…</a:t>
            </a:r>
            <a:endParaRPr lang="en-US" sz="1400" i="1" dirty="0">
              <a:solidFill>
                <a:srgbClr val="1F497D"/>
              </a:solidFill>
            </a:endParaRPr>
          </a:p>
        </p:txBody>
      </p:sp>
      <p:sp>
        <p:nvSpPr>
          <p:cNvPr id="14" name="Rounded Rectangle 13"/>
          <p:cNvSpPr/>
          <p:nvPr/>
        </p:nvSpPr>
        <p:spPr>
          <a:xfrm>
            <a:off x="228600" y="1055914"/>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62%</a:t>
            </a:r>
            <a:endParaRPr lang="en-US" dirty="0">
              <a:solidFill>
                <a:srgbClr val="1F497D"/>
              </a:solidFill>
            </a:endParaRPr>
          </a:p>
        </p:txBody>
      </p:sp>
      <p:sp>
        <p:nvSpPr>
          <p:cNvPr id="15" name="Rounded Rectangle 14"/>
          <p:cNvSpPr/>
          <p:nvPr/>
        </p:nvSpPr>
        <p:spPr>
          <a:xfrm>
            <a:off x="228600" y="1992086"/>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58%</a:t>
            </a:r>
            <a:endParaRPr lang="en-US" dirty="0">
              <a:solidFill>
                <a:srgbClr val="1F497D"/>
              </a:solidFill>
            </a:endParaRPr>
          </a:p>
        </p:txBody>
      </p:sp>
      <p:sp>
        <p:nvSpPr>
          <p:cNvPr id="16" name="Rounded Rectangle 15"/>
          <p:cNvSpPr/>
          <p:nvPr/>
        </p:nvSpPr>
        <p:spPr>
          <a:xfrm>
            <a:off x="228600" y="2942890"/>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48%</a:t>
            </a:r>
            <a:endParaRPr lang="en-US" dirty="0">
              <a:solidFill>
                <a:srgbClr val="1F497D"/>
              </a:solidFill>
            </a:endParaRPr>
          </a:p>
        </p:txBody>
      </p:sp>
      <p:sp>
        <p:nvSpPr>
          <p:cNvPr id="17" name="Rounded Rectangle 16"/>
          <p:cNvSpPr/>
          <p:nvPr/>
        </p:nvSpPr>
        <p:spPr>
          <a:xfrm>
            <a:off x="228600" y="3857051"/>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14%</a:t>
            </a:r>
            <a:endParaRPr lang="en-US" dirty="0">
              <a:solidFill>
                <a:srgbClr val="1F497D"/>
              </a:solidFill>
            </a:endParaRPr>
          </a:p>
        </p:txBody>
      </p:sp>
      <p:sp>
        <p:nvSpPr>
          <p:cNvPr id="18" name="Rounded Rectangle 17"/>
          <p:cNvSpPr/>
          <p:nvPr/>
        </p:nvSpPr>
        <p:spPr>
          <a:xfrm>
            <a:off x="228600" y="4802874"/>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11%</a:t>
            </a:r>
            <a:endParaRPr lang="en-US" dirty="0">
              <a:solidFill>
                <a:srgbClr val="1F497D"/>
              </a:solidFill>
            </a:endParaRPr>
          </a:p>
        </p:txBody>
      </p:sp>
      <p:sp>
        <p:nvSpPr>
          <p:cNvPr id="19" name="Rounded Rectangle 18"/>
          <p:cNvSpPr/>
          <p:nvPr/>
        </p:nvSpPr>
        <p:spPr>
          <a:xfrm>
            <a:off x="228600" y="5736042"/>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78%</a:t>
            </a:r>
            <a:endParaRPr lang="en-US" dirty="0">
              <a:solidFill>
                <a:srgbClr val="1F497D"/>
              </a:solidFill>
            </a:endParaRPr>
          </a:p>
        </p:txBody>
      </p:sp>
      <p:grpSp>
        <p:nvGrpSpPr>
          <p:cNvPr id="20" name="Group 19"/>
          <p:cNvGrpSpPr/>
          <p:nvPr/>
        </p:nvGrpSpPr>
        <p:grpSpPr>
          <a:xfrm>
            <a:off x="1288931" y="1186541"/>
            <a:ext cx="710015" cy="5103589"/>
            <a:chOff x="1365131" y="1186541"/>
            <a:chExt cx="710015" cy="5103589"/>
          </a:xfrm>
        </p:grpSpPr>
        <p:grpSp>
          <p:nvGrpSpPr>
            <p:cNvPr id="11" name="Group 10"/>
            <p:cNvGrpSpPr/>
            <p:nvPr/>
          </p:nvGrpSpPr>
          <p:grpSpPr>
            <a:xfrm>
              <a:off x="1365131" y="1186541"/>
              <a:ext cx="710015" cy="4150599"/>
              <a:chOff x="1334420" y="1755009"/>
              <a:chExt cx="710015" cy="4150599"/>
            </a:xfrm>
          </p:grpSpPr>
          <p:grpSp>
            <p:nvGrpSpPr>
              <p:cNvPr id="5" name="Group 4"/>
              <p:cNvGrpSpPr/>
              <p:nvPr/>
            </p:nvGrpSpPr>
            <p:grpSpPr>
              <a:xfrm>
                <a:off x="1334420" y="1755009"/>
                <a:ext cx="710015" cy="3279454"/>
                <a:chOff x="4718480" y="2854160"/>
                <a:chExt cx="484950" cy="2239913"/>
              </a:xfrm>
            </p:grpSpPr>
            <p:pic>
              <p:nvPicPr>
                <p:cNvPr id="6"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7288" y="2854160"/>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4718480" y="4155303"/>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4739364" y="3493579"/>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etc-mysitemyway.s3.amazonaws.com/icons/legacy-previews/icons/glossy-black-icons-sports-hobbies/044562-glossy-black-icon-sports-hobbies-sailboat6-sc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137" y="4690629"/>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825" y="5467040"/>
                <a:ext cx="438568" cy="43856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www.clker.com/cliparts/d/a/d/1/12074319602022192317rowboating%20row%20boating%20white.svg.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524000" y="5814060"/>
              <a:ext cx="497500" cy="476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6038533"/>
      </p:ext>
    </p:extLst>
  </p:cSld>
  <p:clrMapOvr>
    <a:masterClrMapping/>
  </p:clrMapOvr>
  <p:transition spd="slow" advClick="0">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0606" y="185058"/>
            <a:ext cx="8308724" cy="6490608"/>
            <a:chOff x="392430" y="161652"/>
            <a:chExt cx="8308724" cy="6490608"/>
          </a:xfrm>
        </p:grpSpPr>
        <p:grpSp>
          <p:nvGrpSpPr>
            <p:cNvPr id="5" name="Group 4"/>
            <p:cNvGrpSpPr/>
            <p:nvPr/>
          </p:nvGrpSpPr>
          <p:grpSpPr>
            <a:xfrm>
              <a:off x="392430" y="161652"/>
              <a:ext cx="8308724" cy="6490608"/>
              <a:chOff x="381000" y="138792"/>
              <a:chExt cx="8308724" cy="6490608"/>
            </a:xfrm>
          </p:grpSpPr>
          <p:pic>
            <p:nvPicPr>
              <p:cNvPr id="1026" name="Picture 2" descr="http://www.freeusandworldmaps.com/images/CanadaPrint/Canada2BW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792"/>
                <a:ext cx="8156324" cy="63766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019800"/>
                <a:ext cx="3657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 name="Rectangle 6"/>
            <p:cNvSpPr/>
            <p:nvPr/>
          </p:nvSpPr>
          <p:spPr>
            <a:xfrm>
              <a:off x="5791200" y="685800"/>
              <a:ext cx="228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a:xfrm>
            <a:off x="838800" y="-26625"/>
            <a:ext cx="8162325" cy="612000"/>
          </a:xfrm>
        </p:spPr>
        <p:txBody>
          <a:bodyPr/>
          <a:lstStyle/>
          <a:p>
            <a:r>
              <a:rPr lang="en-US" dirty="0" smtClean="0"/>
              <a:t>Northerners were defined as those ‘above the red line’</a:t>
            </a:r>
            <a:endParaRPr lang="en-US" sz="1600" b="0" dirty="0"/>
          </a:p>
        </p:txBody>
      </p:sp>
      <p:sp>
        <p:nvSpPr>
          <p:cNvPr id="9" name="Freeform 8"/>
          <p:cNvSpPr/>
          <p:nvPr/>
        </p:nvSpPr>
        <p:spPr>
          <a:xfrm>
            <a:off x="903514" y="4408714"/>
            <a:ext cx="1382486" cy="263837"/>
          </a:xfrm>
          <a:custGeom>
            <a:avLst/>
            <a:gdLst>
              <a:gd name="connsiteX0" fmla="*/ 0 w 1382486"/>
              <a:gd name="connsiteY0" fmla="*/ 0 h 263837"/>
              <a:gd name="connsiteX1" fmla="*/ 555172 w 1382486"/>
              <a:gd name="connsiteY1" fmla="*/ 87086 h 263837"/>
              <a:gd name="connsiteX2" fmla="*/ 925286 w 1382486"/>
              <a:gd name="connsiteY2" fmla="*/ 261257 h 263837"/>
              <a:gd name="connsiteX3" fmla="*/ 1382486 w 1382486"/>
              <a:gd name="connsiteY3" fmla="*/ 195943 h 263837"/>
            </a:gdLst>
            <a:ahLst/>
            <a:cxnLst>
              <a:cxn ang="0">
                <a:pos x="connsiteX0" y="connsiteY0"/>
              </a:cxn>
              <a:cxn ang="0">
                <a:pos x="connsiteX1" y="connsiteY1"/>
              </a:cxn>
              <a:cxn ang="0">
                <a:pos x="connsiteX2" y="connsiteY2"/>
              </a:cxn>
              <a:cxn ang="0">
                <a:pos x="connsiteX3" y="connsiteY3"/>
              </a:cxn>
            </a:cxnLst>
            <a:rect l="l" t="t" r="r" b="b"/>
            <a:pathLst>
              <a:path w="1382486" h="263837">
                <a:moveTo>
                  <a:pt x="0" y="0"/>
                </a:moveTo>
                <a:cubicBezTo>
                  <a:pt x="200479" y="21771"/>
                  <a:pt x="400958" y="43543"/>
                  <a:pt x="555172" y="87086"/>
                </a:cubicBezTo>
                <a:cubicBezTo>
                  <a:pt x="709386" y="130629"/>
                  <a:pt x="787400" y="243114"/>
                  <a:pt x="925286" y="261257"/>
                </a:cubicBezTo>
                <a:cubicBezTo>
                  <a:pt x="1063172" y="279400"/>
                  <a:pt x="1382486" y="195943"/>
                  <a:pt x="1382486" y="19594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Freeform 12"/>
          <p:cNvSpPr/>
          <p:nvPr/>
        </p:nvSpPr>
        <p:spPr>
          <a:xfrm>
            <a:off x="2231571" y="3726141"/>
            <a:ext cx="6047537" cy="1946904"/>
          </a:xfrm>
          <a:custGeom>
            <a:avLst/>
            <a:gdLst>
              <a:gd name="connsiteX0" fmla="*/ 0 w 6047537"/>
              <a:gd name="connsiteY0" fmla="*/ 878516 h 1946904"/>
              <a:gd name="connsiteX1" fmla="*/ 206829 w 6047537"/>
              <a:gd name="connsiteY1" fmla="*/ 1205088 h 1946904"/>
              <a:gd name="connsiteX2" fmla="*/ 468086 w 6047537"/>
              <a:gd name="connsiteY2" fmla="*/ 856745 h 1946904"/>
              <a:gd name="connsiteX3" fmla="*/ 729343 w 6047537"/>
              <a:gd name="connsiteY3" fmla="*/ 1052688 h 1946904"/>
              <a:gd name="connsiteX4" fmla="*/ 1055915 w 6047537"/>
              <a:gd name="connsiteY4" fmla="*/ 1335716 h 1946904"/>
              <a:gd name="connsiteX5" fmla="*/ 1360715 w 6047537"/>
              <a:gd name="connsiteY5" fmla="*/ 1411916 h 1946904"/>
              <a:gd name="connsiteX6" fmla="*/ 1698172 w 6047537"/>
              <a:gd name="connsiteY6" fmla="*/ 1368373 h 1946904"/>
              <a:gd name="connsiteX7" fmla="*/ 2013858 w 6047537"/>
              <a:gd name="connsiteY7" fmla="*/ 1411916 h 1946904"/>
              <a:gd name="connsiteX8" fmla="*/ 2155372 w 6047537"/>
              <a:gd name="connsiteY8" fmla="*/ 1411916 h 1946904"/>
              <a:gd name="connsiteX9" fmla="*/ 2340429 w 6047537"/>
              <a:gd name="connsiteY9" fmla="*/ 1727602 h 1946904"/>
              <a:gd name="connsiteX10" fmla="*/ 2601686 w 6047537"/>
              <a:gd name="connsiteY10" fmla="*/ 1792916 h 1946904"/>
              <a:gd name="connsiteX11" fmla="*/ 3407229 w 6047537"/>
              <a:gd name="connsiteY11" fmla="*/ 1945316 h 1946904"/>
              <a:gd name="connsiteX12" fmla="*/ 4005943 w 6047537"/>
              <a:gd name="connsiteY12" fmla="*/ 1836459 h 1946904"/>
              <a:gd name="connsiteX13" fmla="*/ 4452258 w 6047537"/>
              <a:gd name="connsiteY13" fmla="*/ 1335716 h 1946904"/>
              <a:gd name="connsiteX14" fmla="*/ 4865915 w 6047537"/>
              <a:gd name="connsiteY14" fmla="*/ 1270402 h 1946904"/>
              <a:gd name="connsiteX15" fmla="*/ 5192486 w 6047537"/>
              <a:gd name="connsiteY15" fmla="*/ 1139773 h 1946904"/>
              <a:gd name="connsiteX16" fmla="*/ 5431972 w 6047537"/>
              <a:gd name="connsiteY16" fmla="*/ 834973 h 1946904"/>
              <a:gd name="connsiteX17" fmla="*/ 5921829 w 6047537"/>
              <a:gd name="connsiteY17" fmla="*/ 268916 h 1946904"/>
              <a:gd name="connsiteX18" fmla="*/ 6041572 w 6047537"/>
              <a:gd name="connsiteY18" fmla="*/ 18545 h 1946904"/>
              <a:gd name="connsiteX19" fmla="*/ 6030686 w 6047537"/>
              <a:gd name="connsiteY19" fmla="*/ 18545 h 194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47537" h="1946904">
                <a:moveTo>
                  <a:pt x="0" y="878516"/>
                </a:moveTo>
                <a:cubicBezTo>
                  <a:pt x="64407" y="1043616"/>
                  <a:pt x="128815" y="1208716"/>
                  <a:pt x="206829" y="1205088"/>
                </a:cubicBezTo>
                <a:cubicBezTo>
                  <a:pt x="284843" y="1201460"/>
                  <a:pt x="381000" y="882145"/>
                  <a:pt x="468086" y="856745"/>
                </a:cubicBezTo>
                <a:cubicBezTo>
                  <a:pt x="555172" y="831345"/>
                  <a:pt x="631372" y="972860"/>
                  <a:pt x="729343" y="1052688"/>
                </a:cubicBezTo>
                <a:cubicBezTo>
                  <a:pt x="827315" y="1132517"/>
                  <a:pt x="950686" y="1275845"/>
                  <a:pt x="1055915" y="1335716"/>
                </a:cubicBezTo>
                <a:cubicBezTo>
                  <a:pt x="1161144" y="1395587"/>
                  <a:pt x="1253672" y="1406473"/>
                  <a:pt x="1360715" y="1411916"/>
                </a:cubicBezTo>
                <a:cubicBezTo>
                  <a:pt x="1467758" y="1417359"/>
                  <a:pt x="1589315" y="1368373"/>
                  <a:pt x="1698172" y="1368373"/>
                </a:cubicBezTo>
                <a:cubicBezTo>
                  <a:pt x="1807029" y="1368373"/>
                  <a:pt x="1937658" y="1404659"/>
                  <a:pt x="2013858" y="1411916"/>
                </a:cubicBezTo>
                <a:cubicBezTo>
                  <a:pt x="2090058" y="1419173"/>
                  <a:pt x="2100943" y="1359302"/>
                  <a:pt x="2155372" y="1411916"/>
                </a:cubicBezTo>
                <a:cubicBezTo>
                  <a:pt x="2209801" y="1464530"/>
                  <a:pt x="2266043" y="1664102"/>
                  <a:pt x="2340429" y="1727602"/>
                </a:cubicBezTo>
                <a:cubicBezTo>
                  <a:pt x="2414815" y="1791102"/>
                  <a:pt x="2423886" y="1756630"/>
                  <a:pt x="2601686" y="1792916"/>
                </a:cubicBezTo>
                <a:cubicBezTo>
                  <a:pt x="2779486" y="1829202"/>
                  <a:pt x="3173186" y="1938059"/>
                  <a:pt x="3407229" y="1945316"/>
                </a:cubicBezTo>
                <a:cubicBezTo>
                  <a:pt x="3641272" y="1952573"/>
                  <a:pt x="3831771" y="1938059"/>
                  <a:pt x="4005943" y="1836459"/>
                </a:cubicBezTo>
                <a:cubicBezTo>
                  <a:pt x="4180115" y="1734859"/>
                  <a:pt x="4308929" y="1430059"/>
                  <a:pt x="4452258" y="1335716"/>
                </a:cubicBezTo>
                <a:cubicBezTo>
                  <a:pt x="4595587" y="1241373"/>
                  <a:pt x="4742544" y="1303059"/>
                  <a:pt x="4865915" y="1270402"/>
                </a:cubicBezTo>
                <a:cubicBezTo>
                  <a:pt x="4989286" y="1237745"/>
                  <a:pt x="5098143" y="1212344"/>
                  <a:pt x="5192486" y="1139773"/>
                </a:cubicBezTo>
                <a:cubicBezTo>
                  <a:pt x="5286829" y="1067202"/>
                  <a:pt x="5310415" y="980116"/>
                  <a:pt x="5431972" y="834973"/>
                </a:cubicBezTo>
                <a:cubicBezTo>
                  <a:pt x="5553529" y="689830"/>
                  <a:pt x="5820229" y="404987"/>
                  <a:pt x="5921829" y="268916"/>
                </a:cubicBezTo>
                <a:cubicBezTo>
                  <a:pt x="6023429" y="132845"/>
                  <a:pt x="6023429" y="60273"/>
                  <a:pt x="6041572" y="18545"/>
                </a:cubicBezTo>
                <a:cubicBezTo>
                  <a:pt x="6059715" y="-23183"/>
                  <a:pt x="6030686" y="18545"/>
                  <a:pt x="6030686" y="1854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a:xfrm>
            <a:off x="8704800" y="6566400"/>
            <a:ext cx="289438" cy="184666"/>
          </a:xfrm>
        </p:spPr>
        <p:txBody>
          <a:bodyPr/>
          <a:lstStyle/>
          <a:p>
            <a:fld id="{99DB18A3-D21F-4BB0-9E84-DFB029941648}" type="slidenum">
              <a:rPr lang="de-DE" smtClean="0">
                <a:solidFill>
                  <a:srgbClr val="1F497D"/>
                </a:solidFill>
              </a:rPr>
              <a:pPr/>
              <a:t>80</a:t>
            </a:fld>
            <a:endParaRPr lang="de-DE" dirty="0">
              <a:solidFill>
                <a:srgbClr val="1F497D"/>
              </a:solidFill>
            </a:endParaRPr>
          </a:p>
        </p:txBody>
      </p:sp>
    </p:spTree>
    <p:extLst>
      <p:ext uri="{BB962C8B-B14F-4D97-AF65-F5344CB8AC3E}">
        <p14:creationId xmlns:p14="http://schemas.microsoft.com/office/powerpoint/2010/main" val="403331911"/>
      </p:ext>
    </p:extLst>
  </p:cSld>
  <p:clrMapOvr>
    <a:masterClrMapping/>
  </p:clrMapOvr>
  <p:transition spd="slow" advClick="0">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In an average year, over 8 in 10 boaters use a boat for recreational purposes.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81</a:t>
            </a:fld>
            <a:endParaRPr lang="de-DE" dirty="0">
              <a:solidFill>
                <a:srgbClr val="1F497D"/>
              </a:solidFill>
            </a:endParaRPr>
          </a:p>
        </p:txBody>
      </p:sp>
      <p:sp>
        <p:nvSpPr>
          <p:cNvPr id="6" name="TextBox 5"/>
          <p:cNvSpPr txBox="1"/>
          <p:nvPr/>
        </p:nvSpPr>
        <p:spPr>
          <a:xfrm>
            <a:off x="0" y="6027003"/>
            <a:ext cx="6019800" cy="707886"/>
          </a:xfrm>
          <a:prstGeom prst="rect">
            <a:avLst/>
          </a:prstGeom>
          <a:noFill/>
        </p:spPr>
        <p:txBody>
          <a:bodyPr wrap="square" rtlCol="0">
            <a:spAutoFit/>
          </a:bodyPr>
          <a:lstStyle/>
          <a:p>
            <a:r>
              <a:rPr lang="en-US" sz="1000" dirty="0">
                <a:solidFill>
                  <a:srgbClr val="1F497D"/>
                </a:solidFill>
              </a:rPr>
              <a:t>*NOTE: This slide shows full response </a:t>
            </a:r>
            <a:r>
              <a:rPr lang="en-US" sz="1000" dirty="0" smtClean="0">
                <a:solidFill>
                  <a:srgbClr val="1F497D"/>
                </a:solidFill>
              </a:rPr>
              <a:t>data for the question, including those who may have left/not qualified for the survey after this question.</a:t>
            </a:r>
            <a:endParaRPr lang="en-US" sz="1000" dirty="0">
              <a:solidFill>
                <a:srgbClr val="1F497D"/>
              </a:solidFill>
            </a:endParaRPr>
          </a:p>
          <a:p>
            <a:r>
              <a:rPr lang="en-US" sz="1000" dirty="0" smtClean="0">
                <a:solidFill>
                  <a:srgbClr val="1F497D"/>
                </a:solidFill>
              </a:rPr>
              <a:t>S5. In an average year, do you use any boat or water craft (incl. powerboat, canoe, kayak, sailboat, etc.) for each of the following purposes? (Select all)</a:t>
            </a:r>
            <a:endParaRPr lang="en-US" sz="1000" dirty="0">
              <a:solidFill>
                <a:srgbClr val="1F497D"/>
              </a:solidFill>
            </a:endParaRPr>
          </a:p>
        </p:txBody>
      </p:sp>
      <p:graphicFrame>
        <p:nvGraphicFramePr>
          <p:cNvPr id="2" name="Chart 1"/>
          <p:cNvGraphicFramePr/>
          <p:nvPr>
            <p:extLst>
              <p:ext uri="{D42A27DB-BD31-4B8C-83A1-F6EECF244321}">
                <p14:modId xmlns:p14="http://schemas.microsoft.com/office/powerpoint/2010/main" val="784442673"/>
              </p:ext>
            </p:extLst>
          </p:nvPr>
        </p:nvGraphicFramePr>
        <p:xfrm>
          <a:off x="381000" y="1447800"/>
          <a:ext cx="8458200" cy="325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170884"/>
              </p:ext>
            </p:extLst>
          </p:nvPr>
        </p:nvGraphicFramePr>
        <p:xfrm>
          <a:off x="434622" y="4743897"/>
          <a:ext cx="6042378" cy="762000"/>
        </p:xfrm>
        <a:graphic>
          <a:graphicData uri="http://schemas.openxmlformats.org/drawingml/2006/table">
            <a:tbl>
              <a:tblPr firstRow="1" bandRow="1">
                <a:tableStyleId>{5C22544A-7EE6-4342-B048-85BDC9FD1C3A}</a:tableStyleId>
              </a:tblPr>
              <a:tblGrid>
                <a:gridCol w="2133600"/>
                <a:gridCol w="2308578"/>
                <a:gridCol w="1600200"/>
              </a:tblGrid>
              <a:tr h="370840">
                <a:tc>
                  <a:txBody>
                    <a:bodyPr/>
                    <a:lstStyle/>
                    <a:p>
                      <a:pPr algn="ctr"/>
                      <a:r>
                        <a:rPr lang="en-US" sz="1100" b="0" kern="1200" dirty="0" smtClean="0">
                          <a:solidFill>
                            <a:schemeClr val="bg1">
                              <a:lumMod val="50000"/>
                            </a:schemeClr>
                          </a:solidFill>
                          <a:effectLst/>
                          <a:latin typeface="+mn-lt"/>
                          <a:ea typeface="+mn-ea"/>
                          <a:cs typeface="+mn-cs"/>
                        </a:rPr>
                        <a:t>e.g. for leisure activities.  Includes travel to and from water access leisure cottages/cabins. </a:t>
                      </a:r>
                      <a:endParaRPr lang="en-US" sz="1100" b="0" dirty="0">
                        <a:solidFill>
                          <a:schemeClr val="bg1">
                            <a:lumMod val="50000"/>
                          </a:schemeClr>
                        </a:solidFill>
                      </a:endParaRPr>
                    </a:p>
                  </a:txBody>
                  <a:tcPr>
                    <a:solidFill>
                      <a:schemeClr val="bg1"/>
                    </a:solidFill>
                  </a:tcPr>
                </a:tc>
                <a:tc>
                  <a:txBody>
                    <a:bodyPr/>
                    <a:lstStyle/>
                    <a:p>
                      <a:pPr algn="ctr"/>
                      <a:r>
                        <a:rPr lang="en-US" sz="1100" b="0" kern="1200" dirty="0" smtClean="0">
                          <a:solidFill>
                            <a:schemeClr val="bg1">
                              <a:lumMod val="50000"/>
                            </a:schemeClr>
                          </a:solidFill>
                          <a:effectLst/>
                          <a:latin typeface="+mn-lt"/>
                          <a:ea typeface="+mn-ea"/>
                          <a:cs typeface="+mn-cs"/>
                        </a:rPr>
                        <a:t>e.g. part of daily living activities that are not recreational or occupational; excludes travel to and from water access leisure cottages/cabins </a:t>
                      </a:r>
                    </a:p>
                  </a:txBody>
                  <a:tcPr>
                    <a:solidFill>
                      <a:schemeClr val="bg1"/>
                    </a:solidFill>
                  </a:tcPr>
                </a:tc>
                <a:tc>
                  <a:txBody>
                    <a:bodyPr/>
                    <a:lstStyle/>
                    <a:p>
                      <a:pPr algn="ctr"/>
                      <a:r>
                        <a:rPr lang="en-US" sz="1100" b="0" kern="1200" dirty="0" smtClean="0">
                          <a:solidFill>
                            <a:schemeClr val="bg1">
                              <a:lumMod val="50000"/>
                            </a:schemeClr>
                          </a:solidFill>
                          <a:effectLst/>
                          <a:latin typeface="+mn-lt"/>
                          <a:ea typeface="+mn-ea"/>
                          <a:cs typeface="+mn-cs"/>
                        </a:rPr>
                        <a:t>e.g. part of your job</a:t>
                      </a:r>
                    </a:p>
                  </a:txBody>
                  <a:tcPr>
                    <a:solidFill>
                      <a:schemeClr val="bg1"/>
                    </a:solidFill>
                  </a:tcPr>
                </a:tc>
              </a:tr>
            </a:tbl>
          </a:graphicData>
        </a:graphic>
      </p:graphicFrame>
      <p:sp>
        <p:nvSpPr>
          <p:cNvPr id="5" name="TextBox 4"/>
          <p:cNvSpPr txBox="1"/>
          <p:nvPr/>
        </p:nvSpPr>
        <p:spPr>
          <a:xfrm>
            <a:off x="6172200" y="6029980"/>
            <a:ext cx="2514600" cy="246221"/>
          </a:xfrm>
          <a:prstGeom prst="rect">
            <a:avLst/>
          </a:prstGeom>
          <a:noFill/>
        </p:spPr>
        <p:txBody>
          <a:bodyPr wrap="square" rtlCol="0">
            <a:spAutoFit/>
          </a:bodyPr>
          <a:lstStyle/>
          <a:p>
            <a:pPr algn="r"/>
            <a:r>
              <a:rPr lang="en-US" sz="1000" dirty="0" smtClean="0">
                <a:solidFill>
                  <a:srgbClr val="1F497D"/>
                </a:solidFill>
              </a:rPr>
              <a:t>Total screened who answered S5 (n=4046)</a:t>
            </a:r>
            <a:endParaRPr lang="en-US" sz="1000" dirty="0">
              <a:solidFill>
                <a:srgbClr val="1F497D"/>
              </a:solidFill>
            </a:endParaRPr>
          </a:p>
        </p:txBody>
      </p:sp>
      <p:sp>
        <p:nvSpPr>
          <p:cNvPr id="11" name="TextBox 10"/>
          <p:cNvSpPr txBox="1"/>
          <p:nvPr/>
        </p:nvSpPr>
        <p:spPr>
          <a:xfrm>
            <a:off x="2499360" y="1307068"/>
            <a:ext cx="4686300" cy="584775"/>
          </a:xfrm>
          <a:prstGeom prst="rect">
            <a:avLst/>
          </a:prstGeom>
          <a:noFill/>
        </p:spPr>
        <p:txBody>
          <a:bodyPr wrap="square" rtlCol="0">
            <a:spAutoFit/>
          </a:bodyPr>
          <a:lstStyle/>
          <a:p>
            <a:pPr algn="ctr"/>
            <a:r>
              <a:rPr lang="en-US" b="1" dirty="0" smtClean="0">
                <a:solidFill>
                  <a:srgbClr val="1F497D"/>
                </a:solidFill>
              </a:rPr>
              <a:t>Boating Purposes Incidence*</a:t>
            </a:r>
          </a:p>
          <a:p>
            <a:pPr algn="ctr"/>
            <a:r>
              <a:rPr lang="en-US" sz="1400" dirty="0" smtClean="0">
                <a:solidFill>
                  <a:srgbClr val="1F497D"/>
                </a:solidFill>
              </a:rPr>
              <a:t>% of boaters</a:t>
            </a:r>
            <a:endParaRPr lang="en-US" sz="1400" dirty="0">
              <a:solidFill>
                <a:srgbClr val="1F497D"/>
              </a:solidFill>
            </a:endParaRPr>
          </a:p>
        </p:txBody>
      </p:sp>
    </p:spTree>
    <p:extLst>
      <p:ext uri="{BB962C8B-B14F-4D97-AF65-F5344CB8AC3E}">
        <p14:creationId xmlns:p14="http://schemas.microsoft.com/office/powerpoint/2010/main" val="1420234589"/>
      </p:ext>
    </p:extLst>
  </p:cSld>
  <p:clrMapOvr>
    <a:masterClrMapping/>
  </p:clrMapOvr>
  <p:transition spd="slow" advClick="0">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268650"/>
            <a:ext cx="8162325" cy="612000"/>
          </a:xfrm>
        </p:spPr>
        <p:txBody>
          <a:bodyPr/>
          <a:lstStyle/>
          <a:p>
            <a:r>
              <a:rPr lang="en-US" dirty="0" smtClean="0"/>
              <a:t>Almost half of recreational boaters identify themselves as strong swimmers. Only a small percentage of these boaters are unable to swim, but 1 in 5 (19%) are weak swimmers.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82</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801. How would you describe your swimming ability? (Select one)</a:t>
            </a:r>
            <a:endParaRPr lang="en-US" sz="1200" dirty="0">
              <a:solidFill>
                <a:srgbClr val="1F497D"/>
              </a:solidFill>
            </a:endParaRPr>
          </a:p>
        </p:txBody>
      </p:sp>
      <p:graphicFrame>
        <p:nvGraphicFramePr>
          <p:cNvPr id="2" name="Chart 1"/>
          <p:cNvGraphicFramePr/>
          <p:nvPr>
            <p:extLst>
              <p:ext uri="{D42A27DB-BD31-4B8C-83A1-F6EECF244321}">
                <p14:modId xmlns:p14="http://schemas.microsoft.com/office/powerpoint/2010/main" val="2461913381"/>
              </p:ext>
            </p:extLst>
          </p:nvPr>
        </p:nvGraphicFramePr>
        <p:xfrm>
          <a:off x="216408" y="1600200"/>
          <a:ext cx="8686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57500" y="1524000"/>
            <a:ext cx="3429000" cy="369332"/>
          </a:xfrm>
          <a:prstGeom prst="rect">
            <a:avLst/>
          </a:prstGeom>
          <a:noFill/>
        </p:spPr>
        <p:txBody>
          <a:bodyPr wrap="square" rtlCol="0">
            <a:spAutoFit/>
          </a:bodyPr>
          <a:lstStyle/>
          <a:p>
            <a:pPr algn="ctr"/>
            <a:r>
              <a:rPr lang="en-US" b="1" dirty="0" smtClean="0">
                <a:solidFill>
                  <a:srgbClr val="1F497D"/>
                </a:solidFill>
              </a:rPr>
              <a:t>Level of Swimming Ability</a:t>
            </a:r>
            <a:endParaRPr lang="en-US" b="1" dirty="0">
              <a:solidFill>
                <a:srgbClr val="1F497D"/>
              </a:solidFill>
            </a:endParaRPr>
          </a:p>
        </p:txBody>
      </p:sp>
      <p:sp>
        <p:nvSpPr>
          <p:cNvPr id="8" name="TextBox 7"/>
          <p:cNvSpPr txBox="1"/>
          <p:nvPr/>
        </p:nvSpPr>
        <p:spPr>
          <a:xfrm>
            <a:off x="6172200" y="6210254"/>
            <a:ext cx="2514600" cy="307777"/>
          </a:xfrm>
          <a:prstGeom prst="rect">
            <a:avLst/>
          </a:prstGeom>
          <a:noFill/>
        </p:spPr>
        <p:txBody>
          <a:bodyPr wrap="square" rtlCol="0">
            <a:spAutoFit/>
          </a:bodyPr>
          <a:lstStyle/>
          <a:p>
            <a:pPr algn="r"/>
            <a:r>
              <a:rPr lang="en-US" sz="1400" dirty="0" smtClean="0">
                <a:solidFill>
                  <a:srgbClr val="1F497D"/>
                </a:solidFill>
              </a:rPr>
              <a:t>Total respondents (n=1204)</a:t>
            </a:r>
            <a:endParaRPr lang="en-US" sz="1400" dirty="0">
              <a:solidFill>
                <a:srgbClr val="1F497D"/>
              </a:solidFill>
            </a:endParaRPr>
          </a:p>
        </p:txBody>
      </p:sp>
      <p:grpSp>
        <p:nvGrpSpPr>
          <p:cNvPr id="5" name="Group 4"/>
          <p:cNvGrpSpPr/>
          <p:nvPr/>
        </p:nvGrpSpPr>
        <p:grpSpPr>
          <a:xfrm>
            <a:off x="502920" y="2130552"/>
            <a:ext cx="3154680" cy="993648"/>
            <a:chOff x="5532120" y="1978152"/>
            <a:chExt cx="3154680" cy="993648"/>
          </a:xfrm>
        </p:grpSpPr>
        <p:sp>
          <p:nvSpPr>
            <p:cNvPr id="11" name="Left Brace 10"/>
            <p:cNvSpPr/>
            <p:nvPr/>
          </p:nvSpPr>
          <p:spPr>
            <a:xfrm rot="5400000">
              <a:off x="6918960" y="1203960"/>
              <a:ext cx="381000" cy="3154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4" name="TextBox 3"/>
            <p:cNvSpPr txBox="1"/>
            <p:nvPr/>
          </p:nvSpPr>
          <p:spPr>
            <a:xfrm>
              <a:off x="6217920" y="1978152"/>
              <a:ext cx="1828800" cy="584775"/>
            </a:xfrm>
            <a:prstGeom prst="rect">
              <a:avLst/>
            </a:prstGeom>
            <a:noFill/>
          </p:spPr>
          <p:txBody>
            <a:bodyPr wrap="square" rtlCol="0">
              <a:spAutoFit/>
            </a:bodyPr>
            <a:lstStyle/>
            <a:p>
              <a:pPr algn="ctr"/>
              <a:r>
                <a:rPr lang="en-US" sz="1600" dirty="0" smtClean="0">
                  <a:solidFill>
                    <a:srgbClr val="1F497D"/>
                  </a:solidFill>
                </a:rPr>
                <a:t>Strong Swimmers</a:t>
              </a:r>
            </a:p>
            <a:p>
              <a:pPr algn="ctr"/>
              <a:r>
                <a:rPr lang="en-US" sz="1600" dirty="0" smtClean="0">
                  <a:solidFill>
                    <a:srgbClr val="1F497D"/>
                  </a:solidFill>
                </a:rPr>
                <a:t>45%</a:t>
              </a:r>
              <a:endParaRPr lang="en-US" sz="1600" dirty="0">
                <a:solidFill>
                  <a:srgbClr val="1F497D"/>
                </a:solidFill>
              </a:endParaRPr>
            </a:p>
          </p:txBody>
        </p:sp>
      </p:grpSp>
      <p:grpSp>
        <p:nvGrpSpPr>
          <p:cNvPr id="12" name="Group 11"/>
          <p:cNvGrpSpPr/>
          <p:nvPr/>
        </p:nvGrpSpPr>
        <p:grpSpPr>
          <a:xfrm>
            <a:off x="5351416" y="2130552"/>
            <a:ext cx="1828800" cy="993648"/>
            <a:chOff x="6217920" y="1978152"/>
            <a:chExt cx="1828800" cy="993648"/>
          </a:xfrm>
        </p:grpSpPr>
        <p:sp>
          <p:nvSpPr>
            <p:cNvPr id="13" name="Left Brace 12"/>
            <p:cNvSpPr/>
            <p:nvPr/>
          </p:nvSpPr>
          <p:spPr>
            <a:xfrm rot="5400000">
              <a:off x="6915150" y="2205990"/>
              <a:ext cx="381000" cy="11506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4" name="TextBox 13"/>
            <p:cNvSpPr txBox="1"/>
            <p:nvPr/>
          </p:nvSpPr>
          <p:spPr>
            <a:xfrm>
              <a:off x="6217920" y="1978152"/>
              <a:ext cx="1828800" cy="584775"/>
            </a:xfrm>
            <a:prstGeom prst="rect">
              <a:avLst/>
            </a:prstGeom>
            <a:noFill/>
          </p:spPr>
          <p:txBody>
            <a:bodyPr wrap="square" rtlCol="0">
              <a:spAutoFit/>
            </a:bodyPr>
            <a:lstStyle/>
            <a:p>
              <a:pPr algn="ctr"/>
              <a:r>
                <a:rPr lang="en-US" sz="1600" dirty="0" smtClean="0">
                  <a:solidFill>
                    <a:srgbClr val="1F497D"/>
                  </a:solidFill>
                </a:rPr>
                <a:t>Weak Swimmers</a:t>
              </a:r>
            </a:p>
            <a:p>
              <a:pPr algn="ctr"/>
              <a:r>
                <a:rPr lang="en-US" sz="1600" dirty="0" smtClean="0">
                  <a:solidFill>
                    <a:srgbClr val="1F497D"/>
                  </a:solidFill>
                </a:rPr>
                <a:t>19%</a:t>
              </a:r>
              <a:endParaRPr lang="en-US" sz="1600" dirty="0">
                <a:solidFill>
                  <a:srgbClr val="1F497D"/>
                </a:solidFill>
              </a:endParaRPr>
            </a:p>
          </p:txBody>
        </p:sp>
      </p:grpSp>
    </p:spTree>
    <p:extLst>
      <p:ext uri="{BB962C8B-B14F-4D97-AF65-F5344CB8AC3E}">
        <p14:creationId xmlns:p14="http://schemas.microsoft.com/office/powerpoint/2010/main" val="2318976167"/>
      </p:ext>
    </p:extLst>
  </p:cSld>
  <p:clrMapOvr>
    <a:masterClrMapping/>
  </p:clrMapOvr>
  <p:transition spd="slow" advClick="0">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4"/>
          <p:cNvGraphicFramePr>
            <a:graphicFrameLocks/>
          </p:cNvGraphicFramePr>
          <p:nvPr>
            <p:extLst>
              <p:ext uri="{D42A27DB-BD31-4B8C-83A1-F6EECF244321}">
                <p14:modId xmlns:p14="http://schemas.microsoft.com/office/powerpoint/2010/main" val="127759394"/>
              </p:ext>
            </p:extLst>
          </p:nvPr>
        </p:nvGraphicFramePr>
        <p:xfrm>
          <a:off x="359230" y="1179096"/>
          <a:ext cx="8469083" cy="5183607"/>
        </p:xfrm>
        <a:graphic>
          <a:graphicData uri="http://schemas.openxmlformats.org/drawingml/2006/table">
            <a:tbl>
              <a:tblPr>
                <a:tableStyleId>{5C22544A-7EE6-4342-B048-85BDC9FD1C3A}</a:tableStyleId>
              </a:tblPr>
              <a:tblGrid>
                <a:gridCol w="3453996"/>
                <a:gridCol w="716441"/>
                <a:gridCol w="716441"/>
                <a:gridCol w="716441"/>
                <a:gridCol w="716441"/>
                <a:gridCol w="716441"/>
                <a:gridCol w="716441"/>
                <a:gridCol w="716441"/>
              </a:tblGrid>
              <a:tr h="309688">
                <a:tc>
                  <a:txBody>
                    <a:bodyPr/>
                    <a:lstStyle/>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rowSpan="2">
                  <a:txBody>
                    <a:bodyPr/>
                    <a:lstStyle/>
                    <a:p>
                      <a:pPr algn="ctr" fontAlgn="b"/>
                      <a:r>
                        <a:rPr lang="en-US" sz="1300" b="1" i="0" u="none" strike="noStrike" dirty="0" smtClean="0">
                          <a:solidFill>
                            <a:schemeClr val="tx1"/>
                          </a:solidFill>
                          <a:effectLst/>
                          <a:latin typeface="+mj-lt"/>
                        </a:rPr>
                        <a:t>Total Pleasure </a:t>
                      </a:r>
                      <a:r>
                        <a:rPr lang="en-US" sz="1300" b="1" i="0" u="none" strike="noStrike" dirty="0" err="1" smtClean="0">
                          <a:solidFill>
                            <a:schemeClr val="tx1"/>
                          </a:solidFill>
                          <a:effectLst/>
                          <a:latin typeface="+mj-lt"/>
                        </a:rPr>
                        <a:t>Pwrbtrs</a:t>
                      </a:r>
                      <a:endParaRPr lang="en-US" sz="1300" b="1" i="0" u="none" strike="noStrike" dirty="0">
                        <a:solidFill>
                          <a:schemeClr val="tx1"/>
                        </a:solidFill>
                        <a:effectLst/>
                        <a:latin typeface="+mj-lt"/>
                      </a:endParaRPr>
                    </a:p>
                  </a:txBody>
                  <a:tcPr marL="5052" marR="5052" marT="5052" marB="0" anchor="ctr">
                    <a:noFill/>
                  </a:tcPr>
                </a:tc>
                <a:tc gridSpan="3">
                  <a:txBody>
                    <a:bodyPr/>
                    <a:lstStyle/>
                    <a:p>
                      <a:pPr algn="ctr" fontAlgn="b"/>
                      <a:r>
                        <a:rPr lang="en-US" sz="1300" b="1" i="0" u="none" strike="noStrike" dirty="0" smtClean="0">
                          <a:solidFill>
                            <a:schemeClr val="tx1"/>
                          </a:solidFill>
                          <a:effectLst/>
                          <a:latin typeface="+mj-lt"/>
                        </a:rPr>
                        <a:t>Type of craft…</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2">
                  <a:txBody>
                    <a:bodyPr/>
                    <a:lstStyle/>
                    <a:p>
                      <a:pPr algn="ctr" fontAlgn="b"/>
                      <a:r>
                        <a:rPr lang="en-US" sz="1300" b="1" i="0" u="none" strike="noStrike" dirty="0" smtClean="0">
                          <a:solidFill>
                            <a:schemeClr val="tx1"/>
                          </a:solidFill>
                          <a:effectLst/>
                          <a:latin typeface="+mj-lt"/>
                        </a:rPr>
                        <a:t>Pleasure Powerboat…</a:t>
                      </a:r>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r>
              <a:tr h="464177">
                <a:tc>
                  <a:txBody>
                    <a:bodyPr/>
                    <a:lstStyle/>
                    <a:p>
                      <a:pPr algn="ctr" fontAlgn="b"/>
                      <a:endParaRPr lang="en-US" sz="1300" b="1" i="0" u="none" strike="noStrike" dirty="0" smtClean="0">
                        <a:solidFill>
                          <a:srgbClr val="000000"/>
                        </a:solidFill>
                        <a:effectLst/>
                        <a:latin typeface="+mj-lt"/>
                      </a:endParaRPr>
                    </a:p>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a:t>
                      </a:r>
                    </a:p>
                    <a:p>
                      <a:pPr algn="ctr" fontAlgn="b"/>
                      <a:r>
                        <a:rPr lang="en-US" sz="1300" b="1" i="0" u="none" strike="noStrike" dirty="0" smtClean="0">
                          <a:solidFill>
                            <a:schemeClr val="tx1"/>
                          </a:solidFill>
                          <a:effectLst/>
                          <a:latin typeface="+mj-lt"/>
                        </a:rPr>
                        <a:t>Boaters</a:t>
                      </a:r>
                      <a:endParaRPr lang="en-US" sz="1300" b="1" i="0" u="none" strike="noStrike" dirty="0">
                        <a:solidFill>
                          <a:schemeClr val="tx1"/>
                        </a:solidFill>
                        <a:effectLst/>
                        <a:latin typeface="+mj-lt"/>
                      </a:endParaRPr>
                    </a:p>
                  </a:txBody>
                  <a:tcPr marL="5052" marR="5052" marT="5052" marB="0" anchor="ctr">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baseline="0" dirty="0" smtClean="0">
                          <a:solidFill>
                            <a:schemeClr val="tx1"/>
                          </a:solidFill>
                          <a:effectLst/>
                          <a:latin typeface="+mj-lt"/>
                        </a:rPr>
                        <a:t>&lt;6m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&gt;6m</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PWC</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Drivers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err="1" smtClean="0">
                          <a:solidFill>
                            <a:schemeClr val="tx1"/>
                          </a:solidFill>
                          <a:effectLst/>
                          <a:latin typeface="+mj-lt"/>
                        </a:rPr>
                        <a:t>Passgrs</a:t>
                      </a:r>
                      <a:r>
                        <a:rPr lang="en-US" sz="1300" b="1" i="0" u="none" strike="noStrike" baseline="0" dirty="0" smtClean="0">
                          <a:solidFill>
                            <a:schemeClr val="tx1"/>
                          </a:solidFill>
                          <a:effectLst/>
                          <a:latin typeface="+mj-lt"/>
                        </a:rPr>
                        <a:t> only</a:t>
                      </a:r>
                      <a:endParaRPr lang="en-US" sz="1300" b="1" i="0" u="none" strike="noStrike" dirty="0">
                        <a:solidFill>
                          <a:schemeClr val="tx1"/>
                        </a:solidFill>
                        <a:effectLst/>
                        <a:latin typeface="+mj-lt"/>
                      </a:endParaRPr>
                    </a:p>
                  </a:txBody>
                  <a:tcPr marL="5052" marR="5052" marT="5052" marB="0" anchor="ctr">
                    <a:noFill/>
                  </a:tcPr>
                </a:tc>
              </a:tr>
              <a:tr h="235010">
                <a:tc>
                  <a:txBody>
                    <a:bodyPr/>
                    <a:lstStyle/>
                    <a:p>
                      <a:pPr algn="r" fontAlgn="b"/>
                      <a:r>
                        <a:rPr lang="en-US" sz="1300" i="1" u="none" strike="noStrike" dirty="0">
                          <a:effectLst/>
                          <a:latin typeface="+mj-lt"/>
                        </a:rPr>
                        <a:t>Base</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(n=1204)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dk1"/>
                          </a:solidFill>
                          <a:effectLst/>
                          <a:latin typeface="+mj-lt"/>
                        </a:rPr>
                        <a:t>(n=574)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(n=359)</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(n=187)</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(n=137)</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(n=266)</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(n=276)</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r>
              <a:tr h="240184">
                <a:tc>
                  <a:txBody>
                    <a:bodyPr/>
                    <a:lstStyle/>
                    <a:p>
                      <a:pPr algn="l" fontAlgn="ctr"/>
                      <a:r>
                        <a:rPr lang="en-US" sz="1300" b="0" i="0" u="none" strike="noStrike" dirty="0" smtClean="0">
                          <a:solidFill>
                            <a:schemeClr val="tx1"/>
                          </a:solidFill>
                          <a:effectLst/>
                          <a:latin typeface="+mj-lt"/>
                        </a:rPr>
                        <a:t>BC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28%</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21%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Prairies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15%</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17%</a:t>
                      </a:r>
                    </a:p>
                  </a:txBody>
                  <a:tcPr marL="9525" marR="9525" marT="9525" marB="0" anchor="ctr">
                    <a:solidFill>
                      <a:srgbClr val="B4C882"/>
                    </a:solidFill>
                  </a:tcPr>
                </a:tc>
              </a:tr>
              <a:tr h="240184">
                <a:tc>
                  <a:txBody>
                    <a:bodyPr/>
                    <a:lstStyle/>
                    <a:p>
                      <a:pPr algn="l" fontAlgn="ctr"/>
                      <a:r>
                        <a:rPr lang="en-US" sz="1300" b="0" i="0" u="none" strike="noStrike" dirty="0" smtClean="0">
                          <a:solidFill>
                            <a:schemeClr val="tx1"/>
                          </a:solidFill>
                          <a:effectLst/>
                          <a:latin typeface="+mj-lt"/>
                        </a:rPr>
                        <a:t>Ontario</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28%</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31%</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24%</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Quebec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20%</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18%</a:t>
                      </a: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r>
                        <a:rPr lang="en-US" sz="1300" b="0" i="0" u="none" strike="noStrike">
                          <a:solidFill>
                            <a:schemeClr val="tx1"/>
                          </a:solidFill>
                          <a:effectLst/>
                          <a:latin typeface="+mj-lt"/>
                        </a:rPr>
                        <a:t>23%</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17%</a:t>
                      </a: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24%</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Atlantic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14%</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12%</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9%</a:t>
                      </a:r>
                    </a:p>
                  </a:txBody>
                  <a:tcPr marL="9525" marR="9525" marT="9525" marB="0" anchor="ctr">
                    <a:solidFill>
                      <a:srgbClr val="DE7A7A"/>
                    </a:solidFill>
                  </a:tcPr>
                </a:tc>
              </a:tr>
              <a:tr h="240184">
                <a:tc>
                  <a:txBody>
                    <a:bodyPr/>
                    <a:lstStyle/>
                    <a:p>
                      <a:pPr algn="l" fontAlgn="ctr"/>
                      <a:r>
                        <a:rPr lang="en-US" sz="1300" b="0" i="0" u="none" strike="noStrike" dirty="0" smtClean="0">
                          <a:solidFill>
                            <a:schemeClr val="tx1"/>
                          </a:solidFill>
                          <a:effectLst/>
                          <a:latin typeface="+mj-lt"/>
                        </a:rPr>
                        <a:t>North</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12%</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Male</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60%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58%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68%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45%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240184">
                <a:tc>
                  <a:txBody>
                    <a:bodyPr/>
                    <a:lstStyle/>
                    <a:p>
                      <a:pPr algn="l" fontAlgn="ctr"/>
                      <a:r>
                        <a:rPr lang="en-US" sz="1300" b="0" i="0" u="none" strike="noStrike" dirty="0" smtClean="0">
                          <a:solidFill>
                            <a:schemeClr val="tx1"/>
                          </a:solidFill>
                          <a:effectLst/>
                          <a:latin typeface="+mj-lt"/>
                        </a:rPr>
                        <a:t>Female</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40%</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42%</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37%</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32%</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55%</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b="0" i="0" u="none" strike="noStrike" dirty="0" smtClean="0">
                          <a:solidFill>
                            <a:schemeClr val="tx1"/>
                          </a:solidFill>
                          <a:effectLst/>
                          <a:latin typeface="+mj-lt"/>
                        </a:rPr>
                        <a:t>Ages</a:t>
                      </a:r>
                      <a:r>
                        <a:rPr lang="en-US" sz="1300" b="0" i="0" u="none" strike="noStrike" baseline="0" dirty="0" smtClean="0">
                          <a:solidFill>
                            <a:schemeClr val="tx1"/>
                          </a:solidFill>
                          <a:effectLst/>
                          <a:latin typeface="+mj-lt"/>
                        </a:rPr>
                        <a:t> 18-34</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38%</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Calibri" panose="020F0502020204030204" pitchFamily="34" charset="0"/>
                        </a:rPr>
                        <a:t>36%</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27%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 35-54</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46%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47%</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a:t>
                      </a:r>
                      <a:r>
                        <a:rPr lang="en-US" sz="1300" b="0" i="0" u="none" strike="noStrike" baseline="0" dirty="0" smtClean="0">
                          <a:solidFill>
                            <a:schemeClr val="tx1"/>
                          </a:solidFill>
                          <a:effectLst/>
                          <a:latin typeface="+mj-lt"/>
                        </a:rPr>
                        <a:t> 55-69</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21%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22%</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Parents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41%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New Canadians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a:rPr>
                        <a:t>2%</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Calibri"/>
                        </a:rPr>
                        <a:t>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a:rPr>
                        <a:t>2%</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a:rPr>
                        <a:t>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Strong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52%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55%</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Calibri" panose="020F0502020204030204" pitchFamily="34" charset="0"/>
                        </a:rPr>
                        <a:t>59%</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Calibri" panose="020F0502020204030204" pitchFamily="34" charset="0"/>
                        </a:rPr>
                        <a:t>42%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Moderate</a:t>
                      </a:r>
                      <a:r>
                        <a:rPr lang="en-US" sz="1300" b="0" i="0" u="none" strike="noStrike" baseline="0" dirty="0" smtClean="0">
                          <a:solidFill>
                            <a:schemeClr val="tx1"/>
                          </a:solidFill>
                          <a:effectLst/>
                          <a:latin typeface="+mj-lt"/>
                        </a:rPr>
                        <a:t>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29%</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26%</a:t>
                      </a:r>
                    </a:p>
                  </a:txBody>
                  <a:tcPr marL="9525" marR="9525" marT="9525" marB="0" anchor="ctr">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27%</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34%</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Weak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15%</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Calibri" panose="020F0502020204030204" pitchFamily="34" charset="0"/>
                        </a:rPr>
                        <a:t>12%</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11%</a:t>
                      </a:r>
                    </a:p>
                  </a:txBody>
                  <a:tcPr marL="9525" marR="9525" marT="9525" marB="0" anchor="ctr">
                    <a:solidFill>
                      <a:srgbClr val="DE7A7A"/>
                    </a:solidFill>
                  </a:tcPr>
                </a:tc>
                <a:tc>
                  <a:txBody>
                    <a:bodyPr/>
                    <a:lstStyle/>
                    <a:p>
                      <a:pPr algn="ctr" fontAlgn="b"/>
                      <a:r>
                        <a:rPr lang="en-US" sz="1300" b="0" i="0" u="none" strike="noStrike">
                          <a:solidFill>
                            <a:schemeClr val="tx1"/>
                          </a:solidFill>
                          <a:effectLst/>
                          <a:latin typeface="Calibri" panose="020F0502020204030204" pitchFamily="34" charset="0"/>
                        </a:rPr>
                        <a:t>20%</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Unable</a:t>
                      </a:r>
                      <a:r>
                        <a:rPr lang="en-US" sz="1300" b="0" i="0" u="none" strike="noStrike" baseline="0" dirty="0" smtClean="0">
                          <a:solidFill>
                            <a:schemeClr val="tx1"/>
                          </a:solidFill>
                          <a:effectLst/>
                          <a:latin typeface="+mj-lt"/>
                        </a:rPr>
                        <a:t> to swim</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Calibri" panose="020F0502020204030204" pitchFamily="34" charset="0"/>
                        </a:rPr>
                        <a:t>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Calibri" panose="020F0502020204030204" pitchFamily="34" charset="0"/>
                        </a:rPr>
                        <a:t>5%</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bl>
          </a:graphicData>
        </a:graphic>
      </p:graphicFrame>
      <p:sp>
        <p:nvSpPr>
          <p:cNvPr id="3" name="Slide Number Placeholder 2"/>
          <p:cNvSpPr>
            <a:spLocks noGrp="1"/>
          </p:cNvSpPr>
          <p:nvPr>
            <p:ph type="sldNum" sz="quarter" idx="12"/>
          </p:nvPr>
        </p:nvSpPr>
        <p:spPr>
          <a:xfrm>
            <a:off x="8837144" y="6566400"/>
            <a:ext cx="157094" cy="184666"/>
          </a:xfrm>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83</a:t>
            </a:fld>
            <a:endParaRPr lang="de-DE" dirty="0">
              <a:solidFill>
                <a:srgbClr val="1F497D"/>
              </a:solidFill>
            </a:endParaRPr>
          </a:p>
        </p:txBody>
      </p:sp>
      <p:sp>
        <p:nvSpPr>
          <p:cNvPr id="6" name="Title 1"/>
          <p:cNvSpPr>
            <a:spLocks noGrp="1"/>
          </p:cNvSpPr>
          <p:nvPr>
            <p:ph type="title"/>
          </p:nvPr>
        </p:nvSpPr>
        <p:spPr>
          <a:xfrm>
            <a:off x="838200" y="152400"/>
            <a:ext cx="8064214" cy="762000"/>
          </a:xfrm>
        </p:spPr>
        <p:txBody>
          <a:bodyPr/>
          <a:lstStyle/>
          <a:p>
            <a:r>
              <a:rPr lang="en-US" dirty="0" smtClean="0"/>
              <a:t>Pleasure </a:t>
            </a:r>
            <a:r>
              <a:rPr lang="en-US" dirty="0" err="1" smtClean="0"/>
              <a:t>Powerboating</a:t>
            </a:r>
            <a:r>
              <a:rPr lang="en-US" dirty="0" smtClean="0"/>
              <a:t> Profile</a:t>
            </a:r>
            <a:endParaRPr lang="en-US" sz="1600" b="0" dirty="0" smtClean="0"/>
          </a:p>
        </p:txBody>
      </p:sp>
      <p:sp>
        <p:nvSpPr>
          <p:cNvPr id="8" name="TextBox 7"/>
          <p:cNvSpPr txBox="1"/>
          <p:nvPr/>
        </p:nvSpPr>
        <p:spPr>
          <a:xfrm>
            <a:off x="344426" y="1315432"/>
            <a:ext cx="3206029" cy="584775"/>
          </a:xfrm>
          <a:prstGeom prst="rect">
            <a:avLst/>
          </a:prstGeom>
          <a:noFill/>
        </p:spPr>
        <p:txBody>
          <a:bodyPr wrap="square" rtlCol="0">
            <a:spAutoFit/>
          </a:bodyPr>
          <a:lstStyle/>
          <a:p>
            <a:pPr algn="ctr"/>
            <a:r>
              <a:rPr lang="en-US" sz="1600" b="1" dirty="0" smtClean="0">
                <a:solidFill>
                  <a:srgbClr val="1F497D"/>
                </a:solidFill>
              </a:rPr>
              <a:t>Pleasure </a:t>
            </a:r>
            <a:r>
              <a:rPr lang="en-US" sz="1600" b="1" dirty="0" err="1" smtClean="0">
                <a:solidFill>
                  <a:srgbClr val="1F497D"/>
                </a:solidFill>
              </a:rPr>
              <a:t>Powerboating</a:t>
            </a:r>
            <a:r>
              <a:rPr lang="en-US" sz="1600" b="1" dirty="0" smtClean="0">
                <a:solidFill>
                  <a:srgbClr val="1F497D"/>
                </a:solidFill>
              </a:rPr>
              <a:t> Demographic Profile</a:t>
            </a:r>
            <a:endParaRPr lang="en-US" sz="1600" b="1" dirty="0">
              <a:solidFill>
                <a:srgbClr val="1F497D"/>
              </a:solidFill>
            </a:endParaRPr>
          </a:p>
        </p:txBody>
      </p:sp>
      <p:grpSp>
        <p:nvGrpSpPr>
          <p:cNvPr id="4" name="Group 3"/>
          <p:cNvGrpSpPr/>
          <p:nvPr/>
        </p:nvGrpSpPr>
        <p:grpSpPr>
          <a:xfrm>
            <a:off x="4643844" y="1046256"/>
            <a:ext cx="4084866" cy="557754"/>
            <a:chOff x="4643844" y="1693956"/>
            <a:chExt cx="4084866" cy="557754"/>
          </a:xfrm>
        </p:grpSpPr>
        <p:grpSp>
          <p:nvGrpSpPr>
            <p:cNvPr id="21" name="Group 20"/>
            <p:cNvGrpSpPr/>
            <p:nvPr/>
          </p:nvGrpSpPr>
          <p:grpSpPr>
            <a:xfrm>
              <a:off x="5398770" y="2251710"/>
              <a:ext cx="3329940" cy="0"/>
              <a:chOff x="5398770" y="2350770"/>
              <a:chExt cx="3329940" cy="0"/>
            </a:xfrm>
          </p:grpSpPr>
          <p:cxnSp>
            <p:nvCxnSpPr>
              <p:cNvPr id="18" name="Straight Connector 17"/>
              <p:cNvCxnSpPr/>
              <p:nvPr/>
            </p:nvCxnSpPr>
            <p:spPr>
              <a:xfrm>
                <a:off x="5398770" y="235077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09510" y="235077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2">
              <a:extLst>
                <a:ext uri="{28A0092B-C50C-407E-A947-70E740481C1C}">
                  <a14:useLocalDpi xmlns:a14="http://schemas.microsoft.com/office/drawing/2010/main" val="0"/>
                </a:ext>
              </a:extLst>
            </a:blip>
            <a:srcRect l="17173" t="1313" r="62830" b="82095"/>
            <a:stretch/>
          </p:blipFill>
          <p:spPr bwMode="auto">
            <a:xfrm>
              <a:off x="4643844" y="1693956"/>
              <a:ext cx="484950" cy="2406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36806" y="6434546"/>
            <a:ext cx="4538815" cy="284983"/>
            <a:chOff x="6213279" y="518294"/>
            <a:chExt cx="4538815" cy="284983"/>
          </a:xfrm>
        </p:grpSpPr>
        <p:sp>
          <p:nvSpPr>
            <p:cNvPr id="25" name="Rectangle 24"/>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Box 26"/>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28" name="Straight Connector 2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5531600"/>
      </p:ext>
    </p:extLst>
  </p:cSld>
  <p:clrMapOvr>
    <a:masterClrMapping/>
  </p:clrMapOvr>
  <p:transition spd="slow" advClick="0">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656995370"/>
              </p:ext>
            </p:extLst>
          </p:nvPr>
        </p:nvGraphicFramePr>
        <p:xfrm>
          <a:off x="664762" y="1418426"/>
          <a:ext cx="7793438" cy="1988802"/>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a:off x="609600" y="631372"/>
            <a:ext cx="82296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1F497D"/>
                </a:solidFill>
              </a:rPr>
              <a:t>Those unable to swim and Atlantic Canada are more likely to ‘always’ wear a lifejacket.</a:t>
            </a:r>
          </a:p>
          <a:p>
            <a:pPr marL="285750" indent="-285750">
              <a:buFont typeface="Arial" panose="020B0604020202020204" pitchFamily="34" charset="0"/>
              <a:buChar char="•"/>
            </a:pPr>
            <a:r>
              <a:rPr lang="en-US" sz="1600" dirty="0" smtClean="0">
                <a:solidFill>
                  <a:srgbClr val="1F497D"/>
                </a:solidFill>
              </a:rPr>
              <a:t>Ages 18-34, Ontario, New Canadians and strong swimmers are less frequent wearers of PFDs.</a:t>
            </a:r>
            <a:endParaRPr lang="en-US" sz="1600" dirty="0">
              <a:solidFill>
                <a:srgbClr val="1F497D"/>
              </a:solidFill>
            </a:endParaRPr>
          </a:p>
        </p:txBody>
      </p:sp>
      <p:sp>
        <p:nvSpPr>
          <p:cNvPr id="38" name="Rectangle 37"/>
          <p:cNvSpPr/>
          <p:nvPr/>
        </p:nvSpPr>
        <p:spPr>
          <a:xfrm>
            <a:off x="97972" y="3543300"/>
            <a:ext cx="8949525" cy="27842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p:txBody>
          <a:bodyPr/>
          <a:lstStyle/>
          <a:p>
            <a:r>
              <a:rPr lang="en-US" dirty="0" smtClean="0"/>
              <a:t>There is some variability in claimed wearing of lifejackets among key demographic subgroups.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84</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2286002" y="1590096"/>
            <a:ext cx="4724400"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a:t>
            </a:r>
            <a:endParaRPr lang="en-US" b="1" dirty="0">
              <a:solidFill>
                <a:srgbClr val="1F497D"/>
              </a:solidFill>
            </a:endParaRPr>
          </a:p>
        </p:txBody>
      </p:sp>
      <p:graphicFrame>
        <p:nvGraphicFramePr>
          <p:cNvPr id="7" name="Chart 6"/>
          <p:cNvGraphicFramePr/>
          <p:nvPr>
            <p:extLst>
              <p:ext uri="{D42A27DB-BD31-4B8C-83A1-F6EECF244321}">
                <p14:modId xmlns:p14="http://schemas.microsoft.com/office/powerpoint/2010/main" val="4008892388"/>
              </p:ext>
            </p:extLst>
          </p:nvPr>
        </p:nvGraphicFramePr>
        <p:xfrm>
          <a:off x="152400" y="4332516"/>
          <a:ext cx="2109297" cy="1474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3340683110"/>
              </p:ext>
            </p:extLst>
          </p:nvPr>
        </p:nvGraphicFramePr>
        <p:xfrm>
          <a:off x="2416628" y="4343400"/>
          <a:ext cx="2109297" cy="1856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p:nvPr>
            <p:extLst>
              <p:ext uri="{D42A27DB-BD31-4B8C-83A1-F6EECF244321}">
                <p14:modId xmlns:p14="http://schemas.microsoft.com/office/powerpoint/2010/main" val="1034166264"/>
              </p:ext>
            </p:extLst>
          </p:nvPr>
        </p:nvGraphicFramePr>
        <p:xfrm>
          <a:off x="4662073" y="4343402"/>
          <a:ext cx="2109297" cy="1066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p:nvPr>
            <p:extLst>
              <p:ext uri="{D42A27DB-BD31-4B8C-83A1-F6EECF244321}">
                <p14:modId xmlns:p14="http://schemas.microsoft.com/office/powerpoint/2010/main" val="1154721513"/>
              </p:ext>
            </p:extLst>
          </p:nvPr>
        </p:nvGraphicFramePr>
        <p:xfrm>
          <a:off x="6850102" y="4343400"/>
          <a:ext cx="2109297" cy="1066800"/>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p:nvPr/>
        </p:nvGrpSpPr>
        <p:grpSpPr>
          <a:xfrm>
            <a:off x="5849981" y="5812972"/>
            <a:ext cx="3152505" cy="400110"/>
            <a:chOff x="6206219" y="509396"/>
            <a:chExt cx="3152505" cy="400110"/>
          </a:xfrm>
        </p:grpSpPr>
        <p:sp>
          <p:nvSpPr>
            <p:cNvPr id="32" name="Rectangle 31"/>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3" name="Rectangle 32"/>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4" name="TextBox 33"/>
            <p:cNvSpPr txBox="1"/>
            <p:nvPr/>
          </p:nvSpPr>
          <p:spPr>
            <a:xfrm>
              <a:off x="6836226" y="509396"/>
              <a:ext cx="2522498"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35" name="Straight Connector 3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304800" y="33528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Notable Differences in Frequent Wearing of Lifejackets - % ‘Always’ Wear</a:t>
            </a:r>
            <a:endParaRPr lang="en-US" sz="1600" b="1" dirty="0">
              <a:solidFill>
                <a:srgbClr val="1F497D"/>
              </a:solidFill>
            </a:endParaRPr>
          </a:p>
        </p:txBody>
      </p:sp>
      <p:sp>
        <p:nvSpPr>
          <p:cNvPr id="39" name="TextBox 38"/>
          <p:cNvSpPr txBox="1"/>
          <p:nvPr/>
        </p:nvSpPr>
        <p:spPr>
          <a:xfrm>
            <a:off x="304800" y="3918858"/>
            <a:ext cx="1981200" cy="338554"/>
          </a:xfrm>
          <a:prstGeom prst="rect">
            <a:avLst/>
          </a:prstGeom>
          <a:noFill/>
        </p:spPr>
        <p:txBody>
          <a:bodyPr wrap="square" rtlCol="0">
            <a:spAutoFit/>
          </a:bodyPr>
          <a:lstStyle/>
          <a:p>
            <a:pPr algn="ctr"/>
            <a:r>
              <a:rPr lang="en-US" sz="1600" dirty="0" smtClean="0">
                <a:solidFill>
                  <a:srgbClr val="1F497D"/>
                </a:solidFill>
              </a:rPr>
              <a:t>Age</a:t>
            </a:r>
            <a:endParaRPr lang="en-US" sz="1600" dirty="0">
              <a:solidFill>
                <a:srgbClr val="1F497D"/>
              </a:solidFill>
            </a:endParaRPr>
          </a:p>
        </p:txBody>
      </p:sp>
      <p:sp>
        <p:nvSpPr>
          <p:cNvPr id="40" name="TextBox 39"/>
          <p:cNvSpPr txBox="1"/>
          <p:nvPr/>
        </p:nvSpPr>
        <p:spPr>
          <a:xfrm>
            <a:off x="2645228" y="3918858"/>
            <a:ext cx="1981200" cy="338554"/>
          </a:xfrm>
          <a:prstGeom prst="rect">
            <a:avLst/>
          </a:prstGeom>
          <a:noFill/>
        </p:spPr>
        <p:txBody>
          <a:bodyPr wrap="square" rtlCol="0">
            <a:spAutoFit/>
          </a:bodyPr>
          <a:lstStyle/>
          <a:p>
            <a:pPr algn="ctr"/>
            <a:r>
              <a:rPr lang="en-US" sz="1600" dirty="0" smtClean="0">
                <a:solidFill>
                  <a:srgbClr val="1F497D"/>
                </a:solidFill>
              </a:rPr>
              <a:t>Region</a:t>
            </a:r>
            <a:endParaRPr lang="en-US" sz="1600" dirty="0">
              <a:solidFill>
                <a:srgbClr val="1F497D"/>
              </a:solidFill>
            </a:endParaRPr>
          </a:p>
        </p:txBody>
      </p:sp>
      <p:sp>
        <p:nvSpPr>
          <p:cNvPr id="41" name="TextBox 40"/>
          <p:cNvSpPr txBox="1"/>
          <p:nvPr/>
        </p:nvSpPr>
        <p:spPr>
          <a:xfrm>
            <a:off x="4814473" y="3918858"/>
            <a:ext cx="1981200" cy="338554"/>
          </a:xfrm>
          <a:prstGeom prst="rect">
            <a:avLst/>
          </a:prstGeom>
          <a:noFill/>
        </p:spPr>
        <p:txBody>
          <a:bodyPr wrap="square" rtlCol="0">
            <a:spAutoFit/>
          </a:bodyPr>
          <a:lstStyle/>
          <a:p>
            <a:pPr algn="ctr"/>
            <a:r>
              <a:rPr lang="en-US" sz="1600" dirty="0" smtClean="0">
                <a:solidFill>
                  <a:srgbClr val="1F497D"/>
                </a:solidFill>
              </a:rPr>
              <a:t>New Canadians</a:t>
            </a:r>
            <a:endParaRPr lang="en-US" sz="1600" dirty="0">
              <a:solidFill>
                <a:srgbClr val="1F497D"/>
              </a:solidFill>
            </a:endParaRPr>
          </a:p>
        </p:txBody>
      </p:sp>
      <p:sp>
        <p:nvSpPr>
          <p:cNvPr id="42" name="TextBox 41"/>
          <p:cNvSpPr txBox="1"/>
          <p:nvPr/>
        </p:nvSpPr>
        <p:spPr>
          <a:xfrm>
            <a:off x="7029345" y="3918858"/>
            <a:ext cx="1981200" cy="338554"/>
          </a:xfrm>
          <a:prstGeom prst="rect">
            <a:avLst/>
          </a:prstGeom>
          <a:noFill/>
        </p:spPr>
        <p:txBody>
          <a:bodyPr wrap="square" rtlCol="0">
            <a:spAutoFit/>
          </a:bodyPr>
          <a:lstStyle/>
          <a:p>
            <a:pPr algn="ctr"/>
            <a:r>
              <a:rPr lang="en-US" sz="1600" dirty="0" smtClean="0">
                <a:solidFill>
                  <a:srgbClr val="1F497D"/>
                </a:solidFill>
              </a:rPr>
              <a:t>Swimming Level</a:t>
            </a:r>
            <a:endParaRPr lang="en-US" sz="1600" dirty="0">
              <a:solidFill>
                <a:srgbClr val="1F497D"/>
              </a:solidFill>
            </a:endParaRPr>
          </a:p>
        </p:txBody>
      </p:sp>
      <p:cxnSp>
        <p:nvCxnSpPr>
          <p:cNvPr id="44" name="Straight Connector 43"/>
          <p:cNvCxnSpPr/>
          <p:nvPr/>
        </p:nvCxnSpPr>
        <p:spPr>
          <a:xfrm>
            <a:off x="304800" y="4255532"/>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9509" y="4494364"/>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3177191" y="5052205"/>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7544056" y="4566252"/>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5505979" y="4557625"/>
            <a:ext cx="441385" cy="2415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7773374" y="4951565"/>
            <a:ext cx="441385" cy="241540"/>
          </a:xfrm>
          <a:prstGeom prst="ellipse">
            <a:avLst/>
          </a:prstGeom>
          <a:no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3265987" y="5597582"/>
            <a:ext cx="441385" cy="241540"/>
          </a:xfrm>
          <a:prstGeom prst="ellipse">
            <a:avLst/>
          </a:prstGeom>
          <a:noFill/>
          <a:ln>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7121533"/>
      </p:ext>
    </p:extLst>
  </p:cSld>
  <p:clrMapOvr>
    <a:masterClrMapping/>
  </p:clrMapOvr>
  <p:transition spd="slow" advClick="0">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05740" y="1512570"/>
          <a:ext cx="8763001" cy="5019506"/>
        </p:xfrm>
        <a:graphic>
          <a:graphicData uri="http://schemas.openxmlformats.org/drawingml/2006/table">
            <a:tbl>
              <a:tblPr>
                <a:tableStyleId>{5C22544A-7EE6-4342-B048-85BDC9FD1C3A}</a:tableStyleId>
              </a:tblPr>
              <a:tblGrid>
                <a:gridCol w="382998"/>
                <a:gridCol w="5408202"/>
                <a:gridCol w="781051"/>
                <a:gridCol w="730250"/>
                <a:gridCol w="730250"/>
                <a:gridCol w="730250"/>
              </a:tblGrid>
              <a:tr h="193252">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91583">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77165">
                <a:tc>
                  <a:txBody>
                    <a:bodyPr/>
                    <a:lstStyle/>
                    <a:p>
                      <a:pPr algn="ctr" fontAlgn="b"/>
                      <a:endParaRPr lang="en-US" sz="10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0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(n=287)</a:t>
                      </a:r>
                      <a:endParaRPr lang="en-US" sz="1000" b="0" i="1" u="none" strike="noStrike" dirty="0">
                        <a:solidFill>
                          <a:schemeClr val="tx1"/>
                        </a:solidFill>
                        <a:effectLst/>
                        <a:latin typeface="Calibri"/>
                      </a:endParaRPr>
                    </a:p>
                  </a:txBody>
                  <a:tcPr marL="4875" marR="4875" marT="487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(n=251)</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(n=350)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13317">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a:rPr>
                        <a:t>8.8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8.1</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7.7</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Title 1"/>
          <p:cNvSpPr>
            <a:spLocks noGrp="1"/>
          </p:cNvSpPr>
          <p:nvPr>
            <p:ph type="title"/>
          </p:nvPr>
        </p:nvSpPr>
        <p:spPr>
          <a:xfrm>
            <a:off x="838800" y="62753"/>
            <a:ext cx="8162325" cy="859807"/>
          </a:xfrm>
        </p:spPr>
        <p:txBody>
          <a:bodyPr/>
          <a:lstStyle/>
          <a:p>
            <a:r>
              <a:rPr lang="en-US" dirty="0" smtClean="0"/>
              <a:t>The most convincing Communications Message overall, is also most convincing with Fishers, Pleasure </a:t>
            </a:r>
            <a:r>
              <a:rPr lang="en-US" dirty="0" err="1" smtClean="0"/>
              <a:t>Powerboaters</a:t>
            </a:r>
            <a:r>
              <a:rPr lang="en-US" dirty="0" smtClean="0"/>
              <a:t> and Paddlers specifically</a:t>
            </a:r>
            <a:br>
              <a:rPr lang="en-US" dirty="0" smtClean="0"/>
            </a:br>
            <a:r>
              <a:rPr lang="en-US" dirty="0" smtClean="0"/>
              <a:t>…a lifejacket </a:t>
            </a:r>
            <a:r>
              <a:rPr lang="en-US" sz="2400" u="sng" dirty="0" smtClean="0">
                <a:solidFill>
                  <a:srgbClr val="00C800"/>
                </a:solidFill>
              </a:rPr>
              <a:t>buying you time </a:t>
            </a:r>
            <a:r>
              <a:rPr lang="en-US" dirty="0" smtClean="0"/>
              <a:t>if you fall out of your boat.</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85</a:t>
            </a:fld>
            <a:endParaRPr lang="de-DE" dirty="0">
              <a:solidFill>
                <a:srgbClr val="1F497D"/>
              </a:solidFill>
            </a:endParaRPr>
          </a:p>
        </p:txBody>
      </p:sp>
      <p:sp>
        <p:nvSpPr>
          <p:cNvPr id="40" name="Rectangle 39"/>
          <p:cNvSpPr/>
          <p:nvPr/>
        </p:nvSpPr>
        <p:spPr>
          <a:xfrm>
            <a:off x="-175260" y="1077927"/>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Communications Messages (6 of 10) for wearing lifejackets</a:t>
            </a:r>
            <a:endParaRPr lang="en-US" sz="1600" dirty="0">
              <a:solidFill>
                <a:srgbClr val="1F497D"/>
              </a:solidFill>
            </a:endParaRPr>
          </a:p>
        </p:txBody>
      </p:sp>
      <p:sp>
        <p:nvSpPr>
          <p:cNvPr id="23" name="TextBox 22"/>
          <p:cNvSpPr txBox="1"/>
          <p:nvPr/>
        </p:nvSpPr>
        <p:spPr>
          <a:xfrm>
            <a:off x="6324600" y="634888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24" name="Rectangle 23"/>
          <p:cNvSpPr/>
          <p:nvPr/>
        </p:nvSpPr>
        <p:spPr>
          <a:xfrm>
            <a:off x="0" y="6492180"/>
            <a:ext cx="6019800" cy="400110"/>
          </a:xfrm>
          <a:prstGeom prst="rect">
            <a:avLst/>
          </a:prstGeom>
        </p:spPr>
        <p:txBody>
          <a:bodyPr wrap="square">
            <a:spAutoFit/>
          </a:bodyPr>
          <a:lstStyle/>
          <a:p>
            <a:r>
              <a:rPr lang="en-US" sz="1000" dirty="0">
                <a:solidFill>
                  <a:srgbClr val="1F497D"/>
                </a:solidFill>
              </a:rPr>
              <a:t>Q302. Here are some statements about wearing lifejackets while boating.  Which one do you feel convinces you the most to wear a lifejacket more often and which one applies the least?   (Select one)  </a:t>
            </a:r>
          </a:p>
        </p:txBody>
      </p:sp>
      <p:sp>
        <p:nvSpPr>
          <p:cNvPr id="36" name="Rounded Rectangle 35"/>
          <p:cNvSpPr/>
          <p:nvPr/>
        </p:nvSpPr>
        <p:spPr>
          <a:xfrm>
            <a:off x="7410592" y="699407"/>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wearing a lifejacket</a:t>
            </a:r>
          </a:p>
        </p:txBody>
      </p:sp>
      <p:grpSp>
        <p:nvGrpSpPr>
          <p:cNvPr id="13" name="Group 12"/>
          <p:cNvGrpSpPr/>
          <p:nvPr/>
        </p:nvGrpSpPr>
        <p:grpSpPr>
          <a:xfrm>
            <a:off x="6934200" y="1793475"/>
            <a:ext cx="1833146" cy="340125"/>
            <a:chOff x="7037570" y="1489687"/>
            <a:chExt cx="1833146" cy="340125"/>
          </a:xfrm>
        </p:grpSpPr>
        <p:pic>
          <p:nvPicPr>
            <p:cNvPr id="14"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3059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9114101"/>
      </p:ext>
    </p:extLst>
  </p:cSld>
  <p:clrMapOvr>
    <a:masterClrMapping/>
  </p:clrMapOvr>
  <p:transition spd="slow" advClick="0">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46710" y="1635335"/>
          <a:ext cx="8458199" cy="4722958"/>
        </p:xfrm>
        <a:graphic>
          <a:graphicData uri="http://schemas.openxmlformats.org/drawingml/2006/table">
            <a:tbl>
              <a:tblPr>
                <a:tableStyleId>{5C22544A-7EE6-4342-B048-85BDC9FD1C3A}</a:tableStyleId>
              </a:tblPr>
              <a:tblGrid>
                <a:gridCol w="369676"/>
                <a:gridCol w="5012815"/>
                <a:gridCol w="768927"/>
                <a:gridCol w="768927"/>
                <a:gridCol w="768927"/>
                <a:gridCol w="768927"/>
              </a:tblGrid>
              <a:tr h="235375">
                <a:tc>
                  <a:txBody>
                    <a:bodyPr/>
                    <a:lstStyle/>
                    <a:p>
                      <a:pPr algn="ctr" fontAlgn="b"/>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MD Score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64799">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16325">
                <a:tc>
                  <a:txBody>
                    <a:bodyPr/>
                    <a:lstStyle/>
                    <a:p>
                      <a:pPr algn="ctr" fontAlgn="b"/>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(n=290)</a:t>
                      </a:r>
                      <a:endParaRPr lang="en-US" sz="1000" b="0" i="1" u="none" strike="noStrike" dirty="0">
                        <a:solidFill>
                          <a:schemeClr val="tx1"/>
                        </a:solidFill>
                        <a:effectLst/>
                        <a:latin typeface="Calibri"/>
                      </a:endParaRPr>
                    </a:p>
                  </a:txBody>
                  <a:tcPr marL="4875" marR="4875" marT="487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(n=250)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(n=349)</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09766">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a:rPr>
                        <a:t>80% of people who drown while boating were not wearing a lifejacket and they could have survived if they were.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a:rPr>
                        <a:t>8.8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04165">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70% of boating fatality victims were with other people</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ie</a:t>
                      </a:r>
                      <a:r>
                        <a:rPr lang="en-US" sz="1200" kern="1200" dirty="0" smtClean="0">
                          <a:solidFill>
                            <a:srgbClr val="000000"/>
                          </a:solidFill>
                          <a:effectLst/>
                          <a:latin typeface="+mn-lt"/>
                          <a:ea typeface="+mn-ea"/>
                          <a:cs typeface="+mn-cs"/>
                        </a:rPr>
                        <a:t>. not alone), who were NOT able to rescue them.</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8.1</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875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In a controlled “test” of fishermen who fell out of their small powerboat,</a:t>
                      </a:r>
                      <a:r>
                        <a:rPr lang="en-US" sz="1200" kern="1200" dirty="0" smtClean="0">
                          <a:solidFill>
                            <a:srgbClr val="000000"/>
                          </a:solidFill>
                          <a:effectLst/>
                          <a:latin typeface="+mn-lt"/>
                          <a:ea typeface="+mn-ea"/>
                          <a:cs typeface="+mn-cs"/>
                        </a:rPr>
                        <a:t> 1000 </a:t>
                      </a:r>
                      <a:r>
                        <a:rPr lang="en-US" sz="1200" kern="1200" dirty="0" err="1" smtClean="0">
                          <a:solidFill>
                            <a:srgbClr val="000000"/>
                          </a:solidFill>
                          <a:effectLst/>
                          <a:latin typeface="+mn-lt"/>
                          <a:ea typeface="+mn-ea"/>
                          <a:cs typeface="+mn-cs"/>
                        </a:rPr>
                        <a:t>metres</a:t>
                      </a:r>
                      <a:r>
                        <a:rPr lang="en-US" sz="1200" kern="1200" dirty="0" smtClean="0">
                          <a:solidFill>
                            <a:srgbClr val="000000"/>
                          </a:solidFill>
                          <a:effectLst/>
                          <a:latin typeface="+mn-lt"/>
                          <a:ea typeface="+mn-ea"/>
                          <a:cs typeface="+mn-cs"/>
                        </a:rPr>
                        <a:t> from shore, fully clothed, not wearing a lifejacket, </a:t>
                      </a:r>
                      <a:r>
                        <a:rPr lang="en-US" sz="1200" b="1" kern="1200" dirty="0" smtClean="0">
                          <a:solidFill>
                            <a:srgbClr val="000000"/>
                          </a:solidFill>
                          <a:effectLst/>
                          <a:latin typeface="+mn-lt"/>
                          <a:ea typeface="+mn-ea"/>
                          <a:cs typeface="+mn-cs"/>
                        </a:rPr>
                        <a:t>and tried to swim to shore, 7 out of 10 did not make it.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0279">
                <a:tc gridSpan="2">
                  <a:txBody>
                    <a:bodyPr/>
                    <a:lstStyle/>
                    <a:p>
                      <a:pPr algn="l" fontAlgn="b"/>
                      <a:r>
                        <a:rPr lang="en-US" sz="1200" kern="1200" dirty="0" smtClean="0">
                          <a:solidFill>
                            <a:srgbClr val="000000"/>
                          </a:solidFill>
                          <a:effectLst/>
                          <a:latin typeface="+mn-lt"/>
                          <a:ea typeface="+mn-ea"/>
                          <a:cs typeface="+mn-cs"/>
                        </a:rPr>
                        <a:t>You may unexpectedly and suddenly, end up in the water due to swamping, capsizing or falling overboard, because of </a:t>
                      </a:r>
                      <a:r>
                        <a:rPr lang="en-US" sz="1200" b="1" kern="1200" dirty="0" smtClean="0">
                          <a:solidFill>
                            <a:srgbClr val="000000"/>
                          </a:solidFill>
                          <a:effectLst/>
                          <a:latin typeface="+mn-lt"/>
                          <a:ea typeface="+mn-ea"/>
                          <a:cs typeface="+mn-cs"/>
                        </a:rPr>
                        <a:t>external factors beyond your control such as… </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pPr lvl="0"/>
                      <a:endParaRPr lang="en-US" sz="1200"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r h="652176">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 Careless / inattentive / distracted driving of a boat by “the other guy”</a:t>
                      </a:r>
                      <a:r>
                        <a:rPr lang="en-US" sz="1200" kern="1200" dirty="0" smtClean="0">
                          <a:solidFill>
                            <a:srgbClr val="000000"/>
                          </a:solidFill>
                          <a:effectLst/>
                          <a:latin typeface="+mn-lt"/>
                          <a:ea typeface="+mn-ea"/>
                          <a:cs typeface="+mn-cs"/>
                        </a:rPr>
                        <a:t>; e.g. your boat has to suddenly swerve, or another powerboat or personal watercraft runs over/collides with your canoe/kayak, pedal boat or powerboat.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2567">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 Unknown or unexpected rocks, submerged/partially floating logs, tree stumps or other </a:t>
                      </a:r>
                      <a:r>
                        <a:rPr lang="en-US" sz="1200" b="1" kern="1200" dirty="0" smtClean="0">
                          <a:solidFill>
                            <a:srgbClr val="000000"/>
                          </a:solidFill>
                          <a:effectLst/>
                          <a:latin typeface="+mn-lt"/>
                          <a:ea typeface="+mn-ea"/>
                          <a:cs typeface="+mn-cs"/>
                        </a:rPr>
                        <a:t>obstacles in the water</a:t>
                      </a:r>
                      <a:r>
                        <a:rPr lang="en-US" sz="1200" kern="1200" dirty="0" smtClean="0">
                          <a:solidFill>
                            <a:srgbClr val="000000"/>
                          </a:solidFill>
                          <a:effectLst/>
                          <a:latin typeface="+mn-lt"/>
                          <a:ea typeface="+mn-ea"/>
                          <a:cs typeface="+mn-cs"/>
                        </a:rPr>
                        <a:t> that you do not see.</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12875">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Rough water,</a:t>
                      </a:r>
                      <a:r>
                        <a:rPr lang="en-US" sz="1200" kern="1200" dirty="0" smtClean="0">
                          <a:solidFill>
                            <a:srgbClr val="000000"/>
                          </a:solidFill>
                          <a:effectLst/>
                          <a:latin typeface="+mn-lt"/>
                          <a:ea typeface="+mn-ea"/>
                          <a:cs typeface="+mn-cs"/>
                        </a:rPr>
                        <a:t> due to rapid changes in weather or unexpected effects of waves from other boats.</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2" name="Title 1"/>
          <p:cNvSpPr>
            <a:spLocks noGrp="1"/>
          </p:cNvSpPr>
          <p:nvPr>
            <p:ph type="title"/>
          </p:nvPr>
        </p:nvSpPr>
        <p:spPr>
          <a:xfrm>
            <a:off x="838800" y="80682"/>
            <a:ext cx="8162325" cy="1143658"/>
          </a:xfrm>
        </p:spPr>
        <p:txBody>
          <a:bodyPr/>
          <a:lstStyle/>
          <a:p>
            <a:r>
              <a:rPr lang="en-US" dirty="0" smtClean="0"/>
              <a:t>The most effective Fact overall is also the most persuasive with Fishers, Pleasure </a:t>
            </a:r>
            <a:r>
              <a:rPr lang="en-US" dirty="0" err="1" smtClean="0"/>
              <a:t>Powerboaters</a:t>
            </a:r>
            <a:r>
              <a:rPr lang="en-US" dirty="0" smtClean="0"/>
              <a:t> and Paddlers specifically.</a:t>
            </a:r>
            <a:br>
              <a:rPr lang="en-US" dirty="0" smtClean="0"/>
            </a:br>
            <a:r>
              <a:rPr lang="en-US" dirty="0" smtClean="0"/>
              <a:t>…informs boaters via past drowning statistics about the </a:t>
            </a:r>
            <a:br>
              <a:rPr lang="en-US" dirty="0" smtClean="0"/>
            </a:br>
            <a:r>
              <a:rPr lang="en-US" dirty="0" smtClean="0"/>
              <a:t>possibly fatal consequences of not wearing a lifejacket. </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86</a:t>
            </a:fld>
            <a:endParaRPr lang="de-DE" dirty="0">
              <a:solidFill>
                <a:srgbClr val="1F497D"/>
              </a:solidFill>
            </a:endParaRPr>
          </a:p>
        </p:txBody>
      </p:sp>
      <p:sp>
        <p:nvSpPr>
          <p:cNvPr id="40" name="Rectangle 39"/>
          <p:cNvSpPr/>
          <p:nvPr/>
        </p:nvSpPr>
        <p:spPr>
          <a:xfrm>
            <a:off x="-34290" y="1224339"/>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Supporting Facts (6 of 9) for wearing lifejackets</a:t>
            </a:r>
            <a:endParaRPr lang="en-US" sz="1600" dirty="0">
              <a:solidFill>
                <a:srgbClr val="1F497D"/>
              </a:solidFill>
            </a:endParaRPr>
          </a:p>
        </p:txBody>
      </p:sp>
      <p:sp>
        <p:nvSpPr>
          <p:cNvPr id="23" name="TextBox 22"/>
          <p:cNvSpPr txBox="1"/>
          <p:nvPr/>
        </p:nvSpPr>
        <p:spPr>
          <a:xfrm>
            <a:off x="6156960" y="638317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3" name="Rectangle 12"/>
          <p:cNvSpPr/>
          <p:nvPr/>
        </p:nvSpPr>
        <p:spPr>
          <a:xfrm>
            <a:off x="0" y="6457890"/>
            <a:ext cx="6019800" cy="400110"/>
          </a:xfrm>
          <a:prstGeom prst="rect">
            <a:avLst/>
          </a:prstGeom>
        </p:spPr>
        <p:txBody>
          <a:bodyPr wrap="square">
            <a:spAutoFit/>
          </a:bodyPr>
          <a:lstStyle/>
          <a:p>
            <a:r>
              <a:rPr lang="en-US" sz="1000" dirty="0">
                <a:solidFill>
                  <a:srgbClr val="1F497D"/>
                </a:solidFill>
              </a:rPr>
              <a:t>Q303. Here are some facts about wearing lifejackets while boating.  Which one do you feel convinces you the most to wear a lifejacket more often and which one convinces you the least?   (Select one)  </a:t>
            </a:r>
          </a:p>
        </p:txBody>
      </p:sp>
      <p:sp>
        <p:nvSpPr>
          <p:cNvPr id="14" name="Rounded Rectangle 13"/>
          <p:cNvSpPr/>
          <p:nvPr/>
        </p:nvSpPr>
        <p:spPr>
          <a:xfrm>
            <a:off x="7355938" y="616626"/>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Facts</a:t>
            </a:r>
            <a:r>
              <a:rPr lang="en-US" sz="1400" dirty="0">
                <a:solidFill>
                  <a:srgbClr val="1F497D"/>
                </a:solidFill>
              </a:rPr>
              <a:t> about wearing a lifejacket</a:t>
            </a:r>
          </a:p>
        </p:txBody>
      </p:sp>
      <p:grpSp>
        <p:nvGrpSpPr>
          <p:cNvPr id="16" name="Group 15"/>
          <p:cNvGrpSpPr/>
          <p:nvPr/>
        </p:nvGrpSpPr>
        <p:grpSpPr>
          <a:xfrm>
            <a:off x="6717030" y="1945875"/>
            <a:ext cx="1867436" cy="340125"/>
            <a:chOff x="7037570" y="1489687"/>
            <a:chExt cx="1867436" cy="340125"/>
          </a:xfrm>
        </p:grpSpPr>
        <p:pic>
          <p:nvPicPr>
            <p:cNvPr id="17"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6488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48638" y="153049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4140027"/>
      </p:ext>
    </p:extLst>
  </p:cSld>
  <p:clrMapOvr>
    <a:masterClrMapping/>
  </p:clrMapOvr>
  <p:transition spd="slow" advClick="0">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838800" y="221025"/>
            <a:ext cx="8162325" cy="612000"/>
          </a:xfrm>
        </p:spPr>
        <p:txBody>
          <a:bodyPr/>
          <a:lstStyle/>
          <a:p>
            <a:r>
              <a:rPr lang="en-US" dirty="0" smtClean="0"/>
              <a:t>The strongest regional intent to improve lifejacket compliance is in BC, Ontario and Quebec.  </a:t>
            </a:r>
            <a:r>
              <a:rPr lang="en-US" sz="1400" b="0" dirty="0" smtClean="0"/>
              <a:t>And there </a:t>
            </a:r>
            <a:r>
              <a:rPr lang="en-US" sz="1400" b="0" dirty="0"/>
              <a:t>is broad-based positive impact on intent to ‘always’ wear lifejackets across </a:t>
            </a:r>
            <a:r>
              <a:rPr lang="en-US" sz="1400" b="0" dirty="0" smtClean="0"/>
              <a:t>almost all demographic sub-groups.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87</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97239059"/>
              </p:ext>
            </p:extLst>
          </p:nvPr>
        </p:nvGraphicFramePr>
        <p:xfrm>
          <a:off x="892630" y="1598384"/>
          <a:ext cx="7500259" cy="4093020"/>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BC</a:t>
                      </a:r>
                      <a:r>
                        <a:rPr lang="en-US" sz="1400" b="0" i="0" u="none" strike="noStrike" dirty="0" smtClean="0">
                          <a:solidFill>
                            <a:schemeClr val="tx1"/>
                          </a:solidFill>
                          <a:effectLst/>
                          <a:latin typeface="+mj-lt"/>
                        </a:rPr>
                        <a:t> </a:t>
                      </a:r>
                      <a:r>
                        <a:rPr lang="en-US" sz="1400" b="0" i="1" u="none" strike="noStrike" dirty="0" smtClean="0">
                          <a:solidFill>
                            <a:schemeClr val="tx1"/>
                          </a:solidFill>
                          <a:effectLst/>
                          <a:latin typeface="+mj-lt"/>
                        </a:rPr>
                        <a:t>(n=130)</a:t>
                      </a:r>
                      <a:endParaRPr lang="en-US" sz="1400" b="0" i="1"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51%</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65%</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+14</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Prairies </a:t>
                      </a:r>
                      <a:r>
                        <a:rPr lang="en-US" sz="1400" b="0" i="1" u="none" strike="noStrike" kern="1200" dirty="0" smtClean="0">
                          <a:solidFill>
                            <a:schemeClr val="tx1"/>
                          </a:solidFill>
                          <a:effectLst/>
                          <a:latin typeface="+mn-lt"/>
                          <a:ea typeface="+mn-ea"/>
                          <a:cs typeface="+mn-cs"/>
                        </a:rPr>
                        <a:t>(n=82)</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61%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Ontario </a:t>
                      </a:r>
                      <a:r>
                        <a:rPr lang="en-US" sz="1400" b="0" i="1" u="none" strike="noStrike" kern="1200" dirty="0" smtClean="0">
                          <a:solidFill>
                            <a:schemeClr val="tx1"/>
                          </a:solidFill>
                          <a:effectLst/>
                          <a:latin typeface="+mn-lt"/>
                          <a:ea typeface="+mn-ea"/>
                          <a:cs typeface="+mn-cs"/>
                        </a:rPr>
                        <a:t>(n=164)</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Quebec </a:t>
                      </a:r>
                      <a:r>
                        <a:rPr lang="en-US" sz="1400" b="0" i="1" u="none" strike="noStrike" kern="1200" dirty="0" smtClean="0">
                          <a:solidFill>
                            <a:schemeClr val="tx1"/>
                          </a:solidFill>
                          <a:effectLst/>
                          <a:latin typeface="+mn-lt"/>
                          <a:ea typeface="+mn-ea"/>
                          <a:cs typeface="+mn-cs"/>
                        </a:rPr>
                        <a:t>(n=149)</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Atlantic </a:t>
                      </a:r>
                      <a:r>
                        <a:rPr lang="en-US" sz="1400" b="0" i="1" u="none" strike="noStrike" kern="1200" dirty="0" smtClean="0">
                          <a:solidFill>
                            <a:schemeClr val="tx1"/>
                          </a:solidFill>
                          <a:effectLst/>
                          <a:latin typeface="+mn-lt"/>
                          <a:ea typeface="+mn-ea"/>
                          <a:cs typeface="+mn-cs"/>
                        </a:rPr>
                        <a:t>(n=76)</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North </a:t>
                      </a:r>
                      <a:r>
                        <a:rPr lang="en-US" sz="1400" b="0" i="1" u="none" strike="noStrike" kern="1200" dirty="0" smtClean="0">
                          <a:solidFill>
                            <a:schemeClr val="tx1"/>
                          </a:solidFill>
                          <a:effectLst/>
                          <a:latin typeface="+mn-lt"/>
                          <a:ea typeface="+mn-ea"/>
                          <a:cs typeface="+mn-cs"/>
                        </a:rPr>
                        <a:t>(n=55)</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34" name="TextBox 33"/>
          <p:cNvSpPr txBox="1"/>
          <p:nvPr/>
        </p:nvSpPr>
        <p:spPr>
          <a:xfrm>
            <a:off x="1761506" y="1143000"/>
            <a:ext cx="6535387" cy="369332"/>
          </a:xfrm>
          <a:prstGeom prst="rect">
            <a:avLst/>
          </a:prstGeom>
          <a:noFill/>
        </p:spPr>
        <p:txBody>
          <a:bodyPr wrap="square" rtlCol="0">
            <a:spAutoFit/>
          </a:bodyPr>
          <a:lstStyle/>
          <a:p>
            <a:pPr algn="ctr"/>
            <a:r>
              <a:rPr lang="en-US" b="1" dirty="0" smtClean="0">
                <a:solidFill>
                  <a:srgbClr val="1F497D"/>
                </a:solidFill>
              </a:rPr>
              <a:t>Regions: Current Behaviour &amp; Future Intent to Wear a Lifejacket</a:t>
            </a:r>
            <a:endParaRPr lang="en-US" b="1" dirty="0">
              <a:solidFill>
                <a:srgbClr val="1F497D"/>
              </a:solidFill>
            </a:endParaRPr>
          </a:p>
        </p:txBody>
      </p:sp>
      <p:sp>
        <p:nvSpPr>
          <p:cNvPr id="35" name="TextBox 34"/>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grpSp>
        <p:nvGrpSpPr>
          <p:cNvPr id="36" name="Group 35"/>
          <p:cNvGrpSpPr/>
          <p:nvPr/>
        </p:nvGrpSpPr>
        <p:grpSpPr>
          <a:xfrm>
            <a:off x="5029200" y="6198013"/>
            <a:ext cx="4114800" cy="263277"/>
            <a:chOff x="6206219" y="518294"/>
            <a:chExt cx="4114800" cy="263277"/>
          </a:xfrm>
        </p:grpSpPr>
        <p:sp>
          <p:nvSpPr>
            <p:cNvPr id="37" name="Rectangle 36"/>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8" name="Rectangle 37"/>
            <p:cNvSpPr/>
            <p:nvPr/>
          </p:nvSpPr>
          <p:spPr>
            <a:xfrm>
              <a:off x="6596742" y="590088"/>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31168"/>
              <a:ext cx="3484794" cy="246221"/>
            </a:xfrm>
            <a:prstGeom prst="rect">
              <a:avLst/>
            </a:prstGeom>
            <a:noFill/>
          </p:spPr>
          <p:txBody>
            <a:bodyPr wrap="square" rtlCol="0">
              <a:spAutoFit/>
            </a:bodyPr>
            <a:lstStyle/>
            <a:p>
              <a:r>
                <a:rPr lang="en-US" sz="1000" dirty="0" smtClean="0">
                  <a:solidFill>
                    <a:srgbClr val="1F497D"/>
                  </a:solidFill>
                </a:rPr>
                <a:t>Over 120/Under 80 index compared to total Group A</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7451619" y="2819400"/>
            <a:ext cx="692727" cy="2830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7460673" y="3786404"/>
            <a:ext cx="692727" cy="32657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5359522" y="5941529"/>
            <a:ext cx="3840272" cy="246221"/>
            <a:chOff x="5359522" y="5941529"/>
            <a:chExt cx="3840272" cy="246221"/>
          </a:xfrm>
        </p:grpSpPr>
        <p:sp>
          <p:nvSpPr>
            <p:cNvPr id="22" name="Oval 21"/>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3" name="TextBox 22"/>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
        <p:nvSpPr>
          <p:cNvPr id="17" name="Oval 16"/>
          <p:cNvSpPr/>
          <p:nvPr/>
        </p:nvSpPr>
        <p:spPr>
          <a:xfrm>
            <a:off x="7451618" y="2362200"/>
            <a:ext cx="692727" cy="2830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7451617" y="4293078"/>
            <a:ext cx="692727" cy="28303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7058213"/>
      </p:ext>
    </p:extLst>
  </p:cSld>
  <p:clrMapOvr>
    <a:masterClrMapping/>
  </p:clrMapOvr>
  <p:transition spd="slow" advClick="0">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88</a:t>
            </a:fld>
            <a:endParaRPr lang="de-DE" dirty="0">
              <a:solidFill>
                <a:srgbClr val="1F497D"/>
              </a:solidFill>
            </a:endParaRPr>
          </a:p>
        </p:txBody>
      </p:sp>
      <p:sp>
        <p:nvSpPr>
          <p:cNvPr id="9" name="Title 1"/>
          <p:cNvSpPr>
            <a:spLocks noGrp="1"/>
          </p:cNvSpPr>
          <p:nvPr>
            <p:ph type="title"/>
          </p:nvPr>
        </p:nvSpPr>
        <p:spPr>
          <a:xfrm>
            <a:off x="838200" y="117675"/>
            <a:ext cx="8064214" cy="949125"/>
          </a:xfrm>
        </p:spPr>
        <p:txBody>
          <a:bodyPr/>
          <a:lstStyle/>
          <a:p>
            <a:r>
              <a:rPr lang="en-US" dirty="0" smtClean="0"/>
              <a:t>There is a broad-based positive impact on intent to ‘always’ wear lifejackets across demographic subgroups.</a:t>
            </a:r>
            <a:r>
              <a:rPr lang="en-US" sz="1600" b="0" dirty="0" smtClean="0"/>
              <a:t> Boaters who are unable to swim are more apt to wear a lifejacket currently, and in the future.</a:t>
            </a:r>
          </a:p>
        </p:txBody>
      </p:sp>
      <p:sp>
        <p:nvSpPr>
          <p:cNvPr id="88" name="TextBox 87"/>
          <p:cNvSpPr txBox="1"/>
          <p:nvPr/>
        </p:nvSpPr>
        <p:spPr>
          <a:xfrm>
            <a:off x="10886" y="1296192"/>
            <a:ext cx="9144000" cy="369332"/>
          </a:xfrm>
          <a:prstGeom prst="rect">
            <a:avLst/>
          </a:prstGeom>
          <a:noFill/>
        </p:spPr>
        <p:txBody>
          <a:bodyPr wrap="square" rtlCol="0">
            <a:spAutoFit/>
          </a:bodyPr>
          <a:lstStyle/>
          <a:p>
            <a:pPr algn="ctr"/>
            <a:r>
              <a:rPr lang="en-US" b="1" dirty="0" smtClean="0">
                <a:solidFill>
                  <a:srgbClr val="1F497D"/>
                </a:solidFill>
              </a:rPr>
              <a:t>Key Subgroups: Top Box Current Behaviour &amp; Future Intent to Wear a Lifejacket</a:t>
            </a:r>
            <a:endParaRPr lang="en-US" b="1" dirty="0">
              <a:solidFill>
                <a:srgbClr val="1F497D"/>
              </a:solidFill>
            </a:endParaRPr>
          </a:p>
        </p:txBody>
      </p:sp>
      <p:sp>
        <p:nvSpPr>
          <p:cNvPr id="94" name="TextBox 93"/>
          <p:cNvSpPr txBox="1"/>
          <p:nvPr/>
        </p:nvSpPr>
        <p:spPr>
          <a:xfrm>
            <a:off x="-1" y="6396335"/>
            <a:ext cx="6139881" cy="461665"/>
          </a:xfrm>
          <a:prstGeom prst="rect">
            <a:avLst/>
          </a:prstGeom>
          <a:noFill/>
        </p:spPr>
        <p:txBody>
          <a:bodyPr wrap="square" rtlCol="0">
            <a:spAutoFit/>
          </a:bodyPr>
          <a:lstStyle/>
          <a:p>
            <a:r>
              <a:rPr lang="en-US" sz="1200" dirty="0">
                <a:solidFill>
                  <a:srgbClr val="1F497D"/>
                </a:solidFill>
              </a:rPr>
              <a:t>103a. Overall, how often do you wear a lifejacket when in a boat? (Select one </a:t>
            </a:r>
            <a:r>
              <a:rPr lang="en-US" sz="1200" dirty="0" smtClean="0">
                <a:solidFill>
                  <a:srgbClr val="1F497D"/>
                </a:solidFill>
              </a:rPr>
              <a:t>)</a:t>
            </a:r>
          </a:p>
          <a:p>
            <a:r>
              <a:rPr lang="en-US" sz="1200" dirty="0" smtClean="0">
                <a:solidFill>
                  <a:srgbClr val="1F497D"/>
                </a:solidFill>
              </a:rPr>
              <a:t>304. How often do you think you will wear a lifejacket when in a boat in the future? (Select one)</a:t>
            </a:r>
            <a:endParaRPr lang="en-US" sz="1200"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42664331"/>
              </p:ext>
            </p:extLst>
          </p:nvPr>
        </p:nvGraphicFramePr>
        <p:xfrm>
          <a:off x="827315" y="1698178"/>
          <a:ext cx="7500259" cy="4419594"/>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Males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Females</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14</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Ages 18-34</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Ages 35-44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66%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45-54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58%</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15</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55-69</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8</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a:effectLst/>
                        </a:rPr>
                        <a:t>Total Swimmers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Weak </a:t>
                      </a:r>
                      <a:r>
                        <a:rPr lang="en-US" sz="1400" u="none" strike="noStrike" dirty="0">
                          <a:effectLst/>
                        </a:rPr>
                        <a:t>Swimmers</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72%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Strong </a:t>
                      </a:r>
                      <a:r>
                        <a:rPr lang="en-US" sz="1400" u="none" strike="noStrike" dirty="0">
                          <a:effectLst/>
                        </a:rPr>
                        <a:t>Swimmer</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46%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11</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Unable to swim</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74%</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87%</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Parents (of children &lt;18</a:t>
                      </a:r>
                      <a:r>
                        <a:rPr lang="en-US" sz="1400" u="none" strike="noStrike" dirty="0">
                          <a:effectLst/>
                        </a:rPr>
                        <a:t>)</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a:effectLst/>
                        </a:rPr>
                        <a:t>No Children</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grpSp>
        <p:nvGrpSpPr>
          <p:cNvPr id="18" name="Group 17"/>
          <p:cNvGrpSpPr/>
          <p:nvPr/>
        </p:nvGrpSpPr>
        <p:grpSpPr>
          <a:xfrm>
            <a:off x="5061858" y="6328641"/>
            <a:ext cx="4114800" cy="289873"/>
            <a:chOff x="6206219" y="518294"/>
            <a:chExt cx="4114800" cy="289873"/>
          </a:xfrm>
        </p:grpSpPr>
        <p:sp>
          <p:nvSpPr>
            <p:cNvPr id="20" name="Rectangle 19"/>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6836225" y="531168"/>
              <a:ext cx="3484794" cy="276999"/>
            </a:xfrm>
            <a:prstGeom prst="rect">
              <a:avLst/>
            </a:prstGeom>
            <a:noFill/>
          </p:spPr>
          <p:txBody>
            <a:bodyPr wrap="square" rtlCol="0">
              <a:spAutoFit/>
            </a:bodyPr>
            <a:lstStyle/>
            <a:p>
              <a:r>
                <a:rPr lang="en-US" sz="1200" dirty="0" smtClean="0">
                  <a:solidFill>
                    <a:srgbClr val="1F497D"/>
                  </a:solidFill>
                </a:rPr>
                <a:t>Over 120/Under 80 index compared to total Group A</a:t>
              </a:r>
              <a:endParaRPr lang="en-US" sz="1200" dirty="0">
                <a:solidFill>
                  <a:srgbClr val="1F497D"/>
                </a:solidFill>
              </a:endParaRPr>
            </a:p>
          </p:txBody>
        </p:sp>
        <p:cxnSp>
          <p:nvCxnSpPr>
            <p:cNvPr id="23" name="Straight Connector 2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92180" y="6112915"/>
            <a:ext cx="3840272" cy="276999"/>
            <a:chOff x="5359522" y="5941529"/>
            <a:chExt cx="3840272" cy="276999"/>
          </a:xfrm>
        </p:grpSpPr>
        <p:sp>
          <p:nvSpPr>
            <p:cNvPr id="25" name="Oval 24"/>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
        <p:nvSpPr>
          <p:cNvPr id="27" name="Oval 26"/>
          <p:cNvSpPr/>
          <p:nvPr/>
        </p:nvSpPr>
        <p:spPr>
          <a:xfrm>
            <a:off x="7282542" y="2514600"/>
            <a:ext cx="922020" cy="2819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7347858" y="5562601"/>
            <a:ext cx="762000" cy="55031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3189603"/>
      </p:ext>
    </p:extLst>
  </p:cSld>
  <p:clrMapOvr>
    <a:masterClrMapping/>
  </p:clrMapOvr>
  <p:transition spd="slow" advClick="0">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nvPr>
        </p:nvGraphicFramePr>
        <p:xfrm>
          <a:off x="6594581" y="3690258"/>
          <a:ext cx="2429006" cy="1141630"/>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89</a:t>
            </a:fld>
            <a:endParaRPr lang="de-DE" dirty="0">
              <a:solidFill>
                <a:srgbClr val="1F497D"/>
              </a:solidFill>
            </a:endParaRPr>
          </a:p>
        </p:txBody>
      </p:sp>
      <p:sp>
        <p:nvSpPr>
          <p:cNvPr id="42" name="TextBox 41"/>
          <p:cNvSpPr txBox="1"/>
          <p:nvPr/>
        </p:nvSpPr>
        <p:spPr>
          <a:xfrm>
            <a:off x="609600" y="946390"/>
            <a:ext cx="8305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a:t>
            </a:r>
            <a:endParaRPr lang="en-US" b="1" dirty="0">
              <a:solidFill>
                <a:srgbClr val="1F497D"/>
              </a:solidFill>
            </a:endParaRPr>
          </a:p>
        </p:txBody>
      </p:sp>
      <p:grpSp>
        <p:nvGrpSpPr>
          <p:cNvPr id="43" name="Group 42"/>
          <p:cNvGrpSpPr/>
          <p:nvPr/>
        </p:nvGrpSpPr>
        <p:grpSpPr>
          <a:xfrm>
            <a:off x="4222845" y="5927046"/>
            <a:ext cx="4921154" cy="289873"/>
            <a:chOff x="6206219" y="518294"/>
            <a:chExt cx="4921154" cy="289873"/>
          </a:xfrm>
        </p:grpSpPr>
        <p:sp>
          <p:nvSpPr>
            <p:cNvPr id="55" name="Rectangle 5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TextBox 61"/>
            <p:cNvSpPr txBox="1"/>
            <p:nvPr/>
          </p:nvSpPr>
          <p:spPr>
            <a:xfrm>
              <a:off x="6836224" y="531168"/>
              <a:ext cx="4291149"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63" name="Straight Connector 6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103b. Overall, which of the following applies to you personally when you are in a boat? </a:t>
            </a:r>
          </a:p>
          <a:p>
            <a:r>
              <a:rPr lang="en-US" sz="1200" dirty="0" smtClean="0">
                <a:solidFill>
                  <a:srgbClr val="1F497D"/>
                </a:solidFill>
              </a:rPr>
              <a:t>(Select one)</a:t>
            </a:r>
            <a:endParaRPr lang="en-US" sz="1200" dirty="0">
              <a:solidFill>
                <a:srgbClr val="1F497D"/>
              </a:solidFill>
            </a:endParaRPr>
          </a:p>
        </p:txBody>
      </p:sp>
      <p:sp>
        <p:nvSpPr>
          <p:cNvPr id="31" name="Title 1"/>
          <p:cNvSpPr>
            <a:spLocks noGrp="1"/>
          </p:cNvSpPr>
          <p:nvPr>
            <p:ph type="title"/>
          </p:nvPr>
        </p:nvSpPr>
        <p:spPr>
          <a:xfrm>
            <a:off x="838200" y="130628"/>
            <a:ext cx="8064214" cy="793990"/>
          </a:xfrm>
        </p:spPr>
        <p:txBody>
          <a:bodyPr/>
          <a:lstStyle/>
          <a:p>
            <a:r>
              <a:rPr lang="en-US" dirty="0" smtClean="0"/>
              <a:t>Powerboat drivers and younger boaters admit to drinking alcohol more often while boating; those unable to swim appear cautious and are more likely to ‘never’ drink.</a:t>
            </a:r>
            <a:endParaRPr lang="en-US" sz="1600" b="0" dirty="0" smtClean="0"/>
          </a:p>
        </p:txBody>
      </p:sp>
      <p:sp>
        <p:nvSpPr>
          <p:cNvPr id="32" name="Rectangle 31"/>
          <p:cNvSpPr/>
          <p:nvPr/>
        </p:nvSpPr>
        <p:spPr>
          <a:xfrm>
            <a:off x="97972" y="2748642"/>
            <a:ext cx="8949525" cy="357893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a:off x="304800" y="2558142"/>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Notable Differences in </a:t>
            </a:r>
            <a:r>
              <a:rPr lang="en-US" sz="1600" b="1" dirty="0" smtClean="0">
                <a:solidFill>
                  <a:srgbClr val="1F497D"/>
                </a:solidFill>
              </a:rPr>
              <a:t>Frequency of Drinking Alcohol while Boating</a:t>
            </a:r>
            <a:endParaRPr lang="en-US" sz="1600" b="1" dirty="0">
              <a:solidFill>
                <a:srgbClr val="1F497D"/>
              </a:solidFill>
            </a:endParaRPr>
          </a:p>
        </p:txBody>
      </p:sp>
      <p:graphicFrame>
        <p:nvGraphicFramePr>
          <p:cNvPr id="15" name="Chart 14"/>
          <p:cNvGraphicFramePr/>
          <p:nvPr>
            <p:extLst/>
          </p:nvPr>
        </p:nvGraphicFramePr>
        <p:xfrm>
          <a:off x="119445" y="3679374"/>
          <a:ext cx="2240065" cy="157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nvPr>
        </p:nvGraphicFramePr>
        <p:xfrm>
          <a:off x="2340431" y="3690258"/>
          <a:ext cx="2283308" cy="2188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nvPr>
        </p:nvGraphicFramePr>
        <p:xfrm>
          <a:off x="4506684" y="3679372"/>
          <a:ext cx="2240065" cy="112122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359230" y="3243944"/>
            <a:ext cx="1981200" cy="338554"/>
          </a:xfrm>
          <a:prstGeom prst="rect">
            <a:avLst/>
          </a:prstGeom>
          <a:noFill/>
        </p:spPr>
        <p:txBody>
          <a:bodyPr wrap="square" rtlCol="0">
            <a:spAutoFit/>
          </a:bodyPr>
          <a:lstStyle/>
          <a:p>
            <a:pPr algn="ctr"/>
            <a:r>
              <a:rPr lang="en-US" sz="1600" dirty="0" smtClean="0">
                <a:solidFill>
                  <a:srgbClr val="1F497D"/>
                </a:solidFill>
              </a:rPr>
              <a:t>Age</a:t>
            </a:r>
            <a:endParaRPr lang="en-US" sz="1600" dirty="0">
              <a:solidFill>
                <a:srgbClr val="1F497D"/>
              </a:solidFill>
            </a:endParaRPr>
          </a:p>
        </p:txBody>
      </p:sp>
      <p:sp>
        <p:nvSpPr>
          <p:cNvPr id="20" name="TextBox 19"/>
          <p:cNvSpPr txBox="1"/>
          <p:nvPr/>
        </p:nvSpPr>
        <p:spPr>
          <a:xfrm>
            <a:off x="2732314" y="3243944"/>
            <a:ext cx="1981200" cy="338554"/>
          </a:xfrm>
          <a:prstGeom prst="rect">
            <a:avLst/>
          </a:prstGeom>
          <a:noFill/>
        </p:spPr>
        <p:txBody>
          <a:bodyPr wrap="square" rtlCol="0">
            <a:spAutoFit/>
          </a:bodyPr>
          <a:lstStyle/>
          <a:p>
            <a:pPr algn="ctr"/>
            <a:r>
              <a:rPr lang="en-US" sz="1600" dirty="0" smtClean="0">
                <a:solidFill>
                  <a:srgbClr val="1F497D"/>
                </a:solidFill>
              </a:rPr>
              <a:t>Region</a:t>
            </a:r>
            <a:endParaRPr lang="en-US" sz="1600" dirty="0">
              <a:solidFill>
                <a:srgbClr val="1F497D"/>
              </a:solidFill>
            </a:endParaRPr>
          </a:p>
        </p:txBody>
      </p:sp>
      <p:sp>
        <p:nvSpPr>
          <p:cNvPr id="21" name="TextBox 20"/>
          <p:cNvSpPr txBox="1"/>
          <p:nvPr/>
        </p:nvSpPr>
        <p:spPr>
          <a:xfrm>
            <a:off x="7086600" y="3037118"/>
            <a:ext cx="1981200" cy="584775"/>
          </a:xfrm>
          <a:prstGeom prst="rect">
            <a:avLst/>
          </a:prstGeom>
          <a:noFill/>
        </p:spPr>
        <p:txBody>
          <a:bodyPr wrap="square" rtlCol="0">
            <a:spAutoFit/>
          </a:bodyPr>
          <a:lstStyle/>
          <a:p>
            <a:pPr algn="ctr"/>
            <a:r>
              <a:rPr lang="en-US" sz="1600" dirty="0" smtClean="0">
                <a:solidFill>
                  <a:srgbClr val="1F497D"/>
                </a:solidFill>
              </a:rPr>
              <a:t>Powerboat Drivers/Passengers</a:t>
            </a:r>
            <a:endParaRPr lang="en-US" sz="1600" dirty="0">
              <a:solidFill>
                <a:srgbClr val="1F497D"/>
              </a:solidFill>
            </a:endParaRPr>
          </a:p>
        </p:txBody>
      </p:sp>
      <p:sp>
        <p:nvSpPr>
          <p:cNvPr id="22" name="TextBox 21"/>
          <p:cNvSpPr txBox="1"/>
          <p:nvPr/>
        </p:nvSpPr>
        <p:spPr>
          <a:xfrm>
            <a:off x="4751540" y="3243944"/>
            <a:ext cx="1981200" cy="338554"/>
          </a:xfrm>
          <a:prstGeom prst="rect">
            <a:avLst/>
          </a:prstGeom>
          <a:noFill/>
        </p:spPr>
        <p:txBody>
          <a:bodyPr wrap="square" rtlCol="0">
            <a:spAutoFit/>
          </a:bodyPr>
          <a:lstStyle/>
          <a:p>
            <a:pPr algn="ctr"/>
            <a:r>
              <a:rPr lang="en-US" sz="1600" dirty="0" smtClean="0">
                <a:solidFill>
                  <a:srgbClr val="1F497D"/>
                </a:solidFill>
              </a:rPr>
              <a:t>Swimming Level</a:t>
            </a:r>
            <a:endParaRPr lang="en-US" sz="1600" dirty="0">
              <a:solidFill>
                <a:srgbClr val="1F497D"/>
              </a:solidFill>
            </a:endParaRPr>
          </a:p>
        </p:txBody>
      </p:sp>
      <p:cxnSp>
        <p:nvCxnSpPr>
          <p:cNvPr id="23" name="Straight Connector 22"/>
          <p:cNvCxnSpPr/>
          <p:nvPr/>
        </p:nvCxnSpPr>
        <p:spPr>
          <a:xfrm>
            <a:off x="217714" y="3582498"/>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76808362"/>
      </p:ext>
    </p:extLst>
  </p:cSld>
  <p:clrMapOvr>
    <a:masterClrMapping/>
  </p:clrMapOvr>
  <p:transition spd="slow"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t>Half (48%) of recreational boaters participate in </a:t>
            </a:r>
            <a:r>
              <a:rPr lang="en-US" dirty="0" smtClean="0">
                <a:solidFill>
                  <a:srgbClr val="00C800"/>
                </a:solidFill>
              </a:rPr>
              <a:t>Pleasure Powerboating</a:t>
            </a:r>
            <a:r>
              <a:rPr lang="en-US" dirty="0">
                <a:solidFill>
                  <a:srgbClr val="00C800"/>
                </a:solidFill>
              </a:rPr>
              <a:t>.</a:t>
            </a:r>
            <a:endParaRPr lang="en-US" sz="1600" dirty="0">
              <a:solidFill>
                <a:srgbClr val="00C800"/>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153146311"/>
              </p:ext>
            </p:extLst>
          </p:nvPr>
        </p:nvGraphicFramePr>
        <p:xfrm>
          <a:off x="486383" y="2049314"/>
          <a:ext cx="5739320" cy="4373880"/>
        </p:xfrm>
        <a:graphic>
          <a:graphicData uri="http://schemas.openxmlformats.org/drawingml/2006/table">
            <a:tbl>
              <a:tblPr firstRow="1" bandRow="1">
                <a:tableStyleId>{5C22544A-7EE6-4342-B048-85BDC9FD1C3A}</a:tableStyleId>
              </a:tblPr>
              <a:tblGrid>
                <a:gridCol w="3725694"/>
                <a:gridCol w="885217"/>
                <a:gridCol w="1128409"/>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 of Total 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 of Total Pleasure </a:t>
                      </a:r>
                      <a:r>
                        <a:rPr lang="en-US" sz="1200" dirty="0" err="1" smtClean="0"/>
                        <a:t>Powerboaters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746</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r>
              <a:tr h="289560">
                <a:tc>
                  <a:txBody>
                    <a:bodyPr/>
                    <a:lstStyle/>
                    <a:p>
                      <a:pPr marL="228600" indent="0" algn="l" fontAlgn="ctr"/>
                      <a:r>
                        <a:rPr lang="en-US" sz="1300" b="1" i="0" u="none" strike="noStrike" dirty="0" smtClean="0">
                          <a:solidFill>
                            <a:schemeClr val="tx1"/>
                          </a:solidFill>
                          <a:effectLst/>
                          <a:latin typeface="+mj-lt"/>
                        </a:rPr>
                        <a:t>Total Powerboating (net)</a:t>
                      </a:r>
                      <a:endParaRPr lang="en-US" sz="1300" b="1"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76%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89560">
                <a:tc>
                  <a:txBody>
                    <a:bodyPr/>
                    <a:lstStyle/>
                    <a:p>
                      <a:pPr marL="228600" indent="0" algn="l" fontAlgn="ctr"/>
                      <a:r>
                        <a:rPr lang="en-US" sz="1300" b="1" i="0" u="none" strike="noStrike" dirty="0" smtClean="0">
                          <a:solidFill>
                            <a:schemeClr val="tx1"/>
                          </a:solidFill>
                          <a:effectLst/>
                          <a:latin typeface="+mj-lt"/>
                        </a:rPr>
                        <a:t>Pleasure Powerboating </a:t>
                      </a:r>
                      <a:r>
                        <a:rPr lang="en-US" sz="1300" b="1" i="0" u="none" strike="noStrike" dirty="0" err="1" smtClean="0">
                          <a:solidFill>
                            <a:schemeClr val="tx1"/>
                          </a:solidFill>
                          <a:effectLst/>
                          <a:latin typeface="+mj-lt"/>
                        </a:rPr>
                        <a:t>incl</a:t>
                      </a:r>
                      <a:r>
                        <a:rPr lang="en-US" sz="1300" b="1" i="0" u="none" strike="noStrike" dirty="0" smtClean="0">
                          <a:solidFill>
                            <a:schemeClr val="tx1"/>
                          </a:solidFill>
                          <a:effectLst/>
                          <a:latin typeface="+mj-lt"/>
                        </a:rPr>
                        <a:t> PWC (net)</a:t>
                      </a:r>
                      <a:endParaRPr lang="en-US" sz="1300" b="1"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48%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mj-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89560">
                <a:tc>
                  <a:txBody>
                    <a:bodyPr/>
                    <a:lstStyle/>
                    <a:p>
                      <a:pPr marL="228600" indent="0" algn="l" fontAlgn="ctr"/>
                      <a:r>
                        <a:rPr lang="en-US" sz="1300" b="0" i="0" u="none" strike="noStrike" baseline="0" dirty="0" smtClean="0">
                          <a:solidFill>
                            <a:schemeClr val="tx1"/>
                          </a:solidFill>
                          <a:effectLst/>
                          <a:latin typeface="+mj-lt"/>
                        </a:rPr>
                        <a:t>   </a:t>
                      </a:r>
                      <a:r>
                        <a:rPr lang="en-US" sz="1300" b="0" i="0" u="none" strike="noStrike" dirty="0" smtClean="0">
                          <a:solidFill>
                            <a:schemeClr val="tx1"/>
                          </a:solidFill>
                          <a:effectLst/>
                          <a:latin typeface="+mj-lt"/>
                        </a:rPr>
                        <a:t>Pleasure Powerboating </a:t>
                      </a:r>
                      <a:r>
                        <a:rPr lang="en-US" sz="1300" b="0" i="0" u="none" strike="noStrike" dirty="0" err="1" smtClean="0">
                          <a:solidFill>
                            <a:schemeClr val="tx1"/>
                          </a:solidFill>
                          <a:effectLst/>
                          <a:latin typeface="+mj-lt"/>
                        </a:rPr>
                        <a:t>excl</a:t>
                      </a:r>
                      <a:r>
                        <a:rPr lang="en-US" sz="1300" b="0" i="0" u="none" strike="noStrike" dirty="0" smtClean="0">
                          <a:solidFill>
                            <a:schemeClr val="tx1"/>
                          </a:solidFill>
                          <a:effectLst/>
                          <a:latin typeface="+mj-lt"/>
                        </a:rPr>
                        <a:t> PWC  </a:t>
                      </a:r>
                      <a:r>
                        <a:rPr lang="en-US" sz="1300" b="0" i="0" u="none" strike="noStrike" dirty="0">
                          <a:solidFill>
                            <a:schemeClr val="tx1"/>
                          </a:solidFill>
                          <a:effectLst/>
                          <a:latin typeface="+mj-lt"/>
                        </a:rPr>
                        <a:t>(net)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en-US" sz="1300" b="1" i="0" u="none" strike="noStrike" dirty="0" smtClean="0">
                          <a:solidFill>
                            <a:schemeClr val="tx1"/>
                          </a:solidFill>
                          <a:effectLst/>
                          <a:latin typeface="+mj-lt"/>
                        </a:rPr>
                        <a:t>45%</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en-US" sz="1300" b="1" i="0" u="none" strike="noStrike" dirty="0" smtClean="0">
                          <a:solidFill>
                            <a:schemeClr val="tx1"/>
                          </a:solidFill>
                          <a:effectLst/>
                          <a:latin typeface="+mj-lt"/>
                        </a:rPr>
                        <a:t>94%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r>
              <a:tr h="289560">
                <a:tc>
                  <a:txBody>
                    <a:bodyPr/>
                    <a:lstStyle/>
                    <a:p>
                      <a:pPr marL="403225" indent="0" algn="l" fontAlgn="ctr"/>
                      <a:r>
                        <a:rPr lang="en-US" sz="1300" b="0" i="0" u="none" strike="noStrike" dirty="0">
                          <a:solidFill>
                            <a:schemeClr val="tx1"/>
                          </a:solidFill>
                          <a:effectLst/>
                          <a:latin typeface="+mj-lt"/>
                        </a:rPr>
                        <a:t>…as a </a:t>
                      </a:r>
                      <a:r>
                        <a:rPr lang="en-US" sz="1300" b="0" i="0" u="none" strike="noStrike" dirty="0" smtClean="0">
                          <a:solidFill>
                            <a:schemeClr val="tx1"/>
                          </a:solidFill>
                          <a:effectLst/>
                          <a:latin typeface="+mj-lt"/>
                        </a:rPr>
                        <a:t>passenger (total)</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a:r>
                        <a:rPr lang="en-US" sz="1300" b="1" dirty="0" smtClean="0">
                          <a:latin typeface="+mj-lt"/>
                        </a:rPr>
                        <a:t>75%</a:t>
                      </a:r>
                      <a:endParaRPr lang="en-US" sz="1300" b="1"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289560">
                <a:tc>
                  <a:txBody>
                    <a:bodyPr/>
                    <a:lstStyle/>
                    <a:p>
                      <a:pPr marL="403225" indent="0" algn="l" fontAlgn="ctr"/>
                      <a:r>
                        <a:rPr lang="en-US" sz="1300" b="0" i="0" u="none" strike="noStrike" dirty="0" smtClean="0">
                          <a:solidFill>
                            <a:schemeClr val="tx1"/>
                          </a:solidFill>
                          <a:effectLst/>
                          <a:latin typeface="+mj-lt"/>
                        </a:rPr>
                        <a:t>…as a passenger (not driver)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23%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a:r>
                        <a:rPr lang="en-US" sz="1300" b="1" dirty="0" smtClean="0">
                          <a:latin typeface="+mj-lt"/>
                        </a:rPr>
                        <a:t>48%</a:t>
                      </a:r>
                      <a:endParaRPr lang="en-US" sz="1300" b="1"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…as the driver</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300" b="1" dirty="0" smtClean="0">
                          <a:latin typeface="+mj-lt"/>
                        </a:rPr>
                        <a:t>46%</a:t>
                      </a:r>
                      <a:endParaRPr lang="en-US" sz="1300" b="1"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   Riding a personal watercraft (PWC)</a:t>
                      </a:r>
                      <a:endParaRPr lang="en-US" sz="1300" b="0" i="0" u="none" strike="noStrike" dirty="0">
                        <a:solidFill>
                          <a:schemeClr val="tx1"/>
                        </a:solidFill>
                        <a:effectLst/>
                        <a:latin typeface="+mj-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11%</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300" b="1" dirty="0" smtClean="0">
                          <a:latin typeface="+mj-lt"/>
                        </a:rPr>
                        <a:t>24%</a:t>
                      </a:r>
                      <a:endParaRPr lang="en-US" sz="1300" b="1"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   In a powerboat &lt;6m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30%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algn="ctr"/>
                      <a:r>
                        <a:rPr lang="en-US" sz="1300" b="1" dirty="0" smtClean="0">
                          <a:latin typeface="+mj-lt"/>
                        </a:rPr>
                        <a:t>66%</a:t>
                      </a:r>
                      <a:endParaRPr lang="en-US" sz="1300" b="1"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   In a  powerboat 6m+</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300" b="1" dirty="0" smtClean="0">
                          <a:latin typeface="+mj-lt"/>
                        </a:rPr>
                        <a:t>34%</a:t>
                      </a:r>
                      <a:endParaRPr lang="en-US" sz="1300" b="1" dirty="0">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   Frequent</a:t>
                      </a:r>
                      <a:r>
                        <a:rPr lang="en-US" sz="1300" b="0" i="0" u="none" strike="noStrike" baseline="0" dirty="0" smtClean="0">
                          <a:solidFill>
                            <a:schemeClr val="tx1"/>
                          </a:solidFill>
                          <a:effectLst/>
                          <a:latin typeface="+mj-lt"/>
                        </a:rPr>
                        <a:t> Pleasure </a:t>
                      </a:r>
                      <a:r>
                        <a:rPr lang="en-US" sz="1300" b="0" i="0" u="none" strike="noStrike" baseline="0" dirty="0" err="1" smtClean="0">
                          <a:solidFill>
                            <a:schemeClr val="tx1"/>
                          </a:solidFill>
                          <a:effectLst/>
                          <a:latin typeface="+mj-lt"/>
                        </a:rPr>
                        <a:t>Powerboaters</a:t>
                      </a:r>
                      <a:r>
                        <a:rPr lang="en-US" sz="1300" b="0" i="0" u="none" strike="noStrike" baseline="0" dirty="0" smtClean="0">
                          <a:solidFill>
                            <a:schemeClr val="tx1"/>
                          </a:solidFill>
                          <a:effectLst/>
                          <a:latin typeface="+mj-lt"/>
                        </a:rPr>
                        <a:t> (6+ times/year)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33%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289560">
                <a:tc>
                  <a:txBody>
                    <a:bodyPr/>
                    <a:lstStyle/>
                    <a:p>
                      <a:pPr marL="231775" indent="0" algn="l" fontAlgn="ctr"/>
                      <a:r>
                        <a:rPr lang="en-US" sz="1300" b="0" i="0" u="none" strike="noStrike" dirty="0" smtClean="0">
                          <a:solidFill>
                            <a:schemeClr val="tx1"/>
                          </a:solidFill>
                          <a:effectLst/>
                          <a:latin typeface="+mj-lt"/>
                        </a:rPr>
                        <a:t>   Moderate Pleasure </a:t>
                      </a:r>
                      <a:r>
                        <a:rPr lang="en-US" sz="1300" b="0" i="0" u="none" strike="noStrike" dirty="0" err="1" smtClean="0">
                          <a:solidFill>
                            <a:schemeClr val="tx1"/>
                          </a:solidFill>
                          <a:effectLst/>
                          <a:latin typeface="+mj-lt"/>
                        </a:rPr>
                        <a:t>Powerboaters</a:t>
                      </a:r>
                      <a:r>
                        <a:rPr lang="en-US" sz="1300" b="0" i="0" u="none" strike="noStrike" dirty="0" smtClean="0">
                          <a:solidFill>
                            <a:schemeClr val="tx1"/>
                          </a:solidFill>
                          <a:effectLst/>
                          <a:latin typeface="+mj-lt"/>
                        </a:rPr>
                        <a:t> (3-5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27%</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89560">
                <a:tc>
                  <a:txBody>
                    <a:bodyPr/>
                    <a:lstStyle/>
                    <a:p>
                      <a:pPr marL="231775" indent="0" algn="l" fontAlgn="ctr"/>
                      <a:r>
                        <a:rPr lang="en-US" sz="1300" b="0" i="0" u="none" strike="noStrike" dirty="0" smtClean="0">
                          <a:solidFill>
                            <a:schemeClr val="tx1"/>
                          </a:solidFill>
                          <a:effectLst/>
                          <a:latin typeface="+mj-lt"/>
                        </a:rPr>
                        <a:t>   Infrequent Pleasure </a:t>
                      </a:r>
                      <a:r>
                        <a:rPr lang="en-US" sz="1300" b="0" i="0" u="none" strike="noStrike" dirty="0" err="1" smtClean="0">
                          <a:solidFill>
                            <a:schemeClr val="tx1"/>
                          </a:solidFill>
                          <a:effectLst/>
                          <a:latin typeface="+mj-lt"/>
                        </a:rPr>
                        <a:t>Powerboaters</a:t>
                      </a:r>
                      <a:r>
                        <a:rPr lang="en-US" sz="1300" b="0" i="0" u="none" strike="noStrike" dirty="0" smtClean="0">
                          <a:solidFill>
                            <a:schemeClr val="tx1"/>
                          </a:solidFill>
                          <a:effectLst/>
                          <a:latin typeface="+mj-lt"/>
                        </a:rPr>
                        <a:t> (1-2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38%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bl>
          </a:graphicData>
        </a:graphic>
      </p:graphicFrame>
      <p:sp>
        <p:nvSpPr>
          <p:cNvPr id="7" name="TextBox 6"/>
          <p:cNvSpPr txBox="1"/>
          <p:nvPr/>
        </p:nvSpPr>
        <p:spPr>
          <a:xfrm>
            <a:off x="97154" y="1596087"/>
            <a:ext cx="7801701" cy="369332"/>
          </a:xfrm>
          <a:prstGeom prst="rect">
            <a:avLst/>
          </a:prstGeom>
          <a:noFill/>
        </p:spPr>
        <p:txBody>
          <a:bodyPr wrap="square" rtlCol="0">
            <a:spAutoFit/>
          </a:bodyPr>
          <a:lstStyle/>
          <a:p>
            <a:pPr algn="ctr"/>
            <a:r>
              <a:rPr lang="en-US" b="1" dirty="0" smtClean="0">
                <a:solidFill>
                  <a:srgbClr val="1F497D"/>
                </a:solidFill>
              </a:rPr>
              <a:t>Pleasure Powerboating Participation among Recreational Boaters - % of Boaters</a:t>
            </a:r>
            <a:endParaRPr lang="en-US" b="1" dirty="0">
              <a:solidFill>
                <a:srgbClr val="1F497D"/>
              </a:solidFill>
            </a:endParaRPr>
          </a:p>
        </p:txBody>
      </p:sp>
      <p:sp>
        <p:nvSpPr>
          <p:cNvPr id="27" name="TextBox 26"/>
          <p:cNvSpPr txBox="1"/>
          <p:nvPr/>
        </p:nvSpPr>
        <p:spPr>
          <a:xfrm>
            <a:off x="0" y="6611779"/>
            <a:ext cx="4727643" cy="246221"/>
          </a:xfrm>
          <a:prstGeom prst="rect">
            <a:avLst/>
          </a:prstGeom>
          <a:noFill/>
        </p:spPr>
        <p:txBody>
          <a:bodyPr wrap="square" rtlCol="0">
            <a:spAutoFit/>
          </a:bodyPr>
          <a:lstStyle/>
          <a:p>
            <a:r>
              <a:rPr lang="en-US" sz="1000" b="1" dirty="0" smtClean="0">
                <a:solidFill>
                  <a:srgbClr val="1F497D"/>
                </a:solidFill>
              </a:rPr>
              <a:t>Note: </a:t>
            </a:r>
            <a:r>
              <a:rPr lang="en-US" sz="1000" dirty="0" smtClean="0">
                <a:solidFill>
                  <a:srgbClr val="1F497D"/>
                </a:solidFill>
              </a:rPr>
              <a:t>Sourced from survey questions S4, S6, S7, S8, 102.</a:t>
            </a:r>
            <a:endParaRPr lang="en-US" sz="1000" dirty="0">
              <a:solidFill>
                <a:srgbClr val="1F497D"/>
              </a:solidFill>
            </a:endParaRPr>
          </a:p>
        </p:txBody>
      </p:sp>
      <p:sp>
        <p:nvSpPr>
          <p:cNvPr id="12" name="TextBox 11"/>
          <p:cNvSpPr txBox="1"/>
          <p:nvPr/>
        </p:nvSpPr>
        <p:spPr>
          <a:xfrm>
            <a:off x="388991" y="536486"/>
            <a:ext cx="8602609"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1F497D"/>
                </a:solidFill>
              </a:rPr>
              <a:t>Almost half of pleasure </a:t>
            </a:r>
            <a:r>
              <a:rPr lang="en-US" sz="1100" dirty="0" err="1" smtClean="0">
                <a:solidFill>
                  <a:srgbClr val="1F497D"/>
                </a:solidFill>
              </a:rPr>
              <a:t>powerboaters</a:t>
            </a:r>
            <a:r>
              <a:rPr lang="en-US" sz="1100" dirty="0" smtClean="0">
                <a:solidFill>
                  <a:srgbClr val="1F497D"/>
                </a:solidFill>
              </a:rPr>
              <a:t> (46%) drive a powerboat at least some of the time while pleasure boating; About half (48%) are pleasure boating passengers who never drive the boat.  The other 6% are PWC riders who do not drive or ride in other powerboats.</a:t>
            </a:r>
          </a:p>
          <a:p>
            <a:pPr marL="285750" indent="-285750">
              <a:buFont typeface="Arial" panose="020B0604020202020204" pitchFamily="34" charset="0"/>
              <a:buChar char="•"/>
            </a:pPr>
            <a:r>
              <a:rPr lang="en-US" sz="1100" dirty="0">
                <a:solidFill>
                  <a:srgbClr val="1F497D"/>
                </a:solidFill>
              </a:rPr>
              <a:t>Two-thirds (66%) pleasure boat in a powerboat less than 6 meters in length; one-third pleasure boat in a larger powerboat over 6 meters in length; and one-quarter (24%)  at least occasionally ride a PWC.</a:t>
            </a:r>
          </a:p>
          <a:p>
            <a:pPr marL="285750" indent="-285750">
              <a:buFont typeface="Arial" panose="020B0604020202020204" pitchFamily="34" charset="0"/>
              <a:buChar char="•"/>
            </a:pPr>
            <a:r>
              <a:rPr lang="en-US" sz="1100" dirty="0" smtClean="0">
                <a:solidFill>
                  <a:srgbClr val="1F497D"/>
                </a:solidFill>
              </a:rPr>
              <a:t>One-third (33%) pleasure boat frequently (6+ times/</a:t>
            </a:r>
            <a:r>
              <a:rPr lang="en-US" sz="1100" dirty="0" err="1" smtClean="0">
                <a:solidFill>
                  <a:srgbClr val="1F497D"/>
                </a:solidFill>
              </a:rPr>
              <a:t>yr</a:t>
            </a:r>
            <a:r>
              <a:rPr lang="en-US" sz="1100" dirty="0" smtClean="0">
                <a:solidFill>
                  <a:srgbClr val="1F497D"/>
                </a:solidFill>
              </a:rPr>
              <a:t>) and just over one-third (38%) pleasure boat very infrequently (1-2 times/</a:t>
            </a:r>
            <a:r>
              <a:rPr lang="en-US" sz="1100" dirty="0" err="1" smtClean="0">
                <a:solidFill>
                  <a:srgbClr val="1F497D"/>
                </a:solidFill>
              </a:rPr>
              <a:t>yr</a:t>
            </a:r>
            <a:r>
              <a:rPr lang="en-US" sz="1100" dirty="0" smtClean="0">
                <a:solidFill>
                  <a:srgbClr val="1F497D"/>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839" y="2162904"/>
            <a:ext cx="2613066" cy="22061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092" y="4584086"/>
            <a:ext cx="2466975" cy="1847850"/>
          </a:xfrm>
          <a:prstGeom prst="rect">
            <a:avLst/>
          </a:prstGeom>
        </p:spPr>
      </p:pic>
    </p:spTree>
    <p:extLst>
      <p:ext uri="{BB962C8B-B14F-4D97-AF65-F5344CB8AC3E}">
        <p14:creationId xmlns:p14="http://schemas.microsoft.com/office/powerpoint/2010/main" val="2930860605"/>
      </p:ext>
    </p:extLst>
  </p:cSld>
  <p:clrMapOvr>
    <a:masterClrMapping/>
  </p:clrMapOvr>
  <p:transition spd="slow" advClick="0">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0692561"/>
              </p:ext>
            </p:extLst>
          </p:nvPr>
        </p:nvGraphicFramePr>
        <p:xfrm>
          <a:off x="188687" y="1578430"/>
          <a:ext cx="8748486" cy="4378982"/>
        </p:xfrm>
        <a:graphic>
          <a:graphicData uri="http://schemas.openxmlformats.org/drawingml/2006/table">
            <a:tbl>
              <a:tblPr>
                <a:tableStyleId>{5C22544A-7EE6-4342-B048-85BDC9FD1C3A}</a:tableStyleId>
              </a:tblPr>
              <a:tblGrid>
                <a:gridCol w="3878376"/>
                <a:gridCol w="811685"/>
                <a:gridCol w="811685"/>
                <a:gridCol w="811685"/>
                <a:gridCol w="811685"/>
                <a:gridCol w="811685"/>
                <a:gridCol w="811685"/>
              </a:tblGrid>
              <a:tr h="340382">
                <a:tc>
                  <a:txBody>
                    <a:bodyPr/>
                    <a:lstStyle/>
                    <a:p>
                      <a:pPr algn="r" fontAlgn="ctr"/>
                      <a:endParaRPr lang="en-US" sz="12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BC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Prairies</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Ontario</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Quebec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Atlantic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North</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43">
                <a:tc>
                  <a:txBody>
                    <a:bodyPr/>
                    <a:lstStyle/>
                    <a:p>
                      <a:pPr algn="r" fontAlgn="ctr"/>
                      <a:r>
                        <a:rPr lang="en-US" sz="1200" b="0" i="1" u="none" strike="noStrike" dirty="0" smtClean="0">
                          <a:solidFill>
                            <a:schemeClr val="tx1"/>
                          </a:solidFill>
                          <a:effectLst/>
                          <a:latin typeface="Arial"/>
                        </a:rPr>
                        <a:t>Base</a:t>
                      </a:r>
                      <a:endParaRPr lang="en-US" sz="1200" b="0" i="1" u="none" strike="noStrike" dirty="0">
                        <a:solidFill>
                          <a:schemeClr val="tx1"/>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329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298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4859">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operate</a:t>
                      </a:r>
                      <a:r>
                        <a:rPr lang="en-US" sz="1300" u="none" strike="noStrike" dirty="0">
                          <a:solidFill>
                            <a:schemeClr val="accent5">
                              <a:lumMod val="50000"/>
                            </a:schemeClr>
                          </a:solidFill>
                          <a:effectLst/>
                        </a:rPr>
                        <a:t> a powerboat under </a:t>
                      </a:r>
                      <a:r>
                        <a:rPr lang="en-US" sz="1300" u="none" strike="noStrike" dirty="0" smtClean="0">
                          <a:solidFill>
                            <a:schemeClr val="accent5">
                              <a:lumMod val="50000"/>
                            </a:schemeClr>
                          </a:solidFill>
                          <a:effectLst/>
                        </a:rPr>
                        <a:t>6m</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(20 </a:t>
                      </a:r>
                      <a:r>
                        <a:rPr lang="en-US" sz="1300" u="none" strike="noStrike" baseline="0" dirty="0" smtClean="0">
                          <a:solidFill>
                            <a:schemeClr val="accent5">
                              <a:lumMod val="50000"/>
                            </a:schemeClr>
                          </a:solidFill>
                          <a:effectLst/>
                        </a:rPr>
                        <a:t>f</a:t>
                      </a:r>
                      <a:r>
                        <a:rPr lang="en-US" sz="1300" u="none" strike="noStrike" dirty="0" smtClean="0">
                          <a:solidFill>
                            <a:schemeClr val="accent5">
                              <a:lumMod val="50000"/>
                            </a:schemeClr>
                          </a:solidFill>
                          <a:effectLst/>
                        </a:rPr>
                        <a:t>eet</a:t>
                      </a:r>
                      <a:r>
                        <a:rPr lang="en-US" sz="1300" u="none" strike="noStrike" dirty="0">
                          <a:solidFill>
                            <a:schemeClr val="accent5">
                              <a:lumMod val="50000"/>
                            </a:schemeClr>
                          </a:solidFill>
                          <a:effectLst/>
                        </a:rPr>
                        <a:t>) </a:t>
                      </a:r>
                      <a:r>
                        <a:rPr lang="en-US" sz="1300" u="none" strike="noStrike" dirty="0" smtClean="0">
                          <a:solidFill>
                            <a:schemeClr val="accent5">
                              <a:lumMod val="50000"/>
                            </a:schemeClr>
                          </a:solidFill>
                          <a:effectLst/>
                        </a:rPr>
                        <a:t>in</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length </a:t>
                      </a:r>
                      <a:r>
                        <a:rPr lang="en-US" sz="1300" u="none" strike="noStrike" dirty="0">
                          <a:solidFill>
                            <a:schemeClr val="accent5">
                              <a:lumMod val="50000"/>
                            </a:schemeClr>
                          </a:solidFill>
                          <a:effectLst/>
                        </a:rPr>
                        <a:t>with a </a:t>
                      </a:r>
                      <a:r>
                        <a:rPr lang="en-US" sz="1300" b="1" u="none" strike="noStrike" dirty="0" smtClean="0">
                          <a:solidFill>
                            <a:schemeClr val="accent5">
                              <a:lumMod val="50000"/>
                            </a:schemeClr>
                          </a:solidFill>
                          <a:effectLst/>
                        </a:rPr>
                        <a:t>blood </a:t>
                      </a:r>
                      <a:r>
                        <a:rPr lang="en-US" sz="1300" b="1" u="none" strike="noStrike" dirty="0">
                          <a:solidFill>
                            <a:schemeClr val="accent5">
                              <a:lumMod val="50000"/>
                            </a:schemeClr>
                          </a:solidFill>
                          <a:effectLst/>
                        </a:rPr>
                        <a:t>alcohol level of .08 or higher</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operate any kind of boat</a:t>
                      </a:r>
                      <a:r>
                        <a:rPr lang="en-US" sz="1300" u="none" strike="noStrike" dirty="0">
                          <a:solidFill>
                            <a:schemeClr val="accent5">
                              <a:lumMod val="50000"/>
                            </a:schemeClr>
                          </a:solidFill>
                          <a:effectLst/>
                        </a:rPr>
                        <a:t>, </a:t>
                      </a:r>
                      <a:r>
                        <a:rPr lang="en-US" sz="1300" u="none" strike="noStrike" dirty="0" smtClean="0">
                          <a:solidFill>
                            <a:schemeClr val="accent5">
                              <a:lumMod val="50000"/>
                            </a:schemeClr>
                          </a:solidFill>
                          <a:effectLst/>
                        </a:rPr>
                        <a:t>including </a:t>
                      </a:r>
                      <a:r>
                        <a:rPr lang="en-US" sz="1300" u="none" strike="noStrike" dirty="0">
                          <a:solidFill>
                            <a:schemeClr val="accent5">
                              <a:lumMod val="50000"/>
                            </a:schemeClr>
                          </a:solidFill>
                          <a:effectLst/>
                        </a:rPr>
                        <a:t>a canoe or </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kayak, with </a:t>
                      </a:r>
                      <a:r>
                        <a:rPr lang="en-US" sz="1300" u="none" strike="noStrike" dirty="0">
                          <a:solidFill>
                            <a:schemeClr val="accent5">
                              <a:lumMod val="50000"/>
                            </a:schemeClr>
                          </a:solidFill>
                          <a:effectLst/>
                        </a:rPr>
                        <a:t>a </a:t>
                      </a:r>
                      <a:r>
                        <a:rPr lang="en-US" sz="1300" b="1" u="none" strike="noStrike" dirty="0">
                          <a:solidFill>
                            <a:schemeClr val="accent5">
                              <a:lumMod val="50000"/>
                            </a:schemeClr>
                          </a:solidFill>
                          <a:effectLst/>
                        </a:rPr>
                        <a:t>blood alcohol level of .08 or higher</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drink alcoholic beverages when </a:t>
                      </a:r>
                      <a:r>
                        <a:rPr lang="en-US" sz="1300" u="none" strike="noStrike" dirty="0" smtClean="0">
                          <a:solidFill>
                            <a:schemeClr val="accent5">
                              <a:lumMod val="50000"/>
                            </a:schemeClr>
                          </a:solidFill>
                          <a:effectLst/>
                        </a:rPr>
                        <a:t/>
                      </a:r>
                      <a:br>
                        <a:rPr lang="en-US" sz="1300" u="none" strike="noStrike" dirty="0" smtClean="0">
                          <a:solidFill>
                            <a:schemeClr val="accent5">
                              <a:lumMod val="50000"/>
                            </a:schemeClr>
                          </a:solidFill>
                          <a:effectLst/>
                        </a:rPr>
                      </a:br>
                      <a:r>
                        <a:rPr lang="en-US" sz="1300" u="none" strike="noStrike" dirty="0" smtClean="0">
                          <a:solidFill>
                            <a:schemeClr val="accent5">
                              <a:lumMod val="50000"/>
                            </a:schemeClr>
                          </a:solidFill>
                          <a:effectLst/>
                        </a:rPr>
                        <a:t>the </a:t>
                      </a:r>
                      <a:r>
                        <a:rPr lang="en-US" sz="1300" u="none" strike="noStrike" dirty="0">
                          <a:solidFill>
                            <a:schemeClr val="accent5">
                              <a:lumMod val="50000"/>
                            </a:schemeClr>
                          </a:solidFill>
                          <a:effectLst/>
                        </a:rPr>
                        <a:t>boat is </a:t>
                      </a:r>
                      <a:r>
                        <a:rPr lang="en-US" sz="1300" b="1" u="none" strike="noStrike" dirty="0">
                          <a:solidFill>
                            <a:schemeClr val="accent5">
                              <a:lumMod val="50000"/>
                            </a:schemeClr>
                          </a:solidFill>
                          <a:effectLst/>
                        </a:rPr>
                        <a:t>moving / underway</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carry any open containers </a:t>
                      </a:r>
                      <a:r>
                        <a:rPr lang="en-US" sz="1300" u="none" strike="noStrike" dirty="0">
                          <a:solidFill>
                            <a:schemeClr val="accent5">
                              <a:lumMod val="50000"/>
                            </a:schemeClr>
                          </a:solidFill>
                          <a:effectLst/>
                        </a:rPr>
                        <a:t>of alcoholic </a:t>
                      </a:r>
                      <a:r>
                        <a:rPr lang="en-US" sz="1300" u="none" strike="noStrike" dirty="0" smtClean="0">
                          <a:solidFill>
                            <a:schemeClr val="accent5">
                              <a:lumMod val="50000"/>
                            </a:schemeClr>
                          </a:solidFill>
                          <a:effectLst/>
                        </a:rPr>
                        <a:t>beverages in </a:t>
                      </a:r>
                      <a:r>
                        <a:rPr lang="en-US" sz="1300" u="none" strike="noStrike" dirty="0">
                          <a:solidFill>
                            <a:schemeClr val="accent5">
                              <a:lumMod val="50000"/>
                            </a:schemeClr>
                          </a:solidFill>
                          <a:effectLst/>
                        </a:rPr>
                        <a:t>a boat </a:t>
                      </a:r>
                      <a:r>
                        <a:rPr lang="en-US" sz="1300" b="1" u="none" strike="noStrike" dirty="0">
                          <a:solidFill>
                            <a:schemeClr val="accent5">
                              <a:lumMod val="50000"/>
                            </a:schemeClr>
                          </a:solidFill>
                          <a:effectLst/>
                        </a:rPr>
                        <a:t>under </a:t>
                      </a:r>
                      <a:r>
                        <a:rPr lang="en-US" sz="1300" b="1" u="none" strike="noStrike" dirty="0" smtClean="0">
                          <a:solidFill>
                            <a:schemeClr val="accent5">
                              <a:lumMod val="50000"/>
                            </a:schemeClr>
                          </a:solidFill>
                          <a:effectLst/>
                        </a:rPr>
                        <a:t>6m </a:t>
                      </a:r>
                      <a:r>
                        <a:rPr lang="en-US" sz="1300" b="1" u="none" strike="noStrike" dirty="0">
                          <a:solidFill>
                            <a:schemeClr val="accent5">
                              <a:lumMod val="50000"/>
                            </a:schemeClr>
                          </a:solidFill>
                          <a:effectLst/>
                        </a:rPr>
                        <a:t>that is underway/moving</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drink alcoholic beverages in a boat under </a:t>
                      </a:r>
                      <a:r>
                        <a:rPr lang="en-US" sz="1300" u="none" strike="noStrike" dirty="0" smtClean="0">
                          <a:solidFill>
                            <a:schemeClr val="accent5">
                              <a:lumMod val="50000"/>
                            </a:schemeClr>
                          </a:solidFill>
                          <a:effectLst/>
                        </a:rPr>
                        <a:t>6m</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while </a:t>
                      </a:r>
                      <a:r>
                        <a:rPr lang="en-US" sz="1300" u="none" strike="noStrike" dirty="0">
                          <a:solidFill>
                            <a:schemeClr val="accent5">
                              <a:lumMod val="50000"/>
                            </a:schemeClr>
                          </a:solidFill>
                          <a:effectLst/>
                        </a:rPr>
                        <a:t>it </a:t>
                      </a:r>
                      <a:r>
                        <a:rPr lang="en-US" sz="1300" b="1" u="none" strike="noStrike" dirty="0">
                          <a:solidFill>
                            <a:schemeClr val="accent5">
                              <a:lumMod val="50000"/>
                            </a:schemeClr>
                          </a:solidFill>
                          <a:effectLst/>
                        </a:rPr>
                        <a:t>is docked or anchored</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3">
                              <a:lumMod val="75000"/>
                            </a:schemeClr>
                          </a:solidFill>
                          <a:effectLst/>
                        </a:rPr>
                        <a:t>It is illegal to be in </a:t>
                      </a:r>
                      <a:r>
                        <a:rPr lang="en-US" sz="1300" b="1" u="none" strike="noStrike" dirty="0">
                          <a:solidFill>
                            <a:schemeClr val="accent3">
                              <a:lumMod val="75000"/>
                            </a:schemeClr>
                          </a:solidFill>
                          <a:effectLst/>
                        </a:rPr>
                        <a:t>any kind of boat as a passenger </a:t>
                      </a:r>
                      <a:r>
                        <a:rPr lang="en-US" sz="1300" u="none" strike="noStrike" dirty="0">
                          <a:solidFill>
                            <a:schemeClr val="accent3">
                              <a:lumMod val="75000"/>
                            </a:schemeClr>
                          </a:solidFill>
                          <a:effectLst/>
                        </a:rPr>
                        <a:t>with a </a:t>
                      </a:r>
                      <a:r>
                        <a:rPr lang="en-US" sz="1300" b="1" u="none" strike="noStrike" dirty="0">
                          <a:solidFill>
                            <a:schemeClr val="accent3">
                              <a:lumMod val="75000"/>
                            </a:schemeClr>
                          </a:solidFill>
                          <a:effectLst/>
                        </a:rPr>
                        <a:t>blood alcohol level of .08 or higher</a:t>
                      </a:r>
                      <a:endParaRPr lang="en-US" sz="1300" b="1"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7372">
                <a:tc>
                  <a:txBody>
                    <a:bodyPr/>
                    <a:lstStyle/>
                    <a:p>
                      <a:pPr algn="r" fontAlgn="ctr"/>
                      <a:r>
                        <a:rPr lang="en-US" sz="1300" u="none" strike="noStrike" dirty="0">
                          <a:solidFill>
                            <a:schemeClr val="accent3">
                              <a:lumMod val="75000"/>
                            </a:schemeClr>
                          </a:solidFill>
                          <a:effectLst/>
                        </a:rPr>
                        <a:t>It is </a:t>
                      </a:r>
                      <a:r>
                        <a:rPr lang="en-US" sz="1300" b="1" u="none" strike="noStrike" dirty="0">
                          <a:solidFill>
                            <a:schemeClr val="accent3">
                              <a:lumMod val="75000"/>
                            </a:schemeClr>
                          </a:solidFill>
                          <a:effectLst/>
                        </a:rPr>
                        <a:t>OK to drink alcoholic beverages </a:t>
                      </a:r>
                      <a:r>
                        <a:rPr lang="en-US" sz="1300" u="none" strike="noStrike" dirty="0">
                          <a:solidFill>
                            <a:schemeClr val="accent3">
                              <a:lumMod val="75000"/>
                            </a:schemeClr>
                          </a:solidFill>
                          <a:effectLst/>
                        </a:rPr>
                        <a:t>in a boat under </a:t>
                      </a:r>
                      <a:r>
                        <a:rPr lang="en-US" sz="1300" u="none" strike="noStrike" dirty="0" smtClean="0">
                          <a:solidFill>
                            <a:schemeClr val="accent3">
                              <a:lumMod val="75000"/>
                            </a:schemeClr>
                          </a:solidFill>
                          <a:effectLst/>
                        </a:rPr>
                        <a:t>6m </a:t>
                      </a:r>
                      <a:r>
                        <a:rPr lang="en-US" sz="1300" u="none" strike="noStrike" dirty="0">
                          <a:solidFill>
                            <a:schemeClr val="accent3">
                              <a:lumMod val="75000"/>
                            </a:schemeClr>
                          </a:solidFill>
                          <a:effectLst/>
                        </a:rPr>
                        <a:t>as long as the operator </a:t>
                      </a:r>
                      <a:r>
                        <a:rPr lang="en-US" sz="1300" u="none" strike="noStrike" dirty="0" smtClean="0">
                          <a:solidFill>
                            <a:schemeClr val="accent3">
                              <a:lumMod val="75000"/>
                            </a:schemeClr>
                          </a:solidFill>
                          <a:effectLst/>
                        </a:rPr>
                        <a:t>does </a:t>
                      </a:r>
                      <a:r>
                        <a:rPr lang="en-US" sz="1300" u="none" strike="noStrike" dirty="0">
                          <a:solidFill>
                            <a:schemeClr val="accent3">
                              <a:lumMod val="75000"/>
                            </a:schemeClr>
                          </a:solidFill>
                          <a:effectLst/>
                        </a:rPr>
                        <a:t>not have a blood alcohol level of .08 or higher</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196">
                <a:tc>
                  <a:txBody>
                    <a:bodyPr/>
                    <a:lstStyle/>
                    <a:p>
                      <a:pPr algn="r" fontAlgn="ctr"/>
                      <a:r>
                        <a:rPr lang="en-US" sz="1300" u="none" strike="noStrike" dirty="0">
                          <a:solidFill>
                            <a:schemeClr val="accent3">
                              <a:lumMod val="75000"/>
                            </a:schemeClr>
                          </a:solidFill>
                          <a:effectLst/>
                        </a:rPr>
                        <a:t>None of these</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a:txBody>
                    <a:bodyPr/>
                    <a:lstStyle/>
                    <a:p>
                      <a:pPr algn="r" fontAlgn="ctr"/>
                      <a:r>
                        <a:rPr lang="en-US" sz="1300" u="none" strike="noStrike" dirty="0">
                          <a:solidFill>
                            <a:schemeClr val="accent3">
                              <a:lumMod val="75000"/>
                            </a:schemeClr>
                          </a:solidFill>
                          <a:effectLst/>
                        </a:rPr>
                        <a:t>Don't know</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200" b="0" i="0" u="none" strike="noStrike" dirty="0">
                          <a:solidFill>
                            <a:schemeClr val="tx1"/>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90</a:t>
            </a:fld>
            <a:endParaRPr lang="de-DE" dirty="0">
              <a:solidFill>
                <a:srgbClr val="1F497D"/>
              </a:solidFill>
            </a:endParaRPr>
          </a:p>
        </p:txBody>
      </p:sp>
      <p:sp>
        <p:nvSpPr>
          <p:cNvPr id="6" name="TextBox 5"/>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203. Here are some statements about the laws regarding drinking alcoholic beverages while boating. Which ones do you think are correct? (Select all)</a:t>
            </a:r>
            <a:endParaRPr lang="en-US" sz="1200" dirty="0">
              <a:solidFill>
                <a:srgbClr val="1F497D"/>
              </a:solidFill>
            </a:endParaRPr>
          </a:p>
        </p:txBody>
      </p:sp>
      <p:sp>
        <p:nvSpPr>
          <p:cNvPr id="9" name="Title 1"/>
          <p:cNvSpPr>
            <a:spLocks noGrp="1"/>
          </p:cNvSpPr>
          <p:nvPr>
            <p:ph type="title"/>
          </p:nvPr>
        </p:nvSpPr>
        <p:spPr>
          <a:xfrm>
            <a:off x="838200" y="152400"/>
            <a:ext cx="8153400" cy="990600"/>
          </a:xfrm>
        </p:spPr>
        <p:txBody>
          <a:bodyPr/>
          <a:lstStyle/>
          <a:p>
            <a:r>
              <a:rPr lang="en-US" dirty="0"/>
              <a:t>More boaters in the Prairies and Ontario understand it is illegal to carry open alcohol in a boat under 6m, and illegal to drink in a boat under 6m while docked/anchored; responses of Quebec boaters reflect less restrictive Quebec laws</a:t>
            </a:r>
            <a:r>
              <a:rPr lang="en-US" dirty="0" smtClean="0"/>
              <a:t>.</a:t>
            </a:r>
            <a:endParaRPr lang="en-US" sz="1600" b="0" dirty="0" smtClean="0"/>
          </a:p>
        </p:txBody>
      </p:sp>
      <p:sp>
        <p:nvSpPr>
          <p:cNvPr id="8" name="TextBox 7"/>
          <p:cNvSpPr txBox="1"/>
          <p:nvPr/>
        </p:nvSpPr>
        <p:spPr>
          <a:xfrm>
            <a:off x="914400" y="1263528"/>
            <a:ext cx="7924799" cy="369332"/>
          </a:xfrm>
          <a:prstGeom prst="rect">
            <a:avLst/>
          </a:prstGeom>
          <a:noFill/>
        </p:spPr>
        <p:txBody>
          <a:bodyPr wrap="square" rtlCol="0">
            <a:spAutoFit/>
          </a:bodyPr>
          <a:lstStyle/>
          <a:p>
            <a:pPr algn="ctr"/>
            <a:r>
              <a:rPr lang="en-US" b="1" u="sng" dirty="0" smtClean="0">
                <a:solidFill>
                  <a:srgbClr val="1F497D"/>
                </a:solidFill>
              </a:rPr>
              <a:t>Regional</a:t>
            </a:r>
            <a:r>
              <a:rPr lang="en-US" b="1" dirty="0" smtClean="0">
                <a:solidFill>
                  <a:srgbClr val="1F497D"/>
                </a:solidFill>
              </a:rPr>
              <a:t>: Awareness of Laws regarding Drinking Alcohol while Boating</a:t>
            </a:r>
            <a:endParaRPr lang="en-US" b="1" dirty="0">
              <a:solidFill>
                <a:srgbClr val="1F497D"/>
              </a:solidFill>
            </a:endParaRPr>
          </a:p>
        </p:txBody>
      </p:sp>
      <p:grpSp>
        <p:nvGrpSpPr>
          <p:cNvPr id="17" name="Group 16"/>
          <p:cNvGrpSpPr/>
          <p:nvPr/>
        </p:nvGrpSpPr>
        <p:grpSpPr>
          <a:xfrm>
            <a:off x="4405086" y="6109287"/>
            <a:ext cx="4891314" cy="276999"/>
            <a:chOff x="6206219" y="509396"/>
            <a:chExt cx="4891314" cy="276999"/>
          </a:xfrm>
        </p:grpSpPr>
        <p:sp>
          <p:nvSpPr>
            <p:cNvPr id="18" name="Rectangle 17"/>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6836225" y="509396"/>
              <a:ext cx="4261308"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21" name="Straight Connector 2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7146440"/>
      </p:ext>
    </p:extLst>
  </p:cSld>
  <p:clrMapOvr>
    <a:masterClrMapping/>
  </p:clrMapOvr>
  <p:transition spd="slow" advClick="0">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29275" y="10244"/>
            <a:ext cx="8162325" cy="785485"/>
          </a:xfrm>
        </p:spPr>
        <p:txBody>
          <a:bodyPr/>
          <a:lstStyle/>
          <a:p>
            <a:r>
              <a:rPr lang="en-US" dirty="0"/>
              <a:t>The most convincing Communications </a:t>
            </a:r>
            <a:r>
              <a:rPr lang="en-US" dirty="0" smtClean="0"/>
              <a:t>Messages </a:t>
            </a:r>
            <a:r>
              <a:rPr lang="en-US" dirty="0"/>
              <a:t>overall, </a:t>
            </a:r>
            <a:r>
              <a:rPr lang="en-US" dirty="0" smtClean="0"/>
              <a:t>are </a:t>
            </a:r>
            <a:r>
              <a:rPr lang="en-US" dirty="0"/>
              <a:t>also most convincing with Fishers, Pleasure </a:t>
            </a:r>
            <a:r>
              <a:rPr lang="en-US" dirty="0" err="1"/>
              <a:t>Powerboaters</a:t>
            </a:r>
            <a:r>
              <a:rPr lang="en-US" dirty="0"/>
              <a:t> and Paddlers </a:t>
            </a:r>
            <a:r>
              <a:rPr lang="en-US" dirty="0" smtClean="0"/>
              <a:t>specifically. </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91</a:t>
            </a:fld>
            <a:endParaRPr lang="de-DE" dirty="0">
              <a:solidFill>
                <a:srgbClr val="1F497D"/>
              </a:solidFill>
            </a:endParaRPr>
          </a:p>
        </p:txBody>
      </p:sp>
      <p:sp>
        <p:nvSpPr>
          <p:cNvPr id="40" name="Rectangle 39"/>
          <p:cNvSpPr/>
          <p:nvPr/>
        </p:nvSpPr>
        <p:spPr>
          <a:xfrm>
            <a:off x="-91440" y="108966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Communications 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47254092"/>
              </p:ext>
            </p:extLst>
          </p:nvPr>
        </p:nvGraphicFramePr>
        <p:xfrm>
          <a:off x="289560" y="1438849"/>
          <a:ext cx="8610600" cy="4937417"/>
        </p:xfrm>
        <a:graphic>
          <a:graphicData uri="http://schemas.openxmlformats.org/drawingml/2006/table">
            <a:tbl>
              <a:tblPr>
                <a:tableStyleId>{5C22544A-7EE6-4342-B048-85BDC9FD1C3A}</a:tableStyleId>
              </a:tblPr>
              <a:tblGrid>
                <a:gridCol w="388097"/>
                <a:gridCol w="5531691"/>
                <a:gridCol w="672703"/>
                <a:gridCol w="672703"/>
                <a:gridCol w="672703"/>
                <a:gridCol w="672703"/>
              </a:tblGrid>
              <a:tr h="268031">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28234">
                <a:tc>
                  <a:txBody>
                    <a:bodyPr/>
                    <a:lstStyle/>
                    <a:p>
                      <a:pPr algn="ctr" fontAlgn="b"/>
                      <a:endParaRPr lang="en-US" sz="10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0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(n=297)</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(n=268)</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(n=360)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9.0</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8.5</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8.5</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Enforcement and the risk of getting caught drinking and operating your boat is increasing… </a:t>
                      </a:r>
                      <a:r>
                        <a:rPr lang="en-US" sz="1200" b="0" i="0" u="none" strike="noStrike" dirty="0">
                          <a:solidFill>
                            <a:srgbClr val="000000"/>
                          </a:solidFill>
                          <a:effectLst/>
                          <a:latin typeface="Calibri" panose="020F0502020204030204" pitchFamily="34" charset="0"/>
                          <a:cs typeface="Calibri" panose="020F0502020204030204" pitchFamily="34" charset="0"/>
                        </a:rPr>
                        <a:t>more police spot checks, more unmarked patrol boats, more 9-1-1 calls reporting impaired boaters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7.4</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influence of alcohol can be much worse in a boat than on land due to the effects of sun, wind, waves, motion, darkness and weather</a:t>
                      </a:r>
                      <a:r>
                        <a:rPr lang="en-US" sz="1200" b="0" i="0" u="none" strike="noStrike" dirty="0">
                          <a:solidFill>
                            <a:srgbClr val="000000"/>
                          </a:solidFill>
                          <a:effectLst/>
                          <a:latin typeface="Calibri" panose="020F0502020204030204" pitchFamily="34" charset="0"/>
                          <a:cs typeface="Calibri" panose="020F0502020204030204" pitchFamily="34" charset="0"/>
                        </a:rPr>
                        <a:t>.  You greatly increase the chances of killing someone you care about, if you operate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7.2</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drinking and operating a boat, you are setting a bad example</a:t>
                      </a:r>
                      <a:r>
                        <a:rPr lang="en-US" sz="1200" b="0" i="0" u="none" strike="noStrike" dirty="0">
                          <a:solidFill>
                            <a:srgbClr val="000000"/>
                          </a:solidFill>
                          <a:effectLst/>
                          <a:latin typeface="Calibri" panose="020F0502020204030204" pitchFamily="34" charset="0"/>
                          <a:cs typeface="Calibri" panose="020F0502020204030204" pitchFamily="34" charset="0"/>
                        </a:rPr>
                        <a:t>, by showing children and young adults you boat with that it is OK to drink and drive a boat.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6.9</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having a designated driver/skipper when out in a boat with friends/family</a:t>
                      </a:r>
                      <a:r>
                        <a:rPr lang="en-US" sz="1200" b="0" i="0" u="none" strike="noStrike" dirty="0">
                          <a:solidFill>
                            <a:srgbClr val="000000"/>
                          </a:solidFill>
                          <a:effectLst/>
                          <a:latin typeface="Calibri" panose="020F0502020204030204" pitchFamily="34" charset="0"/>
                          <a:cs typeface="Calibri" panose="020F0502020204030204" pitchFamily="34" charset="0"/>
                        </a:rPr>
                        <a:t>, you can reduce the risk of having a drinking and boating accident or getting caught for impaired boating.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6.7</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4" name="Rectangle 13"/>
          <p:cNvSpPr/>
          <p:nvPr/>
        </p:nvSpPr>
        <p:spPr>
          <a:xfrm>
            <a:off x="0" y="6457890"/>
            <a:ext cx="6019800" cy="400110"/>
          </a:xfrm>
          <a:prstGeom prst="rect">
            <a:avLst/>
          </a:prstGeom>
        </p:spPr>
        <p:txBody>
          <a:bodyPr wrap="square">
            <a:spAutoFit/>
          </a:bodyPr>
          <a:lstStyle/>
          <a:p>
            <a:r>
              <a:rPr lang="en-US" sz="1000" dirty="0">
                <a:solidFill>
                  <a:srgbClr val="1F497D"/>
                </a:solidFill>
              </a:rPr>
              <a:t>Q402. Here are some statements about drinking alcoholic beverages while boating.  Which one do you feel convinces you the most to not drink while operating a boat and which one convinces you the least?   (Select one)  </a:t>
            </a:r>
          </a:p>
        </p:txBody>
      </p:sp>
      <p:sp>
        <p:nvSpPr>
          <p:cNvPr id="15" name="TextBox 14"/>
          <p:cNvSpPr txBox="1"/>
          <p:nvPr/>
        </p:nvSpPr>
        <p:spPr>
          <a:xfrm>
            <a:off x="6031230" y="6341269"/>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6" name="Rounded Rectangle 15"/>
          <p:cNvSpPr/>
          <p:nvPr/>
        </p:nvSpPr>
        <p:spPr>
          <a:xfrm>
            <a:off x="7221141" y="671667"/>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drinking while boating</a:t>
            </a:r>
          </a:p>
        </p:txBody>
      </p:sp>
      <p:grpSp>
        <p:nvGrpSpPr>
          <p:cNvPr id="17" name="Group 16"/>
          <p:cNvGrpSpPr/>
          <p:nvPr/>
        </p:nvGrpSpPr>
        <p:grpSpPr>
          <a:xfrm>
            <a:off x="7002780" y="1740135"/>
            <a:ext cx="1741706" cy="340125"/>
            <a:chOff x="7037570" y="1489687"/>
            <a:chExt cx="1741706" cy="340125"/>
          </a:xfrm>
        </p:grpSpPr>
        <p:pic>
          <p:nvPicPr>
            <p:cNvPr id="18"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43915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5345722"/>
      </p:ext>
    </p:extLst>
  </p:cSld>
  <p:clrMapOvr>
    <a:masterClrMapping/>
  </p:clrMapOvr>
  <p:transition spd="slow" advClick="0">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412031068"/>
              </p:ext>
            </p:extLst>
          </p:nvPr>
        </p:nvGraphicFramePr>
        <p:xfrm>
          <a:off x="293077" y="1066800"/>
          <a:ext cx="8610600" cy="5302390"/>
        </p:xfrm>
        <a:graphic>
          <a:graphicData uri="http://schemas.openxmlformats.org/drawingml/2006/table">
            <a:tbl>
              <a:tblPr>
                <a:tableStyleId>{5C22544A-7EE6-4342-B048-85BDC9FD1C3A}</a:tableStyleId>
              </a:tblPr>
              <a:tblGrid>
                <a:gridCol w="391154"/>
                <a:gridCol w="5507446"/>
                <a:gridCol w="678000"/>
                <a:gridCol w="678000"/>
                <a:gridCol w="678000"/>
                <a:gridCol w="678000"/>
              </a:tblGrid>
              <a:tr h="303200">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MD</a:t>
                      </a:r>
                      <a:r>
                        <a:rPr lang="en-US" sz="1200" b="1" i="0" u="none" strike="noStrike" baseline="0" dirty="0" smtClean="0">
                          <a:solidFill>
                            <a:schemeClr val="bg1"/>
                          </a:solidFill>
                          <a:effectLst/>
                          <a:latin typeface="+mn-lt"/>
                        </a:rPr>
                        <a:t> </a:t>
                      </a:r>
                      <a:r>
                        <a:rPr lang="en-US" sz="1200" b="1" i="0" u="none" strike="noStrike" dirty="0" smtClean="0">
                          <a:solidFill>
                            <a:schemeClr val="bg1"/>
                          </a:solidFill>
                          <a:effectLst/>
                          <a:latin typeface="+mn-lt"/>
                        </a:rPr>
                        <a:t>Score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34315">
                <a:tc>
                  <a:txBody>
                    <a:bodyPr/>
                    <a:lstStyle/>
                    <a:p>
                      <a:pPr algn="ctr" fontAlgn="b"/>
                      <a:endParaRPr lang="en-US" sz="9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9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(n=297)</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(n=263)</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(n=361)</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Impaired driving laws in Canada apply to driving a boat as well as to driving a car on the road.</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effectLst/>
                        </a:rPr>
                        <a:t>8.5</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a:solidFill>
                            <a:schemeClr val="tx1"/>
                          </a:solidFill>
                          <a:effectLst/>
                          <a:latin typeface="Calibri"/>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operate any boat while impaired </a:t>
                      </a:r>
                      <a:r>
                        <a:rPr lang="en-US" sz="1200" b="0" u="none" strike="noStrike" dirty="0">
                          <a:solidFill>
                            <a:srgbClr val="000000"/>
                          </a:solidFill>
                          <a:effectLst/>
                        </a:rPr>
                        <a:t>(i.e., with a blood alcohol level over .08).</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effectLst/>
                        </a:rPr>
                        <a:t>8.4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Alcohol is involved in more than 40% of boating fatalities.</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b"/>
                      <a:r>
                        <a:rPr lang="en-US" sz="1400" u="none" strike="noStrike" dirty="0" smtClean="0">
                          <a:effectLst/>
                        </a:rPr>
                        <a:t>7.9</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for boat operators or passengers to </a:t>
                      </a:r>
                      <a:r>
                        <a:rPr lang="en-US" sz="1200" b="1" u="none" strike="noStrike" dirty="0" smtClean="0">
                          <a:solidFill>
                            <a:srgbClr val="000000"/>
                          </a:solidFill>
                          <a:effectLst/>
                        </a:rPr>
                        <a:t>consume </a:t>
                      </a:r>
                      <a:r>
                        <a:rPr lang="en-US" sz="1200" b="1" u="none" strike="noStrike" dirty="0">
                          <a:solidFill>
                            <a:srgbClr val="000000"/>
                          </a:solidFill>
                          <a:effectLst/>
                        </a:rPr>
                        <a:t>alcoholic beverages when the boat is moving / underway </a:t>
                      </a:r>
                      <a:r>
                        <a:rPr lang="en-US" sz="1200" b="0" u="none" strike="noStrike" dirty="0">
                          <a:solidFill>
                            <a:srgbClr val="000000"/>
                          </a:solidFill>
                          <a:effectLst/>
                        </a:rPr>
                        <a:t>on any recreational boat.</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7.4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0" kern="1200" dirty="0" smtClean="0">
                          <a:solidFill>
                            <a:srgbClr val="000000"/>
                          </a:solidFill>
                          <a:effectLst/>
                          <a:latin typeface="+mn-lt"/>
                          <a:ea typeface="+mn-ea"/>
                          <a:cs typeface="+mn-cs"/>
                        </a:rPr>
                        <a:t>In a controlled “test”, </a:t>
                      </a:r>
                      <a:r>
                        <a:rPr lang="en-US" sz="1200" b="1" kern="1200" dirty="0" smtClean="0">
                          <a:solidFill>
                            <a:srgbClr val="000000"/>
                          </a:solidFill>
                          <a:effectLst/>
                          <a:latin typeface="+mn-lt"/>
                          <a:ea typeface="+mn-ea"/>
                          <a:cs typeface="+mn-cs"/>
                        </a:rPr>
                        <a:t>boaters were tested who had been drinking but were NOT </a:t>
                      </a:r>
                      <a:r>
                        <a:rPr lang="en-US" sz="1200" b="0" kern="1200" dirty="0" smtClean="0">
                          <a:solidFill>
                            <a:srgbClr val="000000"/>
                          </a:solidFill>
                          <a:effectLst/>
                          <a:latin typeface="+mn-lt"/>
                          <a:ea typeface="+mn-ea"/>
                          <a:cs typeface="+mn-cs"/>
                        </a:rPr>
                        <a:t>impaired (blood alcohol levels between .030 and .049 BAC).  ALL of them were able to operate a small outboard motorboat to navigate safely/correctly through an obstacle course before drinking.  </a:t>
                      </a:r>
                      <a:r>
                        <a:rPr lang="en-US" sz="1200" b="1" kern="1200" dirty="0" smtClean="0">
                          <a:solidFill>
                            <a:srgbClr val="000000"/>
                          </a:solidFill>
                          <a:effectLst/>
                          <a:latin typeface="+mn-lt"/>
                          <a:ea typeface="+mn-ea"/>
                          <a:cs typeface="+mn-cs"/>
                        </a:rPr>
                        <a:t>NONE of them were able to safely/correctly navigate through the same obstacle course after drinking.</a:t>
                      </a:r>
                      <a:endParaRPr lang="en-US" sz="1200" b="1" kern="1200" dirty="0">
                        <a:solidFill>
                          <a:srgbClr val="000000"/>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7.2</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consume alcoholic beverages on any boat that is anchored or docked </a:t>
                      </a:r>
                      <a:r>
                        <a:rPr lang="en-US" sz="1200" b="0" u="none" strike="noStrike" dirty="0">
                          <a:solidFill>
                            <a:srgbClr val="000000"/>
                          </a:solidFill>
                          <a:effectLst/>
                        </a:rPr>
                        <a:t>unless the boat is equipped as a residence,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6.1</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carry open alcoholic beverages on a boat </a:t>
                      </a:r>
                      <a:r>
                        <a:rPr lang="en-US" sz="1200" b="0" u="none" strike="noStrike" dirty="0">
                          <a:solidFill>
                            <a:srgbClr val="000000"/>
                          </a:solidFill>
                          <a:effectLst/>
                        </a:rPr>
                        <a:t>unless the boat is equipped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6.0</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6" name="Title 1"/>
          <p:cNvSpPr>
            <a:spLocks noGrp="1"/>
          </p:cNvSpPr>
          <p:nvPr>
            <p:ph type="title"/>
          </p:nvPr>
        </p:nvSpPr>
        <p:spPr>
          <a:xfrm>
            <a:off x="758117" y="80682"/>
            <a:ext cx="6530188" cy="560047"/>
          </a:xfrm>
        </p:spPr>
        <p:txBody>
          <a:bodyPr/>
          <a:lstStyle/>
          <a:p>
            <a:r>
              <a:rPr lang="en-US" dirty="0"/>
              <a:t>The most effective </a:t>
            </a:r>
            <a:r>
              <a:rPr lang="en-US" dirty="0" smtClean="0"/>
              <a:t>Facts </a:t>
            </a:r>
            <a:r>
              <a:rPr lang="en-US" dirty="0"/>
              <a:t>overall </a:t>
            </a:r>
            <a:r>
              <a:rPr lang="en-US" dirty="0" smtClean="0"/>
              <a:t>are </a:t>
            </a:r>
            <a:r>
              <a:rPr lang="en-US" dirty="0"/>
              <a:t>also the most </a:t>
            </a:r>
            <a:r>
              <a:rPr lang="en-US" dirty="0" smtClean="0"/>
              <a:t>persuasive </a:t>
            </a:r>
            <a:r>
              <a:rPr lang="en-US" dirty="0"/>
              <a:t>with Fishers, Pleasure </a:t>
            </a:r>
            <a:r>
              <a:rPr lang="en-US" dirty="0" err="1"/>
              <a:t>Powerboaters</a:t>
            </a:r>
            <a:r>
              <a:rPr lang="en-US" dirty="0"/>
              <a:t> and </a:t>
            </a:r>
            <a:r>
              <a:rPr lang="en-US" dirty="0" smtClean="0"/>
              <a:t>Paddlers specifically.</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92</a:t>
            </a:fld>
            <a:endParaRPr lang="de-DE" dirty="0">
              <a:solidFill>
                <a:srgbClr val="1F497D"/>
              </a:solidFill>
            </a:endParaRPr>
          </a:p>
        </p:txBody>
      </p:sp>
      <p:sp>
        <p:nvSpPr>
          <p:cNvPr id="15" name="Rounded Rectangle 14"/>
          <p:cNvSpPr/>
          <p:nvPr/>
        </p:nvSpPr>
        <p:spPr>
          <a:xfrm>
            <a:off x="7378470" y="297727"/>
            <a:ext cx="176553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Facts</a:t>
            </a:r>
            <a:r>
              <a:rPr lang="en-US" sz="1400" dirty="0">
                <a:solidFill>
                  <a:srgbClr val="1F497D"/>
                </a:solidFill>
              </a:rPr>
              <a:t> about drinking while boating</a:t>
            </a:r>
          </a:p>
        </p:txBody>
      </p:sp>
      <p:sp>
        <p:nvSpPr>
          <p:cNvPr id="17" name="TextBox 16"/>
          <p:cNvSpPr txBox="1"/>
          <p:nvPr/>
        </p:nvSpPr>
        <p:spPr>
          <a:xfrm>
            <a:off x="6289431" y="6341269"/>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8" name="Rectangle 17"/>
          <p:cNvSpPr/>
          <p:nvPr/>
        </p:nvSpPr>
        <p:spPr>
          <a:xfrm>
            <a:off x="11430" y="6450270"/>
            <a:ext cx="6019800" cy="400110"/>
          </a:xfrm>
          <a:prstGeom prst="rect">
            <a:avLst/>
          </a:prstGeom>
        </p:spPr>
        <p:txBody>
          <a:bodyPr wrap="square">
            <a:spAutoFit/>
          </a:bodyPr>
          <a:lstStyle/>
          <a:p>
            <a:r>
              <a:rPr lang="en-US" sz="1000" dirty="0">
                <a:solidFill>
                  <a:srgbClr val="1F497D"/>
                </a:solidFill>
              </a:rPr>
              <a:t>Q403. Here are some facts about drinking alcoholic beverages while boating.  Which one do you feel convinces you the most to not drink while operating a boat and which one convinces you the least?   (Select one)  </a:t>
            </a:r>
          </a:p>
        </p:txBody>
      </p:sp>
      <p:sp>
        <p:nvSpPr>
          <p:cNvPr id="19" name="Rectangle 18"/>
          <p:cNvSpPr/>
          <p:nvPr/>
        </p:nvSpPr>
        <p:spPr>
          <a:xfrm>
            <a:off x="-87923" y="715401"/>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Supporting Facts for drinking while operating a boat</a:t>
            </a:r>
            <a:endParaRPr lang="en-US" sz="1600" dirty="0">
              <a:solidFill>
                <a:srgbClr val="1F497D"/>
              </a:solidFill>
            </a:endParaRPr>
          </a:p>
        </p:txBody>
      </p:sp>
      <p:grpSp>
        <p:nvGrpSpPr>
          <p:cNvPr id="2" name="Group 1"/>
          <p:cNvGrpSpPr/>
          <p:nvPr/>
        </p:nvGrpSpPr>
        <p:grpSpPr>
          <a:xfrm>
            <a:off x="6979920" y="1371600"/>
            <a:ext cx="1741706" cy="340125"/>
            <a:chOff x="7037570" y="1489687"/>
            <a:chExt cx="1741706" cy="340125"/>
          </a:xfrm>
        </p:grpSpPr>
        <p:pic>
          <p:nvPicPr>
            <p:cNvPr id="1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43915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9066229"/>
      </p:ext>
    </p:extLst>
  </p:cSld>
  <p:clrMapOvr>
    <a:masterClrMapping/>
  </p:clrMapOvr>
  <p:transition spd="slow" advClick="0">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93</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46602880"/>
              </p:ext>
            </p:extLst>
          </p:nvPr>
        </p:nvGraphicFramePr>
        <p:xfrm>
          <a:off x="892630" y="1774380"/>
          <a:ext cx="7500259" cy="4146595"/>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BC</a:t>
                      </a:r>
                      <a:r>
                        <a:rPr lang="en-US" sz="1400" b="0" i="0" u="none" strike="noStrike" dirty="0" smtClean="0">
                          <a:solidFill>
                            <a:schemeClr val="tx1"/>
                          </a:solidFill>
                          <a:effectLst/>
                          <a:latin typeface="+mj-lt"/>
                        </a:rPr>
                        <a:t> </a:t>
                      </a:r>
                      <a:r>
                        <a:rPr lang="en-US" sz="1400" b="0" i="1" u="none" strike="noStrike" dirty="0" smtClean="0">
                          <a:solidFill>
                            <a:schemeClr val="tx1"/>
                          </a:solidFill>
                          <a:effectLst/>
                          <a:latin typeface="+mj-lt"/>
                        </a:rPr>
                        <a:t>(n=130)</a:t>
                      </a:r>
                      <a:endParaRPr lang="en-US" sz="1400" b="0" i="1"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69%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+20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Prairies </a:t>
                      </a:r>
                      <a:r>
                        <a:rPr lang="en-US" sz="1400" b="0" i="1" u="none" strike="noStrike" kern="1200" dirty="0" smtClean="0">
                          <a:solidFill>
                            <a:schemeClr val="tx1"/>
                          </a:solidFill>
                          <a:effectLst/>
                          <a:latin typeface="+mn-lt"/>
                          <a:ea typeface="+mn-ea"/>
                          <a:cs typeface="+mn-cs"/>
                        </a:rPr>
                        <a:t>(n=82)</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Ontario </a:t>
                      </a:r>
                      <a:r>
                        <a:rPr lang="en-US" sz="1400" b="0" i="1" u="none" strike="noStrike" kern="1200" dirty="0" smtClean="0">
                          <a:solidFill>
                            <a:schemeClr val="tx1"/>
                          </a:solidFill>
                          <a:effectLst/>
                          <a:latin typeface="+mn-lt"/>
                          <a:ea typeface="+mn-ea"/>
                          <a:cs typeface="+mn-cs"/>
                        </a:rPr>
                        <a:t>(n=165)</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Quebec </a:t>
                      </a:r>
                      <a:r>
                        <a:rPr lang="en-US" sz="1400" b="0" i="1" u="none" strike="noStrike" kern="1200" dirty="0" smtClean="0">
                          <a:solidFill>
                            <a:schemeClr val="tx1"/>
                          </a:solidFill>
                          <a:effectLst/>
                          <a:latin typeface="+mn-lt"/>
                          <a:ea typeface="+mn-ea"/>
                          <a:cs typeface="+mn-cs"/>
                        </a:rPr>
                        <a:t>(n=149)</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38%</a:t>
                      </a:r>
                      <a:endParaRPr lang="en-US" sz="1400" b="0" i="0" u="none" strike="noStrike" dirty="0">
                        <a:solidFill>
                          <a:srgbClr val="1F497D"/>
                        </a:solidFill>
                        <a:effectLst/>
                        <a:latin typeface="Calibri"/>
                      </a:endParaRPr>
                    </a:p>
                  </a:txBody>
                  <a:tcPr marL="9525" marR="9525" marT="9525" marB="0" anchor="ctr">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22</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Atlantic </a:t>
                      </a:r>
                      <a:r>
                        <a:rPr lang="en-US" sz="1400" b="0" i="1" u="none" strike="noStrike" kern="1200" dirty="0" smtClean="0">
                          <a:solidFill>
                            <a:schemeClr val="tx1"/>
                          </a:solidFill>
                          <a:effectLst/>
                          <a:latin typeface="+mn-lt"/>
                          <a:ea typeface="+mn-ea"/>
                          <a:cs typeface="+mn-cs"/>
                        </a:rPr>
                        <a:t>(n=74)</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North </a:t>
                      </a:r>
                      <a:r>
                        <a:rPr lang="en-US" sz="1400" b="0" i="1" u="none" strike="noStrike" kern="1200" dirty="0" smtClean="0">
                          <a:solidFill>
                            <a:schemeClr val="tx1"/>
                          </a:solidFill>
                          <a:effectLst/>
                          <a:latin typeface="+mn-lt"/>
                          <a:ea typeface="+mn-ea"/>
                          <a:cs typeface="+mn-cs"/>
                        </a:rPr>
                        <a:t>(n=47)</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17" name="TextBox 16"/>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18" name="Title 1"/>
          <p:cNvSpPr>
            <a:spLocks noGrp="1"/>
          </p:cNvSpPr>
          <p:nvPr>
            <p:ph type="title"/>
          </p:nvPr>
        </p:nvSpPr>
        <p:spPr>
          <a:xfrm>
            <a:off x="838800" y="97200"/>
            <a:ext cx="8162325" cy="612000"/>
          </a:xfrm>
        </p:spPr>
        <p:txBody>
          <a:bodyPr/>
          <a:lstStyle/>
          <a:p>
            <a:r>
              <a:rPr lang="en-US" dirty="0" smtClean="0"/>
              <a:t>All regions show a stronger level of intent to ‘never’ drink alcoholic beverages in the future during boating activities.</a:t>
            </a:r>
            <a:endParaRPr lang="en-US" dirty="0"/>
          </a:p>
        </p:txBody>
      </p:sp>
      <p:sp>
        <p:nvSpPr>
          <p:cNvPr id="20" name="TextBox 19"/>
          <p:cNvSpPr txBox="1"/>
          <p:nvPr/>
        </p:nvSpPr>
        <p:spPr>
          <a:xfrm>
            <a:off x="575130" y="914400"/>
            <a:ext cx="8470900" cy="369332"/>
          </a:xfrm>
          <a:prstGeom prst="rect">
            <a:avLst/>
          </a:prstGeom>
          <a:noFill/>
        </p:spPr>
        <p:txBody>
          <a:bodyPr wrap="square" rtlCol="0">
            <a:spAutoFit/>
          </a:bodyPr>
          <a:lstStyle/>
          <a:p>
            <a:pPr algn="ctr"/>
            <a:r>
              <a:rPr lang="en-US" b="1" dirty="0" smtClean="0"/>
              <a:t>Regions: Current Behaviour &amp; Future Intent to Drink Alcohol while Boating</a:t>
            </a:r>
            <a:endParaRPr lang="en-US" b="1" dirty="0"/>
          </a:p>
        </p:txBody>
      </p:sp>
      <p:grpSp>
        <p:nvGrpSpPr>
          <p:cNvPr id="21" name="Group 20"/>
          <p:cNvGrpSpPr/>
          <p:nvPr/>
        </p:nvGrpSpPr>
        <p:grpSpPr>
          <a:xfrm>
            <a:off x="6418946" y="6124193"/>
            <a:ext cx="2801254" cy="461665"/>
            <a:chOff x="6206219" y="509396"/>
            <a:chExt cx="2801254" cy="461665"/>
          </a:xfrm>
        </p:grpSpPr>
        <p:sp>
          <p:nvSpPr>
            <p:cNvPr id="22" name="Rectangle 21"/>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6836225" y="509396"/>
              <a:ext cx="2171248" cy="461665"/>
            </a:xfrm>
            <a:prstGeom prst="rect">
              <a:avLst/>
            </a:prstGeom>
            <a:noFill/>
          </p:spPr>
          <p:txBody>
            <a:bodyPr wrap="square" rtlCol="0">
              <a:spAutoFit/>
            </a:bodyPr>
            <a:lstStyle/>
            <a:p>
              <a:r>
                <a:rPr lang="en-US" sz="1200" dirty="0" smtClean="0">
                  <a:solidFill>
                    <a:srgbClr val="1F497D"/>
                  </a:solidFill>
                </a:rPr>
                <a:t>Over 120/Under 80 index compared to total Group B</a:t>
              </a:r>
              <a:endParaRPr lang="en-US" sz="1200" dirty="0">
                <a:solidFill>
                  <a:srgbClr val="1F497D"/>
                </a:solidFill>
              </a:endParaRPr>
            </a:p>
          </p:txBody>
        </p:sp>
        <p:cxnSp>
          <p:nvCxnSpPr>
            <p:cNvPr id="25" name="Straight Connector 2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7336972" y="2590800"/>
            <a:ext cx="922020" cy="33310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403186" y="5917363"/>
            <a:ext cx="3840272" cy="276999"/>
            <a:chOff x="5359522" y="5941529"/>
            <a:chExt cx="3840272" cy="276999"/>
          </a:xfrm>
        </p:grpSpPr>
        <p:sp>
          <p:nvSpPr>
            <p:cNvPr id="16" name="Oval 15"/>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Tree>
    <p:extLst>
      <p:ext uri="{BB962C8B-B14F-4D97-AF65-F5344CB8AC3E}">
        <p14:creationId xmlns:p14="http://schemas.microsoft.com/office/powerpoint/2010/main" val="2818862377"/>
      </p:ext>
    </p:extLst>
  </p:cSld>
  <p:clrMapOvr>
    <a:masterClrMapping/>
  </p:clrMapOvr>
  <p:transition spd="slow" advClick="0">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94</a:t>
            </a:fld>
            <a:endParaRPr lang="de-DE" dirty="0">
              <a:solidFill>
                <a:srgbClr val="1F497D"/>
              </a:solidFill>
            </a:endParaRPr>
          </a:p>
        </p:txBody>
      </p:sp>
      <p:sp>
        <p:nvSpPr>
          <p:cNvPr id="9" name="Title 1"/>
          <p:cNvSpPr>
            <a:spLocks noGrp="1"/>
          </p:cNvSpPr>
          <p:nvPr>
            <p:ph type="title"/>
          </p:nvPr>
        </p:nvSpPr>
        <p:spPr>
          <a:xfrm>
            <a:off x="838200" y="117675"/>
            <a:ext cx="8064214" cy="949125"/>
          </a:xfrm>
        </p:spPr>
        <p:txBody>
          <a:bodyPr/>
          <a:lstStyle/>
          <a:p>
            <a:r>
              <a:rPr lang="en-US" dirty="0" smtClean="0"/>
              <a:t>There is a broad-based increase in future intent to ‘never’ drink alcohol while boating, across demographic subgroups. </a:t>
            </a:r>
            <a:r>
              <a:rPr lang="en-US" sz="1600" b="0" dirty="0" smtClean="0"/>
              <a:t>Those unable to swim report a lower </a:t>
            </a:r>
            <a:r>
              <a:rPr lang="en-US" sz="1600" b="0" i="1" dirty="0" smtClean="0"/>
              <a:t>increase </a:t>
            </a:r>
            <a:r>
              <a:rPr lang="en-US" sz="1600" b="0" dirty="0" smtClean="0"/>
              <a:t>in willingness to ‘never’ drink while boating since this group is already highly likely to not drink while boating.</a:t>
            </a:r>
          </a:p>
        </p:txBody>
      </p:sp>
      <p:graphicFrame>
        <p:nvGraphicFramePr>
          <p:cNvPr id="3" name="Table 2"/>
          <p:cNvGraphicFramePr>
            <a:graphicFrameLocks noGrp="1"/>
          </p:cNvGraphicFramePr>
          <p:nvPr>
            <p:extLst>
              <p:ext uri="{D42A27DB-BD31-4B8C-83A1-F6EECF244321}">
                <p14:modId xmlns:p14="http://schemas.microsoft.com/office/powerpoint/2010/main" val="3103520134"/>
              </p:ext>
            </p:extLst>
          </p:nvPr>
        </p:nvGraphicFramePr>
        <p:xfrm>
          <a:off x="827315" y="1714503"/>
          <a:ext cx="7500259" cy="4195461"/>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Males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chemeClr val="tx1"/>
                          </a:solidFill>
                          <a:effectLst/>
                          <a:latin typeface="+mj-lt"/>
                        </a:rPr>
                        <a:t>67%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smtClean="0">
                          <a:solidFill>
                            <a:schemeClr val="tx1"/>
                          </a:solidFill>
                          <a:effectLst/>
                          <a:latin typeface="+mj-lt"/>
                        </a:rPr>
                        <a:t>+17</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Females</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49%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73%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Ages 18-34</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37%</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Ages 35-44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45-54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54%</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55-69</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79%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20</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a:effectLst/>
                        </a:rPr>
                        <a:t>Total Swimmers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a:solidFill>
                            <a:schemeClr val="tx1"/>
                          </a:solidFill>
                          <a:effectLst/>
                          <a:latin typeface="+mj-lt"/>
                        </a:rPr>
                        <a:t>49%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20</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Strong </a:t>
                      </a:r>
                      <a:r>
                        <a:rPr lang="en-US" sz="1400" u="none" strike="noStrike" dirty="0">
                          <a:effectLst/>
                        </a:rPr>
                        <a:t>Swimmer</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48%</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67%</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Unable to swim</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71%</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83%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Parents (of children &lt;18</a:t>
                      </a:r>
                      <a:r>
                        <a:rPr lang="en-US" sz="1400" u="none" strike="noStrike" dirty="0">
                          <a:effectLst/>
                        </a:rPr>
                        <a:t>)</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a:effectLst/>
                        </a:rPr>
                        <a:t>No Children</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70%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16</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sp>
        <p:nvSpPr>
          <p:cNvPr id="19" name="TextBox 18"/>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25" name="TextBox 24"/>
          <p:cNvSpPr txBox="1"/>
          <p:nvPr/>
        </p:nvSpPr>
        <p:spPr>
          <a:xfrm>
            <a:off x="1" y="1219198"/>
            <a:ext cx="9144000" cy="369332"/>
          </a:xfrm>
          <a:prstGeom prst="rect">
            <a:avLst/>
          </a:prstGeom>
          <a:noFill/>
        </p:spPr>
        <p:txBody>
          <a:bodyPr wrap="square" rtlCol="0">
            <a:spAutoFit/>
          </a:bodyPr>
          <a:lstStyle/>
          <a:p>
            <a:pPr algn="ctr"/>
            <a:r>
              <a:rPr lang="en-US" b="1" dirty="0" smtClean="0">
                <a:solidFill>
                  <a:srgbClr val="1F497D"/>
                </a:solidFill>
              </a:rPr>
              <a:t>Key Subgroups: Bottom Box Current Behaviour &amp; Future Intent to Drink Alcohol while Boating</a:t>
            </a:r>
            <a:endParaRPr lang="en-US" b="1" dirty="0">
              <a:solidFill>
                <a:srgbClr val="1F497D"/>
              </a:solidFill>
            </a:endParaRPr>
          </a:p>
        </p:txBody>
      </p:sp>
      <p:grpSp>
        <p:nvGrpSpPr>
          <p:cNvPr id="17" name="Group 16"/>
          <p:cNvGrpSpPr/>
          <p:nvPr/>
        </p:nvGrpSpPr>
        <p:grpSpPr>
          <a:xfrm>
            <a:off x="6277428" y="6211277"/>
            <a:ext cx="2801254" cy="461665"/>
            <a:chOff x="6206219" y="509396"/>
            <a:chExt cx="2801254" cy="461665"/>
          </a:xfrm>
        </p:grpSpPr>
        <p:sp>
          <p:nvSpPr>
            <p:cNvPr id="18" name="Rectangle 1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Box 28"/>
            <p:cNvSpPr txBox="1"/>
            <p:nvPr/>
          </p:nvSpPr>
          <p:spPr>
            <a:xfrm>
              <a:off x="6836225" y="509396"/>
              <a:ext cx="2171248" cy="461665"/>
            </a:xfrm>
            <a:prstGeom prst="rect">
              <a:avLst/>
            </a:prstGeom>
            <a:noFill/>
          </p:spPr>
          <p:txBody>
            <a:bodyPr wrap="square" rtlCol="0">
              <a:spAutoFit/>
            </a:bodyPr>
            <a:lstStyle/>
            <a:p>
              <a:r>
                <a:rPr lang="en-US" sz="1200" dirty="0" smtClean="0">
                  <a:solidFill>
                    <a:srgbClr val="1F497D"/>
                  </a:solidFill>
                </a:rPr>
                <a:t>Over 120/Under 80 index compared to total Group B</a:t>
              </a:r>
              <a:endParaRPr lang="en-US" sz="1200" dirty="0">
                <a:solidFill>
                  <a:srgbClr val="1F497D"/>
                </a:solidFill>
              </a:endParaRPr>
            </a:p>
          </p:txBody>
        </p:sp>
        <p:cxnSp>
          <p:nvCxnSpPr>
            <p:cNvPr id="30" name="Straight Connector 2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282542" y="2563584"/>
            <a:ext cx="922020" cy="256902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7307580" y="5666013"/>
            <a:ext cx="922020" cy="25581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6218128" y="6074228"/>
            <a:ext cx="3840272" cy="276999"/>
            <a:chOff x="5359522" y="5941529"/>
            <a:chExt cx="3840272" cy="276999"/>
          </a:xfrm>
        </p:grpSpPr>
        <p:sp>
          <p:nvSpPr>
            <p:cNvPr id="23" name="Oval 2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Tree>
    <p:extLst>
      <p:ext uri="{BB962C8B-B14F-4D97-AF65-F5344CB8AC3E}">
        <p14:creationId xmlns:p14="http://schemas.microsoft.com/office/powerpoint/2010/main" val="2785315550"/>
      </p:ext>
    </p:extLst>
  </p:cSld>
  <p:clrMapOvr>
    <a:masterClrMapping/>
  </p:clrMapOvr>
  <p:transition spd="slow" advClick="0">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71600" y="2786742"/>
          <a:ext cx="1357012" cy="2944530"/>
        </p:xfrm>
        <a:graphic>
          <a:graphicData uri="http://schemas.openxmlformats.org/drawingml/2006/table">
            <a:tbl>
              <a:tblPr>
                <a:tableStyleId>{5C22544A-7EE6-4342-B048-85BDC9FD1C3A}</a:tableStyleId>
              </a:tblPr>
              <a:tblGrid>
                <a:gridCol w="1357012"/>
              </a:tblGrid>
              <a:tr h="490755">
                <a:tc>
                  <a:txBody>
                    <a:bodyPr/>
                    <a:lstStyle/>
                    <a:p>
                      <a:pPr algn="r" fontAlgn="b"/>
                      <a:r>
                        <a:rPr lang="en-US" sz="1400" u="none" strike="noStrike" dirty="0">
                          <a:effectLst/>
                        </a:rPr>
                        <a:t>BC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Prairies</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Ontario</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Quebec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Atlantic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North</a:t>
                      </a:r>
                      <a:endParaRPr lang="en-US" sz="1400" b="1" i="0" u="none" strike="noStrike" dirty="0">
                        <a:solidFill>
                          <a:srgbClr val="FFFFFF"/>
                        </a:solidFill>
                        <a:effectLst/>
                        <a:latin typeface="Arial"/>
                      </a:endParaRPr>
                    </a:p>
                  </a:txBody>
                  <a:tcPr marL="9525" marR="9525" marT="9525" marB="0" anchor="ctr">
                    <a:noFill/>
                  </a:tcPr>
                </a:tc>
              </a:tr>
            </a:tbl>
          </a:graphicData>
        </a:graphic>
      </p:graphicFrame>
      <p:graphicFrame>
        <p:nvGraphicFramePr>
          <p:cNvPr id="41" name="Chart 40"/>
          <p:cNvGraphicFramePr/>
          <p:nvPr>
            <p:extLst/>
          </p:nvPr>
        </p:nvGraphicFramePr>
        <p:xfrm>
          <a:off x="802285" y="1069081"/>
          <a:ext cx="8001000" cy="136775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95</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466175176"/>
              </p:ext>
            </p:extLst>
          </p:nvPr>
        </p:nvGraphicFramePr>
        <p:xfrm>
          <a:off x="1295400" y="2598490"/>
          <a:ext cx="7805058" cy="347024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200" dirty="0">
              <a:solidFill>
                <a:srgbClr val="1F497D"/>
              </a:solidFill>
            </a:endParaRPr>
          </a:p>
        </p:txBody>
      </p:sp>
      <p:sp>
        <p:nvSpPr>
          <p:cNvPr id="35" name="Title 1"/>
          <p:cNvSpPr>
            <a:spLocks noGrp="1"/>
          </p:cNvSpPr>
          <p:nvPr>
            <p:ph type="title"/>
          </p:nvPr>
        </p:nvSpPr>
        <p:spPr>
          <a:xfrm>
            <a:off x="838200" y="140719"/>
            <a:ext cx="8077200" cy="392681"/>
          </a:xfrm>
        </p:spPr>
        <p:txBody>
          <a:bodyPr/>
          <a:lstStyle/>
          <a:p>
            <a:r>
              <a:rPr lang="en-US" dirty="0" smtClean="0"/>
              <a:t>A similarly positive influence across regions.</a:t>
            </a:r>
            <a:endParaRPr lang="en-US" sz="1600" b="0" dirty="0" smtClean="0"/>
          </a:p>
        </p:txBody>
      </p:sp>
      <p:sp>
        <p:nvSpPr>
          <p:cNvPr id="36" name="TextBox 35"/>
          <p:cNvSpPr txBox="1"/>
          <p:nvPr/>
        </p:nvSpPr>
        <p:spPr>
          <a:xfrm>
            <a:off x="2017415" y="2284829"/>
            <a:ext cx="6362700" cy="369332"/>
          </a:xfrm>
          <a:prstGeom prst="rect">
            <a:avLst/>
          </a:prstGeom>
          <a:noFill/>
        </p:spPr>
        <p:txBody>
          <a:bodyPr wrap="square" rtlCol="0">
            <a:spAutoFit/>
          </a:bodyPr>
          <a:lstStyle/>
          <a:p>
            <a:pPr algn="ctr"/>
            <a:r>
              <a:rPr lang="en-US" b="1" dirty="0" smtClean="0">
                <a:solidFill>
                  <a:srgbClr val="1F497D"/>
                </a:solidFill>
              </a:rPr>
              <a:t>Among Regions</a:t>
            </a:r>
            <a:endParaRPr lang="en-US" b="1" dirty="0">
              <a:solidFill>
                <a:srgbClr val="1F497D"/>
              </a:solidFill>
            </a:endParaRPr>
          </a:p>
        </p:txBody>
      </p:sp>
      <p:sp>
        <p:nvSpPr>
          <p:cNvPr id="42" name="TextBox 41"/>
          <p:cNvSpPr txBox="1"/>
          <p:nvPr/>
        </p:nvSpPr>
        <p:spPr>
          <a:xfrm>
            <a:off x="726085" y="944827"/>
            <a:ext cx="8305800" cy="369332"/>
          </a:xfrm>
          <a:prstGeom prst="rect">
            <a:avLst/>
          </a:prstGeom>
          <a:noFill/>
        </p:spPr>
        <p:txBody>
          <a:bodyPr wrap="square" rtlCol="0">
            <a:spAutoFit/>
          </a:bodyPr>
          <a:lstStyle/>
          <a:p>
            <a:pPr algn="ctr"/>
            <a:r>
              <a:rPr lang="en-US" b="1" dirty="0" smtClean="0">
                <a:solidFill>
                  <a:srgbClr val="1F497D"/>
                </a:solidFill>
              </a:rPr>
              <a:t>Overall Future Participation in Boating if there was an increased focus on safety</a:t>
            </a:r>
            <a:endParaRPr lang="en-US" b="1" dirty="0">
              <a:solidFill>
                <a:srgbClr val="1F497D"/>
              </a:solidFill>
            </a:endParaRPr>
          </a:p>
        </p:txBody>
      </p:sp>
      <p:grpSp>
        <p:nvGrpSpPr>
          <p:cNvPr id="27" name="Group 26"/>
          <p:cNvGrpSpPr/>
          <p:nvPr/>
        </p:nvGrpSpPr>
        <p:grpSpPr>
          <a:xfrm>
            <a:off x="1015088" y="2892623"/>
            <a:ext cx="1183826" cy="2738270"/>
            <a:chOff x="50800" y="2668073"/>
            <a:chExt cx="1183826" cy="2738270"/>
          </a:xfrm>
        </p:grpSpPr>
        <p:grpSp>
          <p:nvGrpSpPr>
            <p:cNvPr id="28" name="Group 27"/>
            <p:cNvGrpSpPr/>
            <p:nvPr/>
          </p:nvGrpSpPr>
          <p:grpSpPr>
            <a:xfrm>
              <a:off x="50800" y="2668073"/>
              <a:ext cx="1170218" cy="2738270"/>
              <a:chOff x="163282" y="2820473"/>
              <a:chExt cx="1170218" cy="2738270"/>
            </a:xfrm>
          </p:grpSpPr>
          <p:sp>
            <p:nvSpPr>
              <p:cNvPr id="32" name="TextBox 31"/>
              <p:cNvSpPr txBox="1"/>
              <p:nvPr/>
            </p:nvSpPr>
            <p:spPr>
              <a:xfrm>
                <a:off x="163283" y="2820473"/>
                <a:ext cx="1170217" cy="307777"/>
              </a:xfrm>
              <a:prstGeom prst="rect">
                <a:avLst/>
              </a:prstGeom>
              <a:noFill/>
            </p:spPr>
            <p:txBody>
              <a:bodyPr wrap="square" rtlCol="0">
                <a:spAutoFit/>
              </a:bodyPr>
              <a:lstStyle/>
              <a:p>
                <a:pPr algn="r"/>
                <a:r>
                  <a:rPr lang="en-US" sz="1400" i="1" dirty="0" smtClean="0">
                    <a:solidFill>
                      <a:srgbClr val="1F497D"/>
                    </a:solidFill>
                  </a:rPr>
                  <a:t>(n=260)</a:t>
                </a:r>
                <a:endParaRPr lang="en-US" sz="1400" i="1" dirty="0">
                  <a:solidFill>
                    <a:srgbClr val="1F497D"/>
                  </a:solidFill>
                </a:endParaRPr>
              </a:p>
            </p:txBody>
          </p:sp>
          <p:sp>
            <p:nvSpPr>
              <p:cNvPr id="33" name="TextBox 32"/>
              <p:cNvSpPr txBox="1"/>
              <p:nvPr/>
            </p:nvSpPr>
            <p:spPr>
              <a:xfrm>
                <a:off x="163283" y="3289953"/>
                <a:ext cx="1170217" cy="307777"/>
              </a:xfrm>
              <a:prstGeom prst="rect">
                <a:avLst/>
              </a:prstGeom>
              <a:noFill/>
            </p:spPr>
            <p:txBody>
              <a:bodyPr wrap="square" rtlCol="0">
                <a:spAutoFit/>
              </a:bodyPr>
              <a:lstStyle/>
              <a:p>
                <a:pPr algn="r"/>
                <a:r>
                  <a:rPr lang="en-US" sz="1400" i="1" dirty="0" smtClean="0">
                    <a:solidFill>
                      <a:srgbClr val="1F497D"/>
                    </a:solidFill>
                  </a:rPr>
                  <a:t>(n=164)</a:t>
                </a:r>
                <a:endParaRPr lang="en-US" sz="1400" i="1" dirty="0">
                  <a:solidFill>
                    <a:srgbClr val="1F497D"/>
                  </a:solidFill>
                </a:endParaRPr>
              </a:p>
            </p:txBody>
          </p:sp>
          <p:sp>
            <p:nvSpPr>
              <p:cNvPr id="37" name="TextBox 36"/>
              <p:cNvSpPr txBox="1"/>
              <p:nvPr/>
            </p:nvSpPr>
            <p:spPr>
              <a:xfrm>
                <a:off x="163282" y="3791858"/>
                <a:ext cx="1170217" cy="307777"/>
              </a:xfrm>
              <a:prstGeom prst="rect">
                <a:avLst/>
              </a:prstGeom>
              <a:noFill/>
            </p:spPr>
            <p:txBody>
              <a:bodyPr wrap="square" rtlCol="0">
                <a:spAutoFit/>
              </a:bodyPr>
              <a:lstStyle/>
              <a:p>
                <a:pPr algn="r"/>
                <a:r>
                  <a:rPr lang="en-US" sz="1400" i="1" dirty="0" smtClean="0">
                    <a:solidFill>
                      <a:srgbClr val="1F497D"/>
                    </a:solidFill>
                  </a:rPr>
                  <a:t>(n=329)</a:t>
                </a:r>
                <a:endParaRPr lang="en-US" sz="1400" i="1" dirty="0">
                  <a:solidFill>
                    <a:srgbClr val="1F497D"/>
                  </a:solidFill>
                </a:endParaRPr>
              </a:p>
            </p:txBody>
          </p:sp>
          <p:sp>
            <p:nvSpPr>
              <p:cNvPr id="38" name="TextBox 37"/>
              <p:cNvSpPr txBox="1"/>
              <p:nvPr/>
            </p:nvSpPr>
            <p:spPr>
              <a:xfrm>
                <a:off x="163282" y="4771994"/>
                <a:ext cx="1170217" cy="307777"/>
              </a:xfrm>
              <a:prstGeom prst="rect">
                <a:avLst/>
              </a:prstGeom>
              <a:noFill/>
            </p:spPr>
            <p:txBody>
              <a:bodyPr wrap="square" rtlCol="0">
                <a:spAutoFit/>
              </a:bodyPr>
              <a:lstStyle/>
              <a:p>
                <a:pPr algn="r"/>
                <a:r>
                  <a:rPr lang="en-US" sz="1400" i="1" dirty="0" smtClean="0">
                    <a:solidFill>
                      <a:srgbClr val="1F497D"/>
                    </a:solidFill>
                  </a:rPr>
                  <a:t>(n=150)</a:t>
                </a:r>
                <a:endParaRPr lang="en-US" sz="1400" i="1" dirty="0">
                  <a:solidFill>
                    <a:srgbClr val="1F497D"/>
                  </a:solidFill>
                </a:endParaRPr>
              </a:p>
            </p:txBody>
          </p:sp>
          <p:sp>
            <p:nvSpPr>
              <p:cNvPr id="39" name="TextBox 38"/>
              <p:cNvSpPr txBox="1"/>
              <p:nvPr/>
            </p:nvSpPr>
            <p:spPr>
              <a:xfrm>
                <a:off x="163283" y="5250966"/>
                <a:ext cx="1170217" cy="307777"/>
              </a:xfrm>
              <a:prstGeom prst="rect">
                <a:avLst/>
              </a:prstGeom>
              <a:noFill/>
            </p:spPr>
            <p:txBody>
              <a:bodyPr wrap="square" rtlCol="0">
                <a:spAutoFit/>
              </a:bodyPr>
              <a:lstStyle/>
              <a:p>
                <a:pPr algn="r"/>
                <a:r>
                  <a:rPr lang="en-US" sz="1400" i="1" dirty="0" smtClean="0">
                    <a:solidFill>
                      <a:srgbClr val="1F497D"/>
                    </a:solidFill>
                  </a:rPr>
                  <a:t>(n=102)</a:t>
                </a:r>
                <a:endParaRPr lang="en-US" sz="1400" i="1" dirty="0">
                  <a:solidFill>
                    <a:srgbClr val="1F497D"/>
                  </a:solidFill>
                </a:endParaRPr>
              </a:p>
            </p:txBody>
          </p:sp>
        </p:grpSp>
        <p:sp>
          <p:nvSpPr>
            <p:cNvPr id="31" name="TextBox 30"/>
            <p:cNvSpPr txBox="1"/>
            <p:nvPr/>
          </p:nvSpPr>
          <p:spPr>
            <a:xfrm>
              <a:off x="64409" y="4126717"/>
              <a:ext cx="1170217" cy="307777"/>
            </a:xfrm>
            <a:prstGeom prst="rect">
              <a:avLst/>
            </a:prstGeom>
            <a:noFill/>
          </p:spPr>
          <p:txBody>
            <a:bodyPr wrap="square" rtlCol="0">
              <a:spAutoFit/>
            </a:bodyPr>
            <a:lstStyle/>
            <a:p>
              <a:pPr algn="r"/>
              <a:r>
                <a:rPr lang="en-US" sz="1400" i="1" dirty="0" smtClean="0">
                  <a:solidFill>
                    <a:srgbClr val="1F497D"/>
                  </a:solidFill>
                </a:rPr>
                <a:t>(n=298)</a:t>
              </a:r>
              <a:endParaRPr lang="en-US" sz="1400" i="1" dirty="0">
                <a:solidFill>
                  <a:srgbClr val="1F497D"/>
                </a:solidFill>
              </a:endParaRPr>
            </a:p>
          </p:txBody>
        </p:sp>
      </p:grpSp>
      <p:grpSp>
        <p:nvGrpSpPr>
          <p:cNvPr id="4" name="Group 3"/>
          <p:cNvGrpSpPr/>
          <p:nvPr/>
        </p:nvGrpSpPr>
        <p:grpSpPr>
          <a:xfrm>
            <a:off x="247115" y="2177142"/>
            <a:ext cx="1080706" cy="3534228"/>
            <a:chOff x="203571" y="2177142"/>
            <a:chExt cx="1080706" cy="3534228"/>
          </a:xfrm>
        </p:grpSpPr>
        <p:grpSp>
          <p:nvGrpSpPr>
            <p:cNvPr id="24" name="Group 23"/>
            <p:cNvGrpSpPr/>
            <p:nvPr/>
          </p:nvGrpSpPr>
          <p:grpSpPr>
            <a:xfrm>
              <a:off x="203571" y="2177142"/>
              <a:ext cx="1080706" cy="3534228"/>
              <a:chOff x="203571" y="2177142"/>
              <a:chExt cx="1080706" cy="3534228"/>
            </a:xfrm>
          </p:grpSpPr>
          <p:sp>
            <p:nvSpPr>
              <p:cNvPr id="25" name="Rounded Rectangle 24"/>
              <p:cNvSpPr/>
              <p:nvPr/>
            </p:nvSpPr>
            <p:spPr>
              <a:xfrm>
                <a:off x="203571" y="217714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rgbClr val="1F497D"/>
                    </a:solidFill>
                  </a:rPr>
                  <a:t>Net ∆ pts </a:t>
                </a:r>
                <a:r>
                  <a:rPr lang="en-US" sz="1200" dirty="0" smtClean="0">
                    <a:solidFill>
                      <a:srgbClr val="1F497D"/>
                    </a:solidFill>
                  </a:rPr>
                  <a:t>Participation</a:t>
                </a:r>
              </a:p>
            </p:txBody>
          </p:sp>
          <p:sp>
            <p:nvSpPr>
              <p:cNvPr id="26" name="Rounded Rectangle 25"/>
              <p:cNvSpPr/>
              <p:nvPr/>
            </p:nvSpPr>
            <p:spPr>
              <a:xfrm>
                <a:off x="214457" y="3299582"/>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+21</a:t>
                </a:r>
                <a:endParaRPr lang="en-US" sz="1600" b="1" dirty="0">
                  <a:solidFill>
                    <a:srgbClr val="1F497D"/>
                  </a:solidFill>
                </a:endParaRPr>
              </a:p>
            </p:txBody>
          </p:sp>
          <p:sp>
            <p:nvSpPr>
              <p:cNvPr id="29" name="Rounded Rectangle 28"/>
              <p:cNvSpPr/>
              <p:nvPr/>
            </p:nvSpPr>
            <p:spPr>
              <a:xfrm>
                <a:off x="217477" y="3793525"/>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+22</a:t>
                </a:r>
                <a:endParaRPr lang="en-US" sz="1600" b="1" dirty="0">
                  <a:solidFill>
                    <a:srgbClr val="1F497D"/>
                  </a:solidFill>
                </a:endParaRPr>
              </a:p>
            </p:txBody>
          </p:sp>
          <p:sp>
            <p:nvSpPr>
              <p:cNvPr id="30" name="Rounded Rectangle 29"/>
              <p:cNvSpPr/>
              <p:nvPr/>
            </p:nvSpPr>
            <p:spPr>
              <a:xfrm>
                <a:off x="217477" y="4288012"/>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+19</a:t>
                </a:r>
                <a:endParaRPr lang="en-US" sz="1600" b="1" dirty="0">
                  <a:solidFill>
                    <a:srgbClr val="1F497D"/>
                  </a:solidFill>
                </a:endParaRPr>
              </a:p>
            </p:txBody>
          </p:sp>
          <p:sp>
            <p:nvSpPr>
              <p:cNvPr id="40" name="Rounded Rectangle 39"/>
              <p:cNvSpPr/>
              <p:nvPr/>
            </p:nvSpPr>
            <p:spPr>
              <a:xfrm>
                <a:off x="217477" y="4781759"/>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+28</a:t>
                </a:r>
                <a:endParaRPr lang="en-US" sz="1600" b="1" dirty="0">
                  <a:solidFill>
                    <a:srgbClr val="1F497D"/>
                  </a:solidFill>
                </a:endParaRPr>
              </a:p>
            </p:txBody>
          </p:sp>
          <p:sp>
            <p:nvSpPr>
              <p:cNvPr id="44" name="Rounded Rectangle 43"/>
              <p:cNvSpPr/>
              <p:nvPr/>
            </p:nvSpPr>
            <p:spPr>
              <a:xfrm>
                <a:off x="217477" y="5283565"/>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+17</a:t>
                </a:r>
                <a:endParaRPr lang="en-US" sz="1600" b="1" dirty="0">
                  <a:solidFill>
                    <a:srgbClr val="1F497D"/>
                  </a:solidFill>
                </a:endParaRPr>
              </a:p>
            </p:txBody>
          </p:sp>
        </p:grpSp>
        <p:sp>
          <p:nvSpPr>
            <p:cNvPr id="45" name="Rounded Rectangle 44"/>
            <p:cNvSpPr/>
            <p:nvPr/>
          </p:nvSpPr>
          <p:spPr>
            <a:xfrm>
              <a:off x="203571" y="2816136"/>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+27</a:t>
              </a:r>
              <a:endParaRPr lang="en-US" sz="1600" b="1" dirty="0">
                <a:solidFill>
                  <a:srgbClr val="1F497D"/>
                </a:solidFill>
              </a:endParaRPr>
            </a:p>
          </p:txBody>
        </p:sp>
      </p:grpSp>
      <p:sp>
        <p:nvSpPr>
          <p:cNvPr id="46" name="Rectangle 45"/>
          <p:cNvSpPr/>
          <p:nvPr/>
        </p:nvSpPr>
        <p:spPr>
          <a:xfrm>
            <a:off x="144837" y="4328059"/>
            <a:ext cx="1236063" cy="33098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177956" y="5336933"/>
            <a:ext cx="1236063" cy="33098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8" name="Group 47"/>
          <p:cNvGrpSpPr/>
          <p:nvPr/>
        </p:nvGrpSpPr>
        <p:grpSpPr>
          <a:xfrm>
            <a:off x="6019800" y="6061387"/>
            <a:ext cx="3124200" cy="461665"/>
            <a:chOff x="6206219" y="509396"/>
            <a:chExt cx="3124200" cy="461665"/>
          </a:xfrm>
        </p:grpSpPr>
        <p:sp>
          <p:nvSpPr>
            <p:cNvPr id="49" name="Rectangle 48"/>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TextBox 50"/>
            <p:cNvSpPr txBox="1"/>
            <p:nvPr/>
          </p:nvSpPr>
          <p:spPr>
            <a:xfrm>
              <a:off x="6836225" y="509396"/>
              <a:ext cx="2494194" cy="461665"/>
            </a:xfrm>
            <a:prstGeom prst="rect">
              <a:avLst/>
            </a:prstGeom>
            <a:noFill/>
          </p:spPr>
          <p:txBody>
            <a:bodyPr wrap="square" rtlCol="0">
              <a:spAutoFit/>
            </a:bodyPr>
            <a:lstStyle/>
            <a:p>
              <a:r>
                <a:rPr lang="en-US" sz="1200" dirty="0" smtClean="0">
                  <a:solidFill>
                    <a:srgbClr val="1F497D"/>
                  </a:solidFill>
                </a:rPr>
                <a:t>Over 120 /Under 80 index compared to total boating population</a:t>
              </a:r>
              <a:endParaRPr lang="en-US" sz="1200" dirty="0">
                <a:solidFill>
                  <a:srgbClr val="1F497D"/>
                </a:solidFill>
              </a:endParaRPr>
            </a:p>
          </p:txBody>
        </p:sp>
        <p:cxnSp>
          <p:nvCxnSpPr>
            <p:cNvPr id="52" name="Straight Connector 5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16730" y="609600"/>
            <a:ext cx="8968902"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There </a:t>
            </a:r>
            <a:r>
              <a:rPr lang="en-US" sz="1200" dirty="0">
                <a:solidFill>
                  <a:srgbClr val="1F497D"/>
                </a:solidFill>
              </a:rPr>
              <a:t>is slightly less upside in Quebec and among Northerners, but still very positive.</a:t>
            </a:r>
            <a:endParaRPr lang="en-US" sz="1200" dirty="0" smtClean="0">
              <a:solidFill>
                <a:srgbClr val="1F497D"/>
              </a:solidFill>
            </a:endParaRPr>
          </a:p>
        </p:txBody>
      </p:sp>
    </p:spTree>
    <p:extLst>
      <p:ext uri="{BB962C8B-B14F-4D97-AF65-F5344CB8AC3E}">
        <p14:creationId xmlns:p14="http://schemas.microsoft.com/office/powerpoint/2010/main" val="1596845726"/>
      </p:ext>
    </p:extLst>
  </p:cSld>
  <p:clrMapOvr>
    <a:masterClrMapping/>
  </p:clrMapOvr>
  <p:transition spd="slow" advClick="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200" dirty="0" smtClean="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9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200" dirty="0" smtClean="0"/>
        </a:defPPr>
      </a:lstStyle>
    </a:txDef>
  </a:objectDefaults>
  <a:extraClrSchemeLst/>
</a:theme>
</file>

<file path=ppt/theme/theme5.xml><?xml version="1.0" encoding="utf-8"?>
<a:theme xmlns:a="http://schemas.openxmlformats.org/drawingml/2006/main" name="10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400" dirty="0" smtClean="0">
            <a:solidFill>
              <a:srgbClr val="000000"/>
            </a:solidFill>
          </a:defRPr>
        </a:defPPr>
      </a:lstStyle>
    </a:txDef>
  </a:objectDefaults>
  <a:extraClrSchemeLst/>
</a:theme>
</file>

<file path=ppt/theme/theme6.xml><?xml version="1.0" encoding="utf-8"?>
<a:theme xmlns:a="http://schemas.openxmlformats.org/drawingml/2006/main" name="1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2"/>
        </a:solidFill>
      </a:spPr>
      <a:bodyPr wrap="none" rtlCol="0">
        <a:spAutoFit/>
      </a:bodyPr>
      <a:lstStyle>
        <a:defPPr>
          <a:defRPr sz="1200"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themeOverride>
</file>

<file path=docProps/app.xml><?xml version="1.0" encoding="utf-8"?>
<Properties xmlns="http://schemas.openxmlformats.org/officeDocument/2006/extended-properties" xmlns:vt="http://schemas.openxmlformats.org/officeDocument/2006/docPropsVTypes">
  <Template/>
  <TotalTime>15612</TotalTime>
  <Words>20198</Words>
  <Application>Microsoft Office PowerPoint</Application>
  <PresentationFormat>On-screen Show (4:3)</PresentationFormat>
  <Paragraphs>3529</Paragraphs>
  <Slides>95</Slides>
  <Notes>12</Notes>
  <HiddenSlides>0</HiddenSlides>
  <MMClips>0</MMClips>
  <ScaleCrop>false</ScaleCrop>
  <HeadingPairs>
    <vt:vector size="4" baseType="variant">
      <vt:variant>
        <vt:lpstr>Theme</vt:lpstr>
      </vt:variant>
      <vt:variant>
        <vt:i4>7</vt:i4>
      </vt:variant>
      <vt:variant>
        <vt:lpstr>Slide Titles</vt:lpstr>
      </vt:variant>
      <vt:variant>
        <vt:i4>95</vt:i4>
      </vt:variant>
    </vt:vector>
  </HeadingPairs>
  <TitlesOfParts>
    <vt:vector size="102" baseType="lpstr">
      <vt:lpstr>Office Theme</vt:lpstr>
      <vt:lpstr>8_Ipsos Template 2012</vt:lpstr>
      <vt:lpstr>1_Office Theme</vt:lpstr>
      <vt:lpstr>9_Ipsos Template 2012</vt:lpstr>
      <vt:lpstr>10_Ipsos Template 2012</vt:lpstr>
      <vt:lpstr>11_Ipsos Template 2012</vt:lpstr>
      <vt:lpstr>12_Ipsos Template 2012</vt:lpstr>
      <vt:lpstr>PowerPoint Presentation</vt:lpstr>
      <vt:lpstr>PowerPoint Presentation</vt:lpstr>
      <vt:lpstr>Research Program Background</vt:lpstr>
      <vt:lpstr>Workshop Flow</vt:lpstr>
      <vt:lpstr>PowerPoint Presentation</vt:lpstr>
      <vt:lpstr>Canadian Boaters  … focus on Pleasure Powerboaters</vt:lpstr>
      <vt:lpstr>Overall, almost half (45%) of Canadians are boaters, at least occasionally.   One-fifth (20%) of Canadians participate in Pleasure powerboating, including riding personal watercraft.</vt:lpstr>
      <vt:lpstr>Within this research, the following icons represent each of the boating participant groups below:</vt:lpstr>
      <vt:lpstr>Half (48%) of recreational boaters participate in Pleasure Powerboating.</vt:lpstr>
      <vt:lpstr> Among Pleasure Powerboating participants, higher frequency of boat driving than as passengers.  Many pleasure powerboaters also moderate to high participants in other boating activities, especially fishing boat drivers, kayaking, sailing and hunting. </vt:lpstr>
      <vt:lpstr>Regionally… Pleasure Powerboating participation rate amongst boaters is lower in Quebec and Atlantic – similar in other regions.</vt:lpstr>
      <vt:lpstr>Pleasure Powerboating participation rate higher amongst younger boaters 18-34 yrs and parents; lower amongst New Canadians.</vt:lpstr>
      <vt:lpstr>In general, boaters most commonly participate in relaxation activities such as observing, eating/drinking and swimming/sunning. Fishing is the most popular individual activity while boating; about 4 in 10 boaters (39%) participate in cruising and 17 % in pleasure powerboating water sports.</vt:lpstr>
      <vt:lpstr>Drinking alcoholic beverages is one of the top fifteen activities while boating.</vt:lpstr>
      <vt:lpstr>Pleasure Powerboaters much more likely than boaters in general to participate in all relaxation activities other than nature observation.</vt:lpstr>
      <vt:lpstr>Canadian boaters generally feel knowledgeable and confident about boating. Less than half are interested in taking additional training/education and only 1 in 10 feel nervous about being in a boat on the water.</vt:lpstr>
      <vt:lpstr>Sailors and PWC riders feel the most knowledgeable and confident.  Sailors are most likely to want additional training; also 20% of Sailors who feel “nervous”. Pleasure Powerboaters and PWC riders somewhat more interested in additional training.</vt:lpstr>
      <vt:lpstr>Pleasure Powerboat drivers, PWC riders and Frequent pleasure powerboaters feel they are more knowledgeable and confident; most pleasure powerboating sub-groups more interested in additional training than boaters in general.</vt:lpstr>
      <vt:lpstr>Focus on: Lifejacket use while Boating</vt:lpstr>
      <vt:lpstr>Half of Canadians claim to ‘always’ wear a lifejacket when in a boat.</vt:lpstr>
      <vt:lpstr>Pleasure Powerboaters are the group least likely to wear lifejackets. Half of both powerboat drivers and passengers claim to wear a PFD ‘always’ (48%)… on par with the overall results.</vt:lpstr>
      <vt:lpstr>All Pleasure Powerboating sub-groups except PWC riders are less likely to wear lifejackets than boaters in general. </vt:lpstr>
      <vt:lpstr>When asked directly about lifejacket habits for specific boating activities, boaters were most likely to indicate that they ‘Always’ wear a lifejacket when paddling.  Equally less likely when fishing and when pleasure powerboating.</vt:lpstr>
      <vt:lpstr>Pleasure Powerboating sub-groups equally unlikely to wear lifejackets when in a powerboat &lt;6 meters.</vt:lpstr>
      <vt:lpstr>Awareness for inflatable and paddling-style lifejackets is high,  but Familiarity and Usage is low. Almost half know little or nothing about inflatables (44%) and paddling-style (41%) lifejackets.</vt:lpstr>
      <vt:lpstr>With Pleasure Powerboaters, slightly higher usage of inflatable lifejackets than for boaters in general; but although awareness is high, two-thirds to three-quarters of all Pleasure Powerboating subgroups have not tried them.</vt:lpstr>
      <vt:lpstr>As a key part of this research, we explore what the most important “barriers” are, and what the most important “motivators” are, for boaters. </vt:lpstr>
      <vt:lpstr>To move beyond the ‘easy’ answers, and better discriminate between  these many options…  …Barriers, Motivators &amp; Communications statements were tested using a “MaxDiff” research method</vt:lpstr>
      <vt:lpstr>The “top 9” (of 31) Barriers to Wearing Lifejackets resonate most with boaters. Based on MaxDiff Scores / 10</vt:lpstr>
      <vt:lpstr>The “top 9” Barriers to Wearing Lifejackets are the same for  Pleasure Powerboaters as for Fishers and Paddlers.  Based on MaxDiff Scores / 10</vt:lpstr>
      <vt:lpstr>There are several “reasons why not” themes evident in the top 9 barriers.  Based on MaxDiff Scores / 10</vt:lpstr>
      <vt:lpstr>“Top 10” Motivators are highly motivating “reasons why” to wear a Lifejacket; and especially the “top 3”.  Based on MaxDiff Scores / 10</vt:lpstr>
      <vt:lpstr>“Top 3” and “Top 10” Motivators are the same for  Pleasure Powerboaters as for Fishers and Paddlers.  Based on MaxDiff Scores / 10</vt:lpstr>
      <vt:lpstr>There are several ‘reasons why to wear a lifejacket’ themes evident in the top 10 motivators.  Based on MaxDiff Scores / 10</vt:lpstr>
      <vt:lpstr>The most convincing Communications Message speaks to a  lifejacket buying you time if you fall out of your boat.  3 of 5 second-tier messages are about the benefits of lifejackets in cold water. All demographic breaks and boating sub-groups, including Pleasure Powerboaters, select the same top-ranked statement, and have similar ratings for the 5 2nd tier statements.</vt:lpstr>
      <vt:lpstr>The #1 message addresses ‘Safety Net/Security’ top motivators.  And confronts ‘Risk is low’ perception barriers.</vt:lpstr>
      <vt:lpstr>The most effective Fact informs boaters via past drowning  statistics about the possibly fatal consequences of not  wearing a lifejacket. All demographic breaks and boater subgroups, including Pleasure Powerboaters, choose the same fact as the most effective communications statement; and there is little difference in ratings of the other Facts across subgroups.</vt:lpstr>
      <vt:lpstr>Significantly more boaters say they would Always wear a lifejacket  after having seen the motivations, barriers, and communications statements.</vt:lpstr>
      <vt:lpstr>There is broad-based positive impact for exposure to lifejacket motivations, barriers and communications statements across ALL boater groups, including Pleasure Powerboaters.  And also broad positive impact across all Regions, with biggest regional intent to improve lifejacket wearing in BC, Ontario &amp; Quebec.</vt:lpstr>
      <vt:lpstr>There is broad-based positive impact for exposure to lifejacket motivations, barriers and communications statements with Pleasure Powerboating Drivers, Passengers, Those who boat in small powerboats &lt;6m and PWC riders.</vt:lpstr>
      <vt:lpstr>Exploring interest in lifejacket legislation</vt:lpstr>
      <vt:lpstr>Respondents were shown the following text and asked to indicate their level of agreement with proposed legislation:</vt:lpstr>
      <vt:lpstr>A strong majority of boaters support legislation for all of the identified boat-types; with at least 2/3 supporting legislation for all people on-board. Less than 10% of boaters are opposed to legislation. There is strong support for legislation among all boating activity groups, as well as parents.</vt:lpstr>
      <vt:lpstr>There is strong support for legislation among all boating activity groups, including Pleasure Powerboaters, as well as parents (of children under 18). </vt:lpstr>
      <vt:lpstr>Just as many small craft boaters are in favour of legislation now as in 2003 “Will It Float” poll.  There are more ‘undecided’ and slightly fewer opposed in 2014 than in 2003.</vt:lpstr>
      <vt:lpstr>Focus on: Drinking Alcoholic Beverages while Boating</vt:lpstr>
      <vt:lpstr>Half (51%) claim to ‘never’ drink alcoholic beverages while boating.  One-quarter (23%) admit to drinking at least ‘sometimes’. Powerboat drivers (28% at least sometimes) &amp; younger boaters 18-34 yrs (36%) admit to drinking alcohol more often while boating. More alcohol consumption in Quebec (28% ‘at least sometimes’; only 41% ‘Never’),  where drinking &amp; boating laws are less restrictive.</vt:lpstr>
      <vt:lpstr>Sailors, PWC riders and Pleasure Powerboaters consume alcohol while boating more than Fishers or Paddlers do.</vt:lpstr>
      <vt:lpstr>All Pleasure Powerboating sub-groups consume alcohol while boating more than boaters in general – including about one-third of Pleasure Powerboat drivers.</vt:lpstr>
      <vt:lpstr>1/4 of Pleasure Powerboaters say they drink alcoholic beverages at least ‘sometimes’ while pleasure boating in a small powerboat &lt;6m.  </vt:lpstr>
      <vt:lpstr>One-quarter or more of all sub-groups drink ‘at least sometimes’ while Pleasure Powerboating in a small powerboat, including pleasure powerboat drivers.</vt:lpstr>
      <vt:lpstr>There is plenty of room for improvement in educating boaters about the laws surrounding alcohol consumption while boating.</vt:lpstr>
      <vt:lpstr>Pleasure Powerboaters’ knowledge of drinking and boating laws is similar to boaters overall.</vt:lpstr>
      <vt:lpstr>#1 Barrier re: Drinking Alcohol while boating is lack of personal experience with the impact.  Based on MaxDiff Scores / 10</vt:lpstr>
      <vt:lpstr>The top Barriers re:  Drinking Alcohol are the same for Pleasure Powerboaters as for Fishers and Paddlers.  Based on MaxDiff Scores / 10</vt:lpstr>
      <vt:lpstr>The #1 top barrier, and several others, relate to the broader perception that ‘drinking and boating’ is not dangerous.  Based on MaxDiff Scores / 10</vt:lpstr>
      <vt:lpstr>“Top 9” are highly motivating reasons to not Drinking Alcohol while boating; especially the “top 5”.  Based on MaxDiff Scores / 10</vt:lpstr>
      <vt:lpstr>“Top 5” and “Top 9” Motivators are the same for  Pleasure Powerboaters as for Fishers and Paddlers.  Based on MaxDiff Scores / 10</vt:lpstr>
      <vt:lpstr>Emotional pain / emotion connection with friends &amp; family underpins several of the top motivations.  Based on MaxDiff Scores / 10</vt:lpstr>
      <vt:lpstr>Two of the three top-ranked communications statements  highlight the connection between boating &amp; automobile  impaired driving. All demographic breaks and boating subgroups, including Pleasure Powerboaters, rank the same top statement as the most convincing. While there are some differences between 2nd and 3rd rankings, all subgroups choose the same top three statements; and Pleasure Powerboaters’ ratings for #2 &amp;#3 are the same as total boaters’ ratings.</vt:lpstr>
      <vt:lpstr>The #1 Message addresses the ‘I think it’s legal’ barrier, and fundamental lack of awareness/understanding of the drinking and boating laws.</vt:lpstr>
      <vt:lpstr>The two top-ranked Facts confront the lack of awareness/ understanding of boating driving laws.</vt:lpstr>
      <vt:lpstr>Boaters were very positively influenced by exposure to the motivations, barriers, communications statements and facts – intent to ‘never’ drink alcohol before or during boating rose from 50% to 70%.  The biggest shift to ‘never’ comes from the occasional drinkers.</vt:lpstr>
      <vt:lpstr>All boating sub-groups, including Pleasure Powerboaters, show strong shift in intent to less drinking alcohol while boating, after exposure to motivations, barriers and communications.  Powerboat passengers show the greatest intent to ‘never’ drink while boating (from 48% to 76% ‘never’). Powerboat drivers improved from 46% to 63%.  Similarly strong, significant increases for boaters in all regions.</vt:lpstr>
      <vt:lpstr>ALL Pleasure Powerboating sub-groups show strong shifts in intent to less drinking alcohol while boating, after exposure to motivations, barriers and communications.</vt:lpstr>
      <vt:lpstr>Overall Attitudes</vt:lpstr>
      <vt:lpstr>For most boaters (67%), an increased focus on boating safety would not change their current boating participation.  For one-quarter (27%), it would increase their participation, and very few (only 4%) would reduce their boating participation.  This same pattern is evident in all regions.</vt:lpstr>
      <vt:lpstr>There is a similarly positive influence on boating participation across  ALL boating activity subgroups, including Pleasure Powerboaters.  Even more positive among Sailors and PWC riders.</vt:lpstr>
      <vt:lpstr>There is a positive effect on participation amongst all the Pleasure Powerboating sub-groups.  Even more positive for PWC riders and Pleasure Powerboaters in large powerboats &gt;6m.</vt:lpstr>
      <vt:lpstr>PowerPoint Presentation</vt:lpstr>
      <vt:lpstr>Implications (for discussion) </vt:lpstr>
      <vt:lpstr>Implications (for discussion) </vt:lpstr>
      <vt:lpstr>Example of High Potential “Wear Your Lifejacket”  Communications focus</vt:lpstr>
      <vt:lpstr>Implications (for discussion) </vt:lpstr>
      <vt:lpstr>Example of High Potential “Don’t Drink and Operate a Boat” Communications focus</vt:lpstr>
      <vt:lpstr>Working Session agenda</vt:lpstr>
      <vt:lpstr>Appendix</vt:lpstr>
      <vt:lpstr>Background</vt:lpstr>
      <vt:lpstr>Sample Sizes by Key Demographics</vt:lpstr>
      <vt:lpstr>Northerners were defined as those ‘above the red line’</vt:lpstr>
      <vt:lpstr>In an average year, over 8 in 10 boaters use a boat for recreational purposes.</vt:lpstr>
      <vt:lpstr>Almost half of recreational boaters identify themselves as strong swimmers. Only a small percentage of these boaters are unable to swim, but 1 in 5 (19%) are weak swimmers.</vt:lpstr>
      <vt:lpstr>Pleasure Powerboating Profile</vt:lpstr>
      <vt:lpstr>There is some variability in claimed wearing of lifejackets among key demographic subgroups.</vt:lpstr>
      <vt:lpstr>The most convincing Communications Message overall, is also most convincing with Fishers, Pleasure Powerboaters and Paddlers specifically …a lifejacket buying you time if you fall out of your boat.</vt:lpstr>
      <vt:lpstr>The most effective Fact overall is also the most persuasive with Fishers, Pleasure Powerboaters and Paddlers specifically. …informs boaters via past drowning statistics about the  possibly fatal consequences of not wearing a lifejacket. </vt:lpstr>
      <vt:lpstr>The strongest regional intent to improve lifejacket compliance is in BC, Ontario and Quebec.  And there is broad-based positive impact on intent to ‘always’ wear lifejackets across almost all demographic sub-groups.</vt:lpstr>
      <vt:lpstr>There is a broad-based positive impact on intent to ‘always’ wear lifejackets across demographic subgroups. Boaters who are unable to swim are more apt to wear a lifejacket currently, and in the future.</vt:lpstr>
      <vt:lpstr>Powerboat drivers and younger boaters admit to drinking alcohol more often while boating; those unable to swim appear cautious and are more likely to ‘never’ drink.</vt:lpstr>
      <vt:lpstr>More boaters in the Prairies and Ontario understand it is illegal to carry open alcohol in a boat under 6m, and illegal to drink in a boat under 6m while docked/anchored; responses of Quebec boaters reflect less restrictive Quebec laws.</vt:lpstr>
      <vt:lpstr>The most convincing Communications Messages overall, are also most convincing with Fishers, Pleasure Powerboaters and Paddlers specifically. </vt:lpstr>
      <vt:lpstr>The most effective Facts overall are also the most persuasive with Fishers, Pleasure Powerboaters and Paddlers specifically.</vt:lpstr>
      <vt:lpstr>All regions show a stronger level of intent to ‘never’ drink alcoholic beverages in the future during boating activities.</vt:lpstr>
      <vt:lpstr>There is a broad-based increase in future intent to ‘never’ drink alcohol while boating, across demographic subgroups. Those unable to swim report a lower increase in willingness to ‘never’ drink while boating since this group is already highly likely to not drink while boating.</vt:lpstr>
      <vt:lpstr>A similarly positive influence across regions.</vt:lpstr>
    </vt:vector>
  </TitlesOfParts>
  <Company>McCullough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McCullough</dc:creator>
  <cp:lastModifiedBy>Barbara Byers</cp:lastModifiedBy>
  <cp:revision>1044</cp:revision>
  <cp:lastPrinted>2014-12-31T03:33:25Z</cp:lastPrinted>
  <dcterms:created xsi:type="dcterms:W3CDTF">2012-01-29T21:15:03Z</dcterms:created>
  <dcterms:modified xsi:type="dcterms:W3CDTF">2015-01-11T16:14:04Z</dcterms:modified>
</cp:coreProperties>
</file>