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602" r:id="rId2"/>
    <p:sldId id="639" r:id="rId3"/>
    <p:sldId id="640" r:id="rId4"/>
    <p:sldId id="641" r:id="rId5"/>
    <p:sldId id="643" r:id="rId6"/>
    <p:sldId id="645" r:id="rId7"/>
    <p:sldId id="647" r:id="rId8"/>
    <p:sldId id="649" r:id="rId9"/>
    <p:sldId id="661" r:id="rId10"/>
    <p:sldId id="662" r:id="rId11"/>
    <p:sldId id="652" r:id="rId12"/>
  </p:sldIdLst>
  <p:sldSz cx="24384000" cy="13716000"/>
  <p:notesSz cx="7315200" cy="96012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1pPr>
    <a:lvl2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2pPr>
    <a:lvl3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3pPr>
    <a:lvl4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4pPr>
    <a:lvl5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5pPr>
    <a:lvl6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6pPr>
    <a:lvl7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7pPr>
    <a:lvl8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8pPr>
    <a:lvl9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d rankine" initials="tr"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28A"/>
    <a:srgbClr val="22BADE"/>
    <a:srgbClr val="00C9C4"/>
    <a:srgbClr val="0E9A8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73" autoAdjust="0"/>
    <p:restoredTop sz="69332" autoAdjust="0"/>
  </p:normalViewPr>
  <p:slideViewPr>
    <p:cSldViewPr snapToGrid="0">
      <p:cViewPr varScale="1">
        <p:scale>
          <a:sx n="28" d="100"/>
          <a:sy n="28" d="100"/>
        </p:scale>
        <p:origin x="96" y="288"/>
      </p:cViewPr>
      <p:guideLst>
        <p:guide orient="horz" pos="4320"/>
        <p:guide pos="7680"/>
      </p:guideLst>
    </p:cSldViewPr>
  </p:slideViewPr>
  <p:notesTextViewPr>
    <p:cViewPr>
      <p:scale>
        <a:sx n="1" d="1"/>
        <a:sy n="1" d="1"/>
      </p:scale>
      <p:origin x="0" y="0"/>
    </p:cViewPr>
  </p:notesTextViewPr>
  <p:sorterViewPr>
    <p:cViewPr>
      <p:scale>
        <a:sx n="33" d="100"/>
        <a:sy n="33" d="100"/>
      </p:scale>
      <p:origin x="0" y="-1627"/>
    </p:cViewPr>
  </p:sorterViewPr>
  <p:notesViewPr>
    <p:cSldViewPr snapToGrid="0">
      <p:cViewPr varScale="1">
        <p:scale>
          <a:sx n="65" d="100"/>
          <a:sy n="65" d="100"/>
        </p:scale>
        <p:origin x="1282" y="-1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igfe\Desktop\Playsafe%20Productions\Shock%20&amp;%20Awe\Research\Summary%20data%20analysis%2002.12.24%20M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59813408089201"/>
          <c:y val="0.17981177352830896"/>
          <c:w val="0.78944066872551744"/>
          <c:h val="0.60750208294158181"/>
        </c:manualLayout>
      </c:layout>
      <c:barChart>
        <c:barDir val="col"/>
        <c:grouping val="clustered"/>
        <c:varyColors val="0"/>
        <c:ser>
          <c:idx val="0"/>
          <c:order val="0"/>
          <c:tx>
            <c:strRef>
              <c:f>Graphs!$A$2</c:f>
              <c:strCache>
                <c:ptCount val="1"/>
                <c:pt idx="0">
                  <c:v>VT de Base</c:v>
                </c:pt>
              </c:strCache>
            </c:strRef>
          </c:tx>
          <c:spPr>
            <a:solidFill>
              <a:schemeClr val="accent1"/>
            </a:solidFill>
            <a:ln>
              <a:noFill/>
            </a:ln>
            <a:effectLst/>
          </c:spPr>
          <c:invertIfNegative val="0"/>
          <c:errBars>
            <c:errBarType val="both"/>
            <c:errValType val="cust"/>
            <c:noEndCap val="0"/>
            <c:plus>
              <c:numRef>
                <c:f>Graphs!$B$39:$E$39</c:f>
                <c:numCache>
                  <c:formatCode>General</c:formatCode>
                  <c:ptCount val="4"/>
                  <c:pt idx="0">
                    <c:v>575.00264894719942</c:v>
                  </c:pt>
                  <c:pt idx="1">
                    <c:v>495.00523619698589</c:v>
                  </c:pt>
                  <c:pt idx="2">
                    <c:v>546.81493715751355</c:v>
                  </c:pt>
                  <c:pt idx="3">
                    <c:v>1097.7227431822078</c:v>
                  </c:pt>
                </c:numCache>
              </c:numRef>
            </c:plus>
            <c:minus>
              <c:numRef>
                <c:f>Graphs!$B$39:$E$39</c:f>
                <c:numCache>
                  <c:formatCode>General</c:formatCode>
                  <c:ptCount val="4"/>
                  <c:pt idx="0">
                    <c:v>575.00264894719942</c:v>
                  </c:pt>
                  <c:pt idx="1">
                    <c:v>495.00523619698589</c:v>
                  </c:pt>
                  <c:pt idx="2">
                    <c:v>546.81493715751355</c:v>
                  </c:pt>
                  <c:pt idx="3">
                    <c:v>1097.7227431822078</c:v>
                  </c:pt>
                </c:numCache>
              </c:numRef>
            </c:minus>
            <c:spPr>
              <a:noFill/>
              <a:ln w="9525" cap="flat" cmpd="sng" algn="ctr">
                <a:solidFill>
                  <a:schemeClr val="tx1">
                    <a:lumMod val="65000"/>
                    <a:lumOff val="35000"/>
                  </a:schemeClr>
                </a:solidFill>
                <a:round/>
              </a:ln>
              <a:effectLst/>
            </c:spPr>
          </c:errBars>
          <c:cat>
            <c:strRef>
              <c:f>Graphs!$B$1:$E$1</c:f>
              <c:strCache>
                <c:ptCount val="4"/>
                <c:pt idx="0">
                  <c:v>SUP</c:v>
                </c:pt>
                <c:pt idx="1">
                  <c:v>FB</c:v>
                </c:pt>
                <c:pt idx="2">
                  <c:v>WW</c:v>
                </c:pt>
                <c:pt idx="3">
                  <c:v>CW</c:v>
                </c:pt>
              </c:strCache>
            </c:strRef>
          </c:cat>
          <c:val>
            <c:numRef>
              <c:f>Graphs!$B$2:$E$2</c:f>
              <c:numCache>
                <c:formatCode>0.0</c:formatCode>
                <c:ptCount val="4"/>
                <c:pt idx="0">
                  <c:v>988.7</c:v>
                </c:pt>
                <c:pt idx="1">
                  <c:v>819.8</c:v>
                </c:pt>
                <c:pt idx="2">
                  <c:v>1096</c:v>
                </c:pt>
                <c:pt idx="3">
                  <c:v>1483.1</c:v>
                </c:pt>
              </c:numCache>
            </c:numRef>
          </c:val>
          <c:extLst>
            <c:ext xmlns:c16="http://schemas.microsoft.com/office/drawing/2014/chart" uri="{C3380CC4-5D6E-409C-BE32-E72D297353CC}">
              <c16:uniqueId val="{00000000-82B4-43D6-AB36-CD8A4B259CB6}"/>
            </c:ext>
          </c:extLst>
        </c:ser>
        <c:ser>
          <c:idx val="1"/>
          <c:order val="1"/>
          <c:tx>
            <c:strRef>
              <c:f>Graphs!$A$3</c:f>
              <c:strCache>
                <c:ptCount val="1"/>
                <c:pt idx="0">
                  <c:v>VT Max</c:v>
                </c:pt>
              </c:strCache>
            </c:strRef>
          </c:tx>
          <c:spPr>
            <a:solidFill>
              <a:schemeClr val="accent2"/>
            </a:solidFill>
            <a:ln>
              <a:noFill/>
            </a:ln>
            <a:effectLst/>
          </c:spPr>
          <c:invertIfNegative val="0"/>
          <c:errBars>
            <c:errBarType val="both"/>
            <c:errValType val="cust"/>
            <c:noEndCap val="0"/>
            <c:plus>
              <c:numRef>
                <c:f>Graphs!$B$40:$E$40</c:f>
                <c:numCache>
                  <c:formatCode>General</c:formatCode>
                  <c:ptCount val="4"/>
                  <c:pt idx="0">
                    <c:v>2033.9707327783606</c:v>
                  </c:pt>
                  <c:pt idx="1">
                    <c:v>1446.011574274035</c:v>
                  </c:pt>
                  <c:pt idx="2">
                    <c:v>3718.4849172747763</c:v>
                  </c:pt>
                  <c:pt idx="3">
                    <c:v>3614.3584847674215</c:v>
                  </c:pt>
                </c:numCache>
              </c:numRef>
            </c:plus>
            <c:minus>
              <c:numRef>
                <c:f>Graphs!$B$40:$E$40</c:f>
                <c:numCache>
                  <c:formatCode>General</c:formatCode>
                  <c:ptCount val="4"/>
                  <c:pt idx="0">
                    <c:v>2033.9707327783606</c:v>
                  </c:pt>
                  <c:pt idx="1">
                    <c:v>1446.011574274035</c:v>
                  </c:pt>
                  <c:pt idx="2">
                    <c:v>3718.4849172747763</c:v>
                  </c:pt>
                  <c:pt idx="3">
                    <c:v>3614.3584847674215</c:v>
                  </c:pt>
                </c:numCache>
              </c:numRef>
            </c:minus>
            <c:spPr>
              <a:noFill/>
              <a:ln w="9525" cap="flat" cmpd="sng" algn="ctr">
                <a:solidFill>
                  <a:schemeClr val="tx1">
                    <a:lumMod val="65000"/>
                    <a:lumOff val="35000"/>
                  </a:schemeClr>
                </a:solidFill>
                <a:round/>
              </a:ln>
              <a:effectLst/>
            </c:spPr>
          </c:errBars>
          <c:cat>
            <c:strRef>
              <c:f>Graphs!$B$1:$E$1</c:f>
              <c:strCache>
                <c:ptCount val="4"/>
                <c:pt idx="0">
                  <c:v>SUP</c:v>
                </c:pt>
                <c:pt idx="1">
                  <c:v>FB</c:v>
                </c:pt>
                <c:pt idx="2">
                  <c:v>WW</c:v>
                </c:pt>
                <c:pt idx="3">
                  <c:v>CW</c:v>
                </c:pt>
              </c:strCache>
            </c:strRef>
          </c:cat>
          <c:val>
            <c:numRef>
              <c:f>Graphs!$B$3:$E$3</c:f>
              <c:numCache>
                <c:formatCode>0.0</c:formatCode>
                <c:ptCount val="4"/>
                <c:pt idx="0">
                  <c:v>3796.7</c:v>
                </c:pt>
                <c:pt idx="1">
                  <c:v>3309.7</c:v>
                </c:pt>
                <c:pt idx="2">
                  <c:v>7526</c:v>
                </c:pt>
                <c:pt idx="3">
                  <c:v>9233.7000000000007</c:v>
                </c:pt>
              </c:numCache>
            </c:numRef>
          </c:val>
          <c:extLst>
            <c:ext xmlns:c16="http://schemas.microsoft.com/office/drawing/2014/chart" uri="{C3380CC4-5D6E-409C-BE32-E72D297353CC}">
              <c16:uniqueId val="{00000001-82B4-43D6-AB36-CD8A4B259CB6}"/>
            </c:ext>
          </c:extLst>
        </c:ser>
        <c:dLbls>
          <c:showLegendKey val="0"/>
          <c:showVal val="0"/>
          <c:showCatName val="0"/>
          <c:showSerName val="0"/>
          <c:showPercent val="0"/>
          <c:showBubbleSize val="0"/>
        </c:dLbls>
        <c:gapWidth val="150"/>
        <c:axId val="820237711"/>
        <c:axId val="820001455"/>
      </c:barChart>
      <c:catAx>
        <c:axId val="820237711"/>
        <c:scaling>
          <c:orientation val="minMax"/>
        </c:scaling>
        <c:delete val="0"/>
        <c:axPos val="b"/>
        <c:title>
          <c:tx>
            <c:rich>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sz="3200" dirty="0" err="1"/>
                  <a:t>Activité</a:t>
                </a:r>
                <a:r>
                  <a:rPr lang="en-US" sz="3200" dirty="0"/>
                  <a:t> de </a:t>
                </a:r>
                <a:r>
                  <a:rPr lang="en-US" sz="3200" dirty="0" err="1"/>
                  <a:t>l'expérience</a:t>
                </a:r>
                <a:endParaRPr lang="en-US" sz="3200" dirty="0"/>
              </a:p>
            </c:rich>
          </c:tx>
          <c:layout>
            <c:manualLayout>
              <c:xMode val="edge"/>
              <c:yMode val="edge"/>
              <c:x val="0.4745883629615068"/>
              <c:y val="0.8940194013806414"/>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820001455"/>
        <c:crosses val="autoZero"/>
        <c:auto val="1"/>
        <c:lblAlgn val="ctr"/>
        <c:lblOffset val="100"/>
        <c:noMultiLvlLbl val="0"/>
      </c:catAx>
      <c:valAx>
        <c:axId val="820001455"/>
        <c:scaling>
          <c:orientation val="minMax"/>
        </c:scaling>
        <c:delete val="0"/>
        <c:axPos val="l"/>
        <c:title>
          <c:tx>
            <c:rich>
              <a:bodyPr rot="-54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r>
                  <a:rPr lang="en-US" sz="3000" dirty="0">
                    <a:solidFill>
                      <a:sysClr val="windowText" lastClr="000000"/>
                    </a:solidFill>
                  </a:rPr>
                  <a:t>Volume</a:t>
                </a:r>
                <a:r>
                  <a:rPr lang="en-US" sz="3000" baseline="0" dirty="0">
                    <a:solidFill>
                      <a:sysClr val="windowText" lastClr="000000"/>
                    </a:solidFill>
                  </a:rPr>
                  <a:t> courant </a:t>
                </a:r>
                <a:r>
                  <a:rPr lang="en-US" sz="3000" dirty="0">
                    <a:solidFill>
                      <a:sysClr val="windowText" lastClr="000000"/>
                    </a:solidFill>
                  </a:rPr>
                  <a:t>(ml)</a:t>
                </a:r>
              </a:p>
            </c:rich>
          </c:tx>
          <c:layout>
            <c:manualLayout>
              <c:xMode val="edge"/>
              <c:yMode val="edge"/>
              <c:x val="3.3357472050439221E-2"/>
              <c:y val="0.35978267675491227"/>
            </c:manualLayout>
          </c:layout>
          <c:overlay val="0"/>
          <c:spPr>
            <a:noFill/>
            <a:ln>
              <a:noFill/>
            </a:ln>
            <a:effectLst/>
          </c:spPr>
          <c:txPr>
            <a:bodyPr rot="-5400000" spcFirstLastPara="1" vertOverflow="ellipsis" vert="horz" wrap="square" anchor="ctr" anchorCtr="1"/>
            <a:lstStyle/>
            <a:p>
              <a:pPr>
                <a:defRPr sz="3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en-US"/>
          </a:p>
        </c:txPr>
        <c:crossAx val="820237711"/>
        <c:crosses val="autoZero"/>
        <c:crossBetween val="between"/>
      </c:valAx>
      <c:spPr>
        <a:noFill/>
        <a:ln>
          <a:solidFill>
            <a:schemeClr val="tx1"/>
          </a:solidFill>
        </a:ln>
        <a:effectLst/>
      </c:spPr>
    </c:plotArea>
    <c:legend>
      <c:legendPos val="b"/>
      <c:layout>
        <c:manualLayout>
          <c:xMode val="edge"/>
          <c:yMode val="edge"/>
          <c:x val="0.68241243065125257"/>
          <c:y val="5.0976549722505426E-2"/>
          <c:w val="0.28543031463635787"/>
          <c:h val="8.0357705286839151E-2"/>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0.19441</cdr:x>
      <cdr:y>0.44527</cdr:y>
    </cdr:from>
    <cdr:to>
      <cdr:x>0.23045</cdr:x>
      <cdr:y>0.49802</cdr:y>
    </cdr:to>
    <cdr:sp macro="" textlink="">
      <cdr:nvSpPr>
        <cdr:cNvPr id="2" name="TextBox 1">
          <a:extLst xmlns:a="http://schemas.openxmlformats.org/drawingml/2006/main">
            <a:ext uri="{FF2B5EF4-FFF2-40B4-BE49-F238E27FC236}">
              <a16:creationId xmlns:a16="http://schemas.microsoft.com/office/drawing/2014/main" id="{B76FD0BC-B6DA-4A42-37F3-8D3C8B4A3E3E}"/>
            </a:ext>
          </a:extLst>
        </cdr:cNvPr>
        <cdr:cNvSpPr txBox="1"/>
      </cdr:nvSpPr>
      <cdr:spPr>
        <a:xfrm xmlns:a="http://schemas.openxmlformats.org/drawingml/2006/main">
          <a:off x="926862" y="1179062"/>
          <a:ext cx="171794" cy="1396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0.54493</cdr:x>
      <cdr:y>0.18968</cdr:y>
    </cdr:from>
    <cdr:to>
      <cdr:x>0.58097</cdr:x>
      <cdr:y>0.24243</cdr:y>
    </cdr:to>
    <cdr:sp macro="" textlink="">
      <cdr:nvSpPr>
        <cdr:cNvPr id="12" name="TextBox 1">
          <a:extLst xmlns:a="http://schemas.openxmlformats.org/drawingml/2006/main">
            <a:ext uri="{FF2B5EF4-FFF2-40B4-BE49-F238E27FC236}">
              <a16:creationId xmlns:a16="http://schemas.microsoft.com/office/drawing/2014/main" id="{F3A1A3C6-858D-E944-E5FB-CD4A6A616AC5}"/>
            </a:ext>
          </a:extLst>
        </cdr:cNvPr>
        <cdr:cNvSpPr txBox="1"/>
      </cdr:nvSpPr>
      <cdr:spPr>
        <a:xfrm xmlns:a="http://schemas.openxmlformats.org/drawingml/2006/main">
          <a:off x="2597462" y="505871"/>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0.45218</cdr:x>
      <cdr:y>0.34647</cdr:y>
    </cdr:from>
    <cdr:to>
      <cdr:x>0.89027</cdr:x>
      <cdr:y>0.37075</cdr:y>
    </cdr:to>
    <cdr:sp macro="" textlink="">
      <cdr:nvSpPr>
        <cdr:cNvPr id="15" name="Right Brace 14">
          <a:extLst xmlns:a="http://schemas.openxmlformats.org/drawingml/2006/main">
            <a:ext uri="{FF2B5EF4-FFF2-40B4-BE49-F238E27FC236}">
              <a16:creationId xmlns:a16="http://schemas.microsoft.com/office/drawing/2014/main" id="{C64210A2-7E43-C171-F169-6E5023309EF4}"/>
            </a:ext>
          </a:extLst>
        </cdr:cNvPr>
        <cdr:cNvSpPr/>
      </cdr:nvSpPr>
      <cdr:spPr>
        <a:xfrm xmlns:a="http://schemas.openxmlformats.org/drawingml/2006/main" rot="16200000">
          <a:off x="3167074" y="-87658"/>
          <a:ext cx="64753" cy="2088160"/>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0.64204</cdr:x>
      <cdr:y>0.28262</cdr:y>
    </cdr:from>
    <cdr:to>
      <cdr:x>0.67808</cdr:x>
      <cdr:y>0.33537</cdr:y>
    </cdr:to>
    <cdr:sp macro="" textlink="">
      <cdr:nvSpPr>
        <cdr:cNvPr id="16" name="TextBox 1">
          <a:extLst xmlns:a="http://schemas.openxmlformats.org/drawingml/2006/main">
            <a:ext uri="{FF2B5EF4-FFF2-40B4-BE49-F238E27FC236}">
              <a16:creationId xmlns:a16="http://schemas.microsoft.com/office/drawing/2014/main" id="{87C22347-A813-41C7-0118-60499F464465}"/>
            </a:ext>
          </a:extLst>
        </cdr:cNvPr>
        <cdr:cNvSpPr txBox="1"/>
      </cdr:nvSpPr>
      <cdr:spPr>
        <a:xfrm xmlns:a="http://schemas.openxmlformats.org/drawingml/2006/main">
          <a:off x="3061448" y="760507"/>
          <a:ext cx="171822" cy="1419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0.24817</cdr:x>
      <cdr:y>0.24653</cdr:y>
    </cdr:from>
    <cdr:to>
      <cdr:x>0.89152</cdr:x>
      <cdr:y>0.26599</cdr:y>
    </cdr:to>
    <cdr:sp macro="" textlink="">
      <cdr:nvSpPr>
        <cdr:cNvPr id="17" name="Right Brace 16">
          <a:extLst xmlns:a="http://schemas.openxmlformats.org/drawingml/2006/main">
            <a:ext uri="{FF2B5EF4-FFF2-40B4-BE49-F238E27FC236}">
              <a16:creationId xmlns:a16="http://schemas.microsoft.com/office/drawing/2014/main" id="{53B39032-FF78-6B1B-63C0-A6B89B67085D}"/>
            </a:ext>
          </a:extLst>
        </cdr:cNvPr>
        <cdr:cNvSpPr/>
      </cdr:nvSpPr>
      <cdr:spPr>
        <a:xfrm xmlns:a="http://schemas.openxmlformats.org/drawingml/2006/main" rot="16200000">
          <a:off x="2690256" y="-849850"/>
          <a:ext cx="51907" cy="3066591"/>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0.67675</cdr:x>
      <cdr:y>0.2106</cdr:y>
    </cdr:from>
    <cdr:to>
      <cdr:x>0.89237</cdr:x>
      <cdr:y>0.22775</cdr:y>
    </cdr:to>
    <cdr:sp macro="" textlink="">
      <cdr:nvSpPr>
        <cdr:cNvPr id="18" name="Right Brace 17">
          <a:extLst xmlns:a="http://schemas.openxmlformats.org/drawingml/2006/main">
            <a:ext uri="{FF2B5EF4-FFF2-40B4-BE49-F238E27FC236}">
              <a16:creationId xmlns:a16="http://schemas.microsoft.com/office/drawing/2014/main" id="{40F77DE0-A352-FEB7-A562-35E80DFFD122}"/>
            </a:ext>
          </a:extLst>
        </cdr:cNvPr>
        <cdr:cNvSpPr/>
      </cdr:nvSpPr>
      <cdr:spPr>
        <a:xfrm xmlns:a="http://schemas.openxmlformats.org/drawingml/2006/main" rot="16200000">
          <a:off x="3716820" y="70664"/>
          <a:ext cx="45719" cy="1027755"/>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0.25502</cdr:x>
      <cdr:y>0.40505</cdr:y>
    </cdr:from>
    <cdr:to>
      <cdr:x>0.67611</cdr:x>
      <cdr:y>0.4279</cdr:y>
    </cdr:to>
    <cdr:sp macro="" textlink="">
      <cdr:nvSpPr>
        <cdr:cNvPr id="19" name="Right Brace 18">
          <a:extLst xmlns:a="http://schemas.openxmlformats.org/drawingml/2006/main">
            <a:ext uri="{FF2B5EF4-FFF2-40B4-BE49-F238E27FC236}">
              <a16:creationId xmlns:a16="http://schemas.microsoft.com/office/drawing/2014/main" id="{40F77DE0-A352-FEB7-A562-35E80DFFD122}"/>
            </a:ext>
          </a:extLst>
        </cdr:cNvPr>
        <cdr:cNvSpPr/>
      </cdr:nvSpPr>
      <cdr:spPr>
        <a:xfrm xmlns:a="http://schemas.openxmlformats.org/drawingml/2006/main" rot="16200000">
          <a:off x="2188694" y="107148"/>
          <a:ext cx="60928" cy="2007173"/>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0.53897</cdr:x>
      <cdr:y>0.3932</cdr:y>
    </cdr:from>
    <cdr:to>
      <cdr:x>0.575</cdr:x>
      <cdr:y>0.44595</cdr:y>
    </cdr:to>
    <cdr:sp macro="" textlink="">
      <cdr:nvSpPr>
        <cdr:cNvPr id="27" name="TextBox 1">
          <a:extLst xmlns:a="http://schemas.openxmlformats.org/drawingml/2006/main">
            <a:ext uri="{FF2B5EF4-FFF2-40B4-BE49-F238E27FC236}">
              <a16:creationId xmlns:a16="http://schemas.microsoft.com/office/drawing/2014/main" id="{A16B18DB-964C-6C9D-3C66-C3351268BAA3}"/>
            </a:ext>
          </a:extLst>
        </cdr:cNvPr>
        <cdr:cNvSpPr txBox="1"/>
      </cdr:nvSpPr>
      <cdr:spPr>
        <a:xfrm xmlns:a="http://schemas.openxmlformats.org/drawingml/2006/main">
          <a:off x="2569029" y="1048657"/>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0.44</cdr:x>
      <cdr:y>0.35238</cdr:y>
    </cdr:from>
    <cdr:to>
      <cdr:x>0.47604</cdr:x>
      <cdr:y>0.40513</cdr:y>
    </cdr:to>
    <cdr:sp macro="" textlink="">
      <cdr:nvSpPr>
        <cdr:cNvPr id="28" name="TextBox 1">
          <a:extLst xmlns:a="http://schemas.openxmlformats.org/drawingml/2006/main">
            <a:ext uri="{FF2B5EF4-FFF2-40B4-BE49-F238E27FC236}">
              <a16:creationId xmlns:a16="http://schemas.microsoft.com/office/drawing/2014/main" id="{A16B18DB-964C-6C9D-3C66-C3351268BAA3}"/>
            </a:ext>
          </a:extLst>
        </cdr:cNvPr>
        <cdr:cNvSpPr txBox="1"/>
      </cdr:nvSpPr>
      <cdr:spPr>
        <a:xfrm xmlns:a="http://schemas.openxmlformats.org/drawingml/2006/main">
          <a:off x="2097314" y="939800"/>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0.75821</cdr:x>
      <cdr:y>0.15646</cdr:y>
    </cdr:from>
    <cdr:to>
      <cdr:x>0.79424</cdr:x>
      <cdr:y>0.20921</cdr:y>
    </cdr:to>
    <cdr:sp macro="" textlink="">
      <cdr:nvSpPr>
        <cdr:cNvPr id="29" name="TextBox 1">
          <a:extLst xmlns:a="http://schemas.openxmlformats.org/drawingml/2006/main">
            <a:ext uri="{FF2B5EF4-FFF2-40B4-BE49-F238E27FC236}">
              <a16:creationId xmlns:a16="http://schemas.microsoft.com/office/drawing/2014/main" id="{A16B18DB-964C-6C9D-3C66-C3351268BAA3}"/>
            </a:ext>
          </a:extLst>
        </cdr:cNvPr>
        <cdr:cNvSpPr txBox="1"/>
      </cdr:nvSpPr>
      <cdr:spPr>
        <a:xfrm xmlns:a="http://schemas.openxmlformats.org/drawingml/2006/main">
          <a:off x="3614057" y="417286"/>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a:t>
          </a:r>
        </a:p>
      </cdr:txBody>
    </cdr:sp>
  </cdr:relSizeAnchor>
  <cdr:relSizeAnchor xmlns:cdr="http://schemas.openxmlformats.org/drawingml/2006/chartDrawing">
    <cdr:from>
      <cdr:x>0.45675</cdr:x>
      <cdr:y>0.44762</cdr:y>
    </cdr:from>
    <cdr:to>
      <cdr:x>0.67237</cdr:x>
      <cdr:y>0.46476</cdr:y>
    </cdr:to>
    <cdr:sp macro="" textlink="">
      <cdr:nvSpPr>
        <cdr:cNvPr id="30" name="Right Brace 29">
          <a:extLst xmlns:a="http://schemas.openxmlformats.org/drawingml/2006/main">
            <a:ext uri="{FF2B5EF4-FFF2-40B4-BE49-F238E27FC236}">
              <a16:creationId xmlns:a16="http://schemas.microsoft.com/office/drawing/2014/main" id="{04362EE0-9B4C-D4C1-BA55-48B0A8F1E448}"/>
            </a:ext>
          </a:extLst>
        </cdr:cNvPr>
        <cdr:cNvSpPr/>
      </cdr:nvSpPr>
      <cdr:spPr>
        <a:xfrm xmlns:a="http://schemas.openxmlformats.org/drawingml/2006/main" rot="16200000">
          <a:off x="2668161" y="702782"/>
          <a:ext cx="45719" cy="1027755"/>
        </a:xfrm>
        <a:prstGeom xmlns:a="http://schemas.openxmlformats.org/drawingml/2006/main" prst="rightBrac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US" sz="1100" dirty="0">
            <a:solidFill>
              <a:sysClr val="windowText" lastClr="000000"/>
            </a:solidFill>
          </a:endParaRPr>
        </a:p>
      </cdr:txBody>
    </cdr:sp>
  </cdr:relSizeAnchor>
  <cdr:relSizeAnchor xmlns:cdr="http://schemas.openxmlformats.org/drawingml/2006/chartDrawing">
    <cdr:from>
      <cdr:x>0.33495</cdr:x>
      <cdr:y>0.45306</cdr:y>
    </cdr:from>
    <cdr:to>
      <cdr:x>0.37099</cdr:x>
      <cdr:y>0.50581</cdr:y>
    </cdr:to>
    <cdr:sp macro="" textlink="">
      <cdr:nvSpPr>
        <cdr:cNvPr id="33" name="TextBox 1">
          <a:extLst xmlns:a="http://schemas.openxmlformats.org/drawingml/2006/main">
            <a:ext uri="{FF2B5EF4-FFF2-40B4-BE49-F238E27FC236}">
              <a16:creationId xmlns:a16="http://schemas.microsoft.com/office/drawing/2014/main" id="{4DE682F6-B757-9F26-B56C-899C3FED978F}"/>
            </a:ext>
          </a:extLst>
        </cdr:cNvPr>
        <cdr:cNvSpPr txBox="1"/>
      </cdr:nvSpPr>
      <cdr:spPr>
        <a:xfrm xmlns:a="http://schemas.openxmlformats.org/drawingml/2006/main">
          <a:off x="1596571" y="1208315"/>
          <a:ext cx="171761" cy="14068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457200" y="720725"/>
            <a:ext cx="6400800" cy="3600450"/>
          </a:xfrm>
          <a:prstGeom prst="rect">
            <a:avLst/>
          </a:prstGeom>
        </p:spPr>
        <p:txBody>
          <a:bodyPr lIns="96661" tIns="48331" rIns="96661" bIns="48331"/>
          <a:lstStyle/>
          <a:p>
            <a:endParaRPr dirty="0"/>
          </a:p>
        </p:txBody>
      </p:sp>
      <p:sp>
        <p:nvSpPr>
          <p:cNvPr id="41" name="Shape 41"/>
          <p:cNvSpPr>
            <a:spLocks noGrp="1"/>
          </p:cNvSpPr>
          <p:nvPr>
            <p:ph type="body" sz="quarter" idx="1"/>
          </p:nvPr>
        </p:nvSpPr>
        <p:spPr>
          <a:xfrm>
            <a:off x="975360" y="4560570"/>
            <a:ext cx="5364480" cy="4320540"/>
          </a:xfrm>
          <a:prstGeom prst="rect">
            <a:avLst/>
          </a:prstGeom>
        </p:spPr>
        <p:txBody>
          <a:bodyPr lIns="96661" tIns="48331" rIns="96661" bIns="48331"/>
          <a:lstStyle/>
          <a:p>
            <a:endParaRPr/>
          </a:p>
        </p:txBody>
      </p:sp>
    </p:spTree>
    <p:extLst>
      <p:ext uri="{BB962C8B-B14F-4D97-AF65-F5344CB8AC3E}">
        <p14:creationId xmlns:p14="http://schemas.microsoft.com/office/powerpoint/2010/main" val="204200326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Le Facteur de choc est le titre provisoire du projet officiel Choc et stupeur du Fonds des nouvelles initiatives de recherche et de sauvetage. Ce programme national de prévention des noyades d'une durée de trois ans visait à réduire les incidents et à améliorer l'efficacité de la recherche et du sauvetage en démontrant aux plaisanciers canadiens qu'ils sont plus susceptibles de se noyer en cas d'immersion accidentelle qu'ils ne le pensent, avec pour objectif ultime d'accroître le port du gilet de sauvetage.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688483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Avec toutes ces données disponibles, que cela signifie-t-il ? L’équipe du Dr Gord Giesbrecht a examiné les données et a déterminé que la taille de la respiration, également connue sous le nom de volume courant, fournissait les résultats les plus clairs. Dans le graphique ci-dessus, le bleu représente la taille moyenne de la respiration de base pendant que le participant était « au repos», et le bleu sarcelle représente la taille maximale moyenne de la respiration pendant l’immersion ou le basculement de l’embarcation.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résultats montrent que les expériences de surprise ont provoqué une réaction mesurable du   halètement chez les participants. Pour les scénarios de RV SUP et de bateau de pêche, la taille de l’inspiration a été multipliée par 4 en moyenne. Dans les bassins de plongée, la taille de l’inspiration a été multipliée par 6,5 en moyenne.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 pouvons-nous donc déduire de ces données ? Les humains ont un halètement (GASP) naturel, ou une taille d’inspiration plus importante, lorsqu’ils sont surpris. Une chute inattendue dans l’eau, quelle que soit la température, peut provoquer une très grande inhalation. Si la tête de la personne est immergée, cela peut signifier qu’elle inhale de l’eau, ce qui présente un risque sérieux.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10</a:t>
            </a:fld>
            <a:endParaRPr lang="en-CA" dirty="0"/>
          </a:p>
        </p:txBody>
      </p:sp>
    </p:spTree>
    <p:extLst>
      <p:ext uri="{BB962C8B-B14F-4D97-AF65-F5344CB8AC3E}">
        <p14:creationId xmlns:p14="http://schemas.microsoft.com/office/powerpoint/2010/main" val="1442985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Quelle a été la suite des choses avec toutes ces informations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message sur les dangers du réflexe de halètement (GASP) quelle que soit la température de l'eau et l'importance de toujours porter un gilet de sauvetage est devenu le centre de la campagne de publicité en extérieur et le thème des publications sur les réseaux sociaux.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11</a:t>
            </a:fld>
            <a:endParaRPr lang="en-CA" dirty="0"/>
          </a:p>
        </p:txBody>
      </p:sp>
    </p:spTree>
    <p:extLst>
      <p:ext uri="{BB962C8B-B14F-4D97-AF65-F5344CB8AC3E}">
        <p14:creationId xmlns:p14="http://schemas.microsoft.com/office/powerpoint/2010/main" val="411524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Quelle était la prémisse derrière Le Facteur de choc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Avec Le Facteur de choc, nous avons voulu travailler avec de vrais plaisanciers pour démystifier les mythes et les excuses que beaucoup ont pour ne pas porter de gilet de sauvetage. À travers une série d’expériences, nous avons démontré les risques réels associés au « facteur de choc » résultant d’une chute inattendue d’un bateau – des risques qui peuvent conduire à des conséquences de nature à ruiner la journée d’un plaisancier sur l’eau.</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Dr Giesbrecht faisait à nouveau partie de l’équipe de recherche, contribuant à la création et à la conception des expériences, ainsi qu’à l’analyse des données physiologiques.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Notre objectif ultime était d’engager les plaisanciers et de les aider à croire et à comprendre l’importance de toujours porter un gilet de sauvetage en bateau, car tout peut arriver qui pourrait faire qu’ils se retrouvent à l’eau de manière inattendue.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Quelles ont été les expériences menées pendant le Facteur de choc qui nous ont aidées à atteindre cet objectif?</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2</a:t>
            </a:fld>
            <a:endParaRPr lang="en-CA" dirty="0"/>
          </a:p>
        </p:txBody>
      </p:sp>
    </p:spTree>
    <p:extLst>
      <p:ext uri="{BB962C8B-B14F-4D97-AF65-F5344CB8AC3E}">
        <p14:creationId xmlns:p14="http://schemas.microsoft.com/office/powerpoint/2010/main" val="558798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Grâce à nos expériences de recherche sur les réactions humaines, nous avons voulu démontrer que le choc ou la surprise d’une chute inattendue par-dessus bord provoque une réaction de « halètement », qui peut être « mortelle », quelle que soit la période de l’année ou la température de l’eau.</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S’appuyant sur les connaissances acquises lors des stages du Camp de survie en eau froide et de Au-delà du camp de survie en eau froide, ces expériences ont été conçues pour montrer que peu importe votre expérience de plaisancier, votre capacité à nager, la température de l’eau (chaude ou froide) ou la proximité de votre gilet de sauvetage, lorsque vous faites du bateau, il existe toujours un risque de chute inattendue dans l’eau.</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3</a:t>
            </a:fld>
            <a:endParaRPr lang="en-CA" dirty="0"/>
          </a:p>
        </p:txBody>
      </p:sp>
    </p:spTree>
    <p:extLst>
      <p:ext uri="{BB962C8B-B14F-4D97-AF65-F5344CB8AC3E}">
        <p14:creationId xmlns:p14="http://schemas.microsoft.com/office/powerpoint/2010/main" val="323562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Quatre expériences ont été conçues pour Le Facteur de choc. Ces expériences visaient à placer les participants dans des situations de surprise afin d'enregistrer leurs réactions, à la fois physiques et physiologiques.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Il s'agissait de deux expériences de réalité virtuelle et de deux expériences physiques. Les scénarios de réalité virtuelle étaient les suivants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1. RV Planche à pagaie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mj-lt"/>
              <a:buNone/>
            </a:pP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2. RV Pêche sur un bateau</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expériences physiques étaient les suivantes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3. Réservoir d’immersion en eau chaude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4. Réservoir d’immersion en eau froide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Ces expériences ont été conçues pour recréer la « surprise » d'une chute inattendue dans l'eau.</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4</a:t>
            </a:fld>
            <a:endParaRPr lang="en-CA" dirty="0"/>
          </a:p>
        </p:txBody>
      </p:sp>
    </p:spTree>
    <p:extLst>
      <p:ext uri="{BB962C8B-B14F-4D97-AF65-F5344CB8AC3E}">
        <p14:creationId xmlns:p14="http://schemas.microsoft.com/office/powerpoint/2010/main" val="2698883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expériences de réalité virtuelle ont été conçues pour simuler de près des scénarios de navigation réels où le risque d'immersion inattendue est plus élevé.</a:t>
            </a:r>
          </a:p>
          <a:p>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Par exemple, selon les statistiques nationales sur les noyades de la Société de sauvetage (LSS) de 2024, 12 % des incidents de noyade impliquaient des personnes qui pêchaient.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Plusieurs facteurs contribuent à ces accidents, comme le profil bas du pont avant et le fait que la plupart des pêcheurs restent debout lorsqu'ils lancent ou ramènent un poisson. Les pêcheurs peuvent facilement devenir affairés, surtout lorsqu'ils essaient d'attraper un poisson. Ce « multitâche » ou ce « manque d'attention à leur environnement » augmente le risque de tomber par-dessus bord en raison de l'instabilité, d'une inclinaison trop importante lors de la capture d'un poisson ou d'autres facteurs.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L'objectif du scénario de Pêche en réalité virtuelle est de montrer aux plaisanciers, et en particulier aux pêcheurs, les dangers de ne pas porter de gilet de sauvetage. Bien que le scénario se concentre sur la pêche, les principes s'appliquent également à d'autres activités nautiques, comme remonter une ancre ou assister un skieur depuis une plateforme de bain ou encore quelqu’un remorqué sur un jouet nautique. Le risque est toujours plus élevé lorsque vous êtes dans une position instable.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La Planche à pagaie (SUP) a été choisie car le risque de chute inopinée est important. Faire de la planche à pagaie repose en grande partie sur l'équilibre, et même une petite vague peut perturber l'équilibre d'un utilisateur expérimenté.</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Une autre raison de choisir la planche à pagaie  est appuyée par la recherche. Selon l'étude de 2023 de l'USCG sur le port du gilet de sauvetage, environ 50 % des utilisateurs de SUP portent un gilet de sauvetage. De plus, l'étude aérienne RTF 2021/2022 a observé que 40 % des utilisateurs de SUP portaient un VFI.</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L'objectif de cette expérience de réalité virtuelle était de montrer à la communauté du SUP à quel point il peut être risqué d'en utiliser une sans porter de gilet de sauvetage.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5</a:t>
            </a:fld>
            <a:endParaRPr lang="en-CA" dirty="0"/>
          </a:p>
        </p:txBody>
      </p:sp>
    </p:spTree>
    <p:extLst>
      <p:ext uri="{BB962C8B-B14F-4D97-AF65-F5344CB8AC3E}">
        <p14:creationId xmlns:p14="http://schemas.microsoft.com/office/powerpoint/2010/main" val="31706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 Camp de survie en eau froide a démontré les effets de l’eau froide sur le corps, comme le réflexe de respiration haletante et la perte de mobilité des extrémités.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Pour le Facteur de choc, nous avons « augmenté » la température de l’eau pour déterminer s’il y avait une différence dans la réaction du corps à une immersion inattendue.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Deux bassins d’immersion ont été construits : l’un a été chauffé à environ 35 °C (température corporelle), et l’autre a été maintenu à la température ambiante de l’installation, soit 16 °C. Cela équivaut à la température de l’eau de nombreux lacs intérieurs canadiens en juin.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Pendant les expériences, les participants étaient assis au bord de la plateforme. Le travail du chercheur consistait à les « distraire » en leur  parlant des images sous-marines qui s’affichaient sur un écran de télévision devant eux.</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Les participants savaient qu’ils seraient « immergés », mais ils ne savaient pas exactement quand. C’est cet élément de surprise qui nous a permis d’enregistrer leurs réactions.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6</a:t>
            </a:fld>
            <a:endParaRPr lang="en-CA" dirty="0"/>
          </a:p>
        </p:txBody>
      </p:sp>
    </p:spTree>
    <p:extLst>
      <p:ext uri="{BB962C8B-B14F-4D97-AF65-F5344CB8AC3E}">
        <p14:creationId xmlns:p14="http://schemas.microsoft.com/office/powerpoint/2010/main" val="28965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Pour toutes les expériences, nous avons utilisé une combinaison de 7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GoPros</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caméras pour enregistrer les réactions physiques des participants.</a:t>
            </a:r>
            <a:endParaRPr lang="en-CA" dirty="0"/>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7</a:t>
            </a:fld>
            <a:endParaRPr lang="en-CA" dirty="0"/>
          </a:p>
        </p:txBody>
      </p:sp>
    </p:spTree>
    <p:extLst>
      <p:ext uri="{BB962C8B-B14F-4D97-AF65-F5344CB8AC3E}">
        <p14:creationId xmlns:p14="http://schemas.microsoft.com/office/powerpoint/2010/main" val="32801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Au cours des expériences, les réactions physiologiques ont également été enregistrées à l’aide de vêtements à technologie intelligente appelés chemises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Hexoskin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Ces chemises sont dotées de trois capteurs intégrés : deux capteurs thoraciques et un capteur abdominal. L’</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Hexoskin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collecte en continu des données d’électrocardiogramme (ECG) à 1 dérivation à 256 Hz et est équipé de deux capteurs de pléthysmographie inductive respiratoire (RIP) fonctionnant à 128 Hz chacun, ainsi que d’un accéléromètre à 3 axes à 64 Hz. Cette configuration génère un ensemble de données haute résolution avec plus de 42 000 points de données par minute.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8</a:t>
            </a:fld>
            <a:endParaRPr lang="en-CA" dirty="0"/>
          </a:p>
        </p:txBody>
      </p:sp>
    </p:spTree>
    <p:extLst>
      <p:ext uri="{BB962C8B-B14F-4D97-AF65-F5344CB8AC3E}">
        <p14:creationId xmlns:p14="http://schemas.microsoft.com/office/powerpoint/2010/main" val="226535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fr-CA" sz="1800" kern="100" dirty="0">
                <a:effectLst/>
                <a:latin typeface="Calibri" panose="020F0502020204030204" pitchFamily="34" charset="0"/>
                <a:ea typeface="Calibri" panose="020F0502020204030204" pitchFamily="34" charset="0"/>
                <a:cs typeface="Times New Roman" panose="02020603050405020304" pitchFamily="18" charset="0"/>
              </a:rPr>
              <a:t>Toutes les données recueillies au cours des expériences des participants ont été téléchargées dans le logiciel </a:t>
            </a:r>
            <a:r>
              <a:rPr lang="fr-CA" sz="1800" kern="100" dirty="0" err="1">
                <a:effectLst/>
                <a:latin typeface="Calibri" panose="020F0502020204030204" pitchFamily="34" charset="0"/>
                <a:ea typeface="Calibri" panose="020F0502020204030204" pitchFamily="34" charset="0"/>
                <a:cs typeface="Times New Roman" panose="02020603050405020304" pitchFamily="18" charset="0"/>
              </a:rPr>
              <a:t>Hexoskin</a:t>
            </a:r>
            <a:r>
              <a:rPr lang="fr-CA" sz="1800" kern="100" dirty="0">
                <a:effectLst/>
                <a:latin typeface="Calibri" panose="020F0502020204030204" pitchFamily="34" charset="0"/>
                <a:ea typeface="Calibri" panose="020F0502020204030204" pitchFamily="34" charset="0"/>
                <a:cs typeface="Times New Roman" panose="02020603050405020304" pitchFamily="18" charset="0"/>
              </a:rPr>
              <a:t>, ce qui nous a permis de traiter et d'exporter les données brutes pour analyse. Un code unique a été attribué à chaque participant afin de garantir que tous les enregistrements de données soient conservés séparément et organisés.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lIns="96661" tIns="48331" rIns="96661" bIns="48331"/>
          <a:lstStyle/>
          <a:p>
            <a:fld id="{BD36202C-D7A7-41CC-83A9-15A959FC5EF7}" type="slidenum">
              <a:rPr lang="en-CA" smtClean="0"/>
              <a:t>9</a:t>
            </a:fld>
            <a:endParaRPr lang="en-CA" dirty="0"/>
          </a:p>
        </p:txBody>
      </p:sp>
    </p:spTree>
    <p:extLst>
      <p:ext uri="{BB962C8B-B14F-4D97-AF65-F5344CB8AC3E}">
        <p14:creationId xmlns:p14="http://schemas.microsoft.com/office/powerpoint/2010/main" val="343538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in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22536605" y="840249"/>
            <a:ext cx="368574" cy="381001"/>
          </a:xfrm>
          <a:prstGeom prst="rect">
            <a:avLst/>
          </a:prstGeom>
        </p:spPr>
        <p:txBody>
          <a:bodyPr/>
          <a:lstStyle>
            <a:lvl1pPr algn="r">
              <a:defRPr sz="1800">
                <a:solidFill>
                  <a:srgbClr val="9AA2AC"/>
                </a:solidFill>
                <a:latin typeface="+mj-lt"/>
                <a:ea typeface="+mj-ea"/>
                <a:cs typeface="+mj-cs"/>
                <a:sym typeface="Helvetica"/>
              </a:defRPr>
            </a:lvl1pPr>
          </a:lstStyle>
          <a:p>
            <a:fld id="{86CB4B4D-7CA3-9044-876B-883B54F8677D}" type="slidenum">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030D10-E9A9-40C3-BB45-EAE2075BC8A5}"/>
              </a:ext>
            </a:extLst>
          </p:cNvPr>
          <p:cNvSpPr>
            <a:spLocks noGrp="1"/>
          </p:cNvSpPr>
          <p:nvPr>
            <p:ph type="dt" sz="half" idx="10"/>
          </p:nvPr>
        </p:nvSpPr>
        <p:spPr/>
        <p:txBody>
          <a:bodyPr/>
          <a:lstStyle/>
          <a:p>
            <a:fld id="{D0075F49-D8F6-4C7E-859C-D26B4A10D47E}" type="datetimeFigureOut">
              <a:rPr lang="en-CA" smtClean="0"/>
              <a:t>2025-01-22</a:t>
            </a:fld>
            <a:endParaRPr lang="en-CA" dirty="0"/>
          </a:p>
        </p:txBody>
      </p:sp>
      <p:sp>
        <p:nvSpPr>
          <p:cNvPr id="3" name="Footer Placeholder 2">
            <a:extLst>
              <a:ext uri="{FF2B5EF4-FFF2-40B4-BE49-F238E27FC236}">
                <a16:creationId xmlns:a16="http://schemas.microsoft.com/office/drawing/2014/main" id="{8CA51FD8-94A4-4FDA-B4E7-D88EB5EA0F52}"/>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AB824D80-7DE0-4196-9CE2-9025AB7B3373}"/>
              </a:ext>
            </a:extLst>
          </p:cNvPr>
          <p:cNvSpPr>
            <a:spLocks noGrp="1"/>
          </p:cNvSpPr>
          <p:nvPr>
            <p:ph type="sldNum" sz="quarter" idx="12"/>
          </p:nvPr>
        </p:nvSpPr>
        <p:spPr>
          <a:xfrm>
            <a:off x="11941193" y="13081000"/>
            <a:ext cx="488916" cy="471924"/>
          </a:xfrm>
        </p:spPr>
        <p:txBody>
          <a:bodyPr/>
          <a:lstStyle/>
          <a:p>
            <a:fld id="{FBCED179-BA0E-42D0-B922-5888D52A7164}" type="slidenum">
              <a:rPr lang="en-CA" smtClean="0"/>
              <a:t>‹#›</a:t>
            </a:fld>
            <a:endParaRPr lang="en-CA" dirty="0"/>
          </a:p>
        </p:txBody>
      </p:sp>
    </p:spTree>
    <p:extLst>
      <p:ext uri="{BB962C8B-B14F-4D97-AF65-F5344CB8AC3E}">
        <p14:creationId xmlns:p14="http://schemas.microsoft.com/office/powerpoint/2010/main" val="3081039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449643"/>
            <a:ext cx="21945600" cy="24852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2934906"/>
            <a:ext cx="21945600" cy="958291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9"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Helvetica Neue Medium"/>
          <a:ea typeface="Helvetica Neue Medium"/>
          <a:cs typeface="Helvetica Neue Medium"/>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mn-lt"/>
          <a:ea typeface="+mn-ea"/>
          <a:cs typeface="+mn-cs"/>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gif"/><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alphaModFix amt="3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25402" y="2"/>
            <a:ext cx="24321472" cy="13680828"/>
          </a:xfrm>
          <a:prstGeom prst="rect">
            <a:avLst/>
          </a:prstGeom>
        </p:spPr>
      </p:pic>
      <p:sp>
        <p:nvSpPr>
          <p:cNvPr id="10" name="TextBox 9">
            <a:extLst>
              <a:ext uri="{FF2B5EF4-FFF2-40B4-BE49-F238E27FC236}">
                <a16:creationId xmlns:a16="http://schemas.microsoft.com/office/drawing/2014/main" id="{084EF315-3A3B-62A0-CDC3-36E00DFB6978}"/>
              </a:ext>
            </a:extLst>
          </p:cNvPr>
          <p:cNvSpPr txBox="1"/>
          <p:nvPr/>
        </p:nvSpPr>
        <p:spPr>
          <a:xfrm>
            <a:off x="419045" y="7197390"/>
            <a:ext cx="17154144"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200"/>
              </a:spcBef>
            </a:pPr>
            <a:r>
              <a:rPr lang="fr-FR" sz="11500" b="1" dirty="0">
                <a:solidFill>
                  <a:srgbClr val="20128A"/>
                </a:solidFill>
              </a:rPr>
              <a:t>Recherche sur les réactions humaines</a:t>
            </a:r>
            <a:endParaRPr lang="en-CA" sz="11500" b="1" dirty="0">
              <a:solidFill>
                <a:srgbClr val="20128A"/>
              </a:solidFill>
            </a:endParaRPr>
          </a:p>
        </p:txBody>
      </p:sp>
      <p:pic>
        <p:nvPicPr>
          <p:cNvPr id="2" name="csbc_white_logo.png">
            <a:extLst>
              <a:ext uri="{FF2B5EF4-FFF2-40B4-BE49-F238E27FC236}">
                <a16:creationId xmlns:a16="http://schemas.microsoft.com/office/drawing/2014/main" id="{287B6DA5-622E-7B7B-8C3E-E35B6E6AEE68}"/>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6045512" y="8739306"/>
            <a:ext cx="7919443" cy="4507990"/>
          </a:xfrm>
          <a:prstGeom prst="rect">
            <a:avLst/>
          </a:prstGeom>
          <a:ln w="12700">
            <a:miter lim="400000"/>
          </a:ln>
        </p:spPr>
      </p:pic>
      <p:pic>
        <p:nvPicPr>
          <p:cNvPr id="4" name="Picture 3">
            <a:extLst>
              <a:ext uri="{FF2B5EF4-FFF2-40B4-BE49-F238E27FC236}">
                <a16:creationId xmlns:a16="http://schemas.microsoft.com/office/drawing/2014/main" id="{1E821B96-4B1E-A747-A60A-56F6C63C4423}"/>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2131440" y="884341"/>
            <a:ext cx="11835462" cy="4841780"/>
          </a:xfrm>
          <a:prstGeom prst="rect">
            <a:avLst/>
          </a:prstGeom>
        </p:spPr>
      </p:pic>
      <p:sp>
        <p:nvSpPr>
          <p:cNvPr id="5" name="TextBox 4">
            <a:extLst>
              <a:ext uri="{FF2B5EF4-FFF2-40B4-BE49-F238E27FC236}">
                <a16:creationId xmlns:a16="http://schemas.microsoft.com/office/drawing/2014/main" id="{BB1C95F3-3938-5B3B-6A42-DD1E702B6E73}"/>
              </a:ext>
            </a:extLst>
          </p:cNvPr>
          <p:cNvSpPr txBox="1"/>
          <p:nvPr/>
        </p:nvSpPr>
        <p:spPr>
          <a:xfrm>
            <a:off x="0" y="11791423"/>
            <a:ext cx="17154144"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spcBef>
                <a:spcPts val="1200"/>
              </a:spcBef>
            </a:pPr>
            <a:r>
              <a:rPr lang="en-CA" sz="8000" b="1" dirty="0" err="1">
                <a:solidFill>
                  <a:srgbClr val="20128A"/>
                </a:solidFill>
              </a:rPr>
              <a:t>Projet</a:t>
            </a:r>
            <a:r>
              <a:rPr lang="en-CA" sz="8000" b="1" dirty="0">
                <a:solidFill>
                  <a:srgbClr val="20128A"/>
                </a:solidFill>
              </a:rPr>
              <a:t> « Choc et </a:t>
            </a:r>
            <a:r>
              <a:rPr lang="en-CA" sz="8000" b="1" dirty="0" err="1">
                <a:solidFill>
                  <a:srgbClr val="20128A"/>
                </a:solidFill>
              </a:rPr>
              <a:t>stupeur</a:t>
            </a:r>
            <a:r>
              <a:rPr lang="en-CA" sz="8000" b="1" dirty="0">
                <a:solidFill>
                  <a:srgbClr val="20128A"/>
                </a:solidFill>
              </a:rPr>
              <a:t> » </a:t>
            </a:r>
          </a:p>
        </p:txBody>
      </p:sp>
    </p:spTree>
    <p:extLst>
      <p:ext uri="{BB962C8B-B14F-4D97-AF65-F5344CB8AC3E}">
        <p14:creationId xmlns:p14="http://schemas.microsoft.com/office/powerpoint/2010/main" val="3424944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6" name="TextBox 5">
            <a:extLst>
              <a:ext uri="{FF2B5EF4-FFF2-40B4-BE49-F238E27FC236}">
                <a16:creationId xmlns:a16="http://schemas.microsoft.com/office/drawing/2014/main" id="{437DC52B-454E-ABD2-458E-14DA0E6CC2FD}"/>
              </a:ext>
            </a:extLst>
          </p:cNvPr>
          <p:cNvSpPr txBox="1"/>
          <p:nvPr/>
        </p:nvSpPr>
        <p:spPr>
          <a:xfrm>
            <a:off x="7415370" y="333397"/>
            <a:ext cx="15782817"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a:effectLst/>
                <a:latin typeface="Calibri" panose="020F0502020204030204" pitchFamily="34" charset="0"/>
                <a:ea typeface="Calibri" panose="020F0502020204030204" pitchFamily="34" charset="0"/>
                <a:cs typeface="Times New Roman" panose="02020603050405020304" pitchFamily="18" charset="0"/>
              </a:rPr>
              <a:t>Analyse des données Hexoskin</a:t>
            </a:r>
            <a:endParaRPr lang="en-CA" sz="6000" b="1" dirty="0"/>
          </a:p>
        </p:txBody>
      </p:sp>
      <p:graphicFrame>
        <p:nvGraphicFramePr>
          <p:cNvPr id="7" name="Chart 6">
            <a:extLst>
              <a:ext uri="{FF2B5EF4-FFF2-40B4-BE49-F238E27FC236}">
                <a16:creationId xmlns:a16="http://schemas.microsoft.com/office/drawing/2014/main" id="{63151911-3AA2-CDE0-7B97-2B923E9AD41D}"/>
              </a:ext>
            </a:extLst>
          </p:cNvPr>
          <p:cNvGraphicFramePr>
            <a:graphicFrameLocks/>
          </p:cNvGraphicFramePr>
          <p:nvPr>
            <p:extLst>
              <p:ext uri="{D42A27DB-BD31-4B8C-83A1-F6EECF244321}">
                <p14:modId xmlns:p14="http://schemas.microsoft.com/office/powerpoint/2010/main" val="2304134535"/>
              </p:ext>
            </p:extLst>
          </p:nvPr>
        </p:nvGraphicFramePr>
        <p:xfrm>
          <a:off x="5378824" y="1602936"/>
          <a:ext cx="18404442" cy="1140310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194BA3E-601C-D10E-39F3-CF4A8B355723}"/>
              </a:ext>
            </a:extLst>
          </p:cNvPr>
          <p:cNvSpPr txBox="1"/>
          <p:nvPr/>
        </p:nvSpPr>
        <p:spPr>
          <a:xfrm>
            <a:off x="193963" y="10088940"/>
            <a:ext cx="7724872"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CA" sz="3000" b="0" i="0" u="none" strike="noStrike" cap="none" spc="0" normalizeH="0" baseline="0" dirty="0" err="1">
                <a:ln>
                  <a:noFill/>
                </a:ln>
                <a:solidFill>
                  <a:srgbClr val="000000"/>
                </a:solidFill>
                <a:effectLst/>
                <a:uFillTx/>
                <a:latin typeface="+mj-lt"/>
                <a:ea typeface="+mj-ea"/>
                <a:cs typeface="+mj-cs"/>
                <a:sym typeface="Helvetica"/>
              </a:rPr>
              <a:t>Légende</a:t>
            </a:r>
            <a:endParaRPr kumimoji="0" lang="en-CA" sz="3000" b="0" i="0" u="none" strike="noStrike" cap="none" spc="0" normalizeH="0" baseline="0" dirty="0">
              <a:ln>
                <a:noFill/>
              </a:ln>
              <a:solidFill>
                <a:srgbClr val="000000"/>
              </a:solidFill>
              <a:effectLst/>
              <a:uFillTx/>
              <a:latin typeface="+mj-lt"/>
              <a:ea typeface="+mj-ea"/>
              <a:cs typeface="+mj-cs"/>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lang="fr-FR" dirty="0"/>
              <a:t>VT = Volume courant ou taille de respiration</a:t>
            </a:r>
          </a:p>
          <a:p>
            <a:pPr marL="0" marR="0" indent="0" algn="ctr" defTabSz="825500" rtl="0" fontAlgn="auto" latinLnBrk="0" hangingPunct="0">
              <a:lnSpc>
                <a:spcPct val="100000"/>
              </a:lnSpc>
              <a:spcBef>
                <a:spcPts val="0"/>
              </a:spcBef>
              <a:spcAft>
                <a:spcPts val="0"/>
              </a:spcAft>
              <a:buClrTx/>
              <a:buSzTx/>
              <a:buFontTx/>
              <a:buNone/>
              <a:tabLst/>
            </a:pPr>
            <a:r>
              <a:rPr lang="fr-FR" dirty="0"/>
              <a:t>SUP = Planche à pagaie RV</a:t>
            </a:r>
          </a:p>
          <a:p>
            <a:pPr marL="0" marR="0" indent="0" algn="ctr" defTabSz="825500" rtl="0" fontAlgn="auto" latinLnBrk="0" hangingPunct="0">
              <a:lnSpc>
                <a:spcPct val="100000"/>
              </a:lnSpc>
              <a:spcBef>
                <a:spcPts val="0"/>
              </a:spcBef>
              <a:spcAft>
                <a:spcPts val="0"/>
              </a:spcAft>
              <a:buClrTx/>
              <a:buSzTx/>
              <a:buFontTx/>
              <a:buNone/>
              <a:tabLst/>
            </a:pPr>
            <a:r>
              <a:rPr lang="fr-FR" dirty="0"/>
              <a:t>FB = Bateau de pêche RV</a:t>
            </a:r>
          </a:p>
          <a:p>
            <a:pPr marL="0" marR="0" indent="0" algn="ctr" defTabSz="825500" rtl="0" fontAlgn="auto" latinLnBrk="0" hangingPunct="0">
              <a:lnSpc>
                <a:spcPct val="100000"/>
              </a:lnSpc>
              <a:spcBef>
                <a:spcPts val="0"/>
              </a:spcBef>
              <a:spcAft>
                <a:spcPts val="0"/>
              </a:spcAft>
              <a:buClrTx/>
              <a:buSzTx/>
              <a:buFontTx/>
              <a:buNone/>
              <a:tabLst/>
            </a:pPr>
            <a:r>
              <a:rPr lang="fr-FR" dirty="0"/>
              <a:t>WW = Réservoir d'immersion en eau chaude</a:t>
            </a:r>
          </a:p>
          <a:p>
            <a:pPr marL="0" marR="0" indent="0" algn="ctr" defTabSz="825500" rtl="0" fontAlgn="auto" latinLnBrk="0" hangingPunct="0">
              <a:lnSpc>
                <a:spcPct val="100000"/>
              </a:lnSpc>
              <a:spcBef>
                <a:spcPts val="0"/>
              </a:spcBef>
              <a:spcAft>
                <a:spcPts val="0"/>
              </a:spcAft>
              <a:buClrTx/>
              <a:buSzTx/>
              <a:buFontTx/>
              <a:buNone/>
              <a:tabLst/>
            </a:pPr>
            <a:r>
              <a:rPr lang="fr-FR" dirty="0"/>
              <a:t>CW = Réservoir d'immersion en eau froide</a:t>
            </a:r>
          </a:p>
        </p:txBody>
      </p:sp>
    </p:spTree>
    <p:extLst>
      <p:ext uri="{BB962C8B-B14F-4D97-AF65-F5344CB8AC3E}">
        <p14:creationId xmlns:p14="http://schemas.microsoft.com/office/powerpoint/2010/main" val="185441914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5295CC-59BB-1225-8B05-C716F01E1F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43869" y="1747178"/>
            <a:ext cx="7130119" cy="8674110"/>
          </a:xfrm>
          <a:prstGeom prst="rect">
            <a:avLst/>
          </a:prstGeom>
        </p:spPr>
      </p:pic>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8" name="TextBox 7">
            <a:extLst>
              <a:ext uri="{FF2B5EF4-FFF2-40B4-BE49-F238E27FC236}">
                <a16:creationId xmlns:a16="http://schemas.microsoft.com/office/drawing/2014/main" id="{4F1BA568-8D37-094A-4BD2-F2C26C409CF1}"/>
              </a:ext>
            </a:extLst>
          </p:cNvPr>
          <p:cNvSpPr txBox="1"/>
          <p:nvPr/>
        </p:nvSpPr>
        <p:spPr>
          <a:xfrm>
            <a:off x="979034" y="3229233"/>
            <a:ext cx="574988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825500" rtl="0" fontAlgn="auto" latinLnBrk="0" hangingPunct="0">
              <a:lnSpc>
                <a:spcPct val="100000"/>
              </a:lnSpc>
              <a:spcBef>
                <a:spcPts val="0"/>
              </a:spcBef>
              <a:spcAft>
                <a:spcPts val="0"/>
              </a:spcAft>
              <a:buClrTx/>
              <a:buSzTx/>
              <a:tabLst/>
            </a:pPr>
            <a:r>
              <a:rPr kumimoji="0" lang="en-CA" sz="5400" b="0" i="0" u="none" strike="noStrike" cap="none" spc="0" normalizeH="0" baseline="0" dirty="0" err="1">
                <a:ln>
                  <a:noFill/>
                </a:ln>
                <a:solidFill>
                  <a:srgbClr val="000000"/>
                </a:solidFill>
                <a:effectLst/>
                <a:uFillTx/>
                <a:latin typeface="+mj-lt"/>
                <a:ea typeface="+mj-ea"/>
                <a:cs typeface="+mj-cs"/>
                <a:sym typeface="Helvetica"/>
              </a:rPr>
              <a:t>Campagne</a:t>
            </a:r>
            <a:r>
              <a:rPr kumimoji="0" lang="en-CA" sz="5400" b="0" i="0" u="none" strike="noStrike" cap="none" spc="0" normalizeH="0" baseline="0" dirty="0">
                <a:ln>
                  <a:noFill/>
                </a:ln>
                <a:solidFill>
                  <a:srgbClr val="000000"/>
                </a:solidFill>
                <a:effectLst/>
                <a:uFillTx/>
                <a:latin typeface="+mj-lt"/>
                <a:ea typeface="+mj-ea"/>
                <a:cs typeface="+mj-cs"/>
                <a:sym typeface="Helvetica"/>
              </a:rPr>
              <a:t> de marketing</a:t>
            </a:r>
            <a:endParaRPr kumimoji="0" lang="en-CA" b="0" i="0" u="none" strike="noStrike" cap="none" spc="0" normalizeH="0" baseline="0" dirty="0">
              <a:ln>
                <a:noFill/>
              </a:ln>
              <a:solidFill>
                <a:srgbClr val="000000"/>
              </a:solidFill>
              <a:effectLst/>
              <a:uFillTx/>
              <a:latin typeface="+mj-lt"/>
              <a:ea typeface="+mj-ea"/>
              <a:cs typeface="+mj-cs"/>
              <a:sym typeface="Helvetica"/>
            </a:endParaRPr>
          </a:p>
        </p:txBody>
      </p:sp>
      <p:sp>
        <p:nvSpPr>
          <p:cNvPr id="6" name="TextBox 5">
            <a:extLst>
              <a:ext uri="{FF2B5EF4-FFF2-40B4-BE49-F238E27FC236}">
                <a16:creationId xmlns:a16="http://schemas.microsoft.com/office/drawing/2014/main" id="{B926C76E-9ED2-F9DA-1580-5D21C52F8BEC}"/>
              </a:ext>
            </a:extLst>
          </p:cNvPr>
          <p:cNvSpPr txBox="1"/>
          <p:nvPr/>
        </p:nvSpPr>
        <p:spPr>
          <a:xfrm>
            <a:off x="10381363" y="596218"/>
            <a:ext cx="12219708"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Partage du message</a:t>
            </a:r>
            <a:endParaRPr lang="en-CA" sz="6000" b="1" dirty="0"/>
          </a:p>
        </p:txBody>
      </p:sp>
      <p:sp>
        <p:nvSpPr>
          <p:cNvPr id="10" name="TextBox 9">
            <a:extLst>
              <a:ext uri="{FF2B5EF4-FFF2-40B4-BE49-F238E27FC236}">
                <a16:creationId xmlns:a16="http://schemas.microsoft.com/office/drawing/2014/main" id="{ACEFF49B-2157-2784-239C-30D38F3D89AD}"/>
              </a:ext>
            </a:extLst>
          </p:cNvPr>
          <p:cNvSpPr txBox="1"/>
          <p:nvPr/>
        </p:nvSpPr>
        <p:spPr>
          <a:xfrm>
            <a:off x="14949701" y="3253776"/>
            <a:ext cx="6616031"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4" algn="l"/>
            <a:r>
              <a:rPr lang="en-CA" sz="5400" dirty="0" err="1"/>
              <a:t>Médias</a:t>
            </a:r>
            <a:r>
              <a:rPr lang="en-CA" sz="5400" dirty="0"/>
              <a:t> </a:t>
            </a:r>
            <a:r>
              <a:rPr lang="en-CA" sz="5400" dirty="0" err="1"/>
              <a:t>sociaux</a:t>
            </a:r>
            <a:endParaRPr lang="en-CA" sz="5400" dirty="0"/>
          </a:p>
        </p:txBody>
      </p:sp>
      <p:pic>
        <p:nvPicPr>
          <p:cNvPr id="13" name="Picture 12">
            <a:extLst>
              <a:ext uri="{FF2B5EF4-FFF2-40B4-BE49-F238E27FC236}">
                <a16:creationId xmlns:a16="http://schemas.microsoft.com/office/drawing/2014/main" id="{286E8E82-95FC-7C68-D8B6-64345B124D2C}"/>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1340371" y="5224564"/>
            <a:ext cx="5218311" cy="7543478"/>
          </a:xfrm>
          <a:prstGeom prst="rect">
            <a:avLst/>
          </a:prstGeom>
        </p:spPr>
      </p:pic>
      <p:pic>
        <p:nvPicPr>
          <p:cNvPr id="15" name="Picture 14">
            <a:extLst>
              <a:ext uri="{FF2B5EF4-FFF2-40B4-BE49-F238E27FC236}">
                <a16:creationId xmlns:a16="http://schemas.microsoft.com/office/drawing/2014/main" id="{D2B44926-AEB3-4D41-4B2E-395DEBF29249}"/>
              </a:ext>
            </a:extLst>
          </p:cNvPr>
          <p:cNvPicPr>
            <a:picLocks noChangeAspect="1"/>
          </p:cNvPicPr>
          <p:nvPr/>
        </p:nvPicPr>
        <p:blipFill>
          <a:blip r:embed="rId6" cstate="email">
            <a:extLst>
              <a:ext uri="{28A0092B-C50C-407E-A947-70E740481C1C}">
                <a14:useLocalDpi xmlns:a14="http://schemas.microsoft.com/office/drawing/2010/main" val="0"/>
              </a:ext>
            </a:extLst>
          </a:blip>
          <a:srcRect/>
          <a:stretch/>
        </p:blipFill>
        <p:spPr>
          <a:xfrm>
            <a:off x="18922157" y="9628904"/>
            <a:ext cx="4875241" cy="2912957"/>
          </a:xfrm>
          <a:prstGeom prst="rect">
            <a:avLst/>
          </a:prstGeom>
        </p:spPr>
      </p:pic>
      <p:pic>
        <p:nvPicPr>
          <p:cNvPr id="16" name="Picture 15">
            <a:extLst>
              <a:ext uri="{FF2B5EF4-FFF2-40B4-BE49-F238E27FC236}">
                <a16:creationId xmlns:a16="http://schemas.microsoft.com/office/drawing/2014/main" id="{08E8D264-2DFD-F099-CAC1-78F8F0DC3253}"/>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14275072" y="6570783"/>
            <a:ext cx="4136967" cy="4136967"/>
          </a:xfrm>
          <a:prstGeom prst="rect">
            <a:avLst/>
          </a:prstGeom>
        </p:spPr>
      </p:pic>
      <p:pic>
        <p:nvPicPr>
          <p:cNvPr id="17" name="Picture 16">
            <a:extLst>
              <a:ext uri="{FF2B5EF4-FFF2-40B4-BE49-F238E27FC236}">
                <a16:creationId xmlns:a16="http://schemas.microsoft.com/office/drawing/2014/main" id="{29B1C61B-4012-5827-EF04-8AE6FCFAEBB5}"/>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19417809" y="4674400"/>
            <a:ext cx="4076550" cy="4076550"/>
          </a:xfrm>
          <a:prstGeom prst="rect">
            <a:avLst/>
          </a:prstGeom>
        </p:spPr>
      </p:pic>
    </p:spTree>
    <p:extLst>
      <p:ext uri="{BB962C8B-B14F-4D97-AF65-F5344CB8AC3E}">
        <p14:creationId xmlns:p14="http://schemas.microsoft.com/office/powerpoint/2010/main" val="13724856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6" name="TextBox 5">
            <a:extLst>
              <a:ext uri="{FF2B5EF4-FFF2-40B4-BE49-F238E27FC236}">
                <a16:creationId xmlns:a16="http://schemas.microsoft.com/office/drawing/2014/main" id="{D81BAF78-0172-4AC8-D3D4-FF9A8BEFE491}"/>
              </a:ext>
            </a:extLst>
          </p:cNvPr>
          <p:cNvSpPr txBox="1"/>
          <p:nvPr/>
        </p:nvSpPr>
        <p:spPr>
          <a:xfrm>
            <a:off x="7581472" y="1368813"/>
            <a:ext cx="9698182"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7200" b="1" kern="100" dirty="0">
                <a:effectLst/>
                <a:latin typeface="Calibri" panose="020F0502020204030204" pitchFamily="34" charset="0"/>
                <a:ea typeface="Calibri" panose="020F0502020204030204" pitchFamily="34" charset="0"/>
                <a:cs typeface="Times New Roman" panose="02020603050405020304" pitchFamily="18" charset="0"/>
              </a:rPr>
              <a:t>La </a:t>
            </a:r>
            <a:r>
              <a:rPr lang="en-CA" sz="7200" b="1" kern="100" dirty="0" err="1">
                <a:effectLst/>
                <a:latin typeface="Calibri" panose="020F0502020204030204" pitchFamily="34" charset="0"/>
                <a:ea typeface="Calibri" panose="020F0502020204030204" pitchFamily="34" charset="0"/>
                <a:cs typeface="Times New Roman" panose="02020603050405020304" pitchFamily="18" charset="0"/>
              </a:rPr>
              <a:t>prémisse</a:t>
            </a:r>
            <a:endParaRPr lang="en-CA" sz="7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CA28787B-95F2-5A3E-B811-3E2B8B72A77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6631268" y="2788407"/>
            <a:ext cx="7200000" cy="7200000"/>
          </a:xfrm>
          <a:prstGeom prst="rect">
            <a:avLst/>
          </a:prstGeom>
        </p:spPr>
      </p:pic>
      <p:pic>
        <p:nvPicPr>
          <p:cNvPr id="25" name="Picture 24">
            <a:extLst>
              <a:ext uri="{FF2B5EF4-FFF2-40B4-BE49-F238E27FC236}">
                <a16:creationId xmlns:a16="http://schemas.microsoft.com/office/drawing/2014/main" id="{07FA8617-A5F8-F316-F237-39E40886542F}"/>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720817" y="3491318"/>
            <a:ext cx="7200000" cy="7200000"/>
          </a:xfrm>
          <a:prstGeom prst="rect">
            <a:avLst/>
          </a:prstGeom>
        </p:spPr>
      </p:pic>
      <p:pic>
        <p:nvPicPr>
          <p:cNvPr id="7" name="Picture 6" descr="A person in a kayak and a couple of sailboats in the water&#10;&#10;Description automatically generated">
            <a:extLst>
              <a:ext uri="{FF2B5EF4-FFF2-40B4-BE49-F238E27FC236}">
                <a16:creationId xmlns:a16="http://schemas.microsoft.com/office/drawing/2014/main" id="{56ECA843-A0A8-C2AA-5EEE-507C90614E02}"/>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8151146" y="6014931"/>
            <a:ext cx="8081707" cy="6672589"/>
          </a:xfrm>
          <a:prstGeom prst="rect">
            <a:avLst/>
          </a:prstGeom>
        </p:spPr>
      </p:pic>
    </p:spTree>
    <p:extLst>
      <p:ext uri="{BB962C8B-B14F-4D97-AF65-F5344CB8AC3E}">
        <p14:creationId xmlns:p14="http://schemas.microsoft.com/office/powerpoint/2010/main" val="12942854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398104"/>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a:p>
        </p:txBody>
      </p:sp>
      <p:sp>
        <p:nvSpPr>
          <p:cNvPr id="8" name="TextBox 7">
            <a:extLst>
              <a:ext uri="{FF2B5EF4-FFF2-40B4-BE49-F238E27FC236}">
                <a16:creationId xmlns:a16="http://schemas.microsoft.com/office/drawing/2014/main" id="{13BC544E-247B-37E0-A053-894B4BF4BFBB}"/>
              </a:ext>
            </a:extLst>
          </p:cNvPr>
          <p:cNvSpPr txBox="1"/>
          <p:nvPr/>
        </p:nvSpPr>
        <p:spPr>
          <a:xfrm>
            <a:off x="8131187" y="1819924"/>
            <a:ext cx="14469884"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6600" b="1" kern="100" dirty="0">
                <a:effectLst/>
                <a:latin typeface="Calibri" panose="020F0502020204030204" pitchFamily="34" charset="0"/>
                <a:ea typeface="Calibri" panose="020F0502020204030204" pitchFamily="34" charset="0"/>
                <a:cs typeface="Times New Roman" panose="02020603050405020304" pitchFamily="18" charset="0"/>
              </a:rPr>
              <a:t>Recherche sur les réactions humaines</a:t>
            </a:r>
            <a:endParaRPr lang="en-CA" sz="6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1F99EBB6-AB31-DD36-896B-617C90A39A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79811" y="5133412"/>
            <a:ext cx="6229557" cy="6041150"/>
          </a:xfrm>
          <a:prstGeom prst="rect">
            <a:avLst/>
          </a:prstGeom>
        </p:spPr>
      </p:pic>
      <p:pic>
        <p:nvPicPr>
          <p:cNvPr id="16" name="Picture 15" descr="A picture containing water, outdoor, sky, person&#10;&#10;Description automatically generated">
            <a:extLst>
              <a:ext uri="{FF2B5EF4-FFF2-40B4-BE49-F238E27FC236}">
                <a16:creationId xmlns:a16="http://schemas.microsoft.com/office/drawing/2014/main" id="{775B968E-DADA-1CF5-9654-8D429E8292D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158889" y="6767667"/>
            <a:ext cx="8749146" cy="5832764"/>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BA76049C-DCD2-0641-07FF-4148D677C6B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00734" y="3974412"/>
            <a:ext cx="6229557" cy="6103990"/>
          </a:xfrm>
          <a:prstGeom prst="rect">
            <a:avLst/>
          </a:prstGeom>
        </p:spPr>
      </p:pic>
    </p:spTree>
    <p:extLst>
      <p:ext uri="{BB962C8B-B14F-4D97-AF65-F5344CB8AC3E}">
        <p14:creationId xmlns:p14="http://schemas.microsoft.com/office/powerpoint/2010/main" val="29146137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pic>
        <p:nvPicPr>
          <p:cNvPr id="8" name="Picture 7" descr="A blue and white object with a blue light&#10;&#10;Description automatically generated">
            <a:extLst>
              <a:ext uri="{FF2B5EF4-FFF2-40B4-BE49-F238E27FC236}">
                <a16:creationId xmlns:a16="http://schemas.microsoft.com/office/drawing/2014/main" id="{C42A858C-EC74-B02C-82E6-7B09E6F02C3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14121183" y="2014151"/>
            <a:ext cx="3262870" cy="7121236"/>
          </a:xfrm>
          <a:prstGeom prst="rect">
            <a:avLst/>
          </a:prstGeom>
        </p:spPr>
      </p:pic>
      <p:pic>
        <p:nvPicPr>
          <p:cNvPr id="10" name="Picture 9" descr="A treadmill in a room&#10;&#10;Description automatically generated">
            <a:extLst>
              <a:ext uri="{FF2B5EF4-FFF2-40B4-BE49-F238E27FC236}">
                <a16:creationId xmlns:a16="http://schemas.microsoft.com/office/drawing/2014/main" id="{DBD719F4-DD3F-7D6F-325F-5AE4B3391F1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3456952" y="3588458"/>
            <a:ext cx="3771414" cy="8191500"/>
          </a:xfrm>
          <a:prstGeom prst="rect">
            <a:avLst/>
          </a:prstGeom>
        </p:spPr>
      </p:pic>
      <p:pic>
        <p:nvPicPr>
          <p:cNvPr id="12" name="Picture 11" descr="A ladder and a tv in a room&#10;&#10;Description automatically generated with medium confidence">
            <a:extLst>
              <a:ext uri="{FF2B5EF4-FFF2-40B4-BE49-F238E27FC236}">
                <a16:creationId xmlns:a16="http://schemas.microsoft.com/office/drawing/2014/main" id="{1E4A9D92-4360-DF07-B77B-1720B26DE5B7}"/>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9725891" y="7684208"/>
            <a:ext cx="13411200" cy="5073700"/>
          </a:xfrm>
          <a:prstGeom prst="rect">
            <a:avLst/>
          </a:prstGeom>
        </p:spPr>
      </p:pic>
      <p:sp>
        <p:nvSpPr>
          <p:cNvPr id="7" name="TextBox 6">
            <a:extLst>
              <a:ext uri="{FF2B5EF4-FFF2-40B4-BE49-F238E27FC236}">
                <a16:creationId xmlns:a16="http://schemas.microsoft.com/office/drawing/2014/main" id="{5B3B8E94-FFB7-58B6-EF53-15D0B6939AC5}"/>
              </a:ext>
            </a:extLst>
          </p:cNvPr>
          <p:cNvSpPr txBox="1"/>
          <p:nvPr/>
        </p:nvSpPr>
        <p:spPr>
          <a:xfrm>
            <a:off x="8916926" y="1034314"/>
            <a:ext cx="1341120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6600" b="1" kern="100" dirty="0">
                <a:effectLst/>
                <a:latin typeface="Calibri" panose="020F0502020204030204" pitchFamily="34" charset="0"/>
                <a:ea typeface="Calibri" panose="020F0502020204030204" pitchFamily="34" charset="0"/>
                <a:cs typeface="Times New Roman" panose="02020603050405020304" pitchFamily="18" charset="0"/>
              </a:rPr>
              <a:t>Recherche sur les réactions humaines – Les expériences</a:t>
            </a:r>
            <a:endParaRPr lang="en-CA" sz="6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399532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6" name="TextBox 5">
            <a:extLst>
              <a:ext uri="{FF2B5EF4-FFF2-40B4-BE49-F238E27FC236}">
                <a16:creationId xmlns:a16="http://schemas.microsoft.com/office/drawing/2014/main" id="{2016ECB1-76E8-7779-8B84-494D06AF534A}"/>
              </a:ext>
            </a:extLst>
          </p:cNvPr>
          <p:cNvSpPr txBox="1"/>
          <p:nvPr/>
        </p:nvSpPr>
        <p:spPr>
          <a:xfrm>
            <a:off x="7342909" y="1334879"/>
            <a:ext cx="16336654"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fr-FR" sz="6600" b="1" dirty="0">
                <a:effectLst/>
                <a:latin typeface="Calibri" panose="020F0502020204030204" pitchFamily="34" charset="0"/>
                <a:ea typeface="Calibri" panose="020F0502020204030204" pitchFamily="34" charset="0"/>
                <a:cs typeface="Times New Roman" panose="02020603050405020304" pitchFamily="18" charset="0"/>
              </a:rPr>
              <a:t>Comment fonctionne la réalité virtuelle</a:t>
            </a:r>
            <a:endParaRPr lang="en-CA" sz="239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erson wearing virtual reality goggles&#10;&#10;Description automatically generated">
            <a:extLst>
              <a:ext uri="{FF2B5EF4-FFF2-40B4-BE49-F238E27FC236}">
                <a16:creationId xmlns:a16="http://schemas.microsoft.com/office/drawing/2014/main" id="{CEEF4243-BF62-FA82-206E-77490C96BCC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03040" y="3943334"/>
            <a:ext cx="5624946" cy="7762009"/>
          </a:xfrm>
          <a:prstGeom prst="rect">
            <a:avLst/>
          </a:prstGeom>
        </p:spPr>
      </p:pic>
      <p:pic>
        <p:nvPicPr>
          <p:cNvPr id="16" name="Picture 15" descr="A computer screen with a fishing rod on it&#10;&#10;Description automatically generated">
            <a:extLst>
              <a:ext uri="{FF2B5EF4-FFF2-40B4-BE49-F238E27FC236}">
                <a16:creationId xmlns:a16="http://schemas.microsoft.com/office/drawing/2014/main" id="{56EBA7AC-47AC-C8A7-128F-7EF2E53B52CD}"/>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9617031" y="1891003"/>
            <a:ext cx="4097613" cy="7348605"/>
          </a:xfrm>
          <a:prstGeom prst="rect">
            <a:avLst/>
          </a:prstGeom>
        </p:spPr>
      </p:pic>
      <p:pic>
        <p:nvPicPr>
          <p:cNvPr id="8" name="Picture 7" descr="A person on a platform with a person in the background&#10;&#10;Description automatically generated">
            <a:extLst>
              <a:ext uri="{FF2B5EF4-FFF2-40B4-BE49-F238E27FC236}">
                <a16:creationId xmlns:a16="http://schemas.microsoft.com/office/drawing/2014/main" id="{288A2D71-A0B0-0EA7-DFD0-E6BF5AB49F5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16008466" y="4651483"/>
            <a:ext cx="8466320" cy="6875873"/>
          </a:xfrm>
          <a:prstGeom prst="rect">
            <a:avLst/>
          </a:prstGeom>
        </p:spPr>
      </p:pic>
      <p:pic>
        <p:nvPicPr>
          <p:cNvPr id="10" name="Picture 9" descr="A computer screen with a cartoon character holding a stick&#10;&#10;Description automatically generated">
            <a:extLst>
              <a:ext uri="{FF2B5EF4-FFF2-40B4-BE49-F238E27FC236}">
                <a16:creationId xmlns:a16="http://schemas.microsoft.com/office/drawing/2014/main" id="{BBBE1B15-57AB-E2BE-96C3-06904EB1CDF7}"/>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rot="5400000">
            <a:off x="9536162" y="7146398"/>
            <a:ext cx="4259350" cy="6570831"/>
          </a:xfrm>
          <a:prstGeom prst="rect">
            <a:avLst/>
          </a:prstGeom>
        </p:spPr>
      </p:pic>
    </p:spTree>
    <p:extLst>
      <p:ext uri="{BB962C8B-B14F-4D97-AF65-F5344CB8AC3E}">
        <p14:creationId xmlns:p14="http://schemas.microsoft.com/office/powerpoint/2010/main" val="300002479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8" name="TextBox 7">
            <a:extLst>
              <a:ext uri="{FF2B5EF4-FFF2-40B4-BE49-F238E27FC236}">
                <a16:creationId xmlns:a16="http://schemas.microsoft.com/office/drawing/2014/main" id="{50F55665-5522-247A-5CDC-FE9A0C3B7700}"/>
              </a:ext>
            </a:extLst>
          </p:cNvPr>
          <p:cNvSpPr txBox="1"/>
          <p:nvPr/>
        </p:nvSpPr>
        <p:spPr>
          <a:xfrm>
            <a:off x="5012090" y="2780149"/>
            <a:ext cx="12219708"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a:effectLst/>
                <a:latin typeface="Calibri" panose="020F0502020204030204" pitchFamily="34" charset="0"/>
                <a:ea typeface="Calibri" panose="020F0502020204030204" pitchFamily="34" charset="0"/>
                <a:cs typeface="Times New Roman" panose="02020603050405020304" pitchFamily="18" charset="0"/>
              </a:rPr>
              <a:t>Les </a:t>
            </a:r>
            <a:r>
              <a:rPr lang="en-CA" sz="6600" b="1" dirty="0" err="1">
                <a:effectLst/>
                <a:latin typeface="Calibri" panose="020F0502020204030204" pitchFamily="34" charset="0"/>
                <a:ea typeface="Calibri" panose="020F0502020204030204" pitchFamily="34" charset="0"/>
                <a:cs typeface="Times New Roman" panose="02020603050405020304" pitchFamily="18" charset="0"/>
              </a:rPr>
              <a:t>réservoirs</a:t>
            </a:r>
            <a:r>
              <a:rPr lang="en-CA" sz="6600" b="1" dirty="0">
                <a:effectLst/>
                <a:latin typeface="Calibri" panose="020F0502020204030204" pitchFamily="34" charset="0"/>
                <a:ea typeface="Calibri" panose="020F0502020204030204" pitchFamily="34" charset="0"/>
                <a:cs typeface="Times New Roman" panose="02020603050405020304" pitchFamily="18" charset="0"/>
              </a:rPr>
              <a:t> </a:t>
            </a:r>
            <a:r>
              <a:rPr lang="en-CA" sz="6600" b="1" dirty="0" err="1">
                <a:effectLst/>
                <a:latin typeface="Calibri" panose="020F0502020204030204" pitchFamily="34" charset="0"/>
                <a:ea typeface="Calibri" panose="020F0502020204030204" pitchFamily="34" charset="0"/>
                <a:cs typeface="Times New Roman" panose="02020603050405020304" pitchFamily="18" charset="0"/>
              </a:rPr>
              <a:t>d’immersion</a:t>
            </a:r>
            <a:endParaRPr lang="en-CA" sz="6000" b="1" dirty="0"/>
          </a:p>
        </p:txBody>
      </p:sp>
      <p:pic>
        <p:nvPicPr>
          <p:cNvPr id="10" name="Picture 9" descr="A black and yellow tent in a room&#10;&#10;Description automatically generated">
            <a:extLst>
              <a:ext uri="{FF2B5EF4-FFF2-40B4-BE49-F238E27FC236}">
                <a16:creationId xmlns:a16="http://schemas.microsoft.com/office/drawing/2014/main" id="{D66D3DF1-8F97-AE7D-D89F-1C3F3D70045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1031011" y="3729668"/>
            <a:ext cx="7304964" cy="8165519"/>
          </a:xfrm>
          <a:prstGeom prst="rect">
            <a:avLst/>
          </a:prstGeom>
        </p:spPr>
      </p:pic>
      <p:pic>
        <p:nvPicPr>
          <p:cNvPr id="7" name="Picture 6" descr="A blue and yellow pool in a room&#10;&#10;Description automatically generated">
            <a:extLst>
              <a:ext uri="{FF2B5EF4-FFF2-40B4-BE49-F238E27FC236}">
                <a16:creationId xmlns:a16="http://schemas.microsoft.com/office/drawing/2014/main" id="{DD02B773-65AA-342E-1835-39392A273ABF}"/>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b="-791"/>
          <a:stretch/>
        </p:blipFill>
        <p:spPr>
          <a:xfrm rot="5400000">
            <a:off x="10341501" y="5432017"/>
            <a:ext cx="6345486" cy="8165520"/>
          </a:xfrm>
          <a:prstGeom prst="rect">
            <a:avLst/>
          </a:prstGeom>
        </p:spPr>
      </p:pic>
      <p:pic>
        <p:nvPicPr>
          <p:cNvPr id="9" name="Picture 8" descr="A person in a pool with a yellow ladder&#10;&#10;Description automatically generated">
            <a:extLst>
              <a:ext uri="{FF2B5EF4-FFF2-40B4-BE49-F238E27FC236}">
                <a16:creationId xmlns:a16="http://schemas.microsoft.com/office/drawing/2014/main" id="{F9A4228B-1E26-0F4F-A556-9AD50543A045}"/>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6123920" y="915525"/>
            <a:ext cx="7873539" cy="5114837"/>
          </a:xfrm>
          <a:prstGeom prst="rect">
            <a:avLst/>
          </a:prstGeom>
        </p:spPr>
      </p:pic>
      <p:graphicFrame>
        <p:nvGraphicFramePr>
          <p:cNvPr id="6" name="Table 5">
            <a:extLst>
              <a:ext uri="{FF2B5EF4-FFF2-40B4-BE49-F238E27FC236}">
                <a16:creationId xmlns:a16="http://schemas.microsoft.com/office/drawing/2014/main" id="{220AA839-C280-D1CA-CB3D-282B4E6ED573}"/>
              </a:ext>
            </a:extLst>
          </p:cNvPr>
          <p:cNvGraphicFramePr>
            <a:graphicFrameLocks noGrp="1"/>
          </p:cNvGraphicFramePr>
          <p:nvPr/>
        </p:nvGraphicFramePr>
        <p:xfrm>
          <a:off x="10707052" y="7642543"/>
          <a:ext cx="2969895" cy="167640"/>
        </p:xfrm>
        <a:graphic>
          <a:graphicData uri="http://schemas.openxmlformats.org/drawingml/2006/table">
            <a:tbl>
              <a:tblPr firstRow="1" firstCol="1" bandRow="1">
                <a:tableStyleId>{5940675A-B579-460E-94D1-54222C63F5DA}</a:tableStyleId>
              </a:tblPr>
              <a:tblGrid>
                <a:gridCol w="2969895">
                  <a:extLst>
                    <a:ext uri="{9D8B030D-6E8A-4147-A177-3AD203B41FA5}">
                      <a16:colId xmlns:a16="http://schemas.microsoft.com/office/drawing/2014/main" val="3046290481"/>
                    </a:ext>
                  </a:extLst>
                </a:gridCol>
              </a:tblGrid>
              <a:tr h="0">
                <a:tc>
                  <a:txBody>
                    <a:bodyPr/>
                    <a:lstStyle/>
                    <a:p>
                      <a:r>
                        <a:rPr lang="fr-CA" sz="1100" kern="100" dirty="0">
                          <a:effectLst/>
                        </a:rPr>
                        <a:t>Les réservoirs d’immersion</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638914"/>
                  </a:ext>
                </a:extLst>
              </a:tr>
            </a:tbl>
          </a:graphicData>
        </a:graphic>
      </p:graphicFrame>
      <p:graphicFrame>
        <p:nvGraphicFramePr>
          <p:cNvPr id="11" name="Table 10">
            <a:extLst>
              <a:ext uri="{FF2B5EF4-FFF2-40B4-BE49-F238E27FC236}">
                <a16:creationId xmlns:a16="http://schemas.microsoft.com/office/drawing/2014/main" id="{11CB8219-7482-F21C-8E9D-140B00C18289}"/>
              </a:ext>
            </a:extLst>
          </p:cNvPr>
          <p:cNvGraphicFramePr>
            <a:graphicFrameLocks noGrp="1"/>
          </p:cNvGraphicFramePr>
          <p:nvPr/>
        </p:nvGraphicFramePr>
        <p:xfrm>
          <a:off x="10707052" y="7642543"/>
          <a:ext cx="2969895" cy="167640"/>
        </p:xfrm>
        <a:graphic>
          <a:graphicData uri="http://schemas.openxmlformats.org/drawingml/2006/table">
            <a:tbl>
              <a:tblPr firstRow="1" firstCol="1" bandRow="1">
                <a:tableStyleId>{5940675A-B579-460E-94D1-54222C63F5DA}</a:tableStyleId>
              </a:tblPr>
              <a:tblGrid>
                <a:gridCol w="2969895">
                  <a:extLst>
                    <a:ext uri="{9D8B030D-6E8A-4147-A177-3AD203B41FA5}">
                      <a16:colId xmlns:a16="http://schemas.microsoft.com/office/drawing/2014/main" val="595320331"/>
                    </a:ext>
                  </a:extLst>
                </a:gridCol>
              </a:tblGrid>
              <a:tr h="0">
                <a:tc>
                  <a:txBody>
                    <a:bodyPr/>
                    <a:lstStyle/>
                    <a:p>
                      <a:r>
                        <a:rPr lang="fr-CA" sz="1100" kern="100" dirty="0">
                          <a:effectLst/>
                        </a:rPr>
                        <a:t>Les réservoirs d’immersion</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385303"/>
                  </a:ext>
                </a:extLst>
              </a:tr>
            </a:tbl>
          </a:graphicData>
        </a:graphic>
      </p:graphicFrame>
    </p:spTree>
    <p:extLst>
      <p:ext uri="{BB962C8B-B14F-4D97-AF65-F5344CB8AC3E}">
        <p14:creationId xmlns:p14="http://schemas.microsoft.com/office/powerpoint/2010/main" val="10535675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556228"/>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7" name="TextBox 6">
            <a:extLst>
              <a:ext uri="{FF2B5EF4-FFF2-40B4-BE49-F238E27FC236}">
                <a16:creationId xmlns:a16="http://schemas.microsoft.com/office/drawing/2014/main" id="{5846996A-085D-133E-111F-738FCA8339F4}"/>
              </a:ext>
            </a:extLst>
          </p:cNvPr>
          <p:cNvSpPr txBox="1"/>
          <p:nvPr/>
        </p:nvSpPr>
        <p:spPr>
          <a:xfrm>
            <a:off x="11563558" y="981025"/>
            <a:ext cx="12219708"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6600" b="1" dirty="0">
                <a:effectLst/>
                <a:latin typeface="Calibri" panose="020F0502020204030204" pitchFamily="34" charset="0"/>
                <a:ea typeface="Calibri" panose="020F0502020204030204" pitchFamily="34" charset="0"/>
                <a:cs typeface="Times New Roman" panose="02020603050405020304" pitchFamily="18" charset="0"/>
              </a:rPr>
              <a:t>Comment nous avons mesuré – Réactions physiques</a:t>
            </a:r>
            <a:endParaRPr lang="en-CA" sz="6000" b="1" dirty="0"/>
          </a:p>
        </p:txBody>
      </p:sp>
      <p:pic>
        <p:nvPicPr>
          <p:cNvPr id="9" name="Picture 8" descr="A person in a pool with water&#10;&#10;Description automatically generated">
            <a:extLst>
              <a:ext uri="{FF2B5EF4-FFF2-40B4-BE49-F238E27FC236}">
                <a16:creationId xmlns:a16="http://schemas.microsoft.com/office/drawing/2014/main" id="{FCD28E56-3D65-3F0E-4F73-93B2F079586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18658607" y="3789229"/>
            <a:ext cx="5493329" cy="3887138"/>
          </a:xfrm>
          <a:prstGeom prst="rect">
            <a:avLst/>
          </a:prstGeom>
        </p:spPr>
      </p:pic>
      <p:pic>
        <p:nvPicPr>
          <p:cNvPr id="12" name="Picture 11" descr="A person in a black shirt in a water slide&#10;&#10;Description automatically generated">
            <a:extLst>
              <a:ext uri="{FF2B5EF4-FFF2-40B4-BE49-F238E27FC236}">
                <a16:creationId xmlns:a16="http://schemas.microsoft.com/office/drawing/2014/main" id="{9CA25FFF-8F24-736D-BCF4-4982884A261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7311253" y="8255600"/>
            <a:ext cx="7072747" cy="4520653"/>
          </a:xfrm>
          <a:prstGeom prst="rect">
            <a:avLst/>
          </a:prstGeom>
        </p:spPr>
      </p:pic>
      <p:pic>
        <p:nvPicPr>
          <p:cNvPr id="15" name="Picture 14" descr="A person on a surfboard&#10;&#10;Description automatically generated">
            <a:extLst>
              <a:ext uri="{FF2B5EF4-FFF2-40B4-BE49-F238E27FC236}">
                <a16:creationId xmlns:a16="http://schemas.microsoft.com/office/drawing/2014/main" id="{A17CABDD-C629-EAAC-4B0D-822C2EFBE98F}"/>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rot="5400000">
            <a:off x="6643192" y="2079082"/>
            <a:ext cx="5386888" cy="4201392"/>
          </a:xfrm>
          <a:prstGeom prst="rect">
            <a:avLst/>
          </a:prstGeom>
        </p:spPr>
      </p:pic>
      <p:pic>
        <p:nvPicPr>
          <p:cNvPr id="17" name="Picture 16" descr="A person wearing virtual reality goggles&#10;&#10;Description automatically generated">
            <a:extLst>
              <a:ext uri="{FF2B5EF4-FFF2-40B4-BE49-F238E27FC236}">
                <a16:creationId xmlns:a16="http://schemas.microsoft.com/office/drawing/2014/main" id="{C1C89D02-DB49-3BB7-5E9E-ABE76E199D4C}"/>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11500809" y="6250172"/>
            <a:ext cx="5239328" cy="5130705"/>
          </a:xfrm>
          <a:prstGeom prst="rect">
            <a:avLst/>
          </a:prstGeom>
        </p:spPr>
      </p:pic>
      <p:pic>
        <p:nvPicPr>
          <p:cNvPr id="21" name="Picture 20" descr="A person wearing virtual reality goggles&#10;&#10;Description automatically generated">
            <a:extLst>
              <a:ext uri="{FF2B5EF4-FFF2-40B4-BE49-F238E27FC236}">
                <a16:creationId xmlns:a16="http://schemas.microsoft.com/office/drawing/2014/main" id="{3E963354-4C49-0F76-61E7-6F5554A68C4D}"/>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6258513" y="8004427"/>
            <a:ext cx="4724051" cy="4683093"/>
          </a:xfrm>
          <a:prstGeom prst="rect">
            <a:avLst/>
          </a:prstGeom>
        </p:spPr>
      </p:pic>
      <p:pic>
        <p:nvPicPr>
          <p:cNvPr id="23" name="Picture 22" descr="A person standing on a trampoline&#10;&#10;Description automatically generated">
            <a:extLst>
              <a:ext uri="{FF2B5EF4-FFF2-40B4-BE49-F238E27FC236}">
                <a16:creationId xmlns:a16="http://schemas.microsoft.com/office/drawing/2014/main" id="{644B9FDA-DEC2-869A-48DE-69F9596AA6B2}"/>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5400000">
            <a:off x="-416317" y="4160396"/>
            <a:ext cx="7153363" cy="5365022"/>
          </a:xfrm>
          <a:prstGeom prst="rect">
            <a:avLst/>
          </a:prstGeom>
        </p:spPr>
      </p:pic>
    </p:spTree>
    <p:extLst>
      <p:ext uri="{BB962C8B-B14F-4D97-AF65-F5344CB8AC3E}">
        <p14:creationId xmlns:p14="http://schemas.microsoft.com/office/powerpoint/2010/main" val="28614842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7" name="TextBox 6">
            <a:extLst>
              <a:ext uri="{FF2B5EF4-FFF2-40B4-BE49-F238E27FC236}">
                <a16:creationId xmlns:a16="http://schemas.microsoft.com/office/drawing/2014/main" id="{ACCB9AC1-A6E4-9863-B67F-46B5C14FE5CF}"/>
              </a:ext>
            </a:extLst>
          </p:cNvPr>
          <p:cNvSpPr txBox="1"/>
          <p:nvPr/>
        </p:nvSpPr>
        <p:spPr>
          <a:xfrm>
            <a:off x="7352212" y="1224203"/>
            <a:ext cx="12852587" cy="2123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fr-FR" sz="6600" b="1" dirty="0">
                <a:effectLst/>
                <a:latin typeface="Calibri" panose="020F0502020204030204" pitchFamily="34" charset="0"/>
                <a:ea typeface="Calibri" panose="020F0502020204030204" pitchFamily="34" charset="0"/>
                <a:cs typeface="Times New Roman" panose="02020603050405020304" pitchFamily="18" charset="0"/>
              </a:rPr>
              <a:t>Mesure des données physiologiques – </a:t>
            </a:r>
            <a:r>
              <a:rPr lang="fr-FR" sz="6600" b="1" dirty="0" err="1">
                <a:effectLst/>
                <a:latin typeface="Calibri" panose="020F0502020204030204" pitchFamily="34" charset="0"/>
                <a:ea typeface="Calibri" panose="020F0502020204030204" pitchFamily="34" charset="0"/>
                <a:cs typeface="Times New Roman" panose="02020603050405020304" pitchFamily="18" charset="0"/>
              </a:rPr>
              <a:t>Hexoskin</a:t>
            </a:r>
            <a:endParaRPr lang="en-CA" sz="6000" b="1" dirty="0"/>
          </a:p>
        </p:txBody>
      </p:sp>
      <p:pic>
        <p:nvPicPr>
          <p:cNvPr id="18" name="Picture 17" descr="A group of clothes on a rack&#10;&#10;Description automatically generated">
            <a:extLst>
              <a:ext uri="{FF2B5EF4-FFF2-40B4-BE49-F238E27FC236}">
                <a16:creationId xmlns:a16="http://schemas.microsoft.com/office/drawing/2014/main" id="{4DC378BD-32AC-E369-A9A3-F50DBD023E8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6785" y="3452364"/>
            <a:ext cx="8520712" cy="4792901"/>
          </a:xfrm>
          <a:prstGeom prst="rect">
            <a:avLst/>
          </a:prstGeom>
        </p:spPr>
      </p:pic>
      <p:pic>
        <p:nvPicPr>
          <p:cNvPr id="24" name="Picture 23" descr="A cell phone charging on a table&#10;&#10;Description automatically generated">
            <a:extLst>
              <a:ext uri="{FF2B5EF4-FFF2-40B4-BE49-F238E27FC236}">
                <a16:creationId xmlns:a16="http://schemas.microsoft.com/office/drawing/2014/main" id="{2337A37B-5257-8E17-23BD-C07E16E8191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402967" y="7482309"/>
            <a:ext cx="7361413" cy="5353156"/>
          </a:xfrm>
          <a:prstGeom prst="rect">
            <a:avLst/>
          </a:prstGeom>
        </p:spPr>
      </p:pic>
      <p:pic>
        <p:nvPicPr>
          <p:cNvPr id="20" name="Picture 19" descr="A black dress with straps&#10;&#10;Description automatically generated">
            <a:extLst>
              <a:ext uri="{FF2B5EF4-FFF2-40B4-BE49-F238E27FC236}">
                <a16:creationId xmlns:a16="http://schemas.microsoft.com/office/drawing/2014/main" id="{5D512D0A-F242-00A4-38EB-03A6C54E5F46}"/>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16764380" y="5848815"/>
            <a:ext cx="3962032" cy="7155121"/>
          </a:xfrm>
          <a:prstGeom prst="rect">
            <a:avLst/>
          </a:prstGeom>
        </p:spPr>
      </p:pic>
      <p:pic>
        <p:nvPicPr>
          <p:cNvPr id="22" name="Picture 21" descr="A black vest with straps&#10;&#10;Description automatically generated">
            <a:extLst>
              <a:ext uri="{FF2B5EF4-FFF2-40B4-BE49-F238E27FC236}">
                <a16:creationId xmlns:a16="http://schemas.microsoft.com/office/drawing/2014/main" id="{85073E71-2309-04A4-8554-39D8E8F0ABCE}"/>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20045414" y="327188"/>
            <a:ext cx="3962032" cy="7155121"/>
          </a:xfrm>
          <a:prstGeom prst="rect">
            <a:avLst/>
          </a:prstGeom>
        </p:spPr>
      </p:pic>
    </p:spTree>
    <p:extLst>
      <p:ext uri="{BB962C8B-B14F-4D97-AF65-F5344CB8AC3E}">
        <p14:creationId xmlns:p14="http://schemas.microsoft.com/office/powerpoint/2010/main" val="118074722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ext Steps">
            <a:extLst>
              <a:ext uri="{FF2B5EF4-FFF2-40B4-BE49-F238E27FC236}">
                <a16:creationId xmlns:a16="http://schemas.microsoft.com/office/drawing/2014/main" id="{6294ECD0-1E52-4D34-8B95-E2C02D1D88F3}"/>
              </a:ext>
            </a:extLst>
          </p:cNvPr>
          <p:cNvSpPr txBox="1"/>
          <p:nvPr/>
        </p:nvSpPr>
        <p:spPr>
          <a:xfrm>
            <a:off x="17031789" y="3266226"/>
            <a:ext cx="5569282" cy="135421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l">
              <a:defRPr sz="7200" b="1">
                <a:solidFill>
                  <a:srgbClr val="1992AA"/>
                </a:solidFill>
              </a:defRPr>
            </a:lvl1pPr>
          </a:lstStyle>
          <a:p>
            <a:endParaRPr lang="en-CA" sz="8800" dirty="0">
              <a:solidFill>
                <a:schemeClr val="accent1">
                  <a:lumMod val="75000"/>
                </a:schemeClr>
              </a:solidFill>
            </a:endParaRPr>
          </a:p>
        </p:txBody>
      </p:sp>
      <p:pic>
        <p:nvPicPr>
          <p:cNvPr id="3" name="Picture 2">
            <a:extLst>
              <a:ext uri="{FF2B5EF4-FFF2-40B4-BE49-F238E27FC236}">
                <a16:creationId xmlns:a16="http://schemas.microsoft.com/office/drawing/2014/main" id="{B8C33CF4-1857-5F3D-F41B-F817A23565F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00735" y="619777"/>
            <a:ext cx="6229556" cy="2548455"/>
          </a:xfrm>
          <a:prstGeom prst="rect">
            <a:avLst/>
          </a:prstGeom>
        </p:spPr>
      </p:pic>
      <p:sp>
        <p:nvSpPr>
          <p:cNvPr id="2" name="Rectangle">
            <a:extLst>
              <a:ext uri="{FF2B5EF4-FFF2-40B4-BE49-F238E27FC236}">
                <a16:creationId xmlns:a16="http://schemas.microsoft.com/office/drawing/2014/main" id="{04260B8D-2637-9A97-7066-0E2319DBFE1A}"/>
              </a:ext>
            </a:extLst>
          </p:cNvPr>
          <p:cNvSpPr/>
          <p:nvPr/>
        </p:nvSpPr>
        <p:spPr>
          <a:xfrm>
            <a:off x="1576553" y="13219612"/>
            <a:ext cx="22807450" cy="365700"/>
          </a:xfrm>
          <a:prstGeom prst="rect">
            <a:avLst/>
          </a:prstGeom>
          <a:solidFill>
            <a:srgbClr val="20128A"/>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4" name="Rectangle">
            <a:extLst>
              <a:ext uri="{FF2B5EF4-FFF2-40B4-BE49-F238E27FC236}">
                <a16:creationId xmlns:a16="http://schemas.microsoft.com/office/drawing/2014/main" id="{12A69D3E-876D-12E8-99D2-2E0D8AAACCD9}"/>
              </a:ext>
            </a:extLst>
          </p:cNvPr>
          <p:cNvSpPr/>
          <p:nvPr/>
        </p:nvSpPr>
        <p:spPr>
          <a:xfrm>
            <a:off x="1576553" y="13010606"/>
            <a:ext cx="22870510" cy="256184"/>
          </a:xfrm>
          <a:prstGeom prst="rect">
            <a:avLst/>
          </a:prstGeom>
          <a:solidFill>
            <a:srgbClr val="00B0F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sp>
        <p:nvSpPr>
          <p:cNvPr id="5" name="Rectangle">
            <a:extLst>
              <a:ext uri="{FF2B5EF4-FFF2-40B4-BE49-F238E27FC236}">
                <a16:creationId xmlns:a16="http://schemas.microsoft.com/office/drawing/2014/main" id="{CC6C52E1-1854-949B-513B-936E397457A1}"/>
              </a:ext>
            </a:extLst>
          </p:cNvPr>
          <p:cNvSpPr/>
          <p:nvPr/>
        </p:nvSpPr>
        <p:spPr>
          <a:xfrm>
            <a:off x="1589570" y="13589876"/>
            <a:ext cx="22843162" cy="126124"/>
          </a:xfrm>
          <a:prstGeom prst="rect">
            <a:avLst/>
          </a:prstGeom>
          <a:solidFill>
            <a:srgbClr val="FFBF30"/>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sz="3200" dirty="0"/>
          </a:p>
        </p:txBody>
      </p:sp>
      <p:pic>
        <p:nvPicPr>
          <p:cNvPr id="9" name="Picture 8">
            <a:extLst>
              <a:ext uri="{FF2B5EF4-FFF2-40B4-BE49-F238E27FC236}">
                <a16:creationId xmlns:a16="http://schemas.microsoft.com/office/drawing/2014/main" id="{BDE6671A-F8E1-2BEF-C96C-D1D4C05682D3}"/>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
          <a:stretch/>
        </p:blipFill>
        <p:spPr>
          <a:xfrm>
            <a:off x="451109" y="3673847"/>
            <a:ext cx="12141263" cy="6800400"/>
          </a:xfrm>
          <a:prstGeom prst="rect">
            <a:avLst/>
          </a:prstGeom>
        </p:spPr>
      </p:pic>
      <p:pic>
        <p:nvPicPr>
          <p:cNvPr id="13" name="Picture 12">
            <a:extLst>
              <a:ext uri="{FF2B5EF4-FFF2-40B4-BE49-F238E27FC236}">
                <a16:creationId xmlns:a16="http://schemas.microsoft.com/office/drawing/2014/main" id="{F80E570A-37CC-F39B-2D15-23D11932C3D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12825041" y="3673847"/>
            <a:ext cx="11103533" cy="6800400"/>
          </a:xfrm>
          <a:prstGeom prst="rect">
            <a:avLst/>
          </a:prstGeom>
        </p:spPr>
      </p:pic>
      <p:sp>
        <p:nvSpPr>
          <p:cNvPr id="6" name="TextBox 5">
            <a:extLst>
              <a:ext uri="{FF2B5EF4-FFF2-40B4-BE49-F238E27FC236}">
                <a16:creationId xmlns:a16="http://schemas.microsoft.com/office/drawing/2014/main" id="{437DC52B-454E-ABD2-458E-14DA0E6CC2FD}"/>
              </a:ext>
            </a:extLst>
          </p:cNvPr>
          <p:cNvSpPr txBox="1"/>
          <p:nvPr/>
        </p:nvSpPr>
        <p:spPr>
          <a:xfrm>
            <a:off x="7111985" y="1268644"/>
            <a:ext cx="16671281" cy="1107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6600" b="1" dirty="0" err="1">
                <a:effectLst/>
                <a:latin typeface="Calibri" panose="020F0502020204030204" pitchFamily="34" charset="0"/>
                <a:ea typeface="Calibri" panose="020F0502020204030204" pitchFamily="34" charset="0"/>
                <a:cs typeface="Times New Roman" panose="02020603050405020304" pitchFamily="18" charset="0"/>
              </a:rPr>
              <a:t>Données</a:t>
            </a:r>
            <a:r>
              <a:rPr lang="en-CA" sz="6600" b="1" dirty="0">
                <a:effectLst/>
                <a:latin typeface="Calibri" panose="020F0502020204030204" pitchFamily="34" charset="0"/>
                <a:ea typeface="Calibri" panose="020F0502020204030204" pitchFamily="34" charset="0"/>
                <a:cs typeface="Times New Roman" panose="02020603050405020304" pitchFamily="18" charset="0"/>
              </a:rPr>
              <a:t> </a:t>
            </a:r>
            <a:r>
              <a:rPr lang="en-CA" sz="6600" b="1" dirty="0" err="1">
                <a:effectLst/>
                <a:latin typeface="Calibri" panose="020F0502020204030204" pitchFamily="34" charset="0"/>
                <a:ea typeface="Calibri" panose="020F0502020204030204" pitchFamily="34" charset="0"/>
                <a:cs typeface="Times New Roman" panose="02020603050405020304" pitchFamily="18" charset="0"/>
              </a:rPr>
              <a:t>Hexoskin</a:t>
            </a:r>
            <a:endParaRPr lang="en-CA" sz="6000" b="1" dirty="0"/>
          </a:p>
        </p:txBody>
      </p:sp>
    </p:spTree>
    <p:extLst>
      <p:ext uri="{BB962C8B-B14F-4D97-AF65-F5344CB8AC3E}">
        <p14:creationId xmlns:p14="http://schemas.microsoft.com/office/powerpoint/2010/main" val="266718796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10200</TotalTime>
  <Words>1671</Words>
  <Application>Microsoft Office PowerPoint</Application>
  <PresentationFormat>Custom</PresentationFormat>
  <Paragraphs>99</Paragraphs>
  <Slides>11</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Aptos</vt:lpstr>
      <vt:lpstr>Calibri</vt:lpstr>
      <vt:lpstr>Helvetica</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rankine</dc:creator>
  <cp:lastModifiedBy>Cheryl Gallagher</cp:lastModifiedBy>
  <cp:revision>342</cp:revision>
  <dcterms:created xsi:type="dcterms:W3CDTF">2020-05-19T14:55:51Z</dcterms:created>
  <dcterms:modified xsi:type="dcterms:W3CDTF">2025-01-22T13:15:28Z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