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602" r:id="rId2"/>
    <p:sldId id="639" r:id="rId3"/>
    <p:sldId id="640" r:id="rId4"/>
    <p:sldId id="641" r:id="rId5"/>
    <p:sldId id="643" r:id="rId6"/>
    <p:sldId id="645" r:id="rId7"/>
    <p:sldId id="647" r:id="rId8"/>
    <p:sldId id="649" r:id="rId9"/>
    <p:sldId id="661" r:id="rId10"/>
    <p:sldId id="662" r:id="rId11"/>
    <p:sldId id="652" r:id="rId12"/>
  </p:sldIdLst>
  <p:sldSz cx="24384000" cy="13716000"/>
  <p:notesSz cx="7315200" cy="96012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j-lt"/>
        <a:ea typeface="+mj-ea"/>
        <a:cs typeface="+mj-cs"/>
        <a:sym typeface="Helvetica"/>
      </a:defRPr>
    </a:lvl1pPr>
    <a:lvl2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j-lt"/>
        <a:ea typeface="+mj-ea"/>
        <a:cs typeface="+mj-cs"/>
        <a:sym typeface="Helvetica"/>
      </a:defRPr>
    </a:lvl2pPr>
    <a:lvl3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j-lt"/>
        <a:ea typeface="+mj-ea"/>
        <a:cs typeface="+mj-cs"/>
        <a:sym typeface="Helvetica"/>
      </a:defRPr>
    </a:lvl3pPr>
    <a:lvl4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j-lt"/>
        <a:ea typeface="+mj-ea"/>
        <a:cs typeface="+mj-cs"/>
        <a:sym typeface="Helvetica"/>
      </a:defRPr>
    </a:lvl4pPr>
    <a:lvl5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j-lt"/>
        <a:ea typeface="+mj-ea"/>
        <a:cs typeface="+mj-cs"/>
        <a:sym typeface="Helvetica"/>
      </a:defRPr>
    </a:lvl5pPr>
    <a:lvl6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j-lt"/>
        <a:ea typeface="+mj-ea"/>
        <a:cs typeface="+mj-cs"/>
        <a:sym typeface="Helvetica"/>
      </a:defRPr>
    </a:lvl6pPr>
    <a:lvl7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j-lt"/>
        <a:ea typeface="+mj-ea"/>
        <a:cs typeface="+mj-cs"/>
        <a:sym typeface="Helvetica"/>
      </a:defRPr>
    </a:lvl7pPr>
    <a:lvl8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j-lt"/>
        <a:ea typeface="+mj-ea"/>
        <a:cs typeface="+mj-cs"/>
        <a:sym typeface="Helvetica"/>
      </a:defRPr>
    </a:lvl8pPr>
    <a:lvl9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ed rankine" initials="tr"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128A"/>
    <a:srgbClr val="22BADE"/>
    <a:srgbClr val="00C9C4"/>
    <a:srgbClr val="0E9A89"/>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9D1E1"/>
          </a:solidFill>
        </a:fill>
      </a:tcStyle>
    </a:wholeTbl>
    <a:band2H>
      <a:tcTxStyle/>
      <a:tcStyle>
        <a:tcBdr/>
        <a:fill>
          <a:solidFill>
            <a:srgbClr val="FCE9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73" autoAdjust="0"/>
    <p:restoredTop sz="69332" autoAdjust="0"/>
  </p:normalViewPr>
  <p:slideViewPr>
    <p:cSldViewPr snapToGrid="0">
      <p:cViewPr varScale="1">
        <p:scale>
          <a:sx n="28" d="100"/>
          <a:sy n="28" d="100"/>
        </p:scale>
        <p:origin x="96" y="82"/>
      </p:cViewPr>
      <p:guideLst>
        <p:guide orient="horz" pos="4320"/>
        <p:guide pos="7680"/>
      </p:guideLst>
    </p:cSldViewPr>
  </p:slideViewPr>
  <p:notesTextViewPr>
    <p:cViewPr>
      <p:scale>
        <a:sx n="1" d="1"/>
        <a:sy n="1" d="1"/>
      </p:scale>
      <p:origin x="0" y="0"/>
    </p:cViewPr>
  </p:notesTextViewPr>
  <p:sorterViewPr>
    <p:cViewPr>
      <p:scale>
        <a:sx n="33" d="100"/>
        <a:sy n="33" d="100"/>
      </p:scale>
      <p:origin x="0" y="-1627"/>
    </p:cViewPr>
  </p:sorterViewPr>
  <p:notesViewPr>
    <p:cSldViewPr snapToGrid="0">
      <p:cViewPr varScale="1">
        <p:scale>
          <a:sx n="65" d="100"/>
          <a:sy n="65" d="100"/>
        </p:scale>
        <p:origin x="1282" y="-15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bigfe\Desktop\Playsafe%20Productions\Shock%20&amp;%20Awe\Research\Summary%20data%20analysis%2002.12.24%20MT.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859813408089201"/>
          <c:y val="0.17981177352830896"/>
          <c:w val="0.78944066872551744"/>
          <c:h val="0.60750208294158181"/>
        </c:manualLayout>
      </c:layout>
      <c:barChart>
        <c:barDir val="col"/>
        <c:grouping val="clustered"/>
        <c:varyColors val="0"/>
        <c:ser>
          <c:idx val="0"/>
          <c:order val="0"/>
          <c:tx>
            <c:strRef>
              <c:f>Graphs!$A$2</c:f>
              <c:strCache>
                <c:ptCount val="1"/>
                <c:pt idx="0">
                  <c:v>VT Baseline</c:v>
                </c:pt>
              </c:strCache>
            </c:strRef>
          </c:tx>
          <c:spPr>
            <a:solidFill>
              <a:schemeClr val="accent1"/>
            </a:solidFill>
            <a:ln>
              <a:noFill/>
            </a:ln>
            <a:effectLst/>
          </c:spPr>
          <c:invertIfNegative val="0"/>
          <c:errBars>
            <c:errBarType val="both"/>
            <c:errValType val="cust"/>
            <c:noEndCap val="0"/>
            <c:plus>
              <c:numRef>
                <c:f>Graphs!$B$39:$E$39</c:f>
                <c:numCache>
                  <c:formatCode>General</c:formatCode>
                  <c:ptCount val="4"/>
                  <c:pt idx="0">
                    <c:v>575.00264894719942</c:v>
                  </c:pt>
                  <c:pt idx="1">
                    <c:v>495.00523619698589</c:v>
                  </c:pt>
                  <c:pt idx="2">
                    <c:v>546.81493715751355</c:v>
                  </c:pt>
                  <c:pt idx="3">
                    <c:v>1097.7227431822078</c:v>
                  </c:pt>
                </c:numCache>
              </c:numRef>
            </c:plus>
            <c:minus>
              <c:numRef>
                <c:f>Graphs!$B$39:$E$39</c:f>
                <c:numCache>
                  <c:formatCode>General</c:formatCode>
                  <c:ptCount val="4"/>
                  <c:pt idx="0">
                    <c:v>575.00264894719942</c:v>
                  </c:pt>
                  <c:pt idx="1">
                    <c:v>495.00523619698589</c:v>
                  </c:pt>
                  <c:pt idx="2">
                    <c:v>546.81493715751355</c:v>
                  </c:pt>
                  <c:pt idx="3">
                    <c:v>1097.7227431822078</c:v>
                  </c:pt>
                </c:numCache>
              </c:numRef>
            </c:minus>
            <c:spPr>
              <a:noFill/>
              <a:ln w="9525" cap="flat" cmpd="sng" algn="ctr">
                <a:solidFill>
                  <a:schemeClr val="tx1">
                    <a:lumMod val="65000"/>
                    <a:lumOff val="35000"/>
                  </a:schemeClr>
                </a:solidFill>
                <a:round/>
              </a:ln>
              <a:effectLst/>
            </c:spPr>
          </c:errBars>
          <c:cat>
            <c:strRef>
              <c:f>Graphs!$B$1:$E$1</c:f>
              <c:strCache>
                <c:ptCount val="4"/>
                <c:pt idx="0">
                  <c:v>SUP</c:v>
                </c:pt>
                <c:pt idx="1">
                  <c:v>FB</c:v>
                </c:pt>
                <c:pt idx="2">
                  <c:v>WW</c:v>
                </c:pt>
                <c:pt idx="3">
                  <c:v>CW</c:v>
                </c:pt>
              </c:strCache>
            </c:strRef>
          </c:cat>
          <c:val>
            <c:numRef>
              <c:f>Graphs!$B$2:$E$2</c:f>
              <c:numCache>
                <c:formatCode>0.0</c:formatCode>
                <c:ptCount val="4"/>
                <c:pt idx="0">
                  <c:v>988.7</c:v>
                </c:pt>
                <c:pt idx="1">
                  <c:v>819.8</c:v>
                </c:pt>
                <c:pt idx="2">
                  <c:v>1096</c:v>
                </c:pt>
                <c:pt idx="3">
                  <c:v>1483.1</c:v>
                </c:pt>
              </c:numCache>
            </c:numRef>
          </c:val>
          <c:extLst>
            <c:ext xmlns:c16="http://schemas.microsoft.com/office/drawing/2014/chart" uri="{C3380CC4-5D6E-409C-BE32-E72D297353CC}">
              <c16:uniqueId val="{00000000-82B4-43D6-AB36-CD8A4B259CB6}"/>
            </c:ext>
          </c:extLst>
        </c:ser>
        <c:ser>
          <c:idx val="1"/>
          <c:order val="1"/>
          <c:tx>
            <c:strRef>
              <c:f>Graphs!$A$3</c:f>
              <c:strCache>
                <c:ptCount val="1"/>
                <c:pt idx="0">
                  <c:v>VT Max</c:v>
                </c:pt>
              </c:strCache>
            </c:strRef>
          </c:tx>
          <c:spPr>
            <a:solidFill>
              <a:schemeClr val="accent2"/>
            </a:solidFill>
            <a:ln>
              <a:noFill/>
            </a:ln>
            <a:effectLst/>
          </c:spPr>
          <c:invertIfNegative val="0"/>
          <c:errBars>
            <c:errBarType val="both"/>
            <c:errValType val="cust"/>
            <c:noEndCap val="0"/>
            <c:plus>
              <c:numRef>
                <c:f>Graphs!$B$40:$E$40</c:f>
                <c:numCache>
                  <c:formatCode>General</c:formatCode>
                  <c:ptCount val="4"/>
                  <c:pt idx="0">
                    <c:v>2033.9707327783606</c:v>
                  </c:pt>
                  <c:pt idx="1">
                    <c:v>1446.011574274035</c:v>
                  </c:pt>
                  <c:pt idx="2">
                    <c:v>3718.4849172747763</c:v>
                  </c:pt>
                  <c:pt idx="3">
                    <c:v>3614.3584847674215</c:v>
                  </c:pt>
                </c:numCache>
              </c:numRef>
            </c:plus>
            <c:minus>
              <c:numRef>
                <c:f>Graphs!$B$40:$E$40</c:f>
                <c:numCache>
                  <c:formatCode>General</c:formatCode>
                  <c:ptCount val="4"/>
                  <c:pt idx="0">
                    <c:v>2033.9707327783606</c:v>
                  </c:pt>
                  <c:pt idx="1">
                    <c:v>1446.011574274035</c:v>
                  </c:pt>
                  <c:pt idx="2">
                    <c:v>3718.4849172747763</c:v>
                  </c:pt>
                  <c:pt idx="3">
                    <c:v>3614.3584847674215</c:v>
                  </c:pt>
                </c:numCache>
              </c:numRef>
            </c:minus>
            <c:spPr>
              <a:noFill/>
              <a:ln w="9525" cap="flat" cmpd="sng" algn="ctr">
                <a:solidFill>
                  <a:schemeClr val="tx1">
                    <a:lumMod val="65000"/>
                    <a:lumOff val="35000"/>
                  </a:schemeClr>
                </a:solidFill>
                <a:round/>
              </a:ln>
              <a:effectLst/>
            </c:spPr>
          </c:errBars>
          <c:cat>
            <c:strRef>
              <c:f>Graphs!$B$1:$E$1</c:f>
              <c:strCache>
                <c:ptCount val="4"/>
                <c:pt idx="0">
                  <c:v>SUP</c:v>
                </c:pt>
                <c:pt idx="1">
                  <c:v>FB</c:v>
                </c:pt>
                <c:pt idx="2">
                  <c:v>WW</c:v>
                </c:pt>
                <c:pt idx="3">
                  <c:v>CW</c:v>
                </c:pt>
              </c:strCache>
            </c:strRef>
          </c:cat>
          <c:val>
            <c:numRef>
              <c:f>Graphs!$B$3:$E$3</c:f>
              <c:numCache>
                <c:formatCode>0.0</c:formatCode>
                <c:ptCount val="4"/>
                <c:pt idx="0">
                  <c:v>3796.7</c:v>
                </c:pt>
                <c:pt idx="1">
                  <c:v>3309.7</c:v>
                </c:pt>
                <c:pt idx="2">
                  <c:v>7526</c:v>
                </c:pt>
                <c:pt idx="3">
                  <c:v>9233.7000000000007</c:v>
                </c:pt>
              </c:numCache>
            </c:numRef>
          </c:val>
          <c:extLst>
            <c:ext xmlns:c16="http://schemas.microsoft.com/office/drawing/2014/chart" uri="{C3380CC4-5D6E-409C-BE32-E72D297353CC}">
              <c16:uniqueId val="{00000001-82B4-43D6-AB36-CD8A4B259CB6}"/>
            </c:ext>
          </c:extLst>
        </c:ser>
        <c:dLbls>
          <c:showLegendKey val="0"/>
          <c:showVal val="0"/>
          <c:showCatName val="0"/>
          <c:showSerName val="0"/>
          <c:showPercent val="0"/>
          <c:showBubbleSize val="0"/>
        </c:dLbls>
        <c:gapWidth val="150"/>
        <c:axId val="820237711"/>
        <c:axId val="820001455"/>
      </c:barChart>
      <c:catAx>
        <c:axId val="820237711"/>
        <c:scaling>
          <c:orientation val="minMax"/>
        </c:scaling>
        <c:delete val="0"/>
        <c:axPos val="b"/>
        <c:title>
          <c:tx>
            <c:rich>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r>
                  <a:rPr lang="en-US" sz="3200" dirty="0"/>
                  <a:t>Experience Activity</a:t>
                </a:r>
              </a:p>
            </c:rich>
          </c:tx>
          <c:layout>
            <c:manualLayout>
              <c:xMode val="edge"/>
              <c:yMode val="edge"/>
              <c:x val="0.4745883629615068"/>
              <c:y val="0.8940194013806414"/>
            </c:manualLayout>
          </c:layout>
          <c:overlay val="0"/>
          <c:spPr>
            <a:noFill/>
            <a:ln>
              <a:noFill/>
            </a:ln>
            <a:effectLst/>
          </c:spPr>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crossAx val="820001455"/>
        <c:crosses val="autoZero"/>
        <c:auto val="1"/>
        <c:lblAlgn val="ctr"/>
        <c:lblOffset val="100"/>
        <c:noMultiLvlLbl val="0"/>
      </c:catAx>
      <c:valAx>
        <c:axId val="820001455"/>
        <c:scaling>
          <c:orientation val="minMax"/>
        </c:scaling>
        <c:delete val="0"/>
        <c:axPos val="l"/>
        <c:title>
          <c:tx>
            <c:rich>
              <a:bodyPr rot="-5400000" spcFirstLastPara="1" vertOverflow="ellipsis" vert="horz" wrap="square" anchor="ctr" anchorCtr="1"/>
              <a:lstStyle/>
              <a:p>
                <a:pPr>
                  <a:defRPr sz="3000" b="0" i="0" u="none" strike="noStrike" kern="1200" baseline="0">
                    <a:solidFill>
                      <a:schemeClr val="tx1">
                        <a:lumMod val="65000"/>
                        <a:lumOff val="35000"/>
                      </a:schemeClr>
                    </a:solidFill>
                    <a:latin typeface="+mn-lt"/>
                    <a:ea typeface="+mn-ea"/>
                    <a:cs typeface="+mn-cs"/>
                  </a:defRPr>
                </a:pPr>
                <a:r>
                  <a:rPr lang="en-US" sz="3000" dirty="0">
                    <a:solidFill>
                      <a:sysClr val="windowText" lastClr="000000"/>
                    </a:solidFill>
                  </a:rPr>
                  <a:t>Tidal </a:t>
                </a:r>
                <a:r>
                  <a:rPr lang="en-US" sz="3200" dirty="0">
                    <a:solidFill>
                      <a:sysClr val="windowText" lastClr="000000"/>
                    </a:solidFill>
                  </a:rPr>
                  <a:t>Volume</a:t>
                </a:r>
                <a:r>
                  <a:rPr lang="en-US" sz="3000" dirty="0">
                    <a:solidFill>
                      <a:sysClr val="windowText" lastClr="000000"/>
                    </a:solidFill>
                  </a:rPr>
                  <a:t> (ml)</a:t>
                </a:r>
              </a:p>
            </c:rich>
          </c:tx>
          <c:layout>
            <c:manualLayout>
              <c:xMode val="edge"/>
              <c:yMode val="edge"/>
              <c:x val="3.3357472050439221E-2"/>
              <c:y val="0.35978267675491227"/>
            </c:manualLayout>
          </c:layout>
          <c:overlay val="0"/>
          <c:spPr>
            <a:noFill/>
            <a:ln>
              <a:noFill/>
            </a:ln>
            <a:effectLst/>
          </c:spPr>
          <c:txPr>
            <a:bodyPr rot="-5400000" spcFirstLastPara="1" vertOverflow="ellipsis" vert="horz" wrap="square" anchor="ctr" anchorCtr="1"/>
            <a:lstStyle/>
            <a:p>
              <a:pPr>
                <a:defRPr sz="3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tx1"/>
                </a:solidFill>
                <a:latin typeface="+mn-lt"/>
                <a:ea typeface="+mn-ea"/>
                <a:cs typeface="+mn-cs"/>
              </a:defRPr>
            </a:pPr>
            <a:endParaRPr lang="en-US"/>
          </a:p>
        </c:txPr>
        <c:crossAx val="820237711"/>
        <c:crosses val="autoZero"/>
        <c:crossBetween val="between"/>
      </c:valAx>
      <c:spPr>
        <a:noFill/>
        <a:ln>
          <a:solidFill>
            <a:schemeClr val="tx1"/>
          </a:solidFill>
        </a:ln>
        <a:effectLst/>
      </c:spPr>
    </c:plotArea>
    <c:legend>
      <c:legendPos val="b"/>
      <c:layout>
        <c:manualLayout>
          <c:xMode val="edge"/>
          <c:yMode val="edge"/>
          <c:x val="0.69069305590705354"/>
          <c:y val="3.8725501630871448E-2"/>
          <c:w val="0.28543031463635787"/>
          <c:h val="8.0357705286839151E-2"/>
        </c:manualLayout>
      </c:layout>
      <c:overlay val="0"/>
      <c:spPr>
        <a:noFill/>
        <a:ln>
          <a:noFill/>
        </a:ln>
        <a:effectLst/>
      </c:spPr>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0.19441</cdr:x>
      <cdr:y>0.44527</cdr:y>
    </cdr:from>
    <cdr:to>
      <cdr:x>0.23045</cdr:x>
      <cdr:y>0.49802</cdr:y>
    </cdr:to>
    <cdr:sp macro="" textlink="">
      <cdr:nvSpPr>
        <cdr:cNvPr id="2" name="TextBox 1">
          <a:extLst xmlns:a="http://schemas.openxmlformats.org/drawingml/2006/main">
            <a:ext uri="{FF2B5EF4-FFF2-40B4-BE49-F238E27FC236}">
              <a16:creationId xmlns:a16="http://schemas.microsoft.com/office/drawing/2014/main" id="{B76FD0BC-B6DA-4A42-37F3-8D3C8B4A3E3E}"/>
            </a:ext>
          </a:extLst>
        </cdr:cNvPr>
        <cdr:cNvSpPr txBox="1"/>
      </cdr:nvSpPr>
      <cdr:spPr>
        <a:xfrm xmlns:a="http://schemas.openxmlformats.org/drawingml/2006/main">
          <a:off x="926862" y="1179062"/>
          <a:ext cx="171794" cy="13967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0.54493</cdr:x>
      <cdr:y>0.18968</cdr:y>
    </cdr:from>
    <cdr:to>
      <cdr:x>0.58097</cdr:x>
      <cdr:y>0.24243</cdr:y>
    </cdr:to>
    <cdr:sp macro="" textlink="">
      <cdr:nvSpPr>
        <cdr:cNvPr id="12" name="TextBox 1">
          <a:extLst xmlns:a="http://schemas.openxmlformats.org/drawingml/2006/main">
            <a:ext uri="{FF2B5EF4-FFF2-40B4-BE49-F238E27FC236}">
              <a16:creationId xmlns:a16="http://schemas.microsoft.com/office/drawing/2014/main" id="{F3A1A3C6-858D-E944-E5FB-CD4A6A616AC5}"/>
            </a:ext>
          </a:extLst>
        </cdr:cNvPr>
        <cdr:cNvSpPr txBox="1"/>
      </cdr:nvSpPr>
      <cdr:spPr>
        <a:xfrm xmlns:a="http://schemas.openxmlformats.org/drawingml/2006/main">
          <a:off x="2597462" y="505871"/>
          <a:ext cx="171761" cy="14068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a:t>
          </a:r>
        </a:p>
      </cdr:txBody>
    </cdr:sp>
  </cdr:relSizeAnchor>
  <cdr:relSizeAnchor xmlns:cdr="http://schemas.openxmlformats.org/drawingml/2006/chartDrawing">
    <cdr:from>
      <cdr:x>0.45218</cdr:x>
      <cdr:y>0.34647</cdr:y>
    </cdr:from>
    <cdr:to>
      <cdr:x>0.89027</cdr:x>
      <cdr:y>0.37075</cdr:y>
    </cdr:to>
    <cdr:sp macro="" textlink="">
      <cdr:nvSpPr>
        <cdr:cNvPr id="15" name="Right Brace 14">
          <a:extLst xmlns:a="http://schemas.openxmlformats.org/drawingml/2006/main">
            <a:ext uri="{FF2B5EF4-FFF2-40B4-BE49-F238E27FC236}">
              <a16:creationId xmlns:a16="http://schemas.microsoft.com/office/drawing/2014/main" id="{C64210A2-7E43-C171-F169-6E5023309EF4}"/>
            </a:ext>
          </a:extLst>
        </cdr:cNvPr>
        <cdr:cNvSpPr/>
      </cdr:nvSpPr>
      <cdr:spPr>
        <a:xfrm xmlns:a="http://schemas.openxmlformats.org/drawingml/2006/main" rot="16200000">
          <a:off x="3167074" y="-87658"/>
          <a:ext cx="64753" cy="2088160"/>
        </a:xfrm>
        <a:prstGeom xmlns:a="http://schemas.openxmlformats.org/drawingml/2006/main" prst="rightBrac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algn="l"/>
          <a:endParaRPr lang="en-US" sz="1100" dirty="0">
            <a:solidFill>
              <a:sysClr val="windowText" lastClr="000000"/>
            </a:solidFill>
          </a:endParaRPr>
        </a:p>
      </cdr:txBody>
    </cdr:sp>
  </cdr:relSizeAnchor>
  <cdr:relSizeAnchor xmlns:cdr="http://schemas.openxmlformats.org/drawingml/2006/chartDrawing">
    <cdr:from>
      <cdr:x>0.64204</cdr:x>
      <cdr:y>0.28262</cdr:y>
    </cdr:from>
    <cdr:to>
      <cdr:x>0.67808</cdr:x>
      <cdr:y>0.33537</cdr:y>
    </cdr:to>
    <cdr:sp macro="" textlink="">
      <cdr:nvSpPr>
        <cdr:cNvPr id="16" name="TextBox 1">
          <a:extLst xmlns:a="http://schemas.openxmlformats.org/drawingml/2006/main">
            <a:ext uri="{FF2B5EF4-FFF2-40B4-BE49-F238E27FC236}">
              <a16:creationId xmlns:a16="http://schemas.microsoft.com/office/drawing/2014/main" id="{87C22347-A813-41C7-0118-60499F464465}"/>
            </a:ext>
          </a:extLst>
        </cdr:cNvPr>
        <cdr:cNvSpPr txBox="1"/>
      </cdr:nvSpPr>
      <cdr:spPr>
        <a:xfrm xmlns:a="http://schemas.openxmlformats.org/drawingml/2006/main">
          <a:off x="3061448" y="760507"/>
          <a:ext cx="171822" cy="14194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a:t>
          </a:r>
        </a:p>
      </cdr:txBody>
    </cdr:sp>
  </cdr:relSizeAnchor>
  <cdr:relSizeAnchor xmlns:cdr="http://schemas.openxmlformats.org/drawingml/2006/chartDrawing">
    <cdr:from>
      <cdr:x>0.24817</cdr:x>
      <cdr:y>0.24653</cdr:y>
    </cdr:from>
    <cdr:to>
      <cdr:x>0.89152</cdr:x>
      <cdr:y>0.26599</cdr:y>
    </cdr:to>
    <cdr:sp macro="" textlink="">
      <cdr:nvSpPr>
        <cdr:cNvPr id="17" name="Right Brace 16">
          <a:extLst xmlns:a="http://schemas.openxmlformats.org/drawingml/2006/main">
            <a:ext uri="{FF2B5EF4-FFF2-40B4-BE49-F238E27FC236}">
              <a16:creationId xmlns:a16="http://schemas.microsoft.com/office/drawing/2014/main" id="{53B39032-FF78-6B1B-63C0-A6B89B67085D}"/>
            </a:ext>
          </a:extLst>
        </cdr:cNvPr>
        <cdr:cNvSpPr/>
      </cdr:nvSpPr>
      <cdr:spPr>
        <a:xfrm xmlns:a="http://schemas.openxmlformats.org/drawingml/2006/main" rot="16200000">
          <a:off x="2690256" y="-849850"/>
          <a:ext cx="51907" cy="3066591"/>
        </a:xfrm>
        <a:prstGeom xmlns:a="http://schemas.openxmlformats.org/drawingml/2006/main" prst="rightBrac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algn="l"/>
          <a:endParaRPr lang="en-US" sz="1100" dirty="0">
            <a:solidFill>
              <a:sysClr val="windowText" lastClr="000000"/>
            </a:solidFill>
          </a:endParaRPr>
        </a:p>
      </cdr:txBody>
    </cdr:sp>
  </cdr:relSizeAnchor>
  <cdr:relSizeAnchor xmlns:cdr="http://schemas.openxmlformats.org/drawingml/2006/chartDrawing">
    <cdr:from>
      <cdr:x>0.67675</cdr:x>
      <cdr:y>0.2106</cdr:y>
    </cdr:from>
    <cdr:to>
      <cdr:x>0.89237</cdr:x>
      <cdr:y>0.22775</cdr:y>
    </cdr:to>
    <cdr:sp macro="" textlink="">
      <cdr:nvSpPr>
        <cdr:cNvPr id="18" name="Right Brace 17">
          <a:extLst xmlns:a="http://schemas.openxmlformats.org/drawingml/2006/main">
            <a:ext uri="{FF2B5EF4-FFF2-40B4-BE49-F238E27FC236}">
              <a16:creationId xmlns:a16="http://schemas.microsoft.com/office/drawing/2014/main" id="{40F77DE0-A352-FEB7-A562-35E80DFFD122}"/>
            </a:ext>
          </a:extLst>
        </cdr:cNvPr>
        <cdr:cNvSpPr/>
      </cdr:nvSpPr>
      <cdr:spPr>
        <a:xfrm xmlns:a="http://schemas.openxmlformats.org/drawingml/2006/main" rot="16200000">
          <a:off x="3716820" y="70664"/>
          <a:ext cx="45719" cy="1027755"/>
        </a:xfrm>
        <a:prstGeom xmlns:a="http://schemas.openxmlformats.org/drawingml/2006/main" prst="rightBrac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algn="l"/>
          <a:endParaRPr lang="en-US" sz="1100" dirty="0">
            <a:solidFill>
              <a:sysClr val="windowText" lastClr="000000"/>
            </a:solidFill>
          </a:endParaRPr>
        </a:p>
      </cdr:txBody>
    </cdr:sp>
  </cdr:relSizeAnchor>
  <cdr:relSizeAnchor xmlns:cdr="http://schemas.openxmlformats.org/drawingml/2006/chartDrawing">
    <cdr:from>
      <cdr:x>0.25502</cdr:x>
      <cdr:y>0.40505</cdr:y>
    </cdr:from>
    <cdr:to>
      <cdr:x>0.67611</cdr:x>
      <cdr:y>0.4279</cdr:y>
    </cdr:to>
    <cdr:sp macro="" textlink="">
      <cdr:nvSpPr>
        <cdr:cNvPr id="19" name="Right Brace 18">
          <a:extLst xmlns:a="http://schemas.openxmlformats.org/drawingml/2006/main">
            <a:ext uri="{FF2B5EF4-FFF2-40B4-BE49-F238E27FC236}">
              <a16:creationId xmlns:a16="http://schemas.microsoft.com/office/drawing/2014/main" id="{40F77DE0-A352-FEB7-A562-35E80DFFD122}"/>
            </a:ext>
          </a:extLst>
        </cdr:cNvPr>
        <cdr:cNvSpPr/>
      </cdr:nvSpPr>
      <cdr:spPr>
        <a:xfrm xmlns:a="http://schemas.openxmlformats.org/drawingml/2006/main" rot="16200000">
          <a:off x="2188694" y="107148"/>
          <a:ext cx="60928" cy="2007173"/>
        </a:xfrm>
        <a:prstGeom xmlns:a="http://schemas.openxmlformats.org/drawingml/2006/main" prst="rightBrac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algn="l"/>
          <a:endParaRPr lang="en-US" sz="1100" dirty="0">
            <a:solidFill>
              <a:sysClr val="windowText" lastClr="000000"/>
            </a:solidFill>
          </a:endParaRPr>
        </a:p>
      </cdr:txBody>
    </cdr:sp>
  </cdr:relSizeAnchor>
  <cdr:relSizeAnchor xmlns:cdr="http://schemas.openxmlformats.org/drawingml/2006/chartDrawing">
    <cdr:from>
      <cdr:x>0.53897</cdr:x>
      <cdr:y>0.3932</cdr:y>
    </cdr:from>
    <cdr:to>
      <cdr:x>0.575</cdr:x>
      <cdr:y>0.44595</cdr:y>
    </cdr:to>
    <cdr:sp macro="" textlink="">
      <cdr:nvSpPr>
        <cdr:cNvPr id="27" name="TextBox 1">
          <a:extLst xmlns:a="http://schemas.openxmlformats.org/drawingml/2006/main">
            <a:ext uri="{FF2B5EF4-FFF2-40B4-BE49-F238E27FC236}">
              <a16:creationId xmlns:a16="http://schemas.microsoft.com/office/drawing/2014/main" id="{A16B18DB-964C-6C9D-3C66-C3351268BAA3}"/>
            </a:ext>
          </a:extLst>
        </cdr:cNvPr>
        <cdr:cNvSpPr txBox="1"/>
      </cdr:nvSpPr>
      <cdr:spPr>
        <a:xfrm xmlns:a="http://schemas.openxmlformats.org/drawingml/2006/main">
          <a:off x="2569029" y="1048657"/>
          <a:ext cx="171761" cy="14068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a:t>
          </a:r>
        </a:p>
      </cdr:txBody>
    </cdr:sp>
  </cdr:relSizeAnchor>
  <cdr:relSizeAnchor xmlns:cdr="http://schemas.openxmlformats.org/drawingml/2006/chartDrawing">
    <cdr:from>
      <cdr:x>0.44</cdr:x>
      <cdr:y>0.35238</cdr:y>
    </cdr:from>
    <cdr:to>
      <cdr:x>0.47604</cdr:x>
      <cdr:y>0.40513</cdr:y>
    </cdr:to>
    <cdr:sp macro="" textlink="">
      <cdr:nvSpPr>
        <cdr:cNvPr id="28" name="TextBox 1">
          <a:extLst xmlns:a="http://schemas.openxmlformats.org/drawingml/2006/main">
            <a:ext uri="{FF2B5EF4-FFF2-40B4-BE49-F238E27FC236}">
              <a16:creationId xmlns:a16="http://schemas.microsoft.com/office/drawing/2014/main" id="{A16B18DB-964C-6C9D-3C66-C3351268BAA3}"/>
            </a:ext>
          </a:extLst>
        </cdr:cNvPr>
        <cdr:cNvSpPr txBox="1"/>
      </cdr:nvSpPr>
      <cdr:spPr>
        <a:xfrm xmlns:a="http://schemas.openxmlformats.org/drawingml/2006/main">
          <a:off x="2097314" y="939800"/>
          <a:ext cx="171761" cy="14068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a:t>
          </a:r>
        </a:p>
      </cdr:txBody>
    </cdr:sp>
  </cdr:relSizeAnchor>
  <cdr:relSizeAnchor xmlns:cdr="http://schemas.openxmlformats.org/drawingml/2006/chartDrawing">
    <cdr:from>
      <cdr:x>0.75821</cdr:x>
      <cdr:y>0.15646</cdr:y>
    </cdr:from>
    <cdr:to>
      <cdr:x>0.79424</cdr:x>
      <cdr:y>0.20921</cdr:y>
    </cdr:to>
    <cdr:sp macro="" textlink="">
      <cdr:nvSpPr>
        <cdr:cNvPr id="29" name="TextBox 1">
          <a:extLst xmlns:a="http://schemas.openxmlformats.org/drawingml/2006/main">
            <a:ext uri="{FF2B5EF4-FFF2-40B4-BE49-F238E27FC236}">
              <a16:creationId xmlns:a16="http://schemas.microsoft.com/office/drawing/2014/main" id="{A16B18DB-964C-6C9D-3C66-C3351268BAA3}"/>
            </a:ext>
          </a:extLst>
        </cdr:cNvPr>
        <cdr:cNvSpPr txBox="1"/>
      </cdr:nvSpPr>
      <cdr:spPr>
        <a:xfrm xmlns:a="http://schemas.openxmlformats.org/drawingml/2006/main">
          <a:off x="3614057" y="417286"/>
          <a:ext cx="171761" cy="14068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a:t>
          </a:r>
        </a:p>
      </cdr:txBody>
    </cdr:sp>
  </cdr:relSizeAnchor>
  <cdr:relSizeAnchor xmlns:cdr="http://schemas.openxmlformats.org/drawingml/2006/chartDrawing">
    <cdr:from>
      <cdr:x>0.45675</cdr:x>
      <cdr:y>0.44762</cdr:y>
    </cdr:from>
    <cdr:to>
      <cdr:x>0.67237</cdr:x>
      <cdr:y>0.46476</cdr:y>
    </cdr:to>
    <cdr:sp macro="" textlink="">
      <cdr:nvSpPr>
        <cdr:cNvPr id="30" name="Right Brace 29">
          <a:extLst xmlns:a="http://schemas.openxmlformats.org/drawingml/2006/main">
            <a:ext uri="{FF2B5EF4-FFF2-40B4-BE49-F238E27FC236}">
              <a16:creationId xmlns:a16="http://schemas.microsoft.com/office/drawing/2014/main" id="{04362EE0-9B4C-D4C1-BA55-48B0A8F1E448}"/>
            </a:ext>
          </a:extLst>
        </cdr:cNvPr>
        <cdr:cNvSpPr/>
      </cdr:nvSpPr>
      <cdr:spPr>
        <a:xfrm xmlns:a="http://schemas.openxmlformats.org/drawingml/2006/main" rot="16200000">
          <a:off x="2668161" y="702782"/>
          <a:ext cx="45719" cy="1027755"/>
        </a:xfrm>
        <a:prstGeom xmlns:a="http://schemas.openxmlformats.org/drawingml/2006/main" prst="rightBrac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algn="l"/>
          <a:endParaRPr lang="en-US" sz="1100" dirty="0">
            <a:solidFill>
              <a:sysClr val="windowText" lastClr="000000"/>
            </a:solidFill>
          </a:endParaRPr>
        </a:p>
      </cdr:txBody>
    </cdr:sp>
  </cdr:relSizeAnchor>
  <cdr:relSizeAnchor xmlns:cdr="http://schemas.openxmlformats.org/drawingml/2006/chartDrawing">
    <cdr:from>
      <cdr:x>0.33495</cdr:x>
      <cdr:y>0.45306</cdr:y>
    </cdr:from>
    <cdr:to>
      <cdr:x>0.37099</cdr:x>
      <cdr:y>0.50581</cdr:y>
    </cdr:to>
    <cdr:sp macro="" textlink="">
      <cdr:nvSpPr>
        <cdr:cNvPr id="33" name="TextBox 1">
          <a:extLst xmlns:a="http://schemas.openxmlformats.org/drawingml/2006/main">
            <a:ext uri="{FF2B5EF4-FFF2-40B4-BE49-F238E27FC236}">
              <a16:creationId xmlns:a16="http://schemas.microsoft.com/office/drawing/2014/main" id="{4DE682F6-B757-9F26-B56C-899C3FED978F}"/>
            </a:ext>
          </a:extLst>
        </cdr:cNvPr>
        <cdr:cNvSpPr txBox="1"/>
      </cdr:nvSpPr>
      <cdr:spPr>
        <a:xfrm xmlns:a="http://schemas.openxmlformats.org/drawingml/2006/main">
          <a:off x="1596571" y="1208315"/>
          <a:ext cx="171761" cy="14068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 name="Shape 40"/>
          <p:cNvSpPr>
            <a:spLocks noGrp="1" noRot="1" noChangeAspect="1"/>
          </p:cNvSpPr>
          <p:nvPr>
            <p:ph type="sldImg"/>
          </p:nvPr>
        </p:nvSpPr>
        <p:spPr>
          <a:xfrm>
            <a:off x="457200" y="720725"/>
            <a:ext cx="6400800" cy="3600450"/>
          </a:xfrm>
          <a:prstGeom prst="rect">
            <a:avLst/>
          </a:prstGeom>
        </p:spPr>
        <p:txBody>
          <a:bodyPr lIns="96661" tIns="48331" rIns="96661" bIns="48331"/>
          <a:lstStyle/>
          <a:p>
            <a:endParaRPr dirty="0"/>
          </a:p>
        </p:txBody>
      </p:sp>
      <p:sp>
        <p:nvSpPr>
          <p:cNvPr id="41" name="Shape 41"/>
          <p:cNvSpPr>
            <a:spLocks noGrp="1"/>
          </p:cNvSpPr>
          <p:nvPr>
            <p:ph type="body" sz="quarter" idx="1"/>
          </p:nvPr>
        </p:nvSpPr>
        <p:spPr>
          <a:xfrm>
            <a:off x="975360" y="4560570"/>
            <a:ext cx="5364480" cy="4320540"/>
          </a:xfrm>
          <a:prstGeom prst="rect">
            <a:avLst/>
          </a:prstGeom>
        </p:spPr>
        <p:txBody>
          <a:bodyPr lIns="96661" tIns="48331" rIns="96661" bIns="48331"/>
          <a:lstStyle/>
          <a:p>
            <a:endParaRPr/>
          </a:p>
        </p:txBody>
      </p:sp>
    </p:spTree>
    <p:extLst>
      <p:ext uri="{BB962C8B-B14F-4D97-AF65-F5344CB8AC3E}">
        <p14:creationId xmlns:p14="http://schemas.microsoft.com/office/powerpoint/2010/main" val="2042003263"/>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Shock Factor is the working title for the official Shock and Awe SAR NIF project.  This </a:t>
            </a:r>
            <a:r>
              <a:rPr lang="en-US" sz="1800" kern="100">
                <a:effectLst/>
                <a:latin typeface="Aptos" panose="020B0004020202020204" pitchFamily="34" charset="0"/>
                <a:ea typeface="Aptos" panose="020B0004020202020204" pitchFamily="34" charset="0"/>
                <a:cs typeface="Times New Roman" panose="02020603050405020304" pitchFamily="18" charset="0"/>
              </a:rPr>
              <a:t>3-year national drowning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prevention program aimed </a:t>
            </a:r>
            <a:r>
              <a:rPr lang="en-US"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to reduce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incidents and </a:t>
            </a:r>
            <a:r>
              <a:rPr lang="en-US"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enhance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the effectiveness of SAR by demonstrating to Canadian boaters that they are more susceptible to drowning </a:t>
            </a:r>
            <a:r>
              <a:rPr lang="en-US"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during accidental immersion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than they might think</a:t>
            </a:r>
            <a:r>
              <a:rPr lang="en-US"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with the ultimate goal of increasing lifejacket wear.</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68848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a:lnSpc>
                <a:spcPct val="107000"/>
              </a:lnSpc>
              <a:spcAft>
                <a:spcPts val="800"/>
              </a:spcAft>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With all this data available, what does it mean?  Dr. Gord Giesbrecht’s team reviewed the data and determined that breath size, also known as tidal volume, provided the clearest results.  In the graph above, the blue represents the baseline average breath size while the participant was “resting”, and the teal represents the average maximum breath size during the dunking or tipping of the vessel. </a:t>
            </a:r>
          </a:p>
          <a:p>
            <a:pPr>
              <a:lnSpc>
                <a:spcPct val="107000"/>
              </a:lnSpc>
              <a:spcAft>
                <a:spcPts val="800"/>
              </a:spcAft>
            </a:pPr>
            <a:endParaRPr lang="en-CA"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CA"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The</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results show that the </a:t>
            </a:r>
            <a:r>
              <a:rPr lang="en-CA"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surprise</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experiences caused a measurable gasp-like response in the participants.  For the VR SUP and fishing boat scenarios, there was an average 4-fold increase in breath size.  In the dunk tanks, there was an average 6.5-fold increase.</a:t>
            </a:r>
          </a:p>
          <a:p>
            <a:pPr>
              <a:lnSpc>
                <a:spcPct val="107000"/>
              </a:lnSpc>
              <a:spcAft>
                <a:spcPts val="800"/>
              </a:spcAft>
            </a:pP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So, what can we take away from this data? Humans have a natural GASP</a:t>
            </a:r>
            <a:r>
              <a:rPr lang="en-CA"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or increased inhalation size</a:t>
            </a:r>
            <a:r>
              <a:rPr lang="en-CA"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when surprised</a:t>
            </a:r>
            <a:r>
              <a:rPr lang="en-CA"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Unexpectedly falling into water, regardless of the temperature, can cause a very large inhalation</a:t>
            </a:r>
            <a:r>
              <a:rPr lang="en-CA"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a:t>
            </a:r>
            <a:r>
              <a:rPr lang="en-CA"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If</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the person’s head is submerged, this could mean inhaling </a:t>
            </a:r>
            <a:r>
              <a:rPr lang="en-CA"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water, which poses a serious risk.</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lIns="96661" tIns="48331" rIns="96661" bIns="48331"/>
          <a:lstStyle/>
          <a:p>
            <a:fld id="{BD36202C-D7A7-41CC-83A9-15A959FC5EF7}" type="slidenum">
              <a:rPr lang="en-CA" smtClean="0"/>
              <a:t>10</a:t>
            </a:fld>
            <a:endParaRPr lang="en-CA" dirty="0"/>
          </a:p>
        </p:txBody>
      </p:sp>
    </p:spTree>
    <p:extLst>
      <p:ext uri="{BB962C8B-B14F-4D97-AF65-F5344CB8AC3E}">
        <p14:creationId xmlns:p14="http://schemas.microsoft.com/office/powerpoint/2010/main" val="1442985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a:lnSpc>
                <a:spcPct val="107000"/>
              </a:lnSpc>
              <a:spcAft>
                <a:spcPts val="800"/>
              </a:spcAft>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How did we move forward with all this information?</a:t>
            </a:r>
          </a:p>
          <a:p>
            <a:pPr>
              <a:lnSpc>
                <a:spcPct val="107000"/>
              </a:lnSpc>
              <a:spcAft>
                <a:spcPts val="800"/>
              </a:spcAft>
            </a:pP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message </a:t>
            </a:r>
            <a:r>
              <a:rPr lang="en-US"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about the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dangers of the GASP </a:t>
            </a:r>
            <a:r>
              <a:rPr lang="en-US"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reflex</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no matter what the water temperature is and the importance of always wearing a lifejacket became the focus of the out-of-home advertising campaign and the theme in the social media posts.  </a:t>
            </a:r>
          </a:p>
          <a:p>
            <a:pPr>
              <a:lnSpc>
                <a:spcPct val="107000"/>
              </a:lnSpc>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lIns="96661" tIns="48331" rIns="96661" bIns="48331"/>
          <a:lstStyle/>
          <a:p>
            <a:fld id="{BD36202C-D7A7-41CC-83A9-15A959FC5EF7}" type="slidenum">
              <a:rPr lang="en-CA" smtClean="0"/>
              <a:t>11</a:t>
            </a:fld>
            <a:endParaRPr lang="en-CA" dirty="0"/>
          </a:p>
        </p:txBody>
      </p:sp>
    </p:spTree>
    <p:extLst>
      <p:ext uri="{BB962C8B-B14F-4D97-AF65-F5344CB8AC3E}">
        <p14:creationId xmlns:p14="http://schemas.microsoft.com/office/powerpoint/2010/main" val="4115244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What was the premise behind The Shock Factor?</a:t>
            </a:r>
          </a:p>
          <a:p>
            <a:pPr>
              <a:lnSpc>
                <a:spcPct val="107000"/>
              </a:lnSpc>
              <a:spcAft>
                <a:spcPts val="800"/>
              </a:spcAft>
            </a:pP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With The Shock Factor, we </a:t>
            </a:r>
            <a:r>
              <a:rPr lang="en-US"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aimed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to work with real boaters to debunk the myths </a:t>
            </a:r>
            <a:r>
              <a:rPr lang="en-US"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and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excuses many have for not wearing a lifejacket. Through a series of experiences, we </a:t>
            </a:r>
            <a:r>
              <a:rPr lang="en-US"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demonstrated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the real risks </a:t>
            </a:r>
            <a:r>
              <a:rPr lang="en-US"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associated with</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the “shock factor” of an unexpected fall </a:t>
            </a:r>
            <a:r>
              <a:rPr lang="en-US"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from</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 boat – </a:t>
            </a:r>
            <a:r>
              <a:rPr lang="en-US"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risks that can lead to outcomes capable of ruining</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 boater’s day on the water.   </a:t>
            </a:r>
          </a:p>
          <a:p>
            <a:pPr>
              <a:lnSpc>
                <a:spcPct val="107000"/>
              </a:lnSpc>
              <a:spcAft>
                <a:spcPts val="800"/>
              </a:spcAft>
            </a:pP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Dr</a:t>
            </a:r>
            <a:r>
              <a:rPr lang="en-US"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Giesbrecht was once again part of the research team, </a:t>
            </a:r>
            <a:r>
              <a:rPr lang="en-US"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contributing to</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the creation and design of the experiences, as well as analyzing the physiological data.</a:t>
            </a:r>
          </a:p>
          <a:p>
            <a:pPr>
              <a:lnSpc>
                <a:spcPct val="107000"/>
              </a:lnSpc>
              <a:spcAft>
                <a:spcPts val="800"/>
              </a:spcAft>
            </a:pP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Our ultimate goal was to engage boaters and help them believe </a:t>
            </a:r>
            <a:r>
              <a:rPr lang="en-US"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in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and understand the importance of always wearing </a:t>
            </a:r>
            <a:r>
              <a:rPr lang="en-US"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a</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lifejacket while boating, as anything can happen that </a:t>
            </a:r>
            <a:r>
              <a:rPr lang="en-US"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might</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unexpectedly put them in the water.</a:t>
            </a:r>
          </a:p>
          <a:p>
            <a:pPr>
              <a:lnSpc>
                <a:spcPct val="107000"/>
              </a:lnSpc>
              <a:spcAft>
                <a:spcPts val="800"/>
              </a:spcAft>
            </a:pP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What were the experiences conducted </a:t>
            </a:r>
            <a:r>
              <a:rPr lang="en-US"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during</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i="1" kern="100" dirty="0">
                <a:effectLst/>
                <a:latin typeface="Aptos" panose="020B0004020202020204" pitchFamily="34" charset="0"/>
                <a:ea typeface="Aptos" panose="020B0004020202020204" pitchFamily="34" charset="0"/>
                <a:cs typeface="Times New Roman" panose="02020603050405020304" pitchFamily="18" charset="0"/>
              </a:rPr>
              <a:t>The Shock Factor</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that helped us achieve </a:t>
            </a:r>
            <a:r>
              <a:rPr lang="en-US"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this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ultimate goal?</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lIns="96661" tIns="48331" rIns="96661" bIns="48331"/>
          <a:lstStyle/>
          <a:p>
            <a:fld id="{BD36202C-D7A7-41CC-83A9-15A959FC5EF7}" type="slidenum">
              <a:rPr lang="en-CA" smtClean="0"/>
              <a:t>2</a:t>
            </a:fld>
            <a:endParaRPr lang="en-CA" dirty="0"/>
          </a:p>
        </p:txBody>
      </p:sp>
    </p:spTree>
    <p:extLst>
      <p:ext uri="{BB962C8B-B14F-4D97-AF65-F5344CB8AC3E}">
        <p14:creationId xmlns:p14="http://schemas.microsoft.com/office/powerpoint/2010/main" val="558798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a:lnSpc>
                <a:spcPct val="107000"/>
              </a:lnSpc>
              <a:spcAft>
                <a:spcPts val="800"/>
              </a:spcAft>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With the human reaction research experiences, we </a:t>
            </a:r>
            <a:r>
              <a:rPr lang="en-CA"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aimed</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to demonstrate </a:t>
            </a:r>
            <a:r>
              <a:rPr lang="en-CA"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that</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the shock or surprise of an unexpected fall overboard </a:t>
            </a:r>
            <a:r>
              <a:rPr lang="en-CA"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causes</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a “GASP” reaction</a:t>
            </a:r>
            <a:r>
              <a:rPr lang="en-CA"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a:t>
            </a:r>
            <a:r>
              <a:rPr lang="en-CA"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which</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can be “deadly” no matter </a:t>
            </a:r>
            <a:r>
              <a:rPr lang="en-CA"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the</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time of year </a:t>
            </a:r>
            <a:r>
              <a:rPr lang="en-CA"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or the water</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temperature</a:t>
            </a:r>
            <a:r>
              <a:rPr lang="en-CA"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Building </a:t>
            </a:r>
            <a:r>
              <a:rPr lang="en-US"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on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the knowledge gained during Cold Water Bootcamp and Beyond Cold Water Bootcamp, these experiences were designed to </a:t>
            </a:r>
            <a:r>
              <a:rPr lang="en-US"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show</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that it </a:t>
            </a:r>
            <a:r>
              <a:rPr lang="en-US"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doesn’t</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matter how experienced a boater you are, how well you can swim, what the water temperature </a:t>
            </a:r>
            <a:r>
              <a:rPr lang="en-US"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is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(warm or cold)</a:t>
            </a:r>
            <a:r>
              <a:rPr lang="en-US"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or how close your lifejacket may be. </a:t>
            </a:r>
            <a:r>
              <a:rPr lang="en-US"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W</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hen you are boating</a:t>
            </a:r>
            <a:r>
              <a:rPr lang="en-US"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there is always a risk </a:t>
            </a:r>
            <a:r>
              <a:rPr lang="en-US"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of</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an unexpected fall into the wate</a:t>
            </a:r>
            <a:r>
              <a:rPr lang="en-US"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r.</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lIns="96661" tIns="48331" rIns="96661" bIns="48331"/>
          <a:lstStyle/>
          <a:p>
            <a:fld id="{BD36202C-D7A7-41CC-83A9-15A959FC5EF7}" type="slidenum">
              <a:rPr lang="en-CA" smtClean="0"/>
              <a:t>3</a:t>
            </a:fld>
            <a:endParaRPr lang="en-CA" dirty="0"/>
          </a:p>
        </p:txBody>
      </p:sp>
    </p:spTree>
    <p:extLst>
      <p:ext uri="{BB962C8B-B14F-4D97-AF65-F5344CB8AC3E}">
        <p14:creationId xmlns:p14="http://schemas.microsoft.com/office/powerpoint/2010/main" val="3235621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Four experiences were designed for Shock Factor. These experiences aimed to place participants in surprise situations to record their reactions, both physical and physiological.</a:t>
            </a:r>
          </a:p>
          <a:p>
            <a:pPr>
              <a:lnSpc>
                <a:spcPct val="107000"/>
              </a:lnSpc>
              <a:spcAft>
                <a:spcPts val="800"/>
              </a:spcAft>
            </a:pP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These includ</a:t>
            </a:r>
            <a:r>
              <a:rPr lang="en-US"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ed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two virtual reality experiences and two physical experiences.  The virtual reality scenarios were:</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mj-lt"/>
              <a:buAutoNum type="arabicPeriod"/>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VR SUP</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VR Fishing on a Bass Boat</a:t>
            </a:r>
          </a:p>
          <a:p>
            <a:pPr marL="0" lvl="0" indent="0">
              <a:lnSpc>
                <a:spcPct val="107000"/>
              </a:lnSpc>
              <a:spcAft>
                <a:spcPts val="800"/>
              </a:spcAft>
              <a:buFont typeface="+mj-lt"/>
              <a:buNone/>
            </a:pP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physical experiences were:</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3.	Warm Water Dunk Tank</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4.	Cold Water Dunk Tank</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CA"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CA"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These experiences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were designed to represent the ‘surprise’ of an unexpected fall into the water.</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lIns="96661" tIns="48331" rIns="96661" bIns="48331"/>
          <a:lstStyle/>
          <a:p>
            <a:fld id="{BD36202C-D7A7-41CC-83A9-15A959FC5EF7}" type="slidenum">
              <a:rPr lang="en-CA" smtClean="0"/>
              <a:t>4</a:t>
            </a:fld>
            <a:endParaRPr lang="en-CA" dirty="0"/>
          </a:p>
        </p:txBody>
      </p:sp>
    </p:spTree>
    <p:extLst>
      <p:ext uri="{BB962C8B-B14F-4D97-AF65-F5344CB8AC3E}">
        <p14:creationId xmlns:p14="http://schemas.microsoft.com/office/powerpoint/2010/main" val="2698883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a:lnSpc>
                <a:spcPct val="107000"/>
              </a:lnSpc>
              <a:spcAft>
                <a:spcPts val="800"/>
              </a:spcAft>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The VR experiences were designed closely simulate real-life boating scenarios where the risk of unexpected immersion is higher.</a:t>
            </a:r>
          </a:p>
          <a:p>
            <a:pPr>
              <a:lnSpc>
                <a:spcPct val="107000"/>
              </a:lnSpc>
              <a:spcAft>
                <a:spcPts val="800"/>
              </a:spcAft>
            </a:pP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For example, according to the 2024 LSS National Drowning Statistics, 12% of drowning incidents involved individuals who were fishing.</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Several factors contribute to these accidents, such as the low profile of the front deck and the fact that most anglers stand while casting or reeling in a fish.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Fisherpeople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can </a:t>
            </a:r>
            <a:r>
              <a:rPr lang="en-US"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easily become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preoccupied, especially when trying to land a fish. </a:t>
            </a:r>
            <a:r>
              <a:rPr lang="en-US"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This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'multi-tasking' or 'lack of attention to their surroundings' </a:t>
            </a:r>
            <a:r>
              <a:rPr lang="en-US"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increases the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risk of falling overboard due to </a:t>
            </a:r>
            <a:r>
              <a:rPr lang="en-US"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instability,</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leaning too far while </a:t>
            </a:r>
            <a:r>
              <a:rPr lang="en-US"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landing a</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fish</a:t>
            </a:r>
            <a:r>
              <a:rPr lang="en-US"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 or</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other factors.</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The goal of the Fishing VR scenario is to show the boating public, </a:t>
            </a:r>
            <a:r>
              <a:rPr lang="en-CA"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particularly</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a:t>
            </a:r>
            <a:r>
              <a:rPr lang="en-CA" sz="1800" kern="100" dirty="0" err="1">
                <a:effectLst/>
                <a:latin typeface="Aptos" panose="020B0004020202020204" pitchFamily="34" charset="0"/>
                <a:ea typeface="Aptos" panose="020B0004020202020204" pitchFamily="34" charset="0"/>
                <a:cs typeface="Times New Roman" panose="02020603050405020304" pitchFamily="18" charset="0"/>
              </a:rPr>
              <a:t>fisherpeople</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the dangers of not wearing a lifejacket.  </a:t>
            </a:r>
            <a:r>
              <a:rPr lang="en-CA"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While</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the scenario focuses on fishing, the principles also apply to other </a:t>
            </a:r>
            <a:r>
              <a:rPr lang="en-CA"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boating activities</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a:t>
            </a:r>
            <a:r>
              <a:rPr lang="en-CA"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such as</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pulling up an anchor or </a:t>
            </a:r>
            <a:r>
              <a:rPr lang="en-CA"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assisting</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a tuber or skier from </a:t>
            </a:r>
            <a:r>
              <a:rPr lang="en-CA"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a</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swim platform.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risk is always </a:t>
            </a:r>
            <a:r>
              <a:rPr lang="en-US"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higher</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when you are in an unstable' position.</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The SUP was chosen because the risk of unexpectedly falling off is </a:t>
            </a:r>
            <a:r>
              <a:rPr lang="en-CA"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significant</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a:t>
            </a:r>
            <a:r>
              <a:rPr lang="en-CA"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Stand-up paddleboarding</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relies heavily on balance, and even a small wave can disrupt the balance of an experienced user.</a:t>
            </a:r>
          </a:p>
          <a:p>
            <a:pPr>
              <a:lnSpc>
                <a:spcPct val="107000"/>
              </a:lnSpc>
              <a:spcAft>
                <a:spcPts val="800"/>
              </a:spcAft>
            </a:pP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Another reason for choosing the SUP is </a:t>
            </a:r>
            <a:r>
              <a:rPr lang="en-CA"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supported by research</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a:t>
            </a:r>
            <a:r>
              <a:rPr lang="en-CA"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According to the 2023 USCG lifejacket wear study, a</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pproximately 50% of SUP users wear a lifejacket.  Additionally, the RTF 2021/2022 aerial study observed that 40% of SUP users were wearing a PFD.</a:t>
            </a:r>
          </a:p>
          <a:p>
            <a:pPr>
              <a:lnSpc>
                <a:spcPct val="107000"/>
              </a:lnSpc>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goal of this VR experience was to show the SUP community how risky it can be </a:t>
            </a:r>
            <a:r>
              <a:rPr lang="en-US"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to use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 SUP without wearing a lifejacket.</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lIns="96661" tIns="48331" rIns="96661" bIns="48331"/>
          <a:lstStyle/>
          <a:p>
            <a:fld id="{BD36202C-D7A7-41CC-83A9-15A959FC5EF7}" type="slidenum">
              <a:rPr lang="en-CA" smtClean="0"/>
              <a:t>5</a:t>
            </a:fld>
            <a:endParaRPr lang="en-CA" dirty="0"/>
          </a:p>
        </p:txBody>
      </p:sp>
    </p:spTree>
    <p:extLst>
      <p:ext uri="{BB962C8B-B14F-4D97-AF65-F5344CB8AC3E}">
        <p14:creationId xmlns:p14="http://schemas.microsoft.com/office/powerpoint/2010/main" val="317066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a:lnSpc>
                <a:spcPct val="107000"/>
              </a:lnSpc>
              <a:spcAft>
                <a:spcPts val="800"/>
              </a:spcAft>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Cold Water Bootcamp demonstrated the effects </a:t>
            </a:r>
            <a:r>
              <a:rPr lang="en-CA"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of</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cold water on the body, such as the gasp reflex and loss of mobility in the extremities.</a:t>
            </a:r>
          </a:p>
          <a:p>
            <a:pPr>
              <a:lnSpc>
                <a:spcPct val="107000"/>
              </a:lnSpc>
              <a:spcAft>
                <a:spcPts val="800"/>
              </a:spcAft>
            </a:pP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For the Shock Factor, we “raised” the water temperature to determine if there was a difference in the body’s reaction to an unexpected immersion.</a:t>
            </a:r>
          </a:p>
          <a:p>
            <a:pPr>
              <a:lnSpc>
                <a:spcPct val="107000"/>
              </a:lnSpc>
              <a:spcAft>
                <a:spcPts val="800"/>
              </a:spcAft>
            </a:pP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Two dunk tanks were constructed: one was heated to approximately </a:t>
            </a:r>
            <a:r>
              <a:rPr lang="en-CA"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35°C</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(body temperature), and the other was kept at the facility’s room temperature of </a:t>
            </a:r>
            <a:r>
              <a:rPr lang="en-CA"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16°C</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This is equivalent to the water temperature </a:t>
            </a:r>
            <a:r>
              <a:rPr lang="en-CA"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of</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many Canadian inland lakes in June.</a:t>
            </a:r>
          </a:p>
          <a:p>
            <a:pPr>
              <a:lnSpc>
                <a:spcPct val="107000"/>
              </a:lnSpc>
              <a:spcAft>
                <a:spcPts val="800"/>
              </a:spcAft>
            </a:pP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During the experiences, participants </a:t>
            </a:r>
            <a:r>
              <a:rPr lang="en-CA"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sat</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at the edge of the platform.  The </a:t>
            </a:r>
            <a:r>
              <a:rPr lang="en-CA"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researcher’s job</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was to “distract” them by talking about the cool underwater images </a:t>
            </a:r>
            <a:r>
              <a:rPr lang="en-CA"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displayed</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on a </a:t>
            </a:r>
            <a:r>
              <a:rPr lang="en-CA"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TV</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screen in front of them.  </a:t>
            </a:r>
          </a:p>
          <a:p>
            <a:pPr>
              <a:lnSpc>
                <a:spcPct val="107000"/>
              </a:lnSpc>
              <a:spcAft>
                <a:spcPts val="800"/>
              </a:spcAft>
            </a:pPr>
            <a:endParaRPr lang="en-CA"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CA"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While participants</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knew they would be “dunked”, they </a:t>
            </a:r>
            <a:r>
              <a:rPr lang="en-CA"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didn’t know exactly</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when. </a:t>
            </a:r>
            <a:r>
              <a:rPr lang="en-CA"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It</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was </a:t>
            </a:r>
            <a:r>
              <a:rPr lang="en-CA"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this element of surprise</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that allowed us to record </a:t>
            </a:r>
            <a:r>
              <a:rPr lang="en-CA"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their</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reaction</a:t>
            </a:r>
            <a:r>
              <a:rPr lang="en-CA"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s.</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lIns="96661" tIns="48331" rIns="96661" bIns="48331"/>
          <a:lstStyle/>
          <a:p>
            <a:fld id="{BD36202C-D7A7-41CC-83A9-15A959FC5EF7}" type="slidenum">
              <a:rPr lang="en-CA" smtClean="0"/>
              <a:t>6</a:t>
            </a:fld>
            <a:endParaRPr lang="en-CA" dirty="0"/>
          </a:p>
        </p:txBody>
      </p:sp>
    </p:spTree>
    <p:extLst>
      <p:ext uri="{BB962C8B-B14F-4D97-AF65-F5344CB8AC3E}">
        <p14:creationId xmlns:p14="http://schemas.microsoft.com/office/powerpoint/2010/main" val="289656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a:lnSpc>
                <a:spcPct val="107000"/>
              </a:lnSpc>
              <a:spcAft>
                <a:spcPts val="800"/>
              </a:spcAft>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For all the experiences, we </a:t>
            </a:r>
            <a:r>
              <a:rPr lang="en-CA"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used</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a combination of 7 </a:t>
            </a:r>
            <a:r>
              <a:rPr lang="en-CA" sz="1800" kern="100" dirty="0" err="1">
                <a:effectLst/>
                <a:highlight>
                  <a:srgbClr val="FFFF00"/>
                </a:highlight>
                <a:latin typeface="Aptos" panose="020B0004020202020204" pitchFamily="34" charset="0"/>
                <a:ea typeface="Aptos" panose="020B0004020202020204" pitchFamily="34" charset="0"/>
                <a:cs typeface="Times New Roman" panose="02020603050405020304" pitchFamily="18" charset="0"/>
              </a:rPr>
              <a:t>GoPros</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and </a:t>
            </a:r>
            <a:r>
              <a:rPr lang="en-CA"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c</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ameras to record the </a:t>
            </a:r>
            <a:r>
              <a:rPr lang="en-CA"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participants’</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physical reaction</a:t>
            </a:r>
            <a:r>
              <a:rPr lang="en-CA"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s</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a:t>
            </a:r>
          </a:p>
          <a:p>
            <a:endParaRPr lang="en-CA" dirty="0"/>
          </a:p>
        </p:txBody>
      </p:sp>
      <p:sp>
        <p:nvSpPr>
          <p:cNvPr id="4" name="Slide Number Placeholder 3"/>
          <p:cNvSpPr>
            <a:spLocks noGrp="1"/>
          </p:cNvSpPr>
          <p:nvPr>
            <p:ph type="sldNum" sz="quarter" idx="5"/>
          </p:nvPr>
        </p:nvSpPr>
        <p:spPr/>
        <p:txBody>
          <a:bodyPr lIns="96661" tIns="48331" rIns="96661" bIns="48331"/>
          <a:lstStyle/>
          <a:p>
            <a:fld id="{BD36202C-D7A7-41CC-83A9-15A959FC5EF7}" type="slidenum">
              <a:rPr lang="en-CA" smtClean="0"/>
              <a:t>7</a:t>
            </a:fld>
            <a:endParaRPr lang="en-CA" dirty="0"/>
          </a:p>
        </p:txBody>
      </p:sp>
    </p:spTree>
    <p:extLst>
      <p:ext uri="{BB962C8B-B14F-4D97-AF65-F5344CB8AC3E}">
        <p14:creationId xmlns:p14="http://schemas.microsoft.com/office/powerpoint/2010/main" val="328012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a:lnSpc>
                <a:spcPct val="107000"/>
              </a:lnSpc>
              <a:spcAft>
                <a:spcPts val="800"/>
              </a:spcAft>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During the experiences, physiological reactions were also recorded </a:t>
            </a:r>
            <a:r>
              <a:rPr lang="en-CA"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using smart</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technology garments called </a:t>
            </a:r>
            <a:r>
              <a:rPr lang="en-CA" sz="1800" kern="100" dirty="0" err="1">
                <a:effectLst/>
                <a:latin typeface="Aptos" panose="020B0004020202020204" pitchFamily="34" charset="0"/>
                <a:ea typeface="Aptos" panose="020B0004020202020204" pitchFamily="34" charset="0"/>
                <a:cs typeface="Times New Roman" panose="02020603050405020304" pitchFamily="18" charset="0"/>
              </a:rPr>
              <a:t>Hexoskin</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shirts. </a:t>
            </a:r>
            <a:r>
              <a:rPr lang="en-CA"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These</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shirts have three sensors built into their design: two thoracic sensors and one abdominal sensor.  The </a:t>
            </a:r>
            <a:r>
              <a:rPr lang="en-CA" sz="1800" kern="100" dirty="0" err="1">
                <a:effectLst/>
                <a:latin typeface="Aptos" panose="020B0004020202020204" pitchFamily="34" charset="0"/>
                <a:ea typeface="Aptos" panose="020B0004020202020204" pitchFamily="34" charset="0"/>
                <a:cs typeface="Times New Roman" panose="02020603050405020304" pitchFamily="18" charset="0"/>
              </a:rPr>
              <a:t>Hexoskin</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continuously collects 1-lead electrocardiogram (ECG) data at 256 Hz and is equipped with two respiratory inductive plethysmography (RIP) sensors </a:t>
            </a:r>
            <a:r>
              <a:rPr lang="en-CA"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operating</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at 128 Hz each, as well as a 3-axis accelerometer at 64Hz</a:t>
            </a:r>
            <a:r>
              <a:rPr lang="en-CA"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This </a:t>
            </a:r>
            <a:r>
              <a:rPr lang="en-CA"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setup generates</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 a high-resolution dataset with over 42,000 data points per minute.</a:t>
            </a:r>
          </a:p>
          <a:p>
            <a:endParaRPr lang="en-CA" dirty="0"/>
          </a:p>
        </p:txBody>
      </p:sp>
      <p:sp>
        <p:nvSpPr>
          <p:cNvPr id="4" name="Slide Number Placeholder 3"/>
          <p:cNvSpPr>
            <a:spLocks noGrp="1"/>
          </p:cNvSpPr>
          <p:nvPr>
            <p:ph type="sldNum" sz="quarter" idx="5"/>
          </p:nvPr>
        </p:nvSpPr>
        <p:spPr/>
        <p:txBody>
          <a:bodyPr lIns="96661" tIns="48331" rIns="96661" bIns="48331"/>
          <a:lstStyle/>
          <a:p>
            <a:fld id="{BD36202C-D7A7-41CC-83A9-15A959FC5EF7}" type="slidenum">
              <a:rPr lang="en-CA" smtClean="0"/>
              <a:t>8</a:t>
            </a:fld>
            <a:endParaRPr lang="en-CA" dirty="0"/>
          </a:p>
        </p:txBody>
      </p:sp>
    </p:spTree>
    <p:extLst>
      <p:ext uri="{BB962C8B-B14F-4D97-AF65-F5344CB8AC3E}">
        <p14:creationId xmlns:p14="http://schemas.microsoft.com/office/powerpoint/2010/main" val="2265355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All the data collected during the participants' experiences was uploaded into the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Hexoskin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software, which </a:t>
            </a:r>
            <a:r>
              <a:rPr lang="en-US"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enabled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us to process and export the raw data for analysis. Each participant was assigned a unique code to ensure that all data records were kept </a:t>
            </a:r>
            <a:r>
              <a:rPr lang="en-US"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separate</a:t>
            </a:r>
            <a:r>
              <a:rPr lang="en-CA"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 and organized.</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lIns="96661" tIns="48331" rIns="96661" bIns="48331"/>
          <a:lstStyle/>
          <a:p>
            <a:fld id="{BD36202C-D7A7-41CC-83A9-15A959FC5EF7}" type="slidenum">
              <a:rPr lang="en-CA" smtClean="0"/>
              <a:t>9</a:t>
            </a:fld>
            <a:endParaRPr lang="en-CA" dirty="0"/>
          </a:p>
        </p:txBody>
      </p:sp>
    </p:spTree>
    <p:extLst>
      <p:ext uri="{BB962C8B-B14F-4D97-AF65-F5344CB8AC3E}">
        <p14:creationId xmlns:p14="http://schemas.microsoft.com/office/powerpoint/2010/main" val="3435385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Main Slide">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xfrm>
            <a:off x="22536605" y="840249"/>
            <a:ext cx="368574" cy="381001"/>
          </a:xfrm>
          <a:prstGeom prst="rect">
            <a:avLst/>
          </a:prstGeom>
        </p:spPr>
        <p:txBody>
          <a:bodyPr/>
          <a:lstStyle>
            <a:lvl1pPr algn="r">
              <a:defRPr sz="1800">
                <a:solidFill>
                  <a:srgbClr val="9AA2AC"/>
                </a:solidFill>
                <a:latin typeface="+mj-lt"/>
                <a:ea typeface="+mj-ea"/>
                <a:cs typeface="+mj-cs"/>
                <a:sym typeface="Helvetica"/>
              </a:defRPr>
            </a:lvl1pPr>
          </a:lstStyle>
          <a:p>
            <a:fld id="{86CB4B4D-7CA3-9044-876B-883B54F8677D}" type="slidenum">
              <a:t>‹#›</a:t>
            </a:fld>
            <a:endParaRPr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030D10-E9A9-40C3-BB45-EAE2075BC8A5}"/>
              </a:ext>
            </a:extLst>
          </p:cNvPr>
          <p:cNvSpPr>
            <a:spLocks noGrp="1"/>
          </p:cNvSpPr>
          <p:nvPr>
            <p:ph type="dt" sz="half" idx="10"/>
          </p:nvPr>
        </p:nvSpPr>
        <p:spPr/>
        <p:txBody>
          <a:bodyPr/>
          <a:lstStyle/>
          <a:p>
            <a:fld id="{D0075F49-D8F6-4C7E-859C-D26B4A10D47E}" type="datetimeFigureOut">
              <a:rPr lang="en-CA" smtClean="0"/>
              <a:t>2025-01-24</a:t>
            </a:fld>
            <a:endParaRPr lang="en-CA" dirty="0"/>
          </a:p>
        </p:txBody>
      </p:sp>
      <p:sp>
        <p:nvSpPr>
          <p:cNvPr id="3" name="Footer Placeholder 2">
            <a:extLst>
              <a:ext uri="{FF2B5EF4-FFF2-40B4-BE49-F238E27FC236}">
                <a16:creationId xmlns:a16="http://schemas.microsoft.com/office/drawing/2014/main" id="{8CA51FD8-94A4-4FDA-B4E7-D88EB5EA0F52}"/>
              </a:ext>
            </a:extLst>
          </p:cNvPr>
          <p:cNvSpPr>
            <a:spLocks noGrp="1"/>
          </p:cNvSpPr>
          <p:nvPr>
            <p:ph type="ftr" sz="quarter" idx="11"/>
          </p:nvPr>
        </p:nvSpPr>
        <p:spPr/>
        <p:txBody>
          <a:bodyPr/>
          <a:lstStyle/>
          <a:p>
            <a:endParaRPr lang="en-CA" dirty="0"/>
          </a:p>
        </p:txBody>
      </p:sp>
      <p:sp>
        <p:nvSpPr>
          <p:cNvPr id="4" name="Slide Number Placeholder 3">
            <a:extLst>
              <a:ext uri="{FF2B5EF4-FFF2-40B4-BE49-F238E27FC236}">
                <a16:creationId xmlns:a16="http://schemas.microsoft.com/office/drawing/2014/main" id="{AB824D80-7DE0-4196-9CE2-9025AB7B3373}"/>
              </a:ext>
            </a:extLst>
          </p:cNvPr>
          <p:cNvSpPr>
            <a:spLocks noGrp="1"/>
          </p:cNvSpPr>
          <p:nvPr>
            <p:ph type="sldNum" sz="quarter" idx="12"/>
          </p:nvPr>
        </p:nvSpPr>
        <p:spPr>
          <a:xfrm>
            <a:off x="11941193" y="13081000"/>
            <a:ext cx="488916" cy="471924"/>
          </a:xfrm>
        </p:spPr>
        <p:txBody>
          <a:bodyPr/>
          <a:lstStyle/>
          <a:p>
            <a:fld id="{FBCED179-BA0E-42D0-B922-5888D52A7164}" type="slidenum">
              <a:rPr lang="en-CA" smtClean="0"/>
              <a:t>‹#›</a:t>
            </a:fld>
            <a:endParaRPr lang="en-CA" dirty="0"/>
          </a:p>
        </p:txBody>
      </p:sp>
    </p:spTree>
    <p:extLst>
      <p:ext uri="{BB962C8B-B14F-4D97-AF65-F5344CB8AC3E}">
        <p14:creationId xmlns:p14="http://schemas.microsoft.com/office/powerpoint/2010/main" val="308103951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219200" y="449643"/>
            <a:ext cx="21945600" cy="248526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219200" y="2934906"/>
            <a:ext cx="21945600" cy="958291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9" cy="461059"/>
          </a:xfrm>
          <a:prstGeom prst="rect">
            <a:avLst/>
          </a:prstGeom>
          <a:ln w="12700">
            <a:miter lim="400000"/>
          </a:ln>
        </p:spPr>
        <p:txBody>
          <a:bodyPr wrap="none" lIns="50800" tIns="50800" rIns="50800" bIns="50800">
            <a:spAutoFit/>
          </a:bodyPr>
          <a:lstStyle>
            <a:lvl1pPr>
              <a:defRPr sz="2400">
                <a:latin typeface="Helvetica Neue Light"/>
                <a:ea typeface="Helvetica Neue Light"/>
                <a:cs typeface="Helvetica Neue Light"/>
                <a:sym typeface="Helvetica Neue Light"/>
              </a:defRPr>
            </a:lvl1pPr>
          </a:lstStyle>
          <a:p>
            <a:fld id="{86CB4B4D-7CA3-9044-876B-883B54F8677D}" type="slidenum">
              <a:t>‹#›</a:t>
            </a:fld>
            <a:endParaRPr dirty="0"/>
          </a:p>
        </p:txBody>
      </p:sp>
    </p:spTree>
  </p:cSld>
  <p:clrMap bg1="lt1" tx1="dk1" bg2="lt2" tx2="dk2" accent1="accent1" accent2="accent2" accent3="accent3" accent4="accent4" accent5="accent5" accent6="accent6" hlink="hlink" folHlink="folHlink"/>
  <p:sldLayoutIdLst>
    <p:sldLayoutId id="2147483649" r:id="rId1"/>
    <p:sldLayoutId id="2147483654" r:id="rId2"/>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Neue Medium"/>
          <a:ea typeface="Helvetica Neue Medium"/>
          <a:cs typeface="Helvetica Neue Medium"/>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Neue Medium"/>
          <a:ea typeface="Helvetica Neue Medium"/>
          <a:cs typeface="Helvetica Neue Medium"/>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Neue Medium"/>
          <a:ea typeface="Helvetica Neue Medium"/>
          <a:cs typeface="Helvetica Neue Medium"/>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Neue Medium"/>
          <a:ea typeface="Helvetica Neue Medium"/>
          <a:cs typeface="Helvetica Neue Medium"/>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Neue Medium"/>
          <a:ea typeface="Helvetica Neue Medium"/>
          <a:cs typeface="Helvetica Neue Medium"/>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Neue Medium"/>
          <a:ea typeface="Helvetica Neue Medium"/>
          <a:cs typeface="Helvetica Neue Medium"/>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Neue Medium"/>
          <a:ea typeface="Helvetica Neue Medium"/>
          <a:cs typeface="Helvetica Neue Medium"/>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Neue Medium"/>
          <a:ea typeface="Helvetica Neue Medium"/>
          <a:cs typeface="Helvetica Neue Medium"/>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Neue Medium"/>
          <a:ea typeface="Helvetica Neue Medium"/>
          <a:cs typeface="Helvetica Neue Medium"/>
          <a:sym typeface="Helvetica Neue Medium"/>
        </a:defRPr>
      </a:lvl9pPr>
    </p:titleStyle>
    <p:bodyStyle>
      <a:lvl1pPr marL="63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mn-lt"/>
          <a:ea typeface="+mn-ea"/>
          <a:cs typeface="+mn-cs"/>
          <a:sym typeface="Helvetica Neue"/>
        </a:defRPr>
      </a:lvl1pPr>
      <a:lvl2pPr marL="127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mn-lt"/>
          <a:ea typeface="+mn-ea"/>
          <a:cs typeface="+mn-cs"/>
          <a:sym typeface="Helvetica Neue"/>
        </a:defRPr>
      </a:lvl2pPr>
      <a:lvl3pPr marL="190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mn-lt"/>
          <a:ea typeface="+mn-ea"/>
          <a:cs typeface="+mn-cs"/>
          <a:sym typeface="Helvetica Neue"/>
        </a:defRPr>
      </a:lvl3pPr>
      <a:lvl4pPr marL="254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mn-lt"/>
          <a:ea typeface="+mn-ea"/>
          <a:cs typeface="+mn-cs"/>
          <a:sym typeface="Helvetica Neue"/>
        </a:defRPr>
      </a:lvl4pPr>
      <a:lvl5pPr marL="317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mn-lt"/>
          <a:ea typeface="+mn-ea"/>
          <a:cs typeface="+mn-cs"/>
          <a:sym typeface="Helvetica Neue"/>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mn-lt"/>
          <a:ea typeface="+mn-ea"/>
          <a:cs typeface="+mn-cs"/>
          <a:sym typeface="Helvetica Neue"/>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1pPr>
      <a:lvl2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2pPr>
      <a:lvl3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3pPr>
      <a:lvl4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4pPr>
      <a:lvl5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5pPr>
      <a:lvl6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6pPr>
      <a:lvl7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7pPr>
      <a:lvl8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8pPr>
      <a:lvl9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3.gif"/><Relationship Id="rId7"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alphaModFix amt="3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p:blipFill>
        <p:spPr>
          <a:xfrm>
            <a:off x="25402" y="2"/>
            <a:ext cx="24321472" cy="13680828"/>
          </a:xfrm>
          <a:prstGeom prst="rect">
            <a:avLst/>
          </a:prstGeom>
        </p:spPr>
      </p:pic>
      <p:sp>
        <p:nvSpPr>
          <p:cNvPr id="10" name="TextBox 9">
            <a:extLst>
              <a:ext uri="{FF2B5EF4-FFF2-40B4-BE49-F238E27FC236}">
                <a16:creationId xmlns:a16="http://schemas.microsoft.com/office/drawing/2014/main" id="{084EF315-3A3B-62A0-CDC3-36E00DFB6978}"/>
              </a:ext>
            </a:extLst>
          </p:cNvPr>
          <p:cNvSpPr txBox="1"/>
          <p:nvPr/>
        </p:nvSpPr>
        <p:spPr>
          <a:xfrm>
            <a:off x="419045" y="7197390"/>
            <a:ext cx="17154144" cy="37959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spcBef>
                <a:spcPts val="1200"/>
              </a:spcBef>
            </a:pPr>
            <a:r>
              <a:rPr lang="en-CA" sz="11500" b="1" dirty="0">
                <a:solidFill>
                  <a:srgbClr val="20128A"/>
                </a:solidFill>
              </a:rPr>
              <a:t>Human Reaction Research</a:t>
            </a:r>
          </a:p>
        </p:txBody>
      </p:sp>
      <p:pic>
        <p:nvPicPr>
          <p:cNvPr id="2" name="csbc_white_logo.png">
            <a:extLst>
              <a:ext uri="{FF2B5EF4-FFF2-40B4-BE49-F238E27FC236}">
                <a16:creationId xmlns:a16="http://schemas.microsoft.com/office/drawing/2014/main" id="{287B6DA5-622E-7B7B-8C3E-E35B6E6AEE68}"/>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p:blipFill>
        <p:spPr>
          <a:xfrm>
            <a:off x="16045512" y="8739306"/>
            <a:ext cx="7919443" cy="4507990"/>
          </a:xfrm>
          <a:prstGeom prst="rect">
            <a:avLst/>
          </a:prstGeom>
          <a:ln w="12700">
            <a:miter lim="400000"/>
          </a:ln>
        </p:spPr>
      </p:pic>
      <p:pic>
        <p:nvPicPr>
          <p:cNvPr id="4" name="Picture 3">
            <a:extLst>
              <a:ext uri="{FF2B5EF4-FFF2-40B4-BE49-F238E27FC236}">
                <a16:creationId xmlns:a16="http://schemas.microsoft.com/office/drawing/2014/main" id="{1E821B96-4B1E-A747-A60A-56F6C63C4423}"/>
              </a:ext>
            </a:extLst>
          </p:cNvPr>
          <p:cNvPicPr>
            <a:picLocks noChangeAspect="1"/>
          </p:cNvPicPr>
          <p:nvPr/>
        </p:nvPicPr>
        <p:blipFill>
          <a:blip r:embed="rId6" cstate="email">
            <a:extLst>
              <a:ext uri="{28A0092B-C50C-407E-A947-70E740481C1C}">
                <a14:useLocalDpi xmlns:a14="http://schemas.microsoft.com/office/drawing/2010/main" val="0"/>
              </a:ext>
            </a:extLst>
          </a:blip>
          <a:srcRect/>
          <a:stretch/>
        </p:blipFill>
        <p:spPr>
          <a:xfrm>
            <a:off x="12131439" y="884341"/>
            <a:ext cx="11835464" cy="4841780"/>
          </a:xfrm>
          <a:prstGeom prst="rect">
            <a:avLst/>
          </a:prstGeom>
        </p:spPr>
      </p:pic>
      <p:sp>
        <p:nvSpPr>
          <p:cNvPr id="5" name="TextBox 4">
            <a:extLst>
              <a:ext uri="{FF2B5EF4-FFF2-40B4-BE49-F238E27FC236}">
                <a16:creationId xmlns:a16="http://schemas.microsoft.com/office/drawing/2014/main" id="{BB1C95F3-3938-5B3B-6A42-DD1E702B6E73}"/>
              </a:ext>
            </a:extLst>
          </p:cNvPr>
          <p:cNvSpPr txBox="1"/>
          <p:nvPr/>
        </p:nvSpPr>
        <p:spPr>
          <a:xfrm>
            <a:off x="0" y="11791423"/>
            <a:ext cx="17154144" cy="14875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spcBef>
                <a:spcPts val="1200"/>
              </a:spcBef>
            </a:pPr>
            <a:r>
              <a:rPr lang="en-CA" sz="8000" b="1" dirty="0">
                <a:solidFill>
                  <a:srgbClr val="20128A"/>
                </a:solidFill>
              </a:rPr>
              <a:t>Shock and Awe Project</a:t>
            </a:r>
          </a:p>
        </p:txBody>
      </p:sp>
    </p:spTree>
    <p:extLst>
      <p:ext uri="{BB962C8B-B14F-4D97-AF65-F5344CB8AC3E}">
        <p14:creationId xmlns:p14="http://schemas.microsoft.com/office/powerpoint/2010/main" val="34249448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Next Steps">
            <a:extLst>
              <a:ext uri="{FF2B5EF4-FFF2-40B4-BE49-F238E27FC236}">
                <a16:creationId xmlns:a16="http://schemas.microsoft.com/office/drawing/2014/main" id="{6294ECD0-1E52-4D34-8B95-E2C02D1D88F3}"/>
              </a:ext>
            </a:extLst>
          </p:cNvPr>
          <p:cNvSpPr txBox="1"/>
          <p:nvPr/>
        </p:nvSpPr>
        <p:spPr>
          <a:xfrm>
            <a:off x="17031789" y="3266226"/>
            <a:ext cx="5569282" cy="135421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gn="l">
              <a:defRPr sz="7200" b="1">
                <a:solidFill>
                  <a:srgbClr val="1992AA"/>
                </a:solidFill>
              </a:defRPr>
            </a:lvl1pPr>
          </a:lstStyle>
          <a:p>
            <a:endParaRPr lang="en-CA" sz="8800" dirty="0">
              <a:solidFill>
                <a:schemeClr val="accent1">
                  <a:lumMod val="75000"/>
                </a:schemeClr>
              </a:solidFill>
            </a:endParaRPr>
          </a:p>
        </p:txBody>
      </p:sp>
      <p:pic>
        <p:nvPicPr>
          <p:cNvPr id="3" name="Picture 2">
            <a:extLst>
              <a:ext uri="{FF2B5EF4-FFF2-40B4-BE49-F238E27FC236}">
                <a16:creationId xmlns:a16="http://schemas.microsoft.com/office/drawing/2014/main" id="{B8C33CF4-1857-5F3D-F41B-F817A23565FE}"/>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600734" y="619777"/>
            <a:ext cx="6229558" cy="2548455"/>
          </a:xfrm>
          <a:prstGeom prst="rect">
            <a:avLst/>
          </a:prstGeom>
        </p:spPr>
      </p:pic>
      <p:sp>
        <p:nvSpPr>
          <p:cNvPr id="2" name="Rectangle">
            <a:extLst>
              <a:ext uri="{FF2B5EF4-FFF2-40B4-BE49-F238E27FC236}">
                <a16:creationId xmlns:a16="http://schemas.microsoft.com/office/drawing/2014/main" id="{04260B8D-2637-9A97-7066-0E2319DBFE1A}"/>
              </a:ext>
            </a:extLst>
          </p:cNvPr>
          <p:cNvSpPr/>
          <p:nvPr/>
        </p:nvSpPr>
        <p:spPr>
          <a:xfrm>
            <a:off x="1576553" y="13219612"/>
            <a:ext cx="22807450" cy="365700"/>
          </a:xfrm>
          <a:prstGeom prst="rect">
            <a:avLst/>
          </a:prstGeom>
          <a:solidFill>
            <a:srgbClr val="20128A"/>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sz="3200" dirty="0"/>
          </a:p>
        </p:txBody>
      </p:sp>
      <p:sp>
        <p:nvSpPr>
          <p:cNvPr id="4" name="Rectangle">
            <a:extLst>
              <a:ext uri="{FF2B5EF4-FFF2-40B4-BE49-F238E27FC236}">
                <a16:creationId xmlns:a16="http://schemas.microsoft.com/office/drawing/2014/main" id="{12A69D3E-876D-12E8-99D2-2E0D8AAACCD9}"/>
              </a:ext>
            </a:extLst>
          </p:cNvPr>
          <p:cNvSpPr/>
          <p:nvPr/>
        </p:nvSpPr>
        <p:spPr>
          <a:xfrm>
            <a:off x="1576553" y="13010606"/>
            <a:ext cx="22870510" cy="256184"/>
          </a:xfrm>
          <a:prstGeom prst="rect">
            <a:avLst/>
          </a:prstGeom>
          <a:solidFill>
            <a:srgbClr val="00B0F0"/>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sz="3200" dirty="0"/>
          </a:p>
        </p:txBody>
      </p:sp>
      <p:sp>
        <p:nvSpPr>
          <p:cNvPr id="5" name="Rectangle">
            <a:extLst>
              <a:ext uri="{FF2B5EF4-FFF2-40B4-BE49-F238E27FC236}">
                <a16:creationId xmlns:a16="http://schemas.microsoft.com/office/drawing/2014/main" id="{CC6C52E1-1854-949B-513B-936E397457A1}"/>
              </a:ext>
            </a:extLst>
          </p:cNvPr>
          <p:cNvSpPr/>
          <p:nvPr/>
        </p:nvSpPr>
        <p:spPr>
          <a:xfrm>
            <a:off x="1589570" y="13589876"/>
            <a:ext cx="22843162" cy="126124"/>
          </a:xfrm>
          <a:prstGeom prst="rect">
            <a:avLst/>
          </a:prstGeom>
          <a:solidFill>
            <a:srgbClr val="FFBF30"/>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sz="3200" dirty="0"/>
          </a:p>
        </p:txBody>
      </p:sp>
      <p:sp>
        <p:nvSpPr>
          <p:cNvPr id="6" name="TextBox 5">
            <a:extLst>
              <a:ext uri="{FF2B5EF4-FFF2-40B4-BE49-F238E27FC236}">
                <a16:creationId xmlns:a16="http://schemas.microsoft.com/office/drawing/2014/main" id="{437DC52B-454E-ABD2-458E-14DA0E6CC2FD}"/>
              </a:ext>
            </a:extLst>
          </p:cNvPr>
          <p:cNvSpPr txBox="1"/>
          <p:nvPr/>
        </p:nvSpPr>
        <p:spPr>
          <a:xfrm>
            <a:off x="7415370" y="333397"/>
            <a:ext cx="15782817" cy="1107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sz="6600" b="1" dirty="0">
                <a:effectLst/>
                <a:latin typeface="Calibri" panose="020F0502020204030204" pitchFamily="34" charset="0"/>
                <a:ea typeface="Calibri" panose="020F0502020204030204" pitchFamily="34" charset="0"/>
                <a:cs typeface="Times New Roman" panose="02020603050405020304" pitchFamily="18" charset="0"/>
              </a:rPr>
              <a:t>Analysing the Hexoskin Data</a:t>
            </a:r>
            <a:endParaRPr lang="en-CA" sz="6000" b="1" dirty="0"/>
          </a:p>
        </p:txBody>
      </p:sp>
      <p:graphicFrame>
        <p:nvGraphicFramePr>
          <p:cNvPr id="7" name="Chart 6">
            <a:extLst>
              <a:ext uri="{FF2B5EF4-FFF2-40B4-BE49-F238E27FC236}">
                <a16:creationId xmlns:a16="http://schemas.microsoft.com/office/drawing/2014/main" id="{63151911-3AA2-CDE0-7B97-2B923E9AD41D}"/>
              </a:ext>
            </a:extLst>
          </p:cNvPr>
          <p:cNvGraphicFramePr>
            <a:graphicFrameLocks/>
          </p:cNvGraphicFramePr>
          <p:nvPr>
            <p:extLst>
              <p:ext uri="{D42A27DB-BD31-4B8C-83A1-F6EECF244321}">
                <p14:modId xmlns:p14="http://schemas.microsoft.com/office/powerpoint/2010/main" val="3381013865"/>
              </p:ext>
            </p:extLst>
          </p:nvPr>
        </p:nvGraphicFramePr>
        <p:xfrm>
          <a:off x="5378824" y="1602936"/>
          <a:ext cx="18404442" cy="11403106"/>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C194BA3E-601C-D10E-39F3-CF4A8B355723}"/>
              </a:ext>
            </a:extLst>
          </p:cNvPr>
          <p:cNvSpPr txBox="1"/>
          <p:nvPr/>
        </p:nvSpPr>
        <p:spPr>
          <a:xfrm>
            <a:off x="806864" y="9514817"/>
            <a:ext cx="5817298" cy="33342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CA" sz="3000" b="0" i="0" u="none" strike="noStrike" cap="none" spc="0" normalizeH="0" baseline="0" dirty="0">
                <a:ln>
                  <a:noFill/>
                </a:ln>
                <a:solidFill>
                  <a:srgbClr val="000000"/>
                </a:solidFill>
                <a:effectLst/>
                <a:uFillTx/>
                <a:latin typeface="+mj-lt"/>
                <a:ea typeface="+mj-ea"/>
                <a:cs typeface="+mj-cs"/>
                <a:sym typeface="Helvetica"/>
              </a:rPr>
              <a:t>Legend</a:t>
            </a:r>
          </a:p>
          <a:p>
            <a:pPr marL="0" marR="0" indent="0" algn="ctr" defTabSz="825500" rtl="0" fontAlgn="auto" latinLnBrk="0" hangingPunct="0">
              <a:lnSpc>
                <a:spcPct val="100000"/>
              </a:lnSpc>
              <a:spcBef>
                <a:spcPts val="0"/>
              </a:spcBef>
              <a:spcAft>
                <a:spcPts val="0"/>
              </a:spcAft>
              <a:buClrTx/>
              <a:buSzTx/>
              <a:buFontTx/>
              <a:buNone/>
              <a:tabLst/>
            </a:pPr>
            <a:endParaRPr kumimoji="0" lang="en-CA" sz="3000" b="0" i="0" u="none" strike="noStrike" cap="none" spc="0" normalizeH="0" baseline="0" dirty="0">
              <a:ln>
                <a:noFill/>
              </a:ln>
              <a:solidFill>
                <a:srgbClr val="000000"/>
              </a:solidFill>
              <a:effectLst/>
              <a:uFillTx/>
              <a:latin typeface="+mj-lt"/>
              <a:ea typeface="+mj-ea"/>
              <a:cs typeface="+mj-cs"/>
              <a:sym typeface="Helvetica"/>
            </a:endParaRPr>
          </a:p>
          <a:p>
            <a:pPr marL="0" marR="0" indent="0" algn="ctr" defTabSz="825500" rtl="0" fontAlgn="auto" latinLnBrk="0" hangingPunct="0">
              <a:lnSpc>
                <a:spcPct val="100000"/>
              </a:lnSpc>
              <a:spcBef>
                <a:spcPts val="0"/>
              </a:spcBef>
              <a:spcAft>
                <a:spcPts val="0"/>
              </a:spcAft>
              <a:buClrTx/>
              <a:buSzTx/>
              <a:buFontTx/>
              <a:buNone/>
              <a:tabLst/>
            </a:pPr>
            <a:r>
              <a:rPr lang="en-CA" dirty="0"/>
              <a:t>VT = Tidal Volume or Breath Size</a:t>
            </a:r>
          </a:p>
          <a:p>
            <a:pPr marL="0" marR="0" indent="0" algn="ctr" defTabSz="825500" rtl="0" fontAlgn="auto" latinLnBrk="0" hangingPunct="0">
              <a:lnSpc>
                <a:spcPct val="100000"/>
              </a:lnSpc>
              <a:spcBef>
                <a:spcPts val="0"/>
              </a:spcBef>
              <a:spcAft>
                <a:spcPts val="0"/>
              </a:spcAft>
              <a:buClrTx/>
              <a:buSzTx/>
              <a:buFontTx/>
              <a:buNone/>
              <a:tabLst/>
            </a:pPr>
            <a:r>
              <a:rPr kumimoji="0" lang="en-CA" sz="3000" b="0" i="0" u="none" strike="noStrike" cap="none" spc="0" normalizeH="0" baseline="0" dirty="0">
                <a:ln>
                  <a:noFill/>
                </a:ln>
                <a:solidFill>
                  <a:srgbClr val="000000"/>
                </a:solidFill>
                <a:effectLst/>
                <a:uFillTx/>
                <a:latin typeface="+mj-lt"/>
                <a:ea typeface="+mj-ea"/>
                <a:cs typeface="+mj-cs"/>
                <a:sym typeface="Helvetica"/>
              </a:rPr>
              <a:t>SUP = SUP VR</a:t>
            </a:r>
          </a:p>
          <a:p>
            <a:pPr marL="0" marR="0" indent="0" algn="ctr" defTabSz="825500" rtl="0" fontAlgn="auto" latinLnBrk="0" hangingPunct="0">
              <a:lnSpc>
                <a:spcPct val="100000"/>
              </a:lnSpc>
              <a:spcBef>
                <a:spcPts val="0"/>
              </a:spcBef>
              <a:spcAft>
                <a:spcPts val="0"/>
              </a:spcAft>
              <a:buClrTx/>
              <a:buSzTx/>
              <a:buFontTx/>
              <a:buNone/>
              <a:tabLst/>
            </a:pPr>
            <a:r>
              <a:rPr lang="en-CA" dirty="0"/>
              <a:t>FB = Fishing Boat VR</a:t>
            </a:r>
          </a:p>
          <a:p>
            <a:pPr marL="0" marR="0" indent="0" algn="ctr" defTabSz="825500" rtl="0" fontAlgn="auto" latinLnBrk="0" hangingPunct="0">
              <a:lnSpc>
                <a:spcPct val="100000"/>
              </a:lnSpc>
              <a:spcBef>
                <a:spcPts val="0"/>
              </a:spcBef>
              <a:spcAft>
                <a:spcPts val="0"/>
              </a:spcAft>
              <a:buClrTx/>
              <a:buSzTx/>
              <a:buFontTx/>
              <a:buNone/>
              <a:tabLst/>
            </a:pPr>
            <a:r>
              <a:rPr kumimoji="0" lang="en-CA" sz="3000" b="0" i="0" u="none" strike="noStrike" cap="none" spc="0" normalizeH="0" baseline="0" dirty="0">
                <a:ln>
                  <a:noFill/>
                </a:ln>
                <a:solidFill>
                  <a:srgbClr val="000000"/>
                </a:solidFill>
                <a:effectLst/>
                <a:uFillTx/>
                <a:latin typeface="+mj-lt"/>
                <a:ea typeface="+mj-ea"/>
                <a:cs typeface="+mj-cs"/>
                <a:sym typeface="Helvetica"/>
              </a:rPr>
              <a:t>WW = Warm Water Dunk Tank</a:t>
            </a:r>
          </a:p>
          <a:p>
            <a:pPr marL="0" marR="0" indent="0" algn="ctr" defTabSz="825500" rtl="0" fontAlgn="auto" latinLnBrk="0" hangingPunct="0">
              <a:lnSpc>
                <a:spcPct val="100000"/>
              </a:lnSpc>
              <a:spcBef>
                <a:spcPts val="0"/>
              </a:spcBef>
              <a:spcAft>
                <a:spcPts val="0"/>
              </a:spcAft>
              <a:buClrTx/>
              <a:buSzTx/>
              <a:buFontTx/>
              <a:buNone/>
              <a:tabLst/>
            </a:pPr>
            <a:r>
              <a:rPr lang="en-CA" dirty="0"/>
              <a:t>CW = Cold Water Dunk Tank</a:t>
            </a:r>
            <a:endParaRPr kumimoji="0" lang="en-CA" sz="3000" b="0" i="0" u="none" strike="noStrike" cap="none" spc="0" normalizeH="0" baseline="0" dirty="0">
              <a:ln>
                <a:noFill/>
              </a:ln>
              <a:solidFill>
                <a:srgbClr val="000000"/>
              </a:solidFill>
              <a:effectLst/>
              <a:uFillTx/>
              <a:latin typeface="+mj-lt"/>
              <a:ea typeface="+mj-ea"/>
              <a:cs typeface="+mj-cs"/>
              <a:sym typeface="Helvetica"/>
            </a:endParaRPr>
          </a:p>
        </p:txBody>
      </p:sp>
    </p:spTree>
    <p:extLst>
      <p:ext uri="{BB962C8B-B14F-4D97-AF65-F5344CB8AC3E}">
        <p14:creationId xmlns:p14="http://schemas.microsoft.com/office/powerpoint/2010/main" val="185441914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5295CC-59BB-1225-8B05-C716F01E1FD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73496" y="1704214"/>
            <a:ext cx="7130119" cy="8674111"/>
          </a:xfrm>
          <a:prstGeom prst="rect">
            <a:avLst/>
          </a:prstGeom>
        </p:spPr>
      </p:pic>
      <p:pic>
        <p:nvPicPr>
          <p:cNvPr id="3" name="Picture 2">
            <a:extLst>
              <a:ext uri="{FF2B5EF4-FFF2-40B4-BE49-F238E27FC236}">
                <a16:creationId xmlns:a16="http://schemas.microsoft.com/office/drawing/2014/main" id="{B8C33CF4-1857-5F3D-F41B-F817A23565FE}"/>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600734" y="619777"/>
            <a:ext cx="6229558" cy="2548455"/>
          </a:xfrm>
          <a:prstGeom prst="rect">
            <a:avLst/>
          </a:prstGeom>
        </p:spPr>
      </p:pic>
      <p:sp>
        <p:nvSpPr>
          <p:cNvPr id="2" name="Rectangle">
            <a:extLst>
              <a:ext uri="{FF2B5EF4-FFF2-40B4-BE49-F238E27FC236}">
                <a16:creationId xmlns:a16="http://schemas.microsoft.com/office/drawing/2014/main" id="{04260B8D-2637-9A97-7066-0E2319DBFE1A}"/>
              </a:ext>
            </a:extLst>
          </p:cNvPr>
          <p:cNvSpPr/>
          <p:nvPr/>
        </p:nvSpPr>
        <p:spPr>
          <a:xfrm>
            <a:off x="1576553" y="13219612"/>
            <a:ext cx="22807450" cy="365700"/>
          </a:xfrm>
          <a:prstGeom prst="rect">
            <a:avLst/>
          </a:prstGeom>
          <a:solidFill>
            <a:srgbClr val="20128A"/>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sz="3200" dirty="0"/>
          </a:p>
        </p:txBody>
      </p:sp>
      <p:sp>
        <p:nvSpPr>
          <p:cNvPr id="4" name="Rectangle">
            <a:extLst>
              <a:ext uri="{FF2B5EF4-FFF2-40B4-BE49-F238E27FC236}">
                <a16:creationId xmlns:a16="http://schemas.microsoft.com/office/drawing/2014/main" id="{12A69D3E-876D-12E8-99D2-2E0D8AAACCD9}"/>
              </a:ext>
            </a:extLst>
          </p:cNvPr>
          <p:cNvSpPr/>
          <p:nvPr/>
        </p:nvSpPr>
        <p:spPr>
          <a:xfrm>
            <a:off x="1576553" y="13010606"/>
            <a:ext cx="22870510" cy="256184"/>
          </a:xfrm>
          <a:prstGeom prst="rect">
            <a:avLst/>
          </a:prstGeom>
          <a:solidFill>
            <a:srgbClr val="00B0F0"/>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sz="3200" dirty="0"/>
          </a:p>
        </p:txBody>
      </p:sp>
      <p:sp>
        <p:nvSpPr>
          <p:cNvPr id="5" name="Rectangle">
            <a:extLst>
              <a:ext uri="{FF2B5EF4-FFF2-40B4-BE49-F238E27FC236}">
                <a16:creationId xmlns:a16="http://schemas.microsoft.com/office/drawing/2014/main" id="{CC6C52E1-1854-949B-513B-936E397457A1}"/>
              </a:ext>
            </a:extLst>
          </p:cNvPr>
          <p:cNvSpPr/>
          <p:nvPr/>
        </p:nvSpPr>
        <p:spPr>
          <a:xfrm>
            <a:off x="1589570" y="13589876"/>
            <a:ext cx="22843162" cy="126124"/>
          </a:xfrm>
          <a:prstGeom prst="rect">
            <a:avLst/>
          </a:prstGeom>
          <a:solidFill>
            <a:srgbClr val="FFBF30"/>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sz="3200" dirty="0"/>
          </a:p>
        </p:txBody>
      </p:sp>
      <p:sp>
        <p:nvSpPr>
          <p:cNvPr id="8" name="TextBox 7">
            <a:extLst>
              <a:ext uri="{FF2B5EF4-FFF2-40B4-BE49-F238E27FC236}">
                <a16:creationId xmlns:a16="http://schemas.microsoft.com/office/drawing/2014/main" id="{4F1BA568-8D37-094A-4BD2-F2C26C409CF1}"/>
              </a:ext>
            </a:extLst>
          </p:cNvPr>
          <p:cNvSpPr txBox="1"/>
          <p:nvPr/>
        </p:nvSpPr>
        <p:spPr>
          <a:xfrm>
            <a:off x="812377" y="3603129"/>
            <a:ext cx="7130120"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825500" rtl="0" fontAlgn="auto" latinLnBrk="0" hangingPunct="0">
              <a:lnSpc>
                <a:spcPct val="100000"/>
              </a:lnSpc>
              <a:spcBef>
                <a:spcPts val="0"/>
              </a:spcBef>
              <a:spcAft>
                <a:spcPts val="0"/>
              </a:spcAft>
              <a:buClrTx/>
              <a:buSzTx/>
              <a:tabLst/>
            </a:pPr>
            <a:r>
              <a:rPr kumimoji="0" lang="en-CA" sz="5400" b="0" i="0" u="none" strike="noStrike" cap="none" spc="0" normalizeH="0" baseline="0" dirty="0">
                <a:ln>
                  <a:noFill/>
                </a:ln>
                <a:solidFill>
                  <a:srgbClr val="000000"/>
                </a:solidFill>
                <a:effectLst/>
                <a:uFillTx/>
                <a:latin typeface="+mj-lt"/>
                <a:ea typeface="+mj-ea"/>
                <a:cs typeface="+mj-cs"/>
                <a:sym typeface="Helvetica"/>
              </a:rPr>
              <a:t>Marketing Campaign</a:t>
            </a:r>
          </a:p>
          <a:p>
            <a:pPr marL="457200" lvl="1" indent="-457200" algn="l">
              <a:buFont typeface="Arial" panose="020B0604020202020204" pitchFamily="34" charset="0"/>
              <a:buChar char="•"/>
            </a:pPr>
            <a:endParaRPr kumimoji="0" lang="en-CA" b="0" i="0" u="none" strike="noStrike" cap="none" spc="0" normalizeH="0" baseline="0" dirty="0">
              <a:ln>
                <a:noFill/>
              </a:ln>
              <a:solidFill>
                <a:srgbClr val="000000"/>
              </a:solidFill>
              <a:effectLst/>
              <a:uFillTx/>
              <a:latin typeface="+mj-lt"/>
              <a:ea typeface="+mj-ea"/>
              <a:cs typeface="+mj-cs"/>
              <a:sym typeface="Helvetica"/>
            </a:endParaRPr>
          </a:p>
        </p:txBody>
      </p:sp>
      <p:sp>
        <p:nvSpPr>
          <p:cNvPr id="6" name="TextBox 5">
            <a:extLst>
              <a:ext uri="{FF2B5EF4-FFF2-40B4-BE49-F238E27FC236}">
                <a16:creationId xmlns:a16="http://schemas.microsoft.com/office/drawing/2014/main" id="{B926C76E-9ED2-F9DA-1580-5D21C52F8BEC}"/>
              </a:ext>
            </a:extLst>
          </p:cNvPr>
          <p:cNvSpPr txBox="1"/>
          <p:nvPr/>
        </p:nvSpPr>
        <p:spPr>
          <a:xfrm>
            <a:off x="10381363" y="596218"/>
            <a:ext cx="12219708" cy="1107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sz="6600" b="1" dirty="0">
                <a:effectLst/>
                <a:latin typeface="Calibri" panose="020F0502020204030204" pitchFamily="34" charset="0"/>
                <a:ea typeface="Calibri" panose="020F0502020204030204" pitchFamily="34" charset="0"/>
                <a:cs typeface="Times New Roman" panose="02020603050405020304" pitchFamily="18" charset="0"/>
              </a:rPr>
              <a:t>Sharing the Message</a:t>
            </a:r>
            <a:endParaRPr lang="en-CA" sz="6000" b="1" dirty="0"/>
          </a:p>
        </p:txBody>
      </p:sp>
      <p:sp>
        <p:nvSpPr>
          <p:cNvPr id="10" name="TextBox 9">
            <a:extLst>
              <a:ext uri="{FF2B5EF4-FFF2-40B4-BE49-F238E27FC236}">
                <a16:creationId xmlns:a16="http://schemas.microsoft.com/office/drawing/2014/main" id="{ACEFF49B-2157-2784-239C-30D38F3D89AD}"/>
              </a:ext>
            </a:extLst>
          </p:cNvPr>
          <p:cNvSpPr txBox="1"/>
          <p:nvPr/>
        </p:nvSpPr>
        <p:spPr>
          <a:xfrm>
            <a:off x="16491217" y="3253776"/>
            <a:ext cx="5074515"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4" algn="l"/>
            <a:r>
              <a:rPr lang="en-CA" sz="5400" dirty="0"/>
              <a:t>Social Media</a:t>
            </a:r>
          </a:p>
        </p:txBody>
      </p:sp>
      <p:pic>
        <p:nvPicPr>
          <p:cNvPr id="13" name="Picture 12" descr="A poster of a person falling off a boat&#10;&#10;Description automatically generated">
            <a:extLst>
              <a:ext uri="{FF2B5EF4-FFF2-40B4-BE49-F238E27FC236}">
                <a16:creationId xmlns:a16="http://schemas.microsoft.com/office/drawing/2014/main" id="{286E8E82-95FC-7C68-D8B6-64345B124D2C}"/>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57069" y="4998383"/>
            <a:ext cx="5218312" cy="7543478"/>
          </a:xfrm>
          <a:prstGeom prst="rect">
            <a:avLst/>
          </a:prstGeom>
        </p:spPr>
      </p:pic>
      <p:pic>
        <p:nvPicPr>
          <p:cNvPr id="15" name="Picture 14" descr="Two men in a boat&#10;&#10;Description automatically generated">
            <a:extLst>
              <a:ext uri="{FF2B5EF4-FFF2-40B4-BE49-F238E27FC236}">
                <a16:creationId xmlns:a16="http://schemas.microsoft.com/office/drawing/2014/main" id="{D2B44926-AEB3-4D41-4B2E-395DEBF29249}"/>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8919605" y="9628904"/>
            <a:ext cx="4880346" cy="2912957"/>
          </a:xfrm>
          <a:prstGeom prst="rect">
            <a:avLst/>
          </a:prstGeom>
        </p:spPr>
      </p:pic>
      <p:pic>
        <p:nvPicPr>
          <p:cNvPr id="16" name="Picture 15" descr="A person wearing virtual reality goggles&#10;&#10;Description automatically generated">
            <a:extLst>
              <a:ext uri="{FF2B5EF4-FFF2-40B4-BE49-F238E27FC236}">
                <a16:creationId xmlns:a16="http://schemas.microsoft.com/office/drawing/2014/main" id="{08E8D264-2DFD-F099-CAC1-78F8F0DC3253}"/>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4275072" y="6570783"/>
            <a:ext cx="4136967" cy="4136967"/>
          </a:xfrm>
          <a:prstGeom prst="rect">
            <a:avLst/>
          </a:prstGeom>
        </p:spPr>
      </p:pic>
      <p:pic>
        <p:nvPicPr>
          <p:cNvPr id="17" name="Picture 16" descr="A person falling off of a boat&#10;&#10;Description automatically generated">
            <a:extLst>
              <a:ext uri="{FF2B5EF4-FFF2-40B4-BE49-F238E27FC236}">
                <a16:creationId xmlns:a16="http://schemas.microsoft.com/office/drawing/2014/main" id="{29B1C61B-4012-5827-EF04-8AE6FCFAEBB5}"/>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9417809" y="4674400"/>
            <a:ext cx="4076550" cy="4076550"/>
          </a:xfrm>
          <a:prstGeom prst="rect">
            <a:avLst/>
          </a:prstGeom>
        </p:spPr>
      </p:pic>
    </p:spTree>
    <p:extLst>
      <p:ext uri="{BB962C8B-B14F-4D97-AF65-F5344CB8AC3E}">
        <p14:creationId xmlns:p14="http://schemas.microsoft.com/office/powerpoint/2010/main" val="137248568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Next Steps">
            <a:extLst>
              <a:ext uri="{FF2B5EF4-FFF2-40B4-BE49-F238E27FC236}">
                <a16:creationId xmlns:a16="http://schemas.microsoft.com/office/drawing/2014/main" id="{6294ECD0-1E52-4D34-8B95-E2C02D1D88F3}"/>
              </a:ext>
            </a:extLst>
          </p:cNvPr>
          <p:cNvSpPr txBox="1"/>
          <p:nvPr/>
        </p:nvSpPr>
        <p:spPr>
          <a:xfrm>
            <a:off x="17031789" y="3266226"/>
            <a:ext cx="5569282" cy="135421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l">
              <a:defRPr sz="7200" b="1">
                <a:solidFill>
                  <a:srgbClr val="1992AA"/>
                </a:solidFill>
              </a:defRPr>
            </a:lvl1pPr>
          </a:lstStyle>
          <a:p>
            <a:endParaRPr lang="en-CA" sz="8800" dirty="0">
              <a:solidFill>
                <a:schemeClr val="accent1">
                  <a:lumMod val="75000"/>
                </a:schemeClr>
              </a:solidFill>
            </a:endParaRPr>
          </a:p>
        </p:txBody>
      </p:sp>
      <p:pic>
        <p:nvPicPr>
          <p:cNvPr id="3" name="Picture 2">
            <a:extLst>
              <a:ext uri="{FF2B5EF4-FFF2-40B4-BE49-F238E27FC236}">
                <a16:creationId xmlns:a16="http://schemas.microsoft.com/office/drawing/2014/main" id="{B8C33CF4-1857-5F3D-F41B-F817A23565FE}"/>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600734" y="619777"/>
            <a:ext cx="6229558" cy="2548455"/>
          </a:xfrm>
          <a:prstGeom prst="rect">
            <a:avLst/>
          </a:prstGeom>
        </p:spPr>
      </p:pic>
      <p:sp>
        <p:nvSpPr>
          <p:cNvPr id="2" name="Rectangle">
            <a:extLst>
              <a:ext uri="{FF2B5EF4-FFF2-40B4-BE49-F238E27FC236}">
                <a16:creationId xmlns:a16="http://schemas.microsoft.com/office/drawing/2014/main" id="{04260B8D-2637-9A97-7066-0E2319DBFE1A}"/>
              </a:ext>
            </a:extLst>
          </p:cNvPr>
          <p:cNvSpPr/>
          <p:nvPr/>
        </p:nvSpPr>
        <p:spPr>
          <a:xfrm>
            <a:off x="1576553" y="13219612"/>
            <a:ext cx="22807450" cy="365700"/>
          </a:xfrm>
          <a:prstGeom prst="rect">
            <a:avLst/>
          </a:prstGeom>
          <a:solidFill>
            <a:srgbClr val="20128A"/>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sz="3200" dirty="0"/>
          </a:p>
        </p:txBody>
      </p:sp>
      <p:sp>
        <p:nvSpPr>
          <p:cNvPr id="4" name="Rectangle">
            <a:extLst>
              <a:ext uri="{FF2B5EF4-FFF2-40B4-BE49-F238E27FC236}">
                <a16:creationId xmlns:a16="http://schemas.microsoft.com/office/drawing/2014/main" id="{12A69D3E-876D-12E8-99D2-2E0D8AAACCD9}"/>
              </a:ext>
            </a:extLst>
          </p:cNvPr>
          <p:cNvSpPr/>
          <p:nvPr/>
        </p:nvSpPr>
        <p:spPr>
          <a:xfrm>
            <a:off x="1576553" y="13010606"/>
            <a:ext cx="22870510" cy="256184"/>
          </a:xfrm>
          <a:prstGeom prst="rect">
            <a:avLst/>
          </a:prstGeom>
          <a:solidFill>
            <a:srgbClr val="00B0F0"/>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sz="3200" dirty="0"/>
          </a:p>
        </p:txBody>
      </p:sp>
      <p:sp>
        <p:nvSpPr>
          <p:cNvPr id="5" name="Rectangle">
            <a:extLst>
              <a:ext uri="{FF2B5EF4-FFF2-40B4-BE49-F238E27FC236}">
                <a16:creationId xmlns:a16="http://schemas.microsoft.com/office/drawing/2014/main" id="{CC6C52E1-1854-949B-513B-936E397457A1}"/>
              </a:ext>
            </a:extLst>
          </p:cNvPr>
          <p:cNvSpPr/>
          <p:nvPr/>
        </p:nvSpPr>
        <p:spPr>
          <a:xfrm>
            <a:off x="1589570" y="13589876"/>
            <a:ext cx="22843162" cy="126124"/>
          </a:xfrm>
          <a:prstGeom prst="rect">
            <a:avLst/>
          </a:prstGeom>
          <a:solidFill>
            <a:srgbClr val="FFBF30"/>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sz="3200" dirty="0"/>
          </a:p>
        </p:txBody>
      </p:sp>
      <p:sp>
        <p:nvSpPr>
          <p:cNvPr id="6" name="TextBox 5">
            <a:extLst>
              <a:ext uri="{FF2B5EF4-FFF2-40B4-BE49-F238E27FC236}">
                <a16:creationId xmlns:a16="http://schemas.microsoft.com/office/drawing/2014/main" id="{D81BAF78-0172-4AC8-D3D4-FF9A8BEFE491}"/>
              </a:ext>
            </a:extLst>
          </p:cNvPr>
          <p:cNvSpPr txBox="1"/>
          <p:nvPr/>
        </p:nvSpPr>
        <p:spPr>
          <a:xfrm>
            <a:off x="7581472" y="1368813"/>
            <a:ext cx="9698182"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CA" sz="7200" b="1" kern="100" dirty="0">
                <a:effectLst/>
                <a:latin typeface="Calibri" panose="020F0502020204030204" pitchFamily="34" charset="0"/>
                <a:ea typeface="Calibri" panose="020F0502020204030204" pitchFamily="34" charset="0"/>
                <a:cs typeface="Times New Roman" panose="02020603050405020304" pitchFamily="18" charset="0"/>
              </a:rPr>
              <a:t>The Premise</a:t>
            </a:r>
          </a:p>
        </p:txBody>
      </p:sp>
      <p:pic>
        <p:nvPicPr>
          <p:cNvPr id="19" name="Picture 18">
            <a:extLst>
              <a:ext uri="{FF2B5EF4-FFF2-40B4-BE49-F238E27FC236}">
                <a16:creationId xmlns:a16="http://schemas.microsoft.com/office/drawing/2014/main" id="{CA28787B-95F2-5A3E-B811-3E2B8B72A771}"/>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16631268" y="2788407"/>
            <a:ext cx="7200000" cy="7200000"/>
          </a:xfrm>
          <a:prstGeom prst="rect">
            <a:avLst/>
          </a:prstGeom>
        </p:spPr>
      </p:pic>
      <p:pic>
        <p:nvPicPr>
          <p:cNvPr id="25" name="Picture 24">
            <a:extLst>
              <a:ext uri="{FF2B5EF4-FFF2-40B4-BE49-F238E27FC236}">
                <a16:creationId xmlns:a16="http://schemas.microsoft.com/office/drawing/2014/main" id="{07FA8617-A5F8-F316-F237-39E40886542F}"/>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p:blipFill>
        <p:spPr>
          <a:xfrm>
            <a:off x="720817" y="3491318"/>
            <a:ext cx="7200000" cy="7200000"/>
          </a:xfrm>
          <a:prstGeom prst="rect">
            <a:avLst/>
          </a:prstGeom>
        </p:spPr>
      </p:pic>
      <p:pic>
        <p:nvPicPr>
          <p:cNvPr id="7" name="Picture 6" descr="A person in a kayak and a couple of sailboats in the water&#10;&#10;Description automatically generated">
            <a:extLst>
              <a:ext uri="{FF2B5EF4-FFF2-40B4-BE49-F238E27FC236}">
                <a16:creationId xmlns:a16="http://schemas.microsoft.com/office/drawing/2014/main" id="{56ECA843-A0A8-C2AA-5EEE-507C90614E02}"/>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8151146" y="6014931"/>
            <a:ext cx="8081707" cy="6672589"/>
          </a:xfrm>
          <a:prstGeom prst="rect">
            <a:avLst/>
          </a:prstGeom>
        </p:spPr>
      </p:pic>
    </p:spTree>
    <p:extLst>
      <p:ext uri="{BB962C8B-B14F-4D97-AF65-F5344CB8AC3E}">
        <p14:creationId xmlns:p14="http://schemas.microsoft.com/office/powerpoint/2010/main" val="129428544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Next Steps">
            <a:extLst>
              <a:ext uri="{FF2B5EF4-FFF2-40B4-BE49-F238E27FC236}">
                <a16:creationId xmlns:a16="http://schemas.microsoft.com/office/drawing/2014/main" id="{6294ECD0-1E52-4D34-8B95-E2C02D1D88F3}"/>
              </a:ext>
            </a:extLst>
          </p:cNvPr>
          <p:cNvSpPr txBox="1"/>
          <p:nvPr/>
        </p:nvSpPr>
        <p:spPr>
          <a:xfrm>
            <a:off x="17031789" y="3266226"/>
            <a:ext cx="5569282" cy="135421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gn="l">
              <a:defRPr sz="7200" b="1">
                <a:solidFill>
                  <a:srgbClr val="1992AA"/>
                </a:solidFill>
              </a:defRPr>
            </a:lvl1pPr>
          </a:lstStyle>
          <a:p>
            <a:endParaRPr lang="en-CA" sz="8800" dirty="0">
              <a:solidFill>
                <a:schemeClr val="accent1">
                  <a:lumMod val="75000"/>
                </a:schemeClr>
              </a:solidFill>
            </a:endParaRPr>
          </a:p>
        </p:txBody>
      </p:sp>
      <p:pic>
        <p:nvPicPr>
          <p:cNvPr id="3" name="Picture 2">
            <a:extLst>
              <a:ext uri="{FF2B5EF4-FFF2-40B4-BE49-F238E27FC236}">
                <a16:creationId xmlns:a16="http://schemas.microsoft.com/office/drawing/2014/main" id="{B8C33CF4-1857-5F3D-F41B-F817A23565FE}"/>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600734" y="619777"/>
            <a:ext cx="6229558" cy="2548455"/>
          </a:xfrm>
          <a:prstGeom prst="rect">
            <a:avLst/>
          </a:prstGeom>
        </p:spPr>
      </p:pic>
      <p:sp>
        <p:nvSpPr>
          <p:cNvPr id="2" name="Rectangle">
            <a:extLst>
              <a:ext uri="{FF2B5EF4-FFF2-40B4-BE49-F238E27FC236}">
                <a16:creationId xmlns:a16="http://schemas.microsoft.com/office/drawing/2014/main" id="{04260B8D-2637-9A97-7066-0E2319DBFE1A}"/>
              </a:ext>
            </a:extLst>
          </p:cNvPr>
          <p:cNvSpPr/>
          <p:nvPr/>
        </p:nvSpPr>
        <p:spPr>
          <a:xfrm>
            <a:off x="1576553" y="13219612"/>
            <a:ext cx="22807450" cy="365700"/>
          </a:xfrm>
          <a:prstGeom prst="rect">
            <a:avLst/>
          </a:prstGeom>
          <a:solidFill>
            <a:srgbClr val="20128A"/>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sz="3200"/>
          </a:p>
        </p:txBody>
      </p:sp>
      <p:sp>
        <p:nvSpPr>
          <p:cNvPr id="4" name="Rectangle">
            <a:extLst>
              <a:ext uri="{FF2B5EF4-FFF2-40B4-BE49-F238E27FC236}">
                <a16:creationId xmlns:a16="http://schemas.microsoft.com/office/drawing/2014/main" id="{12A69D3E-876D-12E8-99D2-2E0D8AAACCD9}"/>
              </a:ext>
            </a:extLst>
          </p:cNvPr>
          <p:cNvSpPr/>
          <p:nvPr/>
        </p:nvSpPr>
        <p:spPr>
          <a:xfrm>
            <a:off x="1576553" y="13010606"/>
            <a:ext cx="22870510" cy="256184"/>
          </a:xfrm>
          <a:prstGeom prst="rect">
            <a:avLst/>
          </a:prstGeom>
          <a:solidFill>
            <a:srgbClr val="00B0F0"/>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sz="3200"/>
          </a:p>
        </p:txBody>
      </p:sp>
      <p:sp>
        <p:nvSpPr>
          <p:cNvPr id="5" name="Rectangle">
            <a:extLst>
              <a:ext uri="{FF2B5EF4-FFF2-40B4-BE49-F238E27FC236}">
                <a16:creationId xmlns:a16="http://schemas.microsoft.com/office/drawing/2014/main" id="{CC6C52E1-1854-949B-513B-936E397457A1}"/>
              </a:ext>
            </a:extLst>
          </p:cNvPr>
          <p:cNvSpPr/>
          <p:nvPr/>
        </p:nvSpPr>
        <p:spPr>
          <a:xfrm>
            <a:off x="1589570" y="13589876"/>
            <a:ext cx="22843162" cy="126124"/>
          </a:xfrm>
          <a:prstGeom prst="rect">
            <a:avLst/>
          </a:prstGeom>
          <a:solidFill>
            <a:srgbClr val="FFBF30"/>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sz="3200"/>
          </a:p>
        </p:txBody>
      </p:sp>
      <p:sp>
        <p:nvSpPr>
          <p:cNvPr id="8" name="TextBox 7">
            <a:extLst>
              <a:ext uri="{FF2B5EF4-FFF2-40B4-BE49-F238E27FC236}">
                <a16:creationId xmlns:a16="http://schemas.microsoft.com/office/drawing/2014/main" id="{13BC544E-247B-37E0-A053-894B4BF4BFBB}"/>
              </a:ext>
            </a:extLst>
          </p:cNvPr>
          <p:cNvSpPr txBox="1"/>
          <p:nvPr/>
        </p:nvSpPr>
        <p:spPr>
          <a:xfrm>
            <a:off x="8131187" y="1819924"/>
            <a:ext cx="9698182"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6600" b="1" kern="100" dirty="0">
                <a:effectLst/>
                <a:latin typeface="Calibri" panose="020F0502020204030204" pitchFamily="34" charset="0"/>
                <a:ea typeface="Calibri" panose="020F0502020204030204" pitchFamily="34" charset="0"/>
                <a:cs typeface="Times New Roman" panose="02020603050405020304" pitchFamily="18" charset="0"/>
              </a:rPr>
              <a:t>Human Reaction Research</a:t>
            </a:r>
            <a:endParaRPr lang="en-CA" sz="66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1F99EBB6-AB31-DD36-896B-617C90A39A3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879811" y="5133412"/>
            <a:ext cx="6229557" cy="6041150"/>
          </a:xfrm>
          <a:prstGeom prst="rect">
            <a:avLst/>
          </a:prstGeom>
        </p:spPr>
      </p:pic>
      <p:pic>
        <p:nvPicPr>
          <p:cNvPr id="16" name="Picture 15" descr="A picture containing water, outdoor, sky, person&#10;&#10;Description automatically generated">
            <a:extLst>
              <a:ext uri="{FF2B5EF4-FFF2-40B4-BE49-F238E27FC236}">
                <a16:creationId xmlns:a16="http://schemas.microsoft.com/office/drawing/2014/main" id="{775B968E-DADA-1CF5-9654-8D429E8292D7}"/>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158889" y="6767667"/>
            <a:ext cx="8749146" cy="5832764"/>
          </a:xfrm>
          <a:prstGeom prst="rect">
            <a:avLst/>
          </a:prstGeom>
        </p:spPr>
      </p:pic>
      <p:pic>
        <p:nvPicPr>
          <p:cNvPr id="17" name="Picture 16" descr="A picture containing graphical user interface&#10;&#10;Description automatically generated">
            <a:extLst>
              <a:ext uri="{FF2B5EF4-FFF2-40B4-BE49-F238E27FC236}">
                <a16:creationId xmlns:a16="http://schemas.microsoft.com/office/drawing/2014/main" id="{BA76049C-DCD2-0641-07FF-4148D677C6BD}"/>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600734" y="3974412"/>
            <a:ext cx="6229557" cy="6103990"/>
          </a:xfrm>
          <a:prstGeom prst="rect">
            <a:avLst/>
          </a:prstGeom>
        </p:spPr>
      </p:pic>
    </p:spTree>
    <p:extLst>
      <p:ext uri="{BB962C8B-B14F-4D97-AF65-F5344CB8AC3E}">
        <p14:creationId xmlns:p14="http://schemas.microsoft.com/office/powerpoint/2010/main" val="29146137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Next Steps">
            <a:extLst>
              <a:ext uri="{FF2B5EF4-FFF2-40B4-BE49-F238E27FC236}">
                <a16:creationId xmlns:a16="http://schemas.microsoft.com/office/drawing/2014/main" id="{6294ECD0-1E52-4D34-8B95-E2C02D1D88F3}"/>
              </a:ext>
            </a:extLst>
          </p:cNvPr>
          <p:cNvSpPr txBox="1"/>
          <p:nvPr/>
        </p:nvSpPr>
        <p:spPr>
          <a:xfrm>
            <a:off x="17031789" y="3266226"/>
            <a:ext cx="5569282" cy="135421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l">
              <a:defRPr sz="7200" b="1">
                <a:solidFill>
                  <a:srgbClr val="1992AA"/>
                </a:solidFill>
              </a:defRPr>
            </a:lvl1pPr>
          </a:lstStyle>
          <a:p>
            <a:endParaRPr lang="en-CA" sz="8800" dirty="0">
              <a:solidFill>
                <a:schemeClr val="accent1">
                  <a:lumMod val="75000"/>
                </a:schemeClr>
              </a:solidFill>
            </a:endParaRPr>
          </a:p>
        </p:txBody>
      </p:sp>
      <p:pic>
        <p:nvPicPr>
          <p:cNvPr id="3" name="Picture 2">
            <a:extLst>
              <a:ext uri="{FF2B5EF4-FFF2-40B4-BE49-F238E27FC236}">
                <a16:creationId xmlns:a16="http://schemas.microsoft.com/office/drawing/2014/main" id="{B8C33CF4-1857-5F3D-F41B-F817A23565FE}"/>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600734" y="619777"/>
            <a:ext cx="6229558" cy="2548455"/>
          </a:xfrm>
          <a:prstGeom prst="rect">
            <a:avLst/>
          </a:prstGeom>
        </p:spPr>
      </p:pic>
      <p:sp>
        <p:nvSpPr>
          <p:cNvPr id="2" name="Rectangle">
            <a:extLst>
              <a:ext uri="{FF2B5EF4-FFF2-40B4-BE49-F238E27FC236}">
                <a16:creationId xmlns:a16="http://schemas.microsoft.com/office/drawing/2014/main" id="{04260B8D-2637-9A97-7066-0E2319DBFE1A}"/>
              </a:ext>
            </a:extLst>
          </p:cNvPr>
          <p:cNvSpPr/>
          <p:nvPr/>
        </p:nvSpPr>
        <p:spPr>
          <a:xfrm>
            <a:off x="1576553" y="13219612"/>
            <a:ext cx="22807450" cy="365700"/>
          </a:xfrm>
          <a:prstGeom prst="rect">
            <a:avLst/>
          </a:prstGeom>
          <a:solidFill>
            <a:srgbClr val="20128A"/>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sz="3200" dirty="0"/>
          </a:p>
        </p:txBody>
      </p:sp>
      <p:sp>
        <p:nvSpPr>
          <p:cNvPr id="4" name="Rectangle">
            <a:extLst>
              <a:ext uri="{FF2B5EF4-FFF2-40B4-BE49-F238E27FC236}">
                <a16:creationId xmlns:a16="http://schemas.microsoft.com/office/drawing/2014/main" id="{12A69D3E-876D-12E8-99D2-2E0D8AAACCD9}"/>
              </a:ext>
            </a:extLst>
          </p:cNvPr>
          <p:cNvSpPr/>
          <p:nvPr/>
        </p:nvSpPr>
        <p:spPr>
          <a:xfrm>
            <a:off x="1576553" y="13010606"/>
            <a:ext cx="22870510" cy="256184"/>
          </a:xfrm>
          <a:prstGeom prst="rect">
            <a:avLst/>
          </a:prstGeom>
          <a:solidFill>
            <a:srgbClr val="00B0F0"/>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sz="3200" dirty="0"/>
          </a:p>
        </p:txBody>
      </p:sp>
      <p:sp>
        <p:nvSpPr>
          <p:cNvPr id="5" name="Rectangle">
            <a:extLst>
              <a:ext uri="{FF2B5EF4-FFF2-40B4-BE49-F238E27FC236}">
                <a16:creationId xmlns:a16="http://schemas.microsoft.com/office/drawing/2014/main" id="{CC6C52E1-1854-949B-513B-936E397457A1}"/>
              </a:ext>
            </a:extLst>
          </p:cNvPr>
          <p:cNvSpPr/>
          <p:nvPr/>
        </p:nvSpPr>
        <p:spPr>
          <a:xfrm>
            <a:off x="1589570" y="13589876"/>
            <a:ext cx="22843162" cy="126124"/>
          </a:xfrm>
          <a:prstGeom prst="rect">
            <a:avLst/>
          </a:prstGeom>
          <a:solidFill>
            <a:srgbClr val="FFBF30"/>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sz="3200" dirty="0"/>
          </a:p>
        </p:txBody>
      </p:sp>
      <p:pic>
        <p:nvPicPr>
          <p:cNvPr id="8" name="Picture 7" descr="A blue and white object with a blue light&#10;&#10;Description automatically generated">
            <a:extLst>
              <a:ext uri="{FF2B5EF4-FFF2-40B4-BE49-F238E27FC236}">
                <a16:creationId xmlns:a16="http://schemas.microsoft.com/office/drawing/2014/main" id="{C42A858C-EC74-B02C-82E6-7B09E6F02C3E}"/>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rot="5400000">
            <a:off x="3505736" y="3529509"/>
            <a:ext cx="3262870" cy="7121236"/>
          </a:xfrm>
          <a:prstGeom prst="rect">
            <a:avLst/>
          </a:prstGeom>
        </p:spPr>
      </p:pic>
      <p:pic>
        <p:nvPicPr>
          <p:cNvPr id="10" name="Picture 9" descr="A treadmill in a room&#10;&#10;Description automatically generated">
            <a:extLst>
              <a:ext uri="{FF2B5EF4-FFF2-40B4-BE49-F238E27FC236}">
                <a16:creationId xmlns:a16="http://schemas.microsoft.com/office/drawing/2014/main" id="{DBD719F4-DD3F-7D6F-325F-5AE4B3391F1A}"/>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rot="5400000">
            <a:off x="14855779" y="465971"/>
            <a:ext cx="3771414" cy="8191500"/>
          </a:xfrm>
          <a:prstGeom prst="rect">
            <a:avLst/>
          </a:prstGeom>
        </p:spPr>
      </p:pic>
      <p:pic>
        <p:nvPicPr>
          <p:cNvPr id="12" name="Picture 11" descr="A ladder and a tv in a room&#10;&#10;Description automatically generated with medium confidence">
            <a:extLst>
              <a:ext uri="{FF2B5EF4-FFF2-40B4-BE49-F238E27FC236}">
                <a16:creationId xmlns:a16="http://schemas.microsoft.com/office/drawing/2014/main" id="{1E4A9D92-4360-DF07-B77B-1720B26DE5B7}"/>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9725891" y="7268573"/>
            <a:ext cx="13411200" cy="5073700"/>
          </a:xfrm>
          <a:prstGeom prst="rect">
            <a:avLst/>
          </a:prstGeom>
        </p:spPr>
      </p:pic>
      <p:sp>
        <p:nvSpPr>
          <p:cNvPr id="7" name="TextBox 6">
            <a:extLst>
              <a:ext uri="{FF2B5EF4-FFF2-40B4-BE49-F238E27FC236}">
                <a16:creationId xmlns:a16="http://schemas.microsoft.com/office/drawing/2014/main" id="{5B3B8E94-FFB7-58B6-EF53-15D0B6939AC5}"/>
              </a:ext>
            </a:extLst>
          </p:cNvPr>
          <p:cNvSpPr txBox="1"/>
          <p:nvPr/>
        </p:nvSpPr>
        <p:spPr>
          <a:xfrm>
            <a:off x="7273150" y="1110292"/>
            <a:ext cx="16510116"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6600" b="1" kern="100" dirty="0">
                <a:effectLst/>
                <a:latin typeface="Calibri" panose="020F0502020204030204" pitchFamily="34" charset="0"/>
                <a:ea typeface="Calibri" panose="020F0502020204030204" pitchFamily="34" charset="0"/>
                <a:cs typeface="Times New Roman" panose="02020603050405020304" pitchFamily="18" charset="0"/>
              </a:rPr>
              <a:t>Human Reaction Research – The Experiences</a:t>
            </a:r>
            <a:endParaRPr lang="en-CA" sz="66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2399532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Next Steps">
            <a:extLst>
              <a:ext uri="{FF2B5EF4-FFF2-40B4-BE49-F238E27FC236}">
                <a16:creationId xmlns:a16="http://schemas.microsoft.com/office/drawing/2014/main" id="{6294ECD0-1E52-4D34-8B95-E2C02D1D88F3}"/>
              </a:ext>
            </a:extLst>
          </p:cNvPr>
          <p:cNvSpPr txBox="1"/>
          <p:nvPr/>
        </p:nvSpPr>
        <p:spPr>
          <a:xfrm>
            <a:off x="17031789" y="3266226"/>
            <a:ext cx="5569282" cy="135421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l">
              <a:defRPr sz="7200" b="1">
                <a:solidFill>
                  <a:srgbClr val="1992AA"/>
                </a:solidFill>
              </a:defRPr>
            </a:lvl1pPr>
          </a:lstStyle>
          <a:p>
            <a:endParaRPr lang="en-CA" sz="8800" dirty="0">
              <a:solidFill>
                <a:schemeClr val="accent1">
                  <a:lumMod val="75000"/>
                </a:schemeClr>
              </a:solidFill>
            </a:endParaRPr>
          </a:p>
        </p:txBody>
      </p:sp>
      <p:pic>
        <p:nvPicPr>
          <p:cNvPr id="3" name="Picture 2">
            <a:extLst>
              <a:ext uri="{FF2B5EF4-FFF2-40B4-BE49-F238E27FC236}">
                <a16:creationId xmlns:a16="http://schemas.microsoft.com/office/drawing/2014/main" id="{B8C33CF4-1857-5F3D-F41B-F817A23565FE}"/>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600734" y="619777"/>
            <a:ext cx="6229558" cy="2548455"/>
          </a:xfrm>
          <a:prstGeom prst="rect">
            <a:avLst/>
          </a:prstGeom>
        </p:spPr>
      </p:pic>
      <p:sp>
        <p:nvSpPr>
          <p:cNvPr id="2" name="Rectangle">
            <a:extLst>
              <a:ext uri="{FF2B5EF4-FFF2-40B4-BE49-F238E27FC236}">
                <a16:creationId xmlns:a16="http://schemas.microsoft.com/office/drawing/2014/main" id="{04260B8D-2637-9A97-7066-0E2319DBFE1A}"/>
              </a:ext>
            </a:extLst>
          </p:cNvPr>
          <p:cNvSpPr/>
          <p:nvPr/>
        </p:nvSpPr>
        <p:spPr>
          <a:xfrm>
            <a:off x="1576553" y="13219612"/>
            <a:ext cx="22807450" cy="365700"/>
          </a:xfrm>
          <a:prstGeom prst="rect">
            <a:avLst/>
          </a:prstGeom>
          <a:solidFill>
            <a:srgbClr val="20128A"/>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sz="3200" dirty="0"/>
          </a:p>
        </p:txBody>
      </p:sp>
      <p:sp>
        <p:nvSpPr>
          <p:cNvPr id="4" name="Rectangle">
            <a:extLst>
              <a:ext uri="{FF2B5EF4-FFF2-40B4-BE49-F238E27FC236}">
                <a16:creationId xmlns:a16="http://schemas.microsoft.com/office/drawing/2014/main" id="{12A69D3E-876D-12E8-99D2-2E0D8AAACCD9}"/>
              </a:ext>
            </a:extLst>
          </p:cNvPr>
          <p:cNvSpPr/>
          <p:nvPr/>
        </p:nvSpPr>
        <p:spPr>
          <a:xfrm>
            <a:off x="1576553" y="13010606"/>
            <a:ext cx="22870510" cy="256184"/>
          </a:xfrm>
          <a:prstGeom prst="rect">
            <a:avLst/>
          </a:prstGeom>
          <a:solidFill>
            <a:srgbClr val="00B0F0"/>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sz="3200" dirty="0"/>
          </a:p>
        </p:txBody>
      </p:sp>
      <p:sp>
        <p:nvSpPr>
          <p:cNvPr id="5" name="Rectangle">
            <a:extLst>
              <a:ext uri="{FF2B5EF4-FFF2-40B4-BE49-F238E27FC236}">
                <a16:creationId xmlns:a16="http://schemas.microsoft.com/office/drawing/2014/main" id="{CC6C52E1-1854-949B-513B-936E397457A1}"/>
              </a:ext>
            </a:extLst>
          </p:cNvPr>
          <p:cNvSpPr/>
          <p:nvPr/>
        </p:nvSpPr>
        <p:spPr>
          <a:xfrm>
            <a:off x="1589570" y="13589876"/>
            <a:ext cx="22843162" cy="126124"/>
          </a:xfrm>
          <a:prstGeom prst="rect">
            <a:avLst/>
          </a:prstGeom>
          <a:solidFill>
            <a:srgbClr val="FFBF30"/>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sz="3200" dirty="0"/>
          </a:p>
        </p:txBody>
      </p:sp>
      <p:sp>
        <p:nvSpPr>
          <p:cNvPr id="6" name="TextBox 5">
            <a:extLst>
              <a:ext uri="{FF2B5EF4-FFF2-40B4-BE49-F238E27FC236}">
                <a16:creationId xmlns:a16="http://schemas.microsoft.com/office/drawing/2014/main" id="{2016ECB1-76E8-7779-8B84-494D06AF534A}"/>
              </a:ext>
            </a:extLst>
          </p:cNvPr>
          <p:cNvSpPr txBox="1"/>
          <p:nvPr/>
        </p:nvSpPr>
        <p:spPr>
          <a:xfrm>
            <a:off x="7342909" y="1334879"/>
            <a:ext cx="9698182"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CA" sz="6600" b="1" dirty="0">
                <a:effectLst/>
                <a:latin typeface="Calibri" panose="020F0502020204030204" pitchFamily="34" charset="0"/>
                <a:ea typeface="Calibri" panose="020F0502020204030204" pitchFamily="34" charset="0"/>
                <a:cs typeface="Times New Roman" panose="02020603050405020304" pitchFamily="18" charset="0"/>
              </a:rPr>
              <a:t>How the VR Worked</a:t>
            </a:r>
            <a:endParaRPr lang="en-CA" sz="239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descr="A person wearing virtual reality goggles&#10;&#10;Description automatically generated">
            <a:extLst>
              <a:ext uri="{FF2B5EF4-FFF2-40B4-BE49-F238E27FC236}">
                <a16:creationId xmlns:a16="http://schemas.microsoft.com/office/drawing/2014/main" id="{CEEF4243-BF62-FA82-206E-77490C96BCCB}"/>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903040" y="3943334"/>
            <a:ext cx="5624946" cy="7762009"/>
          </a:xfrm>
          <a:prstGeom prst="rect">
            <a:avLst/>
          </a:prstGeom>
        </p:spPr>
      </p:pic>
      <p:pic>
        <p:nvPicPr>
          <p:cNvPr id="16" name="Picture 15" descr="A computer screen with a fishing rod on it&#10;&#10;Description automatically generated">
            <a:extLst>
              <a:ext uri="{FF2B5EF4-FFF2-40B4-BE49-F238E27FC236}">
                <a16:creationId xmlns:a16="http://schemas.microsoft.com/office/drawing/2014/main" id="{56EBA7AC-47AC-C8A7-128F-7EF2E53B52CD}"/>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rot="5400000">
            <a:off x="9617031" y="1891003"/>
            <a:ext cx="4097613" cy="7348605"/>
          </a:xfrm>
          <a:prstGeom prst="rect">
            <a:avLst/>
          </a:prstGeom>
        </p:spPr>
      </p:pic>
      <p:pic>
        <p:nvPicPr>
          <p:cNvPr id="8" name="Picture 7" descr="A person on a platform with a person in the background&#10;&#10;Description automatically generated">
            <a:extLst>
              <a:ext uri="{FF2B5EF4-FFF2-40B4-BE49-F238E27FC236}">
                <a16:creationId xmlns:a16="http://schemas.microsoft.com/office/drawing/2014/main" id="{288A2D71-A0B0-0EA7-DFD0-E6BF5AB49F5F}"/>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rot="5400000">
            <a:off x="16008466" y="4651483"/>
            <a:ext cx="8466320" cy="6875873"/>
          </a:xfrm>
          <a:prstGeom prst="rect">
            <a:avLst/>
          </a:prstGeom>
        </p:spPr>
      </p:pic>
      <p:pic>
        <p:nvPicPr>
          <p:cNvPr id="10" name="Picture 9" descr="A computer screen with a cartoon character holding a stick&#10;&#10;Description automatically generated">
            <a:extLst>
              <a:ext uri="{FF2B5EF4-FFF2-40B4-BE49-F238E27FC236}">
                <a16:creationId xmlns:a16="http://schemas.microsoft.com/office/drawing/2014/main" id="{BBBE1B15-57AB-E2BE-96C3-06904EB1CDF7}"/>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rot="5400000">
            <a:off x="9536162" y="7146398"/>
            <a:ext cx="4259350" cy="6570831"/>
          </a:xfrm>
          <a:prstGeom prst="rect">
            <a:avLst/>
          </a:prstGeom>
        </p:spPr>
      </p:pic>
    </p:spTree>
    <p:extLst>
      <p:ext uri="{BB962C8B-B14F-4D97-AF65-F5344CB8AC3E}">
        <p14:creationId xmlns:p14="http://schemas.microsoft.com/office/powerpoint/2010/main" val="300002479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Next Steps">
            <a:extLst>
              <a:ext uri="{FF2B5EF4-FFF2-40B4-BE49-F238E27FC236}">
                <a16:creationId xmlns:a16="http://schemas.microsoft.com/office/drawing/2014/main" id="{6294ECD0-1E52-4D34-8B95-E2C02D1D88F3}"/>
              </a:ext>
            </a:extLst>
          </p:cNvPr>
          <p:cNvSpPr txBox="1"/>
          <p:nvPr/>
        </p:nvSpPr>
        <p:spPr>
          <a:xfrm>
            <a:off x="17031789" y="3266226"/>
            <a:ext cx="5569282" cy="135421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l">
              <a:defRPr sz="7200" b="1">
                <a:solidFill>
                  <a:srgbClr val="1992AA"/>
                </a:solidFill>
              </a:defRPr>
            </a:lvl1pPr>
          </a:lstStyle>
          <a:p>
            <a:endParaRPr lang="en-CA" sz="8800" dirty="0">
              <a:solidFill>
                <a:schemeClr val="accent1">
                  <a:lumMod val="75000"/>
                </a:schemeClr>
              </a:solidFill>
            </a:endParaRPr>
          </a:p>
        </p:txBody>
      </p:sp>
      <p:pic>
        <p:nvPicPr>
          <p:cNvPr id="3" name="Picture 2">
            <a:extLst>
              <a:ext uri="{FF2B5EF4-FFF2-40B4-BE49-F238E27FC236}">
                <a16:creationId xmlns:a16="http://schemas.microsoft.com/office/drawing/2014/main" id="{B8C33CF4-1857-5F3D-F41B-F817A23565FE}"/>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600734" y="619777"/>
            <a:ext cx="6229558" cy="2548455"/>
          </a:xfrm>
          <a:prstGeom prst="rect">
            <a:avLst/>
          </a:prstGeom>
        </p:spPr>
      </p:pic>
      <p:sp>
        <p:nvSpPr>
          <p:cNvPr id="2" name="Rectangle">
            <a:extLst>
              <a:ext uri="{FF2B5EF4-FFF2-40B4-BE49-F238E27FC236}">
                <a16:creationId xmlns:a16="http://schemas.microsoft.com/office/drawing/2014/main" id="{04260B8D-2637-9A97-7066-0E2319DBFE1A}"/>
              </a:ext>
            </a:extLst>
          </p:cNvPr>
          <p:cNvSpPr/>
          <p:nvPr/>
        </p:nvSpPr>
        <p:spPr>
          <a:xfrm>
            <a:off x="1576553" y="13219612"/>
            <a:ext cx="22807450" cy="365700"/>
          </a:xfrm>
          <a:prstGeom prst="rect">
            <a:avLst/>
          </a:prstGeom>
          <a:solidFill>
            <a:srgbClr val="20128A"/>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sz="3200" dirty="0"/>
          </a:p>
        </p:txBody>
      </p:sp>
      <p:sp>
        <p:nvSpPr>
          <p:cNvPr id="4" name="Rectangle">
            <a:extLst>
              <a:ext uri="{FF2B5EF4-FFF2-40B4-BE49-F238E27FC236}">
                <a16:creationId xmlns:a16="http://schemas.microsoft.com/office/drawing/2014/main" id="{12A69D3E-876D-12E8-99D2-2E0D8AAACCD9}"/>
              </a:ext>
            </a:extLst>
          </p:cNvPr>
          <p:cNvSpPr/>
          <p:nvPr/>
        </p:nvSpPr>
        <p:spPr>
          <a:xfrm>
            <a:off x="1576553" y="13010606"/>
            <a:ext cx="22870510" cy="256184"/>
          </a:xfrm>
          <a:prstGeom prst="rect">
            <a:avLst/>
          </a:prstGeom>
          <a:solidFill>
            <a:srgbClr val="00B0F0"/>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sz="3200" dirty="0"/>
          </a:p>
        </p:txBody>
      </p:sp>
      <p:sp>
        <p:nvSpPr>
          <p:cNvPr id="5" name="Rectangle">
            <a:extLst>
              <a:ext uri="{FF2B5EF4-FFF2-40B4-BE49-F238E27FC236}">
                <a16:creationId xmlns:a16="http://schemas.microsoft.com/office/drawing/2014/main" id="{CC6C52E1-1854-949B-513B-936E397457A1}"/>
              </a:ext>
            </a:extLst>
          </p:cNvPr>
          <p:cNvSpPr/>
          <p:nvPr/>
        </p:nvSpPr>
        <p:spPr>
          <a:xfrm>
            <a:off x="1589570" y="13589876"/>
            <a:ext cx="22843162" cy="126124"/>
          </a:xfrm>
          <a:prstGeom prst="rect">
            <a:avLst/>
          </a:prstGeom>
          <a:solidFill>
            <a:srgbClr val="FFBF30"/>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sz="3200" dirty="0"/>
          </a:p>
        </p:txBody>
      </p:sp>
      <p:sp>
        <p:nvSpPr>
          <p:cNvPr id="8" name="TextBox 7">
            <a:extLst>
              <a:ext uri="{FF2B5EF4-FFF2-40B4-BE49-F238E27FC236}">
                <a16:creationId xmlns:a16="http://schemas.microsoft.com/office/drawing/2014/main" id="{50F55665-5522-247A-5CDC-FE9A0C3B7700}"/>
              </a:ext>
            </a:extLst>
          </p:cNvPr>
          <p:cNvSpPr txBox="1"/>
          <p:nvPr/>
        </p:nvSpPr>
        <p:spPr>
          <a:xfrm>
            <a:off x="5732522" y="1764827"/>
            <a:ext cx="12219708" cy="1107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sz="6600" b="1" dirty="0">
                <a:effectLst/>
                <a:latin typeface="Calibri" panose="020F0502020204030204" pitchFamily="34" charset="0"/>
                <a:ea typeface="Calibri" panose="020F0502020204030204" pitchFamily="34" charset="0"/>
                <a:cs typeface="Times New Roman" panose="02020603050405020304" pitchFamily="18" charset="0"/>
              </a:rPr>
              <a:t>The Dunk Tanks</a:t>
            </a:r>
            <a:endParaRPr lang="en-CA" sz="6000" b="1" dirty="0"/>
          </a:p>
        </p:txBody>
      </p:sp>
      <p:pic>
        <p:nvPicPr>
          <p:cNvPr id="10" name="Picture 9" descr="A black and yellow tent in a room&#10;&#10;Description automatically generated">
            <a:extLst>
              <a:ext uri="{FF2B5EF4-FFF2-40B4-BE49-F238E27FC236}">
                <a16:creationId xmlns:a16="http://schemas.microsoft.com/office/drawing/2014/main" id="{D66D3DF1-8F97-AE7D-D89F-1C3F3D700451}"/>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rot="5400000">
            <a:off x="1031011" y="3729668"/>
            <a:ext cx="7304964" cy="8165519"/>
          </a:xfrm>
          <a:prstGeom prst="rect">
            <a:avLst/>
          </a:prstGeom>
        </p:spPr>
      </p:pic>
      <p:pic>
        <p:nvPicPr>
          <p:cNvPr id="7" name="Picture 6" descr="A blue and yellow pool in a room&#10;&#10;Description automatically generated">
            <a:extLst>
              <a:ext uri="{FF2B5EF4-FFF2-40B4-BE49-F238E27FC236}">
                <a16:creationId xmlns:a16="http://schemas.microsoft.com/office/drawing/2014/main" id="{DD02B773-65AA-342E-1835-39392A273ABF}"/>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b="-791"/>
          <a:stretch/>
        </p:blipFill>
        <p:spPr>
          <a:xfrm rot="5400000">
            <a:off x="10341501" y="5432017"/>
            <a:ext cx="6345486" cy="8165520"/>
          </a:xfrm>
          <a:prstGeom prst="rect">
            <a:avLst/>
          </a:prstGeom>
        </p:spPr>
      </p:pic>
      <p:pic>
        <p:nvPicPr>
          <p:cNvPr id="9" name="Picture 8" descr="A person in a pool with a yellow ladder&#10;&#10;Description automatically generated">
            <a:extLst>
              <a:ext uri="{FF2B5EF4-FFF2-40B4-BE49-F238E27FC236}">
                <a16:creationId xmlns:a16="http://schemas.microsoft.com/office/drawing/2014/main" id="{F9A4228B-1E26-0F4F-A556-9AD50543A045}"/>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16123920" y="915525"/>
            <a:ext cx="7873539" cy="5114837"/>
          </a:xfrm>
          <a:prstGeom prst="rect">
            <a:avLst/>
          </a:prstGeom>
        </p:spPr>
      </p:pic>
    </p:spTree>
    <p:extLst>
      <p:ext uri="{BB962C8B-B14F-4D97-AF65-F5344CB8AC3E}">
        <p14:creationId xmlns:p14="http://schemas.microsoft.com/office/powerpoint/2010/main" val="105356752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Next Steps">
            <a:extLst>
              <a:ext uri="{FF2B5EF4-FFF2-40B4-BE49-F238E27FC236}">
                <a16:creationId xmlns:a16="http://schemas.microsoft.com/office/drawing/2014/main" id="{6294ECD0-1E52-4D34-8B95-E2C02D1D88F3}"/>
              </a:ext>
            </a:extLst>
          </p:cNvPr>
          <p:cNvSpPr txBox="1"/>
          <p:nvPr/>
        </p:nvSpPr>
        <p:spPr>
          <a:xfrm>
            <a:off x="17031789" y="3266226"/>
            <a:ext cx="5569282" cy="135421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l">
              <a:defRPr sz="7200" b="1">
                <a:solidFill>
                  <a:srgbClr val="1992AA"/>
                </a:solidFill>
              </a:defRPr>
            </a:lvl1pPr>
          </a:lstStyle>
          <a:p>
            <a:endParaRPr lang="en-CA" sz="8800" dirty="0">
              <a:solidFill>
                <a:schemeClr val="accent1">
                  <a:lumMod val="75000"/>
                </a:schemeClr>
              </a:solidFill>
            </a:endParaRPr>
          </a:p>
        </p:txBody>
      </p:sp>
      <p:pic>
        <p:nvPicPr>
          <p:cNvPr id="3" name="Picture 2">
            <a:extLst>
              <a:ext uri="{FF2B5EF4-FFF2-40B4-BE49-F238E27FC236}">
                <a16:creationId xmlns:a16="http://schemas.microsoft.com/office/drawing/2014/main" id="{B8C33CF4-1857-5F3D-F41B-F817A23565FE}"/>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600734" y="619777"/>
            <a:ext cx="6229558" cy="2548455"/>
          </a:xfrm>
          <a:prstGeom prst="rect">
            <a:avLst/>
          </a:prstGeom>
        </p:spPr>
      </p:pic>
      <p:sp>
        <p:nvSpPr>
          <p:cNvPr id="2" name="Rectangle">
            <a:extLst>
              <a:ext uri="{FF2B5EF4-FFF2-40B4-BE49-F238E27FC236}">
                <a16:creationId xmlns:a16="http://schemas.microsoft.com/office/drawing/2014/main" id="{04260B8D-2637-9A97-7066-0E2319DBFE1A}"/>
              </a:ext>
            </a:extLst>
          </p:cNvPr>
          <p:cNvSpPr/>
          <p:nvPr/>
        </p:nvSpPr>
        <p:spPr>
          <a:xfrm>
            <a:off x="1576553" y="13219612"/>
            <a:ext cx="22807450" cy="365700"/>
          </a:xfrm>
          <a:prstGeom prst="rect">
            <a:avLst/>
          </a:prstGeom>
          <a:solidFill>
            <a:srgbClr val="20128A"/>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sz="3200" dirty="0"/>
          </a:p>
        </p:txBody>
      </p:sp>
      <p:sp>
        <p:nvSpPr>
          <p:cNvPr id="4" name="Rectangle">
            <a:extLst>
              <a:ext uri="{FF2B5EF4-FFF2-40B4-BE49-F238E27FC236}">
                <a16:creationId xmlns:a16="http://schemas.microsoft.com/office/drawing/2014/main" id="{12A69D3E-876D-12E8-99D2-2E0D8AAACCD9}"/>
              </a:ext>
            </a:extLst>
          </p:cNvPr>
          <p:cNvSpPr/>
          <p:nvPr/>
        </p:nvSpPr>
        <p:spPr>
          <a:xfrm>
            <a:off x="1576553" y="13010606"/>
            <a:ext cx="22870510" cy="256184"/>
          </a:xfrm>
          <a:prstGeom prst="rect">
            <a:avLst/>
          </a:prstGeom>
          <a:solidFill>
            <a:srgbClr val="00B0F0"/>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sz="3200" dirty="0"/>
          </a:p>
        </p:txBody>
      </p:sp>
      <p:sp>
        <p:nvSpPr>
          <p:cNvPr id="5" name="Rectangle">
            <a:extLst>
              <a:ext uri="{FF2B5EF4-FFF2-40B4-BE49-F238E27FC236}">
                <a16:creationId xmlns:a16="http://schemas.microsoft.com/office/drawing/2014/main" id="{CC6C52E1-1854-949B-513B-936E397457A1}"/>
              </a:ext>
            </a:extLst>
          </p:cNvPr>
          <p:cNvSpPr/>
          <p:nvPr/>
        </p:nvSpPr>
        <p:spPr>
          <a:xfrm>
            <a:off x="1589570" y="13589876"/>
            <a:ext cx="22843162" cy="126124"/>
          </a:xfrm>
          <a:prstGeom prst="rect">
            <a:avLst/>
          </a:prstGeom>
          <a:solidFill>
            <a:srgbClr val="FFBF30"/>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sz="3200" dirty="0"/>
          </a:p>
        </p:txBody>
      </p:sp>
      <p:sp>
        <p:nvSpPr>
          <p:cNvPr id="7" name="TextBox 6">
            <a:extLst>
              <a:ext uri="{FF2B5EF4-FFF2-40B4-BE49-F238E27FC236}">
                <a16:creationId xmlns:a16="http://schemas.microsoft.com/office/drawing/2014/main" id="{5846996A-085D-133E-111F-738FCA8339F4}"/>
              </a:ext>
            </a:extLst>
          </p:cNvPr>
          <p:cNvSpPr txBox="1"/>
          <p:nvPr/>
        </p:nvSpPr>
        <p:spPr>
          <a:xfrm>
            <a:off x="10630283" y="1003986"/>
            <a:ext cx="12219708" cy="21236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sz="6600" b="1" dirty="0">
                <a:effectLst/>
                <a:latin typeface="Calibri" panose="020F0502020204030204" pitchFamily="34" charset="0"/>
                <a:ea typeface="Calibri" panose="020F0502020204030204" pitchFamily="34" charset="0"/>
                <a:cs typeface="Times New Roman" panose="02020603050405020304" pitchFamily="18" charset="0"/>
              </a:rPr>
              <a:t>How We </a:t>
            </a:r>
            <a:r>
              <a:rPr lang="en-CA" sz="6600" b="1" dirty="0">
                <a:latin typeface="Calibri" panose="020F0502020204030204" pitchFamily="34" charset="0"/>
                <a:ea typeface="Calibri" panose="020F0502020204030204" pitchFamily="34" charset="0"/>
                <a:cs typeface="Times New Roman" panose="02020603050405020304" pitchFamily="18" charset="0"/>
              </a:rPr>
              <a:t>M</a:t>
            </a:r>
            <a:r>
              <a:rPr lang="en-CA" sz="6600" b="1" dirty="0">
                <a:effectLst/>
                <a:latin typeface="Calibri" panose="020F0502020204030204" pitchFamily="34" charset="0"/>
                <a:ea typeface="Calibri" panose="020F0502020204030204" pitchFamily="34" charset="0"/>
                <a:cs typeface="Times New Roman" panose="02020603050405020304" pitchFamily="18" charset="0"/>
              </a:rPr>
              <a:t>easured – </a:t>
            </a:r>
          </a:p>
          <a:p>
            <a:r>
              <a:rPr lang="en-CA" sz="6600" b="1" dirty="0">
                <a:latin typeface="Calibri" panose="020F0502020204030204" pitchFamily="34" charset="0"/>
                <a:ea typeface="Calibri" panose="020F0502020204030204" pitchFamily="34" charset="0"/>
                <a:cs typeface="Times New Roman" panose="02020603050405020304" pitchFamily="18" charset="0"/>
              </a:rPr>
              <a:t>P</a:t>
            </a:r>
            <a:r>
              <a:rPr lang="en-CA" sz="6600" b="1" dirty="0">
                <a:effectLst/>
                <a:latin typeface="Calibri" panose="020F0502020204030204" pitchFamily="34" charset="0"/>
                <a:ea typeface="Calibri" panose="020F0502020204030204" pitchFamily="34" charset="0"/>
                <a:cs typeface="Times New Roman" panose="02020603050405020304" pitchFamily="18" charset="0"/>
              </a:rPr>
              <a:t>hysical Reactions</a:t>
            </a:r>
            <a:endParaRPr lang="en-CA" sz="6000" b="1" dirty="0"/>
          </a:p>
        </p:txBody>
      </p:sp>
      <p:pic>
        <p:nvPicPr>
          <p:cNvPr id="9" name="Picture 8" descr="A person in a pool with water&#10;&#10;Description automatically generated">
            <a:extLst>
              <a:ext uri="{FF2B5EF4-FFF2-40B4-BE49-F238E27FC236}">
                <a16:creationId xmlns:a16="http://schemas.microsoft.com/office/drawing/2014/main" id="{FCD28E56-3D65-3F0E-4F73-93B2F0795864}"/>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18658607" y="3789229"/>
            <a:ext cx="5493329" cy="3887138"/>
          </a:xfrm>
          <a:prstGeom prst="rect">
            <a:avLst/>
          </a:prstGeom>
        </p:spPr>
      </p:pic>
      <p:pic>
        <p:nvPicPr>
          <p:cNvPr id="12" name="Picture 11" descr="A person in a black shirt in a water slide&#10;&#10;Description automatically generated">
            <a:extLst>
              <a:ext uri="{FF2B5EF4-FFF2-40B4-BE49-F238E27FC236}">
                <a16:creationId xmlns:a16="http://schemas.microsoft.com/office/drawing/2014/main" id="{9CA25FFF-8F24-736D-BCF4-4982884A261B}"/>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17311253" y="8255600"/>
            <a:ext cx="7072747" cy="4520653"/>
          </a:xfrm>
          <a:prstGeom prst="rect">
            <a:avLst/>
          </a:prstGeom>
        </p:spPr>
      </p:pic>
      <p:pic>
        <p:nvPicPr>
          <p:cNvPr id="15" name="Picture 14" descr="A person on a surfboard&#10;&#10;Description automatically generated">
            <a:extLst>
              <a:ext uri="{FF2B5EF4-FFF2-40B4-BE49-F238E27FC236}">
                <a16:creationId xmlns:a16="http://schemas.microsoft.com/office/drawing/2014/main" id="{A17CABDD-C629-EAAC-4B0D-822C2EFBE98F}"/>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rot="5400000">
            <a:off x="6643192" y="2079082"/>
            <a:ext cx="5386888" cy="4201392"/>
          </a:xfrm>
          <a:prstGeom prst="rect">
            <a:avLst/>
          </a:prstGeom>
        </p:spPr>
      </p:pic>
      <p:pic>
        <p:nvPicPr>
          <p:cNvPr id="17" name="Picture 16" descr="A person wearing virtual reality goggles&#10;&#10;Description automatically generated">
            <a:extLst>
              <a:ext uri="{FF2B5EF4-FFF2-40B4-BE49-F238E27FC236}">
                <a16:creationId xmlns:a16="http://schemas.microsoft.com/office/drawing/2014/main" id="{C1C89D02-DB49-3BB7-5E9E-ABE76E199D4C}"/>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11500809" y="6250172"/>
            <a:ext cx="5239328" cy="5130705"/>
          </a:xfrm>
          <a:prstGeom prst="rect">
            <a:avLst/>
          </a:prstGeom>
        </p:spPr>
      </p:pic>
      <p:pic>
        <p:nvPicPr>
          <p:cNvPr id="21" name="Picture 20" descr="A person wearing virtual reality goggles&#10;&#10;Description automatically generated">
            <a:extLst>
              <a:ext uri="{FF2B5EF4-FFF2-40B4-BE49-F238E27FC236}">
                <a16:creationId xmlns:a16="http://schemas.microsoft.com/office/drawing/2014/main" id="{3E963354-4C49-0F76-61E7-6F5554A68C4D}"/>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6258513" y="8004427"/>
            <a:ext cx="4724051" cy="4683093"/>
          </a:xfrm>
          <a:prstGeom prst="rect">
            <a:avLst/>
          </a:prstGeom>
        </p:spPr>
      </p:pic>
      <p:pic>
        <p:nvPicPr>
          <p:cNvPr id="23" name="Picture 22" descr="A person standing on a trampoline&#10;&#10;Description automatically generated">
            <a:extLst>
              <a:ext uri="{FF2B5EF4-FFF2-40B4-BE49-F238E27FC236}">
                <a16:creationId xmlns:a16="http://schemas.microsoft.com/office/drawing/2014/main" id="{644B9FDA-DEC2-869A-48DE-69F9596AA6B2}"/>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rot="5400000">
            <a:off x="-416317" y="4160396"/>
            <a:ext cx="7153363" cy="5365022"/>
          </a:xfrm>
          <a:prstGeom prst="rect">
            <a:avLst/>
          </a:prstGeom>
        </p:spPr>
      </p:pic>
    </p:spTree>
    <p:extLst>
      <p:ext uri="{BB962C8B-B14F-4D97-AF65-F5344CB8AC3E}">
        <p14:creationId xmlns:p14="http://schemas.microsoft.com/office/powerpoint/2010/main" val="286148420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Next Steps">
            <a:extLst>
              <a:ext uri="{FF2B5EF4-FFF2-40B4-BE49-F238E27FC236}">
                <a16:creationId xmlns:a16="http://schemas.microsoft.com/office/drawing/2014/main" id="{6294ECD0-1E52-4D34-8B95-E2C02D1D88F3}"/>
              </a:ext>
            </a:extLst>
          </p:cNvPr>
          <p:cNvSpPr txBox="1"/>
          <p:nvPr/>
        </p:nvSpPr>
        <p:spPr>
          <a:xfrm>
            <a:off x="17031789" y="3266226"/>
            <a:ext cx="5569282" cy="135421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l">
              <a:defRPr sz="7200" b="1">
                <a:solidFill>
                  <a:srgbClr val="1992AA"/>
                </a:solidFill>
              </a:defRPr>
            </a:lvl1pPr>
          </a:lstStyle>
          <a:p>
            <a:endParaRPr lang="en-CA" sz="8800" dirty="0">
              <a:solidFill>
                <a:schemeClr val="accent1">
                  <a:lumMod val="75000"/>
                </a:schemeClr>
              </a:solidFill>
            </a:endParaRPr>
          </a:p>
        </p:txBody>
      </p:sp>
      <p:pic>
        <p:nvPicPr>
          <p:cNvPr id="3" name="Picture 2">
            <a:extLst>
              <a:ext uri="{FF2B5EF4-FFF2-40B4-BE49-F238E27FC236}">
                <a16:creationId xmlns:a16="http://schemas.microsoft.com/office/drawing/2014/main" id="{B8C33CF4-1857-5F3D-F41B-F817A23565FE}"/>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600734" y="619777"/>
            <a:ext cx="6229558" cy="2548455"/>
          </a:xfrm>
          <a:prstGeom prst="rect">
            <a:avLst/>
          </a:prstGeom>
        </p:spPr>
      </p:pic>
      <p:sp>
        <p:nvSpPr>
          <p:cNvPr id="2" name="Rectangle">
            <a:extLst>
              <a:ext uri="{FF2B5EF4-FFF2-40B4-BE49-F238E27FC236}">
                <a16:creationId xmlns:a16="http://schemas.microsoft.com/office/drawing/2014/main" id="{04260B8D-2637-9A97-7066-0E2319DBFE1A}"/>
              </a:ext>
            </a:extLst>
          </p:cNvPr>
          <p:cNvSpPr/>
          <p:nvPr/>
        </p:nvSpPr>
        <p:spPr>
          <a:xfrm>
            <a:off x="1576553" y="13219612"/>
            <a:ext cx="22807450" cy="365700"/>
          </a:xfrm>
          <a:prstGeom prst="rect">
            <a:avLst/>
          </a:prstGeom>
          <a:solidFill>
            <a:srgbClr val="20128A"/>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sz="3200" dirty="0"/>
          </a:p>
        </p:txBody>
      </p:sp>
      <p:sp>
        <p:nvSpPr>
          <p:cNvPr id="4" name="Rectangle">
            <a:extLst>
              <a:ext uri="{FF2B5EF4-FFF2-40B4-BE49-F238E27FC236}">
                <a16:creationId xmlns:a16="http://schemas.microsoft.com/office/drawing/2014/main" id="{12A69D3E-876D-12E8-99D2-2E0D8AAACCD9}"/>
              </a:ext>
            </a:extLst>
          </p:cNvPr>
          <p:cNvSpPr/>
          <p:nvPr/>
        </p:nvSpPr>
        <p:spPr>
          <a:xfrm>
            <a:off x="1576553" y="13010606"/>
            <a:ext cx="22870510" cy="256184"/>
          </a:xfrm>
          <a:prstGeom prst="rect">
            <a:avLst/>
          </a:prstGeom>
          <a:solidFill>
            <a:srgbClr val="00B0F0"/>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sz="3200" dirty="0"/>
          </a:p>
        </p:txBody>
      </p:sp>
      <p:sp>
        <p:nvSpPr>
          <p:cNvPr id="5" name="Rectangle">
            <a:extLst>
              <a:ext uri="{FF2B5EF4-FFF2-40B4-BE49-F238E27FC236}">
                <a16:creationId xmlns:a16="http://schemas.microsoft.com/office/drawing/2014/main" id="{CC6C52E1-1854-949B-513B-936E397457A1}"/>
              </a:ext>
            </a:extLst>
          </p:cNvPr>
          <p:cNvSpPr/>
          <p:nvPr/>
        </p:nvSpPr>
        <p:spPr>
          <a:xfrm>
            <a:off x="1589570" y="13589876"/>
            <a:ext cx="22843162" cy="126124"/>
          </a:xfrm>
          <a:prstGeom prst="rect">
            <a:avLst/>
          </a:prstGeom>
          <a:solidFill>
            <a:srgbClr val="FFBF30"/>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sz="3200" dirty="0"/>
          </a:p>
        </p:txBody>
      </p:sp>
      <p:sp>
        <p:nvSpPr>
          <p:cNvPr id="7" name="TextBox 6">
            <a:extLst>
              <a:ext uri="{FF2B5EF4-FFF2-40B4-BE49-F238E27FC236}">
                <a16:creationId xmlns:a16="http://schemas.microsoft.com/office/drawing/2014/main" id="{ACCB9AC1-A6E4-9863-B67F-46B5C14FE5CF}"/>
              </a:ext>
            </a:extLst>
          </p:cNvPr>
          <p:cNvSpPr txBox="1"/>
          <p:nvPr/>
        </p:nvSpPr>
        <p:spPr>
          <a:xfrm>
            <a:off x="7596722" y="1222731"/>
            <a:ext cx="12219708" cy="21236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sz="6600" b="1" dirty="0">
                <a:effectLst/>
                <a:latin typeface="Calibri" panose="020F0502020204030204" pitchFamily="34" charset="0"/>
                <a:ea typeface="Calibri" panose="020F0502020204030204" pitchFamily="34" charset="0"/>
                <a:cs typeface="Times New Roman" panose="02020603050405020304" pitchFamily="18" charset="0"/>
              </a:rPr>
              <a:t>Physiological Data </a:t>
            </a:r>
            <a:r>
              <a:rPr lang="en-CA" sz="6600" b="1" dirty="0">
                <a:latin typeface="Calibri" panose="020F0502020204030204" pitchFamily="34" charset="0"/>
                <a:ea typeface="Calibri" panose="020F0502020204030204" pitchFamily="34" charset="0"/>
                <a:cs typeface="Times New Roman" panose="02020603050405020304" pitchFamily="18" charset="0"/>
              </a:rPr>
              <a:t>M</a:t>
            </a:r>
            <a:r>
              <a:rPr lang="en-CA" sz="6600" b="1" dirty="0">
                <a:effectLst/>
                <a:latin typeface="Calibri" panose="020F0502020204030204" pitchFamily="34" charset="0"/>
                <a:ea typeface="Calibri" panose="020F0502020204030204" pitchFamily="34" charset="0"/>
                <a:cs typeface="Times New Roman" panose="02020603050405020304" pitchFamily="18" charset="0"/>
              </a:rPr>
              <a:t>easuring – Hexoskin</a:t>
            </a:r>
            <a:endParaRPr lang="en-CA" sz="6000" b="1" dirty="0"/>
          </a:p>
        </p:txBody>
      </p:sp>
      <p:pic>
        <p:nvPicPr>
          <p:cNvPr id="18" name="Picture 17" descr="A group of clothes on a rack&#10;&#10;Description automatically generated">
            <a:extLst>
              <a:ext uri="{FF2B5EF4-FFF2-40B4-BE49-F238E27FC236}">
                <a16:creationId xmlns:a16="http://schemas.microsoft.com/office/drawing/2014/main" id="{4DC378BD-32AC-E369-A9A3-F50DBD023E8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56785" y="3452364"/>
            <a:ext cx="8520712" cy="4792901"/>
          </a:xfrm>
          <a:prstGeom prst="rect">
            <a:avLst/>
          </a:prstGeom>
        </p:spPr>
      </p:pic>
      <p:pic>
        <p:nvPicPr>
          <p:cNvPr id="24" name="Picture 23" descr="A cell phone charging on a table&#10;&#10;Description automatically generated">
            <a:extLst>
              <a:ext uri="{FF2B5EF4-FFF2-40B4-BE49-F238E27FC236}">
                <a16:creationId xmlns:a16="http://schemas.microsoft.com/office/drawing/2014/main" id="{2337A37B-5257-8E17-23BD-C07E16E81915}"/>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9402967" y="7482309"/>
            <a:ext cx="7361413" cy="5353156"/>
          </a:xfrm>
          <a:prstGeom prst="rect">
            <a:avLst/>
          </a:prstGeom>
        </p:spPr>
      </p:pic>
      <p:pic>
        <p:nvPicPr>
          <p:cNvPr id="20" name="Picture 19" descr="A black dress with straps&#10;&#10;Description automatically generated">
            <a:extLst>
              <a:ext uri="{FF2B5EF4-FFF2-40B4-BE49-F238E27FC236}">
                <a16:creationId xmlns:a16="http://schemas.microsoft.com/office/drawing/2014/main" id="{5D512D0A-F242-00A4-38EB-03A6C54E5F46}"/>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16764380" y="5848815"/>
            <a:ext cx="3962032" cy="7155121"/>
          </a:xfrm>
          <a:prstGeom prst="rect">
            <a:avLst/>
          </a:prstGeom>
        </p:spPr>
      </p:pic>
      <p:pic>
        <p:nvPicPr>
          <p:cNvPr id="22" name="Picture 21" descr="A black vest with straps&#10;&#10;Description automatically generated">
            <a:extLst>
              <a:ext uri="{FF2B5EF4-FFF2-40B4-BE49-F238E27FC236}">
                <a16:creationId xmlns:a16="http://schemas.microsoft.com/office/drawing/2014/main" id="{85073E71-2309-04A4-8554-39D8E8F0ABCE}"/>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20045414" y="327188"/>
            <a:ext cx="3962032" cy="7155121"/>
          </a:xfrm>
          <a:prstGeom prst="rect">
            <a:avLst/>
          </a:prstGeom>
        </p:spPr>
      </p:pic>
    </p:spTree>
    <p:extLst>
      <p:ext uri="{BB962C8B-B14F-4D97-AF65-F5344CB8AC3E}">
        <p14:creationId xmlns:p14="http://schemas.microsoft.com/office/powerpoint/2010/main" val="118074722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Next Steps">
            <a:extLst>
              <a:ext uri="{FF2B5EF4-FFF2-40B4-BE49-F238E27FC236}">
                <a16:creationId xmlns:a16="http://schemas.microsoft.com/office/drawing/2014/main" id="{6294ECD0-1E52-4D34-8B95-E2C02D1D88F3}"/>
              </a:ext>
            </a:extLst>
          </p:cNvPr>
          <p:cNvSpPr txBox="1"/>
          <p:nvPr/>
        </p:nvSpPr>
        <p:spPr>
          <a:xfrm>
            <a:off x="17031789" y="3266226"/>
            <a:ext cx="5569282" cy="135421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gn="l">
              <a:defRPr sz="7200" b="1">
                <a:solidFill>
                  <a:srgbClr val="1992AA"/>
                </a:solidFill>
              </a:defRPr>
            </a:lvl1pPr>
          </a:lstStyle>
          <a:p>
            <a:endParaRPr lang="en-CA" sz="8800" dirty="0">
              <a:solidFill>
                <a:schemeClr val="accent1">
                  <a:lumMod val="75000"/>
                </a:schemeClr>
              </a:solidFill>
            </a:endParaRPr>
          </a:p>
        </p:txBody>
      </p:sp>
      <p:pic>
        <p:nvPicPr>
          <p:cNvPr id="3" name="Picture 2">
            <a:extLst>
              <a:ext uri="{FF2B5EF4-FFF2-40B4-BE49-F238E27FC236}">
                <a16:creationId xmlns:a16="http://schemas.microsoft.com/office/drawing/2014/main" id="{B8C33CF4-1857-5F3D-F41B-F817A23565FE}"/>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600734" y="619777"/>
            <a:ext cx="6229558" cy="2548455"/>
          </a:xfrm>
          <a:prstGeom prst="rect">
            <a:avLst/>
          </a:prstGeom>
        </p:spPr>
      </p:pic>
      <p:sp>
        <p:nvSpPr>
          <p:cNvPr id="2" name="Rectangle">
            <a:extLst>
              <a:ext uri="{FF2B5EF4-FFF2-40B4-BE49-F238E27FC236}">
                <a16:creationId xmlns:a16="http://schemas.microsoft.com/office/drawing/2014/main" id="{04260B8D-2637-9A97-7066-0E2319DBFE1A}"/>
              </a:ext>
            </a:extLst>
          </p:cNvPr>
          <p:cNvSpPr/>
          <p:nvPr/>
        </p:nvSpPr>
        <p:spPr>
          <a:xfrm>
            <a:off x="1576553" y="13219612"/>
            <a:ext cx="22807450" cy="365700"/>
          </a:xfrm>
          <a:prstGeom prst="rect">
            <a:avLst/>
          </a:prstGeom>
          <a:solidFill>
            <a:srgbClr val="20128A"/>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sz="3200" dirty="0"/>
          </a:p>
        </p:txBody>
      </p:sp>
      <p:sp>
        <p:nvSpPr>
          <p:cNvPr id="4" name="Rectangle">
            <a:extLst>
              <a:ext uri="{FF2B5EF4-FFF2-40B4-BE49-F238E27FC236}">
                <a16:creationId xmlns:a16="http://schemas.microsoft.com/office/drawing/2014/main" id="{12A69D3E-876D-12E8-99D2-2E0D8AAACCD9}"/>
              </a:ext>
            </a:extLst>
          </p:cNvPr>
          <p:cNvSpPr/>
          <p:nvPr/>
        </p:nvSpPr>
        <p:spPr>
          <a:xfrm>
            <a:off x="1576553" y="13010606"/>
            <a:ext cx="22870510" cy="256184"/>
          </a:xfrm>
          <a:prstGeom prst="rect">
            <a:avLst/>
          </a:prstGeom>
          <a:solidFill>
            <a:srgbClr val="00B0F0"/>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sz="3200" dirty="0"/>
          </a:p>
        </p:txBody>
      </p:sp>
      <p:sp>
        <p:nvSpPr>
          <p:cNvPr id="5" name="Rectangle">
            <a:extLst>
              <a:ext uri="{FF2B5EF4-FFF2-40B4-BE49-F238E27FC236}">
                <a16:creationId xmlns:a16="http://schemas.microsoft.com/office/drawing/2014/main" id="{CC6C52E1-1854-949B-513B-936E397457A1}"/>
              </a:ext>
            </a:extLst>
          </p:cNvPr>
          <p:cNvSpPr/>
          <p:nvPr/>
        </p:nvSpPr>
        <p:spPr>
          <a:xfrm>
            <a:off x="1589570" y="13589876"/>
            <a:ext cx="22843162" cy="126124"/>
          </a:xfrm>
          <a:prstGeom prst="rect">
            <a:avLst/>
          </a:prstGeom>
          <a:solidFill>
            <a:srgbClr val="FFBF30"/>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sz="3200" dirty="0"/>
          </a:p>
        </p:txBody>
      </p:sp>
      <p:pic>
        <p:nvPicPr>
          <p:cNvPr id="9" name="Picture 8">
            <a:extLst>
              <a:ext uri="{FF2B5EF4-FFF2-40B4-BE49-F238E27FC236}">
                <a16:creationId xmlns:a16="http://schemas.microsoft.com/office/drawing/2014/main" id="{BDE6671A-F8E1-2BEF-C96C-D1D4C05682D3}"/>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t="-1"/>
          <a:stretch/>
        </p:blipFill>
        <p:spPr>
          <a:xfrm>
            <a:off x="451109" y="3673847"/>
            <a:ext cx="12141263" cy="6800400"/>
          </a:xfrm>
          <a:prstGeom prst="rect">
            <a:avLst/>
          </a:prstGeom>
        </p:spPr>
      </p:pic>
      <p:pic>
        <p:nvPicPr>
          <p:cNvPr id="13" name="Picture 12">
            <a:extLst>
              <a:ext uri="{FF2B5EF4-FFF2-40B4-BE49-F238E27FC236}">
                <a16:creationId xmlns:a16="http://schemas.microsoft.com/office/drawing/2014/main" id="{F80E570A-37CC-F39B-2D15-23D11932C3D4}"/>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12825041" y="3673847"/>
            <a:ext cx="11103533" cy="6800400"/>
          </a:xfrm>
          <a:prstGeom prst="rect">
            <a:avLst/>
          </a:prstGeom>
        </p:spPr>
      </p:pic>
      <p:sp>
        <p:nvSpPr>
          <p:cNvPr id="6" name="TextBox 5">
            <a:extLst>
              <a:ext uri="{FF2B5EF4-FFF2-40B4-BE49-F238E27FC236}">
                <a16:creationId xmlns:a16="http://schemas.microsoft.com/office/drawing/2014/main" id="{437DC52B-454E-ABD2-458E-14DA0E6CC2FD}"/>
              </a:ext>
            </a:extLst>
          </p:cNvPr>
          <p:cNvSpPr txBox="1"/>
          <p:nvPr/>
        </p:nvSpPr>
        <p:spPr>
          <a:xfrm>
            <a:off x="7111985" y="1268644"/>
            <a:ext cx="16671281" cy="1107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sz="6600" b="1" dirty="0">
                <a:effectLst/>
                <a:latin typeface="Calibri" panose="020F0502020204030204" pitchFamily="34" charset="0"/>
                <a:ea typeface="Calibri" panose="020F0502020204030204" pitchFamily="34" charset="0"/>
                <a:cs typeface="Times New Roman" panose="02020603050405020304" pitchFamily="18" charset="0"/>
              </a:rPr>
              <a:t>Hexoskin Data</a:t>
            </a:r>
            <a:endParaRPr lang="en-CA" sz="6000" b="1" dirty="0"/>
          </a:p>
        </p:txBody>
      </p:sp>
    </p:spTree>
    <p:extLst>
      <p:ext uri="{BB962C8B-B14F-4D97-AF65-F5344CB8AC3E}">
        <p14:creationId xmlns:p14="http://schemas.microsoft.com/office/powerpoint/2010/main" val="2667187966"/>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10139</TotalTime>
  <Words>1395</Words>
  <Application>Microsoft Office PowerPoint</Application>
  <PresentationFormat>Custom</PresentationFormat>
  <Paragraphs>99</Paragraphs>
  <Slides>11</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Aptos</vt:lpstr>
      <vt:lpstr>Arial</vt:lpstr>
      <vt:lpstr>Calibri</vt:lpstr>
      <vt:lpstr>Helvetica</vt:lpstr>
      <vt:lpstr>Helvetica Neue</vt:lpstr>
      <vt:lpstr>Helvetica Neue Light</vt:lpstr>
      <vt:lpstr>Helvetica Neue Medium</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ted rankine</dc:creator>
  <cp:lastModifiedBy>Cheryl Gallagher</cp:lastModifiedBy>
  <cp:revision>338</cp:revision>
  <dcterms:created xsi:type="dcterms:W3CDTF">2020-05-19T14:55:51Z</dcterms:created>
  <dcterms:modified xsi:type="dcterms:W3CDTF">2025-01-24T14:22:30Z</dcterms:modified>
  <cp:contentStatus/>
</cp:coreProperties>
</file>