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tags/tag16.xml" ContentType="application/vnd.openxmlformats-officedocument.presentationml.tags+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17.xml" ContentType="application/vnd.openxmlformats-officedocument.presentationml.tags+xml"/>
  <Override PartName="/ppt/notesSlides/notesSlide1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18.xml" ContentType="application/vnd.openxmlformats-officedocument.presentationml.tags+xml"/>
  <Override PartName="/ppt/notesSlides/notesSlide16.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19.xml" ContentType="application/vnd.openxmlformats-officedocument.presentationml.tags+xml"/>
  <Override PartName="/ppt/notesSlides/notesSlide17.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2.xml" ContentType="application/vnd.openxmlformats-officedocument.drawingml.chartshapes+xml"/>
  <Override PartName="/ppt/tags/tag20.xml" ContentType="application/vnd.openxmlformats-officedocument.presentationml.tags+xml"/>
  <Override PartName="/ppt/notesSlides/notesSlide18.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21.xml" ContentType="application/vnd.openxmlformats-officedocument.presentationml.tags+xml"/>
  <Override PartName="/ppt/notesSlides/notesSlide19.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ags/tag22.xml" ContentType="application/vnd.openxmlformats-officedocument.presentationml.tags+xml"/>
  <Override PartName="/ppt/notesSlides/notesSlide20.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23.xml" ContentType="application/vnd.openxmlformats-officedocument.presentationml.tags+xml"/>
  <Override PartName="/ppt/notesSlides/notesSlide21.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24.xml" ContentType="application/vnd.openxmlformats-officedocument.presentationml.tags+xml"/>
  <Override PartName="/ppt/notesSlides/notesSlide22.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25.xml" ContentType="application/vnd.openxmlformats-officedocument.presentationml.tags+xml"/>
  <Override PartName="/ppt/notesSlides/notesSlide23.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ags/tag26.xml" ContentType="application/vnd.openxmlformats-officedocument.presentationml.tags+xml"/>
  <Override PartName="/ppt/notesSlides/notesSlide24.xml" ContentType="application/vnd.openxmlformats-officedocument.presentationml.notesSlide+xml"/>
  <Override PartName="/ppt/tags/tag27.xml" ContentType="application/vnd.openxmlformats-officedocument.presentationml.tags+xml"/>
  <Override PartName="/ppt/notesSlides/notesSlide25.xml" ContentType="application/vnd.openxmlformats-officedocument.presentationml.notesSlide+xml"/>
  <Override PartName="/ppt/tags/tag28.xml" ContentType="application/vnd.openxmlformats-officedocument.presentationml.tags+xml"/>
  <Override PartName="/ppt/notesSlides/notesSlide26.xml" ContentType="application/vnd.openxmlformats-officedocument.presentationml.notesSlide+xml"/>
  <Override PartName="/ppt/tags/tag29.xml" ContentType="application/vnd.openxmlformats-officedocument.presentationml.tags+xml"/>
  <Override PartName="/ppt/notesSlides/notesSlide27.xml" ContentType="application/vnd.openxmlformats-officedocument.presentationml.notesSlide+xml"/>
  <Override PartName="/ppt/tags/tag30.xml" ContentType="application/vnd.openxmlformats-officedocument.presentationml.tags+xml"/>
  <Override PartName="/ppt/notesSlides/notesSlide28.xml" ContentType="application/vnd.openxmlformats-officedocument.presentationml.notesSlide+xml"/>
  <Override PartName="/ppt/tags/tag31.xml" ContentType="application/vnd.openxmlformats-officedocument.presentationml.tags+xml"/>
  <Override PartName="/ppt/notesSlides/notesSlide29.xml" ContentType="application/vnd.openxmlformats-officedocument.presentationml.notesSlide+xml"/>
  <Override PartName="/ppt/tags/tag32.xml" ContentType="application/vnd.openxmlformats-officedocument.presentationml.tags+xml"/>
  <Override PartName="/ppt/notesSlides/notesSlide30.xml" ContentType="application/vnd.openxmlformats-officedocument.presentationml.notesSlide+xml"/>
  <Override PartName="/ppt/tags/tag33.xml" ContentType="application/vnd.openxmlformats-officedocument.presentationml.tags+xml"/>
  <Override PartName="/ppt/notesSlides/notesSlide31.xml" ContentType="application/vnd.openxmlformats-officedocument.presentationml.notesSlide+xml"/>
  <Override PartName="/ppt/tags/tag34.xml" ContentType="application/vnd.openxmlformats-officedocument.presentationml.tags+xml"/>
  <Override PartName="/ppt/notesSlides/notesSlide32.xml" ContentType="application/vnd.openxmlformats-officedocument.presentationml.notesSlide+xml"/>
  <Override PartName="/ppt/tags/tag35.xml" ContentType="application/vnd.openxmlformats-officedocument.presentationml.tags+xml"/>
  <Override PartName="/ppt/notesSlides/notesSlide33.xml" ContentType="application/vnd.openxmlformats-officedocument.presentationml.notesSlide+xml"/>
  <Override PartName="/ppt/tags/tag36.xml" ContentType="application/vnd.openxmlformats-officedocument.presentationml.tags+xml"/>
  <Override PartName="/ppt/notesSlides/notesSlide34.xml" ContentType="application/vnd.openxmlformats-officedocument.presentationml.notesSlide+xml"/>
  <Override PartName="/ppt/tags/tag37.xml" ContentType="application/vnd.openxmlformats-officedocument.presentationml.tags+xml"/>
  <Override PartName="/ppt/notesSlides/notesSlide35.xml" ContentType="application/vnd.openxmlformats-officedocument.presentationml.notesSlide+xml"/>
  <Override PartName="/ppt/tags/tag38.xml" ContentType="application/vnd.openxmlformats-officedocument.presentationml.tags+xml"/>
  <Override PartName="/ppt/notesSlides/notesSlide36.xml" ContentType="application/vnd.openxmlformats-officedocument.presentationml.notesSlide+xml"/>
  <Override PartName="/ppt/tags/tag39.xml" ContentType="application/vnd.openxmlformats-officedocument.presentationml.tags+xml"/>
  <Override PartName="/ppt/notesSlides/notesSlide37.xml" ContentType="application/vnd.openxmlformats-officedocument.presentationml.notesSlide+xml"/>
  <Override PartName="/ppt/tags/tag40.xml" ContentType="application/vnd.openxmlformats-officedocument.presentationml.tags+xml"/>
  <Override PartName="/ppt/notesSlides/notesSlide38.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41.xml" ContentType="application/vnd.openxmlformats-officedocument.presentationml.tags+xml"/>
  <Override PartName="/ppt/notesSlides/notesSlide39.xml" ContentType="application/vnd.openxmlformats-officedocument.presentationml.notesSlide+xml"/>
  <Override PartName="/ppt/tags/tag42.xml" ContentType="application/vnd.openxmlformats-officedocument.presentationml.tags+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tags/tag43.xml" ContentType="application/vnd.openxmlformats-officedocument.presentationml.tags+xml"/>
  <Override PartName="/ppt/notesSlides/notesSlide40.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44.xml" ContentType="application/vnd.openxmlformats-officedocument.presentationml.tags+xml"/>
  <Override PartName="/ppt/notesSlides/notesSlide41.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45.xml" ContentType="application/vnd.openxmlformats-officedocument.presentationml.tags+xml"/>
  <Override PartName="/ppt/notesSlides/notesSlide42.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46.xml" ContentType="application/vnd.openxmlformats-officedocument.presentationml.tags+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tags/tag47.xml" ContentType="application/vnd.openxmlformats-officedocument.presentationml.tags+xml"/>
  <Override PartName="/ppt/charts/chart28.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9.xml" ContentType="application/vnd.openxmlformats-officedocument.drawingml.chart+xml"/>
  <Override PartName="/ppt/charts/style28.xml" ContentType="application/vnd.ms-office.chartstyle+xml"/>
  <Override PartName="/ppt/charts/colors28.xml" ContentType="application/vnd.ms-office.chartcolorstyle+xml"/>
  <Override PartName="/ppt/tags/tag48.xml" ContentType="application/vnd.openxmlformats-officedocument.presentationml.tags+xml"/>
  <Override PartName="/ppt/notesSlides/notesSlide43.xml" ContentType="application/vnd.openxmlformats-officedocument.presentationml.notesSlide+xml"/>
  <Override PartName="/ppt/charts/chart30.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1.xml" ContentType="application/vnd.openxmlformats-officedocument.drawingml.chart+xml"/>
  <Override PartName="/ppt/charts/style30.xml" ContentType="application/vnd.ms-office.chartstyle+xml"/>
  <Override PartName="/ppt/charts/colors30.xml" ContentType="application/vnd.ms-office.chartcolorstyle+xml"/>
  <Override PartName="/ppt/tags/tag49.xml" ContentType="application/vnd.openxmlformats-officedocument.presentationml.tags+xml"/>
  <Override PartName="/ppt/charts/chart32.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3.xml" ContentType="application/vnd.openxmlformats-officedocument.drawingml.chart+xml"/>
  <Override PartName="/ppt/charts/style32.xml" ContentType="application/vnd.ms-office.chartstyle+xml"/>
  <Override PartName="/ppt/charts/colors32.xml" ContentType="application/vnd.ms-office.chartcolorstyle+xml"/>
  <Override PartName="/ppt/tags/tag50.xml" ContentType="application/vnd.openxmlformats-officedocument.presentationml.tags+xml"/>
  <Override PartName="/ppt/notesSlides/notesSlide44.xml" ContentType="application/vnd.openxmlformats-officedocument.presentationml.notesSlide+xml"/>
  <Override PartName="/ppt/charts/chart34.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5.xml" ContentType="application/vnd.openxmlformats-officedocument.drawingml.chart+xml"/>
  <Override PartName="/ppt/charts/style34.xml" ContentType="application/vnd.ms-office.chartstyle+xml"/>
  <Override PartName="/ppt/charts/colors34.xml" ContentType="application/vnd.ms-office.chartcolorstyle+xml"/>
  <Override PartName="/ppt/tags/tag51.xml" ContentType="application/vnd.openxmlformats-officedocument.presentationml.tags+xml"/>
  <Override PartName="/ppt/notesSlides/notesSlide45.xml" ContentType="application/vnd.openxmlformats-officedocument.presentationml.notesSlide+xml"/>
  <Override PartName="/ppt/tags/tag52.xml" ContentType="application/vnd.openxmlformats-officedocument.presentationml.tags+xml"/>
  <Override PartName="/ppt/notesSlides/notesSlide46.xml" ContentType="application/vnd.openxmlformats-officedocument.presentationml.notesSlide+xml"/>
  <Override PartName="/ppt/tags/tag53.xml" ContentType="application/vnd.openxmlformats-officedocument.presentationml.tags+xml"/>
  <Override PartName="/ppt/charts/chart36.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7.xml" ContentType="application/vnd.openxmlformats-officedocument.drawingml.chart+xml"/>
  <Override PartName="/ppt/charts/style36.xml" ContentType="application/vnd.ms-office.chartstyle+xml"/>
  <Override PartName="/ppt/charts/colors36.xml" ContentType="application/vnd.ms-office.chartcolorstyle+xml"/>
  <Override PartName="/ppt/tags/tag54.xml" ContentType="application/vnd.openxmlformats-officedocument.presentationml.tags+xml"/>
  <Override PartName="/ppt/charts/chart38.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39.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40.xml" ContentType="application/vnd.openxmlformats-officedocument.drawingml.chart+xml"/>
  <Override PartName="/ppt/charts/style39.xml" ContentType="application/vnd.ms-office.chartstyle+xml"/>
  <Override PartName="/ppt/charts/colors39.xml" ContentType="application/vnd.ms-office.chartcolorstyle+xml"/>
  <Override PartName="/ppt/tags/tag55.xml" ContentType="application/vnd.openxmlformats-officedocument.presentationml.tags+xml"/>
  <Override PartName="/ppt/charts/chart4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4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4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44.xml" ContentType="application/vnd.openxmlformats-officedocument.drawingml.chart+xml"/>
  <Override PartName="/ppt/charts/style43.xml" ContentType="application/vnd.ms-office.chartstyle+xml"/>
  <Override PartName="/ppt/charts/colors43.xml" ContentType="application/vnd.ms-office.chartcolorstyle+xml"/>
  <Override PartName="/ppt/tags/tag56.xml" ContentType="application/vnd.openxmlformats-officedocument.presentationml.tags+xml"/>
  <Override PartName="/ppt/charts/chart45.xml" ContentType="application/vnd.openxmlformats-officedocument.drawingml.chart+xml"/>
  <Override PartName="/ppt/charts/style44.xml" ContentType="application/vnd.ms-office.chartstyle+xml"/>
  <Override PartName="/ppt/charts/colors44.xml" ContentType="application/vnd.ms-office.chartcolorstyle+xml"/>
  <Override PartName="/ppt/tags/tag57.xml" ContentType="application/vnd.openxmlformats-officedocument.presentationml.tags+xml"/>
  <Override PartName="/ppt/notesSlides/notesSlide47.xml" ContentType="application/vnd.openxmlformats-officedocument.presentationml.notesSlide+xml"/>
  <Override PartName="/ppt/tags/tag58.xml" ContentType="application/vnd.openxmlformats-officedocument.presentationml.tags+xml"/>
  <Override PartName="/ppt/notesSlides/notesSlide48.xml" ContentType="application/vnd.openxmlformats-officedocument.presentationml.notesSlide+xml"/>
  <Override PartName="/ppt/charts/chart46.xml" ContentType="application/vnd.openxmlformats-officedocument.drawingml.chart+xml"/>
  <Override PartName="/ppt/charts/style45.xml" ContentType="application/vnd.ms-office.chartstyle+xml"/>
  <Override PartName="/ppt/charts/colors45.xml" ContentType="application/vnd.ms-office.chartcolorstyle+xml"/>
  <Override PartName="/ppt/tags/tag59.xml" ContentType="application/vnd.openxmlformats-officedocument.presentationml.tags+xml"/>
  <Override PartName="/ppt/charts/chart47.xml" ContentType="application/vnd.openxmlformats-officedocument.drawingml.chart+xml"/>
  <Override PartName="/ppt/charts/style46.xml" ContentType="application/vnd.ms-office.chartstyle+xml"/>
  <Override PartName="/ppt/charts/colors46.xml" ContentType="application/vnd.ms-office.chartcolorstyle+xml"/>
  <Override PartName="/ppt/tags/tag60.xml" ContentType="application/vnd.openxmlformats-officedocument.presentationml.tags+xml"/>
  <Override PartName="/ppt/charts/chart48.xml" ContentType="application/vnd.openxmlformats-officedocument.drawingml.chart+xml"/>
  <Override PartName="/ppt/charts/style47.xml" ContentType="application/vnd.ms-office.chartstyle+xml"/>
  <Override PartName="/ppt/charts/colors47.xml" ContentType="application/vnd.ms-office.chartcolorstyle+xml"/>
  <Override PartName="/ppt/tags/tag61.xml" ContentType="application/vnd.openxmlformats-officedocument.presentationml.tags+xml"/>
  <Override PartName="/ppt/charts/chart49.xml" ContentType="application/vnd.openxmlformats-officedocument.drawingml.chart+xml"/>
  <Override PartName="/ppt/charts/style48.xml" ContentType="application/vnd.ms-office.chartstyle+xml"/>
  <Override PartName="/ppt/charts/colors48.xml" ContentType="application/vnd.ms-office.chartcolorstyle+xml"/>
  <Override PartName="/ppt/tags/tag62.xml" ContentType="application/vnd.openxmlformats-officedocument.presentationml.tags+xml"/>
  <Override PartName="/ppt/notesSlides/notesSlide49.xml" ContentType="application/vnd.openxmlformats-officedocument.presentationml.notesSlide+xml"/>
  <Override PartName="/ppt/tags/tag63.xml" ContentType="application/vnd.openxmlformats-officedocument.presentationml.tags+xml"/>
  <Override PartName="/ppt/notesSlides/notesSlide50.xml" ContentType="application/vnd.openxmlformats-officedocument.presentationml.notesSlide+xml"/>
  <Override PartName="/ppt/tags/tag64.xml" ContentType="application/vnd.openxmlformats-officedocument.presentationml.tags+xml"/>
  <Override PartName="/ppt/notesSlides/notesSlide51.xml" ContentType="application/vnd.openxmlformats-officedocument.presentationml.notesSlide+xml"/>
  <Override PartName="/ppt/tags/tag65.xml" ContentType="application/vnd.openxmlformats-officedocument.presentationml.tags+xml"/>
  <Override PartName="/ppt/notesSlides/notesSlide52.xml" ContentType="application/vnd.openxmlformats-officedocument.presentationml.notesSlide+xml"/>
  <Override PartName="/ppt/tags/tag66.xml" ContentType="application/vnd.openxmlformats-officedocument.presentationml.tags+xml"/>
  <Override PartName="/ppt/notesSlides/notesSlide53.xml" ContentType="application/vnd.openxmlformats-officedocument.presentationml.notesSlide+xml"/>
  <Override PartName="/ppt/tags/tag67.xml" ContentType="application/vnd.openxmlformats-officedocument.presentationml.tags+xml"/>
  <Override PartName="/ppt/notesSlides/notesSlide54.xml" ContentType="application/vnd.openxmlformats-officedocument.presentationml.notesSlide+xml"/>
  <Override PartName="/ppt/tags/tag68.xml" ContentType="application/vnd.openxmlformats-officedocument.presentationml.tags+xml"/>
  <Override PartName="/ppt/notesSlides/notesSlide55.xml" ContentType="application/vnd.openxmlformats-officedocument.presentationml.notesSlide+xml"/>
  <Override PartName="/ppt/tags/tag69.xml" ContentType="application/vnd.openxmlformats-officedocument.presentationml.tags+xml"/>
  <Override PartName="/ppt/notesSlides/notesSlide56.xml" ContentType="application/vnd.openxmlformats-officedocument.presentationml.notesSlide+xml"/>
  <Override PartName="/ppt/tags/tag70.xml" ContentType="application/vnd.openxmlformats-officedocument.presentationml.tags+xml"/>
  <Override PartName="/ppt/notesSlides/notesSlide57.xml" ContentType="application/vnd.openxmlformats-officedocument.presentationml.notesSlide+xml"/>
  <Override PartName="/ppt/tags/tag71.xml" ContentType="application/vnd.openxmlformats-officedocument.presentationml.tags+xml"/>
  <Override PartName="/ppt/notesSlides/notesSlide58.xml" ContentType="application/vnd.openxmlformats-officedocument.presentationml.notesSlide+xml"/>
  <Override PartName="/ppt/tags/tag72.xml" ContentType="application/vnd.openxmlformats-officedocument.presentationml.tags+xml"/>
  <Override PartName="/ppt/notesSlides/notesSlide59.xml" ContentType="application/vnd.openxmlformats-officedocument.presentationml.notesSlide+xml"/>
  <Override PartName="/ppt/tags/tag73.xml" ContentType="application/vnd.openxmlformats-officedocument.presentationml.tags+xml"/>
  <Override PartName="/ppt/notesSlides/notesSlide60.xml" ContentType="application/vnd.openxmlformats-officedocument.presentationml.notesSlide+xml"/>
  <Override PartName="/ppt/tags/tag74.xml" ContentType="application/vnd.openxmlformats-officedocument.presentationml.tags+xml"/>
  <Override PartName="/ppt/notesSlides/notesSlide61.xml" ContentType="application/vnd.openxmlformats-officedocument.presentationml.notesSlide+xml"/>
  <Override PartName="/ppt/tags/tag75.xml" ContentType="application/vnd.openxmlformats-officedocument.presentationml.tags+xml"/>
  <Override PartName="/ppt/notesSlides/notesSlide62.xml" ContentType="application/vnd.openxmlformats-officedocument.presentationml.notesSlide+xml"/>
  <Override PartName="/ppt/tags/tag76.xml" ContentType="application/vnd.openxmlformats-officedocument.presentationml.tags+xml"/>
  <Override PartName="/ppt/notesSlides/notesSlide63.xml" ContentType="application/vnd.openxmlformats-officedocument.presentationml.notesSlide+xml"/>
  <Override PartName="/ppt/tags/tag77.xml" ContentType="application/vnd.openxmlformats-officedocument.presentationml.tags+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78"/>
  </p:notesMasterIdLst>
  <p:handoutMasterIdLst>
    <p:handoutMasterId r:id="rId79"/>
  </p:handoutMasterIdLst>
  <p:sldIdLst>
    <p:sldId id="260" r:id="rId3"/>
    <p:sldId id="465" r:id="rId4"/>
    <p:sldId id="261" r:id="rId5"/>
    <p:sldId id="581" r:id="rId6"/>
    <p:sldId id="582" r:id="rId7"/>
    <p:sldId id="583" r:id="rId8"/>
    <p:sldId id="285" r:id="rId9"/>
    <p:sldId id="584" r:id="rId10"/>
    <p:sldId id="585" r:id="rId11"/>
    <p:sldId id="586" r:id="rId12"/>
    <p:sldId id="587" r:id="rId13"/>
    <p:sldId id="588" r:id="rId14"/>
    <p:sldId id="1497" r:id="rId15"/>
    <p:sldId id="1498" r:id="rId16"/>
    <p:sldId id="1499" r:id="rId17"/>
    <p:sldId id="589" r:id="rId18"/>
    <p:sldId id="1320" r:id="rId19"/>
    <p:sldId id="1319" r:id="rId20"/>
    <p:sldId id="1500" r:id="rId21"/>
    <p:sldId id="1488" r:id="rId22"/>
    <p:sldId id="1464" r:id="rId23"/>
    <p:sldId id="1465" r:id="rId24"/>
    <p:sldId id="1467" r:id="rId25"/>
    <p:sldId id="1453" r:id="rId26"/>
    <p:sldId id="1451" r:id="rId27"/>
    <p:sldId id="1482" r:id="rId28"/>
    <p:sldId id="1483" r:id="rId29"/>
    <p:sldId id="282" r:id="rId30"/>
    <p:sldId id="1491" r:id="rId31"/>
    <p:sldId id="1492" r:id="rId32"/>
    <p:sldId id="258" r:id="rId33"/>
    <p:sldId id="259" r:id="rId34"/>
    <p:sldId id="1504" r:id="rId35"/>
    <p:sldId id="1420" r:id="rId36"/>
    <p:sldId id="284" r:id="rId37"/>
    <p:sldId id="505" r:id="rId38"/>
    <p:sldId id="1490" r:id="rId39"/>
    <p:sldId id="1445" r:id="rId40"/>
    <p:sldId id="1304" r:id="rId41"/>
    <p:sldId id="1460" r:id="rId42"/>
    <p:sldId id="1469" r:id="rId43"/>
    <p:sldId id="1461" r:id="rId44"/>
    <p:sldId id="1470" r:id="rId45"/>
    <p:sldId id="1472" r:id="rId46"/>
    <p:sldId id="1446" r:id="rId47"/>
    <p:sldId id="1468" r:id="rId48"/>
    <p:sldId id="1501" r:id="rId49"/>
    <p:sldId id="1466" r:id="rId50"/>
    <p:sldId id="1484" r:id="rId51"/>
    <p:sldId id="262" r:id="rId52"/>
    <p:sldId id="1474" r:id="rId53"/>
    <p:sldId id="1502" r:id="rId54"/>
    <p:sldId id="1487" r:id="rId55"/>
    <p:sldId id="1405" r:id="rId56"/>
    <p:sldId id="1481" r:id="rId57"/>
    <p:sldId id="1503" r:id="rId58"/>
    <p:sldId id="310" r:id="rId59"/>
    <p:sldId id="1435" r:id="rId60"/>
    <p:sldId id="1380" r:id="rId61"/>
    <p:sldId id="1485" r:id="rId62"/>
    <p:sldId id="1486" r:id="rId63"/>
    <p:sldId id="1478" r:id="rId64"/>
    <p:sldId id="1493" r:id="rId65"/>
    <p:sldId id="1443" r:id="rId66"/>
    <p:sldId id="1494" r:id="rId67"/>
    <p:sldId id="1436" r:id="rId68"/>
    <p:sldId id="1437" r:id="rId69"/>
    <p:sldId id="1439" r:id="rId70"/>
    <p:sldId id="1505" r:id="rId71"/>
    <p:sldId id="1441" r:id="rId72"/>
    <p:sldId id="1495" r:id="rId73"/>
    <p:sldId id="1440" r:id="rId74"/>
    <p:sldId id="1496" r:id="rId75"/>
    <p:sldId id="1479" r:id="rId76"/>
    <p:sldId id="1442" r:id="rId77"/>
  </p:sldIdLst>
  <p:sldSz cx="12192000" cy="6858000"/>
  <p:notesSz cx="7102475" cy="9388475"/>
  <p:custDataLst>
    <p:custData r:id="rId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57" userDrawn="1">
          <p15:clr>
            <a:srgbClr val="A4A3A4"/>
          </p15:clr>
        </p15:guide>
        <p15:guide id="2" pos="2237"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JG" initials="MSOffic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0066CC"/>
    <a:srgbClr val="CAE2FF"/>
    <a:srgbClr val="3399FF"/>
    <a:srgbClr val="00B050"/>
    <a:srgbClr val="8FAADC"/>
    <a:srgbClr val="2F5597"/>
    <a:srgbClr val="0055B9"/>
    <a:srgbClr val="002060"/>
    <a:srgbClr val="5A27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20" autoAdjust="0"/>
    <p:restoredTop sz="58008" autoAdjust="0"/>
  </p:normalViewPr>
  <p:slideViewPr>
    <p:cSldViewPr snapToGrid="0">
      <p:cViewPr varScale="1">
        <p:scale>
          <a:sx n="49" d="100"/>
          <a:sy n="49" d="100"/>
        </p:scale>
        <p:origin x="720" y="58"/>
      </p:cViewPr>
      <p:guideLst>
        <p:guide orient="horz" pos="2160"/>
        <p:guide pos="3840"/>
      </p:guideLst>
    </p:cSldViewPr>
  </p:slideViewPr>
  <p:notesTextViewPr>
    <p:cViewPr>
      <p:scale>
        <a:sx n="3" d="2"/>
        <a:sy n="3" d="2"/>
      </p:scale>
      <p:origin x="0" y="0"/>
    </p:cViewPr>
  </p:notesTextViewPr>
  <p:sorterViewPr>
    <p:cViewPr>
      <p:scale>
        <a:sx n="100" d="100"/>
        <a:sy n="100" d="100"/>
      </p:scale>
      <p:origin x="0" y="4020"/>
    </p:cViewPr>
  </p:sorterViewPr>
  <p:notesViewPr>
    <p:cSldViewPr snapToGrid="0">
      <p:cViewPr varScale="1">
        <p:scale>
          <a:sx n="82" d="100"/>
          <a:sy n="82" d="100"/>
        </p:scale>
        <p:origin x="-1878" y="-84"/>
      </p:cViewPr>
      <p:guideLst>
        <p:guide orient="horz" pos="2957"/>
        <p:guide pos="2237"/>
      </p:guideLst>
    </p:cSldViewPr>
  </p:notesViewPr>
  <p:gridSpacing cx="38405" cy="38405"/>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tableStyles" Target="tableStyle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commentAuthors" Target="commen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notesMaster" Target="notesMasters/notesMaster1.xml"/><Relationship Id="rId8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1.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2.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7.xml"/><Relationship Id="rId1" Type="http://schemas.microsoft.com/office/2011/relationships/chartStyle" Target="style27.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8.xml"/><Relationship Id="rId1" Type="http://schemas.microsoft.com/office/2011/relationships/chartStyle" Target="style28.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29.xml"/><Relationship Id="rId1" Type="http://schemas.microsoft.com/office/2011/relationships/chartStyle" Target="style29.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0.xml"/><Relationship Id="rId1" Type="http://schemas.microsoft.com/office/2011/relationships/chartStyle" Target="style30.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1.xml"/><Relationship Id="rId1" Type="http://schemas.microsoft.com/office/2011/relationships/chartStyle" Target="style31.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2.xml"/><Relationship Id="rId1" Type="http://schemas.microsoft.com/office/2011/relationships/chartStyle" Target="style32.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3.xml"/><Relationship Id="rId1" Type="http://schemas.microsoft.com/office/2011/relationships/chartStyle" Target="style33.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4.xml"/><Relationship Id="rId1" Type="http://schemas.microsoft.com/office/2011/relationships/chartStyle" Target="style34.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5.xml"/><Relationship Id="rId1" Type="http://schemas.microsoft.com/office/2011/relationships/chartStyle" Target="style35.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6.xml"/><Relationship Id="rId1" Type="http://schemas.microsoft.com/office/2011/relationships/chartStyle" Target="style36.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7.xml"/><Relationship Id="rId1" Type="http://schemas.microsoft.com/office/2011/relationships/chartStyle" Target="style37.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8.xml"/><Relationship Id="rId1" Type="http://schemas.microsoft.com/office/2011/relationships/chartStyle" Target="style38.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39.xml"/><Relationship Id="rId1" Type="http://schemas.microsoft.com/office/2011/relationships/chartStyle" Target="style39.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0.xml"/><Relationship Id="rId1" Type="http://schemas.microsoft.com/office/2011/relationships/chartStyle" Target="style40.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1.xml"/><Relationship Id="rId1" Type="http://schemas.microsoft.com/office/2011/relationships/chartStyle" Target="style41.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2.xml"/><Relationship Id="rId1" Type="http://schemas.microsoft.com/office/2011/relationships/chartStyle" Target="style42.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3.xml"/><Relationship Id="rId1" Type="http://schemas.microsoft.com/office/2011/relationships/chartStyle" Target="style43.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4.xml"/><Relationship Id="rId1" Type="http://schemas.microsoft.com/office/2011/relationships/chartStyle" Target="style44.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5.xml"/><Relationship Id="rId1" Type="http://schemas.microsoft.com/office/2011/relationships/chartStyle" Target="style45.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6.xml"/><Relationship Id="rId1" Type="http://schemas.microsoft.com/office/2011/relationships/chartStyle" Target="style46.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47.xml"/><Relationship Id="rId1" Type="http://schemas.microsoft.com/office/2011/relationships/chartStyle" Target="style47.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48.xml"/><Relationship Id="rId1" Type="http://schemas.microsoft.com/office/2011/relationships/chartStyle" Target="style48.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33474334980076098"/>
          <c:y val="3.259259259259259E-2"/>
          <c:w val="0.63385051172671936"/>
          <c:h val="0.95382397251640871"/>
        </c:manualLayout>
      </c:layout>
      <c:barChart>
        <c:barDir val="bar"/>
        <c:grouping val="clustered"/>
        <c:varyColors val="0"/>
        <c:ser>
          <c:idx val="0"/>
          <c:order val="0"/>
          <c:tx>
            <c:strRef>
              <c:f>Sheet1!$B$1</c:f>
              <c:strCache>
                <c:ptCount val="1"/>
                <c:pt idx="0">
                  <c:v>% wearing lifejacket / PFD</c:v>
                </c:pt>
              </c:strCache>
            </c:strRef>
          </c:tx>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0"/>
            <c:invertIfNegative val="0"/>
            <c:bubble3D val="0"/>
            <c:spPr>
              <a:solidFill>
                <a:srgbClr val="FFFF66"/>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8FF8-4EFA-97D7-A25979A1AE0B}"/>
              </c:ext>
            </c:extLst>
          </c:dPt>
          <c:dPt>
            <c:idx val="1"/>
            <c:invertIfNegative val="0"/>
            <c:bubble3D val="0"/>
            <c:spPr>
              <a:solidFill>
                <a:srgbClr val="00B05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8FF8-4EFA-97D7-A25979A1AE0B}"/>
              </c:ext>
            </c:extLst>
          </c:dPt>
          <c:dPt>
            <c:idx val="2"/>
            <c:invertIfNegative val="0"/>
            <c:bubble3D val="0"/>
            <c:spPr>
              <a:solidFill>
                <a:srgbClr val="009999"/>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8FF8-4EFA-97D7-A25979A1AE0B}"/>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Total Voile</c:v>
                </c:pt>
                <c:pt idx="1">
                  <c:v>Total Pagayeurs</c:v>
                </c:pt>
                <c:pt idx="2">
                  <c:v>Total Bateau moteur + Motomarine</c:v>
                </c:pt>
              </c:strCache>
            </c:strRef>
          </c:cat>
          <c:val>
            <c:numRef>
              <c:f>Sheet1!$B$2:$B$4</c:f>
              <c:numCache>
                <c:formatCode>General</c:formatCode>
                <c:ptCount val="3"/>
                <c:pt idx="0">
                  <c:v>3</c:v>
                </c:pt>
                <c:pt idx="1">
                  <c:v>7</c:v>
                </c:pt>
                <c:pt idx="2">
                  <c:v>91</c:v>
                </c:pt>
              </c:numCache>
            </c:numRef>
          </c:val>
          <c:extLst>
            <c:ext xmlns:c16="http://schemas.microsoft.com/office/drawing/2014/chart" uri="{C3380CC4-5D6E-409C-BE32-E72D297353CC}">
              <c16:uniqueId val="{00000006-8FF8-4EFA-97D7-A25979A1AE0B}"/>
            </c:ext>
          </c:extLst>
        </c:ser>
        <c:dLbls>
          <c:showLegendKey val="0"/>
          <c:showVal val="0"/>
          <c:showCatName val="0"/>
          <c:showSerName val="0"/>
          <c:showPercent val="0"/>
          <c:showBubbleSize val="0"/>
        </c:dLbls>
        <c:gapWidth val="115"/>
        <c:overlap val="-20"/>
        <c:axId val="1015665776"/>
        <c:axId val="1015653712"/>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none"/>
        <c:minorTickMark val="none"/>
        <c:tickLblPos val="nextTo"/>
        <c:crossAx val="1015665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43028477360696349"/>
          <c:y val="1.9098324200854094E-2"/>
          <c:w val="0.53830909913721847"/>
          <c:h val="0.87809522987055788"/>
        </c:manualLayout>
      </c:layout>
      <c:barChart>
        <c:barDir val="bar"/>
        <c:grouping val="clustered"/>
        <c:varyColors val="0"/>
        <c:ser>
          <c:idx val="0"/>
          <c:order val="0"/>
          <c:tx>
            <c:strRef>
              <c:f>Sheet1!$B$1</c:f>
              <c:strCache>
                <c:ptCount val="1"/>
                <c:pt idx="0">
                  <c:v>% wearing lifejacket / PFD</c:v>
                </c:pt>
              </c:strCache>
            </c:strRef>
          </c:tx>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9"/>
            <c:invertIfNegative val="0"/>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01D3-48A2-8E89-F06AD137EDB4}"/>
              </c:ext>
            </c:extLst>
          </c:dPt>
          <c:dPt>
            <c:idx val="10"/>
            <c:invertIfNegative val="0"/>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01D3-48A2-8E89-F06AD137EDB4}"/>
              </c:ext>
            </c:extLst>
          </c:dPt>
          <c:dPt>
            <c:idx val="12"/>
            <c:invertIfNegative val="0"/>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01D3-48A2-8E89-F06AD137EDB4}"/>
              </c:ext>
            </c:extLst>
          </c:dPt>
          <c:dPt>
            <c:idx val="13"/>
            <c:invertIfNegative val="0"/>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01D3-48A2-8E89-F06AD137EDB4}"/>
              </c:ext>
            </c:extLst>
          </c:dPt>
          <c:dLbls>
            <c:dLbl>
              <c:idx val="8"/>
              <c:delete val="1"/>
              <c:extLst>
                <c:ext xmlns:c15="http://schemas.microsoft.com/office/drawing/2012/chart" uri="{CE6537A1-D6FC-4f65-9D91-7224C49458BB}"/>
                <c:ext xmlns:c16="http://schemas.microsoft.com/office/drawing/2014/chart" uri="{C3380CC4-5D6E-409C-BE32-E72D297353CC}">
                  <c16:uniqueId val="{00000008-01D3-48A2-8E89-F06AD137EDB4}"/>
                </c:ext>
              </c:extLst>
            </c:dLbl>
            <c:dLbl>
              <c:idx val="11"/>
              <c:delete val="1"/>
              <c:extLst>
                <c:ext xmlns:c15="http://schemas.microsoft.com/office/drawing/2012/chart" uri="{CE6537A1-D6FC-4f65-9D91-7224C49458BB}"/>
                <c:ext xmlns:c16="http://schemas.microsoft.com/office/drawing/2014/chart" uri="{C3380CC4-5D6E-409C-BE32-E72D297353CC}">
                  <c16:uniqueId val="{00000009-01D3-48A2-8E89-F06AD137EDB4}"/>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Grand Cabin Cruiser (6m +) </c:v>
                </c:pt>
                <c:pt idx="1">
                  <c:v>Petit Ponton (&gt; 6m) </c:v>
                </c:pt>
                <c:pt idx="2">
                  <c:v>Grand Ponton (6m +) </c:v>
                </c:pt>
                <c:pt idx="3">
                  <c:v>Grand Runabout (6m+) </c:v>
                </c:pt>
                <c:pt idx="4">
                  <c:v>Petit Runabout (&lt; 6m) </c:v>
                </c:pt>
                <c:pt idx="5">
                  <c:v>Petite embarcation moteur ouverte (&lt; 6m) </c:v>
                </c:pt>
                <c:pt idx="6">
                  <c:v>Pneumatique / Radeau avec moteur </c:v>
                </c:pt>
                <c:pt idx="7">
                  <c:v>Motomarine </c:v>
                </c:pt>
                <c:pt idx="9">
                  <c:v>Bateau moteur 6 mètres + *</c:v>
                </c:pt>
                <c:pt idx="10">
                  <c:v>Bateau moteur &lt; 6 mètres *</c:v>
                </c:pt>
                <c:pt idx="12">
                  <c:v>Total moteur excluant motomarines</c:v>
                </c:pt>
                <c:pt idx="13">
                  <c:v>Total des plaisanciers à moteur</c:v>
                </c:pt>
              </c:strCache>
            </c:strRef>
          </c:cat>
          <c:val>
            <c:numRef>
              <c:f>Sheet1!$B$2:$B$15</c:f>
              <c:numCache>
                <c:formatCode>General</c:formatCode>
                <c:ptCount val="14"/>
                <c:pt idx="0">
                  <c:v>6</c:v>
                </c:pt>
                <c:pt idx="1">
                  <c:v>11</c:v>
                </c:pt>
                <c:pt idx="2">
                  <c:v>15</c:v>
                </c:pt>
                <c:pt idx="3">
                  <c:v>15</c:v>
                </c:pt>
                <c:pt idx="4">
                  <c:v>18</c:v>
                </c:pt>
                <c:pt idx="5">
                  <c:v>24</c:v>
                </c:pt>
                <c:pt idx="6">
                  <c:v>54</c:v>
                </c:pt>
                <c:pt idx="7">
                  <c:v>95</c:v>
                </c:pt>
                <c:pt idx="8">
                  <c:v>0</c:v>
                </c:pt>
                <c:pt idx="9">
                  <c:v>14</c:v>
                </c:pt>
                <c:pt idx="10">
                  <c:v>20</c:v>
                </c:pt>
                <c:pt idx="11">
                  <c:v>0</c:v>
                </c:pt>
                <c:pt idx="12">
                  <c:v>18</c:v>
                </c:pt>
                <c:pt idx="13">
                  <c:v>21</c:v>
                </c:pt>
              </c:numCache>
            </c:numRef>
          </c:val>
          <c:extLst>
            <c:ext xmlns:c16="http://schemas.microsoft.com/office/drawing/2014/chart" uri="{C3380CC4-5D6E-409C-BE32-E72D297353CC}">
              <c16:uniqueId val="{0000000A-01D3-48A2-8E89-F06AD137EDB4}"/>
            </c:ext>
          </c:extLst>
        </c:ser>
        <c:dLbls>
          <c:showLegendKey val="0"/>
          <c:showVal val="0"/>
          <c:showCatName val="0"/>
          <c:showSerName val="0"/>
          <c:showPercent val="0"/>
          <c:showBubbleSize val="0"/>
        </c:dLbls>
        <c:gapWidth val="115"/>
        <c:overlap val="-20"/>
        <c:axId val="1015665776"/>
        <c:axId val="1015653712"/>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none"/>
        <c:minorTickMark val="none"/>
        <c:tickLblPos val="nextTo"/>
        <c:crossAx val="1015665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43028477360696349"/>
          <c:y val="1.9098324200854094E-2"/>
          <c:w val="0.53830909913721847"/>
          <c:h val="0.82064583889784337"/>
        </c:manualLayout>
      </c:layout>
      <c:barChart>
        <c:barDir val="bar"/>
        <c:grouping val="clustered"/>
        <c:varyColors val="0"/>
        <c:ser>
          <c:idx val="0"/>
          <c:order val="0"/>
          <c:tx>
            <c:strRef>
              <c:f>Sheet1!$B$1</c:f>
              <c:strCache>
                <c:ptCount val="1"/>
                <c:pt idx="0">
                  <c:v>% wearing lifejacket / PFD</c:v>
                </c:pt>
              </c:strCache>
            </c:strRef>
          </c:tx>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0"/>
            <c:invertIfNegative val="0"/>
            <c:bubble3D val="0"/>
            <c:spPr>
              <a:solidFill>
                <a:srgbClr val="FFFF66"/>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9359-4271-9A02-B4957AAC260F}"/>
              </c:ext>
            </c:extLst>
          </c:dPt>
          <c:dPt>
            <c:idx val="1"/>
            <c:invertIfNegative val="0"/>
            <c:bubble3D val="0"/>
            <c:spPr>
              <a:solidFill>
                <a:srgbClr val="FFFF66"/>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9359-4271-9A02-B4957AAC260F}"/>
              </c:ext>
            </c:extLst>
          </c:dPt>
          <c:dPt>
            <c:idx val="2"/>
            <c:invertIfNegative val="0"/>
            <c:bubble3D val="0"/>
            <c:spPr>
              <a:solidFill>
                <a:srgbClr val="FFFF66"/>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9359-4271-9A02-B4957AAC260F}"/>
              </c:ext>
            </c:extLst>
          </c:dPt>
          <c:dPt>
            <c:idx val="3"/>
            <c:invertIfNegative val="0"/>
            <c:bubble3D val="0"/>
            <c:spPr>
              <a:solidFill>
                <a:srgbClr val="00B05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9359-4271-9A02-B4957AAC260F}"/>
              </c:ext>
            </c:extLst>
          </c:dPt>
          <c:dPt>
            <c:idx val="4"/>
            <c:invertIfNegative val="0"/>
            <c:bubble3D val="0"/>
            <c:spPr>
              <a:solidFill>
                <a:srgbClr val="00B05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9359-4271-9A02-B4957AAC260F}"/>
              </c:ext>
            </c:extLst>
          </c:dPt>
          <c:dPt>
            <c:idx val="5"/>
            <c:invertIfNegative val="0"/>
            <c:bubble3D val="0"/>
            <c:spPr>
              <a:solidFill>
                <a:srgbClr val="00B05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B-9359-4271-9A02-B4957AAC260F}"/>
              </c:ext>
            </c:extLst>
          </c:dPt>
          <c:dPt>
            <c:idx val="6"/>
            <c:invertIfNegative val="0"/>
            <c:bubble3D val="0"/>
            <c:spPr>
              <a:solidFill>
                <a:srgbClr val="00B05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D-9359-4271-9A02-B4957AAC260F}"/>
              </c:ext>
            </c:extLst>
          </c:dPt>
          <c:dPt>
            <c:idx val="7"/>
            <c:invertIfNegative val="0"/>
            <c:bubble3D val="0"/>
            <c:spPr>
              <a:solidFill>
                <a:srgbClr val="00B05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F-9359-4271-9A02-B4957AAC260F}"/>
              </c:ext>
            </c:extLst>
          </c:dPt>
          <c:dPt>
            <c:idx val="8"/>
            <c:invertIfNegative val="0"/>
            <c:bubble3D val="0"/>
            <c:spPr>
              <a:solidFill>
                <a:srgbClr val="00B05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11-9359-4271-9A02-B4957AAC260F}"/>
              </c:ext>
            </c:extLst>
          </c:dPt>
          <c:dPt>
            <c:idx val="9"/>
            <c:invertIfNegative val="0"/>
            <c:bubble3D val="0"/>
            <c:spPr>
              <a:solidFill>
                <a:srgbClr val="FFFF66"/>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13-9359-4271-9A02-B4957AAC260F}"/>
              </c:ext>
            </c:extLst>
          </c:dPt>
          <c:dPt>
            <c:idx val="10"/>
            <c:invertIfNegative val="0"/>
            <c:bubble3D val="0"/>
            <c:spPr>
              <a:solidFill>
                <a:srgbClr val="FFFF66"/>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15-9359-4271-9A02-B4957AAC260F}"/>
              </c:ext>
            </c:extLst>
          </c:dPt>
          <c:dPt>
            <c:idx val="12"/>
            <c:invertIfNegative val="0"/>
            <c:bubble3D val="0"/>
            <c:spPr>
              <a:solidFill>
                <a:srgbClr val="00B05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17-9359-4271-9A02-B4957AAC260F}"/>
              </c:ext>
            </c:extLst>
          </c:dPt>
          <c:dPt>
            <c:idx val="13"/>
            <c:invertIfNegative val="0"/>
            <c:bubble3D val="0"/>
            <c:spPr>
              <a:solidFill>
                <a:srgbClr val="00B05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19-9359-4271-9A02-B4957AAC260F}"/>
              </c:ext>
            </c:extLst>
          </c:dPt>
          <c:dPt>
            <c:idx val="14"/>
            <c:invertIfNegative val="0"/>
            <c:bubble3D val="0"/>
            <c:spPr>
              <a:solidFill>
                <a:srgbClr val="00B05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1B-9359-4271-9A02-B4957AAC260F}"/>
              </c:ext>
            </c:extLst>
          </c:dPt>
          <c:dPt>
            <c:idx val="15"/>
            <c:invertIfNegative val="0"/>
            <c:bubble3D val="0"/>
            <c:spPr>
              <a:solidFill>
                <a:srgbClr val="00B05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1D-9359-4271-9A02-B4957AAC260F}"/>
              </c:ext>
            </c:extLst>
          </c:dPt>
          <c:dLbls>
            <c:dLbl>
              <c:idx val="3"/>
              <c:delete val="1"/>
              <c:extLst>
                <c:ext xmlns:c15="http://schemas.microsoft.com/office/drawing/2012/chart" uri="{CE6537A1-D6FC-4f65-9D91-7224C49458BB}"/>
                <c:ext xmlns:c16="http://schemas.microsoft.com/office/drawing/2014/chart" uri="{C3380CC4-5D6E-409C-BE32-E72D297353CC}">
                  <c16:uniqueId val="{00000007-9359-4271-9A02-B4957AAC260F}"/>
                </c:ext>
              </c:extLst>
            </c:dLbl>
            <c:dLbl>
              <c:idx val="11"/>
              <c:delete val="1"/>
              <c:extLst>
                <c:ext xmlns:c15="http://schemas.microsoft.com/office/drawing/2012/chart" uri="{CE6537A1-D6FC-4f65-9D91-7224C49458BB}"/>
                <c:ext xmlns:c16="http://schemas.microsoft.com/office/drawing/2014/chart" uri="{C3380CC4-5D6E-409C-BE32-E72D297353CC}">
                  <c16:uniqueId val="{0000001E-9359-4271-9A02-B4957AAC260F}"/>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Sheet1!$A$11:$A$19</c:f>
              <c:strCache>
                <c:ptCount val="9"/>
                <c:pt idx="0">
                  <c:v>Grand Voilier (6m+) </c:v>
                </c:pt>
                <c:pt idx="1">
                  <c:v>Petit Voilier (&lt; 6m) </c:v>
                </c:pt>
                <c:pt idx="2">
                  <c:v>Total de marins à voile </c:v>
                </c:pt>
                <c:pt idx="4">
                  <c:v>Planche à pagaie</c:v>
                </c:pt>
                <c:pt idx="5">
                  <c:v>Autre (rame, pédalo, pneumatique) </c:v>
                </c:pt>
                <c:pt idx="6">
                  <c:v>Canot </c:v>
                </c:pt>
                <c:pt idx="7">
                  <c:v>Kayak</c:v>
                </c:pt>
                <c:pt idx="8">
                  <c:v>Nombre total de pagayeurs </c:v>
                </c:pt>
              </c:strCache>
            </c:strRef>
          </c:cat>
          <c:val>
            <c:numRef>
              <c:f>Sheet1!$B$11:$B$19</c:f>
              <c:numCache>
                <c:formatCode>General</c:formatCode>
                <c:ptCount val="9"/>
                <c:pt idx="0">
                  <c:v>21</c:v>
                </c:pt>
                <c:pt idx="1">
                  <c:v>68</c:v>
                </c:pt>
                <c:pt idx="2">
                  <c:v>47</c:v>
                </c:pt>
                <c:pt idx="3">
                  <c:v>0</c:v>
                </c:pt>
                <c:pt idx="4">
                  <c:v>39</c:v>
                </c:pt>
                <c:pt idx="5">
                  <c:v>57</c:v>
                </c:pt>
                <c:pt idx="6">
                  <c:v>64</c:v>
                </c:pt>
                <c:pt idx="7">
                  <c:v>67</c:v>
                </c:pt>
                <c:pt idx="8">
                  <c:v>60</c:v>
                </c:pt>
              </c:numCache>
            </c:numRef>
          </c:val>
          <c:extLst>
            <c:ext xmlns:c16="http://schemas.microsoft.com/office/drawing/2014/chart" uri="{C3380CC4-5D6E-409C-BE32-E72D297353CC}">
              <c16:uniqueId val="{0000001F-9359-4271-9A02-B4957AAC260F}"/>
            </c:ext>
          </c:extLst>
        </c:ser>
        <c:dLbls>
          <c:showLegendKey val="0"/>
          <c:showVal val="0"/>
          <c:showCatName val="0"/>
          <c:showSerName val="0"/>
          <c:showPercent val="0"/>
          <c:showBubbleSize val="0"/>
        </c:dLbls>
        <c:gapWidth val="115"/>
        <c:overlap val="-20"/>
        <c:axId val="1015665776"/>
        <c:axId val="1015653712"/>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none"/>
        <c:minorTickMark val="none"/>
        <c:tickLblPos val="nextTo"/>
        <c:crossAx val="1015665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33916751397066364"/>
          <c:y val="6.1163667041619796E-2"/>
          <c:w val="0.545342303304164"/>
          <c:h val="0.84099928826343306"/>
        </c:manualLayout>
      </c:layout>
      <c:barChart>
        <c:barDir val="bar"/>
        <c:grouping val="clustered"/>
        <c:varyColors val="0"/>
        <c:ser>
          <c:idx val="0"/>
          <c:order val="0"/>
          <c:tx>
            <c:strRef>
              <c:f>Sheet1!$B$1</c:f>
              <c:strCache>
                <c:ptCount val="1"/>
                <c:pt idx="0">
                  <c:v>% wearing lifejacket / PFD</c:v>
                </c:pt>
              </c:strCache>
            </c:strRef>
          </c:tx>
          <c:spPr>
            <a:solidFill>
              <a:srgbClr val="3399F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2"/>
            <c:invertIfNegative val="0"/>
            <c:bubble3D val="0"/>
            <c:extLst>
              <c:ext xmlns:c16="http://schemas.microsoft.com/office/drawing/2014/chart" uri="{C3380CC4-5D6E-409C-BE32-E72D297353CC}">
                <c16:uniqueId val="{00000000-4BA1-4137-999B-FE5024C57C8C}"/>
              </c:ext>
            </c:extLst>
          </c:dPt>
          <c:dPt>
            <c:idx val="4"/>
            <c:invertIfNegative val="0"/>
            <c:bubble3D val="0"/>
            <c:extLst>
              <c:ext xmlns:c16="http://schemas.microsoft.com/office/drawing/2014/chart" uri="{C3380CC4-5D6E-409C-BE32-E72D297353CC}">
                <c16:uniqueId val="{00000001-4BA1-4137-999B-FE5024C57C8C}"/>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Ski nautique / Wakeboard </c:v>
                </c:pt>
                <c:pt idx="1">
                  <c:v>Haute vitesse </c:v>
                </c:pt>
                <c:pt idx="2">
                  <c:v>Intention de pêcher </c:v>
                </c:pt>
                <c:pt idx="3">
                  <c:v>Pêche</c:v>
                </c:pt>
                <c:pt idx="4">
                  <c:v>Net : Pêche / Intention de pêcher 19</c:v>
                </c:pt>
                <c:pt idx="5">
                  <c:v>Plaisance </c:v>
                </c:pt>
                <c:pt idx="6">
                  <c:v>Total plaisanciers à moteur (excluant motomarines) </c:v>
                </c:pt>
              </c:strCache>
            </c:strRef>
          </c:cat>
          <c:val>
            <c:numRef>
              <c:f>Sheet1!$B$2:$B$8</c:f>
              <c:numCache>
                <c:formatCode>General</c:formatCode>
                <c:ptCount val="7"/>
                <c:pt idx="0">
                  <c:v>24</c:v>
                </c:pt>
                <c:pt idx="1">
                  <c:v>16</c:v>
                </c:pt>
                <c:pt idx="2">
                  <c:v>23</c:v>
                </c:pt>
                <c:pt idx="3">
                  <c:v>18</c:v>
                </c:pt>
                <c:pt idx="4">
                  <c:v>19</c:v>
                </c:pt>
                <c:pt idx="5">
                  <c:v>16</c:v>
                </c:pt>
                <c:pt idx="6">
                  <c:v>18</c:v>
                </c:pt>
              </c:numCache>
            </c:numRef>
          </c:val>
          <c:extLst>
            <c:ext xmlns:c16="http://schemas.microsoft.com/office/drawing/2014/chart" uri="{C3380CC4-5D6E-409C-BE32-E72D297353CC}">
              <c16:uniqueId val="{00000002-4BA1-4137-999B-FE5024C57C8C}"/>
            </c:ext>
          </c:extLst>
        </c:ser>
        <c:dLbls>
          <c:showLegendKey val="0"/>
          <c:showVal val="0"/>
          <c:showCatName val="0"/>
          <c:showSerName val="0"/>
          <c:showPercent val="0"/>
          <c:showBubbleSize val="0"/>
        </c:dLbls>
        <c:gapWidth val="115"/>
        <c:overlap val="-20"/>
        <c:axId val="1015665776"/>
        <c:axId val="1015653712"/>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none"/>
        <c:minorTickMark val="none"/>
        <c:tickLblPos val="nextTo"/>
        <c:crossAx val="1015665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44864317048970287"/>
          <c:y val="5.5855364647995738E-2"/>
          <c:w val="0.54653954029813434"/>
          <c:h val="0.80907479435070273"/>
        </c:manualLayout>
      </c:layout>
      <c:barChart>
        <c:barDir val="bar"/>
        <c:grouping val="clustered"/>
        <c:varyColors val="0"/>
        <c:ser>
          <c:idx val="2"/>
          <c:order val="2"/>
          <c:tx>
            <c:strRef>
              <c:f>Sheet1!$D$1</c:f>
              <c:strCache>
                <c:ptCount val="1"/>
                <c:pt idx="0">
                  <c:v>Total</c:v>
                </c:pt>
              </c:strCache>
            </c:strRef>
          </c:tx>
          <c:spPr>
            <a:solidFill>
              <a:srgbClr val="3399F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Femme</c:v>
                </c:pt>
                <c:pt idx="1">
                  <c:v>Homme </c:v>
                </c:pt>
              </c:strCache>
            </c:strRef>
          </c:cat>
          <c:val>
            <c:numRef>
              <c:f>Sheet1!$D$2:$D$3</c:f>
              <c:numCache>
                <c:formatCode>General</c:formatCode>
                <c:ptCount val="2"/>
                <c:pt idx="0">
                  <c:v>25</c:v>
                </c:pt>
                <c:pt idx="1">
                  <c:v>24</c:v>
                </c:pt>
              </c:numCache>
            </c:numRef>
          </c:val>
          <c:extLst>
            <c:ext xmlns:c16="http://schemas.microsoft.com/office/drawing/2014/chart" uri="{C3380CC4-5D6E-409C-BE32-E72D297353CC}">
              <c16:uniqueId val="{00000004-B3DC-45E6-89F4-EE8ACD3FAF28}"/>
            </c:ext>
          </c:extLst>
        </c:ser>
        <c:dLbls>
          <c:showLegendKey val="0"/>
          <c:showVal val="0"/>
          <c:showCatName val="0"/>
          <c:showSerName val="0"/>
          <c:showPercent val="0"/>
          <c:showBubbleSize val="0"/>
        </c:dLbls>
        <c:gapWidth val="115"/>
        <c:overlap val="-20"/>
        <c:axId val="1015665776"/>
        <c:axId val="1015653712"/>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2022</c:v>
                      </c:pt>
                    </c:strCache>
                  </c:strRef>
                </c:tx>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2"/>
                  <c:invertIfNegative val="0"/>
                  <c:bubble3D val="0"/>
                  <c:extLst>
                    <c:ext xmlns:c16="http://schemas.microsoft.com/office/drawing/2014/chart" uri="{C3380CC4-5D6E-409C-BE32-E72D297353CC}">
                      <c16:uniqueId val="{00000000-D0E7-4F89-878D-C4FD248B8036}"/>
                    </c:ext>
                  </c:extLst>
                </c:dPt>
                <c:dPt>
                  <c:idx val="4"/>
                  <c:invertIfNegative val="0"/>
                  <c:bubble3D val="0"/>
                  <c:extLst>
                    <c:ext xmlns:c16="http://schemas.microsoft.com/office/drawing/2014/chart" uri="{C3380CC4-5D6E-409C-BE32-E72D297353CC}">
                      <c16:uniqueId val="{00000001-D0E7-4F89-878D-C4FD248B8036}"/>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Sheet1!$A$2:$A$3</c15:sqref>
                        </c15:formulaRef>
                      </c:ext>
                    </c:extLst>
                    <c:strCache>
                      <c:ptCount val="2"/>
                      <c:pt idx="0">
                        <c:v>Femme</c:v>
                      </c:pt>
                      <c:pt idx="1">
                        <c:v>Homme </c:v>
                      </c:pt>
                    </c:strCache>
                  </c:strRef>
                </c:cat>
                <c:val>
                  <c:numRef>
                    <c:extLst>
                      <c:ext uri="{02D57815-91ED-43cb-92C2-25804820EDAC}">
                        <c15:formulaRef>
                          <c15:sqref>Sheet1!$B$2:$B$3</c15:sqref>
                        </c15:formulaRef>
                      </c:ext>
                    </c:extLst>
                    <c:numCache>
                      <c:formatCode>General</c:formatCode>
                      <c:ptCount val="2"/>
                      <c:pt idx="0">
                        <c:v>25</c:v>
                      </c:pt>
                      <c:pt idx="1">
                        <c:v>24</c:v>
                      </c:pt>
                    </c:numCache>
                  </c:numRef>
                </c:val>
                <c:extLst>
                  <c:ext xmlns:c16="http://schemas.microsoft.com/office/drawing/2014/chart" uri="{C3380CC4-5D6E-409C-BE32-E72D297353CC}">
                    <c16:uniqueId val="{00000002-D0E7-4F89-878D-C4FD248B8036}"/>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2021</c:v>
                      </c:pt>
                    </c:strCache>
                  </c:strRef>
                </c:tx>
                <c:spPr>
                  <a:solidFill>
                    <a:schemeClr val="accent5">
                      <a:lumMod val="40000"/>
                      <a:lumOff val="6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2"/>
                  <c:invertIfNegative val="0"/>
                  <c:bubble3D val="0"/>
                  <c:extLst xmlns:c15="http://schemas.microsoft.com/office/drawing/2012/chart">
                    <c:ext xmlns:c16="http://schemas.microsoft.com/office/drawing/2014/chart" uri="{C3380CC4-5D6E-409C-BE32-E72D297353CC}">
                      <c16:uniqueId val="{00000003-D0E7-4F89-878D-C4FD248B8036}"/>
                    </c:ext>
                  </c:extLst>
                </c:dPt>
                <c:dPt>
                  <c:idx val="4"/>
                  <c:invertIfNegative val="0"/>
                  <c:bubble3D val="0"/>
                  <c:extLst xmlns:c15="http://schemas.microsoft.com/office/drawing/2012/chart">
                    <c:ext xmlns:c16="http://schemas.microsoft.com/office/drawing/2014/chart" uri="{C3380CC4-5D6E-409C-BE32-E72D297353CC}">
                      <c16:uniqueId val="{00000004-D0E7-4F89-878D-C4FD248B8036}"/>
                    </c:ext>
                  </c:extLst>
                </c:dPt>
                <c:dLbls>
                  <c:dLbl>
                    <c:idx val="4"/>
                    <c:delete val="1"/>
                    <c:extLst xmlns:c15="http://schemas.microsoft.com/office/drawing/2012/chart">
                      <c:ext xmlns:c15="http://schemas.microsoft.com/office/drawing/2012/chart" uri="{CE6537A1-D6FC-4f65-9D91-7224C49458BB}"/>
                      <c:ext xmlns:c16="http://schemas.microsoft.com/office/drawing/2014/chart" uri="{C3380CC4-5D6E-409C-BE32-E72D297353CC}">
                        <c16:uniqueId val="{00000004-D0E7-4F89-878D-C4FD248B8036}"/>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Sheet1!$A$2:$A$3</c15:sqref>
                        </c15:formulaRef>
                      </c:ext>
                    </c:extLst>
                    <c:strCache>
                      <c:ptCount val="2"/>
                      <c:pt idx="0">
                        <c:v>Femme</c:v>
                      </c:pt>
                      <c:pt idx="1">
                        <c:v>Homme </c:v>
                      </c:pt>
                    </c:strCache>
                  </c:strRef>
                </c:cat>
                <c:val>
                  <c:numRef>
                    <c:extLst xmlns:c15="http://schemas.microsoft.com/office/drawing/2012/chart">
                      <c:ext xmlns:c15="http://schemas.microsoft.com/office/drawing/2012/chart" uri="{02D57815-91ED-43cb-92C2-25804820EDAC}">
                        <c15:formulaRef>
                          <c15:sqref>Sheet1!$C$2:$C$3</c15:sqref>
                        </c15:formulaRef>
                      </c:ext>
                    </c:extLst>
                    <c:numCache>
                      <c:formatCode>General</c:formatCode>
                      <c:ptCount val="2"/>
                      <c:pt idx="0">
                        <c:v>25</c:v>
                      </c:pt>
                      <c:pt idx="1">
                        <c:v>24</c:v>
                      </c:pt>
                    </c:numCache>
                  </c:numRef>
                </c:val>
                <c:extLst xmlns:c15="http://schemas.microsoft.com/office/drawing/2012/chart">
                  <c:ext xmlns:c16="http://schemas.microsoft.com/office/drawing/2014/chart" uri="{C3380CC4-5D6E-409C-BE32-E72D297353CC}">
                    <c16:uniqueId val="{00000005-D0E7-4F89-878D-C4FD248B8036}"/>
                  </c:ext>
                </c:extLst>
              </c15:ser>
            </c15:filteredBarSeries>
          </c:ext>
        </c:extLst>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none"/>
        <c:minorTickMark val="none"/>
        <c:tickLblPos val="nextTo"/>
        <c:crossAx val="1015665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44864317048970287"/>
          <c:y val="5.5855364647995738E-2"/>
          <c:w val="0.54653954029813434"/>
          <c:h val="0.80907479435070273"/>
        </c:manualLayout>
      </c:layout>
      <c:barChart>
        <c:barDir val="bar"/>
        <c:grouping val="clustered"/>
        <c:varyColors val="0"/>
        <c:ser>
          <c:idx val="2"/>
          <c:order val="2"/>
          <c:tx>
            <c:strRef>
              <c:f>Sheet1!$D$1</c:f>
              <c:strCache>
                <c:ptCount val="1"/>
                <c:pt idx="0">
                  <c:v>Total</c:v>
                </c:pt>
              </c:strCache>
            </c:strRef>
          </c:tx>
          <c:spPr>
            <a:solidFill>
              <a:srgbClr val="3399F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Aînés (65 ans et plus) </c:v>
                </c:pt>
                <c:pt idx="1">
                  <c:v>Adultes (18 à 64) </c:v>
                </c:pt>
                <c:pt idx="2">
                  <c:v>Ados (13 à 17) </c:v>
                </c:pt>
                <c:pt idx="3">
                  <c:v>Enfants (0 à 12) </c:v>
                </c:pt>
                <c:pt idx="4">
                  <c:v>Nombre total de plaisanciers </c:v>
                </c:pt>
              </c:strCache>
            </c:strRef>
          </c:cat>
          <c:val>
            <c:numRef>
              <c:f>Sheet1!$D$2:$D$6</c:f>
              <c:numCache>
                <c:formatCode>General</c:formatCode>
                <c:ptCount val="5"/>
                <c:pt idx="0">
                  <c:v>10</c:v>
                </c:pt>
                <c:pt idx="1">
                  <c:v>18</c:v>
                </c:pt>
                <c:pt idx="2">
                  <c:v>51</c:v>
                </c:pt>
                <c:pt idx="3">
                  <c:v>85</c:v>
                </c:pt>
                <c:pt idx="4">
                  <c:v>24</c:v>
                </c:pt>
              </c:numCache>
            </c:numRef>
          </c:val>
          <c:extLst>
            <c:ext xmlns:c16="http://schemas.microsoft.com/office/drawing/2014/chart" uri="{C3380CC4-5D6E-409C-BE32-E72D297353CC}">
              <c16:uniqueId val="{00000004-94CA-4DCD-B6C1-65FB9E90D901}"/>
            </c:ext>
          </c:extLst>
        </c:ser>
        <c:dLbls>
          <c:showLegendKey val="0"/>
          <c:showVal val="0"/>
          <c:showCatName val="0"/>
          <c:showSerName val="0"/>
          <c:showPercent val="0"/>
          <c:showBubbleSize val="0"/>
        </c:dLbls>
        <c:gapWidth val="115"/>
        <c:overlap val="-20"/>
        <c:axId val="1015665776"/>
        <c:axId val="1015653712"/>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2022</c:v>
                      </c:pt>
                    </c:strCache>
                  </c:strRef>
                </c:tx>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2"/>
                  <c:invertIfNegative val="0"/>
                  <c:bubble3D val="0"/>
                  <c:extLst>
                    <c:ext xmlns:c16="http://schemas.microsoft.com/office/drawing/2014/chart" uri="{C3380CC4-5D6E-409C-BE32-E72D297353CC}">
                      <c16:uniqueId val="{00000000-3566-4A7A-9D10-46BC40A730A6}"/>
                    </c:ext>
                  </c:extLst>
                </c:dPt>
                <c:dPt>
                  <c:idx val="4"/>
                  <c:invertIfNegative val="0"/>
                  <c:bubble3D val="0"/>
                  <c:extLst>
                    <c:ext xmlns:c16="http://schemas.microsoft.com/office/drawing/2014/chart" uri="{C3380CC4-5D6E-409C-BE32-E72D297353CC}">
                      <c16:uniqueId val="{00000001-3566-4A7A-9D10-46BC40A730A6}"/>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Sheet1!$A$2:$A$6</c15:sqref>
                        </c15:formulaRef>
                      </c:ext>
                    </c:extLst>
                    <c:strCache>
                      <c:ptCount val="5"/>
                      <c:pt idx="0">
                        <c:v>Aînés (65 ans et plus) </c:v>
                      </c:pt>
                      <c:pt idx="1">
                        <c:v>Adultes (18 à 64) </c:v>
                      </c:pt>
                      <c:pt idx="2">
                        <c:v>Ados (13 à 17) </c:v>
                      </c:pt>
                      <c:pt idx="3">
                        <c:v>Enfants (0 à 12) </c:v>
                      </c:pt>
                      <c:pt idx="4">
                        <c:v>Nombre total de plaisanciers </c:v>
                      </c:pt>
                    </c:strCache>
                  </c:strRef>
                </c:cat>
                <c:val>
                  <c:numRef>
                    <c:extLst>
                      <c:ext uri="{02D57815-91ED-43cb-92C2-25804820EDAC}">
                        <c15:formulaRef>
                          <c15:sqref>Sheet1!$B$2:$B$6</c15:sqref>
                        </c15:formulaRef>
                      </c:ext>
                    </c:extLst>
                    <c:numCache>
                      <c:formatCode>General</c:formatCode>
                      <c:ptCount val="5"/>
                      <c:pt idx="0">
                        <c:v>10</c:v>
                      </c:pt>
                      <c:pt idx="1">
                        <c:v>19</c:v>
                      </c:pt>
                      <c:pt idx="2">
                        <c:v>54</c:v>
                      </c:pt>
                      <c:pt idx="3">
                        <c:v>83</c:v>
                      </c:pt>
                      <c:pt idx="4">
                        <c:v>25</c:v>
                      </c:pt>
                    </c:numCache>
                  </c:numRef>
                </c:val>
                <c:extLst>
                  <c:ext xmlns:c16="http://schemas.microsoft.com/office/drawing/2014/chart" uri="{C3380CC4-5D6E-409C-BE32-E72D297353CC}">
                    <c16:uniqueId val="{00000002-3566-4A7A-9D10-46BC40A730A6}"/>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2021</c:v>
                      </c:pt>
                    </c:strCache>
                  </c:strRef>
                </c:tx>
                <c:spPr>
                  <a:solidFill>
                    <a:schemeClr val="accent5">
                      <a:lumMod val="40000"/>
                      <a:lumOff val="6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2"/>
                  <c:invertIfNegative val="0"/>
                  <c:bubble3D val="0"/>
                  <c:extLst xmlns:c15="http://schemas.microsoft.com/office/drawing/2012/chart">
                    <c:ext xmlns:c16="http://schemas.microsoft.com/office/drawing/2014/chart" uri="{C3380CC4-5D6E-409C-BE32-E72D297353CC}">
                      <c16:uniqueId val="{00000003-3566-4A7A-9D10-46BC40A730A6}"/>
                    </c:ext>
                  </c:extLst>
                </c:dPt>
                <c:dPt>
                  <c:idx val="4"/>
                  <c:invertIfNegative val="0"/>
                  <c:bubble3D val="0"/>
                  <c:extLst xmlns:c15="http://schemas.microsoft.com/office/drawing/2012/chart">
                    <c:ext xmlns:c16="http://schemas.microsoft.com/office/drawing/2014/chart" uri="{C3380CC4-5D6E-409C-BE32-E72D297353CC}">
                      <c16:uniqueId val="{00000004-3566-4A7A-9D10-46BC40A730A6}"/>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Sheet1!$A$2:$A$6</c15:sqref>
                        </c15:formulaRef>
                      </c:ext>
                    </c:extLst>
                    <c:strCache>
                      <c:ptCount val="5"/>
                      <c:pt idx="0">
                        <c:v>Aînés (65 ans et plus) </c:v>
                      </c:pt>
                      <c:pt idx="1">
                        <c:v>Adultes (18 à 64) </c:v>
                      </c:pt>
                      <c:pt idx="2">
                        <c:v>Ados (13 à 17) </c:v>
                      </c:pt>
                      <c:pt idx="3">
                        <c:v>Enfants (0 à 12) </c:v>
                      </c:pt>
                      <c:pt idx="4">
                        <c:v>Nombre total de plaisanciers </c:v>
                      </c:pt>
                    </c:strCache>
                  </c:strRef>
                </c:cat>
                <c:val>
                  <c:numRef>
                    <c:extLst xmlns:c15="http://schemas.microsoft.com/office/drawing/2012/chart">
                      <c:ext xmlns:c15="http://schemas.microsoft.com/office/drawing/2012/chart" uri="{02D57815-91ED-43cb-92C2-25804820EDAC}">
                        <c15:formulaRef>
                          <c15:sqref>Sheet1!$C$2:$C$6</c15:sqref>
                        </c15:formulaRef>
                      </c:ext>
                    </c:extLst>
                    <c:numCache>
                      <c:formatCode>General</c:formatCode>
                      <c:ptCount val="5"/>
                      <c:pt idx="0">
                        <c:v>11</c:v>
                      </c:pt>
                      <c:pt idx="1">
                        <c:v>18</c:v>
                      </c:pt>
                      <c:pt idx="2">
                        <c:v>48</c:v>
                      </c:pt>
                      <c:pt idx="3">
                        <c:v>87</c:v>
                      </c:pt>
                      <c:pt idx="4">
                        <c:v>24</c:v>
                      </c:pt>
                    </c:numCache>
                  </c:numRef>
                </c:val>
                <c:extLst xmlns:c15="http://schemas.microsoft.com/office/drawing/2012/chart">
                  <c:ext xmlns:c16="http://schemas.microsoft.com/office/drawing/2014/chart" uri="{C3380CC4-5D6E-409C-BE32-E72D297353CC}">
                    <c16:uniqueId val="{00000005-3566-4A7A-9D10-46BC40A730A6}"/>
                  </c:ext>
                </c:extLst>
              </c15:ser>
            </c15:filteredBarSeries>
          </c:ext>
        </c:extLst>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none"/>
        <c:minorTickMark val="none"/>
        <c:tickLblPos val="nextTo"/>
        <c:crossAx val="1015665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44864317048970287"/>
          <c:y val="5.5855364647995738E-2"/>
          <c:w val="0.54653954029813434"/>
          <c:h val="0.80907479435070273"/>
        </c:manualLayout>
      </c:layout>
      <c:barChart>
        <c:barDir val="bar"/>
        <c:grouping val="clustered"/>
        <c:varyColors val="0"/>
        <c:ser>
          <c:idx val="2"/>
          <c:order val="2"/>
          <c:tx>
            <c:strRef>
              <c:f>Sheet1!$D$1</c:f>
              <c:strCache>
                <c:ptCount val="1"/>
                <c:pt idx="0">
                  <c:v>Total</c:v>
                </c:pt>
              </c:strCache>
            </c:strRef>
          </c:tx>
          <c:spPr>
            <a:solidFill>
              <a:srgbClr val="3399F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Passager</c:v>
                </c:pt>
                <c:pt idx="1">
                  <c:v>Opérateurs</c:v>
                </c:pt>
              </c:strCache>
            </c:strRef>
          </c:cat>
          <c:val>
            <c:numRef>
              <c:f>Sheet1!$D$2:$D$3</c:f>
              <c:numCache>
                <c:formatCode>General</c:formatCode>
                <c:ptCount val="2"/>
                <c:pt idx="0">
                  <c:v>25</c:v>
                </c:pt>
                <c:pt idx="1">
                  <c:v>23</c:v>
                </c:pt>
              </c:numCache>
            </c:numRef>
          </c:val>
          <c:extLst>
            <c:ext xmlns:c16="http://schemas.microsoft.com/office/drawing/2014/chart" uri="{C3380CC4-5D6E-409C-BE32-E72D297353CC}">
              <c16:uniqueId val="{00000004-5BAE-4C02-93AD-C12E83157A66}"/>
            </c:ext>
          </c:extLst>
        </c:ser>
        <c:dLbls>
          <c:showLegendKey val="0"/>
          <c:showVal val="0"/>
          <c:showCatName val="0"/>
          <c:showSerName val="0"/>
          <c:showPercent val="0"/>
          <c:showBubbleSize val="0"/>
        </c:dLbls>
        <c:gapWidth val="115"/>
        <c:overlap val="-20"/>
        <c:axId val="1015665776"/>
        <c:axId val="1015653712"/>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2022</c:v>
                      </c:pt>
                    </c:strCache>
                  </c:strRef>
                </c:tx>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2"/>
                  <c:invertIfNegative val="0"/>
                  <c:bubble3D val="0"/>
                  <c:extLst>
                    <c:ext xmlns:c16="http://schemas.microsoft.com/office/drawing/2014/chart" uri="{C3380CC4-5D6E-409C-BE32-E72D297353CC}">
                      <c16:uniqueId val="{00000000-DA1E-4A0A-A140-B2D5C8173230}"/>
                    </c:ext>
                  </c:extLst>
                </c:dPt>
                <c:dPt>
                  <c:idx val="4"/>
                  <c:invertIfNegative val="0"/>
                  <c:bubble3D val="0"/>
                  <c:extLst>
                    <c:ext xmlns:c16="http://schemas.microsoft.com/office/drawing/2014/chart" uri="{C3380CC4-5D6E-409C-BE32-E72D297353CC}">
                      <c16:uniqueId val="{00000001-DA1E-4A0A-A140-B2D5C8173230}"/>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Sheet1!$A$2:$A$3</c15:sqref>
                        </c15:formulaRef>
                      </c:ext>
                    </c:extLst>
                    <c:strCache>
                      <c:ptCount val="2"/>
                      <c:pt idx="0">
                        <c:v>Passager</c:v>
                      </c:pt>
                      <c:pt idx="1">
                        <c:v>Opérateurs</c:v>
                      </c:pt>
                    </c:strCache>
                  </c:strRef>
                </c:cat>
                <c:val>
                  <c:numRef>
                    <c:extLst>
                      <c:ext uri="{02D57815-91ED-43cb-92C2-25804820EDAC}">
                        <c15:formulaRef>
                          <c15:sqref>Sheet1!$B$2:$B$3</c15:sqref>
                        </c15:formulaRef>
                      </c:ext>
                    </c:extLst>
                    <c:numCache>
                      <c:formatCode>General</c:formatCode>
                      <c:ptCount val="2"/>
                      <c:pt idx="0">
                        <c:v>25</c:v>
                      </c:pt>
                      <c:pt idx="1">
                        <c:v>23</c:v>
                      </c:pt>
                    </c:numCache>
                  </c:numRef>
                </c:val>
                <c:extLst>
                  <c:ext xmlns:c16="http://schemas.microsoft.com/office/drawing/2014/chart" uri="{C3380CC4-5D6E-409C-BE32-E72D297353CC}">
                    <c16:uniqueId val="{00000002-DA1E-4A0A-A140-B2D5C8173230}"/>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2021</c:v>
                      </c:pt>
                    </c:strCache>
                  </c:strRef>
                </c:tx>
                <c:spPr>
                  <a:solidFill>
                    <a:schemeClr val="accent5">
                      <a:lumMod val="40000"/>
                      <a:lumOff val="6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2"/>
                  <c:invertIfNegative val="0"/>
                  <c:bubble3D val="0"/>
                  <c:extLst xmlns:c15="http://schemas.microsoft.com/office/drawing/2012/chart">
                    <c:ext xmlns:c16="http://schemas.microsoft.com/office/drawing/2014/chart" uri="{C3380CC4-5D6E-409C-BE32-E72D297353CC}">
                      <c16:uniqueId val="{00000003-DA1E-4A0A-A140-B2D5C8173230}"/>
                    </c:ext>
                  </c:extLst>
                </c:dPt>
                <c:dPt>
                  <c:idx val="4"/>
                  <c:invertIfNegative val="0"/>
                  <c:bubble3D val="0"/>
                  <c:extLst xmlns:c15="http://schemas.microsoft.com/office/drawing/2012/chart">
                    <c:ext xmlns:c16="http://schemas.microsoft.com/office/drawing/2014/chart" uri="{C3380CC4-5D6E-409C-BE32-E72D297353CC}">
                      <c16:uniqueId val="{00000004-DA1E-4A0A-A140-B2D5C8173230}"/>
                    </c:ext>
                  </c:extLst>
                </c:dPt>
                <c:dLbls>
                  <c:dLbl>
                    <c:idx val="4"/>
                    <c:delete val="1"/>
                    <c:extLst xmlns:c15="http://schemas.microsoft.com/office/drawing/2012/chart">
                      <c:ext xmlns:c15="http://schemas.microsoft.com/office/drawing/2012/chart" uri="{CE6537A1-D6FC-4f65-9D91-7224C49458BB}"/>
                      <c:ext xmlns:c16="http://schemas.microsoft.com/office/drawing/2014/chart" uri="{C3380CC4-5D6E-409C-BE32-E72D297353CC}">
                        <c16:uniqueId val="{00000004-DA1E-4A0A-A140-B2D5C8173230}"/>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Sheet1!$A$2:$A$3</c15:sqref>
                        </c15:formulaRef>
                      </c:ext>
                    </c:extLst>
                    <c:strCache>
                      <c:ptCount val="2"/>
                      <c:pt idx="0">
                        <c:v>Passager</c:v>
                      </c:pt>
                      <c:pt idx="1">
                        <c:v>Opérateurs</c:v>
                      </c:pt>
                    </c:strCache>
                  </c:strRef>
                </c:cat>
                <c:val>
                  <c:numRef>
                    <c:extLst xmlns:c15="http://schemas.microsoft.com/office/drawing/2012/chart">
                      <c:ext xmlns:c15="http://schemas.microsoft.com/office/drawing/2012/chart" uri="{02D57815-91ED-43cb-92C2-25804820EDAC}">
                        <c15:formulaRef>
                          <c15:sqref>Sheet1!$C$2:$C$3</c15:sqref>
                        </c15:formulaRef>
                      </c:ext>
                    </c:extLst>
                    <c:numCache>
                      <c:formatCode>General</c:formatCode>
                      <c:ptCount val="2"/>
                      <c:pt idx="0">
                        <c:v>25</c:v>
                      </c:pt>
                      <c:pt idx="1">
                        <c:v>23</c:v>
                      </c:pt>
                    </c:numCache>
                  </c:numRef>
                </c:val>
                <c:extLst xmlns:c15="http://schemas.microsoft.com/office/drawing/2012/chart">
                  <c:ext xmlns:c16="http://schemas.microsoft.com/office/drawing/2014/chart" uri="{C3380CC4-5D6E-409C-BE32-E72D297353CC}">
                    <c16:uniqueId val="{00000005-DA1E-4A0A-A140-B2D5C8173230}"/>
                  </c:ext>
                </c:extLst>
              </c15:ser>
            </c15:filteredBarSeries>
          </c:ext>
        </c:extLst>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none"/>
        <c:minorTickMark val="none"/>
        <c:tickLblPos val="nextTo"/>
        <c:crossAx val="1015665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44864317048970287"/>
          <c:y val="5.5855364647995738E-2"/>
          <c:w val="0.54653954029813434"/>
          <c:h val="0.80907479435070273"/>
        </c:manualLayout>
      </c:layout>
      <c:barChart>
        <c:barDir val="bar"/>
        <c:grouping val="clustered"/>
        <c:varyColors val="0"/>
        <c:ser>
          <c:idx val="2"/>
          <c:order val="2"/>
          <c:tx>
            <c:strRef>
              <c:f>Sheet1!$D$1</c:f>
              <c:strCache>
                <c:ptCount val="1"/>
                <c:pt idx="0">
                  <c:v>Total</c:v>
                </c:pt>
              </c:strCache>
            </c:strRef>
          </c:tx>
          <c:spPr>
            <a:solidFill>
              <a:srgbClr val="3399F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Deux occupants et plus (OP + 1 ou plus)</c:v>
                </c:pt>
                <c:pt idx="1">
                  <c:v>Un occupant (OP uniquement)</c:v>
                </c:pt>
              </c:strCache>
            </c:strRef>
          </c:cat>
          <c:val>
            <c:numRef>
              <c:f>Sheet1!$D$2:$D$3</c:f>
              <c:numCache>
                <c:formatCode>General</c:formatCode>
                <c:ptCount val="2"/>
                <c:pt idx="0">
                  <c:v>22</c:v>
                </c:pt>
                <c:pt idx="1">
                  <c:v>43</c:v>
                </c:pt>
              </c:numCache>
            </c:numRef>
          </c:val>
          <c:extLst>
            <c:ext xmlns:c16="http://schemas.microsoft.com/office/drawing/2014/chart" uri="{C3380CC4-5D6E-409C-BE32-E72D297353CC}">
              <c16:uniqueId val="{00000004-5695-4414-8A8F-0394EEFC446B}"/>
            </c:ext>
          </c:extLst>
        </c:ser>
        <c:dLbls>
          <c:showLegendKey val="0"/>
          <c:showVal val="0"/>
          <c:showCatName val="0"/>
          <c:showSerName val="0"/>
          <c:showPercent val="0"/>
          <c:showBubbleSize val="0"/>
        </c:dLbls>
        <c:gapWidth val="115"/>
        <c:overlap val="-20"/>
        <c:axId val="1015665776"/>
        <c:axId val="1015653712"/>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2022</c:v>
                      </c:pt>
                    </c:strCache>
                  </c:strRef>
                </c:tx>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2"/>
                  <c:invertIfNegative val="0"/>
                  <c:bubble3D val="0"/>
                  <c:extLst>
                    <c:ext xmlns:c16="http://schemas.microsoft.com/office/drawing/2014/chart" uri="{C3380CC4-5D6E-409C-BE32-E72D297353CC}">
                      <c16:uniqueId val="{00000000-B733-465A-B51D-BC8BD00289C7}"/>
                    </c:ext>
                  </c:extLst>
                </c:dPt>
                <c:dPt>
                  <c:idx val="4"/>
                  <c:invertIfNegative val="0"/>
                  <c:bubble3D val="0"/>
                  <c:extLst>
                    <c:ext xmlns:c16="http://schemas.microsoft.com/office/drawing/2014/chart" uri="{C3380CC4-5D6E-409C-BE32-E72D297353CC}">
                      <c16:uniqueId val="{00000001-B733-465A-B51D-BC8BD00289C7}"/>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Sheet1!$A$2:$A$3</c15:sqref>
                        </c15:formulaRef>
                      </c:ext>
                    </c:extLst>
                    <c:strCache>
                      <c:ptCount val="2"/>
                      <c:pt idx="0">
                        <c:v>Deux occupants et plus (OP + 1 ou plus)</c:v>
                      </c:pt>
                      <c:pt idx="1">
                        <c:v>Un occupant (OP uniquement)</c:v>
                      </c:pt>
                    </c:strCache>
                  </c:strRef>
                </c:cat>
                <c:val>
                  <c:numRef>
                    <c:extLst>
                      <c:ext uri="{02D57815-91ED-43cb-92C2-25804820EDAC}">
                        <c15:formulaRef>
                          <c15:sqref>Sheet1!$B$2:$B$3</c15:sqref>
                        </c15:formulaRef>
                      </c:ext>
                    </c:extLst>
                    <c:numCache>
                      <c:formatCode>General</c:formatCode>
                      <c:ptCount val="2"/>
                      <c:pt idx="0">
                        <c:v>23</c:v>
                      </c:pt>
                      <c:pt idx="1">
                        <c:v>43</c:v>
                      </c:pt>
                    </c:numCache>
                  </c:numRef>
                </c:val>
                <c:extLst>
                  <c:ext xmlns:c16="http://schemas.microsoft.com/office/drawing/2014/chart" uri="{C3380CC4-5D6E-409C-BE32-E72D297353CC}">
                    <c16:uniqueId val="{00000002-B733-465A-B51D-BC8BD00289C7}"/>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2021</c:v>
                      </c:pt>
                    </c:strCache>
                  </c:strRef>
                </c:tx>
                <c:spPr>
                  <a:solidFill>
                    <a:schemeClr val="accent5">
                      <a:lumMod val="40000"/>
                      <a:lumOff val="6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2"/>
                  <c:invertIfNegative val="0"/>
                  <c:bubble3D val="0"/>
                  <c:extLst xmlns:c15="http://schemas.microsoft.com/office/drawing/2012/chart">
                    <c:ext xmlns:c16="http://schemas.microsoft.com/office/drawing/2014/chart" uri="{C3380CC4-5D6E-409C-BE32-E72D297353CC}">
                      <c16:uniqueId val="{00000003-B733-465A-B51D-BC8BD00289C7}"/>
                    </c:ext>
                  </c:extLst>
                </c:dPt>
                <c:dPt>
                  <c:idx val="4"/>
                  <c:invertIfNegative val="0"/>
                  <c:bubble3D val="0"/>
                  <c:extLst xmlns:c15="http://schemas.microsoft.com/office/drawing/2012/chart">
                    <c:ext xmlns:c16="http://schemas.microsoft.com/office/drawing/2014/chart" uri="{C3380CC4-5D6E-409C-BE32-E72D297353CC}">
                      <c16:uniqueId val="{00000004-B733-465A-B51D-BC8BD00289C7}"/>
                    </c:ext>
                  </c:extLst>
                </c:dPt>
                <c:dLbls>
                  <c:dLbl>
                    <c:idx val="4"/>
                    <c:delete val="1"/>
                    <c:extLst xmlns:c15="http://schemas.microsoft.com/office/drawing/2012/chart">
                      <c:ext xmlns:c15="http://schemas.microsoft.com/office/drawing/2012/chart" uri="{CE6537A1-D6FC-4f65-9D91-7224C49458BB}"/>
                      <c:ext xmlns:c16="http://schemas.microsoft.com/office/drawing/2014/chart" uri="{C3380CC4-5D6E-409C-BE32-E72D297353CC}">
                        <c16:uniqueId val="{00000004-B733-465A-B51D-BC8BD00289C7}"/>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Sheet1!$A$2:$A$3</c15:sqref>
                        </c15:formulaRef>
                      </c:ext>
                    </c:extLst>
                    <c:strCache>
                      <c:ptCount val="2"/>
                      <c:pt idx="0">
                        <c:v>Deux occupants et plus (OP + 1 ou plus)</c:v>
                      </c:pt>
                      <c:pt idx="1">
                        <c:v>Un occupant (OP uniquement)</c:v>
                      </c:pt>
                    </c:strCache>
                  </c:strRef>
                </c:cat>
                <c:val>
                  <c:numRef>
                    <c:extLst xmlns:c15="http://schemas.microsoft.com/office/drawing/2012/chart">
                      <c:ext xmlns:c15="http://schemas.microsoft.com/office/drawing/2012/chart" uri="{02D57815-91ED-43cb-92C2-25804820EDAC}">
                        <c15:formulaRef>
                          <c15:sqref>Sheet1!$C$2:$C$3</c15:sqref>
                        </c15:formulaRef>
                      </c:ext>
                    </c:extLst>
                    <c:numCache>
                      <c:formatCode>General</c:formatCode>
                      <c:ptCount val="2"/>
                      <c:pt idx="0">
                        <c:v>22</c:v>
                      </c:pt>
                      <c:pt idx="1">
                        <c:v>43</c:v>
                      </c:pt>
                    </c:numCache>
                  </c:numRef>
                </c:val>
                <c:extLst xmlns:c15="http://schemas.microsoft.com/office/drawing/2012/chart">
                  <c:ext xmlns:c16="http://schemas.microsoft.com/office/drawing/2014/chart" uri="{C3380CC4-5D6E-409C-BE32-E72D297353CC}">
                    <c16:uniqueId val="{00000005-B733-465A-B51D-BC8BD00289C7}"/>
                  </c:ext>
                </c:extLst>
              </c15:ser>
            </c15:filteredBarSeries>
          </c:ext>
        </c:extLst>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none"/>
        <c:minorTickMark val="none"/>
        <c:tickLblPos val="nextTo"/>
        <c:crossAx val="1015665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57142785415181307"/>
          <c:y val="4.6877877984562263E-2"/>
          <c:w val="0.40929252569421382"/>
          <c:h val="0.92651831652423489"/>
        </c:manualLayout>
      </c:layout>
      <c:barChart>
        <c:barDir val="bar"/>
        <c:grouping val="clustered"/>
        <c:varyColors val="0"/>
        <c:ser>
          <c:idx val="0"/>
          <c:order val="0"/>
          <c:tx>
            <c:strRef>
              <c:f>Sheet1!$B$1</c:f>
              <c:strCache>
                <c:ptCount val="1"/>
                <c:pt idx="0">
                  <c:v>2022</c:v>
                </c:pt>
              </c:strCache>
            </c:strRef>
          </c:tx>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0"/>
            <c:invertIfNegative val="0"/>
            <c:bubble3D val="0"/>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BACB-4723-AD65-961938A366C9}"/>
              </c:ext>
            </c:extLst>
          </c:dPt>
          <c:dPt>
            <c:idx val="1"/>
            <c:invertIfNegative val="0"/>
            <c:bubble3D val="0"/>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BACB-4723-AD65-961938A366C9}"/>
              </c:ext>
            </c:extLst>
          </c:dPt>
          <c:dPt>
            <c:idx val="2"/>
            <c:invertIfNegative val="0"/>
            <c:bubble3D val="0"/>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BACB-4723-AD65-961938A366C9}"/>
              </c:ext>
            </c:extLst>
          </c:dPt>
          <c:dPt>
            <c:idx val="9"/>
            <c:invertIfNegative val="0"/>
            <c:bubble3D val="0"/>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BACB-4723-AD65-961938A366C9}"/>
              </c:ext>
            </c:extLst>
          </c:dPt>
          <c:dPt>
            <c:idx val="11"/>
            <c:invertIfNegative val="0"/>
            <c:bubble3D val="0"/>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BACB-4723-AD65-961938A366C9}"/>
              </c:ext>
            </c:extLst>
          </c:dPt>
          <c:dPt>
            <c:idx val="12"/>
            <c:invertIfNegative val="0"/>
            <c:bubble3D val="0"/>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B-BACB-4723-AD65-961938A366C9}"/>
              </c:ext>
            </c:extLst>
          </c:dPt>
          <c:dPt>
            <c:idx val="15"/>
            <c:invertIfNegative val="0"/>
            <c:bubble3D val="0"/>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D-BACB-4723-AD65-961938A366C9}"/>
              </c:ext>
            </c:extLst>
          </c:dPt>
          <c:dPt>
            <c:idx val="16"/>
            <c:invertIfNegative val="0"/>
            <c:bubble3D val="0"/>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F-BACB-4723-AD65-961938A366C9}"/>
              </c:ext>
            </c:extLst>
          </c:dPt>
          <c:dPt>
            <c:idx val="17"/>
            <c:invertIfNegative val="0"/>
            <c:bubble3D val="0"/>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11-BACB-4723-AD65-961938A366C9}"/>
              </c:ext>
            </c:extLst>
          </c:dPt>
          <c:dPt>
            <c:idx val="18"/>
            <c:invertIfNegative val="0"/>
            <c:bubble3D val="0"/>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13-BACB-4723-AD65-961938A366C9}"/>
              </c:ext>
            </c:extLst>
          </c:dPt>
          <c:dPt>
            <c:idx val="19"/>
            <c:invertIfNegative val="0"/>
            <c:bubble3D val="0"/>
            <c:spPr>
              <a:solidFill>
                <a:srgbClr val="00B0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15-BACB-4723-AD65-961938A366C9}"/>
              </c:ext>
            </c:extLst>
          </c:dPt>
          <c:dPt>
            <c:idx val="20"/>
            <c:invertIfNegative val="0"/>
            <c:bubble3D val="0"/>
            <c:spPr>
              <a:solidFill>
                <a:srgbClr val="00B0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17-BACB-4723-AD65-961938A366C9}"/>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Sheet1!$A$4:$A$24</c:f>
              <c:strCache>
                <c:ptCount val="21"/>
                <c:pt idx="0">
                  <c:v>La température de l’eau est froide / doit être préparée pour l’eau froide</c:v>
                </c:pt>
                <c:pt idx="1">
                  <c:v>Je suis seul / personne d’autre n’est sur le bateau</c:v>
                </c:pt>
                <c:pt idx="2">
                  <c:v>La visibilité est mauvaise / difficile à voir / brumeuse / obscurité</c:v>
                </c:pt>
                <c:pt idx="3">
                  <c:v>Loin du rivage / trop loin pour nager jusqu'au rivage </c:v>
                </c:pt>
                <c:pt idx="4">
                  <c:v>Pour ski nautique / wakeboard / natation / aller dans l'eau </c:v>
                </c:pt>
                <c:pt idx="5">
                  <c:v>Le bateau est en route / en mouvement / à grande vitesse </c:v>
                </c:pt>
                <c:pt idx="6">
                  <c:v>Tout le monde en porte un </c:v>
                </c:pt>
                <c:pt idx="7">
                  <c:v>Ne connais pas bien le lac / ne sait pas où se trouvent les rochers / obstacles </c:v>
                </c:pt>
                <c:pt idx="8">
                  <c:v>Eau agitée / grosses vagues / vent fort </c:v>
                </c:pt>
                <c:pt idx="9">
                  <c:v>En raison du type d'embarcation dans/sur laquelle je me trouve (ex. canot, kayak, petit bateau à moteur non ponté,… </c:v>
                </c:pt>
                <c:pt idx="10">
                  <c:v>On m'a dit d'en porter un </c:v>
                </c:pt>
                <c:pt idx="11">
                  <c:v>Aime (porter) des gilets de sauvetage </c:v>
                </c:pt>
                <c:pt idx="12">
                  <c:v>C’est la loi / sur un seadoo</c:v>
                </c:pt>
                <c:pt idx="13">
                  <c:v>Parce qu'il y a des enfants à bord / donner l'exemple aux enfants </c:v>
                </c:pt>
                <c:pt idx="14">
                  <c:v>Au cas où je tombe inopinément à l'eau </c:v>
                </c:pt>
                <c:pt idx="15">
                  <c:v>Je ne sais pas nager / je ne suis pas un bon nageur </c:v>
                </c:pt>
                <c:pt idx="16">
                  <c:v>Préoccupé par la noyade </c:v>
                </c:pt>
                <c:pt idx="17">
                  <c:v>Me permet de me détendre / d'être plus confiant / de ne pas m'inquiéter de l'imprévu </c:v>
                </c:pt>
                <c:pt idx="18">
                  <c:v>Donner le bon exemple aux autres</c:v>
                </c:pt>
                <c:pt idx="19">
                  <c:v>En porte un habituellement/toujours</c:v>
                </c:pt>
                <c:pt idx="20">
                  <c:v>Pour être (plus) en sécurité </c:v>
                </c:pt>
              </c:strCache>
            </c:strRef>
          </c:cat>
          <c:val>
            <c:numRef>
              <c:f>Sheet1!$B$4:$B$24</c:f>
              <c:numCache>
                <c:formatCode>General</c:formatCode>
                <c:ptCount val="21"/>
                <c:pt idx="0">
                  <c:v>1</c:v>
                </c:pt>
                <c:pt idx="1">
                  <c:v>1</c:v>
                </c:pt>
                <c:pt idx="2">
                  <c:v>1</c:v>
                </c:pt>
                <c:pt idx="3">
                  <c:v>1</c:v>
                </c:pt>
                <c:pt idx="4">
                  <c:v>2</c:v>
                </c:pt>
                <c:pt idx="5">
                  <c:v>3</c:v>
                </c:pt>
                <c:pt idx="6">
                  <c:v>4</c:v>
                </c:pt>
                <c:pt idx="7">
                  <c:v>4</c:v>
                </c:pt>
                <c:pt idx="8">
                  <c:v>5</c:v>
                </c:pt>
                <c:pt idx="9">
                  <c:v>6</c:v>
                </c:pt>
                <c:pt idx="10">
                  <c:v>8</c:v>
                </c:pt>
                <c:pt idx="11">
                  <c:v>8</c:v>
                </c:pt>
                <c:pt idx="12">
                  <c:v>8</c:v>
                </c:pt>
                <c:pt idx="13">
                  <c:v>9</c:v>
                </c:pt>
                <c:pt idx="14">
                  <c:v>12</c:v>
                </c:pt>
                <c:pt idx="15">
                  <c:v>12</c:v>
                </c:pt>
                <c:pt idx="16">
                  <c:v>13</c:v>
                </c:pt>
                <c:pt idx="17">
                  <c:v>15</c:v>
                </c:pt>
                <c:pt idx="18">
                  <c:v>18</c:v>
                </c:pt>
                <c:pt idx="19">
                  <c:v>48</c:v>
                </c:pt>
                <c:pt idx="20">
                  <c:v>61</c:v>
                </c:pt>
              </c:numCache>
            </c:numRef>
          </c:val>
          <c:extLst>
            <c:ext xmlns:c16="http://schemas.microsoft.com/office/drawing/2014/chart" uri="{C3380CC4-5D6E-409C-BE32-E72D297353CC}">
              <c16:uniqueId val="{00000018-BACB-4723-AD65-961938A366C9}"/>
            </c:ext>
          </c:extLst>
        </c:ser>
        <c:dLbls>
          <c:showLegendKey val="0"/>
          <c:showVal val="0"/>
          <c:showCatName val="0"/>
          <c:showSerName val="0"/>
          <c:showPercent val="0"/>
          <c:showBubbleSize val="0"/>
        </c:dLbls>
        <c:gapWidth val="115"/>
        <c:overlap val="-20"/>
        <c:axId val="1015665776"/>
        <c:axId val="1015653712"/>
        <c:extLst/>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out"/>
        <c:minorTickMark val="none"/>
        <c:tickLblPos val="nextTo"/>
        <c:crossAx val="1015665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60190570503840402"/>
          <c:y val="5.4183361046515194E-2"/>
          <c:w val="0.37983712542067216"/>
          <c:h val="0.92651831652423489"/>
        </c:manualLayout>
      </c:layout>
      <c:barChart>
        <c:barDir val="bar"/>
        <c:grouping val="clustered"/>
        <c:varyColors val="0"/>
        <c:ser>
          <c:idx val="0"/>
          <c:order val="0"/>
          <c:tx>
            <c:strRef>
              <c:f>Sheet1!$B$1</c:f>
              <c:strCache>
                <c:ptCount val="1"/>
                <c:pt idx="0">
                  <c:v>2022</c:v>
                </c:pt>
              </c:strCache>
            </c:strRef>
          </c:tx>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1"/>
            <c:invertIfNegative val="0"/>
            <c:bubble3D val="0"/>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C425-472D-953B-2D4DA3E3D9A5}"/>
              </c:ext>
            </c:extLst>
          </c:dPt>
          <c:dPt>
            <c:idx val="2"/>
            <c:invertIfNegative val="0"/>
            <c:bubble3D val="0"/>
            <c:extLst>
              <c:ext xmlns:c16="http://schemas.microsoft.com/office/drawing/2014/chart" uri="{C3380CC4-5D6E-409C-BE32-E72D297353CC}">
                <c16:uniqueId val="{00000002-C425-472D-953B-2D4DA3E3D9A5}"/>
              </c:ext>
            </c:extLst>
          </c:dPt>
          <c:dPt>
            <c:idx val="6"/>
            <c:invertIfNegative val="0"/>
            <c:bubble3D val="0"/>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4-C425-472D-953B-2D4DA3E3D9A5}"/>
              </c:ext>
            </c:extLst>
          </c:dPt>
          <c:dPt>
            <c:idx val="15"/>
            <c:invertIfNegative val="0"/>
            <c:bubble3D val="0"/>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6-C425-472D-953B-2D4DA3E3D9A5}"/>
              </c:ext>
            </c:extLst>
          </c:dPt>
          <c:dPt>
            <c:idx val="16"/>
            <c:invertIfNegative val="0"/>
            <c:bubble3D val="0"/>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8-C425-472D-953B-2D4DA3E3D9A5}"/>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Sheet1!$A$4:$A$26</c:f>
              <c:strCache>
                <c:ptCount val="23"/>
                <c:pt idx="0">
                  <c:v>Préfère utiliser un gilet de sauvetage comme coussin, s’asseoir sur un coussin ou comme oreiller</c:v>
                </c:pt>
                <c:pt idx="1">
                  <c:v>Aucun enfant avec moi / gilets de sauvetage sont pour les enfants</c:v>
                </c:pt>
                <c:pt idx="2">
                  <c:v>Pas cool à porter LJ / ne veut pas se démarquer / les autres pensent que j’ai peur</c:v>
                </c:pt>
                <c:pt idx="3">
                  <c:v>Accompagner les autres / personne ne porte</c:v>
                </c:pt>
                <c:pt idx="4">
                  <c:v>  (était) Départ / quai gauche / glissade / marina / atterrissage</c:v>
                </c:pt>
                <c:pt idx="5">
                  <c:v>  Si je tombe dans l’eau ou que je me retrouve dans l’eau, tout ira bien sans gilet de sauvetage.</c:v>
                </c:pt>
                <c:pt idx="6">
                  <c:v>  Seulement nécessaire pour les sports nautiques (p. ex., ski nautique, wakeboard, motoneige)</c:v>
                </c:pt>
                <c:pt idx="7">
                  <c:v>  Pas seul / d’autres personnes pourraient me sauver</c:v>
                </c:pt>
                <c:pt idx="8">
                  <c:v>  Je veux sentir le soleil sur ma peau / bronzer / ne veux pas de marques de bronzage</c:v>
                </c:pt>
                <c:pt idx="9">
                  <c:v>  Près de la rive / possibilité de nager jusqu’à la rive</c:v>
                </c:pt>
                <c:pt idx="10">
                  <c:v>N’aime pas porter</c:v>
                </c:pt>
                <c:pt idx="11">
                  <c:v>  Seulement nécessaire pour les conditions plus risquées / lorsqu’il y a risque (risque spécifique non spécifié)</c:v>
                </c:pt>
                <c:pt idx="12">
                  <c:v>Gêne ou nuit à l’activité</c:v>
                </c:pt>
                <c:pt idx="13">
                  <c:v>  Je suis un plaisancier expérimenté / j’ai de bonnes compétences en navigation de plaisance</c:v>
                </c:pt>
                <c:pt idx="14">
                  <c:v>  Ne pas s’inquiéter de tomber à l’eau ou de quelque chose de grave</c:v>
                </c:pt>
                <c:pt idx="15">
                  <c:v>  L’embarcation est ancrée, ne bouge pas, se déplace seulement lentement, traîne</c:v>
                </c:pt>
                <c:pt idx="16">
                  <c:v>L’eau est calme et non rugueuse</c:v>
                </c:pt>
                <c:pt idx="17">
                  <c:v>  Je suis un bon nageur</c:v>
                </c:pt>
                <c:pt idx="18">
                  <c:v>  Il est dans le bateau / Je dois seulement l’avoir dans le bateau</c:v>
                </c:pt>
                <c:pt idx="19">
                  <c:v>Peut mettre si nécessaire</c:v>
                </c:pt>
                <c:pt idx="20">
                  <c:v>Ne pas porter habituellement</c:v>
                </c:pt>
                <c:pt idx="21">
                  <c:v>Dans un bateau grand / sûr / stable</c:v>
                </c:pt>
                <c:pt idx="22">
                  <c:v>  Trop chaud ou inconfortable à porter</c:v>
                </c:pt>
              </c:strCache>
            </c:strRef>
          </c:cat>
          <c:val>
            <c:numRef>
              <c:f>Sheet1!$B$4:$B$26</c:f>
              <c:numCache>
                <c:formatCode>General</c:formatCode>
                <c:ptCount val="23"/>
                <c:pt idx="0">
                  <c:v>1</c:v>
                </c:pt>
                <c:pt idx="1">
                  <c:v>1</c:v>
                </c:pt>
                <c:pt idx="2">
                  <c:v>1</c:v>
                </c:pt>
                <c:pt idx="3">
                  <c:v>1</c:v>
                </c:pt>
                <c:pt idx="4">
                  <c:v>2</c:v>
                </c:pt>
                <c:pt idx="5">
                  <c:v>3</c:v>
                </c:pt>
                <c:pt idx="6">
                  <c:v>3</c:v>
                </c:pt>
                <c:pt idx="7">
                  <c:v>5</c:v>
                </c:pt>
                <c:pt idx="8">
                  <c:v>5</c:v>
                </c:pt>
                <c:pt idx="9">
                  <c:v>5</c:v>
                </c:pt>
                <c:pt idx="10">
                  <c:v>7</c:v>
                </c:pt>
                <c:pt idx="11">
                  <c:v>9</c:v>
                </c:pt>
                <c:pt idx="12">
                  <c:v>10</c:v>
                </c:pt>
                <c:pt idx="13">
                  <c:v>12</c:v>
                </c:pt>
                <c:pt idx="14">
                  <c:v>13</c:v>
                </c:pt>
                <c:pt idx="15">
                  <c:v>13</c:v>
                </c:pt>
                <c:pt idx="16">
                  <c:v>20</c:v>
                </c:pt>
                <c:pt idx="17">
                  <c:v>21</c:v>
                </c:pt>
                <c:pt idx="18">
                  <c:v>22</c:v>
                </c:pt>
                <c:pt idx="19">
                  <c:v>24</c:v>
                </c:pt>
                <c:pt idx="20">
                  <c:v>25</c:v>
                </c:pt>
                <c:pt idx="21">
                  <c:v>26</c:v>
                </c:pt>
                <c:pt idx="22">
                  <c:v>30</c:v>
                </c:pt>
              </c:numCache>
            </c:numRef>
          </c:val>
          <c:extLst>
            <c:ext xmlns:c16="http://schemas.microsoft.com/office/drawing/2014/chart" uri="{C3380CC4-5D6E-409C-BE32-E72D297353CC}">
              <c16:uniqueId val="{00000009-C425-472D-953B-2D4DA3E3D9A5}"/>
            </c:ext>
          </c:extLst>
        </c:ser>
        <c:dLbls>
          <c:showLegendKey val="0"/>
          <c:showVal val="0"/>
          <c:showCatName val="0"/>
          <c:showSerName val="0"/>
          <c:showPercent val="0"/>
          <c:showBubbleSize val="0"/>
        </c:dLbls>
        <c:gapWidth val="115"/>
        <c:overlap val="-20"/>
        <c:axId val="1015665776"/>
        <c:axId val="1015653712"/>
        <c:extLst/>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out"/>
        <c:minorTickMark val="none"/>
        <c:tickLblPos val="nextTo"/>
        <c:crossAx val="1015665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56305212037195496"/>
          <c:y val="5.2103028147414292E-2"/>
          <c:w val="0.40929252569421382"/>
          <c:h val="0.85336700707259605"/>
        </c:manualLayout>
      </c:layout>
      <c:barChart>
        <c:barDir val="bar"/>
        <c:grouping val="clustered"/>
        <c:varyColors val="0"/>
        <c:ser>
          <c:idx val="2"/>
          <c:order val="2"/>
          <c:tx>
            <c:strRef>
              <c:f>Sheet1!$D$1</c:f>
              <c:strCache>
                <c:ptCount val="1"/>
                <c:pt idx="0">
                  <c:v>Total</c:v>
                </c:pt>
              </c:strCache>
            </c:strRef>
          </c:tx>
          <c:spPr>
            <a:gradFill rotWithShape="1">
              <a:gsLst>
                <a:gs pos="0">
                  <a:schemeClr val="accent5">
                    <a:shade val="65000"/>
                    <a:shade val="51000"/>
                    <a:satMod val="130000"/>
                  </a:schemeClr>
                </a:gs>
                <a:gs pos="80000">
                  <a:schemeClr val="accent5">
                    <a:shade val="65000"/>
                    <a:shade val="93000"/>
                    <a:satMod val="130000"/>
                  </a:schemeClr>
                </a:gs>
                <a:gs pos="100000">
                  <a:schemeClr val="accent5">
                    <a:shade val="65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 tout le temps quand je suis sur l'eau en bateau </c:v>
                </c:pt>
                <c:pt idx="1">
                  <c:v>… va fortement inciter les autres dans le bateau à porter leur gilet de sauvetage</c:v>
                </c:pt>
                <c:pt idx="2">
                  <c:v>… pour être prêt en cas d'imprévu </c:v>
                </c:pt>
                <c:pt idx="3">
                  <c:v>… parce qu'il est difficile de remonter dans le bateau si vous chavirez / tombez </c:v>
                </c:pt>
                <c:pt idx="4">
                  <c:v>... Parce que si je ne le porte pas, je ne pourrai pas le mettre si je tombe en l'eau</c:v>
                </c:pt>
                <c:pt idx="5">
                  <c:v>… donnera le bon exemple aux autres, y compris aux enfants, en portant un gilet de sauvetage</c:v>
                </c:pt>
                <c:pt idx="6">
                  <c:v>… parce qu'il peut ne pas être en mesure de contrôler la surprise de « l'effet de choc » et se noyer après halètement</c:v>
                </c:pt>
                <c:pt idx="7">
                  <c:v>… car cela me fait gagner du temps pour être secouru si je tombe </c:v>
                </c:pt>
                <c:pt idx="8">
                  <c:v>… est la chose intelligente à faire</c:v>
                </c:pt>
                <c:pt idx="9">
                  <c:v>... chaque fois que je suis dans un bateau dans des conditions plus risquées</c:v>
                </c:pt>
                <c:pt idx="10">
                  <c:v>Choisit le bon gilet de sauvetage pour être confortable / plus en sécurité en même temps</c:v>
                </c:pt>
              </c:strCache>
            </c:strRef>
          </c:cat>
          <c:val>
            <c:numRef>
              <c:f>Sheet1!$D$2:$D$12</c:f>
              <c:numCache>
                <c:formatCode>General</c:formatCode>
                <c:ptCount val="11"/>
                <c:pt idx="0">
                  <c:v>36</c:v>
                </c:pt>
                <c:pt idx="1">
                  <c:v>45</c:v>
                </c:pt>
                <c:pt idx="2">
                  <c:v>47</c:v>
                </c:pt>
                <c:pt idx="3">
                  <c:v>49</c:v>
                </c:pt>
                <c:pt idx="4">
                  <c:v>51</c:v>
                </c:pt>
                <c:pt idx="5">
                  <c:v>53</c:v>
                </c:pt>
                <c:pt idx="6">
                  <c:v>57</c:v>
                </c:pt>
                <c:pt idx="7">
                  <c:v>59</c:v>
                </c:pt>
                <c:pt idx="8">
                  <c:v>74</c:v>
                </c:pt>
                <c:pt idx="9">
                  <c:v>76</c:v>
                </c:pt>
                <c:pt idx="10">
                  <c:v>77</c:v>
                </c:pt>
              </c:numCache>
            </c:numRef>
          </c:val>
          <c:extLst xmlns:c15="http://schemas.microsoft.com/office/drawing/2012/chart">
            <c:ext xmlns:c16="http://schemas.microsoft.com/office/drawing/2014/chart" uri="{C3380CC4-5D6E-409C-BE32-E72D297353CC}">
              <c16:uniqueId val="{00000007-8FBB-4961-8B64-D2CCE2146344}"/>
            </c:ext>
          </c:extLst>
        </c:ser>
        <c:dLbls>
          <c:showLegendKey val="0"/>
          <c:showVal val="0"/>
          <c:showCatName val="0"/>
          <c:showSerName val="0"/>
          <c:showPercent val="0"/>
          <c:showBubbleSize val="0"/>
        </c:dLbls>
        <c:gapWidth val="115"/>
        <c:overlap val="-20"/>
        <c:axId val="1015665776"/>
        <c:axId val="1015653712"/>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Not aware</c:v>
                      </c:pt>
                    </c:strCache>
                  </c:strRef>
                </c:tx>
                <c:spPr>
                  <a:solidFill>
                    <a:schemeClr val="accent1">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2"/>
                  <c:invertIfNegative val="0"/>
                  <c:bubble3D val="0"/>
                  <c:extLst>
                    <c:ext xmlns:c16="http://schemas.microsoft.com/office/drawing/2014/chart" uri="{C3380CC4-5D6E-409C-BE32-E72D297353CC}">
                      <c16:uniqueId val="{00000000-8FBB-4961-8B64-D2CCE2146344}"/>
                    </c:ext>
                  </c:extLst>
                </c:dPt>
                <c:dPt>
                  <c:idx val="15"/>
                  <c:invertIfNegative val="0"/>
                  <c:bubble3D val="0"/>
                  <c:spPr>
                    <a:solidFill>
                      <a:schemeClr val="accent1">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2-8FBB-4961-8B64-D2CCE2146344}"/>
                    </c:ext>
                  </c:extLst>
                </c:dPt>
                <c:dPt>
                  <c:idx val="16"/>
                  <c:invertIfNegative val="0"/>
                  <c:bubble3D val="0"/>
                  <c:spPr>
                    <a:solidFill>
                      <a:schemeClr val="accent1">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4-8FBB-4961-8B64-D2CCE2146344}"/>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Sheet1!$A$2:$A$12</c15:sqref>
                        </c15:formulaRef>
                      </c:ext>
                    </c:extLst>
                    <c:strCache>
                      <c:ptCount val="11"/>
                      <c:pt idx="0">
                        <c:v>… tout le temps quand je suis sur l'eau en bateau </c:v>
                      </c:pt>
                      <c:pt idx="1">
                        <c:v>… va fortement inciter les autres dans le bateau à porter leur gilet de sauvetage</c:v>
                      </c:pt>
                      <c:pt idx="2">
                        <c:v>… pour être prêt en cas d'imprévu </c:v>
                      </c:pt>
                      <c:pt idx="3">
                        <c:v>… parce qu'il est difficile de remonter dans le bateau si vous chavirez / tombez </c:v>
                      </c:pt>
                      <c:pt idx="4">
                        <c:v>... Parce que si je ne le porte pas, je ne pourrai pas le mettre si je tombe en l'eau</c:v>
                      </c:pt>
                      <c:pt idx="5">
                        <c:v>… donnera le bon exemple aux autres, y compris aux enfants, en portant un gilet de sauvetage</c:v>
                      </c:pt>
                      <c:pt idx="6">
                        <c:v>… parce qu'il peut ne pas être en mesure de contrôler la surprise de « l'effet de choc » et se noyer après halètement</c:v>
                      </c:pt>
                      <c:pt idx="7">
                        <c:v>… car cela me fait gagner du temps pour être secouru si je tombe </c:v>
                      </c:pt>
                      <c:pt idx="8">
                        <c:v>… est la chose intelligente à faire</c:v>
                      </c:pt>
                      <c:pt idx="9">
                        <c:v>... chaque fois que je suis dans un bateau dans des conditions plus risquées</c:v>
                      </c:pt>
                      <c:pt idx="10">
                        <c:v>Choisit le bon gilet de sauvetage pour être confortable / plus en sécurité en même temps</c:v>
                      </c:pt>
                    </c:strCache>
                  </c:strRef>
                </c:cat>
                <c:val>
                  <c:numRef>
                    <c:extLst>
                      <c:ext uri="{02D57815-91ED-43cb-92C2-25804820EDAC}">
                        <c15:formulaRef>
                          <c15:sqref>Sheet1!$B$2:$B$12</c15:sqref>
                        </c15:formulaRef>
                      </c:ext>
                    </c:extLst>
                    <c:numCache>
                      <c:formatCode>General</c:formatCode>
                      <c:ptCount val="11"/>
                      <c:pt idx="0">
                        <c:v>37</c:v>
                      </c:pt>
                      <c:pt idx="1">
                        <c:v>42</c:v>
                      </c:pt>
                      <c:pt idx="2">
                        <c:v>44</c:v>
                      </c:pt>
                      <c:pt idx="3">
                        <c:v>46</c:v>
                      </c:pt>
                      <c:pt idx="4">
                        <c:v>50</c:v>
                      </c:pt>
                      <c:pt idx="5">
                        <c:v>49</c:v>
                      </c:pt>
                      <c:pt idx="6">
                        <c:v>54</c:v>
                      </c:pt>
                      <c:pt idx="7">
                        <c:v>57</c:v>
                      </c:pt>
                      <c:pt idx="8">
                        <c:v>71</c:v>
                      </c:pt>
                      <c:pt idx="9">
                        <c:v>73</c:v>
                      </c:pt>
                      <c:pt idx="10">
                        <c:v>76</c:v>
                      </c:pt>
                    </c:numCache>
                  </c:numRef>
                </c:val>
                <c:extLst>
                  <c:ext xmlns:c16="http://schemas.microsoft.com/office/drawing/2014/chart" uri="{C3380CC4-5D6E-409C-BE32-E72D297353CC}">
                    <c16:uniqueId val="{00000005-8FBB-4961-8B64-D2CCE2146344}"/>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Aware</c:v>
                      </c:pt>
                    </c:strCache>
                  </c:strRef>
                </c:tx>
                <c:spPr>
                  <a:solidFill>
                    <a:srgbClr val="FF00F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Sheet1!$A$2:$A$12</c15:sqref>
                        </c15:formulaRef>
                      </c:ext>
                    </c:extLst>
                    <c:strCache>
                      <c:ptCount val="11"/>
                      <c:pt idx="0">
                        <c:v>… tout le temps quand je suis sur l'eau en bateau </c:v>
                      </c:pt>
                      <c:pt idx="1">
                        <c:v>… va fortement inciter les autres dans le bateau à porter leur gilet de sauvetage</c:v>
                      </c:pt>
                      <c:pt idx="2">
                        <c:v>… pour être prêt en cas d'imprévu </c:v>
                      </c:pt>
                      <c:pt idx="3">
                        <c:v>… parce qu'il est difficile de remonter dans le bateau si vous chavirez / tombez </c:v>
                      </c:pt>
                      <c:pt idx="4">
                        <c:v>... Parce que si je ne le porte pas, je ne pourrai pas le mettre si je tombe en l'eau</c:v>
                      </c:pt>
                      <c:pt idx="5">
                        <c:v>… donnera le bon exemple aux autres, y compris aux enfants, en portant un gilet de sauvetage</c:v>
                      </c:pt>
                      <c:pt idx="6">
                        <c:v>… parce qu'il peut ne pas être en mesure de contrôler la surprise de « l'effet de choc » et se noyer après halètement</c:v>
                      </c:pt>
                      <c:pt idx="7">
                        <c:v>… car cela me fait gagner du temps pour être secouru si je tombe </c:v>
                      </c:pt>
                      <c:pt idx="8">
                        <c:v>… est la chose intelligente à faire</c:v>
                      </c:pt>
                      <c:pt idx="9">
                        <c:v>... chaque fois que je suis dans un bateau dans des conditions plus risquées</c:v>
                      </c:pt>
                      <c:pt idx="10">
                        <c:v>Choisit le bon gilet de sauvetage pour être confortable / plus en sécurité en même temps</c:v>
                      </c:pt>
                    </c:strCache>
                  </c:strRef>
                </c:cat>
                <c:val>
                  <c:numRef>
                    <c:extLst xmlns:c15="http://schemas.microsoft.com/office/drawing/2012/chart">
                      <c:ext xmlns:c15="http://schemas.microsoft.com/office/drawing/2012/chart" uri="{02D57815-91ED-43cb-92C2-25804820EDAC}">
                        <c15:formulaRef>
                          <c15:sqref>Sheet1!$C$2:$C$12</c15:sqref>
                        </c15:formulaRef>
                      </c:ext>
                    </c:extLst>
                    <c:numCache>
                      <c:formatCode>General</c:formatCode>
                      <c:ptCount val="11"/>
                      <c:pt idx="0">
                        <c:v>35</c:v>
                      </c:pt>
                      <c:pt idx="1">
                        <c:v>53</c:v>
                      </c:pt>
                      <c:pt idx="2">
                        <c:v>55</c:v>
                      </c:pt>
                      <c:pt idx="3">
                        <c:v>55</c:v>
                      </c:pt>
                      <c:pt idx="4">
                        <c:v>53</c:v>
                      </c:pt>
                      <c:pt idx="5">
                        <c:v>63</c:v>
                      </c:pt>
                      <c:pt idx="6">
                        <c:v>62</c:v>
                      </c:pt>
                      <c:pt idx="7">
                        <c:v>65</c:v>
                      </c:pt>
                      <c:pt idx="8">
                        <c:v>82</c:v>
                      </c:pt>
                      <c:pt idx="9">
                        <c:v>83</c:v>
                      </c:pt>
                      <c:pt idx="10">
                        <c:v>78</c:v>
                      </c:pt>
                    </c:numCache>
                  </c:numRef>
                </c:val>
                <c:extLst xmlns:c15="http://schemas.microsoft.com/office/drawing/2012/chart">
                  <c:ext xmlns:c16="http://schemas.microsoft.com/office/drawing/2014/chart" uri="{C3380CC4-5D6E-409C-BE32-E72D297353CC}">
                    <c16:uniqueId val="{00000006-8FBB-4961-8B64-D2CCE2146344}"/>
                  </c:ext>
                </c:extLst>
              </c15:ser>
            </c15:filteredBarSeries>
          </c:ext>
        </c:extLst>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out"/>
        <c:minorTickMark val="none"/>
        <c:tickLblPos val="nextTo"/>
        <c:crossAx val="1015665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43028477360696349"/>
          <c:y val="1.9098324200854094E-2"/>
          <c:w val="0.53830909913721847"/>
          <c:h val="0.87809522987055788"/>
        </c:manualLayout>
      </c:layout>
      <c:barChart>
        <c:barDir val="bar"/>
        <c:grouping val="clustered"/>
        <c:varyColors val="0"/>
        <c:ser>
          <c:idx val="0"/>
          <c:order val="0"/>
          <c:tx>
            <c:strRef>
              <c:f>Sheet1!$B$1</c:f>
              <c:strCache>
                <c:ptCount val="1"/>
                <c:pt idx="0">
                  <c:v>% wearing lifejacket / PFD</c:v>
                </c:pt>
              </c:strCache>
            </c:strRef>
          </c:tx>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0"/>
            <c:invertIfNegative val="0"/>
            <c:bubble3D val="0"/>
            <c:spPr>
              <a:solidFill>
                <a:srgbClr val="FFFF66"/>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B49B-470F-B021-27942D94422C}"/>
              </c:ext>
            </c:extLst>
          </c:dPt>
          <c:dPt>
            <c:idx val="1"/>
            <c:invertIfNegative val="0"/>
            <c:bubble3D val="0"/>
            <c:spPr>
              <a:solidFill>
                <a:srgbClr val="FFFF66"/>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B49B-470F-B021-27942D94422C}"/>
              </c:ext>
            </c:extLst>
          </c:dPt>
          <c:dPt>
            <c:idx val="2"/>
            <c:invertIfNegative val="0"/>
            <c:bubble3D val="0"/>
            <c:spPr>
              <a:solidFill>
                <a:srgbClr val="FFFF66"/>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B49B-470F-B021-27942D94422C}"/>
              </c:ext>
            </c:extLst>
          </c:dPt>
          <c:dPt>
            <c:idx val="4"/>
            <c:invertIfNegative val="0"/>
            <c:bubble3D val="0"/>
            <c:spPr>
              <a:solidFill>
                <a:srgbClr val="00B05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B49B-470F-B021-27942D94422C}"/>
              </c:ext>
            </c:extLst>
          </c:dPt>
          <c:dPt>
            <c:idx val="5"/>
            <c:invertIfNegative val="0"/>
            <c:bubble3D val="0"/>
            <c:spPr>
              <a:solidFill>
                <a:srgbClr val="00B05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B49B-470F-B021-27942D94422C}"/>
              </c:ext>
            </c:extLst>
          </c:dPt>
          <c:dPt>
            <c:idx val="6"/>
            <c:invertIfNegative val="0"/>
            <c:bubble3D val="0"/>
            <c:spPr>
              <a:solidFill>
                <a:srgbClr val="00B05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B-B49B-470F-B021-27942D94422C}"/>
              </c:ext>
            </c:extLst>
          </c:dPt>
          <c:dPt>
            <c:idx val="7"/>
            <c:invertIfNegative val="0"/>
            <c:bubble3D val="0"/>
            <c:spPr>
              <a:solidFill>
                <a:srgbClr val="00B05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D-B49B-470F-B021-27942D94422C}"/>
              </c:ext>
            </c:extLst>
          </c:dPt>
          <c:dPt>
            <c:idx val="9"/>
            <c:invertIfNegative val="0"/>
            <c:bubble3D val="0"/>
            <c:spPr>
              <a:solidFill>
                <a:srgbClr val="009999"/>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F-B49B-470F-B021-27942D94422C}"/>
              </c:ext>
            </c:extLst>
          </c:dPt>
          <c:dPt>
            <c:idx val="10"/>
            <c:invertIfNegative val="0"/>
            <c:bubble3D val="0"/>
            <c:spPr>
              <a:solidFill>
                <a:srgbClr val="009999"/>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11-B49B-470F-B021-27942D94422C}"/>
              </c:ext>
            </c:extLst>
          </c:dPt>
          <c:dPt>
            <c:idx val="11"/>
            <c:invertIfNegative val="0"/>
            <c:bubble3D val="0"/>
            <c:spPr>
              <a:solidFill>
                <a:srgbClr val="009999"/>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13-B49B-470F-B021-27942D94422C}"/>
              </c:ext>
            </c:extLst>
          </c:dPt>
          <c:dPt>
            <c:idx val="12"/>
            <c:invertIfNegative val="0"/>
            <c:bubble3D val="0"/>
            <c:spPr>
              <a:solidFill>
                <a:srgbClr val="009999"/>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15-B49B-470F-B021-27942D94422C}"/>
              </c:ext>
            </c:extLst>
          </c:dPt>
          <c:dPt>
            <c:idx val="13"/>
            <c:invertIfNegative val="0"/>
            <c:bubble3D val="0"/>
            <c:spPr>
              <a:solidFill>
                <a:srgbClr val="009999"/>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17-B49B-470F-B021-27942D94422C}"/>
              </c:ext>
            </c:extLst>
          </c:dPt>
          <c:dPt>
            <c:idx val="14"/>
            <c:invertIfNegative val="0"/>
            <c:bubble3D val="0"/>
            <c:spPr>
              <a:solidFill>
                <a:srgbClr val="009999"/>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19-B49B-470F-B021-27942D94422C}"/>
              </c:ext>
            </c:extLst>
          </c:dPt>
          <c:dPt>
            <c:idx val="15"/>
            <c:invertIfNegative val="0"/>
            <c:bubble3D val="0"/>
            <c:spPr>
              <a:solidFill>
                <a:srgbClr val="009999"/>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1B-B49B-470F-B021-27942D94422C}"/>
              </c:ext>
            </c:extLst>
          </c:dPt>
          <c:dPt>
            <c:idx val="16"/>
            <c:invertIfNegative val="0"/>
            <c:bubble3D val="0"/>
            <c:spPr>
              <a:solidFill>
                <a:srgbClr val="009999"/>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1D-B49B-470F-B021-27942D94422C}"/>
              </c:ext>
            </c:extLst>
          </c:dPt>
          <c:dPt>
            <c:idx val="17"/>
            <c:invertIfNegative val="0"/>
            <c:bubble3D val="0"/>
            <c:spPr>
              <a:solidFill>
                <a:srgbClr val="009999"/>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1F-B49B-470F-B021-27942D94422C}"/>
              </c:ext>
            </c:extLst>
          </c:dPt>
          <c:dLbls>
            <c:dLbl>
              <c:idx val="3"/>
              <c:delete val="1"/>
              <c:extLst>
                <c:ext xmlns:c15="http://schemas.microsoft.com/office/drawing/2012/chart" uri="{CE6537A1-D6FC-4f65-9D91-7224C49458BB}"/>
                <c:ext xmlns:c16="http://schemas.microsoft.com/office/drawing/2014/chart" uri="{C3380CC4-5D6E-409C-BE32-E72D297353CC}">
                  <c16:uniqueId val="{00000020-B49B-470F-B021-27942D94422C}"/>
                </c:ext>
              </c:extLst>
            </c:dLbl>
            <c:dLbl>
              <c:idx val="8"/>
              <c:delete val="1"/>
              <c:extLst>
                <c:ext xmlns:c15="http://schemas.microsoft.com/office/drawing/2012/chart" uri="{CE6537A1-D6FC-4f65-9D91-7224C49458BB}"/>
                <c:ext xmlns:c16="http://schemas.microsoft.com/office/drawing/2014/chart" uri="{C3380CC4-5D6E-409C-BE32-E72D297353CC}">
                  <c16:uniqueId val="{00000021-B49B-470F-B021-27942D94422C}"/>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Kitesurf / Planche à voile **</c:v>
                </c:pt>
                <c:pt idx="1">
                  <c:v>Grand Voilier (6m +)</c:v>
                </c:pt>
                <c:pt idx="2">
                  <c:v>Petit Voilier (&lt; 6m)</c:v>
                </c:pt>
                <c:pt idx="4">
                  <c:v>Autre (rame, pédale, pneumatique)</c:v>
                </c:pt>
                <c:pt idx="5">
                  <c:v>Planche à pagaie</c:v>
                </c:pt>
                <c:pt idx="6">
                  <c:v>Canot</c:v>
                </c:pt>
                <c:pt idx="7">
                  <c:v>Kayak</c:v>
                </c:pt>
                <c:pt idx="9">
                  <c:v>Motomarine</c:v>
                </c:pt>
                <c:pt idx="10">
                  <c:v>Pneumatique / motorisé</c:v>
                </c:pt>
                <c:pt idx="11">
                  <c:v>Grand Bateau moteur ouvert (6m +)</c:v>
                </c:pt>
                <c:pt idx="12">
                  <c:v>Grand Cabin Cruiser (6m +)</c:v>
                </c:pt>
                <c:pt idx="13">
                  <c:v>Petit Ponton (&gt; 6m)</c:v>
                </c:pt>
                <c:pt idx="14">
                  <c:v>Grand Ponton (6m +)</c:v>
                </c:pt>
                <c:pt idx="15">
                  <c:v>Grand Runabout (6m +)</c:v>
                </c:pt>
                <c:pt idx="16">
                  <c:v>Petite Embarcation moteur ouverte (&lt; 6m)</c:v>
                </c:pt>
                <c:pt idx="17">
                  <c:v>Petit Runabout (&lt; 6m)</c:v>
                </c:pt>
              </c:strCache>
            </c:strRef>
          </c:cat>
          <c:val>
            <c:numRef>
              <c:f>Sheet1!$B$2:$B$19</c:f>
              <c:numCache>
                <c:formatCode>General</c:formatCode>
                <c:ptCount val="18"/>
                <c:pt idx="1">
                  <c:v>1</c:v>
                </c:pt>
                <c:pt idx="2">
                  <c:v>1</c:v>
                </c:pt>
                <c:pt idx="3">
                  <c:v>0</c:v>
                </c:pt>
                <c:pt idx="4">
                  <c:v>1</c:v>
                </c:pt>
                <c:pt idx="5">
                  <c:v>1</c:v>
                </c:pt>
                <c:pt idx="6">
                  <c:v>2</c:v>
                </c:pt>
                <c:pt idx="7">
                  <c:v>3</c:v>
                </c:pt>
                <c:pt idx="8">
                  <c:v>0</c:v>
                </c:pt>
                <c:pt idx="9">
                  <c:v>4</c:v>
                </c:pt>
                <c:pt idx="10">
                  <c:v>1</c:v>
                </c:pt>
                <c:pt idx="11">
                  <c:v>1</c:v>
                </c:pt>
                <c:pt idx="12">
                  <c:v>4</c:v>
                </c:pt>
                <c:pt idx="13">
                  <c:v>7</c:v>
                </c:pt>
                <c:pt idx="14">
                  <c:v>10</c:v>
                </c:pt>
                <c:pt idx="15">
                  <c:v>17</c:v>
                </c:pt>
                <c:pt idx="16">
                  <c:v>21</c:v>
                </c:pt>
                <c:pt idx="17">
                  <c:v>26</c:v>
                </c:pt>
              </c:numCache>
            </c:numRef>
          </c:val>
          <c:extLst>
            <c:ext xmlns:c16="http://schemas.microsoft.com/office/drawing/2014/chart" uri="{C3380CC4-5D6E-409C-BE32-E72D297353CC}">
              <c16:uniqueId val="{00000022-B49B-470F-B021-27942D94422C}"/>
            </c:ext>
          </c:extLst>
        </c:ser>
        <c:dLbls>
          <c:showLegendKey val="0"/>
          <c:showVal val="0"/>
          <c:showCatName val="0"/>
          <c:showSerName val="0"/>
          <c:showPercent val="0"/>
          <c:showBubbleSize val="0"/>
        </c:dLbls>
        <c:gapWidth val="115"/>
        <c:overlap val="-20"/>
        <c:axId val="1015665776"/>
        <c:axId val="1015653712"/>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none"/>
        <c:minorTickMark val="none"/>
        <c:tickLblPos val="nextTo"/>
        <c:crossAx val="1015665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33474334980076098"/>
          <c:y val="3.259259259259259E-2"/>
          <c:w val="0.63385051172671936"/>
          <c:h val="0.95382397251640871"/>
        </c:manualLayout>
      </c:layout>
      <c:barChart>
        <c:barDir val="bar"/>
        <c:grouping val="clustered"/>
        <c:varyColors val="0"/>
        <c:ser>
          <c:idx val="0"/>
          <c:order val="0"/>
          <c:tx>
            <c:strRef>
              <c:f>Sheet1!$B$1</c:f>
              <c:strCache>
                <c:ptCount val="1"/>
                <c:pt idx="0">
                  <c:v>On boat interview &amp; Online part 2</c:v>
                </c:pt>
              </c:strCache>
            </c:strRef>
          </c:tx>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0"/>
            <c:invertIfNegative val="0"/>
            <c:bubble3D val="0"/>
            <c:spPr>
              <a:solidFill>
                <a:srgbClr val="0070C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17CC-4707-BBB8-1A4915B009C1}"/>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Net : au courant – pleinement aidés</c:v>
                </c:pt>
              </c:strCache>
            </c:strRef>
          </c:cat>
          <c:val>
            <c:numRef>
              <c:f>Sheet1!$B$2</c:f>
              <c:numCache>
                <c:formatCode>General</c:formatCode>
                <c:ptCount val="1"/>
                <c:pt idx="0">
                  <c:v>29</c:v>
                </c:pt>
              </c:numCache>
            </c:numRef>
          </c:val>
          <c:extLst>
            <c:ext xmlns:c16="http://schemas.microsoft.com/office/drawing/2014/chart" uri="{C3380CC4-5D6E-409C-BE32-E72D297353CC}">
              <c16:uniqueId val="{00000004-17CC-4707-BBB8-1A4915B009C1}"/>
            </c:ext>
          </c:extLst>
        </c:ser>
        <c:dLbls>
          <c:showLegendKey val="0"/>
          <c:showVal val="0"/>
          <c:showCatName val="0"/>
          <c:showSerName val="0"/>
          <c:showPercent val="0"/>
          <c:showBubbleSize val="0"/>
        </c:dLbls>
        <c:gapWidth val="115"/>
        <c:overlap val="-20"/>
        <c:axId val="1015665776"/>
        <c:axId val="1015653712"/>
        <c:extLst/>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none"/>
        <c:minorTickMark val="none"/>
        <c:tickLblPos val="nextTo"/>
        <c:crossAx val="1015665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33474334980076098"/>
          <c:y val="3.259259259259259E-2"/>
          <c:w val="0.63385051172671936"/>
          <c:h val="0.95382397251640871"/>
        </c:manualLayout>
      </c:layout>
      <c:barChart>
        <c:barDir val="bar"/>
        <c:grouping val="clustered"/>
        <c:varyColors val="0"/>
        <c:ser>
          <c:idx val="0"/>
          <c:order val="0"/>
          <c:tx>
            <c:strRef>
              <c:f>Sheet1!$B$1</c:f>
              <c:strCache>
                <c:ptCount val="1"/>
                <c:pt idx="0">
                  <c:v>On boat interview &amp; Online part 2</c:v>
                </c:pt>
              </c:strCache>
            </c:strRef>
          </c:tx>
          <c:spPr>
            <a:solidFill>
              <a:srgbClr val="00B0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Net : au courant – aveugle  </c:v>
                </c:pt>
              </c:strCache>
            </c:strRef>
          </c:cat>
          <c:val>
            <c:numRef>
              <c:f>Sheet1!$B$2</c:f>
              <c:numCache>
                <c:formatCode>General</c:formatCode>
                <c:ptCount val="1"/>
                <c:pt idx="0">
                  <c:v>23</c:v>
                </c:pt>
              </c:numCache>
            </c:numRef>
          </c:val>
          <c:extLst>
            <c:ext xmlns:c16="http://schemas.microsoft.com/office/drawing/2014/chart" uri="{C3380CC4-5D6E-409C-BE32-E72D297353CC}">
              <c16:uniqueId val="{00000000-D4BE-409B-8309-3E9B4009F3FB}"/>
            </c:ext>
          </c:extLst>
        </c:ser>
        <c:dLbls>
          <c:showLegendKey val="0"/>
          <c:showVal val="0"/>
          <c:showCatName val="0"/>
          <c:showSerName val="0"/>
          <c:showPercent val="0"/>
          <c:showBubbleSize val="0"/>
        </c:dLbls>
        <c:gapWidth val="115"/>
        <c:overlap val="-20"/>
        <c:axId val="1015665776"/>
        <c:axId val="1015653712"/>
        <c:extLst/>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none"/>
        <c:minorTickMark val="none"/>
        <c:tickLblPos val="nextTo"/>
        <c:crossAx val="1015665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42260696122226787"/>
          <c:y val="9.9672722225442684E-2"/>
          <c:w val="0.42636274669890395"/>
          <c:h val="0.68975725185515524"/>
        </c:manualLayout>
      </c:layout>
      <c:barChart>
        <c:barDir val="bar"/>
        <c:grouping val="stacked"/>
        <c:varyColors val="0"/>
        <c:ser>
          <c:idx val="0"/>
          <c:order val="0"/>
          <c:tx>
            <c:strRef>
              <c:f>Sheet1!$B$1</c:f>
              <c:strCache>
                <c:ptCount val="1"/>
                <c:pt idx="0">
                  <c:v>Excellent - 10    </c:v>
                </c:pt>
              </c:strCache>
            </c:strRef>
          </c:tx>
          <c:spPr>
            <a:solidFill>
              <a:srgbClr val="33CC3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1"/>
            <c:invertIfNegative val="0"/>
            <c:bubble3D val="0"/>
            <c:extLst>
              <c:ext xmlns:c16="http://schemas.microsoft.com/office/drawing/2014/chart" uri="{C3380CC4-5D6E-409C-BE32-E72D297353CC}">
                <c16:uniqueId val="{00000000-7700-4931-B284-47DA537D43BC}"/>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Pas au courant </c:v>
                </c:pt>
                <c:pt idx="1">
                  <c:v>Au courant </c:v>
                </c:pt>
                <c:pt idx="2">
                  <c:v>Total plaisanciers </c:v>
                </c:pt>
              </c:strCache>
            </c:strRef>
          </c:cat>
          <c:val>
            <c:numRef>
              <c:f>Sheet1!$B$2:$B$4</c:f>
              <c:numCache>
                <c:formatCode>General</c:formatCode>
                <c:ptCount val="3"/>
                <c:pt idx="0">
                  <c:v>35</c:v>
                </c:pt>
                <c:pt idx="1">
                  <c:v>48</c:v>
                </c:pt>
                <c:pt idx="2">
                  <c:v>38</c:v>
                </c:pt>
              </c:numCache>
            </c:numRef>
          </c:val>
          <c:extLst>
            <c:ext xmlns:c16="http://schemas.microsoft.com/office/drawing/2014/chart" uri="{C3380CC4-5D6E-409C-BE32-E72D297353CC}">
              <c16:uniqueId val="{00000001-7700-4931-B284-47DA537D43BC}"/>
            </c:ext>
          </c:extLst>
        </c:ser>
        <c:ser>
          <c:idx val="1"/>
          <c:order val="1"/>
          <c:tx>
            <c:strRef>
              <c:f>Sheet1!$C$1</c:f>
              <c:strCache>
                <c:ptCount val="1"/>
                <c:pt idx="0">
                  <c:v>9</c:v>
                </c:pt>
              </c:strCache>
            </c:strRef>
          </c:tx>
          <c:spPr>
            <a:solidFill>
              <a:srgbClr val="99FF6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Pas au courant </c:v>
                </c:pt>
                <c:pt idx="1">
                  <c:v>Au courant </c:v>
                </c:pt>
                <c:pt idx="2">
                  <c:v>Total plaisanciers </c:v>
                </c:pt>
              </c:strCache>
            </c:strRef>
          </c:cat>
          <c:val>
            <c:numRef>
              <c:f>Sheet1!$C$2:$C$4</c:f>
              <c:numCache>
                <c:formatCode>General</c:formatCode>
                <c:ptCount val="3"/>
                <c:pt idx="0">
                  <c:v>14</c:v>
                </c:pt>
                <c:pt idx="1">
                  <c:v>17</c:v>
                </c:pt>
                <c:pt idx="2">
                  <c:v>15</c:v>
                </c:pt>
              </c:numCache>
            </c:numRef>
          </c:val>
          <c:extLst>
            <c:ext xmlns:c16="http://schemas.microsoft.com/office/drawing/2014/chart" uri="{C3380CC4-5D6E-409C-BE32-E72D297353CC}">
              <c16:uniqueId val="{00000002-7700-4931-B284-47DA537D43BC}"/>
            </c:ext>
          </c:extLst>
        </c:ser>
        <c:ser>
          <c:idx val="2"/>
          <c:order val="2"/>
          <c:tx>
            <c:strRef>
              <c:f>Sheet1!$D$1</c:f>
              <c:strCache>
                <c:ptCount val="1"/>
                <c:pt idx="0">
                  <c:v>8</c:v>
                </c:pt>
              </c:strCache>
            </c:strRef>
          </c:tx>
          <c:spPr>
            <a:solidFill>
              <a:srgbClr val="99FF99"/>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Pas au courant </c:v>
                </c:pt>
                <c:pt idx="1">
                  <c:v>Au courant </c:v>
                </c:pt>
                <c:pt idx="2">
                  <c:v>Total plaisanciers </c:v>
                </c:pt>
              </c:strCache>
            </c:strRef>
          </c:cat>
          <c:val>
            <c:numRef>
              <c:f>Sheet1!$D$2:$D$4</c:f>
              <c:numCache>
                <c:formatCode>General</c:formatCode>
                <c:ptCount val="3"/>
                <c:pt idx="0">
                  <c:v>20</c:v>
                </c:pt>
                <c:pt idx="1">
                  <c:v>21</c:v>
                </c:pt>
                <c:pt idx="2">
                  <c:v>20</c:v>
                </c:pt>
              </c:numCache>
            </c:numRef>
          </c:val>
          <c:extLst xmlns:c15="http://schemas.microsoft.com/office/drawing/2012/chart">
            <c:ext xmlns:c16="http://schemas.microsoft.com/office/drawing/2014/chart" uri="{C3380CC4-5D6E-409C-BE32-E72D297353CC}">
              <c16:uniqueId val="{00000003-7700-4931-B284-47DA537D43BC}"/>
            </c:ext>
          </c:extLst>
        </c:ser>
        <c:dLbls>
          <c:showLegendKey val="0"/>
          <c:showVal val="0"/>
          <c:showCatName val="0"/>
          <c:showSerName val="0"/>
          <c:showPercent val="0"/>
          <c:showBubbleSize val="0"/>
        </c:dLbls>
        <c:gapWidth val="115"/>
        <c:overlap val="100"/>
        <c:axId val="1015665776"/>
        <c:axId val="1015653712"/>
        <c:extLst/>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out"/>
        <c:minorTickMark val="none"/>
        <c:tickLblPos val="nextTo"/>
        <c:crossAx val="1015665776"/>
        <c:crosses val="autoZero"/>
        <c:crossBetween val="between"/>
      </c:valAx>
      <c:spPr>
        <a:noFill/>
        <a:ln>
          <a:noFill/>
        </a:ln>
        <a:effectLst/>
      </c:spPr>
    </c:plotArea>
    <c:legend>
      <c:legendPos val="b"/>
      <c:layout>
        <c:manualLayout>
          <c:xMode val="edge"/>
          <c:yMode val="edge"/>
          <c:x val="0.40085512195558093"/>
          <c:y val="0.84385494465192645"/>
          <c:w val="0.51702330472417402"/>
          <c:h val="5.642129340194980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57142785415181307"/>
          <c:y val="4.6877877984562263E-2"/>
          <c:w val="0.40929252569421382"/>
          <c:h val="0.92651831652423489"/>
        </c:manualLayout>
      </c:layout>
      <c:barChart>
        <c:barDir val="bar"/>
        <c:grouping val="clustered"/>
        <c:varyColors val="0"/>
        <c:ser>
          <c:idx val="0"/>
          <c:order val="0"/>
          <c:tx>
            <c:strRef>
              <c:f>Sheet1!$B$1</c:f>
              <c:strCache>
                <c:ptCount val="1"/>
                <c:pt idx="0">
                  <c:v>2022</c:v>
                </c:pt>
              </c:strCache>
            </c:strRef>
          </c:tx>
          <c:spPr>
            <a:solidFill>
              <a:srgbClr val="FF00F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0"/>
            <c:invertIfNegative val="0"/>
            <c:bubble3D val="0"/>
            <c:spPr>
              <a:solidFill>
                <a:schemeClr val="accent3">
                  <a:lumMod val="6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8-54E1-4ED0-B0EC-7CEA2BE5E4EE}"/>
              </c:ext>
            </c:extLst>
          </c:dPt>
          <c:dPt>
            <c:idx val="1"/>
            <c:invertIfNegative val="0"/>
            <c:bubble3D val="0"/>
            <c:spPr>
              <a:solidFill>
                <a:schemeClr val="accent3">
                  <a:lumMod val="6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54E1-4ED0-B0EC-7CEA2BE5E4EE}"/>
              </c:ext>
            </c:extLst>
          </c:dPt>
          <c:dPt>
            <c:idx val="2"/>
            <c:invertIfNegative val="0"/>
            <c:bubble3D val="0"/>
            <c:spPr>
              <a:solidFill>
                <a:schemeClr val="accent3">
                  <a:lumMod val="6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0-8B46-4C76-854A-67EEE75AF513}"/>
              </c:ext>
            </c:extLst>
          </c:dPt>
          <c:dPt>
            <c:idx val="3"/>
            <c:invertIfNegative val="0"/>
            <c:bubble3D val="0"/>
            <c:spPr>
              <a:solidFill>
                <a:srgbClr val="FF00F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54E1-4ED0-B0EC-7CEA2BE5E4EE}"/>
              </c:ext>
            </c:extLst>
          </c:dPt>
          <c:dPt>
            <c:idx val="4"/>
            <c:invertIfNegative val="0"/>
            <c:bubble3D val="0"/>
            <c:spPr>
              <a:solidFill>
                <a:srgbClr val="FF00F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6-54E1-4ED0-B0EC-7CEA2BE5E4EE}"/>
              </c:ext>
            </c:extLst>
          </c:dPt>
          <c:dPt>
            <c:idx val="5"/>
            <c:invertIfNegative val="0"/>
            <c:bubble3D val="0"/>
            <c:spPr>
              <a:solidFill>
                <a:srgbClr val="FF00F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4-54E1-4ED0-B0EC-7CEA2BE5E4EE}"/>
              </c:ext>
            </c:extLst>
          </c:dPt>
          <c:dPt>
            <c:idx val="6"/>
            <c:invertIfNegative val="0"/>
            <c:bubble3D val="0"/>
            <c:spPr>
              <a:solidFill>
                <a:srgbClr val="FF00F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54E1-4ED0-B0EC-7CEA2BE5E4EE}"/>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Divers </c:v>
                </c:pt>
                <c:pt idx="1">
                  <c:v>La navigation intelligente / être intelligent / la navigation intelligente est une navigation sécuritaire </c:v>
                </c:pt>
                <c:pt idx="2">
                  <c:v>Sécurité / être en sécurité / sécurité nautique </c:v>
                </c:pt>
                <c:pt idx="3">
                  <c:v>Quand à portée est en fait hors de portée </c:v>
                </c:pt>
                <c:pt idx="4">
                  <c:v>Il est trop tard quand vous êtes tombé / n'attendez pas qu'il soit trop tard pour porter un gilet de sauvetage </c:v>
                </c:pt>
                <c:pt idx="5">
                  <c:v>Le gilet de sauvetage est inutile / n'aide pas lorsqu'il n'est pas porté </c:v>
                </c:pt>
                <c:pt idx="6">
                  <c:v>Ne pourrez atteindre le gilet de sauvetage lorsque vous en avez besoin / peut être impossible à atteindre lorsque nécessaire</c:v>
                </c:pt>
                <c:pt idx="7">
                  <c:v>Le port d'un gilet de sauvetage est intelligent </c:v>
                </c:pt>
                <c:pt idx="8">
                  <c:v>Soyez prêt / prêt pour l'imprévisible / l'urgence </c:v>
                </c:pt>
                <c:pt idx="9">
                  <c:v>Les gilets de sauvetage sauvent des vies / vous protègent </c:v>
                </c:pt>
                <c:pt idx="10">
                  <c:v>Porter un gilet de sauvetage / gilet de sauvetage / toujours porter un gilet de sauvetage </c:v>
                </c:pt>
              </c:strCache>
            </c:strRef>
          </c:cat>
          <c:val>
            <c:numRef>
              <c:f>Sheet1!$B$2:$B$12</c:f>
              <c:numCache>
                <c:formatCode>General</c:formatCode>
                <c:ptCount val="11"/>
                <c:pt idx="0">
                  <c:v>3</c:v>
                </c:pt>
                <c:pt idx="1">
                  <c:v>4</c:v>
                </c:pt>
                <c:pt idx="2">
                  <c:v>20</c:v>
                </c:pt>
                <c:pt idx="3">
                  <c:v>2</c:v>
                </c:pt>
                <c:pt idx="4">
                  <c:v>4</c:v>
                </c:pt>
                <c:pt idx="5">
                  <c:v>6</c:v>
                </c:pt>
                <c:pt idx="6">
                  <c:v>7.0000000000000009</c:v>
                </c:pt>
                <c:pt idx="7">
                  <c:v>1</c:v>
                </c:pt>
                <c:pt idx="8">
                  <c:v>18</c:v>
                </c:pt>
                <c:pt idx="9">
                  <c:v>30</c:v>
                </c:pt>
                <c:pt idx="10">
                  <c:v>41</c:v>
                </c:pt>
              </c:numCache>
            </c:numRef>
          </c:val>
          <c:extLst>
            <c:ext xmlns:c16="http://schemas.microsoft.com/office/drawing/2014/chart" uri="{C3380CC4-5D6E-409C-BE32-E72D297353CC}">
              <c16:uniqueId val="{00000001-8B46-4C76-854A-67EEE75AF513}"/>
            </c:ext>
          </c:extLst>
        </c:ser>
        <c:dLbls>
          <c:showLegendKey val="0"/>
          <c:showVal val="0"/>
          <c:showCatName val="0"/>
          <c:showSerName val="0"/>
          <c:showPercent val="0"/>
          <c:showBubbleSize val="0"/>
        </c:dLbls>
        <c:gapWidth val="115"/>
        <c:overlap val="-20"/>
        <c:axId val="1015665776"/>
        <c:axId val="1015653712"/>
        <c:extLst/>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out"/>
        <c:minorTickMark val="none"/>
        <c:tickLblPos val="nextTo"/>
        <c:crossAx val="1015665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42260696122226787"/>
          <c:y val="9.9672722225442684E-2"/>
          <c:w val="0.42636274669890395"/>
          <c:h val="0.68975725185515524"/>
        </c:manualLayout>
      </c:layout>
      <c:barChart>
        <c:barDir val="bar"/>
        <c:grouping val="stacked"/>
        <c:varyColors val="0"/>
        <c:ser>
          <c:idx val="0"/>
          <c:order val="0"/>
          <c:tx>
            <c:strRef>
              <c:f>Sheet1!$A$2</c:f>
              <c:strCache>
                <c:ptCount val="1"/>
                <c:pt idx="0">
                  <c:v>Tout à fait d'accord  </c:v>
                </c:pt>
              </c:strCache>
            </c:strRef>
          </c:tx>
          <c:spPr>
            <a:solidFill>
              <a:srgbClr val="33CC3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1"/>
            <c:invertIfNegative val="0"/>
            <c:bubble3D val="0"/>
            <c:extLst>
              <c:ext xmlns:c16="http://schemas.microsoft.com/office/drawing/2014/chart" uri="{C3380CC4-5D6E-409C-BE32-E72D297353CC}">
                <c16:uniqueId val="{00000000-94C3-4BA7-8651-D9FE13419355}"/>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Scannez le code QR sur l’affiche pour en avoir plus d’information</c:v>
                </c:pt>
                <c:pt idx="1">
                  <c:v>Portez toujours votre gilet de sauvetage au tous le temps </c:v>
                </c:pt>
                <c:pt idx="2">
                  <c:v>Vous ne pourrez peut-être pas atteindre votre gilet de sauvetage et mettez-le si vous tombez à l'eau et en avez besoin </c:v>
                </c:pt>
              </c:strCache>
            </c:strRef>
          </c:cat>
          <c:val>
            <c:numRef>
              <c:f>Sheet1!$B$2:$D$2</c:f>
              <c:numCache>
                <c:formatCode>General</c:formatCode>
                <c:ptCount val="3"/>
                <c:pt idx="0">
                  <c:v>33</c:v>
                </c:pt>
                <c:pt idx="1">
                  <c:v>40</c:v>
                </c:pt>
                <c:pt idx="2">
                  <c:v>57</c:v>
                </c:pt>
              </c:numCache>
            </c:numRef>
          </c:val>
          <c:extLst>
            <c:ext xmlns:c16="http://schemas.microsoft.com/office/drawing/2014/chart" uri="{C3380CC4-5D6E-409C-BE32-E72D297353CC}">
              <c16:uniqueId val="{00000001-94C3-4BA7-8651-D9FE13419355}"/>
            </c:ext>
          </c:extLst>
        </c:ser>
        <c:ser>
          <c:idx val="1"/>
          <c:order val="1"/>
          <c:tx>
            <c:strRef>
              <c:f>Sheet1!$A$3</c:f>
              <c:strCache>
                <c:ptCount val="1"/>
                <c:pt idx="0">
                  <c:v>D'accord  </c:v>
                </c:pt>
              </c:strCache>
            </c:strRef>
          </c:tx>
          <c:spPr>
            <a:solidFill>
              <a:srgbClr val="99FF6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Scannez le code QR sur l’affiche pour en avoir plus d’information</c:v>
                </c:pt>
                <c:pt idx="1">
                  <c:v>Portez toujours votre gilet de sauvetage au tous le temps </c:v>
                </c:pt>
                <c:pt idx="2">
                  <c:v>Vous ne pourrez peut-être pas atteindre votre gilet de sauvetage et mettez-le si vous tombez à l'eau et en avez besoin </c:v>
                </c:pt>
              </c:strCache>
            </c:strRef>
          </c:cat>
          <c:val>
            <c:numRef>
              <c:f>Sheet1!$B$3:$D$3</c:f>
              <c:numCache>
                <c:formatCode>General</c:formatCode>
                <c:ptCount val="3"/>
                <c:pt idx="0">
                  <c:v>33</c:v>
                </c:pt>
                <c:pt idx="1">
                  <c:v>29</c:v>
                </c:pt>
                <c:pt idx="2">
                  <c:v>30</c:v>
                </c:pt>
              </c:numCache>
            </c:numRef>
          </c:val>
          <c:extLst>
            <c:ext xmlns:c16="http://schemas.microsoft.com/office/drawing/2014/chart" uri="{C3380CC4-5D6E-409C-BE32-E72D297353CC}">
              <c16:uniqueId val="{00000002-94C3-4BA7-8651-D9FE13419355}"/>
            </c:ext>
          </c:extLst>
        </c:ser>
        <c:ser>
          <c:idx val="2"/>
          <c:order val="2"/>
          <c:tx>
            <c:strRef>
              <c:f>Sheet1!$A$4</c:f>
              <c:strCache>
                <c:ptCount val="1"/>
                <c:pt idx="0">
                  <c:v>Plutôt d'accord</c:v>
                </c:pt>
              </c:strCache>
            </c:strRef>
          </c:tx>
          <c:spPr>
            <a:solidFill>
              <a:schemeClr val="accent5">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Scannez le code QR sur l’affiche pour en avoir plus d’information</c:v>
                </c:pt>
                <c:pt idx="1">
                  <c:v>Portez toujours votre gilet de sauvetage au tous le temps </c:v>
                </c:pt>
                <c:pt idx="2">
                  <c:v>Vous ne pourrez peut-être pas atteindre votre gilet de sauvetage et mettez-le si vous tombez à l'eau et en avez besoin </c:v>
                </c:pt>
              </c:strCache>
            </c:strRef>
          </c:cat>
          <c:val>
            <c:numRef>
              <c:f>Sheet1!$B$4:$D$4</c:f>
              <c:numCache>
                <c:formatCode>General</c:formatCode>
                <c:ptCount val="3"/>
                <c:pt idx="0">
                  <c:v>20</c:v>
                </c:pt>
                <c:pt idx="1">
                  <c:v>21</c:v>
                </c:pt>
                <c:pt idx="2">
                  <c:v>9</c:v>
                </c:pt>
              </c:numCache>
            </c:numRef>
          </c:val>
          <c:extLst xmlns:c15="http://schemas.microsoft.com/office/drawing/2012/chart">
            <c:ext xmlns:c16="http://schemas.microsoft.com/office/drawing/2014/chart" uri="{C3380CC4-5D6E-409C-BE32-E72D297353CC}">
              <c16:uniqueId val="{00000003-94C3-4BA7-8651-D9FE13419355}"/>
            </c:ext>
          </c:extLst>
        </c:ser>
        <c:dLbls>
          <c:showLegendKey val="0"/>
          <c:showVal val="0"/>
          <c:showCatName val="0"/>
          <c:showSerName val="0"/>
          <c:showPercent val="0"/>
          <c:showBubbleSize val="0"/>
        </c:dLbls>
        <c:gapWidth val="115"/>
        <c:overlap val="100"/>
        <c:axId val="1015665776"/>
        <c:axId val="1015653712"/>
        <c:extLst/>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out"/>
        <c:minorTickMark val="none"/>
        <c:tickLblPos val="nextTo"/>
        <c:crossAx val="1015665776"/>
        <c:crosses val="autoZero"/>
        <c:crossBetween val="between"/>
      </c:valAx>
      <c:spPr>
        <a:noFill/>
        <a:ln>
          <a:noFill/>
        </a:ln>
        <a:effectLst/>
      </c:spPr>
    </c:plotArea>
    <c:legend>
      <c:legendPos val="b"/>
      <c:layout>
        <c:manualLayout>
          <c:xMode val="edge"/>
          <c:yMode val="edge"/>
          <c:x val="0.40085512195558093"/>
          <c:y val="0.84385494465192645"/>
          <c:w val="0.51702330472417402"/>
          <c:h val="5.642129340194980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49033784030727673"/>
          <c:y val="9.9672722225442684E-2"/>
          <c:w val="0.35863186761389509"/>
          <c:h val="0.68975725185515524"/>
        </c:manualLayout>
      </c:layout>
      <c:barChart>
        <c:barDir val="bar"/>
        <c:grouping val="stacked"/>
        <c:varyColors val="0"/>
        <c:ser>
          <c:idx val="0"/>
          <c:order val="0"/>
          <c:tx>
            <c:strRef>
              <c:f>Sheet1!$A$2</c:f>
              <c:strCache>
                <c:ptCount val="1"/>
                <c:pt idx="0">
                  <c:v>Tout à fait d'accord </c:v>
                </c:pt>
              </c:strCache>
            </c:strRef>
          </c:tx>
          <c:spPr>
            <a:solidFill>
              <a:srgbClr val="33CC3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1"/>
            <c:invertIfNegative val="0"/>
            <c:bubble3D val="0"/>
            <c:extLst>
              <c:ext xmlns:c16="http://schemas.microsoft.com/office/drawing/2014/chart" uri="{C3380CC4-5D6E-409C-BE32-E72D297353CC}">
                <c16:uniqueId val="{00000000-FA6D-41DC-9BB4-F7E9C6F0CC2B}"/>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M'a irrité / m'a ennuyé (-ve) </c:v>
                </c:pt>
                <c:pt idx="1">
                  <c:v>M'a donné envie de scanner le code QR</c:v>
                </c:pt>
                <c:pt idx="2">
                  <c:v>M'a rendu plus susceptible de les porter plus gilet de sauvetage plus souvent </c:v>
                </c:pt>
                <c:pt idx="3">
                  <c:v>Les messages étaient pertinents pour moi </c:v>
                </c:pt>
                <c:pt idx="4">
                  <c:v>Les messages étaient crédibles </c:v>
                </c:pt>
                <c:pt idx="5">
                  <c:v>Capturé et retenu mon attention </c:v>
                </c:pt>
              </c:strCache>
            </c:strRef>
          </c:cat>
          <c:val>
            <c:numRef>
              <c:f>Sheet1!$B$2:$G$2</c:f>
              <c:numCache>
                <c:formatCode>General</c:formatCode>
                <c:ptCount val="6"/>
                <c:pt idx="0">
                  <c:v>2</c:v>
                </c:pt>
                <c:pt idx="1">
                  <c:v>16</c:v>
                </c:pt>
                <c:pt idx="2">
                  <c:v>21</c:v>
                </c:pt>
                <c:pt idx="3">
                  <c:v>24</c:v>
                </c:pt>
                <c:pt idx="4">
                  <c:v>33</c:v>
                </c:pt>
                <c:pt idx="5">
                  <c:v>23</c:v>
                </c:pt>
              </c:numCache>
            </c:numRef>
          </c:val>
          <c:extLst>
            <c:ext xmlns:c16="http://schemas.microsoft.com/office/drawing/2014/chart" uri="{C3380CC4-5D6E-409C-BE32-E72D297353CC}">
              <c16:uniqueId val="{00000001-FA6D-41DC-9BB4-F7E9C6F0CC2B}"/>
            </c:ext>
          </c:extLst>
        </c:ser>
        <c:ser>
          <c:idx val="1"/>
          <c:order val="1"/>
          <c:tx>
            <c:strRef>
              <c:f>Sheet1!$A$3</c:f>
              <c:strCache>
                <c:ptCount val="1"/>
                <c:pt idx="0">
                  <c:v>D'accord </c:v>
                </c:pt>
              </c:strCache>
            </c:strRef>
          </c:tx>
          <c:spPr>
            <a:solidFill>
              <a:srgbClr val="99FF6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M'a irrité / m'a ennuyé (-ve) </c:v>
                </c:pt>
                <c:pt idx="1">
                  <c:v>M'a donné envie de scanner le code QR</c:v>
                </c:pt>
                <c:pt idx="2">
                  <c:v>M'a rendu plus susceptible de les porter plus gilet de sauvetage plus souvent </c:v>
                </c:pt>
                <c:pt idx="3">
                  <c:v>Les messages étaient pertinents pour moi </c:v>
                </c:pt>
                <c:pt idx="4">
                  <c:v>Les messages étaient crédibles </c:v>
                </c:pt>
                <c:pt idx="5">
                  <c:v>Capturé et retenu mon attention </c:v>
                </c:pt>
              </c:strCache>
            </c:strRef>
          </c:cat>
          <c:val>
            <c:numRef>
              <c:f>Sheet1!$B$3:$G$3</c:f>
              <c:numCache>
                <c:formatCode>General</c:formatCode>
                <c:ptCount val="6"/>
                <c:pt idx="0">
                  <c:v>3</c:v>
                </c:pt>
                <c:pt idx="1">
                  <c:v>25</c:v>
                </c:pt>
                <c:pt idx="2">
                  <c:v>22</c:v>
                </c:pt>
                <c:pt idx="3">
                  <c:v>35</c:v>
                </c:pt>
                <c:pt idx="4">
                  <c:v>46</c:v>
                </c:pt>
                <c:pt idx="5">
                  <c:v>35</c:v>
                </c:pt>
              </c:numCache>
            </c:numRef>
          </c:val>
          <c:extLst>
            <c:ext xmlns:c16="http://schemas.microsoft.com/office/drawing/2014/chart" uri="{C3380CC4-5D6E-409C-BE32-E72D297353CC}">
              <c16:uniqueId val="{00000002-FA6D-41DC-9BB4-F7E9C6F0CC2B}"/>
            </c:ext>
          </c:extLst>
        </c:ser>
        <c:ser>
          <c:idx val="2"/>
          <c:order val="2"/>
          <c:tx>
            <c:strRef>
              <c:f>Sheet1!$A$4</c:f>
              <c:strCache>
                <c:ptCount val="1"/>
                <c:pt idx="0">
                  <c:v>Plutôt d'accord</c:v>
                </c:pt>
              </c:strCache>
            </c:strRef>
          </c:tx>
          <c:spPr>
            <a:solidFill>
              <a:schemeClr val="accent5">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M'a irrité / m'a ennuyé (-ve) </c:v>
                </c:pt>
                <c:pt idx="1">
                  <c:v>M'a donné envie de scanner le code QR</c:v>
                </c:pt>
                <c:pt idx="2">
                  <c:v>M'a rendu plus susceptible de les porter plus gilet de sauvetage plus souvent </c:v>
                </c:pt>
                <c:pt idx="3">
                  <c:v>Les messages étaient pertinents pour moi </c:v>
                </c:pt>
                <c:pt idx="4">
                  <c:v>Les messages étaient crédibles </c:v>
                </c:pt>
                <c:pt idx="5">
                  <c:v>Capturé et retenu mon attention </c:v>
                </c:pt>
              </c:strCache>
            </c:strRef>
          </c:cat>
          <c:val>
            <c:numRef>
              <c:f>Sheet1!$B$4:$G$4</c:f>
              <c:numCache>
                <c:formatCode>General</c:formatCode>
                <c:ptCount val="6"/>
                <c:pt idx="0">
                  <c:v>5</c:v>
                </c:pt>
                <c:pt idx="1">
                  <c:v>25</c:v>
                </c:pt>
                <c:pt idx="2">
                  <c:v>33</c:v>
                </c:pt>
                <c:pt idx="3">
                  <c:v>28</c:v>
                </c:pt>
                <c:pt idx="4">
                  <c:v>6</c:v>
                </c:pt>
                <c:pt idx="5">
                  <c:v>29</c:v>
                </c:pt>
              </c:numCache>
            </c:numRef>
          </c:val>
          <c:extLst xmlns:c15="http://schemas.microsoft.com/office/drawing/2012/chart">
            <c:ext xmlns:c16="http://schemas.microsoft.com/office/drawing/2014/chart" uri="{C3380CC4-5D6E-409C-BE32-E72D297353CC}">
              <c16:uniqueId val="{00000003-FA6D-41DC-9BB4-F7E9C6F0CC2B}"/>
            </c:ext>
          </c:extLst>
        </c:ser>
        <c:dLbls>
          <c:showLegendKey val="0"/>
          <c:showVal val="0"/>
          <c:showCatName val="0"/>
          <c:showSerName val="0"/>
          <c:showPercent val="0"/>
          <c:showBubbleSize val="0"/>
        </c:dLbls>
        <c:gapWidth val="115"/>
        <c:overlap val="100"/>
        <c:axId val="1015665776"/>
        <c:axId val="1015653712"/>
        <c:extLst/>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out"/>
        <c:minorTickMark val="none"/>
        <c:tickLblPos val="nextTo"/>
        <c:crossAx val="1015665776"/>
        <c:crosses val="autoZero"/>
        <c:crossBetween val="between"/>
      </c:valAx>
      <c:spPr>
        <a:noFill/>
        <a:ln>
          <a:noFill/>
        </a:ln>
        <a:effectLst/>
      </c:spPr>
    </c:plotArea>
    <c:legend>
      <c:legendPos val="b"/>
      <c:layout>
        <c:manualLayout>
          <c:xMode val="edge"/>
          <c:yMode val="edge"/>
          <c:x val="0.40085512195558093"/>
          <c:y val="0.84385494465192645"/>
          <c:w val="0.51702330472417402"/>
          <c:h val="5.642129340194980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59011786044356696"/>
          <c:y val="4.68779812408716E-2"/>
          <c:w val="0.40929252569421382"/>
          <c:h val="0.92651831652423489"/>
        </c:manualLayout>
      </c:layout>
      <c:barChart>
        <c:barDir val="bar"/>
        <c:grouping val="clustered"/>
        <c:varyColors val="0"/>
        <c:ser>
          <c:idx val="2"/>
          <c:order val="2"/>
          <c:tx>
            <c:strRef>
              <c:f>Sheet1!$D$1</c:f>
              <c:strCache>
                <c:ptCount val="1"/>
                <c:pt idx="0">
                  <c:v>Total</c:v>
                </c:pt>
              </c:strCache>
            </c:strRef>
          </c:tx>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Je ne sais pas </c:v>
                </c:pt>
                <c:pt idx="1">
                  <c:v>Autre</c:v>
                </c:pt>
                <c:pt idx="2">
                  <c:v>Trop de problèmes / paresseux </c:v>
                </c:pt>
                <c:pt idx="3">
                  <c:v>Ne participent pas aux concours </c:v>
                </c:pt>
                <c:pt idx="4">
                  <c:v>Connaît déjà les risques de ne pas porter de gilet de sauvetage </c:v>
                </c:pt>
                <c:pt idx="5">
                  <c:v>Utilise les données sur le téléphone / pas de forfait de données </c:v>
                </c:pt>
                <c:pt idx="6">
                  <c:v>Je n'ai pas besoin de plus d'infos / affiche assez claire </c:v>
                </c:pt>
                <c:pt idx="7">
                  <c:v>Pas d'application de scanner / pas de smartphone </c:v>
                </c:pt>
                <c:pt idx="8">
                  <c:v>Problèmes de sécurité / pourrait être une arnaque </c:v>
                </c:pt>
                <c:pt idx="9">
                  <c:v>Pas intéressé (pas plus précis) </c:v>
                </c:pt>
                <c:pt idx="10">
                  <c:v>Pas un technicien / je ne sais pas comment </c:v>
                </c:pt>
                <c:pt idx="11">
                  <c:v>Prend du temps / trop occupé </c:v>
                </c:pt>
                <c:pt idx="12">
                  <c:v>Ne scannent pas / n'aiment pas les codes QR (généralement) </c:v>
                </c:pt>
              </c:strCache>
            </c:strRef>
          </c:cat>
          <c:val>
            <c:numRef>
              <c:f>Sheet1!$D$2:$D$14</c:f>
              <c:numCache>
                <c:formatCode>General</c:formatCode>
                <c:ptCount val="13"/>
                <c:pt idx="0">
                  <c:v>3</c:v>
                </c:pt>
                <c:pt idx="1">
                  <c:v>12</c:v>
                </c:pt>
                <c:pt idx="2">
                  <c:v>2</c:v>
                </c:pt>
                <c:pt idx="3">
                  <c:v>2</c:v>
                </c:pt>
                <c:pt idx="4">
                  <c:v>3</c:v>
                </c:pt>
                <c:pt idx="5">
                  <c:v>3</c:v>
                </c:pt>
                <c:pt idx="6">
                  <c:v>4</c:v>
                </c:pt>
                <c:pt idx="7">
                  <c:v>8</c:v>
                </c:pt>
                <c:pt idx="8">
                  <c:v>8</c:v>
                </c:pt>
                <c:pt idx="9">
                  <c:v>9</c:v>
                </c:pt>
                <c:pt idx="10">
                  <c:v>14.000000000000002</c:v>
                </c:pt>
                <c:pt idx="11">
                  <c:v>16</c:v>
                </c:pt>
                <c:pt idx="12">
                  <c:v>22</c:v>
                </c:pt>
              </c:numCache>
            </c:numRef>
          </c:val>
          <c:extLst>
            <c:ext xmlns:c16="http://schemas.microsoft.com/office/drawing/2014/chart" uri="{C3380CC4-5D6E-409C-BE32-E72D297353CC}">
              <c16:uniqueId val="{00000000-D64A-45E4-9849-7786422FF42F}"/>
            </c:ext>
          </c:extLst>
        </c:ser>
        <c:dLbls>
          <c:showLegendKey val="0"/>
          <c:showVal val="0"/>
          <c:showCatName val="0"/>
          <c:showSerName val="0"/>
          <c:showPercent val="0"/>
          <c:showBubbleSize val="0"/>
        </c:dLbls>
        <c:gapWidth val="115"/>
        <c:overlap val="-20"/>
        <c:axId val="1015665776"/>
        <c:axId val="1015653712"/>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Not aware</c:v>
                      </c:pt>
                    </c:strCache>
                  </c:strRef>
                </c:tx>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2"/>
                  <c:invertIfNegative val="0"/>
                  <c:bubble3D val="0"/>
                  <c:extLst>
                    <c:ext xmlns:c16="http://schemas.microsoft.com/office/drawing/2014/chart" uri="{C3380CC4-5D6E-409C-BE32-E72D297353CC}">
                      <c16:uniqueId val="{00000001-D64A-45E4-9849-7786422FF42F}"/>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Sheet1!$A$2:$A$14</c15:sqref>
                        </c15:formulaRef>
                      </c:ext>
                    </c:extLst>
                    <c:strCache>
                      <c:ptCount val="13"/>
                      <c:pt idx="0">
                        <c:v>Je ne sais pas </c:v>
                      </c:pt>
                      <c:pt idx="1">
                        <c:v>Autre</c:v>
                      </c:pt>
                      <c:pt idx="2">
                        <c:v>Trop de problèmes / paresseux </c:v>
                      </c:pt>
                      <c:pt idx="3">
                        <c:v>Ne participent pas aux concours </c:v>
                      </c:pt>
                      <c:pt idx="4">
                        <c:v>Connaît déjà les risques de ne pas porter de gilet de sauvetage </c:v>
                      </c:pt>
                      <c:pt idx="5">
                        <c:v>Utilise les données sur le téléphone / pas de forfait de données </c:v>
                      </c:pt>
                      <c:pt idx="6">
                        <c:v>Je n'ai pas besoin de plus d'infos / affiche assez claire </c:v>
                      </c:pt>
                      <c:pt idx="7">
                        <c:v>Pas d'application de scanner / pas de smartphone </c:v>
                      </c:pt>
                      <c:pt idx="8">
                        <c:v>Problèmes de sécurité / pourrait être une arnaque </c:v>
                      </c:pt>
                      <c:pt idx="9">
                        <c:v>Pas intéressé (pas plus précis) </c:v>
                      </c:pt>
                      <c:pt idx="10">
                        <c:v>Pas un technicien / je ne sais pas comment </c:v>
                      </c:pt>
                      <c:pt idx="11">
                        <c:v>Prend du temps / trop occupé </c:v>
                      </c:pt>
                      <c:pt idx="12">
                        <c:v>Ne scannent pas / n'aiment pas les codes QR (généralement) </c:v>
                      </c:pt>
                    </c:strCache>
                  </c:strRef>
                </c:cat>
                <c:val>
                  <c:numRef>
                    <c:extLst>
                      <c:ext uri="{02D57815-91ED-43cb-92C2-25804820EDAC}">
                        <c15:formulaRef>
                          <c15:sqref>Sheet1!$B$2:$B$14</c15:sqref>
                        </c15:formulaRef>
                      </c:ext>
                    </c:extLst>
                    <c:numCache>
                      <c:formatCode>General</c:formatCode>
                      <c:ptCount val="13"/>
                      <c:pt idx="2">
                        <c:v>3</c:v>
                      </c:pt>
                      <c:pt idx="3">
                        <c:v>1</c:v>
                      </c:pt>
                      <c:pt idx="4">
                        <c:v>4</c:v>
                      </c:pt>
                      <c:pt idx="5">
                        <c:v>3</c:v>
                      </c:pt>
                      <c:pt idx="6">
                        <c:v>5</c:v>
                      </c:pt>
                      <c:pt idx="7">
                        <c:v>9</c:v>
                      </c:pt>
                      <c:pt idx="8">
                        <c:v>8</c:v>
                      </c:pt>
                      <c:pt idx="9">
                        <c:v>7.0000000000000009</c:v>
                      </c:pt>
                      <c:pt idx="10">
                        <c:v>13</c:v>
                      </c:pt>
                      <c:pt idx="11">
                        <c:v>12</c:v>
                      </c:pt>
                      <c:pt idx="12">
                        <c:v>24</c:v>
                      </c:pt>
                    </c:numCache>
                  </c:numRef>
                </c:val>
                <c:extLst>
                  <c:ext xmlns:c16="http://schemas.microsoft.com/office/drawing/2014/chart" uri="{C3380CC4-5D6E-409C-BE32-E72D297353CC}">
                    <c16:uniqueId val="{00000002-D64A-45E4-9849-7786422FF42F}"/>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Aware</c:v>
                      </c:pt>
                    </c:strCache>
                  </c:strRef>
                </c:tx>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extLst xmlns:c15="http://schemas.microsoft.com/office/drawing/2012/chart">
                      <c:ext xmlns:c15="http://schemas.microsoft.com/office/drawing/2012/chart" uri="{02D57815-91ED-43cb-92C2-25804820EDAC}">
                        <c15:formulaRef>
                          <c15:sqref>Sheet1!$A$2:$A$14</c15:sqref>
                        </c15:formulaRef>
                      </c:ext>
                    </c:extLst>
                    <c:strCache>
                      <c:ptCount val="13"/>
                      <c:pt idx="0">
                        <c:v>Je ne sais pas </c:v>
                      </c:pt>
                      <c:pt idx="1">
                        <c:v>Autre</c:v>
                      </c:pt>
                      <c:pt idx="2">
                        <c:v>Trop de problèmes / paresseux </c:v>
                      </c:pt>
                      <c:pt idx="3">
                        <c:v>Ne participent pas aux concours </c:v>
                      </c:pt>
                      <c:pt idx="4">
                        <c:v>Connaît déjà les risques de ne pas porter de gilet de sauvetage </c:v>
                      </c:pt>
                      <c:pt idx="5">
                        <c:v>Utilise les données sur le téléphone / pas de forfait de données </c:v>
                      </c:pt>
                      <c:pt idx="6">
                        <c:v>Je n'ai pas besoin de plus d'infos / affiche assez claire </c:v>
                      </c:pt>
                      <c:pt idx="7">
                        <c:v>Pas d'application de scanner / pas de smartphone </c:v>
                      </c:pt>
                      <c:pt idx="8">
                        <c:v>Problèmes de sécurité / pourrait être une arnaque </c:v>
                      </c:pt>
                      <c:pt idx="9">
                        <c:v>Pas intéressé (pas plus précis) </c:v>
                      </c:pt>
                      <c:pt idx="10">
                        <c:v>Pas un technicien / je ne sais pas comment </c:v>
                      </c:pt>
                      <c:pt idx="11">
                        <c:v>Prend du temps / trop occupé </c:v>
                      </c:pt>
                      <c:pt idx="12">
                        <c:v>Ne scannent pas / n'aiment pas les codes QR (généralement) </c:v>
                      </c:pt>
                    </c:strCache>
                  </c:strRef>
                </c:cat>
                <c:val>
                  <c:numRef>
                    <c:extLst xmlns:c15="http://schemas.microsoft.com/office/drawing/2012/chart">
                      <c:ext xmlns:c15="http://schemas.microsoft.com/office/drawing/2012/chart" uri="{02D57815-91ED-43cb-92C2-25804820EDAC}">
                        <c15:formulaRef>
                          <c15:sqref>Sheet1!$C$2:$C$14</c15:sqref>
                        </c15:formulaRef>
                      </c:ext>
                    </c:extLst>
                    <c:numCache>
                      <c:formatCode>General</c:formatCode>
                      <c:ptCount val="13"/>
                      <c:pt idx="2">
                        <c:v>0</c:v>
                      </c:pt>
                      <c:pt idx="3">
                        <c:v>4</c:v>
                      </c:pt>
                      <c:pt idx="4">
                        <c:v>0</c:v>
                      </c:pt>
                      <c:pt idx="5">
                        <c:v>0</c:v>
                      </c:pt>
                      <c:pt idx="6">
                        <c:v>2</c:v>
                      </c:pt>
                      <c:pt idx="7">
                        <c:v>5</c:v>
                      </c:pt>
                      <c:pt idx="8">
                        <c:v>7.0000000000000009</c:v>
                      </c:pt>
                      <c:pt idx="9">
                        <c:v>14.000000000000002</c:v>
                      </c:pt>
                      <c:pt idx="10">
                        <c:v>18</c:v>
                      </c:pt>
                      <c:pt idx="11">
                        <c:v>32</c:v>
                      </c:pt>
                      <c:pt idx="12">
                        <c:v>14.000000000000002</c:v>
                      </c:pt>
                    </c:numCache>
                  </c:numRef>
                </c:val>
                <c:extLst xmlns:c15="http://schemas.microsoft.com/office/drawing/2012/chart">
                  <c:ext xmlns:c16="http://schemas.microsoft.com/office/drawing/2014/chart" uri="{C3380CC4-5D6E-409C-BE32-E72D297353CC}">
                    <c16:uniqueId val="{00000003-D64A-45E4-9849-7786422FF42F}"/>
                  </c:ext>
                </c:extLst>
              </c15:ser>
            </c15:filteredBarSeries>
          </c:ext>
        </c:extLst>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out"/>
        <c:minorTickMark val="none"/>
        <c:tickLblPos val="nextTo"/>
        <c:crossAx val="1015665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174289794658021"/>
          <c:y val="0.13001331285311449"/>
          <c:w val="0.91461189962719625"/>
          <c:h val="0.73038033600425678"/>
        </c:manualLayout>
      </c:layout>
      <c:doughnutChart>
        <c:varyColors val="1"/>
        <c:ser>
          <c:idx val="0"/>
          <c:order val="0"/>
          <c:tx>
            <c:strRef>
              <c:f>Sheet1!$B$1</c:f>
              <c:strCache>
                <c:ptCount val="1"/>
                <c:pt idx="0">
                  <c:v>2022</c:v>
                </c:pt>
              </c:strCache>
            </c:strRef>
          </c:tx>
          <c:spPr>
            <a:solidFill>
              <a:srgbClr val="0070C0">
                <a:alpha val="63137"/>
              </a:srgbClr>
            </a:solidFill>
          </c:spPr>
          <c:dPt>
            <c:idx val="0"/>
            <c:bubble3D val="0"/>
            <c:spPr>
              <a:solidFill>
                <a:srgbClr val="0070C0"/>
              </a:solidFill>
            </c:spPr>
            <c:extLst>
              <c:ext xmlns:c16="http://schemas.microsoft.com/office/drawing/2014/chart" uri="{C3380CC4-5D6E-409C-BE32-E72D297353CC}">
                <c16:uniqueId val="{00000001-0138-47E5-8859-6F13AA4AC9B8}"/>
              </c:ext>
            </c:extLst>
          </c:dPt>
          <c:dPt>
            <c:idx val="2"/>
            <c:bubble3D val="0"/>
            <c:spPr>
              <a:solidFill>
                <a:srgbClr val="0070C0">
                  <a:alpha val="32941"/>
                </a:srgbClr>
              </a:solidFill>
            </c:spPr>
            <c:extLst>
              <c:ext xmlns:c16="http://schemas.microsoft.com/office/drawing/2014/chart" uri="{C3380CC4-5D6E-409C-BE32-E72D297353CC}">
                <c16:uniqueId val="{00000003-0138-47E5-8859-6F13AA4AC9B8}"/>
              </c:ext>
            </c:extLst>
          </c:dPt>
          <c:dPt>
            <c:idx val="3"/>
            <c:bubble3D val="0"/>
            <c:spPr>
              <a:solidFill>
                <a:srgbClr val="0070C0">
                  <a:alpha val="27059"/>
                </a:srgbClr>
              </a:solidFill>
            </c:spPr>
            <c:extLst>
              <c:ext xmlns:c16="http://schemas.microsoft.com/office/drawing/2014/chart" uri="{C3380CC4-5D6E-409C-BE32-E72D297353CC}">
                <c16:uniqueId val="{00000005-0138-47E5-8859-6F13AA4AC9B8}"/>
              </c:ext>
            </c:extLst>
          </c:dPt>
          <c:dPt>
            <c:idx val="4"/>
            <c:bubble3D val="0"/>
            <c:spPr>
              <a:solidFill>
                <a:srgbClr val="0070C0">
                  <a:alpha val="27059"/>
                </a:srgbClr>
              </a:solidFill>
            </c:spPr>
            <c:extLst>
              <c:ext xmlns:c16="http://schemas.microsoft.com/office/drawing/2014/chart" uri="{C3380CC4-5D6E-409C-BE32-E72D297353CC}">
                <c16:uniqueId val="{00000007-0138-47E5-8859-6F13AA4AC9B8}"/>
              </c:ext>
            </c:extLst>
          </c:dPt>
          <c:dPt>
            <c:idx val="5"/>
            <c:bubble3D val="0"/>
            <c:spPr>
              <a:solidFill>
                <a:schemeClr val="bg1">
                  <a:lumMod val="75000"/>
                  <a:alpha val="63137"/>
                </a:schemeClr>
              </a:solidFill>
            </c:spPr>
            <c:extLst>
              <c:ext xmlns:c16="http://schemas.microsoft.com/office/drawing/2014/chart" uri="{C3380CC4-5D6E-409C-BE32-E72D297353CC}">
                <c16:uniqueId val="{00000009-0138-47E5-8859-6F13AA4AC9B8}"/>
              </c:ext>
            </c:extLst>
          </c:dPt>
          <c:dLbls>
            <c:dLbl>
              <c:idx val="0"/>
              <c:layout>
                <c:manualLayout>
                  <c:x val="0.17192778292419331"/>
                  <c:y val="0.17604742084130609"/>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0138-47E5-8859-6F13AA4AC9B8}"/>
                </c:ext>
              </c:extLst>
            </c:dLbl>
            <c:dLbl>
              <c:idx val="1"/>
              <c:layout>
                <c:manualLayout>
                  <c:x val="-0.21743476918326385"/>
                  <c:y val="-1.01565819716138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A-0138-47E5-8859-6F13AA4AC9B8}"/>
                </c:ext>
              </c:extLst>
            </c:dLbl>
            <c:dLbl>
              <c:idx val="2"/>
              <c:layout>
                <c:manualLayout>
                  <c:x val="-0.22068183572641656"/>
                  <c:y val="-0.1252645109832371"/>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0138-47E5-8859-6F13AA4AC9B8}"/>
                </c:ext>
              </c:extLst>
            </c:dLbl>
            <c:spPr>
              <a:solidFill>
                <a:srgbClr val="FFFFFF"/>
              </a:solidFill>
              <a:ln>
                <a:solidFill>
                  <a:srgbClr val="000000">
                    <a:lumMod val="65000"/>
                    <a:lumOff val="35000"/>
                  </a:srgbClr>
                </a:solidFill>
              </a:ln>
              <a:effectLst/>
            </c:spPr>
            <c:showLegendKey val="0"/>
            <c:showVal val="0"/>
            <c:showCatName val="1"/>
            <c:showSerName val="0"/>
            <c:showPercent val="1"/>
            <c:showBubbleSize val="0"/>
            <c:showLeaderLines val="1"/>
            <c:extLst>
              <c:ext xmlns:c15="http://schemas.microsoft.com/office/drawing/2012/chart" uri="{CE6537A1-D6FC-4f65-9D91-7224C49458BB}">
                <c15:spPr xmlns:c15="http://schemas.microsoft.com/office/drawing/2012/chart">
                  <a:prstGeom prst="wedgeRectCallout">
                    <a:avLst/>
                  </a:prstGeom>
                </c15:spPr>
              </c:ext>
            </c:extLst>
          </c:dLbls>
          <c:cat>
            <c:strRef>
              <c:f>Sheet1!$A$2:$A$3</c:f>
              <c:strCache>
                <c:ptCount val="2"/>
                <c:pt idx="0">
                  <c:v>Non</c:v>
                </c:pt>
                <c:pt idx="1">
                  <c:v>Qui</c:v>
                </c:pt>
              </c:strCache>
            </c:strRef>
          </c:cat>
          <c:val>
            <c:numRef>
              <c:f>Sheet1!$B$2:$B$3</c:f>
              <c:numCache>
                <c:formatCode>0</c:formatCode>
                <c:ptCount val="2"/>
                <c:pt idx="0">
                  <c:v>70</c:v>
                </c:pt>
                <c:pt idx="1">
                  <c:v>30</c:v>
                </c:pt>
              </c:numCache>
            </c:numRef>
          </c:val>
          <c:extLst>
            <c:ext xmlns:c16="http://schemas.microsoft.com/office/drawing/2014/chart" uri="{C3380CC4-5D6E-409C-BE32-E72D297353CC}">
              <c16:uniqueId val="{0000000B-0138-47E5-8859-6F13AA4AC9B8}"/>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200"/>
      </a:pPr>
      <a:endParaRPr lang="en-US"/>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33474334980076098"/>
          <c:y val="3.259259259259259E-2"/>
          <c:w val="0.63385051172671936"/>
          <c:h val="0.95382397251640871"/>
        </c:manualLayout>
      </c:layout>
      <c:barChart>
        <c:barDir val="bar"/>
        <c:grouping val="clustered"/>
        <c:varyColors val="0"/>
        <c:ser>
          <c:idx val="0"/>
          <c:order val="0"/>
          <c:tx>
            <c:strRef>
              <c:f>Sheet1!$B$1</c:f>
              <c:strCache>
                <c:ptCount val="1"/>
                <c:pt idx="0">
                  <c:v>On boat interview &amp; Online part 2</c:v>
                </c:pt>
              </c:strCache>
            </c:strRef>
          </c:tx>
          <c:spPr>
            <a:solidFill>
              <a:srgbClr val="00B0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0"/>
            <c:invertIfNegative val="0"/>
            <c:bubble3D val="0"/>
            <c:spPr>
              <a:solidFill>
                <a:srgbClr val="00B0F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8109-41C7-A8E0-6A3DCBCDC510}"/>
              </c:ext>
            </c:extLst>
          </c:dPt>
          <c:dPt>
            <c:idx val="1"/>
            <c:invertIfNegative val="0"/>
            <c:bubble3D val="0"/>
            <c:spPr>
              <a:solidFill>
                <a:srgbClr val="00B0F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8109-41C7-A8E0-6A3DCBCDC510}"/>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Conscient - Médias sociaux (Aveuglé) </c:v>
                </c:pt>
                <c:pt idx="1">
                  <c:v>Conscient - Affiche (à l'aveugle) </c:v>
                </c:pt>
                <c:pt idx="2">
                  <c:v>Conscient - Total (aveuglé) </c:v>
                </c:pt>
              </c:strCache>
            </c:strRef>
          </c:cat>
          <c:val>
            <c:numRef>
              <c:f>Sheet1!$B$2:$B$4</c:f>
              <c:numCache>
                <c:formatCode>General</c:formatCode>
                <c:ptCount val="3"/>
                <c:pt idx="0">
                  <c:v>20</c:v>
                </c:pt>
                <c:pt idx="1">
                  <c:v>21</c:v>
                </c:pt>
                <c:pt idx="2">
                  <c:v>23</c:v>
                </c:pt>
              </c:numCache>
            </c:numRef>
          </c:val>
          <c:extLst>
            <c:ext xmlns:c16="http://schemas.microsoft.com/office/drawing/2014/chart" uri="{C3380CC4-5D6E-409C-BE32-E72D297353CC}">
              <c16:uniqueId val="{00000004-8109-41C7-A8E0-6A3DCBCDC510}"/>
            </c:ext>
          </c:extLst>
        </c:ser>
        <c:dLbls>
          <c:showLegendKey val="0"/>
          <c:showVal val="0"/>
          <c:showCatName val="0"/>
          <c:showSerName val="0"/>
          <c:showPercent val="0"/>
          <c:showBubbleSize val="0"/>
        </c:dLbls>
        <c:gapWidth val="115"/>
        <c:overlap val="-20"/>
        <c:axId val="1015665776"/>
        <c:axId val="1015653712"/>
        <c:extLst/>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none"/>
        <c:minorTickMark val="none"/>
        <c:tickLblPos val="nextTo"/>
        <c:crossAx val="1015665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33474334980076098"/>
          <c:y val="3.259259259259259E-2"/>
          <c:w val="0.63385051172671936"/>
          <c:h val="0.95382397251640871"/>
        </c:manualLayout>
      </c:layout>
      <c:barChart>
        <c:barDir val="bar"/>
        <c:grouping val="clustered"/>
        <c:varyColors val="0"/>
        <c:ser>
          <c:idx val="0"/>
          <c:order val="0"/>
          <c:tx>
            <c:strRef>
              <c:f>Sheet1!$B$1</c:f>
              <c:strCache>
                <c:ptCount val="1"/>
                <c:pt idx="0">
                  <c:v>On boat interview &amp; Online part 2</c:v>
                </c:pt>
              </c:strCache>
            </c:strRef>
          </c:tx>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0"/>
            <c:invertIfNegative val="0"/>
            <c:bubble3D val="0"/>
            <c:spPr>
              <a:solidFill>
                <a:srgbClr val="0070C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17CC-4707-BBB8-1A4915B009C1}"/>
              </c:ext>
            </c:extLst>
          </c:dPt>
          <c:dPt>
            <c:idx val="1"/>
            <c:invertIfNegative val="0"/>
            <c:bubble3D val="0"/>
            <c:spPr>
              <a:solidFill>
                <a:srgbClr val="0070C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17CC-4707-BBB8-1A4915B009C1}"/>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Conscient - Réseaux Sociaux (Entièrement assisté)</c:v>
                </c:pt>
                <c:pt idx="1">
                  <c:v>Conscient - Vidéo d'intro (Entièrement assisté)</c:v>
                </c:pt>
                <c:pt idx="2">
                  <c:v>Conscient - Affiche (Complètement aidé)</c:v>
                </c:pt>
                <c:pt idx="3">
                  <c:v>Conscient - Affiche ou Social Médias (entièrement assistés)</c:v>
                </c:pt>
                <c:pt idx="4">
                  <c:v>Conscient - Total (Entièrement assisté) </c:v>
                </c:pt>
              </c:strCache>
            </c:strRef>
          </c:cat>
          <c:val>
            <c:numRef>
              <c:f>Sheet1!$B$2:$B$6</c:f>
              <c:numCache>
                <c:formatCode>General</c:formatCode>
                <c:ptCount val="5"/>
                <c:pt idx="0">
                  <c:v>23</c:v>
                </c:pt>
                <c:pt idx="1">
                  <c:v>14</c:v>
                </c:pt>
                <c:pt idx="2">
                  <c:v>23</c:v>
                </c:pt>
                <c:pt idx="3">
                  <c:v>27</c:v>
                </c:pt>
                <c:pt idx="4">
                  <c:v>29</c:v>
                </c:pt>
              </c:numCache>
            </c:numRef>
          </c:val>
          <c:extLst>
            <c:ext xmlns:c16="http://schemas.microsoft.com/office/drawing/2014/chart" uri="{C3380CC4-5D6E-409C-BE32-E72D297353CC}">
              <c16:uniqueId val="{00000004-17CC-4707-BBB8-1A4915B009C1}"/>
            </c:ext>
          </c:extLst>
        </c:ser>
        <c:dLbls>
          <c:showLegendKey val="0"/>
          <c:showVal val="0"/>
          <c:showCatName val="0"/>
          <c:showSerName val="0"/>
          <c:showPercent val="0"/>
          <c:showBubbleSize val="0"/>
        </c:dLbls>
        <c:gapWidth val="115"/>
        <c:overlap val="-20"/>
        <c:axId val="1015665776"/>
        <c:axId val="1015653712"/>
        <c:extLst/>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none"/>
        <c:minorTickMark val="none"/>
        <c:tickLblPos val="nextTo"/>
        <c:crossAx val="1015665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33474334980076098"/>
          <c:y val="3.259259259259259E-2"/>
          <c:w val="0.63385051172671936"/>
          <c:h val="0.95382397251640871"/>
        </c:manualLayout>
      </c:layout>
      <c:barChart>
        <c:barDir val="bar"/>
        <c:grouping val="clustered"/>
        <c:varyColors val="0"/>
        <c:ser>
          <c:idx val="0"/>
          <c:order val="0"/>
          <c:tx>
            <c:strRef>
              <c:f>Sheet1!$B$1</c:f>
              <c:strCache>
                <c:ptCount val="1"/>
                <c:pt idx="0">
                  <c:v>% wearing lifejacket / PFD</c:v>
                </c:pt>
              </c:strCache>
            </c:strRef>
          </c:tx>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0"/>
            <c:invertIfNegative val="0"/>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7547-4B90-92F7-112AEE70CA66}"/>
              </c:ext>
            </c:extLst>
          </c:dPt>
          <c:dPt>
            <c:idx val="1"/>
            <c:invertIfNegative val="0"/>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7547-4B90-92F7-112AEE70CA66}"/>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6 meters plus</c:v>
                </c:pt>
                <c:pt idx="1">
                  <c:v>Moins de 6 mètres</c:v>
                </c:pt>
              </c:strCache>
            </c:strRef>
          </c:cat>
          <c:val>
            <c:numRef>
              <c:f>Sheet1!$B$2:$B$3</c:f>
              <c:numCache>
                <c:formatCode>General</c:formatCode>
                <c:ptCount val="2"/>
                <c:pt idx="0">
                  <c:v>35</c:v>
                </c:pt>
                <c:pt idx="1">
                  <c:v>65</c:v>
                </c:pt>
              </c:numCache>
            </c:numRef>
          </c:val>
          <c:extLst>
            <c:ext xmlns:c16="http://schemas.microsoft.com/office/drawing/2014/chart" uri="{C3380CC4-5D6E-409C-BE32-E72D297353CC}">
              <c16:uniqueId val="{00000004-7547-4B90-92F7-112AEE70CA66}"/>
            </c:ext>
          </c:extLst>
        </c:ser>
        <c:dLbls>
          <c:showLegendKey val="0"/>
          <c:showVal val="0"/>
          <c:showCatName val="0"/>
          <c:showSerName val="0"/>
          <c:showPercent val="0"/>
          <c:showBubbleSize val="0"/>
        </c:dLbls>
        <c:gapWidth val="115"/>
        <c:overlap val="-20"/>
        <c:axId val="1015665776"/>
        <c:axId val="1015653712"/>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none"/>
        <c:minorTickMark val="none"/>
        <c:tickLblPos val="nextTo"/>
        <c:crossAx val="1015665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62191864615528092"/>
          <c:y val="4.6877877984562263E-2"/>
          <c:w val="0.46860749743238617"/>
          <c:h val="0.92651831652423489"/>
        </c:manualLayout>
      </c:layout>
      <c:barChart>
        <c:barDir val="bar"/>
        <c:grouping val="clustered"/>
        <c:varyColors val="0"/>
        <c:ser>
          <c:idx val="0"/>
          <c:order val="0"/>
          <c:tx>
            <c:strRef>
              <c:f>Sheet1!$B$1</c:f>
              <c:strCache>
                <c:ptCount val="1"/>
                <c:pt idx="0">
                  <c:v>2022</c:v>
                </c:pt>
              </c:strCache>
            </c:strRef>
          </c:tx>
          <c:spPr>
            <a:solidFill>
              <a:srgbClr val="FF00F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2"/>
            <c:invertIfNegative val="0"/>
            <c:bubble3D val="0"/>
            <c:extLst>
              <c:ext xmlns:c16="http://schemas.microsoft.com/office/drawing/2014/chart" uri="{C3380CC4-5D6E-409C-BE32-E72D297353CC}">
                <c16:uniqueId val="{00000000-8B46-4C76-854A-67EEE75AF513}"/>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À la radio </c:v>
                </c:pt>
                <c:pt idx="1">
                  <c:v>A la télévision</c:v>
                </c:pt>
                <c:pt idx="2">
                  <c:v>Grands panneaux publicitaires extérieurs </c:v>
                </c:pt>
                <c:pt idx="3">
                  <c:v>Dans les bus/métro/tramways/autres transports en commun</c:v>
                </c:pt>
                <c:pt idx="4">
                  <c:v>À l'extérieur dans les rues/chemins/stationnements, dans les centres commerciaux, dans les transports en commun… </c:v>
                </c:pt>
                <c:pt idx="5">
                  <c:v>Dans les restaurants / restauration rapide / glaces / autres aliments… </c:v>
                </c:pt>
                <c:pt idx="6">
                  <c:v>Dans les dépanneurs </c:v>
                </c:pt>
                <c:pt idx="7">
                  <c:v>Dans les magasins de bière / alcool</c:v>
                </c:pt>
                <c:pt idx="8">
                  <c:v>Dans les autres magasins de détail</c:v>
                </c:pt>
                <c:pt idx="9">
                  <c:v>Dans la brochure Boat Notes (Carnet de bord) (versions en ligne ou papier) ou… </c:v>
                </c:pt>
                <c:pt idx="10">
                  <c:v>Dans un magazine ou des journaux</c:v>
                </c:pt>
                <c:pt idx="11">
                  <c:v>Comme document d'un gardien de parc, des forces de l'ordre, etc. </c:v>
                </c:pt>
                <c:pt idx="12">
                  <c:v>Dans un bulletin d'information d'une marina, association de chalets,…</c:v>
                </c:pt>
                <c:pt idx="13">
                  <c:v>Annonces sur Internet/sites Web</c:v>
                </c:pt>
                <c:pt idx="14">
                  <c:v>Réseaux sociaux - par ex. Facebook, Twitter, Instagram, Youtube,…</c:v>
                </c:pt>
                <c:pt idx="15">
                  <c:v>Au(x) poste(s) d'éclusage </c:v>
                </c:pt>
                <c:pt idx="16">
                  <c:v>Aux rampes de mise à l'eau / rampe(s) </c:v>
                </c:pt>
                <c:pt idx="17">
                  <c:v>à la marinas (p. ex. pompes à essence, cabanes à essence, bureaux de service, quais) </c:v>
                </c:pt>
              </c:strCache>
            </c:strRef>
          </c:cat>
          <c:val>
            <c:numRef>
              <c:f>Sheet1!$B$2:$B$19</c:f>
              <c:numCache>
                <c:formatCode>General</c:formatCode>
                <c:ptCount val="18"/>
                <c:pt idx="0">
                  <c:v>7.0000000000000009</c:v>
                </c:pt>
                <c:pt idx="1">
                  <c:v>14.000000000000002</c:v>
                </c:pt>
                <c:pt idx="2">
                  <c:v>2</c:v>
                </c:pt>
                <c:pt idx="3">
                  <c:v>4</c:v>
                </c:pt>
                <c:pt idx="4">
                  <c:v>11</c:v>
                </c:pt>
                <c:pt idx="5">
                  <c:v>1</c:v>
                </c:pt>
                <c:pt idx="6">
                  <c:v>6</c:v>
                </c:pt>
                <c:pt idx="7">
                  <c:v>8</c:v>
                </c:pt>
                <c:pt idx="8">
                  <c:v>13</c:v>
                </c:pt>
                <c:pt idx="9">
                  <c:v>5</c:v>
                </c:pt>
                <c:pt idx="10">
                  <c:v>8</c:v>
                </c:pt>
                <c:pt idx="11">
                  <c:v>10</c:v>
                </c:pt>
                <c:pt idx="12">
                  <c:v>11</c:v>
                </c:pt>
                <c:pt idx="13">
                  <c:v>14.000000000000002</c:v>
                </c:pt>
                <c:pt idx="14">
                  <c:v>26</c:v>
                </c:pt>
                <c:pt idx="15">
                  <c:v>11</c:v>
                </c:pt>
                <c:pt idx="16">
                  <c:v>31</c:v>
                </c:pt>
                <c:pt idx="17">
                  <c:v>53</c:v>
                </c:pt>
              </c:numCache>
            </c:numRef>
          </c:val>
          <c:extLst>
            <c:ext xmlns:c16="http://schemas.microsoft.com/office/drawing/2014/chart" uri="{C3380CC4-5D6E-409C-BE32-E72D297353CC}">
              <c16:uniqueId val="{00000001-8B46-4C76-854A-67EEE75AF513}"/>
            </c:ext>
          </c:extLst>
        </c:ser>
        <c:dLbls>
          <c:showLegendKey val="0"/>
          <c:showVal val="0"/>
          <c:showCatName val="0"/>
          <c:showSerName val="0"/>
          <c:showPercent val="0"/>
          <c:showBubbleSize val="0"/>
        </c:dLbls>
        <c:gapWidth val="115"/>
        <c:overlap val="-20"/>
        <c:axId val="1015665776"/>
        <c:axId val="1015653712"/>
        <c:extLst/>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out"/>
        <c:minorTickMark val="none"/>
        <c:tickLblPos val="nextTo"/>
        <c:crossAx val="1015665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57142785415181307"/>
          <c:y val="2.7823427659936849E-2"/>
          <c:w val="0.40929252569421382"/>
          <c:h val="0.94435314468012632"/>
        </c:manualLayout>
      </c:layout>
      <c:barChart>
        <c:barDir val="bar"/>
        <c:grouping val="clustered"/>
        <c:varyColors val="0"/>
        <c:ser>
          <c:idx val="0"/>
          <c:order val="0"/>
          <c:tx>
            <c:strRef>
              <c:f>Sheet1!$B$1</c:f>
              <c:strCache>
                <c:ptCount val="1"/>
                <c:pt idx="0">
                  <c:v>2022</c:v>
                </c:pt>
              </c:strCache>
            </c:strRef>
          </c:tx>
          <c:spPr>
            <a:solidFill>
              <a:srgbClr val="FF00F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2"/>
            <c:invertIfNegative val="0"/>
            <c:bubble3D val="0"/>
            <c:extLst>
              <c:ext xmlns:c16="http://schemas.microsoft.com/office/drawing/2014/chart" uri="{C3380CC4-5D6E-409C-BE32-E72D297353CC}">
                <c16:uniqueId val="{00000000-1538-48B8-8B31-95DF4847776B}"/>
              </c:ext>
            </c:extLst>
          </c:dPt>
          <c:dPt>
            <c:idx val="15"/>
            <c:invertIfNegative val="0"/>
            <c:bubble3D val="0"/>
            <c:spPr>
              <a:solidFill>
                <a:srgbClr val="FF00F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2-1538-48B8-8B31-95DF4847776B}"/>
              </c:ext>
            </c:extLst>
          </c:dPt>
          <c:dPt>
            <c:idx val="16"/>
            <c:invertIfNegative val="0"/>
            <c:bubble3D val="0"/>
            <c:spPr>
              <a:solidFill>
                <a:srgbClr val="FF00F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4-1538-48B8-8B31-95DF4847776B}"/>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1">
                  <c:v>Lors d'un événement (concert, festival, salon nautique, etc.)</c:v>
                </c:pt>
                <c:pt idx="3">
                  <c:v>Bouche à oreille</c:v>
                </c:pt>
                <c:pt idx="5">
                  <c:v>Net : Radio / télévision</c:v>
                </c:pt>
                <c:pt idx="8">
                  <c:v>Net : Dans les transports en commun / à l'extérieur</c:v>
                </c:pt>
                <c:pt idx="11">
                  <c:v>Net : Magasins de détail</c:v>
                </c:pt>
                <c:pt idx="13">
                  <c:v>Net : médias imprimés</c:v>
                </c:pt>
                <c:pt idx="15">
                  <c:v>Net : Publicité en ligne / réseaux sociaux</c:v>
                </c:pt>
                <c:pt idx="17">
                  <c:v>Net : à la marina / poste d'éclusage / rampe de mise à l’eau</c:v>
                </c:pt>
              </c:strCache>
            </c:strRef>
          </c:cat>
          <c:val>
            <c:numRef>
              <c:f>Sheet1!$B$2:$B$19</c:f>
              <c:numCache>
                <c:formatCode>General</c:formatCode>
                <c:ptCount val="18"/>
                <c:pt idx="1">
                  <c:v>10</c:v>
                </c:pt>
                <c:pt idx="3">
                  <c:v>18</c:v>
                </c:pt>
                <c:pt idx="5">
                  <c:v>18</c:v>
                </c:pt>
                <c:pt idx="8">
                  <c:v>18</c:v>
                </c:pt>
                <c:pt idx="11">
                  <c:v>23</c:v>
                </c:pt>
                <c:pt idx="13">
                  <c:v>25</c:v>
                </c:pt>
                <c:pt idx="15">
                  <c:v>33</c:v>
                </c:pt>
                <c:pt idx="17">
                  <c:v>63</c:v>
                </c:pt>
              </c:numCache>
            </c:numRef>
          </c:val>
          <c:extLst>
            <c:ext xmlns:c16="http://schemas.microsoft.com/office/drawing/2014/chart" uri="{C3380CC4-5D6E-409C-BE32-E72D297353CC}">
              <c16:uniqueId val="{00000005-1538-48B8-8B31-95DF4847776B}"/>
            </c:ext>
          </c:extLst>
        </c:ser>
        <c:dLbls>
          <c:showLegendKey val="0"/>
          <c:showVal val="0"/>
          <c:showCatName val="0"/>
          <c:showSerName val="0"/>
          <c:showPercent val="0"/>
          <c:showBubbleSize val="0"/>
        </c:dLbls>
        <c:gapWidth val="115"/>
        <c:overlap val="-20"/>
        <c:axId val="1015665776"/>
        <c:axId val="1015653712"/>
        <c:extLst/>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out"/>
        <c:minorTickMark val="none"/>
        <c:tickLblPos val="nextTo"/>
        <c:crossAx val="1015665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29312146792461757"/>
          <c:y val="4.6877877984562263E-2"/>
          <c:w val="0.41921622409811388"/>
          <c:h val="0.84814196262131636"/>
        </c:manualLayout>
      </c:layout>
      <c:barChart>
        <c:barDir val="bar"/>
        <c:grouping val="clustered"/>
        <c:varyColors val="0"/>
        <c:ser>
          <c:idx val="0"/>
          <c:order val="0"/>
          <c:tx>
            <c:strRef>
              <c:f>Sheet1!$B$1</c:f>
              <c:strCache>
                <c:ptCount val="1"/>
                <c:pt idx="0">
                  <c:v>Not aware</c:v>
                </c:pt>
              </c:strCache>
            </c:strRef>
          </c:tx>
          <c:spPr>
            <a:solidFill>
              <a:schemeClr val="accent1">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2"/>
            <c:invertIfNegative val="0"/>
            <c:bubble3D val="0"/>
            <c:extLst>
              <c:ext xmlns:c16="http://schemas.microsoft.com/office/drawing/2014/chart" uri="{C3380CC4-5D6E-409C-BE32-E72D297353CC}">
                <c16:uniqueId val="{00000000-B39E-44F2-8BB0-2DD648588B22}"/>
              </c:ext>
            </c:extLst>
          </c:dPt>
          <c:dLbls>
            <c:dLbl>
              <c:idx val="1"/>
              <c:delete val="1"/>
              <c:extLst>
                <c:ext xmlns:c15="http://schemas.microsoft.com/office/drawing/2012/chart" uri="{CE6537A1-D6FC-4f65-9D91-7224C49458BB}"/>
                <c:ext xmlns:c16="http://schemas.microsoft.com/office/drawing/2014/chart" uri="{C3380CC4-5D6E-409C-BE32-E72D297353CC}">
                  <c16:uniqueId val="{00000005-B39E-44F2-8BB0-2DD648588B22}"/>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Pagayeurs</c:v>
                </c:pt>
                <c:pt idx="2">
                  <c:v>Plaisanciers à moteur excluant motomarine </c:v>
                </c:pt>
                <c:pt idx="3">
                  <c:v>Total des plaisanciers à moteur </c:v>
                </c:pt>
              </c:strCache>
            </c:strRef>
          </c:cat>
          <c:val>
            <c:numRef>
              <c:f>Sheet1!$B$2:$B$5</c:f>
              <c:numCache>
                <c:formatCode>General</c:formatCode>
                <c:ptCount val="4"/>
                <c:pt idx="2">
                  <c:v>19</c:v>
                </c:pt>
                <c:pt idx="3">
                  <c:v>23</c:v>
                </c:pt>
              </c:numCache>
            </c:numRef>
          </c:val>
          <c:extLst>
            <c:ext xmlns:c16="http://schemas.microsoft.com/office/drawing/2014/chart" uri="{C3380CC4-5D6E-409C-BE32-E72D297353CC}">
              <c16:uniqueId val="{00000001-B39E-44F2-8BB0-2DD648588B22}"/>
            </c:ext>
          </c:extLst>
        </c:ser>
        <c:ser>
          <c:idx val="1"/>
          <c:order val="1"/>
          <c:tx>
            <c:strRef>
              <c:f>Sheet1!$C$1</c:f>
              <c:strCache>
                <c:ptCount val="1"/>
                <c:pt idx="0">
                  <c:v>Aware</c:v>
                </c:pt>
              </c:strCache>
            </c:strRef>
          </c:tx>
          <c:spPr>
            <a:solidFill>
              <a:srgbClr val="FF00F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Pagayeurs</c:v>
                </c:pt>
                <c:pt idx="2">
                  <c:v>Plaisanciers à moteur excluant motomarine </c:v>
                </c:pt>
                <c:pt idx="3">
                  <c:v>Total des plaisanciers à moteur </c:v>
                </c:pt>
              </c:strCache>
            </c:strRef>
          </c:cat>
          <c:val>
            <c:numRef>
              <c:f>Sheet1!$C$2:$C$5</c:f>
              <c:numCache>
                <c:formatCode>General</c:formatCode>
                <c:ptCount val="4"/>
                <c:pt idx="2">
                  <c:v>35</c:v>
                </c:pt>
                <c:pt idx="3">
                  <c:v>39</c:v>
                </c:pt>
              </c:numCache>
            </c:numRef>
          </c:val>
          <c:extLst>
            <c:ext xmlns:c16="http://schemas.microsoft.com/office/drawing/2014/chart" uri="{C3380CC4-5D6E-409C-BE32-E72D297353CC}">
              <c16:uniqueId val="{00000001-868B-4364-9891-A5868624A0A6}"/>
            </c:ext>
          </c:extLst>
        </c:ser>
        <c:ser>
          <c:idx val="2"/>
          <c:order val="2"/>
          <c:tx>
            <c:strRef>
              <c:f>Sheet1!$D$1</c:f>
              <c:strCache>
                <c:ptCount val="1"/>
                <c:pt idx="0">
                  <c:v>Total</c:v>
                </c:pt>
              </c:strCache>
            </c:strRef>
          </c:tx>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3-868B-4364-9891-A5868624A0A6}"/>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Pagayeurs</c:v>
                </c:pt>
                <c:pt idx="2">
                  <c:v>Plaisanciers à moteur excluant motomarine </c:v>
                </c:pt>
                <c:pt idx="3">
                  <c:v>Total des plaisanciers à moteur </c:v>
                </c:pt>
              </c:strCache>
            </c:strRef>
          </c:cat>
          <c:val>
            <c:numRef>
              <c:f>Sheet1!$D$2:$D$5</c:f>
              <c:numCache>
                <c:formatCode>General</c:formatCode>
                <c:ptCount val="4"/>
                <c:pt idx="0">
                  <c:v>46</c:v>
                </c:pt>
                <c:pt idx="1">
                  <c:v>0</c:v>
                </c:pt>
                <c:pt idx="2">
                  <c:v>24</c:v>
                </c:pt>
                <c:pt idx="3">
                  <c:v>27</c:v>
                </c:pt>
              </c:numCache>
            </c:numRef>
          </c:val>
          <c:extLst>
            <c:ext xmlns:c16="http://schemas.microsoft.com/office/drawing/2014/chart" uri="{C3380CC4-5D6E-409C-BE32-E72D297353CC}">
              <c16:uniqueId val="{00000002-868B-4364-9891-A5868624A0A6}"/>
            </c:ext>
          </c:extLst>
        </c:ser>
        <c:dLbls>
          <c:showLegendKey val="0"/>
          <c:showVal val="0"/>
          <c:showCatName val="0"/>
          <c:showSerName val="0"/>
          <c:showPercent val="0"/>
          <c:showBubbleSize val="0"/>
        </c:dLbls>
        <c:gapWidth val="115"/>
        <c:overlap val="-20"/>
        <c:axId val="1015665776"/>
        <c:axId val="1015653712"/>
        <c:extLst/>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out"/>
        <c:minorTickMark val="none"/>
        <c:tickLblPos val="nextTo"/>
        <c:crossAx val="1015665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3691975440006936"/>
          <c:y val="4.6877877984562263E-2"/>
          <c:w val="0.4672642721461619"/>
          <c:h val="0.84814196262131636"/>
        </c:manualLayout>
      </c:layout>
      <c:barChart>
        <c:barDir val="bar"/>
        <c:grouping val="clustered"/>
        <c:varyColors val="0"/>
        <c:ser>
          <c:idx val="0"/>
          <c:order val="0"/>
          <c:tx>
            <c:strRef>
              <c:f>Sheet1!$B$1</c:f>
              <c:strCache>
                <c:ptCount val="1"/>
                <c:pt idx="0">
                  <c:v>Non conscient</c:v>
                </c:pt>
              </c:strCache>
            </c:strRef>
          </c:tx>
          <c:spPr>
            <a:solidFill>
              <a:schemeClr val="accent1">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0"/>
            <c:invertIfNegative val="0"/>
            <c:bubble3D val="0"/>
            <c:extLst>
              <c:ext xmlns:c16="http://schemas.microsoft.com/office/drawing/2014/chart" uri="{C3380CC4-5D6E-409C-BE32-E72D297353CC}">
                <c16:uniqueId val="{00000000-9C23-4BE0-A279-5DBB6FF13122}"/>
              </c:ext>
            </c:extLst>
          </c:dPt>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Net: Portent </c:v>
                </c:pt>
              </c:strCache>
            </c:strRef>
          </c:cat>
          <c:val>
            <c:numRef>
              <c:f>Sheet1!$B$2</c:f>
              <c:numCache>
                <c:formatCode>General</c:formatCode>
                <c:ptCount val="1"/>
                <c:pt idx="0">
                  <c:v>24</c:v>
                </c:pt>
              </c:numCache>
            </c:numRef>
          </c:val>
          <c:extLst>
            <c:ext xmlns:c16="http://schemas.microsoft.com/office/drawing/2014/chart" uri="{C3380CC4-5D6E-409C-BE32-E72D297353CC}">
              <c16:uniqueId val="{00000001-9C23-4BE0-A279-5DBB6FF13122}"/>
            </c:ext>
          </c:extLst>
        </c:ser>
        <c:ser>
          <c:idx val="1"/>
          <c:order val="1"/>
          <c:tx>
            <c:strRef>
              <c:f>Sheet1!$C$1</c:f>
              <c:strCache>
                <c:ptCount val="1"/>
                <c:pt idx="0">
                  <c:v>Conscient</c:v>
                </c:pt>
              </c:strCache>
            </c:strRef>
          </c:tx>
          <c:spPr>
            <a:solidFill>
              <a:srgbClr val="FF00F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Net: Portent </c:v>
                </c:pt>
              </c:strCache>
            </c:strRef>
          </c:cat>
          <c:val>
            <c:numRef>
              <c:f>Sheet1!$C$2</c:f>
              <c:numCache>
                <c:formatCode>General</c:formatCode>
                <c:ptCount val="1"/>
                <c:pt idx="0">
                  <c:v>37</c:v>
                </c:pt>
              </c:numCache>
            </c:numRef>
          </c:val>
          <c:extLst>
            <c:ext xmlns:c16="http://schemas.microsoft.com/office/drawing/2014/chart" uri="{C3380CC4-5D6E-409C-BE32-E72D297353CC}">
              <c16:uniqueId val="{00000002-9C23-4BE0-A279-5DBB6FF13122}"/>
            </c:ext>
          </c:extLst>
        </c:ser>
        <c:ser>
          <c:idx val="2"/>
          <c:order val="2"/>
          <c:tx>
            <c:strRef>
              <c:f>Sheet1!$D$1</c:f>
              <c:strCache>
                <c:ptCount val="1"/>
                <c:pt idx="0">
                  <c:v>Total</c:v>
                </c:pt>
              </c:strCache>
            </c:strRef>
          </c:tx>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C23-4BE0-A279-5DBB6FF13122}"/>
                </c:ext>
              </c:extLst>
            </c:dLbl>
            <c:dLbl>
              <c:idx val="2"/>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C23-4BE0-A279-5DBB6FF13122}"/>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Net: Portent </c:v>
                </c:pt>
              </c:strCache>
            </c:strRef>
          </c:cat>
          <c:val>
            <c:numRef>
              <c:f>Sheet1!$D$2</c:f>
              <c:numCache>
                <c:formatCode>General</c:formatCode>
                <c:ptCount val="1"/>
                <c:pt idx="0">
                  <c:v>28</c:v>
                </c:pt>
              </c:numCache>
            </c:numRef>
          </c:val>
          <c:extLst>
            <c:ext xmlns:c16="http://schemas.microsoft.com/office/drawing/2014/chart" uri="{C3380CC4-5D6E-409C-BE32-E72D297353CC}">
              <c16:uniqueId val="{00000005-9C23-4BE0-A279-5DBB6FF13122}"/>
            </c:ext>
          </c:extLst>
        </c:ser>
        <c:dLbls>
          <c:showLegendKey val="0"/>
          <c:showVal val="0"/>
          <c:showCatName val="0"/>
          <c:showSerName val="0"/>
          <c:showPercent val="0"/>
          <c:showBubbleSize val="0"/>
        </c:dLbls>
        <c:gapWidth val="115"/>
        <c:overlap val="-20"/>
        <c:axId val="1015665776"/>
        <c:axId val="1015653712"/>
        <c:extLst/>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out"/>
        <c:minorTickMark val="none"/>
        <c:tickLblPos val="nextTo"/>
        <c:crossAx val="1015665776"/>
        <c:crosses val="autoZero"/>
        <c:crossBetween val="between"/>
      </c:valAx>
      <c:spPr>
        <a:noFill/>
        <a:ln>
          <a:noFill/>
        </a:ln>
        <a:effectLst/>
      </c:spPr>
    </c:plotArea>
    <c:legend>
      <c:legendPos val="r"/>
      <c:layout>
        <c:manualLayout>
          <c:xMode val="edge"/>
          <c:yMode val="edge"/>
          <c:x val="1.5859008614914134E-2"/>
          <c:y val="0.36769689086603446"/>
          <c:w val="0.2093662166103111"/>
          <c:h val="0.18688462639827647"/>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18959875682226165"/>
          <c:y val="4.6877877984562263E-2"/>
          <c:w val="0.75897513463381239"/>
          <c:h val="0.76070548942640492"/>
        </c:manualLayout>
      </c:layout>
      <c:barChart>
        <c:barDir val="bar"/>
        <c:grouping val="stacked"/>
        <c:varyColors val="0"/>
        <c:ser>
          <c:idx val="0"/>
          <c:order val="0"/>
          <c:tx>
            <c:strRef>
              <c:f>Sheet1!$B$1</c:f>
              <c:strCache>
                <c:ptCount val="1"/>
                <c:pt idx="0">
                  <c:v>Always</c:v>
                </c:pt>
              </c:strCache>
            </c:strRef>
          </c:tx>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2"/>
            <c:invertIfNegative val="0"/>
            <c:bubble3D val="0"/>
            <c:extLst>
              <c:ext xmlns:c16="http://schemas.microsoft.com/office/drawing/2014/chart" uri="{C3380CC4-5D6E-409C-BE32-E72D297353CC}">
                <c16:uniqueId val="{00000000-6BBF-4D52-A01F-CFEDE6622348}"/>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Pas au courant </c:v>
                </c:pt>
                <c:pt idx="2">
                  <c:v>Conscients</c:v>
                </c:pt>
              </c:strCache>
            </c:strRef>
          </c:cat>
          <c:val>
            <c:numRef>
              <c:f>Sheet1!$B$2:$B$4</c:f>
              <c:numCache>
                <c:formatCode>General</c:formatCode>
                <c:ptCount val="3"/>
                <c:pt idx="0">
                  <c:v>16</c:v>
                </c:pt>
                <c:pt idx="2">
                  <c:v>20</c:v>
                </c:pt>
              </c:numCache>
            </c:numRef>
          </c:val>
          <c:extLst>
            <c:ext xmlns:c16="http://schemas.microsoft.com/office/drawing/2014/chart" uri="{C3380CC4-5D6E-409C-BE32-E72D297353CC}">
              <c16:uniqueId val="{00000001-6BBF-4D52-A01F-CFEDE6622348}"/>
            </c:ext>
          </c:extLst>
        </c:ser>
        <c:ser>
          <c:idx val="1"/>
          <c:order val="1"/>
          <c:tx>
            <c:strRef>
              <c:f>Sheet1!$C$1</c:f>
              <c:strCache>
                <c:ptCount val="1"/>
                <c:pt idx="0">
                  <c:v>Most of the time</c:v>
                </c:pt>
              </c:strCache>
            </c:strRef>
          </c:tx>
          <c:spPr>
            <a:solidFill>
              <a:srgbClr val="66CCF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Pas au courant </c:v>
                </c:pt>
                <c:pt idx="2">
                  <c:v>Conscients</c:v>
                </c:pt>
              </c:strCache>
            </c:strRef>
          </c:cat>
          <c:val>
            <c:numRef>
              <c:f>Sheet1!$C$2:$C$4</c:f>
              <c:numCache>
                <c:formatCode>General</c:formatCode>
                <c:ptCount val="3"/>
                <c:pt idx="0">
                  <c:v>15</c:v>
                </c:pt>
                <c:pt idx="2">
                  <c:v>22</c:v>
                </c:pt>
              </c:numCache>
            </c:numRef>
          </c:val>
          <c:extLst>
            <c:ext xmlns:c16="http://schemas.microsoft.com/office/drawing/2014/chart" uri="{C3380CC4-5D6E-409C-BE32-E72D297353CC}">
              <c16:uniqueId val="{00000002-6BBF-4D52-A01F-CFEDE6622348}"/>
            </c:ext>
          </c:extLst>
        </c:ser>
        <c:dLbls>
          <c:showLegendKey val="0"/>
          <c:showVal val="0"/>
          <c:showCatName val="0"/>
          <c:showSerName val="0"/>
          <c:showPercent val="0"/>
          <c:showBubbleSize val="0"/>
        </c:dLbls>
        <c:gapWidth val="115"/>
        <c:overlap val="100"/>
        <c:axId val="1015665776"/>
        <c:axId val="1015653712"/>
        <c:extLst>
          <c:ext xmlns:c15="http://schemas.microsoft.com/office/drawing/2012/chart" uri="{02D57815-91ED-43cb-92C2-25804820EDAC}">
            <c15:filteredBarSeries>
              <c15:ser>
                <c:idx val="2"/>
                <c:order val="2"/>
                <c:tx>
                  <c:strRef>
                    <c:extLst>
                      <c:ext uri="{02D57815-91ED-43cb-92C2-25804820EDAC}">
                        <c15:formulaRef>
                          <c15:sqref>Sheet1!$D$1</c15:sqref>
                        </c15:formulaRef>
                      </c:ext>
                    </c:extLst>
                    <c:strCache>
                      <c:ptCount val="1"/>
                      <c:pt idx="0">
                        <c:v>Sometimes</c:v>
                      </c:pt>
                    </c:strCache>
                  </c:strRef>
                </c:tx>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showLegendKey val="0"/>
                    <c:showVal val="1"/>
                    <c:showCatName val="0"/>
                    <c:showSerName val="0"/>
                    <c:showPercent val="0"/>
                    <c:showBubbleSize val="0"/>
                    <c:extLst>
                      <c:ext uri="{CE6537A1-D6FC-4f65-9D91-7224C49458BB}"/>
                      <c:ext xmlns:c16="http://schemas.microsoft.com/office/drawing/2014/chart" uri="{C3380CC4-5D6E-409C-BE32-E72D297353CC}">
                        <c16:uniqueId val="{00000003-6BBF-4D52-A01F-CFEDE6622348}"/>
                      </c:ext>
                    </c:extLst>
                  </c:dLbl>
                  <c:dLbl>
                    <c:idx val="1"/>
                    <c:showLegendKey val="0"/>
                    <c:showVal val="1"/>
                    <c:showCatName val="0"/>
                    <c:showSerName val="0"/>
                    <c:showPercent val="0"/>
                    <c:showBubbleSize val="0"/>
                    <c:extLst>
                      <c:ext uri="{CE6537A1-D6FC-4f65-9D91-7224C49458BB}"/>
                      <c:ext xmlns:c16="http://schemas.microsoft.com/office/drawing/2014/chart" uri="{C3380CC4-5D6E-409C-BE32-E72D297353CC}">
                        <c16:uniqueId val="{00000004-6BBF-4D52-A01F-CFEDE6622348}"/>
                      </c:ext>
                    </c:extLst>
                  </c:dLbl>
                  <c:dLbl>
                    <c:idx val="2"/>
                    <c:showLegendKey val="0"/>
                    <c:showVal val="1"/>
                    <c:showCatName val="0"/>
                    <c:showSerName val="0"/>
                    <c:showPercent val="0"/>
                    <c:showBubbleSize val="0"/>
                    <c:extLst>
                      <c:ext uri="{CE6537A1-D6FC-4f65-9D91-7224C49458BB}"/>
                      <c:ext xmlns:c16="http://schemas.microsoft.com/office/drawing/2014/chart" uri="{C3380CC4-5D6E-409C-BE32-E72D297353CC}">
                        <c16:uniqueId val="{00000005-6BBF-4D52-A01F-CFEDE6622348}"/>
                      </c:ext>
                    </c:extLst>
                  </c:dLbl>
                  <c:dLbl>
                    <c:idx val="3"/>
                    <c:showLegendKey val="0"/>
                    <c:showVal val="1"/>
                    <c:showCatName val="0"/>
                    <c:showSerName val="0"/>
                    <c:showPercent val="0"/>
                    <c:showBubbleSize val="0"/>
                    <c:extLst>
                      <c:ext uri="{CE6537A1-D6FC-4f65-9D91-7224C49458BB}"/>
                      <c:ext xmlns:c16="http://schemas.microsoft.com/office/drawing/2014/chart" uri="{C3380CC4-5D6E-409C-BE32-E72D297353CC}">
                        <c16:uniqueId val="{00000006-6BBF-4D52-A01F-CFEDE6622348}"/>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Sheet1!$A$2:$A$4</c15:sqref>
                        </c15:formulaRef>
                      </c:ext>
                    </c:extLst>
                    <c:strCache>
                      <c:ptCount val="3"/>
                      <c:pt idx="0">
                        <c:v>Pas au courant </c:v>
                      </c:pt>
                      <c:pt idx="2">
                        <c:v>Conscients</c:v>
                      </c:pt>
                    </c:strCache>
                  </c:strRef>
                </c:cat>
                <c:val>
                  <c:numRef>
                    <c:extLst>
                      <c:ext uri="{02D57815-91ED-43cb-92C2-25804820EDAC}">
                        <c15:formulaRef>
                          <c15:sqref>Sheet1!$D$2:$D$4</c15:sqref>
                        </c15:formulaRef>
                      </c:ext>
                    </c:extLst>
                    <c:numCache>
                      <c:formatCode>General</c:formatCode>
                      <c:ptCount val="3"/>
                      <c:pt idx="0">
                        <c:v>36</c:v>
                      </c:pt>
                      <c:pt idx="2">
                        <c:v>26</c:v>
                      </c:pt>
                    </c:numCache>
                  </c:numRef>
                </c:val>
                <c:extLst>
                  <c:ext xmlns:c16="http://schemas.microsoft.com/office/drawing/2014/chart" uri="{C3380CC4-5D6E-409C-BE32-E72D297353CC}">
                    <c16:uniqueId val="{00000007-6BBF-4D52-A01F-CFEDE6622348}"/>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Sheet1!$E$1</c15:sqref>
                        </c15:formulaRef>
                      </c:ext>
                    </c:extLst>
                    <c:strCache>
                      <c:ptCount val="1"/>
                      <c:pt idx="0">
                        <c:v>Rarely</c:v>
                      </c:pt>
                    </c:strCache>
                  </c:strRef>
                </c:tx>
                <c:spPr>
                  <a:gradFill rotWithShape="1">
                    <a:gsLst>
                      <a:gs pos="0">
                        <a:schemeClr val="accent5">
                          <a:shade val="76000"/>
                          <a:shade val="51000"/>
                          <a:satMod val="130000"/>
                        </a:schemeClr>
                      </a:gs>
                      <a:gs pos="80000">
                        <a:schemeClr val="accent5">
                          <a:shade val="76000"/>
                          <a:shade val="93000"/>
                          <a:satMod val="130000"/>
                        </a:schemeClr>
                      </a:gs>
                      <a:gs pos="100000">
                        <a:schemeClr val="accent5">
                          <a:shade val="76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extLst xmlns:c15="http://schemas.microsoft.com/office/drawing/2012/chart">
                      <c:ext xmlns:c15="http://schemas.microsoft.com/office/drawing/2012/chart" uri="{02D57815-91ED-43cb-92C2-25804820EDAC}">
                        <c15:formulaRef>
                          <c15:sqref>Sheet1!$A$2:$A$4</c15:sqref>
                        </c15:formulaRef>
                      </c:ext>
                    </c:extLst>
                    <c:strCache>
                      <c:ptCount val="3"/>
                      <c:pt idx="0">
                        <c:v>Pas au courant </c:v>
                      </c:pt>
                      <c:pt idx="2">
                        <c:v>Conscients</c:v>
                      </c:pt>
                    </c:strCache>
                  </c:strRef>
                </c:cat>
                <c:val>
                  <c:numRef>
                    <c:extLst xmlns:c15="http://schemas.microsoft.com/office/drawing/2012/chart">
                      <c:ext xmlns:c15="http://schemas.microsoft.com/office/drawing/2012/chart" uri="{02D57815-91ED-43cb-92C2-25804820EDAC}">
                        <c15:formulaRef>
                          <c15:sqref>Sheet1!$E$2:$E$4</c15:sqref>
                        </c15:formulaRef>
                      </c:ext>
                    </c:extLst>
                    <c:numCache>
                      <c:formatCode>General</c:formatCode>
                      <c:ptCount val="3"/>
                      <c:pt idx="0">
                        <c:v>28</c:v>
                      </c:pt>
                      <c:pt idx="2">
                        <c:v>30</c:v>
                      </c:pt>
                    </c:numCache>
                  </c:numRef>
                </c:val>
                <c:extLst xmlns:c15="http://schemas.microsoft.com/office/drawing/2012/chart">
                  <c:ext xmlns:c16="http://schemas.microsoft.com/office/drawing/2014/chart" uri="{C3380CC4-5D6E-409C-BE32-E72D297353CC}">
                    <c16:uniqueId val="{00000008-6BBF-4D52-A01F-CFEDE6622348}"/>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Never</c:v>
                      </c:pt>
                    </c:strCache>
                  </c:strRef>
                </c:tx>
                <c:spPr>
                  <a:gradFill rotWithShape="1">
                    <a:gsLst>
                      <a:gs pos="0">
                        <a:schemeClr val="accent5">
                          <a:shade val="53000"/>
                          <a:shade val="51000"/>
                          <a:satMod val="130000"/>
                        </a:schemeClr>
                      </a:gs>
                      <a:gs pos="80000">
                        <a:schemeClr val="accent5">
                          <a:shade val="53000"/>
                          <a:shade val="93000"/>
                          <a:satMod val="130000"/>
                        </a:schemeClr>
                      </a:gs>
                      <a:gs pos="100000">
                        <a:schemeClr val="accent5">
                          <a:shade val="53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extLst xmlns:c15="http://schemas.microsoft.com/office/drawing/2012/chart">
                      <c:ext xmlns:c15="http://schemas.microsoft.com/office/drawing/2012/chart" uri="{02D57815-91ED-43cb-92C2-25804820EDAC}">
                        <c15:formulaRef>
                          <c15:sqref>Sheet1!$A$2:$A$4</c15:sqref>
                        </c15:formulaRef>
                      </c:ext>
                    </c:extLst>
                    <c:strCache>
                      <c:ptCount val="3"/>
                      <c:pt idx="0">
                        <c:v>Pas au courant </c:v>
                      </c:pt>
                      <c:pt idx="2">
                        <c:v>Conscients</c:v>
                      </c:pt>
                    </c:strCache>
                  </c:strRef>
                </c:cat>
                <c:val>
                  <c:numRef>
                    <c:extLst xmlns:c15="http://schemas.microsoft.com/office/drawing/2012/chart">
                      <c:ext xmlns:c15="http://schemas.microsoft.com/office/drawing/2012/chart" uri="{02D57815-91ED-43cb-92C2-25804820EDAC}">
                        <c15:formulaRef>
                          <c15:sqref>Sheet1!$F$2:$F$4</c15:sqref>
                        </c15:formulaRef>
                      </c:ext>
                    </c:extLst>
                    <c:numCache>
                      <c:formatCode>General</c:formatCode>
                      <c:ptCount val="3"/>
                      <c:pt idx="0">
                        <c:v>5</c:v>
                      </c:pt>
                      <c:pt idx="2">
                        <c:v>2</c:v>
                      </c:pt>
                    </c:numCache>
                  </c:numRef>
                </c:val>
                <c:extLst xmlns:c15="http://schemas.microsoft.com/office/drawing/2012/chart">
                  <c:ext xmlns:c16="http://schemas.microsoft.com/office/drawing/2014/chart" uri="{C3380CC4-5D6E-409C-BE32-E72D297353CC}">
                    <c16:uniqueId val="{00000009-6BBF-4D52-A01F-CFEDE6622348}"/>
                  </c:ext>
                </c:extLst>
              </c15:ser>
            </c15:filteredBarSeries>
          </c:ext>
        </c:extLst>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out"/>
        <c:minorTickMark val="none"/>
        <c:tickLblPos val="nextTo"/>
        <c:crossAx val="1015665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18959875682226165"/>
          <c:y val="4.6877877984562263E-2"/>
          <c:w val="0.75897513463381239"/>
          <c:h val="0.76070548942640492"/>
        </c:manualLayout>
      </c:layout>
      <c:barChart>
        <c:barDir val="bar"/>
        <c:grouping val="stacked"/>
        <c:varyColors val="0"/>
        <c:ser>
          <c:idx val="0"/>
          <c:order val="0"/>
          <c:tx>
            <c:strRef>
              <c:f>Sheet1!$B$1</c:f>
              <c:strCache>
                <c:ptCount val="1"/>
                <c:pt idx="0">
                  <c:v>Toujours</c:v>
                </c:pt>
              </c:strCache>
            </c:strRef>
          </c:tx>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2"/>
            <c:invertIfNegative val="0"/>
            <c:bubble3D val="0"/>
            <c:extLst>
              <c:ext xmlns:c16="http://schemas.microsoft.com/office/drawing/2014/chart" uri="{C3380CC4-5D6E-409C-BE32-E72D297353CC}">
                <c16:uniqueId val="{00000000-AB7B-4B29-8C77-8FF8DC7B67FF}"/>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Pas au courant </c:v>
                </c:pt>
                <c:pt idx="2">
                  <c:v>Conscients</c:v>
                </c:pt>
              </c:strCache>
            </c:strRef>
          </c:cat>
          <c:val>
            <c:numRef>
              <c:f>Sheet1!$B$2:$B$4</c:f>
              <c:numCache>
                <c:formatCode>General</c:formatCode>
                <c:ptCount val="3"/>
                <c:pt idx="0">
                  <c:v>13</c:v>
                </c:pt>
                <c:pt idx="2">
                  <c:v>19</c:v>
                </c:pt>
              </c:numCache>
            </c:numRef>
          </c:val>
          <c:extLst>
            <c:ext xmlns:c16="http://schemas.microsoft.com/office/drawing/2014/chart" uri="{C3380CC4-5D6E-409C-BE32-E72D297353CC}">
              <c16:uniqueId val="{00000001-AB7B-4B29-8C77-8FF8DC7B67FF}"/>
            </c:ext>
          </c:extLst>
        </c:ser>
        <c:ser>
          <c:idx val="1"/>
          <c:order val="1"/>
          <c:tx>
            <c:strRef>
              <c:f>Sheet1!$C$1</c:f>
              <c:strCache>
                <c:ptCount val="1"/>
                <c:pt idx="0">
                  <c:v>La plupart du temps</c:v>
                </c:pt>
              </c:strCache>
            </c:strRef>
          </c:tx>
          <c:spPr>
            <a:solidFill>
              <a:srgbClr val="66CCF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Pas au courant </c:v>
                </c:pt>
                <c:pt idx="2">
                  <c:v>Conscients</c:v>
                </c:pt>
              </c:strCache>
            </c:strRef>
          </c:cat>
          <c:val>
            <c:numRef>
              <c:f>Sheet1!$C$2:$C$4</c:f>
              <c:numCache>
                <c:formatCode>General</c:formatCode>
                <c:ptCount val="3"/>
                <c:pt idx="0">
                  <c:v>14</c:v>
                </c:pt>
                <c:pt idx="2">
                  <c:v>17</c:v>
                </c:pt>
              </c:numCache>
            </c:numRef>
          </c:val>
          <c:extLst>
            <c:ext xmlns:c16="http://schemas.microsoft.com/office/drawing/2014/chart" uri="{C3380CC4-5D6E-409C-BE32-E72D297353CC}">
              <c16:uniqueId val="{00000002-AB7B-4B29-8C77-8FF8DC7B67FF}"/>
            </c:ext>
          </c:extLst>
        </c:ser>
        <c:dLbls>
          <c:showLegendKey val="0"/>
          <c:showVal val="0"/>
          <c:showCatName val="0"/>
          <c:showSerName val="0"/>
          <c:showPercent val="0"/>
          <c:showBubbleSize val="0"/>
        </c:dLbls>
        <c:gapWidth val="115"/>
        <c:overlap val="100"/>
        <c:axId val="1015665776"/>
        <c:axId val="1015653712"/>
        <c:extLst>
          <c:ext xmlns:c15="http://schemas.microsoft.com/office/drawing/2012/chart" uri="{02D57815-91ED-43cb-92C2-25804820EDAC}">
            <c15:filteredBarSeries>
              <c15:ser>
                <c:idx val="2"/>
                <c:order val="2"/>
                <c:tx>
                  <c:strRef>
                    <c:extLst>
                      <c:ext uri="{02D57815-91ED-43cb-92C2-25804820EDAC}">
                        <c15:formulaRef>
                          <c15:sqref>Sheet1!$D$1</c15:sqref>
                        </c15:formulaRef>
                      </c:ext>
                    </c:extLst>
                    <c:strCache>
                      <c:ptCount val="1"/>
                      <c:pt idx="0">
                        <c:v>Sometimes</c:v>
                      </c:pt>
                    </c:strCache>
                  </c:strRef>
                </c:tx>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showLegendKey val="0"/>
                    <c:showVal val="1"/>
                    <c:showCatName val="0"/>
                    <c:showSerName val="0"/>
                    <c:showPercent val="0"/>
                    <c:showBubbleSize val="0"/>
                    <c:extLst>
                      <c:ext uri="{CE6537A1-D6FC-4f65-9D91-7224C49458BB}"/>
                      <c:ext xmlns:c16="http://schemas.microsoft.com/office/drawing/2014/chart" uri="{C3380CC4-5D6E-409C-BE32-E72D297353CC}">
                        <c16:uniqueId val="{00000003-AB7B-4B29-8C77-8FF8DC7B67FF}"/>
                      </c:ext>
                    </c:extLst>
                  </c:dLbl>
                  <c:dLbl>
                    <c:idx val="1"/>
                    <c:showLegendKey val="0"/>
                    <c:showVal val="1"/>
                    <c:showCatName val="0"/>
                    <c:showSerName val="0"/>
                    <c:showPercent val="0"/>
                    <c:showBubbleSize val="0"/>
                    <c:extLst>
                      <c:ext uri="{CE6537A1-D6FC-4f65-9D91-7224C49458BB}"/>
                      <c:ext xmlns:c16="http://schemas.microsoft.com/office/drawing/2014/chart" uri="{C3380CC4-5D6E-409C-BE32-E72D297353CC}">
                        <c16:uniqueId val="{00000004-AB7B-4B29-8C77-8FF8DC7B67FF}"/>
                      </c:ext>
                    </c:extLst>
                  </c:dLbl>
                  <c:dLbl>
                    <c:idx val="2"/>
                    <c:showLegendKey val="0"/>
                    <c:showVal val="1"/>
                    <c:showCatName val="0"/>
                    <c:showSerName val="0"/>
                    <c:showPercent val="0"/>
                    <c:showBubbleSize val="0"/>
                    <c:extLst>
                      <c:ext uri="{CE6537A1-D6FC-4f65-9D91-7224C49458BB}"/>
                      <c:ext xmlns:c16="http://schemas.microsoft.com/office/drawing/2014/chart" uri="{C3380CC4-5D6E-409C-BE32-E72D297353CC}">
                        <c16:uniqueId val="{00000005-AB7B-4B29-8C77-8FF8DC7B67FF}"/>
                      </c:ext>
                    </c:extLst>
                  </c:dLbl>
                  <c:dLbl>
                    <c:idx val="3"/>
                    <c:showLegendKey val="0"/>
                    <c:showVal val="1"/>
                    <c:showCatName val="0"/>
                    <c:showSerName val="0"/>
                    <c:showPercent val="0"/>
                    <c:showBubbleSize val="0"/>
                    <c:extLst>
                      <c:ext uri="{CE6537A1-D6FC-4f65-9D91-7224C49458BB}"/>
                      <c:ext xmlns:c16="http://schemas.microsoft.com/office/drawing/2014/chart" uri="{C3380CC4-5D6E-409C-BE32-E72D297353CC}">
                        <c16:uniqueId val="{00000006-AB7B-4B29-8C77-8FF8DC7B67FF}"/>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Sheet1!$A$2:$A$4</c15:sqref>
                        </c15:formulaRef>
                      </c:ext>
                    </c:extLst>
                    <c:strCache>
                      <c:ptCount val="3"/>
                      <c:pt idx="0">
                        <c:v>Pas au courant </c:v>
                      </c:pt>
                      <c:pt idx="2">
                        <c:v>Conscients</c:v>
                      </c:pt>
                    </c:strCache>
                  </c:strRef>
                </c:cat>
                <c:val>
                  <c:numRef>
                    <c:extLst>
                      <c:ext uri="{02D57815-91ED-43cb-92C2-25804820EDAC}">
                        <c15:formulaRef>
                          <c15:sqref>Sheet1!$D$2:$D$4</c15:sqref>
                        </c15:formulaRef>
                      </c:ext>
                    </c:extLst>
                    <c:numCache>
                      <c:formatCode>General</c:formatCode>
                      <c:ptCount val="3"/>
                      <c:pt idx="0">
                        <c:v>30</c:v>
                      </c:pt>
                      <c:pt idx="2">
                        <c:v>23</c:v>
                      </c:pt>
                    </c:numCache>
                  </c:numRef>
                </c:val>
                <c:extLst>
                  <c:ext xmlns:c16="http://schemas.microsoft.com/office/drawing/2014/chart" uri="{C3380CC4-5D6E-409C-BE32-E72D297353CC}">
                    <c16:uniqueId val="{00000007-AB7B-4B29-8C77-8FF8DC7B67FF}"/>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Sheet1!$E$1</c15:sqref>
                        </c15:formulaRef>
                      </c:ext>
                    </c:extLst>
                    <c:strCache>
                      <c:ptCount val="1"/>
                      <c:pt idx="0">
                        <c:v>Rarely</c:v>
                      </c:pt>
                    </c:strCache>
                  </c:strRef>
                </c:tx>
                <c:spPr>
                  <a:gradFill rotWithShape="1">
                    <a:gsLst>
                      <a:gs pos="0">
                        <a:schemeClr val="accent5">
                          <a:shade val="76000"/>
                          <a:shade val="51000"/>
                          <a:satMod val="130000"/>
                        </a:schemeClr>
                      </a:gs>
                      <a:gs pos="80000">
                        <a:schemeClr val="accent5">
                          <a:shade val="76000"/>
                          <a:shade val="93000"/>
                          <a:satMod val="130000"/>
                        </a:schemeClr>
                      </a:gs>
                      <a:gs pos="100000">
                        <a:schemeClr val="accent5">
                          <a:shade val="76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extLst xmlns:c15="http://schemas.microsoft.com/office/drawing/2012/chart">
                      <c:ext xmlns:c15="http://schemas.microsoft.com/office/drawing/2012/chart" uri="{02D57815-91ED-43cb-92C2-25804820EDAC}">
                        <c15:formulaRef>
                          <c15:sqref>Sheet1!$A$2:$A$4</c15:sqref>
                        </c15:formulaRef>
                      </c:ext>
                    </c:extLst>
                    <c:strCache>
                      <c:ptCount val="3"/>
                      <c:pt idx="0">
                        <c:v>Pas au courant </c:v>
                      </c:pt>
                      <c:pt idx="2">
                        <c:v>Conscients</c:v>
                      </c:pt>
                    </c:strCache>
                  </c:strRef>
                </c:cat>
                <c:val>
                  <c:numRef>
                    <c:extLst xmlns:c15="http://schemas.microsoft.com/office/drawing/2012/chart">
                      <c:ext xmlns:c15="http://schemas.microsoft.com/office/drawing/2012/chart" uri="{02D57815-91ED-43cb-92C2-25804820EDAC}">
                        <c15:formulaRef>
                          <c15:sqref>Sheet1!$E$2:$E$4</c15:sqref>
                        </c15:formulaRef>
                      </c:ext>
                    </c:extLst>
                    <c:numCache>
                      <c:formatCode>General</c:formatCode>
                      <c:ptCount val="3"/>
                      <c:pt idx="0">
                        <c:v>31</c:v>
                      </c:pt>
                      <c:pt idx="2">
                        <c:v>32</c:v>
                      </c:pt>
                    </c:numCache>
                  </c:numRef>
                </c:val>
                <c:extLst xmlns:c15="http://schemas.microsoft.com/office/drawing/2012/chart">
                  <c:ext xmlns:c16="http://schemas.microsoft.com/office/drawing/2014/chart" uri="{C3380CC4-5D6E-409C-BE32-E72D297353CC}">
                    <c16:uniqueId val="{00000008-AB7B-4B29-8C77-8FF8DC7B67FF}"/>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Never</c:v>
                      </c:pt>
                    </c:strCache>
                  </c:strRef>
                </c:tx>
                <c:spPr>
                  <a:gradFill rotWithShape="1">
                    <a:gsLst>
                      <a:gs pos="0">
                        <a:schemeClr val="accent5">
                          <a:shade val="53000"/>
                          <a:shade val="51000"/>
                          <a:satMod val="130000"/>
                        </a:schemeClr>
                      </a:gs>
                      <a:gs pos="80000">
                        <a:schemeClr val="accent5">
                          <a:shade val="53000"/>
                          <a:shade val="93000"/>
                          <a:satMod val="130000"/>
                        </a:schemeClr>
                      </a:gs>
                      <a:gs pos="100000">
                        <a:schemeClr val="accent5">
                          <a:shade val="53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extLst xmlns:c15="http://schemas.microsoft.com/office/drawing/2012/chart">
                      <c:ext xmlns:c15="http://schemas.microsoft.com/office/drawing/2012/chart" uri="{02D57815-91ED-43cb-92C2-25804820EDAC}">
                        <c15:formulaRef>
                          <c15:sqref>Sheet1!$A$2:$A$4</c15:sqref>
                        </c15:formulaRef>
                      </c:ext>
                    </c:extLst>
                    <c:strCache>
                      <c:ptCount val="3"/>
                      <c:pt idx="0">
                        <c:v>Pas au courant </c:v>
                      </c:pt>
                      <c:pt idx="2">
                        <c:v>Conscients</c:v>
                      </c:pt>
                    </c:strCache>
                  </c:strRef>
                </c:cat>
                <c:val>
                  <c:numRef>
                    <c:extLst xmlns:c15="http://schemas.microsoft.com/office/drawing/2012/chart">
                      <c:ext xmlns:c15="http://schemas.microsoft.com/office/drawing/2012/chart" uri="{02D57815-91ED-43cb-92C2-25804820EDAC}">
                        <c15:formulaRef>
                          <c15:sqref>Sheet1!$F$2:$F$4</c15:sqref>
                        </c15:formulaRef>
                      </c:ext>
                    </c:extLst>
                    <c:numCache>
                      <c:formatCode>General</c:formatCode>
                      <c:ptCount val="3"/>
                      <c:pt idx="0">
                        <c:v>12</c:v>
                      </c:pt>
                      <c:pt idx="2">
                        <c:v>9</c:v>
                      </c:pt>
                    </c:numCache>
                  </c:numRef>
                </c:val>
                <c:extLst xmlns:c15="http://schemas.microsoft.com/office/drawing/2012/chart">
                  <c:ext xmlns:c16="http://schemas.microsoft.com/office/drawing/2014/chart" uri="{C3380CC4-5D6E-409C-BE32-E72D297353CC}">
                    <c16:uniqueId val="{00000009-AB7B-4B29-8C77-8FF8DC7B67FF}"/>
                  </c:ext>
                </c:extLst>
              </c15:ser>
            </c15:filteredBarSeries>
          </c:ext>
        </c:extLst>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out"/>
        <c:minorTickMark val="none"/>
        <c:tickLblPos val="nextTo"/>
        <c:crossAx val="1015665776"/>
        <c:crosses val="autoZero"/>
        <c:crossBetween val="between"/>
      </c:valAx>
      <c:spPr>
        <a:noFill/>
        <a:ln>
          <a:noFill/>
        </a:ln>
        <a:effectLst/>
      </c:spPr>
    </c:plotArea>
    <c:legend>
      <c:legendPos val="r"/>
      <c:layout>
        <c:manualLayout>
          <c:xMode val="edge"/>
          <c:yMode val="edge"/>
          <c:x val="0.40162663276895516"/>
          <c:y val="0.85905155105488351"/>
          <c:w val="0.21735243264686549"/>
          <c:h val="0.1409484489451165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36560634417485821"/>
          <c:y val="2.9421912299473784E-2"/>
          <c:w val="0.63385051172671936"/>
          <c:h val="0.83202008395276006"/>
        </c:manualLayout>
      </c:layout>
      <c:barChart>
        <c:barDir val="bar"/>
        <c:grouping val="clustered"/>
        <c:varyColors val="0"/>
        <c:ser>
          <c:idx val="0"/>
          <c:order val="0"/>
          <c:tx>
            <c:strRef>
              <c:f>Sheet1!$B$1</c:f>
              <c:strCache>
                <c:ptCount val="1"/>
                <c:pt idx="0">
                  <c:v>2022</c:v>
                </c:pt>
              </c:strCache>
            </c:strRef>
          </c:tx>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c:v>
                </c:pt>
                <c:pt idx="1">
                  <c:v>Ne porte pas </c:v>
                </c:pt>
                <c:pt idx="2">
                  <c:v>Pneumatique</c:v>
                </c:pt>
                <c:pt idx="3">
                  <c:v>Flottant </c:v>
                </c:pt>
                <c:pt idx="4">
                  <c:v>Net : Porte </c:v>
                </c:pt>
              </c:strCache>
            </c:strRef>
          </c:cat>
          <c:val>
            <c:numRef>
              <c:f>Sheet1!$B$2:$B$6</c:f>
              <c:numCache>
                <c:formatCode>General</c:formatCode>
                <c:ptCount val="5"/>
                <c:pt idx="0">
                  <c:v>4</c:v>
                </c:pt>
                <c:pt idx="1">
                  <c:v>72</c:v>
                </c:pt>
                <c:pt idx="2">
                  <c:v>2</c:v>
                </c:pt>
                <c:pt idx="3">
                  <c:v>23</c:v>
                </c:pt>
                <c:pt idx="4">
                  <c:v>25</c:v>
                </c:pt>
              </c:numCache>
            </c:numRef>
          </c:val>
          <c:extLst>
            <c:ext xmlns:c16="http://schemas.microsoft.com/office/drawing/2014/chart" uri="{C3380CC4-5D6E-409C-BE32-E72D297353CC}">
              <c16:uniqueId val="{00000000-42C8-4926-A223-D750E79560EB}"/>
            </c:ext>
          </c:extLst>
        </c:ser>
        <c:ser>
          <c:idx val="1"/>
          <c:order val="1"/>
          <c:tx>
            <c:strRef>
              <c:f>Sheet1!$C$1</c:f>
              <c:strCache>
                <c:ptCount val="1"/>
                <c:pt idx="0">
                  <c:v>2021</c:v>
                </c:pt>
              </c:strCache>
            </c:strRef>
          </c:tx>
          <c:spPr>
            <a:solidFill>
              <a:schemeClr val="accent5">
                <a:lumMod val="40000"/>
                <a:lumOff val="6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c:v>
                </c:pt>
                <c:pt idx="1">
                  <c:v>Ne porte pas </c:v>
                </c:pt>
                <c:pt idx="2">
                  <c:v>Pneumatique</c:v>
                </c:pt>
                <c:pt idx="3">
                  <c:v>Flottant </c:v>
                </c:pt>
                <c:pt idx="4">
                  <c:v>Net : Porte </c:v>
                </c:pt>
              </c:strCache>
            </c:strRef>
          </c:cat>
          <c:val>
            <c:numRef>
              <c:f>Sheet1!$C$2:$C$6</c:f>
              <c:numCache>
                <c:formatCode>General</c:formatCode>
                <c:ptCount val="5"/>
                <c:pt idx="0">
                  <c:v>3</c:v>
                </c:pt>
                <c:pt idx="1">
                  <c:v>73</c:v>
                </c:pt>
                <c:pt idx="2">
                  <c:v>2</c:v>
                </c:pt>
                <c:pt idx="3">
                  <c:v>22</c:v>
                </c:pt>
                <c:pt idx="4">
                  <c:v>24</c:v>
                </c:pt>
              </c:numCache>
            </c:numRef>
          </c:val>
          <c:extLst>
            <c:ext xmlns:c16="http://schemas.microsoft.com/office/drawing/2014/chart" uri="{C3380CC4-5D6E-409C-BE32-E72D297353CC}">
              <c16:uniqueId val="{00000000-7CB4-4CAA-9F02-6E77E7D8DFCE}"/>
            </c:ext>
          </c:extLst>
        </c:ser>
        <c:dLbls>
          <c:showLegendKey val="0"/>
          <c:showVal val="0"/>
          <c:showCatName val="0"/>
          <c:showSerName val="0"/>
          <c:showPercent val="0"/>
          <c:showBubbleSize val="0"/>
        </c:dLbls>
        <c:gapWidth val="115"/>
        <c:overlap val="-20"/>
        <c:axId val="1015665776"/>
        <c:axId val="1015653712"/>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none"/>
        <c:minorTickMark val="none"/>
        <c:tickLblPos val="nextTo"/>
        <c:crossAx val="1015665776"/>
        <c:crosses val="autoZero"/>
        <c:crossBetween val="between"/>
      </c:valAx>
      <c:spPr>
        <a:noFill/>
        <a:ln>
          <a:noFill/>
        </a:ln>
        <a:effectLst/>
      </c:spPr>
    </c:plotArea>
    <c:legend>
      <c:legendPos val="r"/>
      <c:layout>
        <c:manualLayout>
          <c:xMode val="edge"/>
          <c:yMode val="edge"/>
          <c:x val="1.6676052538400574E-2"/>
          <c:y val="0.85997429589578167"/>
          <c:w val="0.26383786609114973"/>
          <c:h val="0.12976478347987036"/>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43028477360696349"/>
          <c:y val="1.9098324200854094E-2"/>
          <c:w val="0.53830909913721847"/>
          <c:h val="0.87809522987055788"/>
        </c:manualLayout>
      </c:layout>
      <c:barChart>
        <c:barDir val="bar"/>
        <c:grouping val="clustered"/>
        <c:varyColors val="0"/>
        <c:ser>
          <c:idx val="0"/>
          <c:order val="0"/>
          <c:tx>
            <c:strRef>
              <c:f>Sheet1!$B$1</c:f>
              <c:strCache>
                <c:ptCount val="1"/>
                <c:pt idx="0">
                  <c:v>2022</c:v>
                </c:pt>
              </c:strCache>
            </c:strRef>
          </c:tx>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0-7197-4DBD-83E9-99D9176955D4}"/>
                </c:ext>
              </c:extLst>
            </c:dLbl>
            <c:dLbl>
              <c:idx val="3"/>
              <c:delete val="1"/>
              <c:extLst>
                <c:ext xmlns:c15="http://schemas.microsoft.com/office/drawing/2012/chart" uri="{CE6537A1-D6FC-4f65-9D91-7224C49458BB}"/>
                <c:ext xmlns:c16="http://schemas.microsoft.com/office/drawing/2014/chart" uri="{C3380CC4-5D6E-409C-BE32-E72D297353CC}">
                  <c16:uniqueId val="{00000001-7197-4DBD-83E9-99D9176955D4}"/>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Total des marins à voile </c:v>
                </c:pt>
                <c:pt idx="2">
                  <c:v>Total Pagayeurs </c:v>
                </c:pt>
                <c:pt idx="4">
                  <c:v>Total Moteur excluant Motomarine </c:v>
                </c:pt>
                <c:pt idx="5">
                  <c:v>Total des plaisanciers à moteur </c:v>
                </c:pt>
              </c:strCache>
            </c:strRef>
          </c:cat>
          <c:val>
            <c:numRef>
              <c:f>Sheet1!$B$2:$B$7</c:f>
              <c:numCache>
                <c:formatCode>General</c:formatCode>
                <c:ptCount val="6"/>
                <c:pt idx="0">
                  <c:v>48</c:v>
                </c:pt>
                <c:pt idx="1">
                  <c:v>0</c:v>
                </c:pt>
                <c:pt idx="2">
                  <c:v>59</c:v>
                </c:pt>
                <c:pt idx="3">
                  <c:v>0</c:v>
                </c:pt>
                <c:pt idx="4">
                  <c:v>18</c:v>
                </c:pt>
                <c:pt idx="5">
                  <c:v>21</c:v>
                </c:pt>
              </c:numCache>
            </c:numRef>
          </c:val>
          <c:extLst>
            <c:ext xmlns:c16="http://schemas.microsoft.com/office/drawing/2014/chart" uri="{C3380CC4-5D6E-409C-BE32-E72D297353CC}">
              <c16:uniqueId val="{00000002-7197-4DBD-83E9-99D9176955D4}"/>
            </c:ext>
          </c:extLst>
        </c:ser>
        <c:ser>
          <c:idx val="1"/>
          <c:order val="1"/>
          <c:tx>
            <c:strRef>
              <c:f>Sheet1!$C$1</c:f>
              <c:strCache>
                <c:ptCount val="1"/>
                <c:pt idx="0">
                  <c:v>2021</c:v>
                </c:pt>
              </c:strCache>
            </c:strRef>
          </c:tx>
          <c:spPr>
            <a:solidFill>
              <a:schemeClr val="accent5">
                <a:lumMod val="40000"/>
                <a:lumOff val="6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4"/>
            <c:invertIfNegative val="0"/>
            <c:bubble3D val="0"/>
            <c:spPr>
              <a:solidFill>
                <a:schemeClr val="accent5">
                  <a:lumMod val="40000"/>
                  <a:lumOff val="60000"/>
                </a:schemeClr>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4-7197-4DBD-83E9-99D9176955D4}"/>
              </c:ext>
            </c:extLst>
          </c:dPt>
          <c:dPt>
            <c:idx val="5"/>
            <c:invertIfNegative val="0"/>
            <c:bubble3D val="0"/>
            <c:spPr>
              <a:solidFill>
                <a:schemeClr val="accent5">
                  <a:lumMod val="40000"/>
                  <a:lumOff val="60000"/>
                </a:schemeClr>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6-7197-4DBD-83E9-99D9176955D4}"/>
              </c:ext>
            </c:extLst>
          </c:dPt>
          <c:dLbls>
            <c:dLbl>
              <c:idx val="1"/>
              <c:delete val="1"/>
              <c:extLst>
                <c:ext xmlns:c15="http://schemas.microsoft.com/office/drawing/2012/chart" uri="{CE6537A1-D6FC-4f65-9D91-7224C49458BB}"/>
                <c:ext xmlns:c16="http://schemas.microsoft.com/office/drawing/2014/chart" uri="{C3380CC4-5D6E-409C-BE32-E72D297353CC}">
                  <c16:uniqueId val="{00000007-7197-4DBD-83E9-99D9176955D4}"/>
                </c:ext>
              </c:extLst>
            </c:dLbl>
            <c:dLbl>
              <c:idx val="3"/>
              <c:delete val="1"/>
              <c:extLst>
                <c:ext xmlns:c15="http://schemas.microsoft.com/office/drawing/2012/chart" uri="{CE6537A1-D6FC-4f65-9D91-7224C49458BB}"/>
                <c:ext xmlns:c16="http://schemas.microsoft.com/office/drawing/2014/chart" uri="{C3380CC4-5D6E-409C-BE32-E72D297353CC}">
                  <c16:uniqueId val="{00000008-7197-4DBD-83E9-99D9176955D4}"/>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Total des marins à voile </c:v>
                </c:pt>
                <c:pt idx="2">
                  <c:v>Total Pagayeurs </c:v>
                </c:pt>
                <c:pt idx="4">
                  <c:v>Total Moteur excluant Motomarine </c:v>
                </c:pt>
                <c:pt idx="5">
                  <c:v>Total des plaisanciers à moteur </c:v>
                </c:pt>
              </c:strCache>
            </c:strRef>
          </c:cat>
          <c:val>
            <c:numRef>
              <c:f>Sheet1!$C$2:$C$7</c:f>
              <c:numCache>
                <c:formatCode>General</c:formatCode>
                <c:ptCount val="6"/>
                <c:pt idx="0">
                  <c:v>46</c:v>
                </c:pt>
                <c:pt idx="1">
                  <c:v>0</c:v>
                </c:pt>
                <c:pt idx="2">
                  <c:v>61</c:v>
                </c:pt>
                <c:pt idx="3">
                  <c:v>0</c:v>
                </c:pt>
                <c:pt idx="4">
                  <c:v>17</c:v>
                </c:pt>
                <c:pt idx="5">
                  <c:v>21</c:v>
                </c:pt>
              </c:numCache>
            </c:numRef>
          </c:val>
          <c:extLst>
            <c:ext xmlns:c16="http://schemas.microsoft.com/office/drawing/2014/chart" uri="{C3380CC4-5D6E-409C-BE32-E72D297353CC}">
              <c16:uniqueId val="{00000009-7197-4DBD-83E9-99D9176955D4}"/>
            </c:ext>
          </c:extLst>
        </c:ser>
        <c:dLbls>
          <c:showLegendKey val="0"/>
          <c:showVal val="0"/>
          <c:showCatName val="0"/>
          <c:showSerName val="0"/>
          <c:showPercent val="0"/>
          <c:showBubbleSize val="0"/>
        </c:dLbls>
        <c:gapWidth val="115"/>
        <c:overlap val="-20"/>
        <c:axId val="1015665776"/>
        <c:axId val="1015653712"/>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none"/>
        <c:minorTickMark val="none"/>
        <c:tickLblPos val="nextTo"/>
        <c:crossAx val="1015665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43028477360696349"/>
          <c:y val="1.9098324200854094E-2"/>
          <c:w val="0.53830909913721847"/>
          <c:h val="0.92119079325631692"/>
        </c:manualLayout>
      </c:layout>
      <c:barChart>
        <c:barDir val="bar"/>
        <c:grouping val="clustered"/>
        <c:varyColors val="0"/>
        <c:ser>
          <c:idx val="0"/>
          <c:order val="0"/>
          <c:tx>
            <c:strRef>
              <c:f>Sheet1!$B$1</c:f>
              <c:strCache>
                <c:ptCount val="1"/>
                <c:pt idx="0">
                  <c:v>2022</c:v>
                </c:pt>
              </c:strCache>
            </c:strRef>
          </c:tx>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Plaisanciers À moteur excl. Motomarine </c:v>
                </c:pt>
                <c:pt idx="1">
                  <c:v>Total des plaisanciers à moteur </c:v>
                </c:pt>
              </c:strCache>
            </c:strRef>
          </c:cat>
          <c:val>
            <c:numRef>
              <c:f>Sheet1!$B$2:$B$3</c:f>
              <c:numCache>
                <c:formatCode>General</c:formatCode>
                <c:ptCount val="2"/>
                <c:pt idx="0">
                  <c:v>18</c:v>
                </c:pt>
                <c:pt idx="1">
                  <c:v>21</c:v>
                </c:pt>
              </c:numCache>
            </c:numRef>
          </c:val>
          <c:extLst>
            <c:ext xmlns:c16="http://schemas.microsoft.com/office/drawing/2014/chart" uri="{C3380CC4-5D6E-409C-BE32-E72D297353CC}">
              <c16:uniqueId val="{00000000-FAE3-45A8-BBC0-11D49E0D513C}"/>
            </c:ext>
          </c:extLst>
        </c:ser>
        <c:ser>
          <c:idx val="1"/>
          <c:order val="1"/>
          <c:tx>
            <c:strRef>
              <c:f>Sheet1!$C$1</c:f>
              <c:strCache>
                <c:ptCount val="1"/>
                <c:pt idx="0">
                  <c:v>2021</c:v>
                </c:pt>
              </c:strCache>
            </c:strRef>
          </c:tx>
          <c:spPr>
            <a:solidFill>
              <a:schemeClr val="accent5">
                <a:lumMod val="40000"/>
                <a:lumOff val="6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9"/>
            <c:invertIfNegative val="0"/>
            <c:bubble3D val="0"/>
            <c:spPr>
              <a:solidFill>
                <a:schemeClr val="accent5">
                  <a:lumMod val="40000"/>
                  <a:lumOff val="60000"/>
                </a:schemeClr>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2166-47EF-973A-F06C953D7050}"/>
              </c:ext>
            </c:extLst>
          </c:dPt>
          <c:dPt>
            <c:idx val="10"/>
            <c:invertIfNegative val="0"/>
            <c:bubble3D val="0"/>
            <c:spPr>
              <a:solidFill>
                <a:schemeClr val="accent5">
                  <a:lumMod val="40000"/>
                  <a:lumOff val="60000"/>
                </a:schemeClr>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2166-47EF-973A-F06C953D7050}"/>
              </c:ext>
            </c:extLst>
          </c:dPt>
          <c:dPt>
            <c:idx val="12"/>
            <c:invertIfNegative val="0"/>
            <c:bubble3D val="0"/>
            <c:spPr>
              <a:solidFill>
                <a:schemeClr val="accent5">
                  <a:lumMod val="40000"/>
                  <a:lumOff val="60000"/>
                </a:schemeClr>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2166-47EF-973A-F06C953D7050}"/>
              </c:ext>
            </c:extLst>
          </c:dPt>
          <c:dPt>
            <c:idx val="13"/>
            <c:invertIfNegative val="0"/>
            <c:bubble3D val="0"/>
            <c:spPr>
              <a:solidFill>
                <a:schemeClr val="accent5">
                  <a:lumMod val="40000"/>
                  <a:lumOff val="60000"/>
                </a:schemeClr>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2166-47EF-973A-F06C953D7050}"/>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Plaisanciers À moteur excl. Motomarine </c:v>
                </c:pt>
                <c:pt idx="1">
                  <c:v>Total des plaisanciers à moteur </c:v>
                </c:pt>
              </c:strCache>
            </c:strRef>
          </c:cat>
          <c:val>
            <c:numRef>
              <c:f>Sheet1!$C$2:$C$3</c:f>
              <c:numCache>
                <c:formatCode>General</c:formatCode>
                <c:ptCount val="2"/>
                <c:pt idx="0">
                  <c:v>17</c:v>
                </c:pt>
                <c:pt idx="1">
                  <c:v>21</c:v>
                </c:pt>
              </c:numCache>
            </c:numRef>
          </c:val>
          <c:extLst>
            <c:ext xmlns:c16="http://schemas.microsoft.com/office/drawing/2014/chart" uri="{C3380CC4-5D6E-409C-BE32-E72D297353CC}">
              <c16:uniqueId val="{00000008-3557-4114-9AA1-E9AC44C7F0C1}"/>
            </c:ext>
          </c:extLst>
        </c:ser>
        <c:dLbls>
          <c:showLegendKey val="0"/>
          <c:showVal val="0"/>
          <c:showCatName val="0"/>
          <c:showSerName val="0"/>
          <c:showPercent val="0"/>
          <c:showBubbleSize val="0"/>
        </c:dLbls>
        <c:gapWidth val="115"/>
        <c:overlap val="-20"/>
        <c:axId val="1015665776"/>
        <c:axId val="1015653712"/>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none"/>
        <c:minorTickMark val="none"/>
        <c:tickLblPos val="nextTo"/>
        <c:crossAx val="1015665776"/>
        <c:crosses val="autoZero"/>
        <c:crossBetween val="between"/>
      </c:valAx>
      <c:spPr>
        <a:noFill/>
        <a:ln>
          <a:noFill/>
        </a:ln>
        <a:effectLst/>
      </c:spPr>
    </c:plotArea>
    <c:legend>
      <c:legendPos val="r"/>
      <c:layout>
        <c:manualLayout>
          <c:xMode val="edge"/>
          <c:yMode val="edge"/>
          <c:x val="0.84838805830918607"/>
          <c:y val="0.22803687545387516"/>
          <c:w val="0.14948879908534349"/>
          <c:h val="0.67009773214849966"/>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43028477360696349"/>
          <c:y val="1.9098324200854094E-2"/>
          <c:w val="0.53830909913721847"/>
          <c:h val="0.92119079325631692"/>
        </c:manualLayout>
      </c:layout>
      <c:barChart>
        <c:barDir val="bar"/>
        <c:grouping val="clustered"/>
        <c:varyColors val="0"/>
        <c:ser>
          <c:idx val="0"/>
          <c:order val="0"/>
          <c:tx>
            <c:strRef>
              <c:f>Sheet1!$B$1</c:f>
              <c:strCache>
                <c:ptCount val="1"/>
                <c:pt idx="0">
                  <c:v>2022</c:v>
                </c:pt>
              </c:strCache>
            </c:strRef>
          </c:tx>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Moteur 6 mètres + * </c:v>
                </c:pt>
                <c:pt idx="1">
                  <c:v>Moteur &lt; 6 mètres *</c:v>
                </c:pt>
              </c:strCache>
            </c:strRef>
          </c:cat>
          <c:val>
            <c:numRef>
              <c:f>Sheet1!$B$2:$B$3</c:f>
              <c:numCache>
                <c:formatCode>General</c:formatCode>
                <c:ptCount val="2"/>
                <c:pt idx="0">
                  <c:v>14</c:v>
                </c:pt>
                <c:pt idx="1">
                  <c:v>20</c:v>
                </c:pt>
              </c:numCache>
            </c:numRef>
          </c:val>
          <c:extLst>
            <c:ext xmlns:c16="http://schemas.microsoft.com/office/drawing/2014/chart" uri="{C3380CC4-5D6E-409C-BE32-E72D297353CC}">
              <c16:uniqueId val="{00000002-17EC-49C8-B7C7-F483B67372C1}"/>
            </c:ext>
          </c:extLst>
        </c:ser>
        <c:ser>
          <c:idx val="1"/>
          <c:order val="1"/>
          <c:tx>
            <c:strRef>
              <c:f>Sheet1!$C$1</c:f>
              <c:strCache>
                <c:ptCount val="1"/>
                <c:pt idx="0">
                  <c:v>2021</c:v>
                </c:pt>
              </c:strCache>
            </c:strRef>
          </c:tx>
          <c:spPr>
            <a:solidFill>
              <a:schemeClr val="accent5">
                <a:lumMod val="40000"/>
                <a:lumOff val="6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9"/>
            <c:invertIfNegative val="0"/>
            <c:bubble3D val="0"/>
            <c:spPr>
              <a:solidFill>
                <a:schemeClr val="accent5">
                  <a:lumMod val="40000"/>
                  <a:lumOff val="60000"/>
                </a:schemeClr>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4-17EC-49C8-B7C7-F483B67372C1}"/>
              </c:ext>
            </c:extLst>
          </c:dPt>
          <c:dPt>
            <c:idx val="10"/>
            <c:invertIfNegative val="0"/>
            <c:bubble3D val="0"/>
            <c:spPr>
              <a:solidFill>
                <a:schemeClr val="accent5">
                  <a:lumMod val="40000"/>
                  <a:lumOff val="60000"/>
                </a:schemeClr>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6-17EC-49C8-B7C7-F483B67372C1}"/>
              </c:ext>
            </c:extLst>
          </c:dPt>
          <c:dPt>
            <c:idx val="12"/>
            <c:invertIfNegative val="0"/>
            <c:bubble3D val="0"/>
            <c:spPr>
              <a:solidFill>
                <a:schemeClr val="accent5">
                  <a:lumMod val="40000"/>
                  <a:lumOff val="60000"/>
                </a:schemeClr>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8-17EC-49C8-B7C7-F483B67372C1}"/>
              </c:ext>
            </c:extLst>
          </c:dPt>
          <c:dPt>
            <c:idx val="13"/>
            <c:invertIfNegative val="0"/>
            <c:bubble3D val="0"/>
            <c:spPr>
              <a:solidFill>
                <a:schemeClr val="accent5">
                  <a:lumMod val="40000"/>
                  <a:lumOff val="60000"/>
                </a:schemeClr>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A-17EC-49C8-B7C7-F483B67372C1}"/>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Moteur 6 mètres + * </c:v>
                </c:pt>
                <c:pt idx="1">
                  <c:v>Moteur &lt; 6 mètres *</c:v>
                </c:pt>
              </c:strCache>
            </c:strRef>
          </c:cat>
          <c:val>
            <c:numRef>
              <c:f>Sheet1!$C$2:$C$3</c:f>
              <c:numCache>
                <c:formatCode>General</c:formatCode>
                <c:ptCount val="2"/>
                <c:pt idx="0">
                  <c:v>13</c:v>
                </c:pt>
                <c:pt idx="1">
                  <c:v>20</c:v>
                </c:pt>
              </c:numCache>
            </c:numRef>
          </c:val>
          <c:extLst>
            <c:ext xmlns:c16="http://schemas.microsoft.com/office/drawing/2014/chart" uri="{C3380CC4-5D6E-409C-BE32-E72D297353CC}">
              <c16:uniqueId val="{0000000D-17EC-49C8-B7C7-F483B67372C1}"/>
            </c:ext>
          </c:extLst>
        </c:ser>
        <c:dLbls>
          <c:showLegendKey val="0"/>
          <c:showVal val="0"/>
          <c:showCatName val="0"/>
          <c:showSerName val="0"/>
          <c:showPercent val="0"/>
          <c:showBubbleSize val="0"/>
        </c:dLbls>
        <c:gapWidth val="115"/>
        <c:overlap val="-20"/>
        <c:axId val="1015665776"/>
        <c:axId val="1015653712"/>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none"/>
        <c:minorTickMark val="none"/>
        <c:tickLblPos val="nextTo"/>
        <c:crossAx val="1015665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33474334980076098"/>
          <c:y val="3.259259259259259E-2"/>
          <c:w val="0.63385051172671936"/>
          <c:h val="0.95382397251640871"/>
        </c:manualLayout>
      </c:layout>
      <c:barChart>
        <c:barDir val="bar"/>
        <c:grouping val="clustered"/>
        <c:varyColors val="0"/>
        <c:ser>
          <c:idx val="0"/>
          <c:order val="0"/>
          <c:tx>
            <c:strRef>
              <c:f>Sheet1!$B$1</c:f>
              <c:strCache>
                <c:ptCount val="1"/>
                <c:pt idx="0">
                  <c:v>% wearing lifejacket / PFD</c:v>
                </c:pt>
              </c:strCache>
            </c:strRef>
          </c:tx>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0"/>
            <c:invertIfNegative val="0"/>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FA69-45BF-84BC-94DD7CC966C0}"/>
              </c:ext>
            </c:extLst>
          </c:dPt>
          <c:dPt>
            <c:idx val="1"/>
            <c:invertIfNegative val="0"/>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FA69-45BF-84BC-94DD7CC966C0}"/>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Pas en mouvement</c:v>
                </c:pt>
                <c:pt idx="1">
                  <c:v>En mouvement</c:v>
                </c:pt>
              </c:strCache>
            </c:strRef>
          </c:cat>
          <c:val>
            <c:numRef>
              <c:f>Sheet1!$B$2:$B$3</c:f>
              <c:numCache>
                <c:formatCode>General</c:formatCode>
                <c:ptCount val="2"/>
                <c:pt idx="0">
                  <c:v>37</c:v>
                </c:pt>
                <c:pt idx="1">
                  <c:v>63</c:v>
                </c:pt>
              </c:numCache>
            </c:numRef>
          </c:val>
          <c:extLst>
            <c:ext xmlns:c16="http://schemas.microsoft.com/office/drawing/2014/chart" uri="{C3380CC4-5D6E-409C-BE32-E72D297353CC}">
              <c16:uniqueId val="{00000004-FA69-45BF-84BC-94DD7CC966C0}"/>
            </c:ext>
          </c:extLst>
        </c:ser>
        <c:dLbls>
          <c:showLegendKey val="0"/>
          <c:showVal val="0"/>
          <c:showCatName val="0"/>
          <c:showSerName val="0"/>
          <c:showPercent val="0"/>
          <c:showBubbleSize val="0"/>
        </c:dLbls>
        <c:gapWidth val="115"/>
        <c:overlap val="-20"/>
        <c:axId val="1015665776"/>
        <c:axId val="1015653712"/>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none"/>
        <c:minorTickMark val="none"/>
        <c:tickLblPos val="nextTo"/>
        <c:crossAx val="1015665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43028477360696349"/>
          <c:y val="1.9098324200854094E-2"/>
          <c:w val="0.53830909913721847"/>
          <c:h val="0.92119079325631692"/>
        </c:manualLayout>
      </c:layout>
      <c:barChart>
        <c:barDir val="bar"/>
        <c:grouping val="clustered"/>
        <c:varyColors val="0"/>
        <c:ser>
          <c:idx val="0"/>
          <c:order val="0"/>
          <c:tx>
            <c:strRef>
              <c:f>Sheet1!$B$1</c:f>
              <c:strCache>
                <c:ptCount val="1"/>
                <c:pt idx="0">
                  <c:v>2022</c:v>
                </c:pt>
              </c:strCache>
            </c:strRef>
          </c:tx>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8"/>
              <c:delete val="1"/>
              <c:extLst>
                <c:ext xmlns:c15="http://schemas.microsoft.com/office/drawing/2012/chart" uri="{CE6537A1-D6FC-4f65-9D91-7224C49458BB}"/>
                <c:ext xmlns:c16="http://schemas.microsoft.com/office/drawing/2014/chart" uri="{C3380CC4-5D6E-409C-BE32-E72D297353CC}">
                  <c16:uniqueId val="{00000000-09D4-4C1E-9791-575A60FA41EC}"/>
                </c:ext>
              </c:extLst>
            </c:dLbl>
            <c:dLbl>
              <c:idx val="11"/>
              <c:delete val="1"/>
              <c:extLst>
                <c:ext xmlns:c15="http://schemas.microsoft.com/office/drawing/2012/chart" uri="{CE6537A1-D6FC-4f65-9D91-7224C49458BB}"/>
                <c:ext xmlns:c16="http://schemas.microsoft.com/office/drawing/2014/chart" uri="{C3380CC4-5D6E-409C-BE32-E72D297353CC}">
                  <c16:uniqueId val="{00000001-09D4-4C1E-9791-575A60FA41EC}"/>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Grand Cabin Cruiser (6m +) </c:v>
                </c:pt>
                <c:pt idx="1">
                  <c:v>Petit Ponton (&gt; 6m) </c:v>
                </c:pt>
                <c:pt idx="2">
                  <c:v>Grand Ponton (6m+) </c:v>
                </c:pt>
                <c:pt idx="3">
                  <c:v>Grand Runabout (6m+) </c:v>
                </c:pt>
                <c:pt idx="4">
                  <c:v>Petit Runabout (&lt; 6m) </c:v>
                </c:pt>
                <c:pt idx="5">
                  <c:v>Petite embarcation à moteur (&lt; 6m) </c:v>
                </c:pt>
                <c:pt idx="6">
                  <c:v>Pneumatique / Radeau avec moteur</c:v>
                </c:pt>
                <c:pt idx="7">
                  <c:v>Motomarine </c:v>
                </c:pt>
              </c:strCache>
            </c:strRef>
          </c:cat>
          <c:val>
            <c:numRef>
              <c:f>Sheet1!$B$2:$B$9</c:f>
              <c:numCache>
                <c:formatCode>General</c:formatCode>
                <c:ptCount val="8"/>
                <c:pt idx="0">
                  <c:v>5</c:v>
                </c:pt>
                <c:pt idx="1">
                  <c:v>13</c:v>
                </c:pt>
                <c:pt idx="2">
                  <c:v>16</c:v>
                </c:pt>
                <c:pt idx="3">
                  <c:v>15</c:v>
                </c:pt>
                <c:pt idx="4">
                  <c:v>19</c:v>
                </c:pt>
                <c:pt idx="5">
                  <c:v>24</c:v>
                </c:pt>
                <c:pt idx="6">
                  <c:v>52</c:v>
                </c:pt>
                <c:pt idx="7">
                  <c:v>92</c:v>
                </c:pt>
              </c:numCache>
            </c:numRef>
          </c:val>
          <c:extLst>
            <c:ext xmlns:c16="http://schemas.microsoft.com/office/drawing/2014/chart" uri="{C3380CC4-5D6E-409C-BE32-E72D297353CC}">
              <c16:uniqueId val="{00000002-09D4-4C1E-9791-575A60FA41EC}"/>
            </c:ext>
          </c:extLst>
        </c:ser>
        <c:ser>
          <c:idx val="1"/>
          <c:order val="1"/>
          <c:tx>
            <c:strRef>
              <c:f>Sheet1!$C$1</c:f>
              <c:strCache>
                <c:ptCount val="1"/>
                <c:pt idx="0">
                  <c:v>2021</c:v>
                </c:pt>
              </c:strCache>
            </c:strRef>
          </c:tx>
          <c:spPr>
            <a:solidFill>
              <a:schemeClr val="accent5">
                <a:lumMod val="40000"/>
                <a:lumOff val="6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9"/>
            <c:invertIfNegative val="0"/>
            <c:bubble3D val="0"/>
            <c:spPr>
              <a:solidFill>
                <a:schemeClr val="accent5">
                  <a:lumMod val="40000"/>
                  <a:lumOff val="60000"/>
                </a:schemeClr>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4-09D4-4C1E-9791-575A60FA41EC}"/>
              </c:ext>
            </c:extLst>
          </c:dPt>
          <c:dPt>
            <c:idx val="10"/>
            <c:invertIfNegative val="0"/>
            <c:bubble3D val="0"/>
            <c:spPr>
              <a:solidFill>
                <a:schemeClr val="accent5">
                  <a:lumMod val="40000"/>
                  <a:lumOff val="60000"/>
                </a:schemeClr>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6-09D4-4C1E-9791-575A60FA41EC}"/>
              </c:ext>
            </c:extLst>
          </c:dPt>
          <c:dPt>
            <c:idx val="12"/>
            <c:invertIfNegative val="0"/>
            <c:bubble3D val="0"/>
            <c:spPr>
              <a:solidFill>
                <a:schemeClr val="accent5">
                  <a:lumMod val="40000"/>
                  <a:lumOff val="60000"/>
                </a:schemeClr>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8-09D4-4C1E-9791-575A60FA41EC}"/>
              </c:ext>
            </c:extLst>
          </c:dPt>
          <c:dPt>
            <c:idx val="13"/>
            <c:invertIfNegative val="0"/>
            <c:bubble3D val="0"/>
            <c:spPr>
              <a:solidFill>
                <a:schemeClr val="accent5">
                  <a:lumMod val="40000"/>
                  <a:lumOff val="60000"/>
                </a:schemeClr>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A-09D4-4C1E-9791-575A60FA41EC}"/>
              </c:ext>
            </c:extLst>
          </c:dPt>
          <c:dLbls>
            <c:dLbl>
              <c:idx val="8"/>
              <c:delete val="1"/>
              <c:extLst>
                <c:ext xmlns:c15="http://schemas.microsoft.com/office/drawing/2012/chart" uri="{CE6537A1-D6FC-4f65-9D91-7224C49458BB}"/>
                <c:ext xmlns:c16="http://schemas.microsoft.com/office/drawing/2014/chart" uri="{C3380CC4-5D6E-409C-BE32-E72D297353CC}">
                  <c16:uniqueId val="{0000000B-09D4-4C1E-9791-575A60FA41EC}"/>
                </c:ext>
              </c:extLst>
            </c:dLbl>
            <c:dLbl>
              <c:idx val="11"/>
              <c:delete val="1"/>
              <c:extLst>
                <c:ext xmlns:c15="http://schemas.microsoft.com/office/drawing/2012/chart" uri="{CE6537A1-D6FC-4f65-9D91-7224C49458BB}"/>
                <c:ext xmlns:c16="http://schemas.microsoft.com/office/drawing/2014/chart" uri="{C3380CC4-5D6E-409C-BE32-E72D297353CC}">
                  <c16:uniqueId val="{0000000C-09D4-4C1E-9791-575A60FA41EC}"/>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Grand Cabin Cruiser (6m +) </c:v>
                </c:pt>
                <c:pt idx="1">
                  <c:v>Petit Ponton (&gt; 6m) </c:v>
                </c:pt>
                <c:pt idx="2">
                  <c:v>Grand Ponton (6m+) </c:v>
                </c:pt>
                <c:pt idx="3">
                  <c:v>Grand Runabout (6m+) </c:v>
                </c:pt>
                <c:pt idx="4">
                  <c:v>Petit Runabout (&lt; 6m) </c:v>
                </c:pt>
                <c:pt idx="5">
                  <c:v>Petite embarcation à moteur (&lt; 6m) </c:v>
                </c:pt>
                <c:pt idx="6">
                  <c:v>Pneumatique / Radeau avec moteur</c:v>
                </c:pt>
                <c:pt idx="7">
                  <c:v>Motomarine </c:v>
                </c:pt>
              </c:strCache>
            </c:strRef>
          </c:cat>
          <c:val>
            <c:numRef>
              <c:f>Sheet1!$C$2:$C$9</c:f>
              <c:numCache>
                <c:formatCode>General</c:formatCode>
                <c:ptCount val="8"/>
                <c:pt idx="0">
                  <c:v>6</c:v>
                </c:pt>
                <c:pt idx="1">
                  <c:v>10</c:v>
                </c:pt>
                <c:pt idx="2">
                  <c:v>13</c:v>
                </c:pt>
                <c:pt idx="3">
                  <c:v>15</c:v>
                </c:pt>
                <c:pt idx="4">
                  <c:v>18</c:v>
                </c:pt>
                <c:pt idx="5">
                  <c:v>23</c:v>
                </c:pt>
                <c:pt idx="6">
                  <c:v>57</c:v>
                </c:pt>
                <c:pt idx="7">
                  <c:v>98</c:v>
                </c:pt>
              </c:numCache>
            </c:numRef>
          </c:val>
          <c:extLst>
            <c:ext xmlns:c16="http://schemas.microsoft.com/office/drawing/2014/chart" uri="{C3380CC4-5D6E-409C-BE32-E72D297353CC}">
              <c16:uniqueId val="{0000000D-09D4-4C1E-9791-575A60FA41EC}"/>
            </c:ext>
          </c:extLst>
        </c:ser>
        <c:dLbls>
          <c:showLegendKey val="0"/>
          <c:showVal val="0"/>
          <c:showCatName val="0"/>
          <c:showSerName val="0"/>
          <c:showPercent val="0"/>
          <c:showBubbleSize val="0"/>
        </c:dLbls>
        <c:gapWidth val="115"/>
        <c:overlap val="-20"/>
        <c:axId val="1015665776"/>
        <c:axId val="1015653712"/>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none"/>
        <c:minorTickMark val="none"/>
        <c:tickLblPos val="nextTo"/>
        <c:crossAx val="1015665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44864317048970287"/>
          <c:y val="5.5855364647995738E-2"/>
          <c:w val="0.54653954029813434"/>
          <c:h val="0.80907479435070273"/>
        </c:manualLayout>
      </c:layout>
      <c:barChart>
        <c:barDir val="bar"/>
        <c:grouping val="clustered"/>
        <c:varyColors val="0"/>
        <c:ser>
          <c:idx val="0"/>
          <c:order val="0"/>
          <c:tx>
            <c:strRef>
              <c:f>Sheet1!$B$1</c:f>
              <c:strCache>
                <c:ptCount val="1"/>
                <c:pt idx="0">
                  <c:v>2022</c:v>
                </c:pt>
              </c:strCache>
            </c:strRef>
          </c:tx>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2"/>
            <c:invertIfNegative val="0"/>
            <c:bubble3D val="0"/>
            <c:extLst>
              <c:ext xmlns:c16="http://schemas.microsoft.com/office/drawing/2014/chart" uri="{C3380CC4-5D6E-409C-BE32-E72D297353CC}">
                <c16:uniqueId val="{00000000-D0E7-4F89-878D-C4FD248B8036}"/>
              </c:ext>
            </c:extLst>
          </c:dPt>
          <c:dPt>
            <c:idx val="4"/>
            <c:invertIfNegative val="0"/>
            <c:bubble3D val="0"/>
            <c:extLst>
              <c:ext xmlns:c16="http://schemas.microsoft.com/office/drawing/2014/chart" uri="{C3380CC4-5D6E-409C-BE32-E72D297353CC}">
                <c16:uniqueId val="{00000001-D0E7-4F89-878D-C4FD248B8036}"/>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Femmes </c:v>
                </c:pt>
                <c:pt idx="1">
                  <c:v>Hommes </c:v>
                </c:pt>
              </c:strCache>
            </c:strRef>
          </c:cat>
          <c:val>
            <c:numRef>
              <c:f>Sheet1!$B$2:$B$3</c:f>
              <c:numCache>
                <c:formatCode>General</c:formatCode>
                <c:ptCount val="2"/>
                <c:pt idx="0">
                  <c:v>25</c:v>
                </c:pt>
                <c:pt idx="1">
                  <c:v>24</c:v>
                </c:pt>
              </c:numCache>
            </c:numRef>
          </c:val>
          <c:extLst>
            <c:ext xmlns:c16="http://schemas.microsoft.com/office/drawing/2014/chart" uri="{C3380CC4-5D6E-409C-BE32-E72D297353CC}">
              <c16:uniqueId val="{00000002-D0E7-4F89-878D-C4FD248B8036}"/>
            </c:ext>
          </c:extLst>
        </c:ser>
        <c:ser>
          <c:idx val="1"/>
          <c:order val="1"/>
          <c:tx>
            <c:strRef>
              <c:f>Sheet1!$C$1</c:f>
              <c:strCache>
                <c:ptCount val="1"/>
                <c:pt idx="0">
                  <c:v>2021</c:v>
                </c:pt>
              </c:strCache>
            </c:strRef>
          </c:tx>
          <c:spPr>
            <a:solidFill>
              <a:schemeClr val="accent5">
                <a:lumMod val="40000"/>
                <a:lumOff val="6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2"/>
            <c:invertIfNegative val="0"/>
            <c:bubble3D val="0"/>
            <c:extLst>
              <c:ext xmlns:c16="http://schemas.microsoft.com/office/drawing/2014/chart" uri="{C3380CC4-5D6E-409C-BE32-E72D297353CC}">
                <c16:uniqueId val="{00000003-D0E7-4F89-878D-C4FD248B8036}"/>
              </c:ext>
            </c:extLst>
          </c:dPt>
          <c:dPt>
            <c:idx val="4"/>
            <c:invertIfNegative val="0"/>
            <c:bubble3D val="0"/>
            <c:extLst>
              <c:ext xmlns:c16="http://schemas.microsoft.com/office/drawing/2014/chart" uri="{C3380CC4-5D6E-409C-BE32-E72D297353CC}">
                <c16:uniqueId val="{00000004-D0E7-4F89-878D-C4FD248B8036}"/>
              </c:ext>
            </c:extLst>
          </c:dPt>
          <c:dLbls>
            <c:dLbl>
              <c:idx val="4"/>
              <c:delete val="1"/>
              <c:extLst>
                <c:ext xmlns:c15="http://schemas.microsoft.com/office/drawing/2012/chart" uri="{CE6537A1-D6FC-4f65-9D91-7224C49458BB}"/>
                <c:ext xmlns:c16="http://schemas.microsoft.com/office/drawing/2014/chart" uri="{C3380CC4-5D6E-409C-BE32-E72D297353CC}">
                  <c16:uniqueId val="{00000004-D0E7-4F89-878D-C4FD248B8036}"/>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Femmes </c:v>
                </c:pt>
                <c:pt idx="1">
                  <c:v>Hommes </c:v>
                </c:pt>
              </c:strCache>
            </c:strRef>
          </c:cat>
          <c:val>
            <c:numRef>
              <c:f>Sheet1!$C$2:$C$3</c:f>
              <c:numCache>
                <c:formatCode>General</c:formatCode>
                <c:ptCount val="2"/>
                <c:pt idx="0">
                  <c:v>25</c:v>
                </c:pt>
                <c:pt idx="1">
                  <c:v>24</c:v>
                </c:pt>
              </c:numCache>
            </c:numRef>
          </c:val>
          <c:extLst>
            <c:ext xmlns:c16="http://schemas.microsoft.com/office/drawing/2014/chart" uri="{C3380CC4-5D6E-409C-BE32-E72D297353CC}">
              <c16:uniqueId val="{00000005-D0E7-4F89-878D-C4FD248B8036}"/>
            </c:ext>
          </c:extLst>
        </c:ser>
        <c:dLbls>
          <c:showLegendKey val="0"/>
          <c:showVal val="0"/>
          <c:showCatName val="0"/>
          <c:showSerName val="0"/>
          <c:showPercent val="0"/>
          <c:showBubbleSize val="0"/>
        </c:dLbls>
        <c:gapWidth val="115"/>
        <c:overlap val="-20"/>
        <c:axId val="1015665776"/>
        <c:axId val="1015653712"/>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none"/>
        <c:minorTickMark val="none"/>
        <c:tickLblPos val="nextTo"/>
        <c:crossAx val="1015665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44864317048970287"/>
          <c:y val="5.5855364647995738E-2"/>
          <c:w val="0.54653954029813434"/>
          <c:h val="0.80907479435070273"/>
        </c:manualLayout>
      </c:layout>
      <c:barChart>
        <c:barDir val="bar"/>
        <c:grouping val="clustered"/>
        <c:varyColors val="0"/>
        <c:ser>
          <c:idx val="0"/>
          <c:order val="0"/>
          <c:tx>
            <c:strRef>
              <c:f>Sheet1!$B$1</c:f>
              <c:strCache>
                <c:ptCount val="1"/>
                <c:pt idx="0">
                  <c:v>2022</c:v>
                </c:pt>
              </c:strCache>
            </c:strRef>
          </c:tx>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2"/>
            <c:invertIfNegative val="0"/>
            <c:bubble3D val="0"/>
            <c:extLst>
              <c:ext xmlns:c16="http://schemas.microsoft.com/office/drawing/2014/chart" uri="{C3380CC4-5D6E-409C-BE32-E72D297353CC}">
                <c16:uniqueId val="{00000000-3566-4A7A-9D10-46BC40A730A6}"/>
              </c:ext>
            </c:extLst>
          </c:dPt>
          <c:dPt>
            <c:idx val="4"/>
            <c:invertIfNegative val="0"/>
            <c:bubble3D val="0"/>
            <c:extLst>
              <c:ext xmlns:c16="http://schemas.microsoft.com/office/drawing/2014/chart" uri="{C3380CC4-5D6E-409C-BE32-E72D297353CC}">
                <c16:uniqueId val="{00000001-3566-4A7A-9D10-46BC40A730A6}"/>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Aînés (65 ans et plus) </c:v>
                </c:pt>
                <c:pt idx="1">
                  <c:v>Adultes (18 à 64 ans) </c:v>
                </c:pt>
                <c:pt idx="2">
                  <c:v>Ados (13 à 17) </c:v>
                </c:pt>
                <c:pt idx="3">
                  <c:v>Enfants (0 à 12 ans) </c:v>
                </c:pt>
                <c:pt idx="4">
                  <c:v>Nombre total de plaisanciers </c:v>
                </c:pt>
              </c:strCache>
            </c:strRef>
          </c:cat>
          <c:val>
            <c:numRef>
              <c:f>Sheet1!$B$2:$B$6</c:f>
              <c:numCache>
                <c:formatCode>General</c:formatCode>
                <c:ptCount val="5"/>
                <c:pt idx="0">
                  <c:v>10</c:v>
                </c:pt>
                <c:pt idx="1">
                  <c:v>19</c:v>
                </c:pt>
                <c:pt idx="2">
                  <c:v>54</c:v>
                </c:pt>
                <c:pt idx="3">
                  <c:v>83</c:v>
                </c:pt>
                <c:pt idx="4">
                  <c:v>25</c:v>
                </c:pt>
              </c:numCache>
            </c:numRef>
          </c:val>
          <c:extLst>
            <c:ext xmlns:c16="http://schemas.microsoft.com/office/drawing/2014/chart" uri="{C3380CC4-5D6E-409C-BE32-E72D297353CC}">
              <c16:uniqueId val="{00000002-3566-4A7A-9D10-46BC40A730A6}"/>
            </c:ext>
          </c:extLst>
        </c:ser>
        <c:ser>
          <c:idx val="1"/>
          <c:order val="1"/>
          <c:tx>
            <c:strRef>
              <c:f>Sheet1!$C$1</c:f>
              <c:strCache>
                <c:ptCount val="1"/>
                <c:pt idx="0">
                  <c:v>2021</c:v>
                </c:pt>
              </c:strCache>
            </c:strRef>
          </c:tx>
          <c:spPr>
            <a:solidFill>
              <a:schemeClr val="accent5">
                <a:lumMod val="40000"/>
                <a:lumOff val="6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2"/>
            <c:invertIfNegative val="0"/>
            <c:bubble3D val="0"/>
            <c:extLst>
              <c:ext xmlns:c16="http://schemas.microsoft.com/office/drawing/2014/chart" uri="{C3380CC4-5D6E-409C-BE32-E72D297353CC}">
                <c16:uniqueId val="{00000003-3566-4A7A-9D10-46BC40A730A6}"/>
              </c:ext>
            </c:extLst>
          </c:dPt>
          <c:dPt>
            <c:idx val="4"/>
            <c:invertIfNegative val="0"/>
            <c:bubble3D val="0"/>
            <c:extLst>
              <c:ext xmlns:c16="http://schemas.microsoft.com/office/drawing/2014/chart" uri="{C3380CC4-5D6E-409C-BE32-E72D297353CC}">
                <c16:uniqueId val="{00000004-3566-4A7A-9D10-46BC40A730A6}"/>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Aînés (65 ans et plus) </c:v>
                </c:pt>
                <c:pt idx="1">
                  <c:v>Adultes (18 à 64 ans) </c:v>
                </c:pt>
                <c:pt idx="2">
                  <c:v>Ados (13 à 17) </c:v>
                </c:pt>
                <c:pt idx="3">
                  <c:v>Enfants (0 à 12 ans) </c:v>
                </c:pt>
                <c:pt idx="4">
                  <c:v>Nombre total de plaisanciers </c:v>
                </c:pt>
              </c:strCache>
            </c:strRef>
          </c:cat>
          <c:val>
            <c:numRef>
              <c:f>Sheet1!$C$2:$C$6</c:f>
              <c:numCache>
                <c:formatCode>General</c:formatCode>
                <c:ptCount val="5"/>
                <c:pt idx="0">
                  <c:v>11</c:v>
                </c:pt>
                <c:pt idx="1">
                  <c:v>18</c:v>
                </c:pt>
                <c:pt idx="2">
                  <c:v>48</c:v>
                </c:pt>
                <c:pt idx="3">
                  <c:v>87</c:v>
                </c:pt>
                <c:pt idx="4">
                  <c:v>24</c:v>
                </c:pt>
              </c:numCache>
            </c:numRef>
          </c:val>
          <c:extLst>
            <c:ext xmlns:c16="http://schemas.microsoft.com/office/drawing/2014/chart" uri="{C3380CC4-5D6E-409C-BE32-E72D297353CC}">
              <c16:uniqueId val="{00000005-3566-4A7A-9D10-46BC40A730A6}"/>
            </c:ext>
          </c:extLst>
        </c:ser>
        <c:dLbls>
          <c:showLegendKey val="0"/>
          <c:showVal val="0"/>
          <c:showCatName val="0"/>
          <c:showSerName val="0"/>
          <c:showPercent val="0"/>
          <c:showBubbleSize val="0"/>
        </c:dLbls>
        <c:gapWidth val="115"/>
        <c:overlap val="-20"/>
        <c:axId val="1015665776"/>
        <c:axId val="1015653712"/>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none"/>
        <c:minorTickMark val="none"/>
        <c:tickLblPos val="nextTo"/>
        <c:crossAx val="1015665776"/>
        <c:crosses val="autoZero"/>
        <c:crossBetween val="between"/>
      </c:valAx>
      <c:spPr>
        <a:noFill/>
        <a:ln>
          <a:noFill/>
        </a:ln>
        <a:effectLst/>
      </c:spPr>
    </c:plotArea>
    <c:legend>
      <c:legendPos val="l"/>
      <c:layout>
        <c:manualLayout>
          <c:xMode val="edge"/>
          <c:yMode val="edge"/>
          <c:x val="0.72907105269854033"/>
          <c:y val="0.75709290086680081"/>
          <c:w val="0.22953671403793866"/>
          <c:h val="0.12247511013791951"/>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44864317048970287"/>
          <c:y val="5.5855364647995738E-2"/>
          <c:w val="0.54653954029813434"/>
          <c:h val="0.80907479435070273"/>
        </c:manualLayout>
      </c:layout>
      <c:barChart>
        <c:barDir val="bar"/>
        <c:grouping val="clustered"/>
        <c:varyColors val="0"/>
        <c:ser>
          <c:idx val="0"/>
          <c:order val="0"/>
          <c:tx>
            <c:strRef>
              <c:f>Sheet1!$B$1</c:f>
              <c:strCache>
                <c:ptCount val="1"/>
                <c:pt idx="0">
                  <c:v>2022</c:v>
                </c:pt>
              </c:strCache>
            </c:strRef>
          </c:tx>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2"/>
            <c:invertIfNegative val="0"/>
            <c:bubble3D val="0"/>
            <c:extLst>
              <c:ext xmlns:c16="http://schemas.microsoft.com/office/drawing/2014/chart" uri="{C3380CC4-5D6E-409C-BE32-E72D297353CC}">
                <c16:uniqueId val="{00000000-DA1E-4A0A-A140-B2D5C8173230}"/>
              </c:ext>
            </c:extLst>
          </c:dPt>
          <c:dPt>
            <c:idx val="4"/>
            <c:invertIfNegative val="0"/>
            <c:bubble3D val="0"/>
            <c:extLst>
              <c:ext xmlns:c16="http://schemas.microsoft.com/office/drawing/2014/chart" uri="{C3380CC4-5D6E-409C-BE32-E72D297353CC}">
                <c16:uniqueId val="{00000001-DA1E-4A0A-A140-B2D5C8173230}"/>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Passager</c:v>
                </c:pt>
                <c:pt idx="1">
                  <c:v>Opérateurs</c:v>
                </c:pt>
              </c:strCache>
            </c:strRef>
          </c:cat>
          <c:val>
            <c:numRef>
              <c:f>Sheet1!$B$2:$B$3</c:f>
              <c:numCache>
                <c:formatCode>General</c:formatCode>
                <c:ptCount val="2"/>
                <c:pt idx="0">
                  <c:v>25</c:v>
                </c:pt>
                <c:pt idx="1">
                  <c:v>23</c:v>
                </c:pt>
              </c:numCache>
            </c:numRef>
          </c:val>
          <c:extLst>
            <c:ext xmlns:c16="http://schemas.microsoft.com/office/drawing/2014/chart" uri="{C3380CC4-5D6E-409C-BE32-E72D297353CC}">
              <c16:uniqueId val="{00000002-DA1E-4A0A-A140-B2D5C8173230}"/>
            </c:ext>
          </c:extLst>
        </c:ser>
        <c:ser>
          <c:idx val="1"/>
          <c:order val="1"/>
          <c:tx>
            <c:strRef>
              <c:f>Sheet1!$C$1</c:f>
              <c:strCache>
                <c:ptCount val="1"/>
                <c:pt idx="0">
                  <c:v>2021</c:v>
                </c:pt>
              </c:strCache>
            </c:strRef>
          </c:tx>
          <c:spPr>
            <a:solidFill>
              <a:schemeClr val="accent5">
                <a:lumMod val="40000"/>
                <a:lumOff val="6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2"/>
            <c:invertIfNegative val="0"/>
            <c:bubble3D val="0"/>
            <c:extLst>
              <c:ext xmlns:c16="http://schemas.microsoft.com/office/drawing/2014/chart" uri="{C3380CC4-5D6E-409C-BE32-E72D297353CC}">
                <c16:uniqueId val="{00000003-DA1E-4A0A-A140-B2D5C8173230}"/>
              </c:ext>
            </c:extLst>
          </c:dPt>
          <c:dPt>
            <c:idx val="4"/>
            <c:invertIfNegative val="0"/>
            <c:bubble3D val="0"/>
            <c:extLst>
              <c:ext xmlns:c16="http://schemas.microsoft.com/office/drawing/2014/chart" uri="{C3380CC4-5D6E-409C-BE32-E72D297353CC}">
                <c16:uniqueId val="{00000004-DA1E-4A0A-A140-B2D5C8173230}"/>
              </c:ext>
            </c:extLst>
          </c:dPt>
          <c:dLbls>
            <c:dLbl>
              <c:idx val="4"/>
              <c:delete val="1"/>
              <c:extLst>
                <c:ext xmlns:c15="http://schemas.microsoft.com/office/drawing/2012/chart" uri="{CE6537A1-D6FC-4f65-9D91-7224C49458BB}"/>
                <c:ext xmlns:c16="http://schemas.microsoft.com/office/drawing/2014/chart" uri="{C3380CC4-5D6E-409C-BE32-E72D297353CC}">
                  <c16:uniqueId val="{00000004-DA1E-4A0A-A140-B2D5C8173230}"/>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Passager</c:v>
                </c:pt>
                <c:pt idx="1">
                  <c:v>Opérateurs</c:v>
                </c:pt>
              </c:strCache>
            </c:strRef>
          </c:cat>
          <c:val>
            <c:numRef>
              <c:f>Sheet1!$C$2:$C$3</c:f>
              <c:numCache>
                <c:formatCode>General</c:formatCode>
                <c:ptCount val="2"/>
                <c:pt idx="0">
                  <c:v>25</c:v>
                </c:pt>
                <c:pt idx="1">
                  <c:v>23</c:v>
                </c:pt>
              </c:numCache>
            </c:numRef>
          </c:val>
          <c:extLst>
            <c:ext xmlns:c16="http://schemas.microsoft.com/office/drawing/2014/chart" uri="{C3380CC4-5D6E-409C-BE32-E72D297353CC}">
              <c16:uniqueId val="{00000005-DA1E-4A0A-A140-B2D5C8173230}"/>
            </c:ext>
          </c:extLst>
        </c:ser>
        <c:dLbls>
          <c:showLegendKey val="0"/>
          <c:showVal val="0"/>
          <c:showCatName val="0"/>
          <c:showSerName val="0"/>
          <c:showPercent val="0"/>
          <c:showBubbleSize val="0"/>
        </c:dLbls>
        <c:gapWidth val="115"/>
        <c:overlap val="-20"/>
        <c:axId val="1015665776"/>
        <c:axId val="1015653712"/>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none"/>
        <c:minorTickMark val="none"/>
        <c:tickLblPos val="nextTo"/>
        <c:crossAx val="1015665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44864317048970287"/>
          <c:y val="5.5855364647995738E-2"/>
          <c:w val="0.54653954029813434"/>
          <c:h val="0.80907479435070273"/>
        </c:manualLayout>
      </c:layout>
      <c:barChart>
        <c:barDir val="bar"/>
        <c:grouping val="clustered"/>
        <c:varyColors val="0"/>
        <c:ser>
          <c:idx val="0"/>
          <c:order val="0"/>
          <c:tx>
            <c:strRef>
              <c:f>Sheet1!$B$1</c:f>
              <c:strCache>
                <c:ptCount val="1"/>
                <c:pt idx="0">
                  <c:v>2022</c:v>
                </c:pt>
              </c:strCache>
            </c:strRef>
          </c:tx>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2"/>
            <c:invertIfNegative val="0"/>
            <c:bubble3D val="0"/>
            <c:extLst>
              <c:ext xmlns:c16="http://schemas.microsoft.com/office/drawing/2014/chart" uri="{C3380CC4-5D6E-409C-BE32-E72D297353CC}">
                <c16:uniqueId val="{00000000-B733-465A-B51D-BC8BD00289C7}"/>
              </c:ext>
            </c:extLst>
          </c:dPt>
          <c:dPt>
            <c:idx val="4"/>
            <c:invertIfNegative val="0"/>
            <c:bubble3D val="0"/>
            <c:extLst>
              <c:ext xmlns:c16="http://schemas.microsoft.com/office/drawing/2014/chart" uri="{C3380CC4-5D6E-409C-BE32-E72D297353CC}">
                <c16:uniqueId val="{00000001-B733-465A-B51D-BC8BD00289C7}"/>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Deux occupants et plus (OP + 1 ou plus)</c:v>
                </c:pt>
                <c:pt idx="1">
                  <c:v>Un occupant (OP uniquement)</c:v>
                </c:pt>
              </c:strCache>
            </c:strRef>
          </c:cat>
          <c:val>
            <c:numRef>
              <c:f>Sheet1!$B$2:$B$3</c:f>
              <c:numCache>
                <c:formatCode>General</c:formatCode>
                <c:ptCount val="2"/>
                <c:pt idx="0">
                  <c:v>23</c:v>
                </c:pt>
                <c:pt idx="1">
                  <c:v>43</c:v>
                </c:pt>
              </c:numCache>
            </c:numRef>
          </c:val>
          <c:extLst>
            <c:ext xmlns:c16="http://schemas.microsoft.com/office/drawing/2014/chart" uri="{C3380CC4-5D6E-409C-BE32-E72D297353CC}">
              <c16:uniqueId val="{00000002-B733-465A-B51D-BC8BD00289C7}"/>
            </c:ext>
          </c:extLst>
        </c:ser>
        <c:ser>
          <c:idx val="1"/>
          <c:order val="1"/>
          <c:tx>
            <c:strRef>
              <c:f>Sheet1!$C$1</c:f>
              <c:strCache>
                <c:ptCount val="1"/>
                <c:pt idx="0">
                  <c:v>2021</c:v>
                </c:pt>
              </c:strCache>
            </c:strRef>
          </c:tx>
          <c:spPr>
            <a:solidFill>
              <a:schemeClr val="accent5">
                <a:lumMod val="40000"/>
                <a:lumOff val="6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2"/>
            <c:invertIfNegative val="0"/>
            <c:bubble3D val="0"/>
            <c:extLst>
              <c:ext xmlns:c16="http://schemas.microsoft.com/office/drawing/2014/chart" uri="{C3380CC4-5D6E-409C-BE32-E72D297353CC}">
                <c16:uniqueId val="{00000003-B733-465A-B51D-BC8BD00289C7}"/>
              </c:ext>
            </c:extLst>
          </c:dPt>
          <c:dPt>
            <c:idx val="4"/>
            <c:invertIfNegative val="0"/>
            <c:bubble3D val="0"/>
            <c:extLst>
              <c:ext xmlns:c16="http://schemas.microsoft.com/office/drawing/2014/chart" uri="{C3380CC4-5D6E-409C-BE32-E72D297353CC}">
                <c16:uniqueId val="{00000004-B733-465A-B51D-BC8BD00289C7}"/>
              </c:ext>
            </c:extLst>
          </c:dPt>
          <c:dLbls>
            <c:dLbl>
              <c:idx val="4"/>
              <c:delete val="1"/>
              <c:extLst>
                <c:ext xmlns:c15="http://schemas.microsoft.com/office/drawing/2012/chart" uri="{CE6537A1-D6FC-4f65-9D91-7224C49458BB}"/>
                <c:ext xmlns:c16="http://schemas.microsoft.com/office/drawing/2014/chart" uri="{C3380CC4-5D6E-409C-BE32-E72D297353CC}">
                  <c16:uniqueId val="{00000004-B733-465A-B51D-BC8BD00289C7}"/>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Deux occupants et plus (OP + 1 ou plus)</c:v>
                </c:pt>
                <c:pt idx="1">
                  <c:v>Un occupant (OP uniquement)</c:v>
                </c:pt>
              </c:strCache>
            </c:strRef>
          </c:cat>
          <c:val>
            <c:numRef>
              <c:f>Sheet1!$C$2:$C$3</c:f>
              <c:numCache>
                <c:formatCode>General</c:formatCode>
                <c:ptCount val="2"/>
                <c:pt idx="0">
                  <c:v>22</c:v>
                </c:pt>
                <c:pt idx="1">
                  <c:v>43</c:v>
                </c:pt>
              </c:numCache>
            </c:numRef>
          </c:val>
          <c:extLst>
            <c:ext xmlns:c16="http://schemas.microsoft.com/office/drawing/2014/chart" uri="{C3380CC4-5D6E-409C-BE32-E72D297353CC}">
              <c16:uniqueId val="{00000005-B733-465A-B51D-BC8BD00289C7}"/>
            </c:ext>
          </c:extLst>
        </c:ser>
        <c:dLbls>
          <c:showLegendKey val="0"/>
          <c:showVal val="0"/>
          <c:showCatName val="0"/>
          <c:showSerName val="0"/>
          <c:showPercent val="0"/>
          <c:showBubbleSize val="0"/>
        </c:dLbls>
        <c:gapWidth val="115"/>
        <c:overlap val="-20"/>
        <c:axId val="1015665776"/>
        <c:axId val="1015653712"/>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none"/>
        <c:minorTickMark val="none"/>
        <c:tickLblPos val="nextTo"/>
        <c:crossAx val="1015665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58369366816687207"/>
          <c:y val="3.0956343227490721E-2"/>
          <c:w val="0.37653156032341184"/>
          <c:h val="0.93131989289897021"/>
        </c:manualLayout>
      </c:layout>
      <c:barChart>
        <c:barDir val="bar"/>
        <c:grouping val="clustered"/>
        <c:varyColors val="0"/>
        <c:ser>
          <c:idx val="0"/>
          <c:order val="0"/>
          <c:tx>
            <c:strRef>
              <c:f>Sheet1!$B$1</c:f>
              <c:strCache>
                <c:ptCount val="1"/>
                <c:pt idx="0">
                  <c:v>2022</c:v>
                </c:pt>
              </c:strCache>
            </c:strRef>
          </c:tx>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9"/>
            <c:invertIfNegative val="0"/>
            <c:bubble3D val="0"/>
            <c:spPr>
              <a:solidFill>
                <a:srgbClr val="0070C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1309-4769-AEA7-262BDDBEA8E2}"/>
              </c:ext>
            </c:extLst>
          </c:dPt>
          <c:dPt>
            <c:idx val="10"/>
            <c:invertIfNegative val="0"/>
            <c:bubble3D val="0"/>
            <c:spPr>
              <a:solidFill>
                <a:srgbClr val="0070C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1309-4769-AEA7-262BDDBEA8E2}"/>
              </c:ext>
            </c:extLst>
          </c:dPt>
          <c:dPt>
            <c:idx val="12"/>
            <c:invertIfNegative val="0"/>
            <c:bubble3D val="0"/>
            <c:spPr>
              <a:solidFill>
                <a:srgbClr val="0070C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1309-4769-AEA7-262BDDBEA8E2}"/>
              </c:ext>
            </c:extLst>
          </c:dPt>
          <c:dPt>
            <c:idx val="13"/>
            <c:invertIfNegative val="0"/>
            <c:bubble3D val="0"/>
            <c:spPr>
              <a:solidFill>
                <a:srgbClr val="0070C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1309-4769-AEA7-262BDDBEA8E2}"/>
              </c:ext>
            </c:extLst>
          </c:dPt>
          <c:dPt>
            <c:idx val="14"/>
            <c:invertIfNegative val="0"/>
            <c:bubble3D val="0"/>
            <c:spPr>
              <a:solidFill>
                <a:srgbClr val="0070C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1309-4769-AEA7-262BDDBEA8E2}"/>
              </c:ext>
            </c:extLst>
          </c:dPt>
          <c:dPt>
            <c:idx val="15"/>
            <c:invertIfNegative val="0"/>
            <c:bubble3D val="0"/>
            <c:spPr>
              <a:solidFill>
                <a:srgbClr val="0070C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B-1309-4769-AEA7-262BDDBEA8E2}"/>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Pas en navigation</c:v>
                </c:pt>
                <c:pt idx="1">
                  <c:v>en navigation</c:v>
                </c:pt>
                <c:pt idx="2">
                  <c:v>Total plaisanciers à moteur excl. Motomarine </c:v>
                </c:pt>
              </c:strCache>
            </c:strRef>
          </c:cat>
          <c:val>
            <c:numRef>
              <c:f>Sheet1!$B$2:$B$4</c:f>
              <c:numCache>
                <c:formatCode>General</c:formatCode>
                <c:ptCount val="3"/>
                <c:pt idx="0">
                  <c:v>19</c:v>
                </c:pt>
                <c:pt idx="1">
                  <c:v>18</c:v>
                </c:pt>
                <c:pt idx="2">
                  <c:v>18</c:v>
                </c:pt>
              </c:numCache>
            </c:numRef>
          </c:val>
          <c:extLst>
            <c:ext xmlns:c16="http://schemas.microsoft.com/office/drawing/2014/chart" uri="{C3380CC4-5D6E-409C-BE32-E72D297353CC}">
              <c16:uniqueId val="{0000000C-1309-4769-AEA7-262BDDBEA8E2}"/>
            </c:ext>
          </c:extLst>
        </c:ser>
        <c:ser>
          <c:idx val="1"/>
          <c:order val="1"/>
          <c:tx>
            <c:strRef>
              <c:f>Sheet1!$C$1</c:f>
              <c:strCache>
                <c:ptCount val="1"/>
                <c:pt idx="0">
                  <c:v>2021</c:v>
                </c:pt>
              </c:strCache>
            </c:strRef>
          </c:tx>
          <c:spPr>
            <a:solidFill>
              <a:schemeClr val="accent5">
                <a:lumMod val="40000"/>
                <a:lumOff val="6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1"/>
            <c:invertIfNegative val="0"/>
            <c:bubble3D val="0"/>
            <c:spPr>
              <a:solidFill>
                <a:schemeClr val="accent5">
                  <a:lumMod val="40000"/>
                  <a:lumOff val="60000"/>
                </a:schemeClr>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E-1309-4769-AEA7-262BDDBEA8E2}"/>
              </c:ext>
            </c:extLst>
          </c:dPt>
          <c:dPt>
            <c:idx val="2"/>
            <c:invertIfNegative val="0"/>
            <c:bubble3D val="0"/>
            <c:spPr>
              <a:solidFill>
                <a:schemeClr val="accent5">
                  <a:lumMod val="40000"/>
                  <a:lumOff val="60000"/>
                </a:schemeClr>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10-1309-4769-AEA7-262BDDBEA8E2}"/>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Pas en navigation</c:v>
                </c:pt>
                <c:pt idx="1">
                  <c:v>en navigation</c:v>
                </c:pt>
                <c:pt idx="2">
                  <c:v>Total plaisanciers à moteur excl. Motomarine </c:v>
                </c:pt>
              </c:strCache>
            </c:strRef>
          </c:cat>
          <c:val>
            <c:numRef>
              <c:f>Sheet1!$C$2:$C$4</c:f>
              <c:numCache>
                <c:formatCode>General</c:formatCode>
                <c:ptCount val="3"/>
                <c:pt idx="0">
                  <c:v>17</c:v>
                </c:pt>
                <c:pt idx="1">
                  <c:v>18</c:v>
                </c:pt>
                <c:pt idx="2">
                  <c:v>17</c:v>
                </c:pt>
              </c:numCache>
            </c:numRef>
          </c:val>
          <c:extLst>
            <c:ext xmlns:c16="http://schemas.microsoft.com/office/drawing/2014/chart" uri="{C3380CC4-5D6E-409C-BE32-E72D297353CC}">
              <c16:uniqueId val="{00000011-1309-4769-AEA7-262BDDBEA8E2}"/>
            </c:ext>
          </c:extLst>
        </c:ser>
        <c:dLbls>
          <c:showLegendKey val="0"/>
          <c:showVal val="0"/>
          <c:showCatName val="0"/>
          <c:showSerName val="0"/>
          <c:showPercent val="0"/>
          <c:showBubbleSize val="0"/>
        </c:dLbls>
        <c:gapWidth val="115"/>
        <c:overlap val="-20"/>
        <c:axId val="1015665776"/>
        <c:axId val="1015653712"/>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none"/>
        <c:minorTickMark val="none"/>
        <c:tickLblPos val="nextTo"/>
        <c:crossAx val="1015665776"/>
        <c:crosses val="autoZero"/>
        <c:crossBetween val="between"/>
      </c:valAx>
      <c:spPr>
        <a:noFill/>
        <a:ln>
          <a:noFill/>
        </a:ln>
        <a:effectLst/>
      </c:spPr>
    </c:plotArea>
    <c:legend>
      <c:legendPos val="r"/>
      <c:layout>
        <c:manualLayout>
          <c:xMode val="edge"/>
          <c:yMode val="edge"/>
          <c:x val="0"/>
          <c:y val="0.4315674776636837"/>
          <c:w val="0.19377030384100896"/>
          <c:h val="0.16616594683976954"/>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42325155822331623"/>
          <c:y val="4.6877877984562263E-2"/>
          <c:w val="0.545342303304164"/>
          <c:h val="0.88742667158967525"/>
        </c:manualLayout>
      </c:layout>
      <c:barChart>
        <c:barDir val="bar"/>
        <c:grouping val="clustered"/>
        <c:varyColors val="0"/>
        <c:ser>
          <c:idx val="0"/>
          <c:order val="0"/>
          <c:tx>
            <c:strRef>
              <c:f>Sheet1!$B$1</c:f>
              <c:strCache>
                <c:ptCount val="1"/>
                <c:pt idx="0">
                  <c:v>2022</c:v>
                </c:pt>
              </c:strCache>
            </c:strRef>
          </c:tx>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Ski nautique / wakeboard </c:v>
                </c:pt>
                <c:pt idx="1">
                  <c:v>Haute vitesse </c:v>
                </c:pt>
                <c:pt idx="2">
                  <c:v>Intention de pêcher </c:v>
                </c:pt>
                <c:pt idx="3">
                  <c:v>Pêche</c:v>
                </c:pt>
                <c:pt idx="4">
                  <c:v>Net : Pêche / Intention de pêcher </c:v>
                </c:pt>
                <c:pt idx="5">
                  <c:v>Plaisance</c:v>
                </c:pt>
                <c:pt idx="6">
                  <c:v>Total plaisanciers à moteur (hors motomarines) </c:v>
                </c:pt>
              </c:strCache>
            </c:strRef>
          </c:cat>
          <c:val>
            <c:numRef>
              <c:f>Sheet1!$B$2:$B$8</c:f>
              <c:numCache>
                <c:formatCode>General</c:formatCode>
                <c:ptCount val="7"/>
                <c:pt idx="0">
                  <c:v>25</c:v>
                </c:pt>
                <c:pt idx="1">
                  <c:v>17</c:v>
                </c:pt>
                <c:pt idx="2">
                  <c:v>23</c:v>
                </c:pt>
                <c:pt idx="3">
                  <c:v>19</c:v>
                </c:pt>
                <c:pt idx="4">
                  <c:v>19</c:v>
                </c:pt>
                <c:pt idx="5">
                  <c:v>17</c:v>
                </c:pt>
                <c:pt idx="6">
                  <c:v>18</c:v>
                </c:pt>
              </c:numCache>
            </c:numRef>
          </c:val>
          <c:extLst>
            <c:ext xmlns:c16="http://schemas.microsoft.com/office/drawing/2014/chart" uri="{C3380CC4-5D6E-409C-BE32-E72D297353CC}">
              <c16:uniqueId val="{00000002-46FD-4092-B5E6-2FCB799EA451}"/>
            </c:ext>
          </c:extLst>
        </c:ser>
        <c:ser>
          <c:idx val="1"/>
          <c:order val="1"/>
          <c:tx>
            <c:strRef>
              <c:f>Sheet1!$C$1</c:f>
              <c:strCache>
                <c:ptCount val="1"/>
                <c:pt idx="0">
                  <c:v>2021</c:v>
                </c:pt>
              </c:strCache>
            </c:strRef>
          </c:tx>
          <c:spPr>
            <a:solidFill>
              <a:schemeClr val="accent5">
                <a:lumMod val="40000"/>
                <a:lumOff val="6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2"/>
            <c:invertIfNegative val="0"/>
            <c:bubble3D val="0"/>
            <c:extLst>
              <c:ext xmlns:c16="http://schemas.microsoft.com/office/drawing/2014/chart" uri="{C3380CC4-5D6E-409C-BE32-E72D297353CC}">
                <c16:uniqueId val="{00000000-EAE2-45F6-84ED-3809966B9C14}"/>
              </c:ext>
            </c:extLst>
          </c:dPt>
          <c:dPt>
            <c:idx val="4"/>
            <c:invertIfNegative val="0"/>
            <c:bubble3D val="0"/>
            <c:extLst>
              <c:ext xmlns:c16="http://schemas.microsoft.com/office/drawing/2014/chart" uri="{C3380CC4-5D6E-409C-BE32-E72D297353CC}">
                <c16:uniqueId val="{00000001-EAE2-45F6-84ED-3809966B9C14}"/>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Ski nautique / wakeboard </c:v>
                </c:pt>
                <c:pt idx="1">
                  <c:v>Haute vitesse </c:v>
                </c:pt>
                <c:pt idx="2">
                  <c:v>Intention de pêcher </c:v>
                </c:pt>
                <c:pt idx="3">
                  <c:v>Pêche</c:v>
                </c:pt>
                <c:pt idx="4">
                  <c:v>Net : Pêche / Intention de pêcher </c:v>
                </c:pt>
                <c:pt idx="5">
                  <c:v>Plaisance</c:v>
                </c:pt>
                <c:pt idx="6">
                  <c:v>Total plaisanciers à moteur (hors motomarines) </c:v>
                </c:pt>
              </c:strCache>
            </c:strRef>
          </c:cat>
          <c:val>
            <c:numRef>
              <c:f>Sheet1!$C$2:$C$8</c:f>
              <c:numCache>
                <c:formatCode>General</c:formatCode>
                <c:ptCount val="7"/>
                <c:pt idx="0">
                  <c:v>23</c:v>
                </c:pt>
                <c:pt idx="1">
                  <c:v>16</c:v>
                </c:pt>
                <c:pt idx="2">
                  <c:v>24</c:v>
                </c:pt>
                <c:pt idx="3">
                  <c:v>18</c:v>
                </c:pt>
                <c:pt idx="4">
                  <c:v>19</c:v>
                </c:pt>
                <c:pt idx="5">
                  <c:v>16</c:v>
                </c:pt>
                <c:pt idx="6">
                  <c:v>17</c:v>
                </c:pt>
              </c:numCache>
            </c:numRef>
          </c:val>
          <c:extLst>
            <c:ext xmlns:c16="http://schemas.microsoft.com/office/drawing/2014/chart" uri="{C3380CC4-5D6E-409C-BE32-E72D297353CC}">
              <c16:uniqueId val="{00000002-9874-4403-A06A-FF13A58A923B}"/>
            </c:ext>
          </c:extLst>
        </c:ser>
        <c:dLbls>
          <c:showLegendKey val="0"/>
          <c:showVal val="0"/>
          <c:showCatName val="0"/>
          <c:showSerName val="0"/>
          <c:showPercent val="0"/>
          <c:showBubbleSize val="0"/>
        </c:dLbls>
        <c:gapWidth val="115"/>
        <c:overlap val="-20"/>
        <c:axId val="1015665776"/>
        <c:axId val="1015653712"/>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none"/>
        <c:minorTickMark val="none"/>
        <c:tickLblPos val="nextTo"/>
        <c:crossAx val="1015665776"/>
        <c:crosses val="autoZero"/>
        <c:crossBetween val="between"/>
      </c:valAx>
      <c:spPr>
        <a:noFill/>
        <a:ln>
          <a:noFill/>
        </a:ln>
        <a:effectLst/>
      </c:spPr>
    </c:plotArea>
    <c:legend>
      <c:legendPos val="l"/>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4521436828622411"/>
          <c:y val="3.7058973103673433E-2"/>
          <c:w val="0.47869366812268066"/>
          <c:h val="0.93131989289897021"/>
        </c:manualLayout>
      </c:layout>
      <c:barChart>
        <c:barDir val="bar"/>
        <c:grouping val="clustered"/>
        <c:varyColors val="0"/>
        <c:ser>
          <c:idx val="0"/>
          <c:order val="0"/>
          <c:tx>
            <c:strRef>
              <c:f>Sheet1!$B$1</c:f>
              <c:strCache>
                <c:ptCount val="1"/>
                <c:pt idx="0">
                  <c:v>2022</c:v>
                </c:pt>
              </c:strCache>
            </c:strRef>
          </c:tx>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9"/>
            <c:invertIfNegative val="0"/>
            <c:bubble3D val="0"/>
            <c:spPr>
              <a:solidFill>
                <a:srgbClr val="0070C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00CD-4B9A-856B-9271962C8F99}"/>
              </c:ext>
            </c:extLst>
          </c:dPt>
          <c:dPt>
            <c:idx val="10"/>
            <c:invertIfNegative val="0"/>
            <c:bubble3D val="0"/>
            <c:spPr>
              <a:solidFill>
                <a:srgbClr val="0070C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00CD-4B9A-856B-9271962C8F99}"/>
              </c:ext>
            </c:extLst>
          </c:dPt>
          <c:dPt>
            <c:idx val="12"/>
            <c:invertIfNegative val="0"/>
            <c:bubble3D val="0"/>
            <c:spPr>
              <a:solidFill>
                <a:srgbClr val="0070C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00CD-4B9A-856B-9271962C8F99}"/>
              </c:ext>
            </c:extLst>
          </c:dPt>
          <c:dPt>
            <c:idx val="13"/>
            <c:invertIfNegative val="0"/>
            <c:bubble3D val="0"/>
            <c:spPr>
              <a:solidFill>
                <a:srgbClr val="0070C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00CD-4B9A-856B-9271962C8F99}"/>
              </c:ext>
            </c:extLst>
          </c:dPt>
          <c:dPt>
            <c:idx val="14"/>
            <c:invertIfNegative val="0"/>
            <c:bubble3D val="0"/>
            <c:spPr>
              <a:solidFill>
                <a:srgbClr val="0070C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00CD-4B9A-856B-9271962C8F99}"/>
              </c:ext>
            </c:extLst>
          </c:dPt>
          <c:dPt>
            <c:idx val="15"/>
            <c:invertIfNegative val="0"/>
            <c:bubble3D val="0"/>
            <c:spPr>
              <a:solidFill>
                <a:srgbClr val="0070C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B-00CD-4B9A-856B-9271962C8F99}"/>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19 et moins Celsius </c:v>
                </c:pt>
                <c:pt idx="1">
                  <c:v>20 à 24 Celsius </c:v>
                </c:pt>
                <c:pt idx="2">
                  <c:v>25 à 29 Celsius </c:v>
                </c:pt>
                <c:pt idx="3">
                  <c:v>30 plus Celsius</c:v>
                </c:pt>
                <c:pt idx="4">
                  <c:v>Total plaisanciers </c:v>
                </c:pt>
              </c:strCache>
            </c:strRef>
          </c:cat>
          <c:val>
            <c:numRef>
              <c:f>Sheet1!$B$2:$B$6</c:f>
              <c:numCache>
                <c:formatCode>General</c:formatCode>
                <c:ptCount val="5"/>
                <c:pt idx="0">
                  <c:v>26</c:v>
                </c:pt>
                <c:pt idx="1">
                  <c:v>27</c:v>
                </c:pt>
                <c:pt idx="2">
                  <c:v>23</c:v>
                </c:pt>
                <c:pt idx="3">
                  <c:v>22</c:v>
                </c:pt>
                <c:pt idx="4">
                  <c:v>25</c:v>
                </c:pt>
              </c:numCache>
            </c:numRef>
          </c:val>
          <c:extLst>
            <c:ext xmlns:c16="http://schemas.microsoft.com/office/drawing/2014/chart" uri="{C3380CC4-5D6E-409C-BE32-E72D297353CC}">
              <c16:uniqueId val="{0000000C-00CD-4B9A-856B-9271962C8F99}"/>
            </c:ext>
          </c:extLst>
        </c:ser>
        <c:ser>
          <c:idx val="1"/>
          <c:order val="1"/>
          <c:tx>
            <c:strRef>
              <c:f>Sheet1!$C$1</c:f>
              <c:strCache>
                <c:ptCount val="1"/>
                <c:pt idx="0">
                  <c:v>2021</c:v>
                </c:pt>
              </c:strCache>
            </c:strRef>
          </c:tx>
          <c:spPr>
            <a:solidFill>
              <a:schemeClr val="accent5">
                <a:lumMod val="40000"/>
                <a:lumOff val="6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1"/>
            <c:invertIfNegative val="0"/>
            <c:bubble3D val="0"/>
            <c:spPr>
              <a:solidFill>
                <a:schemeClr val="accent5">
                  <a:lumMod val="40000"/>
                  <a:lumOff val="60000"/>
                </a:schemeClr>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E-00CD-4B9A-856B-9271962C8F99}"/>
              </c:ext>
            </c:extLst>
          </c:dPt>
          <c:dPt>
            <c:idx val="2"/>
            <c:invertIfNegative val="0"/>
            <c:bubble3D val="0"/>
            <c:spPr>
              <a:solidFill>
                <a:schemeClr val="accent5">
                  <a:lumMod val="40000"/>
                  <a:lumOff val="60000"/>
                </a:schemeClr>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10-00CD-4B9A-856B-9271962C8F99}"/>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19 et moins Celsius </c:v>
                </c:pt>
                <c:pt idx="1">
                  <c:v>20 à 24 Celsius </c:v>
                </c:pt>
                <c:pt idx="2">
                  <c:v>25 à 29 Celsius </c:v>
                </c:pt>
                <c:pt idx="3">
                  <c:v>30 plus Celsius</c:v>
                </c:pt>
                <c:pt idx="4">
                  <c:v>Total plaisanciers </c:v>
                </c:pt>
              </c:strCache>
            </c:strRef>
          </c:cat>
          <c:val>
            <c:numRef>
              <c:f>Sheet1!$C$2:$C$6</c:f>
              <c:numCache>
                <c:formatCode>General</c:formatCode>
                <c:ptCount val="5"/>
                <c:pt idx="0">
                  <c:v>24</c:v>
                </c:pt>
                <c:pt idx="1">
                  <c:v>25</c:v>
                </c:pt>
                <c:pt idx="2">
                  <c:v>21</c:v>
                </c:pt>
                <c:pt idx="4">
                  <c:v>24</c:v>
                </c:pt>
              </c:numCache>
            </c:numRef>
          </c:val>
          <c:extLst>
            <c:ext xmlns:c16="http://schemas.microsoft.com/office/drawing/2014/chart" uri="{C3380CC4-5D6E-409C-BE32-E72D297353CC}">
              <c16:uniqueId val="{00000011-00CD-4B9A-856B-9271962C8F99}"/>
            </c:ext>
          </c:extLst>
        </c:ser>
        <c:dLbls>
          <c:showLegendKey val="0"/>
          <c:showVal val="0"/>
          <c:showCatName val="0"/>
          <c:showSerName val="0"/>
          <c:showPercent val="0"/>
          <c:showBubbleSize val="0"/>
        </c:dLbls>
        <c:gapWidth val="115"/>
        <c:overlap val="-20"/>
        <c:axId val="1015665776"/>
        <c:axId val="1015653712"/>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none"/>
        <c:minorTickMark val="none"/>
        <c:tickLblPos val="nextTo"/>
        <c:crossAx val="1015665776"/>
        <c:crosses val="autoZero"/>
        <c:crossBetween val="between"/>
      </c:valAx>
      <c:spPr>
        <a:noFill/>
        <a:ln>
          <a:noFill/>
        </a:ln>
        <a:effectLst/>
      </c:spPr>
    </c:plotArea>
    <c:legend>
      <c:legendPos val="r"/>
      <c:layout>
        <c:manualLayout>
          <c:xMode val="edge"/>
          <c:yMode val="edge"/>
          <c:x val="8.2728521080700793E-2"/>
          <c:y val="8.2262123253199773E-2"/>
          <c:w val="0.11309201553943975"/>
          <c:h val="0.1644681921879567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63154583418658394"/>
          <c:y val="1.9098324200854094E-2"/>
          <c:w val="0.33704802094608427"/>
          <c:h val="0.93131989289897021"/>
        </c:manualLayout>
      </c:layout>
      <c:barChart>
        <c:barDir val="bar"/>
        <c:grouping val="clustered"/>
        <c:varyColors val="0"/>
        <c:ser>
          <c:idx val="0"/>
          <c:order val="0"/>
          <c:tx>
            <c:strRef>
              <c:f>Sheet1!$B$1</c:f>
              <c:strCache>
                <c:ptCount val="1"/>
                <c:pt idx="0">
                  <c:v>2022</c:v>
                </c:pt>
              </c:strCache>
            </c:strRef>
          </c:tx>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9"/>
            <c:invertIfNegative val="0"/>
            <c:bubble3D val="0"/>
            <c:spPr>
              <a:solidFill>
                <a:srgbClr val="0070C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82C0-476D-8980-25B7A73BF213}"/>
              </c:ext>
            </c:extLst>
          </c:dPt>
          <c:dPt>
            <c:idx val="10"/>
            <c:invertIfNegative val="0"/>
            <c:bubble3D val="0"/>
            <c:spPr>
              <a:solidFill>
                <a:srgbClr val="0070C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82C0-476D-8980-25B7A73BF213}"/>
              </c:ext>
            </c:extLst>
          </c:dPt>
          <c:dPt>
            <c:idx val="12"/>
            <c:invertIfNegative val="0"/>
            <c:bubble3D val="0"/>
            <c:spPr>
              <a:solidFill>
                <a:srgbClr val="0070C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82C0-476D-8980-25B7A73BF213}"/>
              </c:ext>
            </c:extLst>
          </c:dPt>
          <c:dPt>
            <c:idx val="13"/>
            <c:invertIfNegative val="0"/>
            <c:bubble3D val="0"/>
            <c:spPr>
              <a:solidFill>
                <a:srgbClr val="0070C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82C0-476D-8980-25B7A73BF213}"/>
              </c:ext>
            </c:extLst>
          </c:dPt>
          <c:dPt>
            <c:idx val="14"/>
            <c:invertIfNegative val="0"/>
            <c:bubble3D val="0"/>
            <c:spPr>
              <a:solidFill>
                <a:srgbClr val="0070C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82C0-476D-8980-25B7A73BF213}"/>
              </c:ext>
            </c:extLst>
          </c:dPt>
          <c:dPt>
            <c:idx val="15"/>
            <c:invertIfNegative val="0"/>
            <c:bubble3D val="0"/>
            <c:spPr>
              <a:solidFill>
                <a:srgbClr val="0070C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B-82C0-476D-8980-25B7A73BF213}"/>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Adulte 18 ans et plus sans enfant / adolescent sur planche </c:v>
                </c:pt>
                <c:pt idx="1">
                  <c:v>Adulte 18 ans et plus w enfant / ado sur planche</c:v>
                </c:pt>
                <c:pt idx="2">
                  <c:v>Nombre total de plaisanciers à moteur de 18 plus ans</c:v>
                </c:pt>
              </c:strCache>
            </c:strRef>
          </c:cat>
          <c:val>
            <c:numRef>
              <c:f>Sheet1!$B$2:$B$4</c:f>
              <c:numCache>
                <c:formatCode>General</c:formatCode>
                <c:ptCount val="3"/>
                <c:pt idx="0">
                  <c:v>11</c:v>
                </c:pt>
                <c:pt idx="1">
                  <c:v>14</c:v>
                </c:pt>
                <c:pt idx="2">
                  <c:v>11</c:v>
                </c:pt>
              </c:numCache>
            </c:numRef>
          </c:val>
          <c:extLst>
            <c:ext xmlns:c16="http://schemas.microsoft.com/office/drawing/2014/chart" uri="{C3380CC4-5D6E-409C-BE32-E72D297353CC}">
              <c16:uniqueId val="{0000000C-82C0-476D-8980-25B7A73BF213}"/>
            </c:ext>
          </c:extLst>
        </c:ser>
        <c:ser>
          <c:idx val="1"/>
          <c:order val="1"/>
          <c:tx>
            <c:strRef>
              <c:f>Sheet1!$C$1</c:f>
              <c:strCache>
                <c:ptCount val="1"/>
                <c:pt idx="0">
                  <c:v>2021</c:v>
                </c:pt>
              </c:strCache>
            </c:strRef>
          </c:tx>
          <c:spPr>
            <a:solidFill>
              <a:schemeClr val="accent5">
                <a:lumMod val="40000"/>
                <a:lumOff val="6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1"/>
            <c:invertIfNegative val="0"/>
            <c:bubble3D val="0"/>
            <c:spPr>
              <a:solidFill>
                <a:schemeClr val="accent5">
                  <a:lumMod val="40000"/>
                  <a:lumOff val="60000"/>
                </a:schemeClr>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E-82C0-476D-8980-25B7A73BF213}"/>
              </c:ext>
            </c:extLst>
          </c:dPt>
          <c:dPt>
            <c:idx val="2"/>
            <c:invertIfNegative val="0"/>
            <c:bubble3D val="0"/>
            <c:spPr>
              <a:solidFill>
                <a:schemeClr val="accent5">
                  <a:lumMod val="40000"/>
                  <a:lumOff val="60000"/>
                </a:schemeClr>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10-82C0-476D-8980-25B7A73BF213}"/>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Adulte 18 ans et plus sans enfant / adolescent sur planche </c:v>
                </c:pt>
                <c:pt idx="1">
                  <c:v>Adulte 18 ans et plus w enfant / ado sur planche</c:v>
                </c:pt>
                <c:pt idx="2">
                  <c:v>Nombre total de plaisanciers à moteur de 18 plus ans</c:v>
                </c:pt>
              </c:strCache>
            </c:strRef>
          </c:cat>
          <c:val>
            <c:numRef>
              <c:f>Sheet1!$C$2:$C$4</c:f>
              <c:numCache>
                <c:formatCode>General</c:formatCode>
                <c:ptCount val="3"/>
                <c:pt idx="0">
                  <c:v>10</c:v>
                </c:pt>
                <c:pt idx="1">
                  <c:v>15</c:v>
                </c:pt>
                <c:pt idx="2">
                  <c:v>10</c:v>
                </c:pt>
              </c:numCache>
            </c:numRef>
          </c:val>
          <c:extLst>
            <c:ext xmlns:c16="http://schemas.microsoft.com/office/drawing/2014/chart" uri="{C3380CC4-5D6E-409C-BE32-E72D297353CC}">
              <c16:uniqueId val="{00000011-82C0-476D-8980-25B7A73BF213}"/>
            </c:ext>
          </c:extLst>
        </c:ser>
        <c:dLbls>
          <c:showLegendKey val="0"/>
          <c:showVal val="0"/>
          <c:showCatName val="0"/>
          <c:showSerName val="0"/>
          <c:showPercent val="0"/>
          <c:showBubbleSize val="0"/>
        </c:dLbls>
        <c:gapWidth val="115"/>
        <c:overlap val="-20"/>
        <c:axId val="1015665776"/>
        <c:axId val="1015653712"/>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none"/>
        <c:minorTickMark val="none"/>
        <c:tickLblPos val="nextTo"/>
        <c:crossAx val="1015665776"/>
        <c:crosses val="autoZero"/>
        <c:crossBetween val="between"/>
      </c:valAx>
      <c:spPr>
        <a:noFill/>
        <a:ln>
          <a:noFill/>
        </a:ln>
        <a:effectLst/>
      </c:spPr>
    </c:plotArea>
    <c:legend>
      <c:legendPos val="r"/>
      <c:layout>
        <c:manualLayout>
          <c:xMode val="edge"/>
          <c:yMode val="edge"/>
          <c:x val="1.0700494397800077E-2"/>
          <c:y val="0.39204106016698831"/>
          <c:w val="0.170720225140048"/>
          <c:h val="0.2333608565841519"/>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4521436828622411"/>
          <c:y val="3.7058973103673433E-2"/>
          <c:w val="0.47869366812268066"/>
          <c:h val="0.93131989289897021"/>
        </c:manualLayout>
      </c:layout>
      <c:barChart>
        <c:barDir val="bar"/>
        <c:grouping val="clustered"/>
        <c:varyColors val="0"/>
        <c:ser>
          <c:idx val="0"/>
          <c:order val="0"/>
          <c:tx>
            <c:strRef>
              <c:f>Sheet1!$B$1</c:f>
              <c:strCache>
                <c:ptCount val="1"/>
                <c:pt idx="0">
                  <c:v>2022</c:v>
                </c:pt>
              </c:strCache>
            </c:strRef>
          </c:tx>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9"/>
            <c:invertIfNegative val="0"/>
            <c:bubble3D val="0"/>
            <c:spPr>
              <a:solidFill>
                <a:srgbClr val="0070C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00CD-4B9A-856B-9271962C8F99}"/>
              </c:ext>
            </c:extLst>
          </c:dPt>
          <c:dPt>
            <c:idx val="10"/>
            <c:invertIfNegative val="0"/>
            <c:bubble3D val="0"/>
            <c:spPr>
              <a:solidFill>
                <a:srgbClr val="0070C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00CD-4B9A-856B-9271962C8F99}"/>
              </c:ext>
            </c:extLst>
          </c:dPt>
          <c:dPt>
            <c:idx val="12"/>
            <c:invertIfNegative val="0"/>
            <c:bubble3D val="0"/>
            <c:spPr>
              <a:solidFill>
                <a:srgbClr val="0070C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00CD-4B9A-856B-9271962C8F99}"/>
              </c:ext>
            </c:extLst>
          </c:dPt>
          <c:dPt>
            <c:idx val="13"/>
            <c:invertIfNegative val="0"/>
            <c:bubble3D val="0"/>
            <c:spPr>
              <a:solidFill>
                <a:srgbClr val="0070C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00CD-4B9A-856B-9271962C8F99}"/>
              </c:ext>
            </c:extLst>
          </c:dPt>
          <c:dPt>
            <c:idx val="14"/>
            <c:invertIfNegative val="0"/>
            <c:bubble3D val="0"/>
            <c:spPr>
              <a:solidFill>
                <a:srgbClr val="0070C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00CD-4B9A-856B-9271962C8F99}"/>
              </c:ext>
            </c:extLst>
          </c:dPt>
          <c:dPt>
            <c:idx val="15"/>
            <c:invertIfNegative val="0"/>
            <c:bubble3D val="0"/>
            <c:spPr>
              <a:solidFill>
                <a:srgbClr val="0070C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B-00CD-4B9A-856B-9271962C8F99}"/>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15+ mi/h </c:v>
                </c:pt>
                <c:pt idx="1">
                  <c:v>10 à &lt; 15 mi/h </c:v>
                </c:pt>
                <c:pt idx="2">
                  <c:v>5 à &lt;10 mi/h </c:v>
                </c:pt>
                <c:pt idx="3">
                  <c:v>Net : Calme / Moins de 5 mi/h </c:v>
                </c:pt>
                <c:pt idx="4">
                  <c:v>total de plaisanciers </c:v>
                </c:pt>
              </c:strCache>
            </c:strRef>
          </c:cat>
          <c:val>
            <c:numRef>
              <c:f>Sheet1!$B$2:$B$6</c:f>
              <c:numCache>
                <c:formatCode>General</c:formatCode>
                <c:ptCount val="5"/>
                <c:pt idx="0">
                  <c:v>23</c:v>
                </c:pt>
                <c:pt idx="1">
                  <c:v>25</c:v>
                </c:pt>
                <c:pt idx="2">
                  <c:v>25</c:v>
                </c:pt>
                <c:pt idx="3">
                  <c:v>23</c:v>
                </c:pt>
                <c:pt idx="4">
                  <c:v>25</c:v>
                </c:pt>
              </c:numCache>
            </c:numRef>
          </c:val>
          <c:extLst>
            <c:ext xmlns:c16="http://schemas.microsoft.com/office/drawing/2014/chart" uri="{C3380CC4-5D6E-409C-BE32-E72D297353CC}">
              <c16:uniqueId val="{0000000C-00CD-4B9A-856B-9271962C8F99}"/>
            </c:ext>
          </c:extLst>
        </c:ser>
        <c:ser>
          <c:idx val="1"/>
          <c:order val="1"/>
          <c:tx>
            <c:strRef>
              <c:f>Sheet1!$C$1</c:f>
              <c:strCache>
                <c:ptCount val="1"/>
                <c:pt idx="0">
                  <c:v>2021</c:v>
                </c:pt>
              </c:strCache>
            </c:strRef>
          </c:tx>
          <c:spPr>
            <a:solidFill>
              <a:schemeClr val="accent5">
                <a:lumMod val="40000"/>
                <a:lumOff val="6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1"/>
            <c:invertIfNegative val="0"/>
            <c:bubble3D val="0"/>
            <c:spPr>
              <a:solidFill>
                <a:schemeClr val="accent5">
                  <a:lumMod val="40000"/>
                  <a:lumOff val="60000"/>
                </a:schemeClr>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E-00CD-4B9A-856B-9271962C8F99}"/>
              </c:ext>
            </c:extLst>
          </c:dPt>
          <c:dPt>
            <c:idx val="2"/>
            <c:invertIfNegative val="0"/>
            <c:bubble3D val="0"/>
            <c:spPr>
              <a:solidFill>
                <a:schemeClr val="accent5">
                  <a:lumMod val="40000"/>
                  <a:lumOff val="60000"/>
                </a:schemeClr>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10-00CD-4B9A-856B-9271962C8F99}"/>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15+ mi/h </c:v>
                </c:pt>
                <c:pt idx="1">
                  <c:v>10 à &lt; 15 mi/h </c:v>
                </c:pt>
                <c:pt idx="2">
                  <c:v>5 à &lt;10 mi/h </c:v>
                </c:pt>
                <c:pt idx="3">
                  <c:v>Net : Calme / Moins de 5 mi/h </c:v>
                </c:pt>
                <c:pt idx="4">
                  <c:v>total de plaisanciers </c:v>
                </c:pt>
              </c:strCache>
            </c:strRef>
          </c:cat>
          <c:val>
            <c:numRef>
              <c:f>Sheet1!$C$2:$C$6</c:f>
              <c:numCache>
                <c:formatCode>General</c:formatCode>
                <c:ptCount val="5"/>
                <c:pt idx="1">
                  <c:v>32</c:v>
                </c:pt>
                <c:pt idx="2">
                  <c:v>22</c:v>
                </c:pt>
                <c:pt idx="3">
                  <c:v>24</c:v>
                </c:pt>
                <c:pt idx="4">
                  <c:v>24</c:v>
                </c:pt>
              </c:numCache>
            </c:numRef>
          </c:val>
          <c:extLst>
            <c:ext xmlns:c16="http://schemas.microsoft.com/office/drawing/2014/chart" uri="{C3380CC4-5D6E-409C-BE32-E72D297353CC}">
              <c16:uniqueId val="{00000011-00CD-4B9A-856B-9271962C8F99}"/>
            </c:ext>
          </c:extLst>
        </c:ser>
        <c:dLbls>
          <c:showLegendKey val="0"/>
          <c:showVal val="0"/>
          <c:showCatName val="0"/>
          <c:showSerName val="0"/>
          <c:showPercent val="0"/>
          <c:showBubbleSize val="0"/>
        </c:dLbls>
        <c:gapWidth val="115"/>
        <c:overlap val="-20"/>
        <c:axId val="1015665776"/>
        <c:axId val="1015653712"/>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none"/>
        <c:minorTickMark val="none"/>
        <c:tickLblPos val="nextTo"/>
        <c:crossAx val="1015665776"/>
        <c:crosses val="autoZero"/>
        <c:crossBetween val="between"/>
      </c:valAx>
      <c:spPr>
        <a:noFill/>
        <a:ln>
          <a:noFill/>
        </a:ln>
        <a:effectLst/>
      </c:spPr>
    </c:plotArea>
    <c:legend>
      <c:legendPos val="r"/>
      <c:layout>
        <c:manualLayout>
          <c:xMode val="edge"/>
          <c:yMode val="edge"/>
          <c:x val="2.9074643512308936E-2"/>
          <c:y val="0.10462615962858939"/>
          <c:w val="0.12104073814216447"/>
          <c:h val="0.14533136841851479"/>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42325155822331623"/>
          <c:y val="4.6877877984562263E-2"/>
          <c:w val="0.545342303304164"/>
          <c:h val="0.84814196262131636"/>
        </c:manualLayout>
      </c:layout>
      <c:barChart>
        <c:barDir val="bar"/>
        <c:grouping val="clustered"/>
        <c:varyColors val="0"/>
        <c:ser>
          <c:idx val="0"/>
          <c:order val="0"/>
          <c:tx>
            <c:strRef>
              <c:f>Sheet1!$B$1</c:f>
              <c:strCache>
                <c:ptCount val="1"/>
                <c:pt idx="0">
                  <c:v>% wearing lifejacket / PFD</c:v>
                </c:pt>
              </c:strCache>
            </c:strRef>
          </c:tx>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2"/>
            <c:invertIfNegative val="0"/>
            <c:bubble3D val="0"/>
            <c:extLst>
              <c:ext xmlns:c16="http://schemas.microsoft.com/office/drawing/2014/chart" uri="{C3380CC4-5D6E-409C-BE32-E72D297353CC}">
                <c16:uniqueId val="{00000000-7B1C-4809-9B75-C4452431014E}"/>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Autre</c:v>
                </c:pt>
                <c:pt idx="1">
                  <c:v>Ski nautique / Wakeboard</c:v>
                </c:pt>
                <c:pt idx="2">
                  <c:v>Grande vitesse</c:v>
                </c:pt>
                <c:pt idx="3">
                  <c:v>Net : Pêche / Intention de pêcher</c:v>
                </c:pt>
                <c:pt idx="4">
                  <c:v>Plaisance</c:v>
                </c:pt>
              </c:strCache>
            </c:strRef>
          </c:cat>
          <c:val>
            <c:numRef>
              <c:f>Sheet1!$B$2:$B$6</c:f>
              <c:numCache>
                <c:formatCode>General</c:formatCode>
                <c:ptCount val="5"/>
                <c:pt idx="0">
                  <c:v>1</c:v>
                </c:pt>
                <c:pt idx="1">
                  <c:v>9</c:v>
                </c:pt>
                <c:pt idx="2">
                  <c:v>9</c:v>
                </c:pt>
                <c:pt idx="3">
                  <c:v>29</c:v>
                </c:pt>
                <c:pt idx="4">
                  <c:v>53</c:v>
                </c:pt>
              </c:numCache>
            </c:numRef>
          </c:val>
          <c:extLst>
            <c:ext xmlns:c16="http://schemas.microsoft.com/office/drawing/2014/chart" uri="{C3380CC4-5D6E-409C-BE32-E72D297353CC}">
              <c16:uniqueId val="{00000001-7B1C-4809-9B75-C4452431014E}"/>
            </c:ext>
          </c:extLst>
        </c:ser>
        <c:dLbls>
          <c:showLegendKey val="0"/>
          <c:showVal val="0"/>
          <c:showCatName val="0"/>
          <c:showSerName val="0"/>
          <c:showPercent val="0"/>
          <c:showBubbleSize val="0"/>
        </c:dLbls>
        <c:gapWidth val="115"/>
        <c:overlap val="-20"/>
        <c:axId val="1015665776"/>
        <c:axId val="1015653712"/>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none"/>
        <c:minorTickMark val="none"/>
        <c:tickLblPos val="nextTo"/>
        <c:crossAx val="1015665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33474334980076098"/>
          <c:y val="0.1256973951221797"/>
          <c:w val="0.63385051172671936"/>
          <c:h val="0.76932245481453876"/>
        </c:manualLayout>
      </c:layout>
      <c:barChart>
        <c:barDir val="bar"/>
        <c:grouping val="clustered"/>
        <c:varyColors val="0"/>
        <c:ser>
          <c:idx val="0"/>
          <c:order val="0"/>
          <c:tx>
            <c:strRef>
              <c:f>Sheet1!$B$1</c:f>
              <c:strCache>
                <c:ptCount val="1"/>
                <c:pt idx="0">
                  <c:v>% of boaters</c:v>
                </c:pt>
              </c:strCache>
            </c:strRef>
          </c:tx>
          <c:spPr>
            <a:solidFill>
              <a:srgbClr val="3399F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0"/>
            <c:invertIfNegative val="0"/>
            <c:bubble3D val="0"/>
            <c:spPr>
              <a:solidFill>
                <a:srgbClr val="3399FF"/>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226A-4C30-9D5A-ABA578639EF4}"/>
              </c:ext>
            </c:extLst>
          </c:dPt>
          <c:dPt>
            <c:idx val="1"/>
            <c:invertIfNegative val="0"/>
            <c:bubble3D val="0"/>
            <c:spPr>
              <a:solidFill>
                <a:srgbClr val="3399FF"/>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226A-4C30-9D5A-ABA578639EF4}"/>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v>
                </c:pt>
                <c:pt idx="1">
                  <c:v>Femme</c:v>
                </c:pt>
                <c:pt idx="2">
                  <c:v>Homme</c:v>
                </c:pt>
              </c:strCache>
            </c:strRef>
          </c:cat>
          <c:val>
            <c:numRef>
              <c:f>Sheet1!$B$2:$B$4</c:f>
              <c:numCache>
                <c:formatCode>General</c:formatCode>
                <c:ptCount val="3"/>
                <c:pt idx="0">
                  <c:v>4</c:v>
                </c:pt>
                <c:pt idx="1">
                  <c:v>35</c:v>
                </c:pt>
                <c:pt idx="2">
                  <c:v>61</c:v>
                </c:pt>
              </c:numCache>
            </c:numRef>
          </c:val>
          <c:extLst>
            <c:ext xmlns:c16="http://schemas.microsoft.com/office/drawing/2014/chart" uri="{C3380CC4-5D6E-409C-BE32-E72D297353CC}">
              <c16:uniqueId val="{00000004-226A-4C30-9D5A-ABA578639EF4}"/>
            </c:ext>
          </c:extLst>
        </c:ser>
        <c:dLbls>
          <c:showLegendKey val="0"/>
          <c:showVal val="0"/>
          <c:showCatName val="0"/>
          <c:showSerName val="0"/>
          <c:showPercent val="0"/>
          <c:showBubbleSize val="0"/>
        </c:dLbls>
        <c:gapWidth val="115"/>
        <c:overlap val="-20"/>
        <c:axId val="1015665776"/>
        <c:axId val="1015653712"/>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none"/>
        <c:minorTickMark val="none"/>
        <c:tickLblPos val="nextTo"/>
        <c:crossAx val="1015665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41414310363238854"/>
          <c:y val="9.2906553776607573E-2"/>
          <c:w val="0.58531375226918902"/>
          <c:h val="0.76219425386826534"/>
        </c:manualLayout>
      </c:layout>
      <c:barChart>
        <c:barDir val="bar"/>
        <c:grouping val="clustered"/>
        <c:varyColors val="0"/>
        <c:ser>
          <c:idx val="0"/>
          <c:order val="0"/>
          <c:tx>
            <c:strRef>
              <c:f>Sheet1!$B$1</c:f>
              <c:strCache>
                <c:ptCount val="1"/>
                <c:pt idx="0">
                  <c:v>% boaters</c:v>
                </c:pt>
              </c:strCache>
            </c:strRef>
          </c:tx>
          <c:spPr>
            <a:solidFill>
              <a:srgbClr val="3399F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c:v>
                </c:pt>
                <c:pt idx="1">
                  <c:v>Aînés de 65 ans et plus</c:v>
                </c:pt>
                <c:pt idx="2">
                  <c:v>Adultes de 18 à 64 ans</c:v>
                </c:pt>
                <c:pt idx="3">
                  <c:v>Ados de 13 à 17 ans</c:v>
                </c:pt>
                <c:pt idx="4">
                  <c:v>Enfants de 0 à 12 ans</c:v>
                </c:pt>
              </c:strCache>
            </c:strRef>
          </c:cat>
          <c:val>
            <c:numRef>
              <c:f>Sheet1!$B$2:$B$6</c:f>
              <c:numCache>
                <c:formatCode>General</c:formatCode>
                <c:ptCount val="5"/>
                <c:pt idx="0">
                  <c:v>3</c:v>
                </c:pt>
                <c:pt idx="1">
                  <c:v>5</c:v>
                </c:pt>
                <c:pt idx="2">
                  <c:v>79</c:v>
                </c:pt>
                <c:pt idx="3">
                  <c:v>6</c:v>
                </c:pt>
                <c:pt idx="4">
                  <c:v>7</c:v>
                </c:pt>
              </c:numCache>
            </c:numRef>
          </c:val>
          <c:extLst>
            <c:ext xmlns:c16="http://schemas.microsoft.com/office/drawing/2014/chart" uri="{C3380CC4-5D6E-409C-BE32-E72D297353CC}">
              <c16:uniqueId val="{00000000-D7B3-4485-B4C2-5C0A69887661}"/>
            </c:ext>
          </c:extLst>
        </c:ser>
        <c:dLbls>
          <c:showLegendKey val="0"/>
          <c:showVal val="0"/>
          <c:showCatName val="0"/>
          <c:showSerName val="0"/>
          <c:showPercent val="0"/>
          <c:showBubbleSize val="0"/>
        </c:dLbls>
        <c:gapWidth val="115"/>
        <c:overlap val="-20"/>
        <c:axId val="1015665776"/>
        <c:axId val="1015653712"/>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none"/>
        <c:minorTickMark val="none"/>
        <c:tickLblPos val="nextTo"/>
        <c:crossAx val="1015665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41414310363238854"/>
          <c:y val="9.2906553776607573E-2"/>
          <c:w val="0.58531375226918902"/>
          <c:h val="0.76219425386826534"/>
        </c:manualLayout>
      </c:layout>
      <c:barChart>
        <c:barDir val="bar"/>
        <c:grouping val="clustered"/>
        <c:varyColors val="0"/>
        <c:ser>
          <c:idx val="0"/>
          <c:order val="0"/>
          <c:tx>
            <c:strRef>
              <c:f>Sheet1!$B$1</c:f>
              <c:strCache>
                <c:ptCount val="1"/>
                <c:pt idx="0">
                  <c:v>% boaters</c:v>
                </c:pt>
              </c:strCache>
            </c:strRef>
          </c:tx>
          <c:spPr>
            <a:solidFill>
              <a:srgbClr val="3399F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4+</c:v>
                </c:pt>
                <c:pt idx="1">
                  <c:v>3</c:v>
                </c:pt>
                <c:pt idx="2">
                  <c:v>2</c:v>
                </c:pt>
                <c:pt idx="3">
                  <c:v>1 (Opérateur uniquement)</c:v>
                </c:pt>
                <c:pt idx="5">
                  <c:v>Passager</c:v>
                </c:pt>
                <c:pt idx="6">
                  <c:v>Opérateur/conducteur</c:v>
                </c:pt>
              </c:strCache>
            </c:strRef>
          </c:cat>
          <c:val>
            <c:numRef>
              <c:f>Sheet1!$B$2:$B$8</c:f>
              <c:numCache>
                <c:formatCode>General</c:formatCode>
                <c:ptCount val="7"/>
                <c:pt idx="0">
                  <c:v>46</c:v>
                </c:pt>
                <c:pt idx="1">
                  <c:v>16</c:v>
                </c:pt>
                <c:pt idx="2">
                  <c:v>28</c:v>
                </c:pt>
                <c:pt idx="3">
                  <c:v>10</c:v>
                </c:pt>
                <c:pt idx="5">
                  <c:v>62</c:v>
                </c:pt>
                <c:pt idx="6">
                  <c:v>38</c:v>
                </c:pt>
              </c:numCache>
            </c:numRef>
          </c:val>
          <c:extLst>
            <c:ext xmlns:c16="http://schemas.microsoft.com/office/drawing/2014/chart" uri="{C3380CC4-5D6E-409C-BE32-E72D297353CC}">
              <c16:uniqueId val="{00000000-4AB6-449D-AFA8-450FF3C11430}"/>
            </c:ext>
          </c:extLst>
        </c:ser>
        <c:dLbls>
          <c:showLegendKey val="0"/>
          <c:showVal val="0"/>
          <c:showCatName val="0"/>
          <c:showSerName val="0"/>
          <c:showPercent val="0"/>
          <c:showBubbleSize val="0"/>
        </c:dLbls>
        <c:gapWidth val="115"/>
        <c:overlap val="-20"/>
        <c:axId val="1015665776"/>
        <c:axId val="1015653712"/>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none"/>
        <c:minorTickMark val="none"/>
        <c:tickLblPos val="nextTo"/>
        <c:crossAx val="1015665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35133082668734933"/>
          <c:y val="2.3080767707895924E-2"/>
          <c:w val="0.63385051172671936"/>
          <c:h val="0.78129092722013693"/>
        </c:manualLayout>
      </c:layout>
      <c:barChart>
        <c:barDir val="bar"/>
        <c:grouping val="clustered"/>
        <c:varyColors val="0"/>
        <c:ser>
          <c:idx val="0"/>
          <c:order val="0"/>
          <c:tx>
            <c:strRef>
              <c:f>Sheet1!$B$1</c:f>
              <c:strCache>
                <c:ptCount val="1"/>
                <c:pt idx="0">
                  <c:v>% boaters</c:v>
                </c:pt>
              </c:strCache>
            </c:strRef>
          </c:tx>
          <c:spPr>
            <a:solidFill>
              <a:srgbClr val="3399F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c:v>
                </c:pt>
                <c:pt idx="1">
                  <c:v>N’en porte pas </c:v>
                </c:pt>
                <c:pt idx="2">
                  <c:v>Gonflable</c:v>
                </c:pt>
                <c:pt idx="3">
                  <c:v>Flottable</c:v>
                </c:pt>
                <c:pt idx="4">
                  <c:v>Net : le porte</c:v>
                </c:pt>
              </c:strCache>
            </c:strRef>
          </c:cat>
          <c:val>
            <c:numRef>
              <c:f>Sheet1!$B$2:$B$6</c:f>
              <c:numCache>
                <c:formatCode>General</c:formatCode>
                <c:ptCount val="5"/>
                <c:pt idx="0">
                  <c:v>4</c:v>
                </c:pt>
                <c:pt idx="1">
                  <c:v>72</c:v>
                </c:pt>
                <c:pt idx="2">
                  <c:v>2</c:v>
                </c:pt>
                <c:pt idx="3">
                  <c:v>22</c:v>
                </c:pt>
                <c:pt idx="4">
                  <c:v>24</c:v>
                </c:pt>
              </c:numCache>
            </c:numRef>
          </c:val>
          <c:extLst>
            <c:ext xmlns:c16="http://schemas.microsoft.com/office/drawing/2014/chart" uri="{C3380CC4-5D6E-409C-BE32-E72D297353CC}">
              <c16:uniqueId val="{00000000-442A-4609-AEB3-859D149AFDD0}"/>
            </c:ext>
          </c:extLst>
        </c:ser>
        <c:dLbls>
          <c:showLegendKey val="0"/>
          <c:showVal val="0"/>
          <c:showCatName val="0"/>
          <c:showSerName val="0"/>
          <c:showPercent val="0"/>
          <c:showBubbleSize val="0"/>
        </c:dLbls>
        <c:gapWidth val="115"/>
        <c:overlap val="-20"/>
        <c:axId val="1015665776"/>
        <c:axId val="1015653712"/>
      </c:barChart>
      <c:catAx>
        <c:axId val="10156657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015653712"/>
        <c:crosses val="autoZero"/>
        <c:auto val="1"/>
        <c:lblAlgn val="ctr"/>
        <c:lblOffset val="100"/>
        <c:noMultiLvlLbl val="0"/>
      </c:catAx>
      <c:valAx>
        <c:axId val="1015653712"/>
        <c:scaling>
          <c:orientation val="minMax"/>
          <c:max val="100"/>
          <c:min val="0"/>
        </c:scaling>
        <c:delete val="1"/>
        <c:axPos val="b"/>
        <c:numFmt formatCode="General" sourceLinked="1"/>
        <c:majorTickMark val="none"/>
        <c:minorTickMark val="none"/>
        <c:tickLblPos val="nextTo"/>
        <c:crossAx val="1015665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5">
  <a:schemeClr val="accent5"/>
</cs:colorStyle>
</file>

<file path=ppt/charts/colors10.xml><?xml version="1.0" encoding="utf-8"?>
<cs:colorStyle xmlns:cs="http://schemas.microsoft.com/office/drawing/2012/chartStyle" xmlns:a="http://schemas.openxmlformats.org/drawingml/2006/main" meth="withinLinearReversed" id="25">
  <a:schemeClr val="accent5"/>
</cs:colorStyle>
</file>

<file path=ppt/charts/colors11.xml><?xml version="1.0" encoding="utf-8"?>
<cs:colorStyle xmlns:cs="http://schemas.microsoft.com/office/drawing/2012/chartStyle" xmlns:a="http://schemas.openxmlformats.org/drawingml/2006/main" meth="withinLinearReversed" id="25">
  <a:schemeClr val="accent5"/>
</cs:colorStyle>
</file>

<file path=ppt/charts/colors12.xml><?xml version="1.0" encoding="utf-8"?>
<cs:colorStyle xmlns:cs="http://schemas.microsoft.com/office/drawing/2012/chartStyle" xmlns:a="http://schemas.openxmlformats.org/drawingml/2006/main" meth="withinLinearReversed" id="25">
  <a:schemeClr val="accent5"/>
</cs:colorStyle>
</file>

<file path=ppt/charts/colors13.xml><?xml version="1.0" encoding="utf-8"?>
<cs:colorStyle xmlns:cs="http://schemas.microsoft.com/office/drawing/2012/chartStyle" xmlns:a="http://schemas.openxmlformats.org/drawingml/2006/main" meth="withinLinearReversed" id="25">
  <a:schemeClr val="accent5"/>
</cs:colorStyle>
</file>

<file path=ppt/charts/colors14.xml><?xml version="1.0" encoding="utf-8"?>
<cs:colorStyle xmlns:cs="http://schemas.microsoft.com/office/drawing/2012/chartStyle" xmlns:a="http://schemas.openxmlformats.org/drawingml/2006/main" meth="withinLinearReversed" id="25">
  <a:schemeClr val="accent5"/>
</cs:colorStyle>
</file>

<file path=ppt/charts/colors15.xml><?xml version="1.0" encoding="utf-8"?>
<cs:colorStyle xmlns:cs="http://schemas.microsoft.com/office/drawing/2012/chartStyle" xmlns:a="http://schemas.openxmlformats.org/drawingml/2006/main" meth="withinLinearReversed" id="25">
  <a:schemeClr val="accent5"/>
</cs:colorStyle>
</file>

<file path=ppt/charts/colors16.xml><?xml version="1.0" encoding="utf-8"?>
<cs:colorStyle xmlns:cs="http://schemas.microsoft.com/office/drawing/2012/chartStyle" xmlns:a="http://schemas.openxmlformats.org/drawingml/2006/main" meth="withinLinearReversed" id="25">
  <a:schemeClr val="accent5"/>
</cs:colorStyle>
</file>

<file path=ppt/charts/colors17.xml><?xml version="1.0" encoding="utf-8"?>
<cs:colorStyle xmlns:cs="http://schemas.microsoft.com/office/drawing/2012/chartStyle" xmlns:a="http://schemas.openxmlformats.org/drawingml/2006/main" meth="withinLinearReversed" id="25">
  <a:schemeClr val="accent5"/>
</cs:colorStyle>
</file>

<file path=ppt/charts/colors18.xml><?xml version="1.0" encoding="utf-8"?>
<cs:colorStyle xmlns:cs="http://schemas.microsoft.com/office/drawing/2012/chartStyle" xmlns:a="http://schemas.openxmlformats.org/drawingml/2006/main" meth="withinLinearReversed" id="25">
  <a:schemeClr val="accent5"/>
</cs:colorStyle>
</file>

<file path=ppt/charts/colors19.xml><?xml version="1.0" encoding="utf-8"?>
<cs:colorStyle xmlns:cs="http://schemas.microsoft.com/office/drawing/2012/chartStyle" xmlns:a="http://schemas.openxmlformats.org/drawingml/2006/main" meth="withinLinearReversed" id="25">
  <a:schemeClr val="accent5"/>
</cs:colorStyle>
</file>

<file path=ppt/charts/colors2.xml><?xml version="1.0" encoding="utf-8"?>
<cs:colorStyle xmlns:cs="http://schemas.microsoft.com/office/drawing/2012/chartStyle" xmlns:a="http://schemas.openxmlformats.org/drawingml/2006/main" meth="withinLinear" id="18">
  <a:schemeClr val="accent5"/>
</cs:colorStyle>
</file>

<file path=ppt/charts/colors20.xml><?xml version="1.0" encoding="utf-8"?>
<cs:colorStyle xmlns:cs="http://schemas.microsoft.com/office/drawing/2012/chartStyle" xmlns:a="http://schemas.openxmlformats.org/drawingml/2006/main" meth="withinLinearReversed" id="25">
  <a:schemeClr val="accent5"/>
</cs:colorStyle>
</file>

<file path=ppt/charts/colors21.xml><?xml version="1.0" encoding="utf-8"?>
<cs:colorStyle xmlns:cs="http://schemas.microsoft.com/office/drawing/2012/chartStyle" xmlns:a="http://schemas.openxmlformats.org/drawingml/2006/main" meth="withinLinearReversed" id="25">
  <a:schemeClr val="accent5"/>
</cs:colorStyle>
</file>

<file path=ppt/charts/colors22.xml><?xml version="1.0" encoding="utf-8"?>
<cs:colorStyle xmlns:cs="http://schemas.microsoft.com/office/drawing/2012/chartStyle" xmlns:a="http://schemas.openxmlformats.org/drawingml/2006/main" meth="withinLinearReversed" id="25">
  <a:schemeClr val="accent5"/>
</cs:colorStyle>
</file>

<file path=ppt/charts/colors23.xml><?xml version="1.0" encoding="utf-8"?>
<cs:colorStyle xmlns:cs="http://schemas.microsoft.com/office/drawing/2012/chartStyle" xmlns:a="http://schemas.openxmlformats.org/drawingml/2006/main" meth="withinLinearReversed" id="25">
  <a:schemeClr val="accent5"/>
</cs:colorStyle>
</file>

<file path=ppt/charts/colors24.xml><?xml version="1.0" encoding="utf-8"?>
<cs:colorStyle xmlns:cs="http://schemas.microsoft.com/office/drawing/2012/chartStyle" xmlns:a="http://schemas.openxmlformats.org/drawingml/2006/main" meth="withinLinearReversed" id="25">
  <a:schemeClr val="accent5"/>
</cs:colorStyle>
</file>

<file path=ppt/charts/colors25.xml><?xml version="1.0" encoding="utf-8"?>
<cs:colorStyle xmlns:cs="http://schemas.microsoft.com/office/drawing/2012/chartStyle" xmlns:a="http://schemas.openxmlformats.org/drawingml/2006/main" meth="withinLinearReversed" id="25">
  <a:schemeClr val="accent5"/>
</cs:colorStyle>
</file>

<file path=ppt/charts/colors26.xml><?xml version="1.0" encoding="utf-8"?>
<cs:colorStyle xmlns:cs="http://schemas.microsoft.com/office/drawing/2012/chartStyle" xmlns:a="http://schemas.openxmlformats.org/drawingml/2006/main" meth="withinLinearReversed" id="25">
  <a:schemeClr val="accent5"/>
</cs:colorStyle>
</file>

<file path=ppt/charts/colors27.xml><?xml version="1.0" encoding="utf-8"?>
<cs:colorStyle xmlns:cs="http://schemas.microsoft.com/office/drawing/2012/chartStyle" xmlns:a="http://schemas.openxmlformats.org/drawingml/2006/main" meth="withinLinearReversed" id="25">
  <a:schemeClr val="accent5"/>
</cs:colorStyle>
</file>

<file path=ppt/charts/colors28.xml><?xml version="1.0" encoding="utf-8"?>
<cs:colorStyle xmlns:cs="http://schemas.microsoft.com/office/drawing/2012/chartStyle" xmlns:a="http://schemas.openxmlformats.org/drawingml/2006/main" meth="withinLinearReversed" id="25">
  <a:schemeClr val="accent5"/>
</cs:colorStyle>
</file>

<file path=ppt/charts/colors29.xml><?xml version="1.0" encoding="utf-8"?>
<cs:colorStyle xmlns:cs="http://schemas.microsoft.com/office/drawing/2012/chartStyle" xmlns:a="http://schemas.openxmlformats.org/drawingml/2006/main" meth="withinLinearReversed" id="25">
  <a:schemeClr val="accent5"/>
</cs:colorStyle>
</file>

<file path=ppt/charts/colors3.xml><?xml version="1.0" encoding="utf-8"?>
<cs:colorStyle xmlns:cs="http://schemas.microsoft.com/office/drawing/2012/chartStyle" xmlns:a="http://schemas.openxmlformats.org/drawingml/2006/main" meth="withinLinearReversed" id="25">
  <a:schemeClr val="accent5"/>
</cs:colorStyle>
</file>

<file path=ppt/charts/colors30.xml><?xml version="1.0" encoding="utf-8"?>
<cs:colorStyle xmlns:cs="http://schemas.microsoft.com/office/drawing/2012/chartStyle" xmlns:a="http://schemas.openxmlformats.org/drawingml/2006/main" meth="withinLinearReversed" id="25">
  <a:schemeClr val="accent5"/>
</cs:colorStyle>
</file>

<file path=ppt/charts/colors31.xml><?xml version="1.0" encoding="utf-8"?>
<cs:colorStyle xmlns:cs="http://schemas.microsoft.com/office/drawing/2012/chartStyle" xmlns:a="http://schemas.openxmlformats.org/drawingml/2006/main" meth="withinLinearReversed" id="25">
  <a:schemeClr val="accent5"/>
</cs:colorStyle>
</file>

<file path=ppt/charts/colors32.xml><?xml version="1.0" encoding="utf-8"?>
<cs:colorStyle xmlns:cs="http://schemas.microsoft.com/office/drawing/2012/chartStyle" xmlns:a="http://schemas.openxmlformats.org/drawingml/2006/main" meth="withinLinearReversed" id="25">
  <a:schemeClr val="accent5"/>
</cs:colorStyle>
</file>

<file path=ppt/charts/colors33.xml><?xml version="1.0" encoding="utf-8"?>
<cs:colorStyle xmlns:cs="http://schemas.microsoft.com/office/drawing/2012/chartStyle" xmlns:a="http://schemas.openxmlformats.org/drawingml/2006/main" meth="withinLinearReversed" id="25">
  <a:schemeClr val="accent5"/>
</cs:colorStyle>
</file>

<file path=ppt/charts/colors34.xml><?xml version="1.0" encoding="utf-8"?>
<cs:colorStyle xmlns:cs="http://schemas.microsoft.com/office/drawing/2012/chartStyle" xmlns:a="http://schemas.openxmlformats.org/drawingml/2006/main" meth="withinLinearReversed" id="25">
  <a:schemeClr val="accent5"/>
</cs:colorStyle>
</file>

<file path=ppt/charts/colors35.xml><?xml version="1.0" encoding="utf-8"?>
<cs:colorStyle xmlns:cs="http://schemas.microsoft.com/office/drawing/2012/chartStyle" xmlns:a="http://schemas.openxmlformats.org/drawingml/2006/main" meth="withinLinearReversed" id="25">
  <a:schemeClr val="accent5"/>
</cs:colorStyle>
</file>

<file path=ppt/charts/colors36.xml><?xml version="1.0" encoding="utf-8"?>
<cs:colorStyle xmlns:cs="http://schemas.microsoft.com/office/drawing/2012/chartStyle" xmlns:a="http://schemas.openxmlformats.org/drawingml/2006/main" meth="withinLinearReversed" id="25">
  <a:schemeClr val="accent5"/>
</cs:colorStyle>
</file>

<file path=ppt/charts/colors37.xml><?xml version="1.0" encoding="utf-8"?>
<cs:colorStyle xmlns:cs="http://schemas.microsoft.com/office/drawing/2012/chartStyle" xmlns:a="http://schemas.openxmlformats.org/drawingml/2006/main" meth="withinLinearReversed" id="25">
  <a:schemeClr val="accent5"/>
</cs:colorStyle>
</file>

<file path=ppt/charts/colors38.xml><?xml version="1.0" encoding="utf-8"?>
<cs:colorStyle xmlns:cs="http://schemas.microsoft.com/office/drawing/2012/chartStyle" xmlns:a="http://schemas.openxmlformats.org/drawingml/2006/main" meth="withinLinearReversed" id="25">
  <a:schemeClr val="accent5"/>
</cs:colorStyle>
</file>

<file path=ppt/charts/colors39.xml><?xml version="1.0" encoding="utf-8"?>
<cs:colorStyle xmlns:cs="http://schemas.microsoft.com/office/drawing/2012/chartStyle" xmlns:a="http://schemas.openxmlformats.org/drawingml/2006/main" meth="withinLinearReversed" id="25">
  <a:schemeClr val="accent5"/>
</cs:colorStyle>
</file>

<file path=ppt/charts/colors4.xml><?xml version="1.0" encoding="utf-8"?>
<cs:colorStyle xmlns:cs="http://schemas.microsoft.com/office/drawing/2012/chartStyle" xmlns:a="http://schemas.openxmlformats.org/drawingml/2006/main" meth="withinLinearReversed" id="25">
  <a:schemeClr val="accent5"/>
</cs:colorStyle>
</file>

<file path=ppt/charts/colors40.xml><?xml version="1.0" encoding="utf-8"?>
<cs:colorStyle xmlns:cs="http://schemas.microsoft.com/office/drawing/2012/chartStyle" xmlns:a="http://schemas.openxmlformats.org/drawingml/2006/main" meth="withinLinearReversed" id="25">
  <a:schemeClr val="accent5"/>
</cs:colorStyle>
</file>

<file path=ppt/charts/colors41.xml><?xml version="1.0" encoding="utf-8"?>
<cs:colorStyle xmlns:cs="http://schemas.microsoft.com/office/drawing/2012/chartStyle" xmlns:a="http://schemas.openxmlformats.org/drawingml/2006/main" meth="withinLinearReversed" id="25">
  <a:schemeClr val="accent5"/>
</cs:colorStyle>
</file>

<file path=ppt/charts/colors42.xml><?xml version="1.0" encoding="utf-8"?>
<cs:colorStyle xmlns:cs="http://schemas.microsoft.com/office/drawing/2012/chartStyle" xmlns:a="http://schemas.openxmlformats.org/drawingml/2006/main" meth="withinLinearReversed" id="25">
  <a:schemeClr val="accent5"/>
</cs:colorStyle>
</file>

<file path=ppt/charts/colors43.xml><?xml version="1.0" encoding="utf-8"?>
<cs:colorStyle xmlns:cs="http://schemas.microsoft.com/office/drawing/2012/chartStyle" xmlns:a="http://schemas.openxmlformats.org/drawingml/2006/main" meth="withinLinearReversed" id="25">
  <a:schemeClr val="accent5"/>
</cs:colorStyle>
</file>

<file path=ppt/charts/colors44.xml><?xml version="1.0" encoding="utf-8"?>
<cs:colorStyle xmlns:cs="http://schemas.microsoft.com/office/drawing/2012/chartStyle" xmlns:a="http://schemas.openxmlformats.org/drawingml/2006/main" meth="withinLinearReversed" id="25">
  <a:schemeClr val="accent5"/>
</cs:colorStyle>
</file>

<file path=ppt/charts/colors45.xml><?xml version="1.0" encoding="utf-8"?>
<cs:colorStyle xmlns:cs="http://schemas.microsoft.com/office/drawing/2012/chartStyle" xmlns:a="http://schemas.openxmlformats.org/drawingml/2006/main" meth="withinLinearReversed" id="25">
  <a:schemeClr val="accent5"/>
</cs:colorStyle>
</file>

<file path=ppt/charts/colors46.xml><?xml version="1.0" encoding="utf-8"?>
<cs:colorStyle xmlns:cs="http://schemas.microsoft.com/office/drawing/2012/chartStyle" xmlns:a="http://schemas.openxmlformats.org/drawingml/2006/main" meth="withinLinearReversed" id="25">
  <a:schemeClr val="accent5"/>
</cs:colorStyle>
</file>

<file path=ppt/charts/colors47.xml><?xml version="1.0" encoding="utf-8"?>
<cs:colorStyle xmlns:cs="http://schemas.microsoft.com/office/drawing/2012/chartStyle" xmlns:a="http://schemas.openxmlformats.org/drawingml/2006/main" meth="withinLinearReversed" id="25">
  <a:schemeClr val="accent5"/>
</cs:colorStyle>
</file>

<file path=ppt/charts/colors48.xml><?xml version="1.0" encoding="utf-8"?>
<cs:colorStyle xmlns:cs="http://schemas.microsoft.com/office/drawing/2012/chartStyle" xmlns:a="http://schemas.openxmlformats.org/drawingml/2006/main" meth="withinLinearReversed" id="25">
  <a:schemeClr val="accent5"/>
</cs:colorStyle>
</file>

<file path=ppt/charts/colors5.xml><?xml version="1.0" encoding="utf-8"?>
<cs:colorStyle xmlns:cs="http://schemas.microsoft.com/office/drawing/2012/chartStyle" xmlns:a="http://schemas.openxmlformats.org/drawingml/2006/main" meth="withinLinearReversed" id="25">
  <a:schemeClr val="accent5"/>
</cs:colorStyle>
</file>

<file path=ppt/charts/colors6.xml><?xml version="1.0" encoding="utf-8"?>
<cs:colorStyle xmlns:cs="http://schemas.microsoft.com/office/drawing/2012/chartStyle" xmlns:a="http://schemas.openxmlformats.org/drawingml/2006/main" meth="withinLinearReversed" id="25">
  <a:schemeClr val="accent5"/>
</cs:colorStyle>
</file>

<file path=ppt/charts/colors7.xml><?xml version="1.0" encoding="utf-8"?>
<cs:colorStyle xmlns:cs="http://schemas.microsoft.com/office/drawing/2012/chartStyle" xmlns:a="http://schemas.openxmlformats.org/drawingml/2006/main" meth="withinLinearReversed" id="25">
  <a:schemeClr val="accent5"/>
</cs:colorStyle>
</file>

<file path=ppt/charts/colors8.xml><?xml version="1.0" encoding="utf-8"?>
<cs:colorStyle xmlns:cs="http://schemas.microsoft.com/office/drawing/2012/chartStyle" xmlns:a="http://schemas.openxmlformats.org/drawingml/2006/main" meth="withinLinearReversed" id="25">
  <a:schemeClr val="accent5"/>
</cs:colorStyle>
</file>

<file path=ppt/charts/colors9.xml><?xml version="1.0" encoding="utf-8"?>
<cs:colorStyle xmlns:cs="http://schemas.microsoft.com/office/drawing/2012/chartStyle" xmlns:a="http://schemas.openxmlformats.org/drawingml/2006/main" meth="withinLinearReversed" id="25">
  <a:schemeClr val="accent5"/>
</cs:colorStyle>
</file>

<file path=ppt/charts/style1.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0.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1.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2.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3.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4.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5.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6.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7.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8.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9.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0.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1.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2.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3.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4.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5.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6.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7.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8.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9.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0.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1.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2.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3.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4.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5.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6.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7.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8.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9.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0.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1.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2.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3.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4.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5.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6.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7.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8.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7.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8.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9.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rawings/drawing1.xml><?xml version="1.0" encoding="utf-8"?>
<c:userShapes xmlns:c="http://schemas.openxmlformats.org/drawingml/2006/chart">
  <cdr:relSizeAnchor xmlns:cdr="http://schemas.openxmlformats.org/drawingml/2006/chartDrawing">
    <cdr:from>
      <cdr:x>0.47106</cdr:x>
      <cdr:y>0.8682</cdr:y>
    </cdr:from>
    <cdr:to>
      <cdr:x>0.54378</cdr:x>
      <cdr:y>0.9079</cdr:y>
    </cdr:to>
    <cdr:sp macro="" textlink="">
      <cdr:nvSpPr>
        <cdr:cNvPr id="3" name="TextBox 2">
          <a:extLst xmlns:a="http://schemas.openxmlformats.org/drawingml/2006/main">
            <a:ext uri="{FF2B5EF4-FFF2-40B4-BE49-F238E27FC236}">
              <a16:creationId xmlns:a16="http://schemas.microsoft.com/office/drawing/2014/main" id="{178180C2-3739-4F5E-A6AE-C5DF922032AE}"/>
            </a:ext>
          </a:extLst>
        </cdr:cNvPr>
        <cdr:cNvSpPr txBox="1"/>
      </cdr:nvSpPr>
      <cdr:spPr>
        <a:xfrm xmlns:a="http://schemas.openxmlformats.org/drawingml/2006/main">
          <a:off x="2817734" y="4222406"/>
          <a:ext cx="435006" cy="19308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CA" sz="1100" dirty="0"/>
            <a:t>**</a:t>
          </a:r>
        </a:p>
      </cdr:txBody>
    </cdr:sp>
  </cdr:relSizeAnchor>
</c:userShapes>
</file>

<file path=ppt/drawings/drawing2.xml><?xml version="1.0" encoding="utf-8"?>
<c:userShapes xmlns:c="http://schemas.openxmlformats.org/drawingml/2006/chart">
  <cdr:relSizeAnchor xmlns:cdr="http://schemas.openxmlformats.org/drawingml/2006/chartDrawing">
    <cdr:from>
      <cdr:x>0.60063</cdr:x>
      <cdr:y>0.85452</cdr:y>
    </cdr:from>
    <cdr:to>
      <cdr:x>1</cdr:x>
      <cdr:y>0.91781</cdr:y>
    </cdr:to>
    <cdr:sp macro="" textlink="">
      <cdr:nvSpPr>
        <cdr:cNvPr id="2" name="TextBox 1">
          <a:extLst xmlns:a="http://schemas.openxmlformats.org/drawingml/2006/main">
            <a:ext uri="{FF2B5EF4-FFF2-40B4-BE49-F238E27FC236}">
              <a16:creationId xmlns:a16="http://schemas.microsoft.com/office/drawing/2014/main" id="{53ACA8F9-E0E5-4D65-B1F8-119229939F03}"/>
            </a:ext>
          </a:extLst>
        </cdr:cNvPr>
        <cdr:cNvSpPr txBox="1"/>
      </cdr:nvSpPr>
      <cdr:spPr>
        <a:xfrm xmlns:a="http://schemas.openxmlformats.org/drawingml/2006/main">
          <a:off x="3592381" y="4155395"/>
          <a:ext cx="2388684" cy="307777"/>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algn="l"/>
          <a:r>
            <a:rPr lang="en-CA" sz="1400" dirty="0"/>
            <a:t>* </a:t>
          </a:r>
          <a:r>
            <a:rPr lang="en-CA" sz="1400" dirty="0" err="1"/>
            <a:t>Excluant</a:t>
          </a:r>
          <a:r>
            <a:rPr lang="en-CA" sz="1400" dirty="0"/>
            <a:t> </a:t>
          </a:r>
          <a:r>
            <a:rPr lang="en-CA" sz="1400" dirty="0" err="1"/>
            <a:t>Motomarines</a:t>
          </a:r>
          <a:endParaRPr lang="en-CA" sz="14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0"/>
            <a:ext cx="3077740" cy="469424"/>
          </a:xfrm>
          <a:prstGeom prst="rect">
            <a:avLst/>
          </a:prstGeom>
        </p:spPr>
        <p:txBody>
          <a:bodyPr vert="horz" lIns="94255" tIns="47127" rIns="94255" bIns="47127" rtlCol="0"/>
          <a:lstStyle>
            <a:lvl1pPr algn="l">
              <a:defRPr sz="1200"/>
            </a:lvl1pPr>
          </a:lstStyle>
          <a:p>
            <a:endParaRPr lang="en-US"/>
          </a:p>
        </p:txBody>
      </p:sp>
      <p:sp>
        <p:nvSpPr>
          <p:cNvPr id="3" name="Date Placeholder 2"/>
          <p:cNvSpPr>
            <a:spLocks noGrp="1"/>
          </p:cNvSpPr>
          <p:nvPr>
            <p:ph type="dt" sz="quarter" idx="1"/>
          </p:nvPr>
        </p:nvSpPr>
        <p:spPr>
          <a:xfrm>
            <a:off x="4023097" y="0"/>
            <a:ext cx="3077740" cy="469424"/>
          </a:xfrm>
          <a:prstGeom prst="rect">
            <a:avLst/>
          </a:prstGeom>
        </p:spPr>
        <p:txBody>
          <a:bodyPr vert="horz" lIns="94255" tIns="47127" rIns="94255" bIns="47127" rtlCol="0"/>
          <a:lstStyle>
            <a:lvl1pPr algn="r">
              <a:defRPr sz="1200"/>
            </a:lvl1pPr>
          </a:lstStyle>
          <a:p>
            <a:fld id="{866A2D30-BF82-445F-AC38-15F8136A96F2}" type="datetimeFigureOut">
              <a:rPr lang="en-US" smtClean="0"/>
              <a:pPr/>
              <a:t>4/28/2023</a:t>
            </a:fld>
            <a:endParaRPr lang="en-US"/>
          </a:p>
        </p:txBody>
      </p:sp>
      <p:sp>
        <p:nvSpPr>
          <p:cNvPr id="4" name="Footer Placeholder 3"/>
          <p:cNvSpPr>
            <a:spLocks noGrp="1"/>
          </p:cNvSpPr>
          <p:nvPr>
            <p:ph type="ftr" sz="quarter" idx="2"/>
          </p:nvPr>
        </p:nvSpPr>
        <p:spPr>
          <a:xfrm>
            <a:off x="4" y="8917424"/>
            <a:ext cx="3077740" cy="469424"/>
          </a:xfrm>
          <a:prstGeom prst="rect">
            <a:avLst/>
          </a:prstGeom>
        </p:spPr>
        <p:txBody>
          <a:bodyPr vert="horz" lIns="94255" tIns="47127" rIns="94255" bIns="47127" rtlCol="0" anchor="b"/>
          <a:lstStyle>
            <a:lvl1pPr algn="l">
              <a:defRPr sz="1200"/>
            </a:lvl1pPr>
          </a:lstStyle>
          <a:p>
            <a:endParaRPr lang="en-US"/>
          </a:p>
        </p:txBody>
      </p:sp>
      <p:sp>
        <p:nvSpPr>
          <p:cNvPr id="5" name="Slide Number Placeholder 4"/>
          <p:cNvSpPr>
            <a:spLocks noGrp="1"/>
          </p:cNvSpPr>
          <p:nvPr>
            <p:ph type="sldNum" sz="quarter" idx="3"/>
          </p:nvPr>
        </p:nvSpPr>
        <p:spPr>
          <a:xfrm>
            <a:off x="4023097" y="8917424"/>
            <a:ext cx="3077740" cy="469424"/>
          </a:xfrm>
          <a:prstGeom prst="rect">
            <a:avLst/>
          </a:prstGeom>
        </p:spPr>
        <p:txBody>
          <a:bodyPr vert="horz" lIns="94255" tIns="47127" rIns="94255" bIns="47127" rtlCol="0" anchor="b"/>
          <a:lstStyle>
            <a:lvl1pPr algn="r">
              <a:defRPr sz="1200"/>
            </a:lvl1pPr>
          </a:lstStyle>
          <a:p>
            <a:fld id="{9B19F327-630D-4847-93A7-8367968A364A}" type="slidenum">
              <a:rPr lang="en-US" smtClean="0"/>
              <a:pPr/>
              <a:t>‹#›</a:t>
            </a:fld>
            <a:endParaRPr lang="en-US"/>
          </a:p>
        </p:txBody>
      </p:sp>
    </p:spTree>
    <p:extLst>
      <p:ext uri="{BB962C8B-B14F-4D97-AF65-F5344CB8AC3E}">
        <p14:creationId xmlns:p14="http://schemas.microsoft.com/office/powerpoint/2010/main" val="74117853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0"/>
            <a:ext cx="3077740" cy="469424"/>
          </a:xfrm>
          <a:prstGeom prst="rect">
            <a:avLst/>
          </a:prstGeom>
        </p:spPr>
        <p:txBody>
          <a:bodyPr vert="horz" lIns="94255" tIns="47127" rIns="94255" bIns="47127" rtlCol="0"/>
          <a:lstStyle>
            <a:lvl1pPr algn="l">
              <a:defRPr sz="1200"/>
            </a:lvl1pPr>
          </a:lstStyle>
          <a:p>
            <a:endParaRPr lang="en-US"/>
          </a:p>
        </p:txBody>
      </p:sp>
      <p:sp>
        <p:nvSpPr>
          <p:cNvPr id="3" name="Date Placeholder 2"/>
          <p:cNvSpPr>
            <a:spLocks noGrp="1"/>
          </p:cNvSpPr>
          <p:nvPr>
            <p:ph type="dt" idx="1"/>
          </p:nvPr>
        </p:nvSpPr>
        <p:spPr>
          <a:xfrm>
            <a:off x="4023097" y="0"/>
            <a:ext cx="3077740" cy="469424"/>
          </a:xfrm>
          <a:prstGeom prst="rect">
            <a:avLst/>
          </a:prstGeom>
        </p:spPr>
        <p:txBody>
          <a:bodyPr vert="horz" lIns="94255" tIns="47127" rIns="94255" bIns="47127" rtlCol="0"/>
          <a:lstStyle>
            <a:lvl1pPr algn="r">
              <a:defRPr sz="1200"/>
            </a:lvl1pPr>
          </a:lstStyle>
          <a:p>
            <a:fld id="{207C445A-AF72-4158-B3D6-639A41F8BE94}" type="datetimeFigureOut">
              <a:rPr lang="en-US" smtClean="0"/>
              <a:pPr/>
              <a:t>4/28/2023</a:t>
            </a:fld>
            <a:endParaRPr lang="en-US"/>
          </a:p>
        </p:txBody>
      </p:sp>
      <p:sp>
        <p:nvSpPr>
          <p:cNvPr id="4" name="Slide Image Placeholder 3"/>
          <p:cNvSpPr>
            <a:spLocks noGrp="1" noRot="1" noChangeAspect="1"/>
          </p:cNvSpPr>
          <p:nvPr>
            <p:ph type="sldImg" idx="2"/>
          </p:nvPr>
        </p:nvSpPr>
        <p:spPr>
          <a:xfrm>
            <a:off x="423863" y="704850"/>
            <a:ext cx="6254750" cy="3519488"/>
          </a:xfrm>
          <a:prstGeom prst="rect">
            <a:avLst/>
          </a:prstGeom>
          <a:noFill/>
          <a:ln w="12700">
            <a:solidFill>
              <a:prstClr val="black"/>
            </a:solidFill>
          </a:ln>
        </p:spPr>
        <p:txBody>
          <a:bodyPr vert="horz" lIns="94255" tIns="47127" rIns="94255" bIns="47127"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55" tIns="47127" rIns="94255" bIns="4712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4" y="8917424"/>
            <a:ext cx="3077740" cy="469424"/>
          </a:xfrm>
          <a:prstGeom prst="rect">
            <a:avLst/>
          </a:prstGeom>
        </p:spPr>
        <p:txBody>
          <a:bodyPr vert="horz" lIns="94255" tIns="47127" rIns="94255" bIns="47127" rtlCol="0" anchor="b"/>
          <a:lstStyle>
            <a:lvl1pPr algn="l">
              <a:defRPr sz="1200"/>
            </a:lvl1pPr>
          </a:lstStyle>
          <a:p>
            <a:endParaRPr lang="en-US"/>
          </a:p>
        </p:txBody>
      </p:sp>
      <p:sp>
        <p:nvSpPr>
          <p:cNvPr id="7" name="Slide Number Placeholder 6"/>
          <p:cNvSpPr>
            <a:spLocks noGrp="1"/>
          </p:cNvSpPr>
          <p:nvPr>
            <p:ph type="sldNum" sz="quarter" idx="5"/>
          </p:nvPr>
        </p:nvSpPr>
        <p:spPr>
          <a:xfrm>
            <a:off x="4023097" y="8917424"/>
            <a:ext cx="3077740" cy="469424"/>
          </a:xfrm>
          <a:prstGeom prst="rect">
            <a:avLst/>
          </a:prstGeom>
        </p:spPr>
        <p:txBody>
          <a:bodyPr vert="horz" lIns="94255" tIns="47127" rIns="94255" bIns="47127" rtlCol="0" anchor="b"/>
          <a:lstStyle>
            <a:lvl1pPr algn="r">
              <a:defRPr sz="1200"/>
            </a:lvl1pPr>
          </a:lstStyle>
          <a:p>
            <a:fld id="{FDB15B27-10B9-47BD-A8F9-EB0473F19DF1}" type="slidenum">
              <a:rPr lang="en-US" smtClean="0"/>
              <a:pPr/>
              <a:t>‹#›</a:t>
            </a:fld>
            <a:endParaRPr lang="en-US"/>
          </a:p>
        </p:txBody>
      </p:sp>
    </p:spTree>
    <p:extLst>
      <p:ext uri="{BB962C8B-B14F-4D97-AF65-F5344CB8AC3E}">
        <p14:creationId xmlns:p14="http://schemas.microsoft.com/office/powerpoint/2010/main" val="342568031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B15B27-10B9-47BD-A8F9-EB0473F19DF1}" type="slidenum">
              <a:rPr lang="en-US" smtClean="0"/>
              <a:pPr/>
              <a:t>1</a:t>
            </a:fld>
            <a:endParaRPr lang="en-US"/>
          </a:p>
        </p:txBody>
      </p:sp>
    </p:spTree>
    <p:extLst>
      <p:ext uri="{BB962C8B-B14F-4D97-AF65-F5344CB8AC3E}">
        <p14:creationId xmlns:p14="http://schemas.microsoft.com/office/powerpoint/2010/main" val="3606801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dirty="0">
                <a:effectLst/>
                <a:latin typeface="Calibri" panose="020F0502020204030204" pitchFamily="34" charset="0"/>
                <a:ea typeface="Calibri" panose="020F0502020204030204" pitchFamily="34" charset="0"/>
                <a:cs typeface="Times New Roman" panose="02020603050405020304" pitchFamily="18" charset="0"/>
              </a:rPr>
              <a:t>Regardez bien cette image… On voit que non seulement le port d'un gilet de sauvetage peut être facilement observé, mais sur la photo originale à plus haute résolution, vous pouvez voir qu'une poche et un collier gonflables sont portés et même quelles marques de gilets de sauvetage sont portés.</a:t>
            </a:r>
            <a:endParaRPr kumimoji="0" lang="en-CA" sz="1200" b="0" i="0" u="none" strike="noStrike" kern="1200" cap="none" spc="0" normalizeH="0" baseline="0" noProof="0" dirty="0">
              <a:ln>
                <a:noFill/>
              </a:ln>
              <a:solidFill>
                <a:srgbClr val="256E99"/>
              </a:solidFill>
              <a:effectLst/>
              <a:uLnTx/>
              <a:uFillTx/>
              <a:latin typeface="Helvetica Neue"/>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15B27-10B9-47BD-A8F9-EB0473F19DF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26572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srgbClr val="256E99"/>
              </a:solidFill>
              <a:effectLst/>
              <a:uLnTx/>
              <a:uFillTx/>
              <a:latin typeface="Helvetica Neue"/>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15B27-10B9-47BD-A8F9-EB0473F19DF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0222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B15B27-10B9-47BD-A8F9-EB0473F19DF1}" type="slidenum">
              <a:rPr lang="en-US" smtClean="0"/>
              <a:pPr/>
              <a:t>12</a:t>
            </a:fld>
            <a:endParaRPr lang="en-US"/>
          </a:p>
        </p:txBody>
      </p:sp>
    </p:spTree>
    <p:extLst>
      <p:ext uri="{BB962C8B-B14F-4D97-AF65-F5344CB8AC3E}">
        <p14:creationId xmlns:p14="http://schemas.microsoft.com/office/powerpoint/2010/main" val="9227904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La plupart des plaisanciers observés étaient des plaisanciers à moteur, dont les deux tiers étaient dans des runabouts (grands et petits) et de petits bateaux à moteur non pontés.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DB15B27-10B9-47BD-A8F9-EB0473F19DF1}" type="slidenum">
              <a:rPr lang="en-US" smtClean="0"/>
              <a:pPr/>
              <a:t>13</a:t>
            </a:fld>
            <a:endParaRPr lang="en-US"/>
          </a:p>
        </p:txBody>
      </p:sp>
    </p:spTree>
    <p:extLst>
      <p:ext uri="{BB962C8B-B14F-4D97-AF65-F5344CB8AC3E}">
        <p14:creationId xmlns:p14="http://schemas.microsoft.com/office/powerpoint/2010/main" val="3601203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B15B27-10B9-47BD-A8F9-EB0473F19DF1}" type="slidenum">
              <a:rPr lang="en-US" smtClean="0"/>
              <a:pPr/>
              <a:t>14</a:t>
            </a:fld>
            <a:endParaRPr lang="en-US"/>
          </a:p>
        </p:txBody>
      </p:sp>
    </p:spTree>
    <p:extLst>
      <p:ext uri="{BB962C8B-B14F-4D97-AF65-F5344CB8AC3E}">
        <p14:creationId xmlns:p14="http://schemas.microsoft.com/office/powerpoint/2010/main" val="36602515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B15B27-10B9-47BD-A8F9-EB0473F19DF1}" type="slidenum">
              <a:rPr lang="en-US" smtClean="0"/>
              <a:pPr/>
              <a:t>15</a:t>
            </a:fld>
            <a:endParaRPr lang="en-US"/>
          </a:p>
        </p:txBody>
      </p:sp>
    </p:spTree>
    <p:extLst>
      <p:ext uri="{BB962C8B-B14F-4D97-AF65-F5344CB8AC3E}">
        <p14:creationId xmlns:p14="http://schemas.microsoft.com/office/powerpoint/2010/main" val="37863781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B15B27-10B9-47BD-A8F9-EB0473F19DF1}" type="slidenum">
              <a:rPr lang="en-US" smtClean="0"/>
              <a:pPr/>
              <a:t>16</a:t>
            </a:fld>
            <a:endParaRPr lang="en-US"/>
          </a:p>
        </p:txBody>
      </p:sp>
    </p:spTree>
    <p:extLst>
      <p:ext uri="{BB962C8B-B14F-4D97-AF65-F5344CB8AC3E}">
        <p14:creationId xmlns:p14="http://schemas.microsoft.com/office/powerpoint/2010/main" val="1717274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B15B27-10B9-47BD-A8F9-EB0473F19DF1}" type="slidenum">
              <a:rPr lang="en-US" smtClean="0"/>
              <a:pPr/>
              <a:t>17</a:t>
            </a:fld>
            <a:endParaRPr lang="en-US"/>
          </a:p>
        </p:txBody>
      </p:sp>
    </p:spTree>
    <p:extLst>
      <p:ext uri="{BB962C8B-B14F-4D97-AF65-F5344CB8AC3E}">
        <p14:creationId xmlns:p14="http://schemas.microsoft.com/office/powerpoint/2010/main" val="10341870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B15B27-10B9-47BD-A8F9-EB0473F19DF1}" type="slidenum">
              <a:rPr lang="en-US" smtClean="0"/>
              <a:pPr/>
              <a:t>18</a:t>
            </a:fld>
            <a:endParaRPr lang="en-US"/>
          </a:p>
        </p:txBody>
      </p:sp>
    </p:spTree>
    <p:extLst>
      <p:ext uri="{BB962C8B-B14F-4D97-AF65-F5344CB8AC3E}">
        <p14:creationId xmlns:p14="http://schemas.microsoft.com/office/powerpoint/2010/main" val="22185473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B15B27-10B9-47BD-A8F9-EB0473F19DF1}" type="slidenum">
              <a:rPr lang="en-US" smtClean="0"/>
              <a:pPr/>
              <a:t>19</a:t>
            </a:fld>
            <a:endParaRPr lang="en-US"/>
          </a:p>
        </p:txBody>
      </p:sp>
    </p:spTree>
    <p:extLst>
      <p:ext uri="{BB962C8B-B14F-4D97-AF65-F5344CB8AC3E}">
        <p14:creationId xmlns:p14="http://schemas.microsoft.com/office/powerpoint/2010/main" val="4161156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B15B27-10B9-47BD-A8F9-EB0473F19DF1}" type="slidenum">
              <a:rPr lang="en-US" smtClean="0"/>
              <a:pPr/>
              <a:t>2</a:t>
            </a:fld>
            <a:endParaRPr lang="en-US"/>
          </a:p>
        </p:txBody>
      </p:sp>
    </p:spTree>
    <p:extLst>
      <p:ext uri="{BB962C8B-B14F-4D97-AF65-F5344CB8AC3E}">
        <p14:creationId xmlns:p14="http://schemas.microsoft.com/office/powerpoint/2010/main" val="19052837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DB15B27-10B9-47BD-A8F9-EB0473F19DF1}" type="slidenum">
              <a:rPr lang="en-US" smtClean="0"/>
              <a:pPr/>
              <a:t>20</a:t>
            </a:fld>
            <a:endParaRPr lang="en-US"/>
          </a:p>
        </p:txBody>
      </p:sp>
    </p:spTree>
    <p:extLst>
      <p:ext uri="{BB962C8B-B14F-4D97-AF65-F5344CB8AC3E}">
        <p14:creationId xmlns:p14="http://schemas.microsoft.com/office/powerpoint/2010/main" val="21895204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Cette information provient des entrevues du sondage sur l'eau menées auprès des plaisanciers, et non de la recherche par observation aérienne, mais dans les mêmes régions de lacs. Cela nous donne un aperçu des raisons pour lesquelles le comportement des plaisanciers concernant le port du gilet de sauvetage est ce qu'il est.</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7F41FDA-4EA2-46AD-B87B-59BDC7CD401B}" type="slidenum">
              <a:rPr lang="en-US" smtClean="0"/>
              <a:pPr/>
              <a:t>21</a:t>
            </a:fld>
            <a:endParaRPr lang="en-US" dirty="0"/>
          </a:p>
        </p:txBody>
      </p:sp>
    </p:spTree>
    <p:extLst>
      <p:ext uri="{BB962C8B-B14F-4D97-AF65-F5344CB8AC3E}">
        <p14:creationId xmlns:p14="http://schemas.microsoft.com/office/powerpoint/2010/main" val="33115128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Encore une fois, d'après les entretiens sur l'eau avec des plaisanciers… ceux-ci ont de nombreuses « excuses » pour ne pas porter leur gilet de sauvetage.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Certaines de ces raisons constituaient également les principaux obstacles au port de gilets de sauvetage dans la grande étude de recherche quantitative menée par le CCSN en 2014 sur les comportements de sécurité des plaisanciers canadiens : nécessaires uniquement dans des conditions à risque, inconfortables/trop chauds à porter, nécessaires uniquement pour les sports nautiques.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D'autres raisons semblent être « plus en tête de la liste des excuses » qu'en 2014 - je ne m'inquiète pas de tomber / que quelque chose de grave se produise, d'autres personnes pourraient me sauver, je suis un bon nageur.</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7F41FDA-4EA2-46AD-B87B-59BDC7CD401B}" type="slidenum">
              <a:rPr lang="en-US" smtClean="0"/>
              <a:pPr/>
              <a:t>22</a:t>
            </a:fld>
            <a:endParaRPr lang="en-US" dirty="0"/>
          </a:p>
        </p:txBody>
      </p:sp>
    </p:spTree>
    <p:extLst>
      <p:ext uri="{BB962C8B-B14F-4D97-AF65-F5344CB8AC3E}">
        <p14:creationId xmlns:p14="http://schemas.microsoft.com/office/powerpoint/2010/main" val="13554283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Encore une fois, d'après les entrevues sur l'eau avec des plaisanciers…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Comme dans l'étude de recherche du CCSN de 2014, les plaisanciers savent que porter  leur gilet de sauvetage est « la chose intelligente à faire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Mais, ils ne le font généralement pas, à moins qu'il n'y ait des indices de situation (par exemple, les conditions d'eau à risque/ de sauvegarde / de météo à risque); ou ils veulent donner le bon exemple aux enfants.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Ou, comme nous le voyons également ici, s'ils deviennent convaincus qu’il y a d'autres risques, y compris… qu’ils</a:t>
            </a: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 ne pourront pas mettre leur gilet de sauvetage après être tombés à l'eau…</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ce qui est un déclencheur clé de la campagne de communication « À portée de main » de la Recherche qui flotte. Plus à ce sujet plus loin…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DB15B27-10B9-47BD-A8F9-EB0473F19DF1}" type="slidenum">
              <a:rPr lang="en-US" smtClean="0"/>
              <a:pPr/>
              <a:t>23</a:t>
            </a:fld>
            <a:endParaRPr lang="en-US"/>
          </a:p>
        </p:txBody>
      </p:sp>
    </p:spTree>
    <p:extLst>
      <p:ext uri="{BB962C8B-B14F-4D97-AF65-F5344CB8AC3E}">
        <p14:creationId xmlns:p14="http://schemas.microsoft.com/office/powerpoint/2010/main" val="3494350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En termes simples, « l'analyse de régression statistique par étapes » identifie quel facteur de risque est le plus associé à un port plus élevé du gilet de sauvetage. Après la suppression de ce facteur de risque n° 1, quel facteur de risque est ensuite le plus associé à un port plus élevé du gilet de sauvetage? C'est le facteur de risque classé n ° 2. Et ainsi de suite. Le résultat est un classement des facteurs de risque testés en fonction de leur contribution à un port accru de gilets de sauvetage par les plaisanciers.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Deux variables ont également été retirées du modèle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Passager par rapport à opérateur, en raison de la multi colinéarité élevée avec les plaisanciers simples par rapport à 2+.</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Ados de 13 à 17 ans à bord, en raison d'une forte multi colinéarité avec enfant de moins de 12 ans à bord.</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DB15B27-10B9-47BD-A8F9-EB0473F19DF1}" type="slidenum">
              <a:rPr lang="en-US" smtClean="0"/>
              <a:pPr/>
              <a:t>24</a:t>
            </a:fld>
            <a:endParaRPr lang="en-US"/>
          </a:p>
        </p:txBody>
      </p:sp>
    </p:spTree>
    <p:extLst>
      <p:ext uri="{BB962C8B-B14F-4D97-AF65-F5344CB8AC3E}">
        <p14:creationId xmlns:p14="http://schemas.microsoft.com/office/powerpoint/2010/main" val="35617415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Sélection par étapes : 1 = premier facteur ajouté au modèle contribuant à l'augmentation du port du gilet de sauvetage, 2 = deuxième facteur, 3 – troisième facteur, 4 – quatrième facteur. Remarque : si un facteur de risque n'a pas de numéro, cela signifie que sa contribution n'est pas statistiquement significative au seuil de valeur de p défini et qu'il n'a donc pas été inclus dans le modèle.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DB15B27-10B9-47BD-A8F9-EB0473F19DF1}" type="slidenum">
              <a:rPr lang="en-US" smtClean="0"/>
              <a:pPr/>
              <a:t>25</a:t>
            </a:fld>
            <a:endParaRPr lang="en-US"/>
          </a:p>
        </p:txBody>
      </p:sp>
    </p:spTree>
    <p:extLst>
      <p:ext uri="{BB962C8B-B14F-4D97-AF65-F5344CB8AC3E}">
        <p14:creationId xmlns:p14="http://schemas.microsoft.com/office/powerpoint/2010/main" val="10242855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B15B27-10B9-47BD-A8F9-EB0473F19DF1}" type="slidenum">
              <a:rPr lang="en-US" smtClean="0"/>
              <a:pPr/>
              <a:t>26</a:t>
            </a:fld>
            <a:endParaRPr lang="en-US"/>
          </a:p>
        </p:txBody>
      </p:sp>
    </p:spTree>
    <p:extLst>
      <p:ext uri="{BB962C8B-B14F-4D97-AF65-F5344CB8AC3E}">
        <p14:creationId xmlns:p14="http://schemas.microsoft.com/office/powerpoint/2010/main" val="34715278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B15B27-10B9-47BD-A8F9-EB0473F19DF1}" type="slidenum">
              <a:rPr lang="en-US" smtClean="0"/>
              <a:pPr/>
              <a:t>27</a:t>
            </a:fld>
            <a:endParaRPr lang="en-US"/>
          </a:p>
        </p:txBody>
      </p:sp>
    </p:spTree>
    <p:extLst>
      <p:ext uri="{BB962C8B-B14F-4D97-AF65-F5344CB8AC3E}">
        <p14:creationId xmlns:p14="http://schemas.microsoft.com/office/powerpoint/2010/main" val="8106464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B15B27-10B9-47BD-A8F9-EB0473F19DF1}" type="slidenum">
              <a:rPr lang="en-US" smtClean="0"/>
              <a:pPr/>
              <a:t>28</a:t>
            </a:fld>
            <a:endParaRPr lang="en-US"/>
          </a:p>
        </p:txBody>
      </p:sp>
    </p:spTree>
    <p:extLst>
      <p:ext uri="{BB962C8B-B14F-4D97-AF65-F5344CB8AC3E}">
        <p14:creationId xmlns:p14="http://schemas.microsoft.com/office/powerpoint/2010/main" val="6979333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Le point de départ de l'élaboration de la campagne a été la recherche sur les principales perceptions des plaisanciers contribuant au faible port des gilets de sauvetage (comme mentionné sur la diapositive précédente).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Plusieurs options de créatifs de messages ont été développées pour obtenir la meilleure façon de communiquer un message convaincant pour la campagne.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Les médias de la campagne publicitaire comprenaient l’affichage extérieur Pattison ainsi que du placement dans les médias locaux. Des affiches et d'autres supports de marketing ont été mis dans les marinas, les rampes de mise à l'eau, les écluses, etc.</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Les publications sur les médias sociaux ont été conçues pour compléter la campagne publicitaire en explorant les raisons et les excuses pour lesquelles les plaisanciers portent ou ne portent pas leur gilet de sauvetage.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DB15B27-10B9-47BD-A8F9-EB0473F19DF1}" type="slidenum">
              <a:rPr lang="en-US" smtClean="0"/>
              <a:pPr/>
              <a:t>29</a:t>
            </a:fld>
            <a:endParaRPr lang="en-US"/>
          </a:p>
        </p:txBody>
      </p:sp>
    </p:spTree>
    <p:extLst>
      <p:ext uri="{BB962C8B-B14F-4D97-AF65-F5344CB8AC3E}">
        <p14:creationId xmlns:p14="http://schemas.microsoft.com/office/powerpoint/2010/main" val="964655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B15B27-10B9-47BD-A8F9-EB0473F19DF1}" type="slidenum">
              <a:rPr lang="en-US" smtClean="0"/>
              <a:pPr/>
              <a:t>3</a:t>
            </a:fld>
            <a:endParaRPr lang="en-US"/>
          </a:p>
        </p:txBody>
      </p:sp>
    </p:spTree>
    <p:extLst>
      <p:ext uri="{BB962C8B-B14F-4D97-AF65-F5344CB8AC3E}">
        <p14:creationId xmlns:p14="http://schemas.microsoft.com/office/powerpoint/2010/main" val="24101227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La première partie du développement de la campagne de sensibilisation était le développement créatif. Des recherches ont été effectuées sur plusieurs concepts créatifs publicitaires éducatifs différents, chacun avec des messages différents destinés à motiver un port accru du gilet de sauvetage. Le concept « À portée de main » a obtenu le meilleur score dans la recherche comme étant le plus motivant pour les plaisanciers et est devenu la pièce maîtresse du message de la campagne.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Ceci montre plusieurs versions des affiches finales de la campagne « À portée de main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«À portée de main» confronte l'une des principales raisons / excuses que les gens donnent pour ne pas porter de gilet de sauvetage. Ils pensent… «Je peux l'atteindre / le mettre si j'en ai besoin». La combinaison du visuel et du message textuel amène les plaisanciers à se demander s'il est réellement à portée de main dans mon bateau, si quelque chose d'inattendu se produit et que je tombe soudainement par-dessus bord, et que je ne porte pas déjà mon gilet de sauvetage.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3EA9CD2-C206-4B70-A263-DA3DD5DAFB5D}" type="slidenum">
              <a:rPr lang="en-CA" smtClean="0"/>
              <a:t>30</a:t>
            </a:fld>
            <a:endParaRPr lang="en-CA"/>
          </a:p>
        </p:txBody>
      </p:sp>
    </p:spTree>
    <p:extLst>
      <p:ext uri="{BB962C8B-B14F-4D97-AF65-F5344CB8AC3E}">
        <p14:creationId xmlns:p14="http://schemas.microsoft.com/office/powerpoint/2010/main" val="26551876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Les personnes qui regardent l'affiche sont encouragées à scanner son code QR pour voir ce qui se passe ensuite.</a:t>
            </a:r>
          </a:p>
          <a:p>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Après l’avoir scanné, ils voient la vidéo d'introduction, qui montre une personne qui lutte pour remonter sur un bateau. Le spectateur a le choix de voir si la personne porte un gilet de sauvetage ou non, et ce qui se passe dans chaque scénario.</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CA" i="1" dirty="0"/>
          </a:p>
          <a:p>
            <a:pPr marL="0" indent="0">
              <a:buFont typeface="Arial" panose="020B0604020202020204" pitchFamily="34" charset="0"/>
              <a:buNone/>
            </a:pPr>
            <a:endParaRPr lang="en-CA" dirty="0"/>
          </a:p>
          <a:p>
            <a:endParaRPr lang="en-CA" dirty="0"/>
          </a:p>
        </p:txBody>
      </p:sp>
      <p:sp>
        <p:nvSpPr>
          <p:cNvPr id="4" name="Slide Number Placeholder 3"/>
          <p:cNvSpPr>
            <a:spLocks noGrp="1"/>
          </p:cNvSpPr>
          <p:nvPr>
            <p:ph type="sldNum" sz="quarter" idx="5"/>
          </p:nvPr>
        </p:nvSpPr>
        <p:spPr/>
        <p:txBody>
          <a:bodyPr/>
          <a:lstStyle/>
          <a:p>
            <a:fld id="{E3EA9CD2-C206-4B70-A263-DA3DD5DAFB5D}" type="slidenum">
              <a:rPr lang="en-CA" smtClean="0"/>
              <a:t>31</a:t>
            </a:fld>
            <a:endParaRPr lang="en-CA"/>
          </a:p>
        </p:txBody>
      </p:sp>
    </p:spTree>
    <p:extLst>
      <p:ext uri="{BB962C8B-B14F-4D97-AF65-F5344CB8AC3E}">
        <p14:creationId xmlns:p14="http://schemas.microsoft.com/office/powerpoint/2010/main" val="22758958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Ceci est le flux de communication de l'affiche lorsqu'un plaisancier scanne le code QR. Le plaisancier reçoit une courte vidéo de l'affiche et se voit proposer deux choix. Voyez ce qui se passe si le sujet porte un gilet de sauvetage ou NE porte PAS de gilet de sauvetage. Le porter est facile. Le plaisancier prend le contrôle, se dirige vers l'arrière du bateau et sort de l’eau. NE porte PAS de gilet de sauvetage ! On peut s’attendre à un résultat potentiellement tragique. Nous voyons le plaisancier se débattre et alors que la caméra élargit son champ, le «filet de sécurité»…. (équipage, sauveteurs, etc.) se révèle alors que la narration dit, « Vous ne pensiez pas que nous allions laisser quoi que ce soit arriver à cette personne, n'est-ce pas ?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E3EA9CD2-C206-4B70-A263-DA3DD5DAFB5D}" type="slidenum">
              <a:rPr lang="en-CA" smtClean="0"/>
              <a:t>32</a:t>
            </a:fld>
            <a:endParaRPr lang="en-CA"/>
          </a:p>
        </p:txBody>
      </p:sp>
    </p:spTree>
    <p:extLst>
      <p:ext uri="{BB962C8B-B14F-4D97-AF65-F5344CB8AC3E}">
        <p14:creationId xmlns:p14="http://schemas.microsoft.com/office/powerpoint/2010/main" val="5662355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800" dirty="0">
                <a:effectLst/>
                <a:latin typeface="Calibri" panose="020F0502020204030204" pitchFamily="34" charset="0"/>
                <a:ea typeface="Calibri" panose="020F0502020204030204" pitchFamily="34" charset="0"/>
                <a:cs typeface="Times New Roman" panose="02020603050405020304" pitchFamily="18" charset="0"/>
              </a:rPr>
              <a:t>Voici la vidéo initiale qu'un consommateur regarderait alors qu’il scanne pour la première fois le code QR sur une affiche, un document d’information ou d'autres supports marketing.</a:t>
            </a:r>
            <a:endParaRPr lang="en-CA" dirty="0"/>
          </a:p>
        </p:txBody>
      </p:sp>
      <p:sp>
        <p:nvSpPr>
          <p:cNvPr id="4" name="Slide Number Placeholder 3"/>
          <p:cNvSpPr>
            <a:spLocks noGrp="1"/>
          </p:cNvSpPr>
          <p:nvPr>
            <p:ph type="sldNum" sz="quarter" idx="5"/>
          </p:nvPr>
        </p:nvSpPr>
        <p:spPr/>
        <p:txBody>
          <a:bodyPr/>
          <a:lstStyle/>
          <a:p>
            <a:fld id="{FDB15B27-10B9-47BD-A8F9-EB0473F19DF1}" type="slidenum">
              <a:rPr lang="en-US" smtClean="0"/>
              <a:pPr/>
              <a:t>33</a:t>
            </a:fld>
            <a:endParaRPr lang="en-US"/>
          </a:p>
        </p:txBody>
      </p:sp>
    </p:spTree>
    <p:extLst>
      <p:ext uri="{BB962C8B-B14F-4D97-AF65-F5344CB8AC3E}">
        <p14:creationId xmlns:p14="http://schemas.microsoft.com/office/powerpoint/2010/main" val="34999061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fontScale="92500" lnSpcReduction="20000"/>
          </a:bodyPr>
          <a:lstStyle/>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Au cours de l'été 2022, des supports marketing ont été placés dans les zones régionales ciblées localement de la RTF.</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Cela comprenait des marinas, des rampes de mise à l'eau, des abribus, de la publicité au niveau de la rue, des magasins de marine, des départements de service de marinas, des restaurants.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Le matériel de signalisation a été envoyé à 17 communautés dans nos zones cibles et a été dispersé à divers endroits à l'intérieur de celles-ci.</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Plages, parcs, communauté, visiteurs, centres de tourisme et de loisirs, bibliothèques, centres de conservation, etc…</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La signalisation a été installée à 5 postes d'éclusage le long du Trent-Severn.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De plus, 29 publications sur les réseaux sociaux ont été partagées avec la communauté des plaisanciers du CCSN qui ont été « boostées » à un public de la zone de recherche cible de la RTF.</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lIns="96661" tIns="48331" rIns="96661" bIns="48331"/>
          <a:lstStyle/>
          <a:p>
            <a:fld id="{BD36202C-D7A7-41CC-83A9-15A959FC5EF7}" type="slidenum">
              <a:rPr lang="en-CA" smtClean="0"/>
              <a:t>34</a:t>
            </a:fld>
            <a:endParaRPr lang="en-CA" dirty="0"/>
          </a:p>
        </p:txBody>
      </p:sp>
    </p:spTree>
    <p:extLst>
      <p:ext uri="{BB962C8B-B14F-4D97-AF65-F5344CB8AC3E}">
        <p14:creationId xmlns:p14="http://schemas.microsoft.com/office/powerpoint/2010/main" val="26815680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B15B27-10B9-47BD-A8F9-EB0473F19DF1}" type="slidenum">
              <a:rPr lang="en-US" smtClean="0"/>
              <a:pPr/>
              <a:t>35</a:t>
            </a:fld>
            <a:endParaRPr lang="en-US"/>
          </a:p>
        </p:txBody>
      </p:sp>
    </p:spTree>
    <p:extLst>
      <p:ext uri="{BB962C8B-B14F-4D97-AF65-F5344CB8AC3E}">
        <p14:creationId xmlns:p14="http://schemas.microsoft.com/office/powerpoint/2010/main" val="37557167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5263" y="955675"/>
            <a:ext cx="8493126" cy="4776788"/>
          </a:xfrm>
        </p:spPr>
      </p:sp>
      <p:sp>
        <p:nvSpPr>
          <p:cNvPr id="3" name="Notes Placeholder 2"/>
          <p:cNvSpPr>
            <a:spLocks noGrp="1"/>
          </p:cNvSpPr>
          <p:nvPr>
            <p:ph type="body" idx="1"/>
          </p:nvPr>
        </p:nvSpPr>
        <p:spPr/>
        <p:txBody>
          <a:bodyPr/>
          <a:lstStyle/>
          <a:p>
            <a:pPr marL="354419" indent="-354419" defTabSz="945116">
              <a:spcBef>
                <a:spcPct val="20000"/>
              </a:spcBef>
              <a:buFontTx/>
              <a:buChar char="•"/>
              <a:defRPr/>
            </a:pPr>
            <a:endParaRPr lang="en-US" sz="1000" dirty="0">
              <a:solidFill>
                <a:prstClr val="black"/>
              </a:solidFill>
              <a:latin typeface="Arial" pitchFamily="34" charset="0"/>
              <a:cs typeface="Arial" pitchFamily="34" charset="0"/>
            </a:endParaRPr>
          </a:p>
        </p:txBody>
      </p:sp>
      <p:sp>
        <p:nvSpPr>
          <p:cNvPr id="4" name="Slide Number Placeholder 3"/>
          <p:cNvSpPr>
            <a:spLocks noGrp="1"/>
          </p:cNvSpPr>
          <p:nvPr>
            <p:ph type="sldNum" sz="quarter" idx="5"/>
          </p:nvPr>
        </p:nvSpPr>
        <p:spPr/>
        <p:txBody>
          <a:bodyPr/>
          <a:lstStyle/>
          <a:p>
            <a:pPr defTabSz="942289">
              <a:defRPr/>
            </a:pPr>
            <a:fld id="{8EBEF3C8-496A-4CFB-BEBD-009F65F77541}" type="slidenum">
              <a:rPr lang="en-US">
                <a:solidFill>
                  <a:prstClr val="black"/>
                </a:solidFill>
                <a:latin typeface="Calibri"/>
              </a:rPr>
              <a:pPr defTabSz="942289">
                <a:defRPr/>
              </a:pPr>
              <a:t>36</a:t>
            </a:fld>
            <a:endParaRPr lang="en-US" dirty="0">
              <a:solidFill>
                <a:prstClr val="black"/>
              </a:solidFill>
              <a:latin typeface="Calibri"/>
            </a:endParaRPr>
          </a:p>
        </p:txBody>
      </p:sp>
    </p:spTree>
    <p:extLst>
      <p:ext uri="{BB962C8B-B14F-4D97-AF65-F5344CB8AC3E}">
        <p14:creationId xmlns:p14="http://schemas.microsoft.com/office/powerpoint/2010/main" val="16827005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5263" y="955675"/>
            <a:ext cx="8493126" cy="4776788"/>
          </a:xfrm>
        </p:spPr>
      </p:sp>
      <p:sp>
        <p:nvSpPr>
          <p:cNvPr id="3" name="Notes Placeholder 2"/>
          <p:cNvSpPr>
            <a:spLocks noGrp="1"/>
          </p:cNvSpPr>
          <p:nvPr>
            <p:ph type="body" idx="1"/>
          </p:nvPr>
        </p:nvSpPr>
        <p:spPr/>
        <p:txBody>
          <a:bodyPr/>
          <a:lstStyle/>
          <a:p>
            <a:pPr marL="0" indent="0" defTabSz="945116">
              <a:spcBef>
                <a:spcPct val="20000"/>
              </a:spcBef>
              <a:buFontTx/>
              <a:buNone/>
              <a:defRPr/>
            </a:pPr>
            <a:r>
              <a:rPr lang="fr-CA" sz="1800" dirty="0">
                <a:effectLst/>
                <a:latin typeface="Calibri" panose="020F0502020204030204" pitchFamily="34" charset="0"/>
                <a:ea typeface="Calibri" panose="020F0502020204030204" pitchFamily="34" charset="0"/>
                <a:cs typeface="Times New Roman" panose="02020603050405020304" pitchFamily="18" charset="0"/>
              </a:rPr>
              <a:t>• </a:t>
            </a:r>
            <a:r>
              <a:rPr lang="fr-CA" sz="1800" b="1" dirty="0">
                <a:effectLst/>
                <a:latin typeface="Calibri" panose="020F0502020204030204" pitchFamily="34" charset="0"/>
                <a:ea typeface="Calibri" panose="020F0502020204030204" pitchFamily="34" charset="0"/>
                <a:cs typeface="Times New Roman" panose="02020603050405020304" pitchFamily="18" charset="0"/>
              </a:rPr>
              <a:t>Où</a:t>
            </a:r>
            <a:r>
              <a:rPr lang="fr-CA" sz="1800" dirty="0">
                <a:effectLst/>
                <a:latin typeface="Calibri" panose="020F0502020204030204" pitchFamily="34" charset="0"/>
                <a:ea typeface="Calibri" panose="020F0502020204030204" pitchFamily="34" charset="0"/>
                <a:cs typeface="Times New Roman" panose="02020603050405020304" pitchFamily="18" charset="0"/>
              </a:rPr>
              <a:t> : lacs Nipissing, lacs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Almaguin</a:t>
            </a:r>
            <a:r>
              <a:rPr lang="fr-CA" sz="1800" dirty="0">
                <a:effectLst/>
                <a:latin typeface="Calibri" panose="020F0502020204030204" pitchFamily="34" charset="0"/>
                <a:ea typeface="Calibri" panose="020F0502020204030204" pitchFamily="34" charset="0"/>
                <a:cs typeface="Times New Roman" panose="02020603050405020304" pitchFamily="18" charset="0"/>
              </a:rPr>
              <a:t>,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Muskoka</a:t>
            </a:r>
            <a:r>
              <a:rPr lang="fr-CA" sz="1800" dirty="0">
                <a:effectLst/>
                <a:latin typeface="Calibri" panose="020F0502020204030204" pitchFamily="34" charset="0"/>
                <a:ea typeface="Calibri" panose="020F0502020204030204" pitchFamily="34" charset="0"/>
                <a:cs typeface="Times New Roman" panose="02020603050405020304" pitchFamily="18" charset="0"/>
              </a:rPr>
              <a:t> et Haliburton, lac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Simcoe</a:t>
            </a:r>
            <a:r>
              <a:rPr lang="fr-CA" sz="1800" dirty="0">
                <a:effectLst/>
                <a:latin typeface="Calibri" panose="020F0502020204030204" pitchFamily="34" charset="0"/>
                <a:ea typeface="Calibri" panose="020F0502020204030204" pitchFamily="34" charset="0"/>
                <a:cs typeface="Times New Roman" panose="02020603050405020304" pitchFamily="18" charset="0"/>
              </a:rPr>
              <a:t>, lacs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Kawartha</a:t>
            </a:r>
            <a:r>
              <a:rPr lang="fr-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Chaque</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région</a:t>
            </a:r>
            <a:r>
              <a:rPr lang="en-CA" sz="1800" dirty="0">
                <a:effectLst/>
                <a:latin typeface="Calibri" panose="020F0502020204030204" pitchFamily="34" charset="0"/>
                <a:ea typeface="Calibri" panose="020F0502020204030204" pitchFamily="34" charset="0"/>
                <a:cs typeface="Times New Roman" panose="02020603050405020304" pitchFamily="18" charset="0"/>
              </a:rPr>
              <a:t> se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subdivisant</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en</a:t>
            </a:r>
            <a:r>
              <a:rPr lang="en-CA" sz="1800" dirty="0">
                <a:effectLst/>
                <a:latin typeface="Calibri" panose="020F0502020204030204" pitchFamily="34" charset="0"/>
                <a:ea typeface="Calibri" panose="020F0502020204030204" pitchFamily="34" charset="0"/>
                <a:cs typeface="Times New Roman" panose="02020603050405020304" pitchFamily="18" charset="0"/>
              </a:rPr>
              <a:t> sections plus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spécifiques</a:t>
            </a:r>
            <a:r>
              <a:rPr lang="en-CA"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sz="1000" dirty="0">
              <a:solidFill>
                <a:prstClr val="black"/>
              </a:solidFill>
              <a:latin typeface="Arial" pitchFamily="34" charset="0"/>
              <a:cs typeface="Arial" pitchFamily="34" charset="0"/>
            </a:endParaRPr>
          </a:p>
        </p:txBody>
      </p:sp>
      <p:sp>
        <p:nvSpPr>
          <p:cNvPr id="4" name="Slide Number Placeholder 3"/>
          <p:cNvSpPr>
            <a:spLocks noGrp="1"/>
          </p:cNvSpPr>
          <p:nvPr>
            <p:ph type="sldNum" sz="quarter" idx="5"/>
          </p:nvPr>
        </p:nvSpPr>
        <p:spPr/>
        <p:txBody>
          <a:bodyPr/>
          <a:lstStyle/>
          <a:p>
            <a:pPr defTabSz="942289">
              <a:defRPr/>
            </a:pPr>
            <a:fld id="{8EBEF3C8-496A-4CFB-BEBD-009F65F77541}" type="slidenum">
              <a:rPr lang="en-US">
                <a:solidFill>
                  <a:prstClr val="black"/>
                </a:solidFill>
                <a:latin typeface="Calibri"/>
              </a:rPr>
              <a:pPr defTabSz="942289">
                <a:defRPr/>
              </a:pPr>
              <a:t>37</a:t>
            </a:fld>
            <a:endParaRPr lang="en-US" dirty="0">
              <a:solidFill>
                <a:prstClr val="black"/>
              </a:solidFill>
              <a:latin typeface="Calibri"/>
            </a:endParaRPr>
          </a:p>
        </p:txBody>
      </p:sp>
    </p:spTree>
    <p:extLst>
      <p:ext uri="{BB962C8B-B14F-4D97-AF65-F5344CB8AC3E}">
        <p14:creationId xmlns:p14="http://schemas.microsoft.com/office/powerpoint/2010/main" val="11429184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B15B27-10B9-47BD-A8F9-EB0473F19DF1}" type="slidenum">
              <a:rPr lang="en-US" smtClean="0"/>
              <a:pPr/>
              <a:t>38</a:t>
            </a:fld>
            <a:endParaRPr lang="en-US"/>
          </a:p>
        </p:txBody>
      </p:sp>
    </p:spTree>
    <p:extLst>
      <p:ext uri="{BB962C8B-B14F-4D97-AF65-F5344CB8AC3E}">
        <p14:creationId xmlns:p14="http://schemas.microsoft.com/office/powerpoint/2010/main" val="42528317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B15B27-10B9-47BD-A8F9-EB0473F19DF1}" type="slidenum">
              <a:rPr lang="en-US" smtClean="0"/>
              <a:pPr/>
              <a:t>39</a:t>
            </a:fld>
            <a:endParaRPr lang="en-US"/>
          </a:p>
        </p:txBody>
      </p:sp>
    </p:spTree>
    <p:extLst>
      <p:ext uri="{BB962C8B-B14F-4D97-AF65-F5344CB8AC3E}">
        <p14:creationId xmlns:p14="http://schemas.microsoft.com/office/powerpoint/2010/main" val="3637598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Les taux du port du gilet de sauvetage ont été mesurés au cours des étés 2021 (référence) et 2022 (après la mise en œuvre de la campagne).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dirty="0">
                <a:effectLst/>
                <a:latin typeface="Calibri" panose="020F0502020204030204" pitchFamily="34" charset="0"/>
                <a:ea typeface="Calibri" panose="020F0502020204030204" pitchFamily="34" charset="0"/>
                <a:cs typeface="Times New Roman" panose="02020603050405020304" pitchFamily="18" charset="0"/>
              </a:rPr>
              <a:t>Nous allons vous présenter la campagne qui a été développée et testée.</a:t>
            </a:r>
            <a:endParaRPr lang="en-US" dirty="0"/>
          </a:p>
        </p:txBody>
      </p:sp>
      <p:sp>
        <p:nvSpPr>
          <p:cNvPr id="4" name="Slide Number Placeholder 3"/>
          <p:cNvSpPr>
            <a:spLocks noGrp="1"/>
          </p:cNvSpPr>
          <p:nvPr>
            <p:ph type="sldNum" sz="quarter" idx="5"/>
          </p:nvPr>
        </p:nvSpPr>
        <p:spPr/>
        <p:txBody>
          <a:bodyPr/>
          <a:lstStyle/>
          <a:p>
            <a:fld id="{FDB15B27-10B9-47BD-A8F9-EB0473F19DF1}" type="slidenum">
              <a:rPr lang="en-US" smtClean="0"/>
              <a:pPr/>
              <a:t>4</a:t>
            </a:fld>
            <a:endParaRPr lang="en-US"/>
          </a:p>
        </p:txBody>
      </p:sp>
    </p:spTree>
    <p:extLst>
      <p:ext uri="{BB962C8B-B14F-4D97-AF65-F5344CB8AC3E}">
        <p14:creationId xmlns:p14="http://schemas.microsoft.com/office/powerpoint/2010/main" val="37608640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7F41FDA-4EA2-46AD-B87B-59BDC7CD401B}" type="slidenum">
              <a:rPr lang="en-US" smtClean="0"/>
              <a:pPr/>
              <a:t>41</a:t>
            </a:fld>
            <a:endParaRPr lang="en-US" dirty="0"/>
          </a:p>
        </p:txBody>
      </p:sp>
    </p:spTree>
    <p:extLst>
      <p:ext uri="{BB962C8B-B14F-4D97-AF65-F5344CB8AC3E}">
        <p14:creationId xmlns:p14="http://schemas.microsoft.com/office/powerpoint/2010/main" val="26746510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B15B27-10B9-47BD-A8F9-EB0473F19DF1}" type="slidenum">
              <a:rPr lang="en-US" smtClean="0"/>
              <a:pPr/>
              <a:t>42</a:t>
            </a:fld>
            <a:endParaRPr lang="en-US"/>
          </a:p>
        </p:txBody>
      </p:sp>
    </p:spTree>
    <p:extLst>
      <p:ext uri="{BB962C8B-B14F-4D97-AF65-F5344CB8AC3E}">
        <p14:creationId xmlns:p14="http://schemas.microsoft.com/office/powerpoint/2010/main" val="16092007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DB15B27-10B9-47BD-A8F9-EB0473F19DF1}" type="slidenum">
              <a:rPr lang="en-US" smtClean="0"/>
              <a:pPr/>
              <a:t>43</a:t>
            </a:fld>
            <a:endParaRPr lang="en-US"/>
          </a:p>
        </p:txBody>
      </p:sp>
    </p:spTree>
    <p:extLst>
      <p:ext uri="{BB962C8B-B14F-4D97-AF65-F5344CB8AC3E}">
        <p14:creationId xmlns:p14="http://schemas.microsoft.com/office/powerpoint/2010/main" val="42237655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7F41FDA-4EA2-46AD-B87B-59BDC7CD401B}" type="slidenum">
              <a:rPr lang="en-US" smtClean="0"/>
              <a:pPr/>
              <a:t>46</a:t>
            </a:fld>
            <a:endParaRPr lang="en-US" dirty="0"/>
          </a:p>
        </p:txBody>
      </p:sp>
    </p:spTree>
    <p:extLst>
      <p:ext uri="{BB962C8B-B14F-4D97-AF65-F5344CB8AC3E}">
        <p14:creationId xmlns:p14="http://schemas.microsoft.com/office/powerpoint/2010/main" val="39258398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DB15B27-10B9-47BD-A8F9-EB0473F19DF1}" type="slidenum">
              <a:rPr lang="en-US" smtClean="0"/>
              <a:pPr/>
              <a:t>48</a:t>
            </a:fld>
            <a:endParaRPr lang="en-US"/>
          </a:p>
        </p:txBody>
      </p:sp>
    </p:spTree>
    <p:extLst>
      <p:ext uri="{BB962C8B-B14F-4D97-AF65-F5344CB8AC3E}">
        <p14:creationId xmlns:p14="http://schemas.microsoft.com/office/powerpoint/2010/main" val="11138240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B15B27-10B9-47BD-A8F9-EB0473F19DF1}" type="slidenum">
              <a:rPr lang="en-US" smtClean="0"/>
              <a:pPr/>
              <a:t>49</a:t>
            </a:fld>
            <a:endParaRPr lang="en-US"/>
          </a:p>
        </p:txBody>
      </p:sp>
    </p:spTree>
    <p:extLst>
      <p:ext uri="{BB962C8B-B14F-4D97-AF65-F5344CB8AC3E}">
        <p14:creationId xmlns:p14="http://schemas.microsoft.com/office/powerpoint/2010/main" val="17206275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B15B27-10B9-47BD-A8F9-EB0473F19DF1}" type="slidenum">
              <a:rPr lang="en-US" smtClean="0"/>
              <a:pPr/>
              <a:t>50</a:t>
            </a:fld>
            <a:endParaRPr lang="en-US"/>
          </a:p>
        </p:txBody>
      </p:sp>
    </p:spTree>
    <p:extLst>
      <p:ext uri="{BB962C8B-B14F-4D97-AF65-F5344CB8AC3E}">
        <p14:creationId xmlns:p14="http://schemas.microsoft.com/office/powerpoint/2010/main" val="11322531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Sélection par étapes : 1 = premier facteur ajouté au modèle contribuant à l'augmentation du port du gilet de sauvetage, 2 = deuxième facteur, 3 – troisième facteur, 4 – quatrième facteur. Remarque : si un facteur de risque n'a pas de numéro, cela signifie que sa contribution n'est pas statistiquement significative au seuil de valeur de p défini et qu'il n'a donc pas été inclus dans le modèle.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DB15B27-10B9-47BD-A8F9-EB0473F19DF1}" type="slidenum">
              <a:rPr lang="en-US" smtClean="0"/>
              <a:pPr/>
              <a:t>55</a:t>
            </a:fld>
            <a:endParaRPr lang="en-US"/>
          </a:p>
        </p:txBody>
      </p:sp>
    </p:spTree>
    <p:extLst>
      <p:ext uri="{BB962C8B-B14F-4D97-AF65-F5344CB8AC3E}">
        <p14:creationId xmlns:p14="http://schemas.microsoft.com/office/powerpoint/2010/main" val="36574109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B15B27-10B9-47BD-A8F9-EB0473F19DF1}" type="slidenum">
              <a:rPr lang="en-US" smtClean="0"/>
              <a:pPr/>
              <a:t>56</a:t>
            </a:fld>
            <a:endParaRPr lang="en-US"/>
          </a:p>
        </p:txBody>
      </p:sp>
    </p:spTree>
    <p:extLst>
      <p:ext uri="{BB962C8B-B14F-4D97-AF65-F5344CB8AC3E}">
        <p14:creationId xmlns:p14="http://schemas.microsoft.com/office/powerpoint/2010/main" val="13740649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B15B27-10B9-47BD-A8F9-EB0473F19DF1}" type="slidenum">
              <a:rPr lang="en-US" smtClean="0"/>
              <a:pPr/>
              <a:t>60</a:t>
            </a:fld>
            <a:endParaRPr lang="en-US"/>
          </a:p>
        </p:txBody>
      </p:sp>
    </p:spTree>
    <p:extLst>
      <p:ext uri="{BB962C8B-B14F-4D97-AF65-F5344CB8AC3E}">
        <p14:creationId xmlns:p14="http://schemas.microsoft.com/office/powerpoint/2010/main" val="328759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800" dirty="0">
                <a:effectLst/>
                <a:latin typeface="Calibri" panose="020F0502020204030204" pitchFamily="34" charset="0"/>
                <a:ea typeface="Calibri" panose="020F0502020204030204" pitchFamily="34" charset="0"/>
                <a:cs typeface="Times New Roman" panose="02020603050405020304" pitchFamily="18" charset="0"/>
              </a:rPr>
              <a:t>Nous avons terminé les étapes 1 à 4 et partageons les résultats avec vous dans cette présentation.</a:t>
            </a:r>
            <a:endParaRPr lang="en-US" dirty="0"/>
          </a:p>
        </p:txBody>
      </p:sp>
      <p:sp>
        <p:nvSpPr>
          <p:cNvPr id="4" name="Slide Number Placeholder 3"/>
          <p:cNvSpPr>
            <a:spLocks noGrp="1"/>
          </p:cNvSpPr>
          <p:nvPr>
            <p:ph type="sldNum" sz="quarter" idx="5"/>
          </p:nvPr>
        </p:nvSpPr>
        <p:spPr/>
        <p:txBody>
          <a:bodyPr/>
          <a:lstStyle/>
          <a:p>
            <a:fld id="{FDB15B27-10B9-47BD-A8F9-EB0473F19DF1}" type="slidenum">
              <a:rPr lang="en-US" smtClean="0"/>
              <a:pPr/>
              <a:t>5</a:t>
            </a:fld>
            <a:endParaRPr lang="en-US"/>
          </a:p>
        </p:txBody>
      </p:sp>
    </p:spTree>
    <p:extLst>
      <p:ext uri="{BB962C8B-B14F-4D97-AF65-F5344CB8AC3E}">
        <p14:creationId xmlns:p14="http://schemas.microsoft.com/office/powerpoint/2010/main" val="6611059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fr-CA" sz="1800" u="sng" kern="100" dirty="0">
                <a:effectLst/>
                <a:latin typeface="Calibri" panose="020F0502020204030204" pitchFamily="34" charset="0"/>
                <a:ea typeface="Calibri" panose="020F0502020204030204" pitchFamily="34" charset="0"/>
                <a:cs typeface="Times New Roman" panose="02020603050405020304" pitchFamily="18" charset="0"/>
              </a:rPr>
              <a:t>Dans les tests aux États-Unis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1. De 2007 à 2009, une </a:t>
            </a: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campagne locale concentrée d'éducation publique</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et de communication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a été mise en œuvre en Californie pour encourager le port du gilet de sauvetage chez les plaisanciers. La campagne comprenait des publicités à la radio, des promotions, des événements en marina et un bateau de promotion de campagne sur l'eau composé d'ambassadeurs qui ont distribué du matériel éducatif et fait la promotion du port du gilet de sauvetage.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Pendant et après la campagne, le </a:t>
            </a: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taux de port</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du </a:t>
            </a: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gilet de sauvetage</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dans les zones de test </a:t>
            </a: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a augmenté de 2 à 3 % chez les plaisanciers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dans la zone de test (d'environ 9 % au départ à 11-12 % pendant et après le test).</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2. D'autre part, lorsque des </a:t>
            </a: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réglementations sur le port obligatoire</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ont été mises en œuvre dans 4 lacs du Mississippi de 2009 à 2011, le </a:t>
            </a: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taux de port des gilets de sauvetage est passé de 14 % à 75 % et s'est maintenu après 3 ans à près de 70 %.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Dans ce test, il était obligatoire pour tous les plaisanciers sur des bateaux de moins de 16 pieds de long de porter des gilets de sauvetage en tout temps; et tous les plaisanciers sur des bateaux de 16 à 26 pieds doivent porter des gilets de sauvetage lorsqu'ils sont en route.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DB15B27-10B9-47BD-A8F9-EB0473F19DF1}" type="slidenum">
              <a:rPr lang="en-US" smtClean="0"/>
              <a:pPr/>
              <a:t>61</a:t>
            </a:fld>
            <a:endParaRPr lang="en-US"/>
          </a:p>
        </p:txBody>
      </p:sp>
    </p:spTree>
    <p:extLst>
      <p:ext uri="{BB962C8B-B14F-4D97-AF65-F5344CB8AC3E}">
        <p14:creationId xmlns:p14="http://schemas.microsoft.com/office/powerpoint/2010/main" val="33490112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B15B27-10B9-47BD-A8F9-EB0473F19DF1}" type="slidenum">
              <a:rPr lang="en-US" smtClean="0"/>
              <a:pPr/>
              <a:t>62</a:t>
            </a:fld>
            <a:endParaRPr lang="en-US"/>
          </a:p>
        </p:txBody>
      </p:sp>
    </p:spTree>
    <p:extLst>
      <p:ext uri="{BB962C8B-B14F-4D97-AF65-F5344CB8AC3E}">
        <p14:creationId xmlns:p14="http://schemas.microsoft.com/office/powerpoint/2010/main" val="23527715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Le port de votre gilet de sauvetage » est important pour la sécurité nautique et peut être encouragé par des campagnes locales. Vous voulez planifier votre propre campagne et événement, commencez par le « Quoi », « Quand », « Qui », « Où » et « Comment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 Quoi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 C'est le message de votre campagne. Concentrez-vous sur les messages qui peuvent être efficaces pour vous et votre public. « À portée de main » indique que « vous ne pourrez peut-être pas atteindre votre gilet de sauvetage et le mettre si vous tombez à l'eau », alors «portez toujours votre gilet de sauvetage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 Quand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 Décidez à quel moment de l'année et pendant combien de temps vous ferez la promotion de la campagne. Quand la saison de navigation estivale a-t-elle lieu dans votre région ? Est-ce qu’y a d'autres événements locaux saisonniers auxquels vous pouvez participer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 Qui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 Pensez à qui votre public cible devrait être ou pourrait être.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S'agit-il uniquement de plaisanciers? Ou de cibles plus précises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Membres de votre marina ou organisation de navigation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Le grand public de votre communauté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E3EA9CD2-C206-4B70-A263-DA3DD5DAFB5D}" type="slidenum">
              <a:rPr lang="en-CA" smtClean="0"/>
              <a:t>63</a:t>
            </a:fld>
            <a:endParaRPr lang="en-CA"/>
          </a:p>
        </p:txBody>
      </p:sp>
    </p:spTree>
    <p:extLst>
      <p:ext uri="{BB962C8B-B14F-4D97-AF65-F5344CB8AC3E}">
        <p14:creationId xmlns:p14="http://schemas.microsoft.com/office/powerpoint/2010/main" val="17950110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 Où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 Concentrez-vous sur l'endroit où vous cherchez à promouvoir la campagne.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Quelles zones de navigation / lacs / géographie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Juste votre marina ou organisation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 Partenaires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 Cherchez dans votre communauté avec qui vous souhaitez travailler.</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Agence locale d'application des lois maritimes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D'autres partenaires locaux ou d'autres organisations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Des personnes au sein de votre marina ou de votre organisation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 Comment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 Pour une campagne réussie, vous devrez identifier les ressources dont vous disposez.</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Y compris les supports de campagne « À portée de main », autres matériaux CSBC, etc.</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Ressources humaines,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Lorsque vous décidez où promouvoir votre campagne, rappelez-vous que parfois « moins, c'est en fait plus ». Ne surchargez pas et ne dispersez pas trop vos ressources.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E3EA9CD2-C206-4B70-A263-DA3DD5DAFB5D}" type="slidenum">
              <a:rPr lang="en-CA" smtClean="0"/>
              <a:t>64</a:t>
            </a:fld>
            <a:endParaRPr lang="en-CA"/>
          </a:p>
        </p:txBody>
      </p:sp>
    </p:spTree>
    <p:extLst>
      <p:ext uri="{BB962C8B-B14F-4D97-AF65-F5344CB8AC3E}">
        <p14:creationId xmlns:p14="http://schemas.microsoft.com/office/powerpoint/2010/main" val="37114929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Il existe différents formats de matériel de marketing et de communication que vous pouvez utiliser pour votre propre campagne, avec du matériel imprimé et du matériel numérique - y compris des images d'affiches et des graphiques à partager sur les réseaux sociaux.</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3EA9CD2-C206-4B70-A263-DA3DD5DAFB5D}" type="slidenum">
              <a:rPr lang="en-CA" smtClean="0"/>
              <a:t>65</a:t>
            </a:fld>
            <a:endParaRPr lang="en-CA"/>
          </a:p>
        </p:txBody>
      </p:sp>
    </p:spTree>
    <p:extLst>
      <p:ext uri="{BB962C8B-B14F-4D97-AF65-F5344CB8AC3E}">
        <p14:creationId xmlns:p14="http://schemas.microsoft.com/office/powerpoint/2010/main" val="22710250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Il existe une variété de supports marketing imprimés et de formats disponibles. Des enseignes extérieures rigides aux matériaux d'intérieur, choisissez ce qui convient le mieux à votre entreprise et à votre campagne.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Accédez aux fichiers électroniques pour imprimer les vôtres ou commandez des copies imprimées (dans la limite des quantités disponibles, frais de port en sus)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DB15B27-10B9-47BD-A8F9-EB0473F19DF1}" type="slidenum">
              <a:rPr lang="en-US" smtClean="0"/>
              <a:pPr/>
              <a:t>66</a:t>
            </a:fld>
            <a:endParaRPr lang="en-US"/>
          </a:p>
        </p:txBody>
      </p:sp>
    </p:spTree>
    <p:extLst>
      <p:ext uri="{BB962C8B-B14F-4D97-AF65-F5344CB8AC3E}">
        <p14:creationId xmlns:p14="http://schemas.microsoft.com/office/powerpoint/2010/main" val="19939592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Les fichiers prêts à imprimer peuvent être téléchargés à partir du site Web profitezdunautisme.ca. Vous pouvez les partager sur votre site Web, dans des infolettres ou sur les réseaux sociaux. Vous pouvez également les imprimer sous forme de documents à utiliser dans votre campagne.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3EA9CD2-C206-4B70-A263-DA3DD5DAFB5D}" type="slidenum">
              <a:rPr lang="en-CA" smtClean="0"/>
              <a:t>67</a:t>
            </a:fld>
            <a:endParaRPr lang="en-CA"/>
          </a:p>
        </p:txBody>
      </p:sp>
    </p:spTree>
    <p:extLst>
      <p:ext uri="{BB962C8B-B14F-4D97-AF65-F5344CB8AC3E}">
        <p14:creationId xmlns:p14="http://schemas.microsoft.com/office/powerpoint/2010/main" val="21039282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800" dirty="0">
                <a:effectLst/>
                <a:latin typeface="Calibri" panose="020F0502020204030204" pitchFamily="34" charset="0"/>
                <a:ea typeface="Calibri" panose="020F0502020204030204" pitchFamily="34" charset="0"/>
                <a:cs typeface="Times New Roman" panose="02020603050405020304" pitchFamily="18" charset="0"/>
              </a:rPr>
              <a:t>Profitez des images pour médias sociaux « À portée de main » et des publications suggérées disponibles. Choisissez des publications qui correspondent à votre clientèle nautique OU choisissez un mélange de messages « populaires » à partager sur vos plateformes.</a:t>
            </a:r>
            <a:endParaRPr lang="en-CA" dirty="0"/>
          </a:p>
        </p:txBody>
      </p:sp>
      <p:sp>
        <p:nvSpPr>
          <p:cNvPr id="4" name="Slide Number Placeholder 3"/>
          <p:cNvSpPr>
            <a:spLocks noGrp="1"/>
          </p:cNvSpPr>
          <p:nvPr>
            <p:ph type="sldNum" sz="quarter" idx="5"/>
          </p:nvPr>
        </p:nvSpPr>
        <p:spPr/>
        <p:txBody>
          <a:bodyPr/>
          <a:lstStyle/>
          <a:p>
            <a:fld id="{E3EA9CD2-C206-4B70-A263-DA3DD5DAFB5D}" type="slidenum">
              <a:rPr lang="en-CA" smtClean="0"/>
              <a:t>68</a:t>
            </a:fld>
            <a:endParaRPr lang="en-CA"/>
          </a:p>
        </p:txBody>
      </p:sp>
    </p:spTree>
    <p:extLst>
      <p:ext uri="{BB962C8B-B14F-4D97-AF65-F5344CB8AC3E}">
        <p14:creationId xmlns:p14="http://schemas.microsoft.com/office/powerpoint/2010/main" val="2729000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En plus de la campagne À portée de main, il y a d’autres graphiques, y compris des infographies et d’autres affiches, présentant des messages sur la sécurité nautique qui peuvent être utilisés comme messages sur les médias sociaux, sur votre site Web, dans des bulletins ou d’autres campagnes de sensibilisation.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DB15B27-10B9-47BD-A8F9-EB0473F19DF1}" type="slidenum">
              <a:rPr lang="en-US" smtClean="0"/>
              <a:pPr/>
              <a:t>69</a:t>
            </a:fld>
            <a:endParaRPr lang="en-US"/>
          </a:p>
        </p:txBody>
      </p:sp>
    </p:spTree>
    <p:extLst>
      <p:ext uri="{BB962C8B-B14F-4D97-AF65-F5344CB8AC3E}">
        <p14:creationId xmlns:p14="http://schemas.microsoft.com/office/powerpoint/2010/main" val="20927516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800" dirty="0">
                <a:effectLst/>
                <a:latin typeface="Calibri" panose="020F0502020204030204" pitchFamily="34" charset="0"/>
                <a:ea typeface="Calibri" panose="020F0502020204030204" pitchFamily="34" charset="0"/>
                <a:cs typeface="Times New Roman" panose="02020603050405020304" pitchFamily="18" charset="0"/>
              </a:rPr>
              <a:t>Voici quelques conseils à prendre en compte pour toute campagne que vous pourriez faire... Et ceux-ci proviennent de réussites que nous avons entendues de partenaires qui ont participé au projet de sensibilisation 2022 pour la zone de recherche ciblée.</a:t>
            </a:r>
            <a:endParaRPr lang="en-US" dirty="0"/>
          </a:p>
        </p:txBody>
      </p:sp>
      <p:sp>
        <p:nvSpPr>
          <p:cNvPr id="4" name="Slide Number Placeholder 3"/>
          <p:cNvSpPr>
            <a:spLocks noGrp="1"/>
          </p:cNvSpPr>
          <p:nvPr>
            <p:ph type="sldNum" sz="quarter" idx="5"/>
          </p:nvPr>
        </p:nvSpPr>
        <p:spPr/>
        <p:txBody>
          <a:bodyPr/>
          <a:lstStyle/>
          <a:p>
            <a:fld id="{FDB15B27-10B9-47BD-A8F9-EB0473F19DF1}" type="slidenum">
              <a:rPr lang="en-US" smtClean="0"/>
              <a:pPr/>
              <a:t>70</a:t>
            </a:fld>
            <a:endParaRPr lang="en-US"/>
          </a:p>
        </p:txBody>
      </p:sp>
    </p:spTree>
    <p:extLst>
      <p:ext uri="{BB962C8B-B14F-4D97-AF65-F5344CB8AC3E}">
        <p14:creationId xmlns:p14="http://schemas.microsoft.com/office/powerpoint/2010/main" val="3470191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B15B27-10B9-47BD-A8F9-EB0473F19DF1}" type="slidenum">
              <a:rPr lang="en-US" smtClean="0"/>
              <a:pPr/>
              <a:t>6</a:t>
            </a:fld>
            <a:endParaRPr lang="en-US"/>
          </a:p>
        </p:txBody>
      </p:sp>
    </p:spTree>
    <p:extLst>
      <p:ext uri="{BB962C8B-B14F-4D97-AF65-F5344CB8AC3E}">
        <p14:creationId xmlns:p14="http://schemas.microsoft.com/office/powerpoint/2010/main" val="27686492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Placez vos supports marketing dans des zones de circulation très fréquentées.  Pensez à tous les points de contact / emplacements possibles dans votre entreprise où les clients peuvent voir le message.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DB15B27-10B9-47BD-A8F9-EB0473F19DF1}" type="slidenum">
              <a:rPr lang="en-US" smtClean="0"/>
              <a:pPr/>
              <a:t>71</a:t>
            </a:fld>
            <a:endParaRPr lang="en-US"/>
          </a:p>
        </p:txBody>
      </p:sp>
    </p:spTree>
    <p:extLst>
      <p:ext uri="{BB962C8B-B14F-4D97-AF65-F5344CB8AC3E}">
        <p14:creationId xmlns:p14="http://schemas.microsoft.com/office/powerpoint/2010/main" val="205679643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800" dirty="0">
                <a:effectLst/>
                <a:latin typeface="Calibri" panose="020F0502020204030204" pitchFamily="34" charset="0"/>
                <a:ea typeface="Calibri" panose="020F0502020204030204" pitchFamily="34" charset="0"/>
                <a:cs typeface="Times New Roman" panose="02020603050405020304" pitchFamily="18" charset="0"/>
              </a:rPr>
              <a:t>Pensez à différentes façons de diffuser le message au sein de votre communauté.  Que ce soit votre propre événement, que vous vous associiez à d’autres entreprises locales ou que vous participiez à des événements organisés par votre chambre de commerce locale.</a:t>
            </a:r>
            <a:endParaRPr lang="en-CA" dirty="0"/>
          </a:p>
        </p:txBody>
      </p:sp>
      <p:sp>
        <p:nvSpPr>
          <p:cNvPr id="4" name="Slide Number Placeholder 3"/>
          <p:cNvSpPr>
            <a:spLocks noGrp="1"/>
          </p:cNvSpPr>
          <p:nvPr>
            <p:ph type="sldNum" sz="quarter" idx="5"/>
          </p:nvPr>
        </p:nvSpPr>
        <p:spPr/>
        <p:txBody>
          <a:bodyPr/>
          <a:lstStyle/>
          <a:p>
            <a:fld id="{E3EA9CD2-C206-4B70-A263-DA3DD5DAFB5D}" type="slidenum">
              <a:rPr lang="en-CA" smtClean="0"/>
              <a:t>72</a:t>
            </a:fld>
            <a:endParaRPr lang="en-CA"/>
          </a:p>
        </p:txBody>
      </p:sp>
    </p:spTree>
    <p:extLst>
      <p:ext uri="{BB962C8B-B14F-4D97-AF65-F5344CB8AC3E}">
        <p14:creationId xmlns:p14="http://schemas.microsoft.com/office/powerpoint/2010/main" val="151860256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800" dirty="0">
                <a:effectLst/>
                <a:latin typeface="Calibri" panose="020F0502020204030204" pitchFamily="34" charset="0"/>
                <a:ea typeface="Calibri" panose="020F0502020204030204" pitchFamily="34" charset="0"/>
                <a:cs typeface="Times New Roman" panose="02020603050405020304" pitchFamily="18" charset="0"/>
              </a:rPr>
              <a:t>Pensez aux nombreux partenaires locaux de choix qui vous entourent, dont plusieurs peuvent organiser leurs propres événements auxquels vous pouvez participer.</a:t>
            </a:r>
            <a:endParaRPr lang="en-CA" dirty="0"/>
          </a:p>
        </p:txBody>
      </p:sp>
      <p:sp>
        <p:nvSpPr>
          <p:cNvPr id="4" name="Slide Number Placeholder 3"/>
          <p:cNvSpPr>
            <a:spLocks noGrp="1"/>
          </p:cNvSpPr>
          <p:nvPr>
            <p:ph type="sldNum" sz="quarter" idx="5"/>
          </p:nvPr>
        </p:nvSpPr>
        <p:spPr/>
        <p:txBody>
          <a:bodyPr/>
          <a:lstStyle/>
          <a:p>
            <a:fld id="{E3EA9CD2-C206-4B70-A263-DA3DD5DAFB5D}" type="slidenum">
              <a:rPr lang="en-CA" smtClean="0"/>
              <a:t>73</a:t>
            </a:fld>
            <a:endParaRPr lang="en-CA"/>
          </a:p>
        </p:txBody>
      </p:sp>
    </p:spTree>
    <p:extLst>
      <p:ext uri="{BB962C8B-B14F-4D97-AF65-F5344CB8AC3E}">
        <p14:creationId xmlns:p14="http://schemas.microsoft.com/office/powerpoint/2010/main" val="7780849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B15B27-10B9-47BD-A8F9-EB0473F19DF1}" type="slidenum">
              <a:rPr lang="en-US" smtClean="0"/>
              <a:pPr/>
              <a:t>74</a:t>
            </a:fld>
            <a:endParaRPr lang="en-US"/>
          </a:p>
        </p:txBody>
      </p:sp>
    </p:spTree>
    <p:extLst>
      <p:ext uri="{BB962C8B-B14F-4D97-AF65-F5344CB8AC3E}">
        <p14:creationId xmlns:p14="http://schemas.microsoft.com/office/powerpoint/2010/main" val="174589734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3EA9CD2-C206-4B70-A263-DA3DD5DAFB5D}" type="slidenum">
              <a:rPr lang="en-CA" smtClean="0"/>
              <a:t>75</a:t>
            </a:fld>
            <a:endParaRPr lang="en-CA"/>
          </a:p>
        </p:txBody>
      </p:sp>
    </p:spTree>
    <p:extLst>
      <p:ext uri="{BB962C8B-B14F-4D97-AF65-F5344CB8AC3E}">
        <p14:creationId xmlns:p14="http://schemas.microsoft.com/office/powerpoint/2010/main" val="3247343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normAutofit fontScale="85000" lnSpcReduction="10000"/>
          </a:bodyPr>
          <a:lstStyle/>
          <a:p>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Où</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le travail de recherche a-t-il été effectué? Dans le centre-sud de l'Ontario, sur des lacs intérieurs.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Les populations de plaisanciers les plus importantes du Canada se trouvent en Ontario.</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Historiquement, ce sont les lacs intérieurs qui ont enregistré le plus grand nombre de noyades liées à la navigation de plaisance au Canada.</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Les rives sud du lac </a:t>
            </a:r>
            <a:r>
              <a:rPr lang="fr-CA" sz="1800" kern="100" dirty="0" err="1">
                <a:effectLst/>
                <a:latin typeface="Calibri" panose="020F0502020204030204" pitchFamily="34" charset="0"/>
                <a:ea typeface="Calibri" panose="020F0502020204030204" pitchFamily="34" charset="0"/>
                <a:cs typeface="Times New Roman" panose="02020603050405020304" pitchFamily="18" charset="0"/>
              </a:rPr>
              <a:t>Simcoe</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sont à moins de 60 km de Toronto. Avec une taille de près de 750 km carrés, c'est une destination de navigation très fréquentée. Nous avons divisé le lac </a:t>
            </a:r>
            <a:r>
              <a:rPr lang="fr-CA" sz="1800" kern="100" dirty="0" err="1">
                <a:effectLst/>
                <a:latin typeface="Calibri" panose="020F0502020204030204" pitchFamily="34" charset="0"/>
                <a:ea typeface="Calibri" panose="020F0502020204030204" pitchFamily="34" charset="0"/>
                <a:cs typeface="Times New Roman" panose="02020603050405020304" pitchFamily="18" charset="0"/>
              </a:rPr>
              <a:t>Simcoe</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en 4 zones de recherche. Cook Bay, la baie de </a:t>
            </a:r>
            <a:r>
              <a:rPr lang="fr-CA" sz="1800" kern="100" dirty="0" err="1">
                <a:effectLst/>
                <a:latin typeface="Calibri" panose="020F0502020204030204" pitchFamily="34" charset="0"/>
                <a:ea typeface="Calibri" panose="020F0502020204030204" pitchFamily="34" charset="0"/>
                <a:cs typeface="Times New Roman" panose="02020603050405020304" pitchFamily="18" charset="0"/>
              </a:rPr>
              <a:t>Kempenfelt</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et le nord et le centre-est du lac </a:t>
            </a:r>
            <a:r>
              <a:rPr lang="fr-CA" sz="1800" kern="100" dirty="0" err="1">
                <a:effectLst/>
                <a:latin typeface="Calibri" panose="020F0502020204030204" pitchFamily="34" charset="0"/>
                <a:ea typeface="Calibri" panose="020F0502020204030204" pitchFamily="34" charset="0"/>
                <a:cs typeface="Times New Roman" panose="02020603050405020304" pitchFamily="18" charset="0"/>
              </a:rPr>
              <a:t>Simcoe</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qui font tous deux partie de la voie navigable Trent Severn, qui s'étend du nord et de l'ouest du lac Ontario jusqu'au lac Huron. Les 3 autres régions de lacs ont été divisées de la même manière en 4 sous-zones.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Qui</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 tous les plaisanciers ont été inclus, en mettant l'accent sur 3 groupes à haut risque dominants…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Quand</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 de juillet à mi-septembre de l’été 2021, collecte des données de référence et été 2022 après la campagne.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Combien</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 de très grands nombres de plaisanciers ont été observés et enregistrés, soit près de 12 000 dans chacune des 2 périodes estivales.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fld id="{FDB15B27-10B9-47BD-A8F9-EB0473F19DF1}" type="slidenum">
              <a:rPr lang="en-US" smtClean="0"/>
              <a:pPr/>
              <a:t>7</a:t>
            </a:fld>
            <a:endParaRPr lang="en-US"/>
          </a:p>
        </p:txBody>
      </p:sp>
    </p:spTree>
    <p:extLst>
      <p:ext uri="{BB962C8B-B14F-4D97-AF65-F5344CB8AC3E}">
        <p14:creationId xmlns:p14="http://schemas.microsoft.com/office/powerpoint/2010/main" val="3517559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normAutofit fontScale="85000" lnSpcReduction="20000"/>
          </a:bodyPr>
          <a:lstStyle/>
          <a:p>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Comment</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 voici la partie amusante. Au lieu de la méthode plus traditionnelle d'«observation depuis le rivage», les plaisanciers ont été observés « in situ »… là où ils naviguent et comment ils naviguent, sur l'eau. Pour ce faire, deux avions équipés de flotteurs ont été utilisés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Celui des lacs du nord est un Cessna bleu qui est l'un des moyens utilisés par BAYSAR pour la recherche et le sauvetage à partir de North Bay.</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Le </a:t>
            </a:r>
            <a:r>
              <a:rPr lang="fr-CA" sz="1800" kern="100" dirty="0" err="1">
                <a:effectLst/>
                <a:latin typeface="Calibri" panose="020F0502020204030204" pitchFamily="34" charset="0"/>
                <a:ea typeface="Calibri" panose="020F0502020204030204" pitchFamily="34" charset="0"/>
                <a:cs typeface="Times New Roman" panose="02020603050405020304" pitchFamily="18" charset="0"/>
              </a:rPr>
              <a:t>Cub</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jaune est l'avion utilisé dans les lacs du sud.</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Chaque avion effectuait chaque vol avec deux personnes à son bord. Un pilote et un observateur/photographe.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Ces aéronefs ont survolé les lacs cibles et ont pris des photos des embarcations en question avec des caméras </a:t>
            </a:r>
            <a:r>
              <a:rPr lang="fr-CA" sz="1800" kern="100" dirty="0" err="1">
                <a:effectLst/>
                <a:latin typeface="Calibri" panose="020F0502020204030204" pitchFamily="34" charset="0"/>
                <a:ea typeface="Calibri" panose="020F0502020204030204" pitchFamily="34" charset="0"/>
                <a:cs typeface="Times New Roman" panose="02020603050405020304" pitchFamily="18" charset="0"/>
              </a:rPr>
              <a:t>gyro-stabilisées</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géoréférencées et de très haute qualité.</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De plus, ils ont été chargés de collecter des informations météorologiques, les conditions de vent et de vagues, et d'autres données concernant les problèmes susceptibles d'affecter le port du gilet de sauvetage.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Tout le personnel a été bien formé sur la façon d'obtenir les meilleures prises de vue et a dû subir une période de test de performance pour la capture et l'analyse des images afin d'obtenir le grand nombre de points de données requis.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DB15B27-10B9-47BD-A8F9-EB0473F19DF1}" type="slidenum">
              <a:rPr lang="en-US" smtClean="0"/>
              <a:pPr/>
              <a:t>8</a:t>
            </a:fld>
            <a:endParaRPr lang="en-US"/>
          </a:p>
        </p:txBody>
      </p:sp>
    </p:spTree>
    <p:extLst>
      <p:ext uri="{BB962C8B-B14F-4D97-AF65-F5344CB8AC3E}">
        <p14:creationId xmlns:p14="http://schemas.microsoft.com/office/powerpoint/2010/main" val="2672236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Les résultats ont été des images d'une clarté cristalline… avec une série en rafale sous divers angles. Avec cette méthode, il était relativement facile d'identifier les détails d’un bateau, ainsi que l'âge et le sexe approximatifs des personnes à bord. En passant, les images sont sécurisées et privées et ne sont partagées avec personne d'autre que le personnel de recherche. Ces exemples ont été pris avec des sujets volontaires pour démontrer la méthodologie et/ou avec des informations sur le bateau et des visages non identifiables.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DB15B27-10B9-47BD-A8F9-EB0473F19DF1}" type="slidenum">
              <a:rPr lang="en-US" smtClean="0"/>
              <a:pPr/>
              <a:t>9</a:t>
            </a:fld>
            <a:endParaRPr lang="en-US"/>
          </a:p>
        </p:txBody>
      </p:sp>
    </p:spTree>
    <p:extLst>
      <p:ext uri="{BB962C8B-B14F-4D97-AF65-F5344CB8AC3E}">
        <p14:creationId xmlns:p14="http://schemas.microsoft.com/office/powerpoint/2010/main" val="861364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414687" y="6480176"/>
            <a:ext cx="768085" cy="365125"/>
          </a:xfrm>
          <a:prstGeom prst="rect">
            <a:avLst/>
          </a:prstGeom>
        </p:spPr>
        <p:txBody>
          <a:bodyPr/>
          <a:lstStyle/>
          <a:p>
            <a:fld id="{5857359A-ACC2-4AC8-94CA-842605F06C6B}" type="slidenum">
              <a:rPr lang="en-US" smtClean="0"/>
              <a:pPr/>
              <a:t>‹#›</a:t>
            </a:fld>
            <a:endParaRPr lang="en-US"/>
          </a:p>
        </p:txBody>
      </p:sp>
    </p:spTree>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95054" y="0"/>
            <a:ext cx="9861585" cy="1052736"/>
          </a:xfrm>
        </p:spPr>
        <p:txBody>
          <a:bodyPr/>
          <a:lstStyle/>
          <a:p>
            <a:r>
              <a:rPr lang="en-US" dirty="0"/>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414687" y="6480176"/>
            <a:ext cx="768085" cy="365125"/>
          </a:xfrm>
          <a:prstGeom prst="rect">
            <a:avLst/>
          </a:prstGeom>
        </p:spPr>
        <p:txBody>
          <a:bodyPr/>
          <a:lstStyle/>
          <a:p>
            <a:fld id="{5857359A-ACC2-4AC8-94CA-842605F06C6B}" type="slidenum">
              <a:rPr lang="en-US" smtClean="0"/>
              <a:pPr/>
              <a:t>‹#›</a:t>
            </a:fld>
            <a:endParaRPr lang="en-US"/>
          </a:p>
        </p:txBody>
      </p:sp>
    </p:spTree>
  </p:cSld>
  <p:clrMapOvr>
    <a:masterClrMapping/>
  </p:clrMapOvr>
  <p:transition spd="slow">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00D38-F3C0-46D2-A9D9-7513265735B5}"/>
              </a:ext>
            </a:extLst>
          </p:cNvPr>
          <p:cNvSpPr>
            <a:spLocks noGrp="1"/>
          </p:cNvSpPr>
          <p:nvPr>
            <p:ph type="title"/>
          </p:nvPr>
        </p:nvSpPr>
        <p:spPr>
          <a:xfrm>
            <a:off x="1866900" y="0"/>
            <a:ext cx="9989740" cy="1052736"/>
          </a:xfrm>
        </p:spPr>
        <p:txBody>
          <a:bodyPr/>
          <a:lstStyle/>
          <a:p>
            <a:r>
              <a:rPr lang="en-US" dirty="0"/>
              <a:t>Click to edit Master title style</a:t>
            </a:r>
            <a:endParaRPr lang="en-CA" dirty="0"/>
          </a:p>
        </p:txBody>
      </p:sp>
      <p:sp>
        <p:nvSpPr>
          <p:cNvPr id="6" name="Slide Number Placeholder 5">
            <a:extLst>
              <a:ext uri="{FF2B5EF4-FFF2-40B4-BE49-F238E27FC236}">
                <a16:creationId xmlns:a16="http://schemas.microsoft.com/office/drawing/2014/main" id="{FC20115C-7BFE-66AA-AFDF-FEC78D3039BD}"/>
              </a:ext>
            </a:extLst>
          </p:cNvPr>
          <p:cNvSpPr>
            <a:spLocks noGrp="1"/>
          </p:cNvSpPr>
          <p:nvPr>
            <p:ph type="sldNum" sz="quarter" idx="12"/>
          </p:nvPr>
        </p:nvSpPr>
        <p:spPr>
          <a:xfrm>
            <a:off x="11414687" y="6480176"/>
            <a:ext cx="768085" cy="365125"/>
          </a:xfrm>
          <a:prstGeom prst="rect">
            <a:avLst/>
          </a:prstGeom>
        </p:spPr>
        <p:txBody>
          <a:bodyPr/>
          <a:lstStyle/>
          <a:p>
            <a:fld id="{5857359A-ACC2-4AC8-94CA-842605F06C6B}" type="slidenum">
              <a:rPr lang="en-US" smtClean="0"/>
              <a:pPr/>
              <a:t>‹#›</a:t>
            </a:fld>
            <a:endParaRPr lang="en-US"/>
          </a:p>
        </p:txBody>
      </p:sp>
    </p:spTree>
    <p:custDataLst>
      <p:tags r:id="rId1"/>
    </p:custDataLst>
    <p:extLst>
      <p:ext uri="{BB962C8B-B14F-4D97-AF65-F5344CB8AC3E}">
        <p14:creationId xmlns:p14="http://schemas.microsoft.com/office/powerpoint/2010/main" val="962891087"/>
      </p:ext>
    </p:extLst>
  </p:cSld>
  <p:clrMapOvr>
    <a:masterClrMapping/>
  </p:clrMapOvr>
  <p:transition spd="slow">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57400" y="0"/>
            <a:ext cx="9799240" cy="1052736"/>
          </a:xfrm>
        </p:spPr>
        <p:txBody>
          <a:bodyPr/>
          <a:lstStyle/>
          <a:p>
            <a:r>
              <a:rPr lang="en-US" dirty="0"/>
              <a:t>edit Master title style</a:t>
            </a:r>
          </a:p>
        </p:txBody>
      </p:sp>
      <p:sp>
        <p:nvSpPr>
          <p:cNvPr id="3" name="Content Placeholder 2"/>
          <p:cNvSpPr>
            <a:spLocks noGrp="1"/>
          </p:cNvSpPr>
          <p:nvPr>
            <p:ph sz="half" idx="1"/>
          </p:nvPr>
        </p:nvSpPr>
        <p:spPr>
          <a:xfrm>
            <a:off x="814917" y="1052513"/>
            <a:ext cx="5179483" cy="5256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052513"/>
            <a:ext cx="5179484" cy="5256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lgn="l"/>
            <a:endParaRPr lang="en-US" dirty="0"/>
          </a:p>
        </p:txBody>
      </p:sp>
      <p:sp>
        <p:nvSpPr>
          <p:cNvPr id="6" name="Rectangle 6"/>
          <p:cNvSpPr>
            <a:spLocks noGrp="1" noChangeArrowheads="1"/>
          </p:cNvSpPr>
          <p:nvPr>
            <p:ph type="sldNum" sz="quarter" idx="11"/>
          </p:nvPr>
        </p:nvSpPr>
        <p:spPr>
          <a:xfrm>
            <a:off x="11414687" y="6480176"/>
            <a:ext cx="768085" cy="365125"/>
          </a:xfrm>
          <a:prstGeom prst="rect">
            <a:avLst/>
          </a:prstGeom>
          <a:ln/>
        </p:spPr>
        <p:txBody>
          <a:bodyPr/>
          <a:lstStyle>
            <a:lvl1pPr>
              <a:defRPr/>
            </a:lvl1pPr>
          </a:lstStyle>
          <a:p>
            <a:pPr>
              <a:defRPr/>
            </a:pPr>
            <a:fld id="{2542B3AB-1DA1-4BC4-BF8B-E6C00CD384BB}" type="slidenum">
              <a:rPr lang="en-US"/>
              <a:pPr>
                <a:defRPr/>
              </a:pPr>
              <a:t>‹#›</a:t>
            </a:fld>
            <a:endParaRPr lang="en-US" dirty="0"/>
          </a:p>
        </p:txBody>
      </p:sp>
    </p:spTree>
    <p:extLst>
      <p:ext uri="{BB962C8B-B14F-4D97-AF65-F5344CB8AC3E}">
        <p14:creationId xmlns:p14="http://schemas.microsoft.com/office/powerpoint/2010/main" val="323599994"/>
      </p:ext>
    </p:extLst>
  </p:cSld>
  <p:clrMapOvr>
    <a:masterClrMapping/>
  </p:clrMapOvr>
  <p:transition spd="slow">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20BB19-87F8-EB5D-C259-B463901291D4}"/>
              </a:ext>
            </a:extLst>
          </p:cNvPr>
          <p:cNvSpPr>
            <a:spLocks noGrp="1"/>
          </p:cNvSpPr>
          <p:nvPr>
            <p:ph type="dt" sz="half" idx="10"/>
          </p:nvPr>
        </p:nvSpPr>
        <p:spPr/>
        <p:txBody>
          <a:bodyPr/>
          <a:lstStyle/>
          <a:p>
            <a:fld id="{4F1FF75E-68E9-4E18-8A9A-CC63118477E1}" type="datetimeFigureOut">
              <a:rPr lang="en-CA" smtClean="0"/>
              <a:t>2023-04-28</a:t>
            </a:fld>
            <a:endParaRPr lang="en-CA"/>
          </a:p>
        </p:txBody>
      </p:sp>
      <p:sp>
        <p:nvSpPr>
          <p:cNvPr id="3" name="Footer Placeholder 2">
            <a:extLst>
              <a:ext uri="{FF2B5EF4-FFF2-40B4-BE49-F238E27FC236}">
                <a16:creationId xmlns:a16="http://schemas.microsoft.com/office/drawing/2014/main" id="{A0CF8684-BCF1-1FAB-D644-95C21AF2FB9E}"/>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E54FC74E-89CA-C66A-DA12-89D80F62CECA}"/>
              </a:ext>
            </a:extLst>
          </p:cNvPr>
          <p:cNvSpPr>
            <a:spLocks noGrp="1"/>
          </p:cNvSpPr>
          <p:nvPr>
            <p:ph type="sldNum" sz="quarter" idx="12"/>
          </p:nvPr>
        </p:nvSpPr>
        <p:spPr/>
        <p:txBody>
          <a:bodyPr/>
          <a:lstStyle/>
          <a:p>
            <a:fld id="{E03D833F-BD3E-4BD7-918A-DB9E1F331A00}" type="slidenum">
              <a:rPr lang="en-CA" smtClean="0"/>
              <a:t>‹#›</a:t>
            </a:fld>
            <a:endParaRPr lang="en-CA"/>
          </a:p>
        </p:txBody>
      </p:sp>
    </p:spTree>
    <p:extLst>
      <p:ext uri="{BB962C8B-B14F-4D97-AF65-F5344CB8AC3E}">
        <p14:creationId xmlns:p14="http://schemas.microsoft.com/office/powerpoint/2010/main" val="1788263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Main Slide">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xfrm>
            <a:off x="11268303" y="420125"/>
            <a:ext cx="184287" cy="190501"/>
          </a:xfrm>
          <a:prstGeom prst="rect">
            <a:avLst/>
          </a:prstGeom>
        </p:spPr>
        <p:txBody>
          <a:bodyPr/>
          <a:lstStyle>
            <a:lvl1pPr algn="r">
              <a:defRPr sz="900">
                <a:solidFill>
                  <a:srgbClr val="9AA2AC"/>
                </a:solidFill>
                <a:latin typeface="+mj-lt"/>
                <a:ea typeface="+mj-ea"/>
                <a:cs typeface="+mj-cs"/>
                <a:sym typeface="Helvetica"/>
              </a:defRPr>
            </a:lvl1pPr>
          </a:lstStyle>
          <a:p>
            <a:fld id="{86CB4B4D-7CA3-9044-876B-883B54F8677D}" type="slidenum">
              <a:t>‹#›</a:t>
            </a:fld>
            <a:endParaRPr/>
          </a:p>
        </p:txBody>
      </p:sp>
    </p:spTree>
    <p:extLst>
      <p:ext uri="{BB962C8B-B14F-4D97-AF65-F5344CB8AC3E}">
        <p14:creationId xmlns:p14="http://schemas.microsoft.com/office/powerpoint/2010/main" val="3369888708"/>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27384"/>
            <a:ext cx="12192000" cy="1124744"/>
          </a:xfrm>
          <a:prstGeom prst="rect">
            <a:avLst/>
          </a:prstGeom>
          <a:solidFill>
            <a:srgbClr val="0055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dirty="0">
              <a:latin typeface="Arial" pitchFamily="34" charset="0"/>
              <a:cs typeface="Arial" pitchFamily="34" charset="0"/>
            </a:endParaRPr>
          </a:p>
        </p:txBody>
      </p:sp>
      <p:sp>
        <p:nvSpPr>
          <p:cNvPr id="2" name="Title Placeholder 1"/>
          <p:cNvSpPr>
            <a:spLocks noGrp="1"/>
          </p:cNvSpPr>
          <p:nvPr>
            <p:ph type="title"/>
          </p:nvPr>
        </p:nvSpPr>
        <p:spPr>
          <a:xfrm>
            <a:off x="335360" y="0"/>
            <a:ext cx="11521280" cy="1052736"/>
          </a:xfrm>
          <a:prstGeom prst="rect">
            <a:avLst/>
          </a:prstGeom>
        </p:spPr>
        <p:txBody>
          <a:bodyPr vert="horz" lIns="91440" tIns="45720" rIns="91440" bIns="45720" rtlCol="0" anchor="ctr">
            <a:normAutofit/>
          </a:bodyPr>
          <a:lstStyle/>
          <a:p>
            <a:r>
              <a:rPr lang="en-US" dirty="0"/>
              <a:t>Click to edit Master title style</a:t>
            </a:r>
          </a:p>
        </p:txBody>
      </p:sp>
      <p:sp>
        <p:nvSpPr>
          <p:cNvPr id="9" name="Rectangle 8"/>
          <p:cNvSpPr/>
          <p:nvPr userDrawn="1"/>
        </p:nvSpPr>
        <p:spPr>
          <a:xfrm>
            <a:off x="-2117" y="6435307"/>
            <a:ext cx="12192000" cy="90038"/>
          </a:xfrm>
          <a:prstGeom prst="rect">
            <a:avLst/>
          </a:prstGeom>
          <a:solidFill>
            <a:srgbClr val="0055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800" b="0" dirty="0">
              <a:latin typeface="Arial" pitchFamily="34" charset="0"/>
              <a:cs typeface="Arial" pitchFamily="34" charset="0"/>
            </a:endParaRPr>
          </a:p>
        </p:txBody>
      </p:sp>
      <p:pic>
        <p:nvPicPr>
          <p:cNvPr id="7" name="Picture 11" descr="csbc-logo-only.jpg"/>
          <p:cNvPicPr>
            <a:picLocks noChangeAspect="1"/>
          </p:cNvPicPr>
          <p:nvPr userDrawn="1"/>
        </p:nvPicPr>
        <p:blipFill>
          <a:blip r:embed="rId9" cstate="email">
            <a:extLst>
              <a:ext uri="{28A0092B-C50C-407E-A947-70E740481C1C}">
                <a14:useLocalDpi xmlns:a14="http://schemas.microsoft.com/office/drawing/2010/main"/>
              </a:ext>
            </a:extLst>
          </a:blip>
          <a:srcRect/>
          <a:stretch>
            <a:fillRect/>
          </a:stretch>
        </p:blipFill>
        <p:spPr bwMode="auto">
          <a:xfrm>
            <a:off x="56301" y="18475"/>
            <a:ext cx="1799167" cy="1016000"/>
          </a:xfrm>
          <a:prstGeom prst="rect">
            <a:avLst/>
          </a:prstGeom>
          <a:noFill/>
          <a:ln w="9525">
            <a:noFill/>
            <a:miter lim="800000"/>
            <a:headEnd/>
            <a:tailEnd/>
          </a:ln>
        </p:spPr>
      </p:pic>
      <p:sp>
        <p:nvSpPr>
          <p:cNvPr id="3" name="Slide Number Placeholder 5">
            <a:extLst>
              <a:ext uri="{FF2B5EF4-FFF2-40B4-BE49-F238E27FC236}">
                <a16:creationId xmlns:a16="http://schemas.microsoft.com/office/drawing/2014/main" id="{032EAFEE-4A09-6E7A-5917-776903C390E3}"/>
              </a:ext>
            </a:extLst>
          </p:cNvPr>
          <p:cNvSpPr>
            <a:spLocks noGrp="1"/>
          </p:cNvSpPr>
          <p:nvPr>
            <p:ph type="sldNum" sz="quarter" idx="4"/>
          </p:nvPr>
        </p:nvSpPr>
        <p:spPr>
          <a:xfrm>
            <a:off x="11414687" y="6480176"/>
            <a:ext cx="768085" cy="365125"/>
          </a:xfrm>
          <a:prstGeom prst="rect">
            <a:avLst/>
          </a:prstGeom>
        </p:spPr>
        <p:txBody>
          <a:bodyPr/>
          <a:lstStyle>
            <a:lvl1pPr algn="r">
              <a:defRPr>
                <a:solidFill>
                  <a:schemeClr val="bg1">
                    <a:lumMod val="50000"/>
                  </a:schemeClr>
                </a:solidFill>
              </a:defRPr>
            </a:lvl1pPr>
          </a:lstStyle>
          <a:p>
            <a:fld id="{5857359A-ACC2-4AC8-94CA-842605F06C6B}" type="slidenum">
              <a:rPr lang="en-US" smtClean="0"/>
              <a:pPr/>
              <a:t>‹#›</a:t>
            </a:fld>
            <a:endParaRPr lang="en-US" dirty="0"/>
          </a:p>
        </p:txBody>
      </p:sp>
    </p:spTree>
    <p:custDataLst>
      <p:tags r:id="rId8"/>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Lst>
  <p:transition spd="slow">
    <p:fade thruBlk="1"/>
  </p:transition>
  <p:hf hdr="0" ftr="0" dt="0"/>
  <p:txStyles>
    <p:titleStyle>
      <a:lvl1pPr algn="l" defTabSz="914400" rtl="0" eaLnBrk="1" latinLnBrk="0" hangingPunct="1">
        <a:spcBef>
          <a:spcPct val="0"/>
        </a:spcBef>
        <a:buNone/>
        <a:defRPr sz="2000" b="1" kern="1200">
          <a:solidFill>
            <a:schemeClr val="bg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15.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16.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7.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8.xml"/><Relationship Id="rId4" Type="http://schemas.openxmlformats.org/officeDocument/2006/relationships/chart" Target="../charts/chart9.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9.xml"/><Relationship Id="rId4" Type="http://schemas.openxmlformats.org/officeDocument/2006/relationships/chart" Target="../charts/chart10.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20.xml"/><Relationship Id="rId4" Type="http://schemas.openxmlformats.org/officeDocument/2006/relationships/chart" Target="../charts/chart1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1.xml"/><Relationship Id="rId4" Type="http://schemas.openxmlformats.org/officeDocument/2006/relationships/chart" Target="../charts/chart1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chart" Target="../charts/chart16.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3.xml"/><Relationship Id="rId4" Type="http://schemas.openxmlformats.org/officeDocument/2006/relationships/chart" Target="../charts/chart1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4.xml"/><Relationship Id="rId4" Type="http://schemas.openxmlformats.org/officeDocument/2006/relationships/chart" Target="../charts/chart1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5.xml"/><Relationship Id="rId4" Type="http://schemas.openxmlformats.org/officeDocument/2006/relationships/chart" Target="../charts/chart19.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20.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5.xml"/><Relationship Id="rId1" Type="http://schemas.openxmlformats.org/officeDocument/2006/relationships/tags" Target="../tags/tag3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5.xml"/><Relationship Id="rId1" Type="http://schemas.openxmlformats.org/officeDocument/2006/relationships/tags" Target="../tags/tag33.xml"/><Relationship Id="rId6" Type="http://schemas.openxmlformats.org/officeDocument/2006/relationships/image" Target="../media/image23.jpeg"/><Relationship Id="rId5" Type="http://schemas.openxmlformats.org/officeDocument/2006/relationships/image" Target="../media/image25.png"/><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5.xml"/><Relationship Id="rId1" Type="http://schemas.openxmlformats.org/officeDocument/2006/relationships/tags" Target="../tags/tag34.xm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35.xml"/><Relationship Id="rId6" Type="http://schemas.openxmlformats.org/officeDocument/2006/relationships/image" Target="../media/image27.png"/><Relationship Id="rId5" Type="http://schemas.openxmlformats.org/officeDocument/2006/relationships/notesSlide" Target="../notesSlides/notesSlide33.xml"/><Relationship Id="rId4"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31.png"/><Relationship Id="rId2" Type="http://schemas.openxmlformats.org/officeDocument/2006/relationships/slideLayout" Target="../slideLayouts/slideLayout6.xml"/><Relationship Id="rId1" Type="http://schemas.openxmlformats.org/officeDocument/2006/relationships/tags" Target="../tags/tag36.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39.xml"/><Relationship Id="rId4" Type="http://schemas.openxmlformats.org/officeDocument/2006/relationships/image" Target="../media/image33.jpeg"/></Relationships>
</file>

<file path=ppt/slides/_rels/slide38.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notesSlide" Target="../notesSlides/notesSlide38.xml"/><Relationship Id="rId7" Type="http://schemas.openxmlformats.org/officeDocument/2006/relationships/image" Target="../media/image36.jpeg"/><Relationship Id="rId2" Type="http://schemas.openxmlformats.org/officeDocument/2006/relationships/slideLayout" Target="../slideLayouts/slideLayout2.xml"/><Relationship Id="rId1" Type="http://schemas.openxmlformats.org/officeDocument/2006/relationships/tags" Target="../tags/tag40.xml"/><Relationship Id="rId6" Type="http://schemas.openxmlformats.org/officeDocument/2006/relationships/image" Target="../media/image35.jpeg"/><Relationship Id="rId5" Type="http://schemas.openxmlformats.org/officeDocument/2006/relationships/image" Target="../media/image34.jpeg"/><Relationship Id="rId10" Type="http://schemas.openxmlformats.org/officeDocument/2006/relationships/chart" Target="../charts/chart21.xml"/><Relationship Id="rId4" Type="http://schemas.openxmlformats.org/officeDocument/2006/relationships/chart" Target="../charts/chart20.xml"/><Relationship Id="rId9" Type="http://schemas.openxmlformats.org/officeDocument/2006/relationships/image" Target="../media/image38.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xml"/><Relationship Id="rId1" Type="http://schemas.openxmlformats.org/officeDocument/2006/relationships/tags" Target="../tags/tag43.xml"/><Relationship Id="rId4" Type="http://schemas.openxmlformats.org/officeDocument/2006/relationships/chart" Target="../charts/chart23.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tags" Target="../tags/tag44.xml"/><Relationship Id="rId4" Type="http://schemas.openxmlformats.org/officeDocument/2006/relationships/chart" Target="../charts/chart24.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xml"/><Relationship Id="rId1" Type="http://schemas.openxmlformats.org/officeDocument/2006/relationships/tags" Target="../tags/tag45.xml"/><Relationship Id="rId4" Type="http://schemas.openxmlformats.org/officeDocument/2006/relationships/chart" Target="../charts/chart25.xml"/></Relationships>
</file>

<file path=ppt/slides/_rels/slide4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slideLayout" Target="../slideLayouts/slideLayout3.xml"/><Relationship Id="rId1" Type="http://schemas.openxmlformats.org/officeDocument/2006/relationships/tags" Target="../tags/tag46.xml"/><Relationship Id="rId4" Type="http://schemas.openxmlformats.org/officeDocument/2006/relationships/chart" Target="../charts/chart27.xml"/></Relationships>
</file>

<file path=ppt/slides/_rels/slide45.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chart" Target="../charts/chart28.xml"/><Relationship Id="rId7" Type="http://schemas.openxmlformats.org/officeDocument/2006/relationships/image" Target="../media/image36.jpeg"/><Relationship Id="rId2" Type="http://schemas.openxmlformats.org/officeDocument/2006/relationships/slideLayout" Target="../slideLayouts/slideLayout2.xml"/><Relationship Id="rId1" Type="http://schemas.openxmlformats.org/officeDocument/2006/relationships/tags" Target="../tags/tag4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chart" Target="../charts/chart29.xml"/><Relationship Id="rId9" Type="http://schemas.openxmlformats.org/officeDocument/2006/relationships/image" Target="../media/image38.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xml"/><Relationship Id="rId1" Type="http://schemas.openxmlformats.org/officeDocument/2006/relationships/tags" Target="../tags/tag48.xml"/><Relationship Id="rId5" Type="http://schemas.openxmlformats.org/officeDocument/2006/relationships/chart" Target="../charts/chart31.xml"/><Relationship Id="rId4" Type="http://schemas.openxmlformats.org/officeDocument/2006/relationships/chart" Target="../charts/chart30.xml"/></Relationships>
</file>

<file path=ppt/slides/_rels/slide47.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slideLayout" Target="../slideLayouts/slideLayout3.xml"/><Relationship Id="rId1" Type="http://schemas.openxmlformats.org/officeDocument/2006/relationships/tags" Target="../tags/tag49.xml"/><Relationship Id="rId4" Type="http://schemas.openxmlformats.org/officeDocument/2006/relationships/chart" Target="../charts/chart33.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xml"/><Relationship Id="rId1" Type="http://schemas.openxmlformats.org/officeDocument/2006/relationships/tags" Target="../tags/tag50.xml"/><Relationship Id="rId5" Type="http://schemas.openxmlformats.org/officeDocument/2006/relationships/chart" Target="../charts/chart35.xml"/><Relationship Id="rId4" Type="http://schemas.openxmlformats.org/officeDocument/2006/relationships/chart" Target="../charts/chart34.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51.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slideLayout" Target="../slideLayouts/slideLayout3.xml"/><Relationship Id="rId1" Type="http://schemas.openxmlformats.org/officeDocument/2006/relationships/tags" Target="../tags/tag53.xml"/><Relationship Id="rId4" Type="http://schemas.openxmlformats.org/officeDocument/2006/relationships/chart" Target="../charts/chart37.xml"/></Relationships>
</file>

<file path=ppt/slides/_rels/slide52.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slideLayout" Target="../slideLayouts/slideLayout3.xml"/><Relationship Id="rId1" Type="http://schemas.openxmlformats.org/officeDocument/2006/relationships/tags" Target="../tags/tag54.xml"/><Relationship Id="rId5" Type="http://schemas.openxmlformats.org/officeDocument/2006/relationships/chart" Target="../charts/chart40.xml"/><Relationship Id="rId4" Type="http://schemas.openxmlformats.org/officeDocument/2006/relationships/chart" Target="../charts/chart39.xml"/></Relationships>
</file>

<file path=ppt/slides/_rels/slide53.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slideLayout" Target="../slideLayouts/slideLayout3.xml"/><Relationship Id="rId1" Type="http://schemas.openxmlformats.org/officeDocument/2006/relationships/tags" Target="../tags/tag55.xml"/><Relationship Id="rId6" Type="http://schemas.openxmlformats.org/officeDocument/2006/relationships/chart" Target="../charts/chart44.xml"/><Relationship Id="rId5" Type="http://schemas.openxmlformats.org/officeDocument/2006/relationships/chart" Target="../charts/chart43.xml"/><Relationship Id="rId4" Type="http://schemas.openxmlformats.org/officeDocument/2006/relationships/chart" Target="../charts/chart42.xml"/></Relationships>
</file>

<file path=ppt/slides/_rels/slide54.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slideLayout" Target="../slideLayouts/slideLayout3.xml"/><Relationship Id="rId1" Type="http://schemas.openxmlformats.org/officeDocument/2006/relationships/tags" Target="../tags/tag56.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3.xml"/><Relationship Id="rId1" Type="http://schemas.openxmlformats.org/officeDocument/2006/relationships/tags" Target="../tags/tag58.xml"/><Relationship Id="rId4" Type="http://schemas.openxmlformats.org/officeDocument/2006/relationships/chart" Target="../charts/chart46.xml"/></Relationships>
</file>

<file path=ppt/slides/_rels/slide57.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slideLayout" Target="../slideLayouts/slideLayout3.xml"/><Relationship Id="rId1" Type="http://schemas.openxmlformats.org/officeDocument/2006/relationships/tags" Target="../tags/tag59.xml"/></Relationships>
</file>

<file path=ppt/slides/_rels/slide58.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slideLayout" Target="../slideLayouts/slideLayout3.xml"/><Relationship Id="rId1" Type="http://schemas.openxmlformats.org/officeDocument/2006/relationships/tags" Target="../tags/tag60.xml"/></Relationships>
</file>

<file path=ppt/slides/_rels/slide59.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slideLayout" Target="../slideLayouts/slideLayout3.xml"/><Relationship Id="rId1" Type="http://schemas.openxmlformats.org/officeDocument/2006/relationships/tags" Target="../tags/tag6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64.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4.xml"/><Relationship Id="rId1" Type="http://schemas.openxmlformats.org/officeDocument/2006/relationships/tags" Target="../tags/tag65.xml"/><Relationship Id="rId4" Type="http://schemas.openxmlformats.org/officeDocument/2006/relationships/image" Target="../media/image39.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4.xml"/><Relationship Id="rId1" Type="http://schemas.openxmlformats.org/officeDocument/2006/relationships/tags" Target="../tags/tag66.xml"/><Relationship Id="rId4" Type="http://schemas.openxmlformats.org/officeDocument/2006/relationships/image" Target="../media/image40.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4.xml"/><Relationship Id="rId1" Type="http://schemas.openxmlformats.org/officeDocument/2006/relationships/tags" Target="../tags/tag6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4.xml"/><Relationship Id="rId1" Type="http://schemas.openxmlformats.org/officeDocument/2006/relationships/tags" Target="../tags/tag68.xml"/><Relationship Id="rId4" Type="http://schemas.openxmlformats.org/officeDocument/2006/relationships/image" Target="../media/image44.jpe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3.xml"/><Relationship Id="rId1" Type="http://schemas.openxmlformats.org/officeDocument/2006/relationships/tags" Target="../tags/tag69.xml"/><Relationship Id="rId5" Type="http://schemas.openxmlformats.org/officeDocument/2006/relationships/image" Target="../media/image43.jpeg"/><Relationship Id="rId4" Type="http://schemas.openxmlformats.org/officeDocument/2006/relationships/image" Target="../media/image22.jpeg"/></Relationships>
</file>

<file path=ppt/slides/_rels/slide68.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notesSlide" Target="../notesSlides/notesSlide57.xml"/><Relationship Id="rId7" Type="http://schemas.openxmlformats.org/officeDocument/2006/relationships/image" Target="../media/image47.jpeg"/><Relationship Id="rId2" Type="http://schemas.openxmlformats.org/officeDocument/2006/relationships/slideLayout" Target="../slideLayouts/slideLayout3.xml"/><Relationship Id="rId1" Type="http://schemas.openxmlformats.org/officeDocument/2006/relationships/tags" Target="../tags/tag70.xml"/><Relationship Id="rId6" Type="http://schemas.openxmlformats.org/officeDocument/2006/relationships/image" Target="../media/image46.jpeg"/><Relationship Id="rId5" Type="http://schemas.openxmlformats.org/officeDocument/2006/relationships/image" Target="../media/image41.jpeg"/><Relationship Id="rId4" Type="http://schemas.openxmlformats.org/officeDocument/2006/relationships/image" Target="../media/image45.jpeg"/><Relationship Id="rId9" Type="http://schemas.openxmlformats.org/officeDocument/2006/relationships/image" Target="../media/image49.jpe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58.xml"/><Relationship Id="rId7" Type="http://schemas.openxmlformats.org/officeDocument/2006/relationships/image" Target="../media/image53.jpeg"/><Relationship Id="rId2" Type="http://schemas.openxmlformats.org/officeDocument/2006/relationships/slideLayout" Target="../slideLayouts/slideLayout3.xml"/><Relationship Id="rId1" Type="http://schemas.openxmlformats.org/officeDocument/2006/relationships/tags" Target="../tags/tag71.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5.xml"/><Relationship Id="rId1" Type="http://schemas.openxmlformats.org/officeDocument/2006/relationships/tags" Target="../tags/tag72.xml"/><Relationship Id="rId6" Type="http://schemas.openxmlformats.org/officeDocument/2006/relationships/image" Target="../media/image56.jpeg"/><Relationship Id="rId5" Type="http://schemas.openxmlformats.org/officeDocument/2006/relationships/image" Target="../media/image55.jpg"/><Relationship Id="rId4" Type="http://schemas.openxmlformats.org/officeDocument/2006/relationships/image" Target="../media/image54.jp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5.xml"/><Relationship Id="rId1" Type="http://schemas.openxmlformats.org/officeDocument/2006/relationships/tags" Target="../tags/tag73.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4.xml"/><Relationship Id="rId1" Type="http://schemas.openxmlformats.org/officeDocument/2006/relationships/tags" Target="../tags/tag74.xml"/><Relationship Id="rId5" Type="http://schemas.openxmlformats.org/officeDocument/2006/relationships/image" Target="../media/image61.jpeg"/><Relationship Id="rId4" Type="http://schemas.openxmlformats.org/officeDocument/2006/relationships/image" Target="../media/image60.jpe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5.xml"/><Relationship Id="rId1" Type="http://schemas.openxmlformats.org/officeDocument/2006/relationships/tags" Target="../tags/tag75.xml"/><Relationship Id="rId5" Type="http://schemas.openxmlformats.org/officeDocument/2006/relationships/image" Target="../media/image63.jpeg"/><Relationship Id="rId4" Type="http://schemas.openxmlformats.org/officeDocument/2006/relationships/image" Target="../media/image62.jpe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76.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4.xml"/><Relationship Id="rId1" Type="http://schemas.openxmlformats.org/officeDocument/2006/relationships/tags" Target="../tags/tag77.xml"/><Relationship Id="rId4" Type="http://schemas.openxmlformats.org/officeDocument/2006/relationships/image" Target="../media/image64.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857359A-ACC2-4AC8-94CA-842605F06C6B}" type="slidenum">
              <a:rPr lang="en-US" smtClean="0"/>
              <a:pPr/>
              <a:t>1</a:t>
            </a:fld>
            <a:endParaRPr lang="en-US"/>
          </a:p>
        </p:txBody>
      </p:sp>
      <p:sp>
        <p:nvSpPr>
          <p:cNvPr id="3" name="Rectangle 3"/>
          <p:cNvSpPr txBox="1">
            <a:spLocks noChangeArrowheads="1"/>
          </p:cNvSpPr>
          <p:nvPr/>
        </p:nvSpPr>
        <p:spPr>
          <a:xfrm>
            <a:off x="1190847" y="1876301"/>
            <a:ext cx="9856381" cy="4372099"/>
          </a:xfrm>
          <a:prstGeom prst="rect">
            <a:avLst/>
          </a:prstGeom>
        </p:spPr>
        <p:txBody>
          <a:bodyPr/>
          <a:lstStyle/>
          <a:p>
            <a:pPr marL="342900" indent="-342900" algn="ctr">
              <a:spcBef>
                <a:spcPct val="20000"/>
              </a:spcBef>
              <a:defRPr/>
            </a:pPr>
            <a:r>
              <a:rPr lang="fr-FR" sz="2800" b="1" dirty="0">
                <a:latin typeface="Arial" pitchFamily="34" charset="0"/>
                <a:cs typeface="Arial" pitchFamily="34" charset="0"/>
              </a:rPr>
              <a:t>La recherche qui flotte ou la RTF </a:t>
            </a:r>
            <a:endParaRPr lang="en-US" sz="2800" b="1" dirty="0">
              <a:latin typeface="Arial" pitchFamily="34" charset="0"/>
              <a:cs typeface="Arial" pitchFamily="34" charset="0"/>
            </a:endParaRPr>
          </a:p>
          <a:p>
            <a:pPr marL="342900" indent="-342900" algn="ctr">
              <a:spcBef>
                <a:spcPct val="20000"/>
              </a:spcBef>
              <a:defRPr/>
            </a:pPr>
            <a:endParaRPr lang="en-US" sz="1200" dirty="0">
              <a:latin typeface="Arial" pitchFamily="34" charset="0"/>
              <a:cs typeface="Arial" pitchFamily="34" charset="0"/>
            </a:endParaRPr>
          </a:p>
          <a:p>
            <a:pPr marL="342900" indent="-342900" algn="ctr">
              <a:spcBef>
                <a:spcPct val="20000"/>
              </a:spcBef>
              <a:defRPr/>
            </a:pPr>
            <a:r>
              <a:rPr lang="fr-FR" sz="3200" b="1" dirty="0">
                <a:latin typeface="Arial" pitchFamily="34" charset="0"/>
                <a:cs typeface="Arial" pitchFamily="34" charset="0"/>
              </a:rPr>
              <a:t>Opportunités de recherche et de communication sur le port du gilet de sauvetage</a:t>
            </a:r>
            <a:br>
              <a:rPr lang="en-US" sz="3200" dirty="0">
                <a:latin typeface="Arial" pitchFamily="34" charset="0"/>
                <a:cs typeface="Arial" pitchFamily="34" charset="0"/>
              </a:rPr>
            </a:br>
            <a:endParaRPr lang="en-US" dirty="0">
              <a:latin typeface="Arial" pitchFamily="34" charset="0"/>
              <a:cs typeface="Arial" pitchFamily="34" charset="0"/>
            </a:endParaRPr>
          </a:p>
          <a:p>
            <a:pPr marL="742950" lvl="1" indent="-285750">
              <a:spcBef>
                <a:spcPct val="20000"/>
              </a:spcBef>
              <a:defRPr/>
            </a:pPr>
            <a:endParaRPr lang="en-US" sz="2800" dirty="0">
              <a:latin typeface="Arial" pitchFamily="34" charset="0"/>
              <a:cs typeface="Arial" pitchFamily="34" charset="0"/>
            </a:endParaRPr>
          </a:p>
          <a:p>
            <a:pPr marL="5616575" lvl="4" indent="-1703388">
              <a:spcBef>
                <a:spcPts val="600"/>
              </a:spcBef>
              <a:defRPr/>
            </a:pPr>
            <a:r>
              <a:rPr lang="en-US" sz="1400" b="1" i="1" dirty="0">
                <a:latin typeface="Arial" pitchFamily="34" charset="0"/>
                <a:cs typeface="Arial" pitchFamily="34" charset="0"/>
              </a:rPr>
              <a:t>   </a:t>
            </a:r>
          </a:p>
          <a:p>
            <a:pPr marL="2419350" lvl="3" indent="-458788">
              <a:spcBef>
                <a:spcPts val="600"/>
              </a:spcBef>
              <a:defRPr/>
            </a:pPr>
            <a:r>
              <a:rPr lang="fr-FR" sz="1600" b="1" i="1" dirty="0">
                <a:latin typeface="Arial" pitchFamily="34" charset="0"/>
                <a:cs typeface="Arial" pitchFamily="34" charset="0"/>
              </a:rPr>
              <a:t>Préparé pour: </a:t>
            </a:r>
            <a:r>
              <a:rPr lang="fr-FR" sz="1600" b="1" dirty="0">
                <a:latin typeface="Arial" pitchFamily="34" charset="0"/>
                <a:cs typeface="Arial" pitchFamily="34" charset="0"/>
              </a:rPr>
              <a:t>Conseil canadien de la sécurité nautique et ses partenaires</a:t>
            </a:r>
          </a:p>
          <a:p>
            <a:pPr marL="2419350" lvl="3" indent="-458788">
              <a:spcBef>
                <a:spcPts val="600"/>
              </a:spcBef>
              <a:defRPr/>
            </a:pPr>
            <a:r>
              <a:rPr lang="fr-FR" sz="1600" b="1" i="1" dirty="0">
                <a:latin typeface="Arial" pitchFamily="34" charset="0"/>
                <a:cs typeface="Arial" pitchFamily="34" charset="0"/>
              </a:rPr>
              <a:t>Préparé par : </a:t>
            </a:r>
            <a:r>
              <a:rPr lang="fr-FR" sz="1600" b="1" dirty="0" err="1">
                <a:latin typeface="Arial" pitchFamily="34" charset="0"/>
                <a:cs typeface="Arial" pitchFamily="34" charset="0"/>
              </a:rPr>
              <a:t>McCullough</a:t>
            </a:r>
            <a:r>
              <a:rPr lang="fr-FR" sz="1600" b="1" dirty="0">
                <a:latin typeface="Arial" pitchFamily="34" charset="0"/>
                <a:cs typeface="Arial" pitchFamily="34" charset="0"/>
              </a:rPr>
              <a:t> Associates, Gadd </a:t>
            </a:r>
            <a:r>
              <a:rPr lang="fr-FR" sz="1600" b="1" dirty="0" err="1">
                <a:latin typeface="Arial" pitchFamily="34" charset="0"/>
                <a:cs typeface="Arial" pitchFamily="34" charset="0"/>
              </a:rPr>
              <a:t>Research</a:t>
            </a:r>
            <a:r>
              <a:rPr lang="fr-FR" sz="1600" b="1" dirty="0">
                <a:latin typeface="Arial" pitchFamily="34" charset="0"/>
                <a:cs typeface="Arial" pitchFamily="34" charset="0"/>
              </a:rPr>
              <a:t> &amp; </a:t>
            </a:r>
            <a:r>
              <a:rPr lang="fr-FR" sz="1600" b="1" dirty="0" err="1">
                <a:latin typeface="Arial" pitchFamily="34" charset="0"/>
                <a:cs typeface="Arial" pitchFamily="34" charset="0"/>
              </a:rPr>
              <a:t>Playsafe</a:t>
            </a:r>
            <a:r>
              <a:rPr lang="fr-FR" sz="1600" b="1" dirty="0">
                <a:latin typeface="Arial" pitchFamily="34" charset="0"/>
                <a:cs typeface="Arial" pitchFamily="34" charset="0"/>
              </a:rPr>
              <a:t> Productions</a:t>
            </a:r>
          </a:p>
          <a:p>
            <a:pPr marL="2419350" lvl="3" indent="-458788">
              <a:spcBef>
                <a:spcPts val="600"/>
              </a:spcBef>
              <a:defRPr/>
            </a:pPr>
            <a:r>
              <a:rPr lang="fr-FR" sz="1600" b="1" dirty="0">
                <a:latin typeface="Arial" pitchFamily="34" charset="0"/>
                <a:cs typeface="Arial" pitchFamily="34" charset="0"/>
              </a:rPr>
              <a:t>Date : mars 2023</a:t>
            </a:r>
          </a:p>
        </p:txBody>
      </p:sp>
      <p:pic>
        <p:nvPicPr>
          <p:cNvPr id="4" name="Picture 3">
            <a:extLst>
              <a:ext uri="{FF2B5EF4-FFF2-40B4-BE49-F238E27FC236}">
                <a16:creationId xmlns:a16="http://schemas.microsoft.com/office/drawing/2014/main" id="{6320ABD6-5A8D-5174-D729-982A3633A36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32959" y="1216643"/>
            <a:ext cx="1995482" cy="1087538"/>
          </a:xfrm>
          <a:prstGeom prst="rect">
            <a:avLst/>
          </a:prstGeom>
        </p:spPr>
      </p:pic>
      <p:pic>
        <p:nvPicPr>
          <p:cNvPr id="6" name="Picture 2">
            <a:extLst>
              <a:ext uri="{FF2B5EF4-FFF2-40B4-BE49-F238E27FC236}">
                <a16:creationId xmlns:a16="http://schemas.microsoft.com/office/drawing/2014/main" id="{85381B12-C589-4062-77B1-90F2EA9DF5E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775228" y="6356395"/>
            <a:ext cx="1591272" cy="55797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5">
            <a:extLst>
              <a:ext uri="{FF2B5EF4-FFF2-40B4-BE49-F238E27FC236}">
                <a16:creationId xmlns:a16="http://schemas.microsoft.com/office/drawing/2014/main" id="{D2B57612-2881-8BC0-59F2-5509797BE13D}"/>
              </a:ext>
            </a:extLst>
          </p:cNvPr>
          <p:cNvSpPr txBox="1">
            <a:spLocks noChangeArrowheads="1"/>
          </p:cNvSpPr>
          <p:nvPr/>
        </p:nvSpPr>
        <p:spPr bwMode="auto">
          <a:xfrm>
            <a:off x="1" y="6528032"/>
            <a:ext cx="2044700" cy="228368"/>
          </a:xfrm>
          <a:prstGeom prst="rect">
            <a:avLst/>
          </a:prstGeom>
          <a:noFill/>
          <a:ln w="9525">
            <a:noFill/>
            <a:miter lim="800000"/>
            <a:headEnd/>
            <a:tailEnd/>
          </a:ln>
          <a:effectLst/>
        </p:spPr>
        <p:txBody>
          <a:bodyPr vert="horz" wrap="square" lIns="91440" tIns="45720" rIns="91440" bIns="45720" numCol="1" rtlCol="0" anchor="t" anchorCtr="0" compatLnSpc="1">
            <a:prstTxWarp prst="textNoShape">
              <a:avLst/>
            </a:prstTxWarp>
          </a:bodyPr>
          <a:lstStyle>
            <a:defPPr>
              <a:defRPr lang="en-US"/>
            </a:defPPr>
            <a:lvl1pPr marL="0" algn="ctr" defTabSz="914400" rtl="0" eaLnBrk="1" latinLnBrk="0" hangingPunct="1">
              <a:defRPr sz="10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800" dirty="0">
                <a:solidFill>
                  <a:srgbClr val="C00000"/>
                </a:solidFill>
              </a:rPr>
              <a:t>Gadd Research</a:t>
            </a:r>
          </a:p>
        </p:txBody>
      </p:sp>
      <p:pic>
        <p:nvPicPr>
          <p:cNvPr id="10" name="Picture 9" descr="A picture containing text, clipart, vector graphics&#10;&#10;Description automatically generated">
            <a:extLst>
              <a:ext uri="{FF2B5EF4-FFF2-40B4-BE49-F238E27FC236}">
                <a16:creationId xmlns:a16="http://schemas.microsoft.com/office/drawing/2014/main" id="{A9AFFC80-B307-E32F-2597-BF0F9A25077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72355" y="6493978"/>
            <a:ext cx="1847290" cy="364022"/>
          </a:xfrm>
          <a:prstGeom prst="rect">
            <a:avLst/>
          </a:prstGeom>
        </p:spPr>
      </p:pic>
    </p:spTree>
    <p:custDataLst>
      <p:tags r:id="rId1"/>
    </p:custDataLst>
  </p:cSld>
  <p:clrMapOvr>
    <a:masterClrMapping/>
  </p:clrMapOvr>
  <p:transition spd="slow">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FR" dirty="0"/>
              <a:t>Recherche observationnelle de la RTF - Les plaisanciers et le port de leurs gilets de sauvetage</a:t>
            </a:r>
            <a:endParaRPr lang="en-US" dirty="0"/>
          </a:p>
        </p:txBody>
      </p:sp>
      <p:sp>
        <p:nvSpPr>
          <p:cNvPr id="4" name="Slide Number Placeholder 3"/>
          <p:cNvSpPr>
            <a:spLocks noGrp="1"/>
          </p:cNvSpPr>
          <p:nvPr>
            <p:ph type="sldNum" sz="quarter" idx="12"/>
          </p:nvPr>
        </p:nvSpPr>
        <p:spPr/>
        <p:txBody>
          <a:bodyPr/>
          <a:lstStyle/>
          <a:p>
            <a:fld id="{5857359A-ACC2-4AC8-94CA-842605F06C6B}" type="slidenum">
              <a:rPr lang="en-US">
                <a:solidFill>
                  <a:prstClr val="white">
                    <a:lumMod val="50000"/>
                  </a:prstClr>
                </a:solidFill>
                <a:latin typeface="Calibri"/>
              </a:rPr>
              <a:pPr/>
              <a:t>10</a:t>
            </a:fld>
            <a:endParaRPr lang="en-US">
              <a:solidFill>
                <a:prstClr val="white">
                  <a:lumMod val="50000"/>
                </a:prstClr>
              </a:solidFill>
              <a:latin typeface="Calibri"/>
            </a:endParaRPr>
          </a:p>
        </p:txBody>
      </p:sp>
      <p:sp>
        <p:nvSpPr>
          <p:cNvPr id="6" name="Text Box 5"/>
          <p:cNvSpPr txBox="1">
            <a:spLocks noChangeArrowheads="1"/>
          </p:cNvSpPr>
          <p:nvPr/>
        </p:nvSpPr>
        <p:spPr bwMode="auto">
          <a:xfrm>
            <a:off x="855406" y="1270661"/>
            <a:ext cx="10394120" cy="841256"/>
          </a:xfrm>
          <a:prstGeom prst="rect">
            <a:avLst/>
          </a:prstGeom>
          <a:noFill/>
          <a:ln w="9525">
            <a:noFill/>
            <a:miter lim="800000"/>
            <a:headEnd/>
            <a:tailEnd/>
          </a:ln>
        </p:spPr>
        <p:txBody>
          <a:bodyPr wrap="square">
            <a:spAutoFit/>
          </a:bodyPr>
          <a:lstStyle/>
          <a:p>
            <a:pPr marL="342900" indent="-342900">
              <a:spcAft>
                <a:spcPts val="800"/>
              </a:spcAft>
              <a:buFont typeface="Arial" pitchFamily="34" charset="0"/>
              <a:buChar char="•"/>
            </a:pPr>
            <a:r>
              <a:rPr lang="en-US" sz="1400" b="1" dirty="0">
                <a:solidFill>
                  <a:prstClr val="black"/>
                </a:solidFill>
                <a:latin typeface="Arial" pitchFamily="34" charset="0"/>
                <a:cs typeface="Arial" pitchFamily="34" charset="0"/>
              </a:rPr>
              <a:t>Comment (suite) :</a:t>
            </a:r>
            <a:endParaRPr lang="en-US" sz="1400" dirty="0">
              <a:solidFill>
                <a:prstClr val="black"/>
              </a:solidFill>
              <a:latin typeface="Arial" pitchFamily="34" charset="0"/>
              <a:cs typeface="Arial" pitchFamily="34" charset="0"/>
            </a:endParaRPr>
          </a:p>
          <a:p>
            <a:pPr marL="800100" lvl="1" indent="-342900">
              <a:spcAft>
                <a:spcPts val="800"/>
              </a:spcAft>
              <a:buFont typeface="Arial" pitchFamily="34" charset="0"/>
              <a:buChar char="•"/>
            </a:pPr>
            <a:r>
              <a:rPr lang="fr-FR" sz="1400" dirty="0">
                <a:solidFill>
                  <a:prstClr val="black"/>
                </a:solidFill>
                <a:latin typeface="Arial" pitchFamily="34" charset="0"/>
                <a:cs typeface="Arial" pitchFamily="34" charset="0"/>
              </a:rPr>
              <a:t>Regardez bien cette image… Caractéristiques des plaisanciers, port du gilet de sauvetage, etc., facilement observables et identifiables.</a:t>
            </a:r>
            <a:r>
              <a:rPr lang="en-US" sz="1400" dirty="0">
                <a:solidFill>
                  <a:prstClr val="black"/>
                </a:solidFill>
                <a:latin typeface="Arial" pitchFamily="34" charset="0"/>
                <a:cs typeface="Arial" pitchFamily="34" charset="0"/>
              </a:rPr>
              <a:t>.</a:t>
            </a:r>
          </a:p>
        </p:txBody>
      </p:sp>
      <p:pic>
        <p:nvPicPr>
          <p:cNvPr id="8" name="Picture 7">
            <a:extLst>
              <a:ext uri="{FF2B5EF4-FFF2-40B4-BE49-F238E27FC236}">
                <a16:creationId xmlns:a16="http://schemas.microsoft.com/office/drawing/2014/main" id="{A4E251E2-57EA-A21C-9CFB-C0DD7D72ED1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42069" y="2000250"/>
            <a:ext cx="7935503" cy="4362450"/>
          </a:xfrm>
          <a:prstGeom prst="rect">
            <a:avLst/>
          </a:prstGeom>
        </p:spPr>
      </p:pic>
      <p:pic>
        <p:nvPicPr>
          <p:cNvPr id="9" name="Picture 8">
            <a:extLst>
              <a:ext uri="{FF2B5EF4-FFF2-40B4-BE49-F238E27FC236}">
                <a16:creationId xmlns:a16="http://schemas.microsoft.com/office/drawing/2014/main" id="{E73AAEFA-112F-37DC-305B-AFBBD436B32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8947" y="2114398"/>
            <a:ext cx="3052214" cy="3961061"/>
          </a:xfrm>
          <a:prstGeom prst="rect">
            <a:avLst/>
          </a:prstGeom>
        </p:spPr>
      </p:pic>
    </p:spTree>
    <p:custDataLst>
      <p:tags r:id="rId1"/>
    </p:custDataLst>
    <p:extLst>
      <p:ext uri="{BB962C8B-B14F-4D97-AF65-F5344CB8AC3E}">
        <p14:creationId xmlns:p14="http://schemas.microsoft.com/office/powerpoint/2010/main" val="1784864415"/>
      </p:ext>
    </p:extLst>
  </p:cSld>
  <p:clrMapOvr>
    <a:masterClrMapping/>
  </p:clrMapOvr>
  <p:transition spd="slow">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FR" dirty="0"/>
              <a:t>Recherche observationnelle de la RTF - Les plaisanciers et le port de leurs gilets de sauvetage</a:t>
            </a:r>
            <a:endParaRPr lang="en-US" dirty="0"/>
          </a:p>
        </p:txBody>
      </p:sp>
      <p:sp>
        <p:nvSpPr>
          <p:cNvPr id="4" name="Slide Number Placeholder 3"/>
          <p:cNvSpPr>
            <a:spLocks noGrp="1"/>
          </p:cNvSpPr>
          <p:nvPr>
            <p:ph type="sldNum" sz="quarter" idx="12"/>
          </p:nvPr>
        </p:nvSpPr>
        <p:spPr/>
        <p:txBody>
          <a:bodyPr/>
          <a:lstStyle/>
          <a:p>
            <a:fld id="{5857359A-ACC2-4AC8-94CA-842605F06C6B}" type="slidenum">
              <a:rPr lang="en-US">
                <a:solidFill>
                  <a:prstClr val="white">
                    <a:lumMod val="50000"/>
                  </a:prstClr>
                </a:solidFill>
                <a:latin typeface="Calibri"/>
              </a:rPr>
              <a:pPr/>
              <a:t>11</a:t>
            </a:fld>
            <a:endParaRPr lang="en-US" dirty="0">
              <a:solidFill>
                <a:prstClr val="white">
                  <a:lumMod val="50000"/>
                </a:prstClr>
              </a:solidFill>
              <a:latin typeface="Calibri"/>
            </a:endParaRPr>
          </a:p>
        </p:txBody>
      </p:sp>
      <p:sp>
        <p:nvSpPr>
          <p:cNvPr id="6" name="Text Box 5"/>
          <p:cNvSpPr txBox="1">
            <a:spLocks noChangeArrowheads="1"/>
          </p:cNvSpPr>
          <p:nvPr/>
        </p:nvSpPr>
        <p:spPr bwMode="auto">
          <a:xfrm>
            <a:off x="385763" y="1167425"/>
            <a:ext cx="11028923" cy="1056700"/>
          </a:xfrm>
          <a:prstGeom prst="rect">
            <a:avLst/>
          </a:prstGeom>
          <a:noFill/>
          <a:ln w="9525">
            <a:noFill/>
            <a:miter lim="800000"/>
            <a:headEnd/>
            <a:tailEnd/>
          </a:ln>
        </p:spPr>
        <p:txBody>
          <a:bodyPr wrap="square">
            <a:spAutoFit/>
          </a:bodyPr>
          <a:lstStyle/>
          <a:p>
            <a:pPr marL="342900" indent="-342900">
              <a:spcAft>
                <a:spcPts val="800"/>
              </a:spcAft>
              <a:buFont typeface="Arial" pitchFamily="34" charset="0"/>
              <a:buChar char="•"/>
            </a:pPr>
            <a:r>
              <a:rPr lang="fr-FR" sz="1400" b="1" dirty="0">
                <a:solidFill>
                  <a:prstClr val="black"/>
                </a:solidFill>
                <a:latin typeface="Arial" pitchFamily="34" charset="0"/>
                <a:cs typeface="Arial" pitchFamily="34" charset="0"/>
              </a:rPr>
              <a:t>Transfert, consolidation et analyse des données </a:t>
            </a:r>
            <a:r>
              <a:rPr lang="en-US" sz="1400" b="1" dirty="0">
                <a:solidFill>
                  <a:prstClr val="black"/>
                </a:solidFill>
                <a:latin typeface="Arial" pitchFamily="34" charset="0"/>
                <a:cs typeface="Arial" pitchFamily="34" charset="0"/>
              </a:rPr>
              <a:t>:</a:t>
            </a:r>
            <a:endParaRPr lang="en-US" sz="1400" dirty="0">
              <a:solidFill>
                <a:prstClr val="black"/>
              </a:solidFill>
              <a:latin typeface="Arial" pitchFamily="34" charset="0"/>
              <a:cs typeface="Arial" pitchFamily="34" charset="0"/>
            </a:endParaRPr>
          </a:p>
          <a:p>
            <a:pPr marL="800100" lvl="1" indent="-342900">
              <a:spcAft>
                <a:spcPts val="800"/>
              </a:spcAft>
              <a:buFont typeface="Arial" pitchFamily="34" charset="0"/>
              <a:buChar char="•"/>
            </a:pPr>
            <a:r>
              <a:rPr lang="fr-FR" sz="1400" dirty="0">
                <a:solidFill>
                  <a:prstClr val="black"/>
                </a:solidFill>
                <a:latin typeface="Arial" pitchFamily="34" charset="0"/>
                <a:cs typeface="Arial" pitchFamily="34" charset="0"/>
              </a:rPr>
              <a:t>À la fin de chaque vol, les observateurs ont examiné le fichier des photos prises et ont saisi les données de chaque bateau et plaisancier dans des formulaires de données en ligne. Qui ont été consolidés dans la base de données d'observation globale par Gadd </a:t>
            </a:r>
            <a:r>
              <a:rPr lang="fr-FR" sz="1400" dirty="0" err="1">
                <a:solidFill>
                  <a:prstClr val="black"/>
                </a:solidFill>
                <a:latin typeface="Arial" pitchFamily="34" charset="0"/>
                <a:cs typeface="Arial" pitchFamily="34" charset="0"/>
              </a:rPr>
              <a:t>Research</a:t>
            </a:r>
            <a:r>
              <a:rPr lang="fr-FR" sz="1400" dirty="0">
                <a:solidFill>
                  <a:prstClr val="black"/>
                </a:solidFill>
                <a:latin typeface="Arial" pitchFamily="34" charset="0"/>
                <a:cs typeface="Arial" pitchFamily="34" charset="0"/>
              </a:rPr>
              <a:t>, pour analyse et rapport.</a:t>
            </a:r>
            <a:r>
              <a:rPr lang="en-US" sz="1400" dirty="0">
                <a:solidFill>
                  <a:prstClr val="black"/>
                </a:solidFill>
                <a:latin typeface="Arial" pitchFamily="34" charset="0"/>
                <a:cs typeface="Arial" pitchFamily="34" charset="0"/>
              </a:rPr>
              <a:t>.</a:t>
            </a:r>
          </a:p>
        </p:txBody>
      </p:sp>
      <p:pic>
        <p:nvPicPr>
          <p:cNvPr id="3" name="Picture 2">
            <a:extLst>
              <a:ext uri="{FF2B5EF4-FFF2-40B4-BE49-F238E27FC236}">
                <a16:creationId xmlns:a16="http://schemas.microsoft.com/office/drawing/2014/main" id="{67D9B0D2-78A2-F923-94FD-1F085596DD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1488" y="1785938"/>
            <a:ext cx="4925402" cy="4919662"/>
          </a:xfrm>
          <a:prstGeom prst="rect">
            <a:avLst/>
          </a:prstGeom>
        </p:spPr>
      </p:pic>
      <p:pic>
        <p:nvPicPr>
          <p:cNvPr id="5" name="Picture 4">
            <a:extLst>
              <a:ext uri="{FF2B5EF4-FFF2-40B4-BE49-F238E27FC236}">
                <a16:creationId xmlns:a16="http://schemas.microsoft.com/office/drawing/2014/main" id="{A85B8D3C-6F25-E8C4-D1AD-61EC471A431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88100" y="2157800"/>
            <a:ext cx="4584700" cy="4281983"/>
          </a:xfrm>
          <a:prstGeom prst="rect">
            <a:avLst/>
          </a:prstGeom>
        </p:spPr>
      </p:pic>
    </p:spTree>
    <p:custDataLst>
      <p:tags r:id="rId1"/>
    </p:custDataLst>
    <p:extLst>
      <p:ext uri="{BB962C8B-B14F-4D97-AF65-F5344CB8AC3E}">
        <p14:creationId xmlns:p14="http://schemas.microsoft.com/office/powerpoint/2010/main" val="1927751783"/>
      </p:ext>
    </p:extLst>
  </p:cSld>
  <p:clrMapOvr>
    <a:masterClrMapping/>
  </p:clrMapOvr>
  <p:transition spd="slow">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57359A-ACC2-4AC8-94CA-842605F06C6B}" type="slidenum">
              <a:rPr lang="en-US">
                <a:solidFill>
                  <a:prstClr val="white">
                    <a:lumMod val="50000"/>
                  </a:prstClr>
                </a:solidFill>
                <a:latin typeface="Calibri"/>
              </a:rPr>
              <a:pPr/>
              <a:t>12</a:t>
            </a:fld>
            <a:endParaRPr lang="en-US" dirty="0">
              <a:solidFill>
                <a:prstClr val="white">
                  <a:lumMod val="50000"/>
                </a:prstClr>
              </a:solidFill>
              <a:latin typeface="Calibri"/>
            </a:endParaRPr>
          </a:p>
        </p:txBody>
      </p:sp>
      <p:sp>
        <p:nvSpPr>
          <p:cNvPr id="5" name="Rectangle 4"/>
          <p:cNvSpPr>
            <a:spLocks noChangeArrowheads="1"/>
          </p:cNvSpPr>
          <p:nvPr/>
        </p:nvSpPr>
        <p:spPr bwMode="auto">
          <a:xfrm>
            <a:off x="2971800" y="2438400"/>
            <a:ext cx="6400800" cy="2120900"/>
          </a:xfrm>
          <a:prstGeom prst="rect">
            <a:avLst/>
          </a:prstGeom>
          <a:solidFill>
            <a:srgbClr val="DDDDDD"/>
          </a:solidFill>
          <a:ln w="9525">
            <a:noFill/>
            <a:miter lim="800000"/>
            <a:headEnd/>
            <a:tailEnd/>
          </a:ln>
        </p:spPr>
        <p:txBody>
          <a:bodyPr wrap="none" anchor="ctr"/>
          <a:lstStyle/>
          <a:p>
            <a:endParaRPr lang="en-US" b="1">
              <a:solidFill>
                <a:prstClr val="black"/>
              </a:solidFill>
              <a:latin typeface="Calibri"/>
            </a:endParaRPr>
          </a:p>
        </p:txBody>
      </p:sp>
      <p:sp>
        <p:nvSpPr>
          <p:cNvPr id="6" name="Rectangle 5"/>
          <p:cNvSpPr>
            <a:spLocks noChangeArrowheads="1"/>
          </p:cNvSpPr>
          <p:nvPr/>
        </p:nvSpPr>
        <p:spPr bwMode="auto">
          <a:xfrm>
            <a:off x="3124200" y="2590800"/>
            <a:ext cx="6096000" cy="1828800"/>
          </a:xfrm>
          <a:prstGeom prst="rect">
            <a:avLst/>
          </a:prstGeom>
          <a:solidFill>
            <a:srgbClr val="D95E23"/>
          </a:solidFill>
          <a:ln w="9525">
            <a:noFill/>
            <a:miter lim="800000"/>
            <a:headEnd/>
            <a:tailEnd/>
          </a:ln>
        </p:spPr>
        <p:txBody>
          <a:bodyPr wrap="none" anchor="ctr"/>
          <a:lstStyle/>
          <a:p>
            <a:pPr algn="ctr">
              <a:spcBef>
                <a:spcPct val="0"/>
              </a:spcBef>
            </a:pPr>
            <a:r>
              <a:rPr lang="en-US" sz="4000" dirty="0">
                <a:solidFill>
                  <a:prstClr val="black"/>
                </a:solidFill>
                <a:latin typeface="Arial" pitchFamily="34" charset="0"/>
                <a:cs typeface="Arial" pitchFamily="34" charset="0"/>
              </a:rPr>
              <a:t>Recherche </a:t>
            </a:r>
          </a:p>
          <a:p>
            <a:pPr algn="ctr">
              <a:spcBef>
                <a:spcPct val="0"/>
              </a:spcBef>
            </a:pPr>
            <a:r>
              <a:rPr lang="en-US" sz="4000" dirty="0" err="1">
                <a:solidFill>
                  <a:prstClr val="black"/>
                </a:solidFill>
                <a:latin typeface="Arial" pitchFamily="34" charset="0"/>
                <a:cs typeface="Arial" pitchFamily="34" charset="0"/>
              </a:rPr>
              <a:t>Observationnelle</a:t>
            </a:r>
            <a:endParaRPr lang="en-US" sz="4000" dirty="0">
              <a:solidFill>
                <a:prstClr val="black"/>
              </a:solidFill>
              <a:latin typeface="Arial" pitchFamily="34" charset="0"/>
              <a:cs typeface="Arial" pitchFamily="34" charset="0"/>
            </a:endParaRPr>
          </a:p>
          <a:p>
            <a:pPr algn="ctr">
              <a:spcBef>
                <a:spcPct val="0"/>
              </a:spcBef>
            </a:pPr>
            <a:r>
              <a:rPr lang="en-US" sz="4000" dirty="0" err="1">
                <a:solidFill>
                  <a:prstClr val="black"/>
                </a:solidFill>
                <a:latin typeface="Arial" pitchFamily="34" charset="0"/>
                <a:cs typeface="Arial" pitchFamily="34" charset="0"/>
              </a:rPr>
              <a:t>Enseignement</a:t>
            </a:r>
            <a:endParaRPr lang="en-US" sz="4000" dirty="0">
              <a:solidFill>
                <a:prstClr val="black"/>
              </a:solidFill>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val="1490550698"/>
      </p:ext>
    </p:extLst>
  </p:cSld>
  <p:clrMapOvr>
    <a:masterClrMapping/>
  </p:clrMapOvr>
  <p:transition spd="slow">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D7D85C-D394-4AFA-A35B-9F95B03F9A6C}"/>
              </a:ext>
            </a:extLst>
          </p:cNvPr>
          <p:cNvSpPr>
            <a:spLocks noGrp="1"/>
          </p:cNvSpPr>
          <p:nvPr>
            <p:ph type="title"/>
          </p:nvPr>
        </p:nvSpPr>
        <p:spPr>
          <a:xfrm>
            <a:off x="1957387" y="65875"/>
            <a:ext cx="10234609" cy="786745"/>
          </a:xfrm>
        </p:spPr>
        <p:txBody>
          <a:bodyPr anchor="t">
            <a:noAutofit/>
          </a:bodyPr>
          <a:lstStyle/>
          <a:p>
            <a:r>
              <a:rPr lang="fr-FR" sz="2000" b="1" dirty="0"/>
              <a:t>Profil des plaisanciers : la plupart des plaisanciers sur les lacs observés en 2021 et 2022 étaient des plaisanciers à moteur (91 %), avec moins de pagayeurs  (7 %) et de marins à voile (3 %).</a:t>
            </a:r>
            <a:endParaRPr lang="en-CA" sz="2000" b="1" dirty="0"/>
          </a:p>
        </p:txBody>
      </p:sp>
      <p:sp>
        <p:nvSpPr>
          <p:cNvPr id="8" name="TextBox 7">
            <a:extLst>
              <a:ext uri="{FF2B5EF4-FFF2-40B4-BE49-F238E27FC236}">
                <a16:creationId xmlns:a16="http://schemas.microsoft.com/office/drawing/2014/main" id="{BE5ED317-39E7-4044-817F-B708413928E1}"/>
              </a:ext>
            </a:extLst>
          </p:cNvPr>
          <p:cNvSpPr txBox="1"/>
          <p:nvPr/>
        </p:nvSpPr>
        <p:spPr>
          <a:xfrm>
            <a:off x="187122" y="1112793"/>
            <a:ext cx="4394404" cy="584775"/>
          </a:xfrm>
          <a:prstGeom prst="rect">
            <a:avLst/>
          </a:prstGeom>
          <a:noFill/>
        </p:spPr>
        <p:txBody>
          <a:bodyPr wrap="square" rtlCol="0">
            <a:spAutoFit/>
          </a:bodyPr>
          <a:lstStyle/>
          <a:p>
            <a:r>
              <a:rPr lang="fr-FR" sz="1600" dirty="0"/>
              <a:t>PROFIL DES PLAISANCIERS 2022 &amp; 2021 : </a:t>
            </a:r>
          </a:p>
          <a:p>
            <a:r>
              <a:rPr lang="fr-FR" sz="1600" b="1" dirty="0"/>
              <a:t>TYPE DE BATEAU</a:t>
            </a:r>
            <a:endParaRPr lang="en-CA" sz="1600" b="1" dirty="0"/>
          </a:p>
        </p:txBody>
      </p:sp>
      <p:sp>
        <p:nvSpPr>
          <p:cNvPr id="9" name="TextBox 8">
            <a:extLst>
              <a:ext uri="{FF2B5EF4-FFF2-40B4-BE49-F238E27FC236}">
                <a16:creationId xmlns:a16="http://schemas.microsoft.com/office/drawing/2014/main" id="{88DC38EB-665B-4817-BDBE-558B3ECD4C15}"/>
              </a:ext>
            </a:extLst>
          </p:cNvPr>
          <p:cNvSpPr txBox="1"/>
          <p:nvPr/>
        </p:nvSpPr>
        <p:spPr>
          <a:xfrm>
            <a:off x="187121" y="1601068"/>
            <a:ext cx="4224389" cy="276999"/>
          </a:xfrm>
          <a:prstGeom prst="rect">
            <a:avLst/>
          </a:prstGeom>
          <a:noFill/>
        </p:spPr>
        <p:txBody>
          <a:bodyPr wrap="square" rtlCol="0">
            <a:spAutoFit/>
          </a:bodyPr>
          <a:lstStyle/>
          <a:p>
            <a:r>
              <a:rPr lang="fr-CA" sz="1200" kern="100" dirty="0">
                <a:effectLst/>
                <a:latin typeface="Calibri" panose="020F0502020204030204" pitchFamily="34" charset="0"/>
                <a:ea typeface="Calibri" panose="020F0502020204030204" pitchFamily="34" charset="0"/>
                <a:cs typeface="Times New Roman" panose="02020603050405020304" pitchFamily="18" charset="0"/>
              </a:rPr>
              <a:t>Type de bateau (% du nombre total de plaisanciers ; pondéré*)</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A6FA3FB0-F26A-48E1-9A55-719B31000797}"/>
              </a:ext>
            </a:extLst>
          </p:cNvPr>
          <p:cNvSpPr txBox="1"/>
          <p:nvPr/>
        </p:nvSpPr>
        <p:spPr>
          <a:xfrm>
            <a:off x="-2" y="6042802"/>
            <a:ext cx="4203291" cy="430887"/>
          </a:xfrm>
          <a:prstGeom prst="rect">
            <a:avLst/>
          </a:prstGeom>
          <a:noFill/>
        </p:spPr>
        <p:txBody>
          <a:bodyPr wrap="square" rtlCol="0">
            <a:spAutoFit/>
          </a:bodyPr>
          <a:lstStyle/>
          <a:p>
            <a:r>
              <a:rPr lang="fr-FR" sz="1100" dirty="0"/>
              <a:t>Taille du bateau à moteur, opération, activité au moment de l'observation sur une Base Totale de plaisanciers à moteur (21423)</a:t>
            </a:r>
            <a:endParaRPr lang="en-CA" sz="1100" dirty="0"/>
          </a:p>
        </p:txBody>
      </p:sp>
      <p:sp>
        <p:nvSpPr>
          <p:cNvPr id="14" name="TextBox 13">
            <a:extLst>
              <a:ext uri="{FF2B5EF4-FFF2-40B4-BE49-F238E27FC236}">
                <a16:creationId xmlns:a16="http://schemas.microsoft.com/office/drawing/2014/main" id="{5A2FAF36-75FF-4D7E-A3B6-FD429817B6BF}"/>
              </a:ext>
            </a:extLst>
          </p:cNvPr>
          <p:cNvSpPr txBox="1"/>
          <p:nvPr/>
        </p:nvSpPr>
        <p:spPr>
          <a:xfrm>
            <a:off x="4624391" y="1087455"/>
            <a:ext cx="4533251" cy="307777"/>
          </a:xfrm>
          <a:prstGeom prst="rect">
            <a:avLst/>
          </a:prstGeom>
          <a:noFill/>
        </p:spPr>
        <p:txBody>
          <a:bodyPr wrap="square" rtlCol="0">
            <a:spAutoFit/>
          </a:bodyPr>
          <a:lstStyle/>
          <a:p>
            <a:r>
              <a:rPr lang="fr-FR" sz="1400" dirty="0"/>
              <a:t>Type de bateau + taille (% du nombre total de plaisanciers)</a:t>
            </a:r>
            <a:endParaRPr lang="en-CA" sz="1400" dirty="0"/>
          </a:p>
        </p:txBody>
      </p:sp>
      <p:sp>
        <p:nvSpPr>
          <p:cNvPr id="3" name="Rectangle 2">
            <a:extLst>
              <a:ext uri="{FF2B5EF4-FFF2-40B4-BE49-F238E27FC236}">
                <a16:creationId xmlns:a16="http://schemas.microsoft.com/office/drawing/2014/main" id="{C25940C1-8B7A-4772-A364-D464B1FE7F91}"/>
              </a:ext>
            </a:extLst>
          </p:cNvPr>
          <p:cNvSpPr/>
          <p:nvPr/>
        </p:nvSpPr>
        <p:spPr>
          <a:xfrm>
            <a:off x="4624392" y="1360939"/>
            <a:ext cx="4533251" cy="2375578"/>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Arrow: Right 4">
            <a:extLst>
              <a:ext uri="{FF2B5EF4-FFF2-40B4-BE49-F238E27FC236}">
                <a16:creationId xmlns:a16="http://schemas.microsoft.com/office/drawing/2014/main" id="{F4876E10-8ACB-41D8-9E06-496F991C3FB4}"/>
              </a:ext>
            </a:extLst>
          </p:cNvPr>
          <p:cNvSpPr/>
          <p:nvPr/>
        </p:nvSpPr>
        <p:spPr>
          <a:xfrm>
            <a:off x="4411512" y="2403890"/>
            <a:ext cx="387658" cy="470516"/>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7" name="Rectangle 16">
            <a:extLst>
              <a:ext uri="{FF2B5EF4-FFF2-40B4-BE49-F238E27FC236}">
                <a16:creationId xmlns:a16="http://schemas.microsoft.com/office/drawing/2014/main" id="{64247220-27C7-4E58-9B8B-D5AB340BB5FA}"/>
              </a:ext>
            </a:extLst>
          </p:cNvPr>
          <p:cNvSpPr/>
          <p:nvPr/>
        </p:nvSpPr>
        <p:spPr>
          <a:xfrm>
            <a:off x="4624391" y="3731943"/>
            <a:ext cx="4533251" cy="1220815"/>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8" name="Arrow: Right 17">
            <a:extLst>
              <a:ext uri="{FF2B5EF4-FFF2-40B4-BE49-F238E27FC236}">
                <a16:creationId xmlns:a16="http://schemas.microsoft.com/office/drawing/2014/main" id="{8E3FF5BB-A66D-4C00-9555-DB8179081B8E}"/>
              </a:ext>
            </a:extLst>
          </p:cNvPr>
          <p:cNvSpPr/>
          <p:nvPr/>
        </p:nvSpPr>
        <p:spPr>
          <a:xfrm>
            <a:off x="4446191" y="4063233"/>
            <a:ext cx="387658" cy="470516"/>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Rectangle 18">
            <a:extLst>
              <a:ext uri="{FF2B5EF4-FFF2-40B4-BE49-F238E27FC236}">
                <a16:creationId xmlns:a16="http://schemas.microsoft.com/office/drawing/2014/main" id="{293FACC0-6C88-43F6-A50F-7B2E0CAACF93}"/>
              </a:ext>
            </a:extLst>
          </p:cNvPr>
          <p:cNvSpPr/>
          <p:nvPr/>
        </p:nvSpPr>
        <p:spPr>
          <a:xfrm>
            <a:off x="4624391" y="4952759"/>
            <a:ext cx="4533251" cy="1010514"/>
          </a:xfrm>
          <a:prstGeom prst="rect">
            <a:avLst/>
          </a:prstGeom>
          <a:noFill/>
          <a:ln w="28575">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0" name="Arrow: Right 19">
            <a:extLst>
              <a:ext uri="{FF2B5EF4-FFF2-40B4-BE49-F238E27FC236}">
                <a16:creationId xmlns:a16="http://schemas.microsoft.com/office/drawing/2014/main" id="{504FF125-16D0-4F2E-BB14-C346EC925E79}"/>
              </a:ext>
            </a:extLst>
          </p:cNvPr>
          <p:cNvSpPr/>
          <p:nvPr/>
        </p:nvSpPr>
        <p:spPr>
          <a:xfrm>
            <a:off x="4437777" y="5163093"/>
            <a:ext cx="387658" cy="470516"/>
          </a:xfrm>
          <a:prstGeom prst="rightArrow">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TextBox 1">
            <a:extLst>
              <a:ext uri="{FF2B5EF4-FFF2-40B4-BE49-F238E27FC236}">
                <a16:creationId xmlns:a16="http://schemas.microsoft.com/office/drawing/2014/main" id="{BC1E6419-8EB1-4301-8F53-52F278968F18}"/>
              </a:ext>
            </a:extLst>
          </p:cNvPr>
          <p:cNvSpPr txBox="1"/>
          <p:nvPr/>
        </p:nvSpPr>
        <p:spPr>
          <a:xfrm>
            <a:off x="9264357" y="1352851"/>
            <a:ext cx="2927640" cy="2308324"/>
          </a:xfrm>
          <a:prstGeom prst="rect">
            <a:avLst/>
          </a:prstGeom>
          <a:noFill/>
        </p:spPr>
        <p:txBody>
          <a:bodyPr wrap="square" rtlCol="0">
            <a:spAutoFit/>
          </a:bodyPr>
          <a:lstStyle/>
          <a:p>
            <a:pPr marL="285750" indent="-285750">
              <a:buFont typeface="Arial" panose="020B0604020202020204" pitchFamily="34" charset="0"/>
              <a:buChar char="•"/>
            </a:pPr>
            <a:r>
              <a:rPr lang="fr-FR" sz="1600" dirty="0"/>
              <a:t>Petits bateaux à moteur non pontés, petits runabouts et grands runabouts étant les plus grands sous-groupes, représentant collectivement les deux tiers (64 %) du nombre total de plaisanciers.</a:t>
            </a:r>
            <a:r>
              <a:rPr lang="en-CA" sz="1600" dirty="0"/>
              <a:t>.</a:t>
            </a:r>
          </a:p>
          <a:p>
            <a:pPr marL="285750" indent="-285750">
              <a:buFont typeface="Arial" panose="020B0604020202020204" pitchFamily="34" charset="0"/>
              <a:buChar char="•"/>
            </a:pPr>
            <a:endParaRPr lang="en-CA" sz="1600" dirty="0"/>
          </a:p>
          <a:p>
            <a:pPr marL="285750" indent="-285750">
              <a:buFont typeface="Arial" panose="020B0604020202020204" pitchFamily="34" charset="0"/>
              <a:buChar char="•"/>
            </a:pPr>
            <a:endParaRPr lang="en-CA" sz="1600" dirty="0"/>
          </a:p>
        </p:txBody>
      </p:sp>
      <p:sp>
        <p:nvSpPr>
          <p:cNvPr id="22" name="TextBox 1">
            <a:extLst>
              <a:ext uri="{FF2B5EF4-FFF2-40B4-BE49-F238E27FC236}">
                <a16:creationId xmlns:a16="http://schemas.microsoft.com/office/drawing/2014/main" id="{E1934734-13A8-4F20-8A74-AC8801C6A99D}"/>
              </a:ext>
            </a:extLst>
          </p:cNvPr>
          <p:cNvSpPr txBox="1"/>
          <p:nvPr/>
        </p:nvSpPr>
        <p:spPr>
          <a:xfrm>
            <a:off x="6096001" y="6047503"/>
            <a:ext cx="6007224" cy="39769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fr-FR" sz="1100" dirty="0"/>
              <a:t>* Les échantillons de 2021 et 2022 ont été pondérés pour correspondre au profil ci-dessus.</a:t>
            </a:r>
          </a:p>
          <a:p>
            <a:pPr algn="r"/>
            <a:r>
              <a:rPr lang="fr-FR" sz="1100" dirty="0"/>
              <a:t> **La base n’est pas assez grande pour analyser/signaler les kitesurfeurs en tant que sous-groupe</a:t>
            </a:r>
          </a:p>
        </p:txBody>
      </p:sp>
      <p:sp>
        <p:nvSpPr>
          <p:cNvPr id="28" name="Right Brace 27">
            <a:extLst>
              <a:ext uri="{FF2B5EF4-FFF2-40B4-BE49-F238E27FC236}">
                <a16:creationId xmlns:a16="http://schemas.microsoft.com/office/drawing/2014/main" id="{5640E04F-91C9-4188-831D-BD49FA3B387E}"/>
              </a:ext>
            </a:extLst>
          </p:cNvPr>
          <p:cNvSpPr/>
          <p:nvPr/>
        </p:nvSpPr>
        <p:spPr>
          <a:xfrm>
            <a:off x="8443033" y="1354442"/>
            <a:ext cx="178242" cy="89832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sp>
        <p:nvSpPr>
          <p:cNvPr id="29" name="TextBox 28">
            <a:extLst>
              <a:ext uri="{FF2B5EF4-FFF2-40B4-BE49-F238E27FC236}">
                <a16:creationId xmlns:a16="http://schemas.microsoft.com/office/drawing/2014/main" id="{63C400A4-F4C8-4E5C-BF0D-4EC09E98A3EE}"/>
              </a:ext>
            </a:extLst>
          </p:cNvPr>
          <p:cNvSpPr txBox="1"/>
          <p:nvPr/>
        </p:nvSpPr>
        <p:spPr>
          <a:xfrm>
            <a:off x="8621275" y="1686344"/>
            <a:ext cx="679467" cy="338554"/>
          </a:xfrm>
          <a:prstGeom prst="rect">
            <a:avLst/>
          </a:prstGeom>
          <a:noFill/>
        </p:spPr>
        <p:txBody>
          <a:bodyPr wrap="square" rtlCol="0">
            <a:spAutoFit/>
          </a:bodyPr>
          <a:lstStyle/>
          <a:p>
            <a:pPr algn="l"/>
            <a:r>
              <a:rPr lang="en-CA" sz="1600" dirty="0"/>
              <a:t>64</a:t>
            </a:r>
          </a:p>
        </p:txBody>
      </p:sp>
      <p:sp>
        <p:nvSpPr>
          <p:cNvPr id="10" name="TextBox 9">
            <a:extLst>
              <a:ext uri="{FF2B5EF4-FFF2-40B4-BE49-F238E27FC236}">
                <a16:creationId xmlns:a16="http://schemas.microsoft.com/office/drawing/2014/main" id="{534F8E9A-4D64-85DF-375E-9D31BC6B1D9A}"/>
              </a:ext>
            </a:extLst>
          </p:cNvPr>
          <p:cNvSpPr txBox="1"/>
          <p:nvPr/>
        </p:nvSpPr>
        <p:spPr>
          <a:xfrm>
            <a:off x="0" y="6512030"/>
            <a:ext cx="9435637" cy="246221"/>
          </a:xfrm>
          <a:prstGeom prst="rect">
            <a:avLst/>
          </a:prstGeom>
          <a:noFill/>
        </p:spPr>
        <p:txBody>
          <a:bodyPr wrap="square" rtlCol="0">
            <a:spAutoFit/>
          </a:bodyPr>
          <a:lstStyle/>
          <a:p>
            <a:r>
              <a:rPr lang="fr-FR" sz="1000" dirty="0">
                <a:solidFill>
                  <a:srgbClr val="000000"/>
                </a:solidFill>
                <a:latin typeface="Lucida Grande"/>
                <a:ea typeface="Lucida Grande"/>
                <a:cs typeface="Lucida Grande"/>
              </a:rPr>
              <a:t>Source - Étude aérienne 2021 et 2022</a:t>
            </a:r>
            <a:endParaRPr lang="en-CA" sz="1000" dirty="0"/>
          </a:p>
        </p:txBody>
      </p:sp>
      <p:pic>
        <p:nvPicPr>
          <p:cNvPr id="15" name="Picture 14">
            <a:extLst>
              <a:ext uri="{FF2B5EF4-FFF2-40B4-BE49-F238E27FC236}">
                <a16:creationId xmlns:a16="http://schemas.microsoft.com/office/drawing/2014/main" id="{D7DECF9C-375B-F040-43E5-2F460CFAB76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87532" y="3182090"/>
            <a:ext cx="816935" cy="493819"/>
          </a:xfrm>
          <a:prstGeom prst="rect">
            <a:avLst/>
          </a:prstGeom>
        </p:spPr>
      </p:pic>
      <p:sp>
        <p:nvSpPr>
          <p:cNvPr id="16" name="Slide Number Placeholder 3">
            <a:extLst>
              <a:ext uri="{FF2B5EF4-FFF2-40B4-BE49-F238E27FC236}">
                <a16:creationId xmlns:a16="http://schemas.microsoft.com/office/drawing/2014/main" id="{0A7FC4F8-B23D-527A-0FA3-1742195C874E}"/>
              </a:ext>
            </a:extLst>
          </p:cNvPr>
          <p:cNvSpPr>
            <a:spLocks noGrp="1"/>
          </p:cNvSpPr>
          <p:nvPr>
            <p:ph type="sldNum" sz="quarter" idx="12"/>
          </p:nvPr>
        </p:nvSpPr>
        <p:spPr>
          <a:xfrm>
            <a:off x="11414687" y="6480176"/>
            <a:ext cx="768085" cy="365125"/>
          </a:xfrm>
        </p:spPr>
        <p:txBody>
          <a:bodyPr/>
          <a:lstStyle/>
          <a:p>
            <a:fld id="{5857359A-ACC2-4AC8-94CA-842605F06C6B}" type="slidenum">
              <a:rPr lang="en-US">
                <a:solidFill>
                  <a:prstClr val="white">
                    <a:lumMod val="50000"/>
                  </a:prstClr>
                </a:solidFill>
                <a:latin typeface="Calibri"/>
              </a:rPr>
              <a:pPr/>
              <a:t>13</a:t>
            </a:fld>
            <a:endParaRPr lang="en-US" dirty="0">
              <a:solidFill>
                <a:prstClr val="white">
                  <a:lumMod val="50000"/>
                </a:prstClr>
              </a:solidFill>
              <a:latin typeface="Calibri"/>
            </a:endParaRPr>
          </a:p>
        </p:txBody>
      </p:sp>
      <p:sp>
        <p:nvSpPr>
          <p:cNvPr id="13" name="Rectangle 2">
            <a:extLst>
              <a:ext uri="{FF2B5EF4-FFF2-40B4-BE49-F238E27FC236}">
                <a16:creationId xmlns:a16="http://schemas.microsoft.com/office/drawing/2014/main" id="{467D3A24-84A7-736E-4050-7A35A23C2C65}"/>
              </a:ext>
            </a:extLst>
          </p:cNvPr>
          <p:cNvSpPr>
            <a:spLocks noChangeArrowheads="1"/>
          </p:cNvSpPr>
          <p:nvPr/>
        </p:nvSpPr>
        <p:spPr bwMode="auto">
          <a:xfrm>
            <a:off x="0" y="163707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graphicFrame>
        <p:nvGraphicFramePr>
          <p:cNvPr id="21" name="Chart 20">
            <a:extLst>
              <a:ext uri="{FF2B5EF4-FFF2-40B4-BE49-F238E27FC236}">
                <a16:creationId xmlns:a16="http://schemas.microsoft.com/office/drawing/2014/main" id="{4233E20B-33C2-4C09-A4BC-2E8C8DE56B2D}"/>
              </a:ext>
            </a:extLst>
          </p:cNvPr>
          <p:cNvGraphicFramePr/>
          <p:nvPr>
            <p:extLst>
              <p:ext uri="{D42A27DB-BD31-4B8C-83A1-F6EECF244321}">
                <p14:modId xmlns:p14="http://schemas.microsoft.com/office/powerpoint/2010/main" val="3562978168"/>
              </p:ext>
            </p:extLst>
          </p:nvPr>
        </p:nvGraphicFramePr>
        <p:xfrm>
          <a:off x="0" y="1637070"/>
          <a:ext cx="4448175" cy="46609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3" name="Chart 22">
            <a:extLst>
              <a:ext uri="{FF2B5EF4-FFF2-40B4-BE49-F238E27FC236}">
                <a16:creationId xmlns:a16="http://schemas.microsoft.com/office/drawing/2014/main" id="{D60E735E-DE35-41BD-B1BD-285C51FCDAC5}"/>
              </a:ext>
            </a:extLst>
          </p:cNvPr>
          <p:cNvGraphicFramePr/>
          <p:nvPr>
            <p:extLst>
              <p:ext uri="{D42A27DB-BD31-4B8C-83A1-F6EECF244321}">
                <p14:modId xmlns:p14="http://schemas.microsoft.com/office/powerpoint/2010/main" val="741316847"/>
              </p:ext>
            </p:extLst>
          </p:nvPr>
        </p:nvGraphicFramePr>
        <p:xfrm>
          <a:off x="4654048" y="1381043"/>
          <a:ext cx="5981065" cy="4862830"/>
        </p:xfrm>
        <a:graphic>
          <a:graphicData uri="http://schemas.openxmlformats.org/drawingml/2006/chart">
            <c:chart xmlns:c="http://schemas.openxmlformats.org/drawingml/2006/chart" xmlns:r="http://schemas.openxmlformats.org/officeDocument/2006/relationships" r:id="rId6"/>
          </a:graphicData>
        </a:graphic>
      </p:graphicFrame>
    </p:spTree>
    <p:custDataLst>
      <p:tags r:id="rId1"/>
    </p:custDataLst>
    <p:extLst>
      <p:ext uri="{BB962C8B-B14F-4D97-AF65-F5344CB8AC3E}">
        <p14:creationId xmlns:p14="http://schemas.microsoft.com/office/powerpoint/2010/main" val="4047500285"/>
      </p:ext>
    </p:extLst>
  </p:cSld>
  <p:clrMapOvr>
    <a:masterClrMapping/>
  </p:clrMapOvr>
  <p:transition spd="slow">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D7D85C-D394-4AFA-A35B-9F95B03F9A6C}"/>
              </a:ext>
            </a:extLst>
          </p:cNvPr>
          <p:cNvSpPr>
            <a:spLocks noGrp="1"/>
          </p:cNvSpPr>
          <p:nvPr>
            <p:ph type="title"/>
          </p:nvPr>
        </p:nvSpPr>
        <p:spPr>
          <a:xfrm>
            <a:off x="1857374" y="-58991"/>
            <a:ext cx="10334625" cy="670612"/>
          </a:xfrm>
        </p:spPr>
        <p:txBody>
          <a:bodyPr anchor="t">
            <a:noAutofit/>
          </a:bodyPr>
          <a:lstStyle/>
          <a:p>
            <a:r>
              <a:rPr lang="fr-FR" sz="1800" b="1" dirty="0"/>
              <a:t>Les deux tiers (65 %) des plaisanciers à moteur étaient dans de petites embarcations de moins de 6 mètres de longueur, la majorité (63 %) étant en mouvement. L'activité la plus courante était la navigation de plaisance, suivie de la pêche (y compris « en déplacement avec l'intention de pêcher »).</a:t>
            </a:r>
            <a:endParaRPr lang="en-CA" sz="1800" dirty="0"/>
          </a:p>
        </p:txBody>
      </p:sp>
      <p:sp>
        <p:nvSpPr>
          <p:cNvPr id="8" name="TextBox 7">
            <a:extLst>
              <a:ext uri="{FF2B5EF4-FFF2-40B4-BE49-F238E27FC236}">
                <a16:creationId xmlns:a16="http://schemas.microsoft.com/office/drawing/2014/main" id="{BE5ED317-39E7-4044-817F-B708413928E1}"/>
              </a:ext>
            </a:extLst>
          </p:cNvPr>
          <p:cNvSpPr txBox="1"/>
          <p:nvPr/>
        </p:nvSpPr>
        <p:spPr>
          <a:xfrm>
            <a:off x="174071" y="1187347"/>
            <a:ext cx="11240616" cy="369332"/>
          </a:xfrm>
          <a:prstGeom prst="rect">
            <a:avLst/>
          </a:prstGeom>
          <a:noFill/>
        </p:spPr>
        <p:txBody>
          <a:bodyPr wrap="square" rtlCol="0">
            <a:spAutoFit/>
          </a:bodyPr>
          <a:lstStyle/>
          <a:p>
            <a:r>
              <a:rPr lang="fr-FR" dirty="0"/>
              <a:t>PROFIL DES ADEPTES DE BATEAU À MOTEUR 2022 ET 2021 : </a:t>
            </a:r>
            <a:r>
              <a:rPr lang="fr-FR" b="1" dirty="0"/>
              <a:t>TAILLE, OPÉRATION ET ACTIVITÉ DU BATEAU </a:t>
            </a:r>
            <a:r>
              <a:rPr lang="fr-FR" dirty="0"/>
              <a:t>(PONDÉRÉ)</a:t>
            </a:r>
            <a:endParaRPr lang="en-CA" dirty="0"/>
          </a:p>
        </p:txBody>
      </p:sp>
      <p:sp>
        <p:nvSpPr>
          <p:cNvPr id="9" name="TextBox 8">
            <a:extLst>
              <a:ext uri="{FF2B5EF4-FFF2-40B4-BE49-F238E27FC236}">
                <a16:creationId xmlns:a16="http://schemas.microsoft.com/office/drawing/2014/main" id="{88DC38EB-665B-4817-BDBE-558B3ECD4C15}"/>
              </a:ext>
            </a:extLst>
          </p:cNvPr>
          <p:cNvSpPr txBox="1"/>
          <p:nvPr/>
        </p:nvSpPr>
        <p:spPr>
          <a:xfrm>
            <a:off x="282226" y="1608485"/>
            <a:ext cx="3222594" cy="523220"/>
          </a:xfrm>
          <a:prstGeom prst="rect">
            <a:avLst/>
          </a:prstGeom>
          <a:noFill/>
        </p:spPr>
        <p:txBody>
          <a:bodyPr wrap="square" rtlCol="0">
            <a:spAutoFit/>
          </a:bodyPr>
          <a:lstStyle/>
          <a:p>
            <a:r>
              <a:rPr lang="fr-FR" sz="1400" dirty="0"/>
              <a:t>Taille du bateau à moteur (% des plaisanciers à moteur)</a:t>
            </a:r>
            <a:endParaRPr lang="en-CA" sz="1400" dirty="0"/>
          </a:p>
        </p:txBody>
      </p:sp>
      <p:sp>
        <p:nvSpPr>
          <p:cNvPr id="6" name="TextBox 5">
            <a:extLst>
              <a:ext uri="{FF2B5EF4-FFF2-40B4-BE49-F238E27FC236}">
                <a16:creationId xmlns:a16="http://schemas.microsoft.com/office/drawing/2014/main" id="{A6FA3FB0-F26A-48E1-9A55-719B31000797}"/>
              </a:ext>
            </a:extLst>
          </p:cNvPr>
          <p:cNvSpPr txBox="1"/>
          <p:nvPr/>
        </p:nvSpPr>
        <p:spPr>
          <a:xfrm>
            <a:off x="-2" y="6049289"/>
            <a:ext cx="4277033" cy="430887"/>
          </a:xfrm>
          <a:prstGeom prst="rect">
            <a:avLst/>
          </a:prstGeom>
          <a:noFill/>
        </p:spPr>
        <p:txBody>
          <a:bodyPr wrap="square" rtlCol="0">
            <a:spAutoFit/>
          </a:bodyPr>
          <a:lstStyle/>
          <a:p>
            <a:r>
              <a:rPr lang="fr-FR" sz="1100" dirty="0"/>
              <a:t>Taille du bateau à moteur, opération, activité au moment de l'observation sur une Base Totale de plaisanciers à moteur (21423)</a:t>
            </a:r>
            <a:endParaRPr lang="en-CA" sz="1100" dirty="0"/>
          </a:p>
        </p:txBody>
      </p:sp>
      <p:sp>
        <p:nvSpPr>
          <p:cNvPr id="14" name="TextBox 13">
            <a:extLst>
              <a:ext uri="{FF2B5EF4-FFF2-40B4-BE49-F238E27FC236}">
                <a16:creationId xmlns:a16="http://schemas.microsoft.com/office/drawing/2014/main" id="{5A2FAF36-75FF-4D7E-A3B6-FD429817B6BF}"/>
              </a:ext>
            </a:extLst>
          </p:cNvPr>
          <p:cNvSpPr txBox="1"/>
          <p:nvPr/>
        </p:nvSpPr>
        <p:spPr>
          <a:xfrm>
            <a:off x="3721940" y="1598201"/>
            <a:ext cx="3589102" cy="523220"/>
          </a:xfrm>
          <a:prstGeom prst="rect">
            <a:avLst/>
          </a:prstGeom>
          <a:noFill/>
        </p:spPr>
        <p:txBody>
          <a:bodyPr wrap="square" rtlCol="0">
            <a:spAutoFit/>
          </a:bodyPr>
          <a:lstStyle/>
          <a:p>
            <a:r>
              <a:rPr lang="fr-FR" sz="1400" dirty="0"/>
              <a:t>Pilotage des bateaux à moteur (% des plaisanciers à moteur)</a:t>
            </a:r>
            <a:endParaRPr lang="en-CA" sz="1400" dirty="0"/>
          </a:p>
        </p:txBody>
      </p:sp>
      <p:sp>
        <p:nvSpPr>
          <p:cNvPr id="27" name="Slide Number Placeholder 5">
            <a:extLst>
              <a:ext uri="{FF2B5EF4-FFF2-40B4-BE49-F238E27FC236}">
                <a16:creationId xmlns:a16="http://schemas.microsoft.com/office/drawing/2014/main" id="{6B7D900B-EB14-4077-9618-80EBEECEC5B8}"/>
              </a:ext>
            </a:extLst>
          </p:cNvPr>
          <p:cNvSpPr txBox="1">
            <a:spLocks/>
          </p:cNvSpPr>
          <p:nvPr/>
        </p:nvSpPr>
        <p:spPr>
          <a:xfrm>
            <a:off x="11585360" y="6503018"/>
            <a:ext cx="517864" cy="365125"/>
          </a:xfrm>
          <a:prstGeom prst="rect">
            <a:avLst/>
          </a:prstGeom>
        </p:spPr>
        <p:txBody>
          <a:bodyP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53223C-A70F-4A00-9B21-174ED937DE7F}" type="slidenum">
              <a:rPr lang="en-CA" smtClean="0"/>
              <a:pPr/>
              <a:t>14</a:t>
            </a:fld>
            <a:endParaRPr lang="en-CA" dirty="0"/>
          </a:p>
        </p:txBody>
      </p:sp>
      <p:sp>
        <p:nvSpPr>
          <p:cNvPr id="13" name="TextBox 12">
            <a:extLst>
              <a:ext uri="{FF2B5EF4-FFF2-40B4-BE49-F238E27FC236}">
                <a16:creationId xmlns:a16="http://schemas.microsoft.com/office/drawing/2014/main" id="{8159D938-75B2-037A-77A6-0C557168E8D9}"/>
              </a:ext>
            </a:extLst>
          </p:cNvPr>
          <p:cNvSpPr txBox="1"/>
          <p:nvPr/>
        </p:nvSpPr>
        <p:spPr>
          <a:xfrm>
            <a:off x="7311041" y="1605582"/>
            <a:ext cx="4533251" cy="307777"/>
          </a:xfrm>
          <a:prstGeom prst="rect">
            <a:avLst/>
          </a:prstGeom>
          <a:noFill/>
        </p:spPr>
        <p:txBody>
          <a:bodyPr wrap="square" rtlCol="0">
            <a:spAutoFit/>
          </a:bodyPr>
          <a:lstStyle/>
          <a:p>
            <a:r>
              <a:rPr lang="fr-FR" sz="1400" dirty="0"/>
              <a:t>Activité sur bateaux à moteur (% des plaisanciers à moteur)</a:t>
            </a:r>
            <a:endParaRPr lang="en-CA" sz="1400" dirty="0"/>
          </a:p>
        </p:txBody>
      </p:sp>
      <p:sp>
        <p:nvSpPr>
          <p:cNvPr id="3" name="TextBox 2">
            <a:extLst>
              <a:ext uri="{FF2B5EF4-FFF2-40B4-BE49-F238E27FC236}">
                <a16:creationId xmlns:a16="http://schemas.microsoft.com/office/drawing/2014/main" id="{3D59C479-D118-5928-8E7A-2C61F5B5B284}"/>
              </a:ext>
            </a:extLst>
          </p:cNvPr>
          <p:cNvSpPr txBox="1"/>
          <p:nvPr/>
        </p:nvSpPr>
        <p:spPr>
          <a:xfrm>
            <a:off x="0" y="6512030"/>
            <a:ext cx="9435637" cy="246221"/>
          </a:xfrm>
          <a:prstGeom prst="rect">
            <a:avLst/>
          </a:prstGeom>
          <a:noFill/>
        </p:spPr>
        <p:txBody>
          <a:bodyPr wrap="square" rtlCol="0">
            <a:spAutoFit/>
          </a:bodyPr>
          <a:lstStyle/>
          <a:p>
            <a:r>
              <a:rPr lang="fr-FR" sz="1000" dirty="0">
                <a:solidFill>
                  <a:srgbClr val="000000"/>
                </a:solidFill>
                <a:latin typeface="Lucida Grande"/>
                <a:ea typeface="Lucida Grande"/>
                <a:cs typeface="Lucida Grande"/>
              </a:rPr>
              <a:t>Source - Étude aérienne 2021 et 2022</a:t>
            </a:r>
            <a:endParaRPr lang="en-CA" sz="1000" dirty="0"/>
          </a:p>
        </p:txBody>
      </p:sp>
      <p:sp>
        <p:nvSpPr>
          <p:cNvPr id="5" name="Slide Number Placeholder 3">
            <a:extLst>
              <a:ext uri="{FF2B5EF4-FFF2-40B4-BE49-F238E27FC236}">
                <a16:creationId xmlns:a16="http://schemas.microsoft.com/office/drawing/2014/main" id="{BD2304B2-DBCF-7072-CB1F-5957D331CB9B}"/>
              </a:ext>
            </a:extLst>
          </p:cNvPr>
          <p:cNvSpPr>
            <a:spLocks noGrp="1"/>
          </p:cNvSpPr>
          <p:nvPr>
            <p:ph type="sldNum" sz="quarter" idx="12"/>
          </p:nvPr>
        </p:nvSpPr>
        <p:spPr>
          <a:xfrm>
            <a:off x="11414687" y="6480176"/>
            <a:ext cx="768085" cy="365125"/>
          </a:xfrm>
        </p:spPr>
        <p:txBody>
          <a:bodyPr/>
          <a:lstStyle/>
          <a:p>
            <a:fld id="{5857359A-ACC2-4AC8-94CA-842605F06C6B}" type="slidenum">
              <a:rPr lang="en-US">
                <a:solidFill>
                  <a:prstClr val="white">
                    <a:lumMod val="50000"/>
                  </a:prstClr>
                </a:solidFill>
                <a:latin typeface="Calibri"/>
              </a:rPr>
              <a:pPr/>
              <a:t>14</a:t>
            </a:fld>
            <a:endParaRPr lang="en-US" dirty="0">
              <a:solidFill>
                <a:prstClr val="white">
                  <a:lumMod val="50000"/>
                </a:prstClr>
              </a:solidFill>
              <a:latin typeface="Calibri"/>
            </a:endParaRPr>
          </a:p>
        </p:txBody>
      </p:sp>
      <p:graphicFrame>
        <p:nvGraphicFramePr>
          <p:cNvPr id="2" name="Chart 1">
            <a:extLst>
              <a:ext uri="{FF2B5EF4-FFF2-40B4-BE49-F238E27FC236}">
                <a16:creationId xmlns:a16="http://schemas.microsoft.com/office/drawing/2014/main" id="{4233E20B-33C2-4C09-A4BC-2E8C8DE56B2D}"/>
              </a:ext>
            </a:extLst>
          </p:cNvPr>
          <p:cNvGraphicFramePr/>
          <p:nvPr>
            <p:extLst>
              <p:ext uri="{D42A27DB-BD31-4B8C-83A1-F6EECF244321}">
                <p14:modId xmlns:p14="http://schemas.microsoft.com/office/powerpoint/2010/main" val="3151623797"/>
              </p:ext>
            </p:extLst>
          </p:nvPr>
        </p:nvGraphicFramePr>
        <p:xfrm>
          <a:off x="174071" y="2066452"/>
          <a:ext cx="3221990" cy="36779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hart 11">
            <a:extLst>
              <a:ext uri="{FF2B5EF4-FFF2-40B4-BE49-F238E27FC236}">
                <a16:creationId xmlns:a16="http://schemas.microsoft.com/office/drawing/2014/main" id="{11EA55A6-17CF-662B-F23A-90FD7281902B}"/>
              </a:ext>
            </a:extLst>
          </p:cNvPr>
          <p:cNvGraphicFramePr/>
          <p:nvPr>
            <p:extLst>
              <p:ext uri="{D42A27DB-BD31-4B8C-83A1-F6EECF244321}">
                <p14:modId xmlns:p14="http://schemas.microsoft.com/office/powerpoint/2010/main" val="2042782091"/>
              </p:ext>
            </p:extLst>
          </p:nvPr>
        </p:nvGraphicFramePr>
        <p:xfrm>
          <a:off x="3248149" y="2076732"/>
          <a:ext cx="3630930" cy="367792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 name="Chart 14">
            <a:extLst>
              <a:ext uri="{FF2B5EF4-FFF2-40B4-BE49-F238E27FC236}">
                <a16:creationId xmlns:a16="http://schemas.microsoft.com/office/drawing/2014/main" id="{59E9EE57-2C2C-D4DC-9738-57FFB28AC57B}"/>
              </a:ext>
            </a:extLst>
          </p:cNvPr>
          <p:cNvGraphicFramePr/>
          <p:nvPr>
            <p:extLst>
              <p:ext uri="{D42A27DB-BD31-4B8C-83A1-F6EECF244321}">
                <p14:modId xmlns:p14="http://schemas.microsoft.com/office/powerpoint/2010/main" val="1473506814"/>
              </p:ext>
            </p:extLst>
          </p:nvPr>
        </p:nvGraphicFramePr>
        <p:xfrm>
          <a:off x="6265138" y="2257483"/>
          <a:ext cx="6343650" cy="3556000"/>
        </p:xfrm>
        <a:graphic>
          <a:graphicData uri="http://schemas.openxmlformats.org/drawingml/2006/chart">
            <c:chart xmlns:c="http://schemas.openxmlformats.org/drawingml/2006/chart" xmlns:r="http://schemas.openxmlformats.org/officeDocument/2006/relationships" r:id="rId6"/>
          </a:graphicData>
        </a:graphic>
      </p:graphicFrame>
    </p:spTree>
    <p:custDataLst>
      <p:tags r:id="rId1"/>
    </p:custDataLst>
    <p:extLst>
      <p:ext uri="{BB962C8B-B14F-4D97-AF65-F5344CB8AC3E}">
        <p14:creationId xmlns:p14="http://schemas.microsoft.com/office/powerpoint/2010/main" val="3557569200"/>
      </p:ext>
    </p:extLst>
  </p:cSld>
  <p:clrMapOvr>
    <a:masterClrMapping/>
  </p:clrMapOvr>
  <p:transition spd="slow">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D7D85C-D394-4AFA-A35B-9F95B03F9A6C}"/>
              </a:ext>
            </a:extLst>
          </p:cNvPr>
          <p:cNvSpPr>
            <a:spLocks noGrp="1"/>
          </p:cNvSpPr>
          <p:nvPr>
            <p:ph type="title"/>
          </p:nvPr>
        </p:nvSpPr>
        <p:spPr>
          <a:xfrm>
            <a:off x="1857375" y="-58991"/>
            <a:ext cx="10334622" cy="1076736"/>
          </a:xfrm>
        </p:spPr>
        <p:txBody>
          <a:bodyPr anchor="t">
            <a:normAutofit fontScale="90000"/>
          </a:bodyPr>
          <a:lstStyle/>
          <a:p>
            <a:r>
              <a:rPr lang="fr-FR" sz="2000" b="1" dirty="0"/>
              <a:t>Près des deux tiers (61 %) de tous les plaisanciers étaient des hommes; et 8 sur 10 étaient des adultes âgés de 18 à 64 ans. Un peu plus du tiers (38 %) étaient des opérateurs/ conducteurs; seulement 10 % étaient seuls ; et un peu moins de la moitié (46 %) étaient sur des bateaux avec 4 occupants ou plus.</a:t>
            </a:r>
            <a:endParaRPr lang="en-CA" sz="2000" dirty="0"/>
          </a:p>
        </p:txBody>
      </p:sp>
      <p:sp>
        <p:nvSpPr>
          <p:cNvPr id="8" name="TextBox 7">
            <a:extLst>
              <a:ext uri="{FF2B5EF4-FFF2-40B4-BE49-F238E27FC236}">
                <a16:creationId xmlns:a16="http://schemas.microsoft.com/office/drawing/2014/main" id="{BE5ED317-39E7-4044-817F-B708413928E1}"/>
              </a:ext>
            </a:extLst>
          </p:cNvPr>
          <p:cNvSpPr txBox="1"/>
          <p:nvPr/>
        </p:nvSpPr>
        <p:spPr>
          <a:xfrm>
            <a:off x="0" y="1108968"/>
            <a:ext cx="10334622" cy="369332"/>
          </a:xfrm>
          <a:prstGeom prst="rect">
            <a:avLst/>
          </a:prstGeom>
          <a:noFill/>
        </p:spPr>
        <p:txBody>
          <a:bodyPr wrap="square" rtlCol="0">
            <a:spAutoFit/>
          </a:bodyPr>
          <a:lstStyle/>
          <a:p>
            <a:r>
              <a:rPr lang="fr-FR" dirty="0"/>
              <a:t>PROFIL DE PLAISANCIER 2021 &amp; 2022 : </a:t>
            </a:r>
            <a:r>
              <a:rPr lang="fr-FR" b="1" dirty="0"/>
              <a:t>SEXE, ÂGE, POSITION DANS LE BATEAU ET NOMBRE D'OCCUPANTS</a:t>
            </a:r>
            <a:endParaRPr lang="en-CA" b="1" dirty="0"/>
          </a:p>
        </p:txBody>
      </p:sp>
      <p:sp>
        <p:nvSpPr>
          <p:cNvPr id="6" name="TextBox 5">
            <a:extLst>
              <a:ext uri="{FF2B5EF4-FFF2-40B4-BE49-F238E27FC236}">
                <a16:creationId xmlns:a16="http://schemas.microsoft.com/office/drawing/2014/main" id="{A6FA3FB0-F26A-48E1-9A55-719B31000797}"/>
              </a:ext>
            </a:extLst>
          </p:cNvPr>
          <p:cNvSpPr txBox="1"/>
          <p:nvPr/>
        </p:nvSpPr>
        <p:spPr>
          <a:xfrm>
            <a:off x="-12300" y="6058295"/>
            <a:ext cx="4695052" cy="430887"/>
          </a:xfrm>
          <a:prstGeom prst="rect">
            <a:avLst/>
          </a:prstGeom>
          <a:noFill/>
        </p:spPr>
        <p:txBody>
          <a:bodyPr wrap="square" rtlCol="0">
            <a:spAutoFit/>
          </a:bodyPr>
          <a:lstStyle/>
          <a:p>
            <a:r>
              <a:rPr lang="fr-FR" sz="1100" dirty="0"/>
              <a:t>Sexe, âge et position dans le bateau au moment de l'observation sur la Base Totale de plaisanciers : 2021 &amp; 2022 (23663</a:t>
            </a:r>
            <a:r>
              <a:rPr lang="en-CA" sz="1100" dirty="0"/>
              <a:t>)</a:t>
            </a:r>
          </a:p>
        </p:txBody>
      </p:sp>
      <p:sp>
        <p:nvSpPr>
          <p:cNvPr id="9" name="TextBox 8">
            <a:extLst>
              <a:ext uri="{FF2B5EF4-FFF2-40B4-BE49-F238E27FC236}">
                <a16:creationId xmlns:a16="http://schemas.microsoft.com/office/drawing/2014/main" id="{88DC38EB-665B-4817-BDBE-558B3ECD4C15}"/>
              </a:ext>
            </a:extLst>
          </p:cNvPr>
          <p:cNvSpPr txBox="1"/>
          <p:nvPr/>
        </p:nvSpPr>
        <p:spPr>
          <a:xfrm>
            <a:off x="-12300" y="1507348"/>
            <a:ext cx="3804520" cy="523220"/>
          </a:xfrm>
          <a:prstGeom prst="rect">
            <a:avLst/>
          </a:prstGeom>
          <a:noFill/>
        </p:spPr>
        <p:txBody>
          <a:bodyPr wrap="square" rtlCol="0">
            <a:spAutoFit/>
          </a:bodyPr>
          <a:lstStyle/>
          <a:p>
            <a:r>
              <a:rPr lang="fr-FR" sz="1400" dirty="0"/>
              <a:t>Genre des plaisanciers (% du total des plaisanciers)</a:t>
            </a:r>
            <a:endParaRPr lang="en-CA" sz="1400" dirty="0"/>
          </a:p>
        </p:txBody>
      </p:sp>
      <p:sp>
        <p:nvSpPr>
          <p:cNvPr id="14" name="TextBox 13">
            <a:extLst>
              <a:ext uri="{FF2B5EF4-FFF2-40B4-BE49-F238E27FC236}">
                <a16:creationId xmlns:a16="http://schemas.microsoft.com/office/drawing/2014/main" id="{F9DE3D36-4217-4B5A-8E65-3E1633795D1C}"/>
              </a:ext>
            </a:extLst>
          </p:cNvPr>
          <p:cNvSpPr txBox="1"/>
          <p:nvPr/>
        </p:nvSpPr>
        <p:spPr>
          <a:xfrm>
            <a:off x="3792220" y="1507348"/>
            <a:ext cx="5176744" cy="307777"/>
          </a:xfrm>
          <a:prstGeom prst="rect">
            <a:avLst/>
          </a:prstGeom>
          <a:noFill/>
        </p:spPr>
        <p:txBody>
          <a:bodyPr wrap="square" rtlCol="0">
            <a:spAutoFit/>
          </a:bodyPr>
          <a:lstStyle/>
          <a:p>
            <a:r>
              <a:rPr lang="fr-FR" sz="1400" dirty="0"/>
              <a:t>Âge des plaisanciers (% du total des plaisanciers)</a:t>
            </a:r>
            <a:endParaRPr lang="en-CA" sz="1400" dirty="0"/>
          </a:p>
        </p:txBody>
      </p:sp>
      <p:sp>
        <p:nvSpPr>
          <p:cNvPr id="3" name="Right Brace 2">
            <a:extLst>
              <a:ext uri="{FF2B5EF4-FFF2-40B4-BE49-F238E27FC236}">
                <a16:creationId xmlns:a16="http://schemas.microsoft.com/office/drawing/2014/main" id="{F74E1119-517B-4267-BB54-10509BC1DFDD}"/>
              </a:ext>
            </a:extLst>
          </p:cNvPr>
          <p:cNvSpPr/>
          <p:nvPr/>
        </p:nvSpPr>
        <p:spPr>
          <a:xfrm>
            <a:off x="6026418" y="2107746"/>
            <a:ext cx="275208" cy="1321254"/>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sp>
        <p:nvSpPr>
          <p:cNvPr id="5" name="TextBox 4">
            <a:extLst>
              <a:ext uri="{FF2B5EF4-FFF2-40B4-BE49-F238E27FC236}">
                <a16:creationId xmlns:a16="http://schemas.microsoft.com/office/drawing/2014/main" id="{CAF41F00-C415-4A3B-B6D4-87347BC47506}"/>
              </a:ext>
            </a:extLst>
          </p:cNvPr>
          <p:cNvSpPr txBox="1"/>
          <p:nvPr/>
        </p:nvSpPr>
        <p:spPr>
          <a:xfrm>
            <a:off x="6313039" y="2583707"/>
            <a:ext cx="1278385" cy="369332"/>
          </a:xfrm>
          <a:prstGeom prst="rect">
            <a:avLst/>
          </a:prstGeom>
          <a:noFill/>
        </p:spPr>
        <p:txBody>
          <a:bodyPr wrap="square" rtlCol="0">
            <a:spAutoFit/>
          </a:bodyPr>
          <a:lstStyle/>
          <a:p>
            <a:r>
              <a:rPr lang="en-CA" dirty="0"/>
              <a:t>14</a:t>
            </a:r>
          </a:p>
        </p:txBody>
      </p:sp>
      <p:sp>
        <p:nvSpPr>
          <p:cNvPr id="16" name="Slide Number Placeholder 5">
            <a:extLst>
              <a:ext uri="{FF2B5EF4-FFF2-40B4-BE49-F238E27FC236}">
                <a16:creationId xmlns:a16="http://schemas.microsoft.com/office/drawing/2014/main" id="{A3347298-115A-4291-9328-A517CC02C477}"/>
              </a:ext>
            </a:extLst>
          </p:cNvPr>
          <p:cNvSpPr txBox="1">
            <a:spLocks/>
          </p:cNvSpPr>
          <p:nvPr/>
        </p:nvSpPr>
        <p:spPr>
          <a:xfrm>
            <a:off x="11585360" y="6503018"/>
            <a:ext cx="517864" cy="365125"/>
          </a:xfrm>
          <a:prstGeom prst="rect">
            <a:avLst/>
          </a:prstGeom>
        </p:spPr>
        <p:txBody>
          <a:bodyP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53223C-A70F-4A00-9B21-174ED937DE7F}" type="slidenum">
              <a:rPr lang="en-CA" smtClean="0"/>
              <a:pPr/>
              <a:t>15</a:t>
            </a:fld>
            <a:endParaRPr lang="en-CA" dirty="0"/>
          </a:p>
        </p:txBody>
      </p:sp>
      <p:sp>
        <p:nvSpPr>
          <p:cNvPr id="10" name="TextBox 9">
            <a:extLst>
              <a:ext uri="{FF2B5EF4-FFF2-40B4-BE49-F238E27FC236}">
                <a16:creationId xmlns:a16="http://schemas.microsoft.com/office/drawing/2014/main" id="{1DF05BE4-92FA-94A6-6D5A-1B22C8B6DFB6}"/>
              </a:ext>
            </a:extLst>
          </p:cNvPr>
          <p:cNvSpPr txBox="1"/>
          <p:nvPr/>
        </p:nvSpPr>
        <p:spPr>
          <a:xfrm>
            <a:off x="8384050" y="1507348"/>
            <a:ext cx="3807947" cy="523220"/>
          </a:xfrm>
          <a:prstGeom prst="rect">
            <a:avLst/>
          </a:prstGeom>
          <a:noFill/>
        </p:spPr>
        <p:txBody>
          <a:bodyPr wrap="square" rtlCol="0">
            <a:spAutoFit/>
          </a:bodyPr>
          <a:lstStyle/>
          <a:p>
            <a:r>
              <a:rPr lang="fr-FR" sz="1400" dirty="0"/>
              <a:t>Position et nombre de plaisanciers (% du nombre total de plaisanciers)</a:t>
            </a:r>
            <a:endParaRPr lang="en-CA" sz="1400" dirty="0"/>
          </a:p>
        </p:txBody>
      </p:sp>
      <p:sp>
        <p:nvSpPr>
          <p:cNvPr id="12" name="TextBox 11">
            <a:extLst>
              <a:ext uri="{FF2B5EF4-FFF2-40B4-BE49-F238E27FC236}">
                <a16:creationId xmlns:a16="http://schemas.microsoft.com/office/drawing/2014/main" id="{56CE90E0-AEDE-F9D9-5E1B-AE387A7D49E4}"/>
              </a:ext>
            </a:extLst>
          </p:cNvPr>
          <p:cNvSpPr txBox="1"/>
          <p:nvPr/>
        </p:nvSpPr>
        <p:spPr>
          <a:xfrm>
            <a:off x="0" y="6512030"/>
            <a:ext cx="9435637" cy="246221"/>
          </a:xfrm>
          <a:prstGeom prst="rect">
            <a:avLst/>
          </a:prstGeom>
          <a:noFill/>
        </p:spPr>
        <p:txBody>
          <a:bodyPr wrap="square" rtlCol="0">
            <a:spAutoFit/>
          </a:bodyPr>
          <a:lstStyle/>
          <a:p>
            <a:r>
              <a:rPr lang="fr-FR" sz="1000" dirty="0">
                <a:solidFill>
                  <a:srgbClr val="000000"/>
                </a:solidFill>
                <a:latin typeface="Lucida Grande"/>
                <a:ea typeface="Lucida Grande"/>
                <a:cs typeface="Lucida Grande"/>
              </a:rPr>
              <a:t>Source - Étude aérienne 2021 et 2022</a:t>
            </a:r>
            <a:endParaRPr lang="en-CA" sz="1000" dirty="0"/>
          </a:p>
        </p:txBody>
      </p:sp>
      <p:sp>
        <p:nvSpPr>
          <p:cNvPr id="13" name="Slide Number Placeholder 3">
            <a:extLst>
              <a:ext uri="{FF2B5EF4-FFF2-40B4-BE49-F238E27FC236}">
                <a16:creationId xmlns:a16="http://schemas.microsoft.com/office/drawing/2014/main" id="{9F464BA1-2ACA-237E-AF69-8280F09DFB1D}"/>
              </a:ext>
            </a:extLst>
          </p:cNvPr>
          <p:cNvSpPr>
            <a:spLocks noGrp="1"/>
          </p:cNvSpPr>
          <p:nvPr>
            <p:ph type="sldNum" sz="quarter" idx="12"/>
          </p:nvPr>
        </p:nvSpPr>
        <p:spPr>
          <a:xfrm>
            <a:off x="11414687" y="6480176"/>
            <a:ext cx="768085" cy="365125"/>
          </a:xfrm>
        </p:spPr>
        <p:txBody>
          <a:bodyPr/>
          <a:lstStyle/>
          <a:p>
            <a:fld id="{5857359A-ACC2-4AC8-94CA-842605F06C6B}" type="slidenum">
              <a:rPr lang="en-US">
                <a:solidFill>
                  <a:prstClr val="white">
                    <a:lumMod val="50000"/>
                  </a:prstClr>
                </a:solidFill>
                <a:latin typeface="Calibri"/>
              </a:rPr>
              <a:pPr/>
              <a:t>15</a:t>
            </a:fld>
            <a:endParaRPr lang="en-US" dirty="0">
              <a:solidFill>
                <a:prstClr val="white">
                  <a:lumMod val="50000"/>
                </a:prstClr>
              </a:solidFill>
              <a:latin typeface="Calibri"/>
            </a:endParaRPr>
          </a:p>
        </p:txBody>
      </p:sp>
      <p:graphicFrame>
        <p:nvGraphicFramePr>
          <p:cNvPr id="11" name="Chart 10">
            <a:extLst>
              <a:ext uri="{FF2B5EF4-FFF2-40B4-BE49-F238E27FC236}">
                <a16:creationId xmlns:a16="http://schemas.microsoft.com/office/drawing/2014/main" id="{B5CCF074-A738-40AF-89CD-8D28B2E2570A}"/>
              </a:ext>
            </a:extLst>
          </p:cNvPr>
          <p:cNvGraphicFramePr/>
          <p:nvPr>
            <p:extLst>
              <p:ext uri="{D42A27DB-BD31-4B8C-83A1-F6EECF244321}">
                <p14:modId xmlns:p14="http://schemas.microsoft.com/office/powerpoint/2010/main" val="2385766629"/>
              </p:ext>
            </p:extLst>
          </p:nvPr>
        </p:nvGraphicFramePr>
        <p:xfrm>
          <a:off x="0" y="1913542"/>
          <a:ext cx="3180080" cy="40462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Chart 14">
            <a:extLst>
              <a:ext uri="{FF2B5EF4-FFF2-40B4-BE49-F238E27FC236}">
                <a16:creationId xmlns:a16="http://schemas.microsoft.com/office/drawing/2014/main" id="{02142814-DD2D-442C-9440-E08502F17B4A}"/>
              </a:ext>
            </a:extLst>
          </p:cNvPr>
          <p:cNvGraphicFramePr/>
          <p:nvPr>
            <p:extLst>
              <p:ext uri="{D42A27DB-BD31-4B8C-83A1-F6EECF244321}">
                <p14:modId xmlns:p14="http://schemas.microsoft.com/office/powerpoint/2010/main" val="3800739158"/>
              </p:ext>
            </p:extLst>
          </p:nvPr>
        </p:nvGraphicFramePr>
        <p:xfrm>
          <a:off x="3669492" y="1828239"/>
          <a:ext cx="3968115" cy="426339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8" name="Chart 17">
            <a:extLst>
              <a:ext uri="{FF2B5EF4-FFF2-40B4-BE49-F238E27FC236}">
                <a16:creationId xmlns:a16="http://schemas.microsoft.com/office/drawing/2014/main" id="{D1512C2F-C15D-82FE-4246-FA992698BB58}"/>
              </a:ext>
            </a:extLst>
          </p:cNvPr>
          <p:cNvGraphicFramePr/>
          <p:nvPr>
            <p:extLst>
              <p:ext uri="{D42A27DB-BD31-4B8C-83A1-F6EECF244321}">
                <p14:modId xmlns:p14="http://schemas.microsoft.com/office/powerpoint/2010/main" val="3440810369"/>
              </p:ext>
            </p:extLst>
          </p:nvPr>
        </p:nvGraphicFramePr>
        <p:xfrm>
          <a:off x="7509249" y="1879729"/>
          <a:ext cx="5076825" cy="4263390"/>
        </p:xfrm>
        <a:graphic>
          <a:graphicData uri="http://schemas.openxmlformats.org/drawingml/2006/chart">
            <c:chart xmlns:c="http://schemas.openxmlformats.org/drawingml/2006/chart" xmlns:r="http://schemas.openxmlformats.org/officeDocument/2006/relationships" r:id="rId6"/>
          </a:graphicData>
        </a:graphic>
      </p:graphicFrame>
    </p:spTree>
    <p:custDataLst>
      <p:tags r:id="rId1"/>
    </p:custDataLst>
    <p:extLst>
      <p:ext uri="{BB962C8B-B14F-4D97-AF65-F5344CB8AC3E}">
        <p14:creationId xmlns:p14="http://schemas.microsoft.com/office/powerpoint/2010/main" val="1520412291"/>
      </p:ext>
    </p:extLst>
  </p:cSld>
  <p:clrMapOvr>
    <a:masterClrMapping/>
  </p:clrMapOvr>
  <p:transition spd="slow">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10">
            <a:extLst>
              <a:ext uri="{FF2B5EF4-FFF2-40B4-BE49-F238E27FC236}">
                <a16:creationId xmlns:a16="http://schemas.microsoft.com/office/drawing/2014/main" id="{D6CB3D32-CD0D-49D8-8653-8E1CA504F30A}"/>
              </a:ext>
            </a:extLst>
          </p:cNvPr>
          <p:cNvGraphicFramePr>
            <a:graphicFrameLocks noGrp="1"/>
          </p:cNvGraphicFramePr>
          <p:nvPr>
            <p:extLst>
              <p:ext uri="{D42A27DB-BD31-4B8C-83A1-F6EECF244321}">
                <p14:modId xmlns:p14="http://schemas.microsoft.com/office/powerpoint/2010/main" val="1540066773"/>
              </p:ext>
            </p:extLst>
          </p:nvPr>
        </p:nvGraphicFramePr>
        <p:xfrm>
          <a:off x="547367" y="1701381"/>
          <a:ext cx="8392001" cy="4095040"/>
        </p:xfrm>
        <a:graphic>
          <a:graphicData uri="http://schemas.openxmlformats.org/drawingml/2006/table">
            <a:tbl>
              <a:tblPr firstRow="1" bandRow="1">
                <a:tableStyleId>{5C22544A-7EE6-4342-B048-85BDC9FD1C3A}</a:tableStyleId>
              </a:tblPr>
              <a:tblGrid>
                <a:gridCol w="3905725">
                  <a:extLst>
                    <a:ext uri="{9D8B030D-6E8A-4147-A177-3AD203B41FA5}">
                      <a16:colId xmlns:a16="http://schemas.microsoft.com/office/drawing/2014/main" val="3871915027"/>
                    </a:ext>
                  </a:extLst>
                </a:gridCol>
                <a:gridCol w="1121569">
                  <a:extLst>
                    <a:ext uri="{9D8B030D-6E8A-4147-A177-3AD203B41FA5}">
                      <a16:colId xmlns:a16="http://schemas.microsoft.com/office/drawing/2014/main" val="3871535019"/>
                    </a:ext>
                  </a:extLst>
                </a:gridCol>
                <a:gridCol w="1121569">
                  <a:extLst>
                    <a:ext uri="{9D8B030D-6E8A-4147-A177-3AD203B41FA5}">
                      <a16:colId xmlns:a16="http://schemas.microsoft.com/office/drawing/2014/main" val="3182226718"/>
                    </a:ext>
                  </a:extLst>
                </a:gridCol>
                <a:gridCol w="1121569">
                  <a:extLst>
                    <a:ext uri="{9D8B030D-6E8A-4147-A177-3AD203B41FA5}">
                      <a16:colId xmlns:a16="http://schemas.microsoft.com/office/drawing/2014/main" val="3817923917"/>
                    </a:ext>
                  </a:extLst>
                </a:gridCol>
                <a:gridCol w="1121569">
                  <a:extLst>
                    <a:ext uri="{9D8B030D-6E8A-4147-A177-3AD203B41FA5}">
                      <a16:colId xmlns:a16="http://schemas.microsoft.com/office/drawing/2014/main" val="884103121"/>
                    </a:ext>
                  </a:extLst>
                </a:gridCol>
              </a:tblGrid>
              <a:tr h="537459">
                <a:tc>
                  <a:txBody>
                    <a:bodyPr/>
                    <a:lstStyle/>
                    <a:p>
                      <a:pPr algn="ctr"/>
                      <a:endParaRPr lang="en-CA" sz="1400"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lt1"/>
                          </a:solidFill>
                          <a:effectLst/>
                          <a:latin typeface="+mn-lt"/>
                          <a:ea typeface="+mn-ea"/>
                          <a:cs typeface="+mn-cs"/>
                        </a:rPr>
                        <a:t>Plaisanciers à moteur</a:t>
                      </a:r>
                      <a:endParaRPr lang="en-CA" sz="1200" b="1" kern="1200" dirty="0">
                        <a:solidFill>
                          <a:schemeClr val="lt1"/>
                        </a:solidFill>
                        <a:effectLst/>
                        <a:latin typeface="+mn-lt"/>
                        <a:ea typeface="+mn-ea"/>
                        <a:cs typeface="+mn-cs"/>
                      </a:endParaRPr>
                    </a:p>
                  </a:txBody>
                  <a:tcPr anchor="ct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rowSpan="2">
                  <a:txBody>
                    <a:bodyPr/>
                    <a:lstStyle/>
                    <a:p>
                      <a:r>
                        <a:rPr lang="fr-CA" sz="1200" b="1" kern="1200" dirty="0">
                          <a:solidFill>
                            <a:schemeClr val="lt1"/>
                          </a:solidFill>
                          <a:effectLst/>
                          <a:latin typeface="+mn-lt"/>
                          <a:ea typeface="+mn-ea"/>
                          <a:cs typeface="+mn-cs"/>
                        </a:rPr>
                        <a:t>Plaisanciers à moteur excluant motomarines </a:t>
                      </a:r>
                      <a:endParaRPr lang="en-CA" sz="1200" b="1" kern="1200" dirty="0">
                        <a:solidFill>
                          <a:schemeClr val="lt1"/>
                        </a:solidFill>
                        <a:effectLst/>
                        <a:latin typeface="+mn-lt"/>
                        <a:ea typeface="+mn-ea"/>
                        <a:cs typeface="+mn-cs"/>
                      </a:endParaRPr>
                    </a:p>
                  </a:txBody>
                  <a:tcPr anchor="ct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rowSpan="2">
                  <a:txBody>
                    <a:bodyPr/>
                    <a:lstStyle/>
                    <a:p>
                      <a:pPr algn="ctr"/>
                      <a:r>
                        <a:rPr lang="fr-CA" sz="1200" b="1" kern="1200" dirty="0">
                          <a:solidFill>
                            <a:schemeClr val="lt1"/>
                          </a:solidFill>
                          <a:effectLst/>
                          <a:latin typeface="+mn-lt"/>
                          <a:ea typeface="+mn-ea"/>
                          <a:cs typeface="+mn-cs"/>
                        </a:rPr>
                        <a:t>Pagayeurs</a:t>
                      </a:r>
                      <a:endParaRPr lang="en-CA" sz="1000" dirty="0"/>
                    </a:p>
                  </a:txBody>
                  <a:tcPr anchor="ct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rowSpan="2">
                  <a:txBody>
                    <a:bodyPr/>
                    <a:lstStyle/>
                    <a:p>
                      <a:pPr algn="ctr"/>
                      <a:r>
                        <a:rPr lang="fr-CA" sz="1200" b="1" kern="1200" dirty="0">
                          <a:solidFill>
                            <a:schemeClr val="lt1"/>
                          </a:solidFill>
                          <a:effectLst/>
                          <a:latin typeface="+mn-lt"/>
                          <a:ea typeface="+mn-ea"/>
                          <a:cs typeface="+mn-cs"/>
                        </a:rPr>
                        <a:t>Marins à voile</a:t>
                      </a:r>
                      <a:endParaRPr lang="en-CA" sz="1000" dirty="0"/>
                    </a:p>
                  </a:txBody>
                  <a:tcPr anchor="ct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60590994"/>
                  </a:ext>
                </a:extLst>
              </a:tr>
              <a:tr h="228600">
                <a:tc>
                  <a:txBody>
                    <a:bodyPr/>
                    <a:lstStyle/>
                    <a:p>
                      <a:pPr algn="ctr"/>
                      <a:endParaRPr lang="en-CA" sz="1100" dirty="0"/>
                    </a:p>
                  </a:txBody>
                  <a:tcP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en-CA" sz="1100" dirty="0"/>
                    </a:p>
                  </a:txBody>
                  <a:tcPr>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vMerge="1">
                  <a:txBody>
                    <a:bodyPr/>
                    <a:lstStyle/>
                    <a:p>
                      <a:pPr algn="ctr"/>
                      <a:endParaRPr lang="en-CA" sz="1100" dirty="0"/>
                    </a:p>
                  </a:txBody>
                  <a:tcPr>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vMerge="1">
                  <a:txBody>
                    <a:bodyPr/>
                    <a:lstStyle/>
                    <a:p>
                      <a:pPr algn="ctr"/>
                      <a:endParaRPr lang="en-CA" sz="1100" dirty="0"/>
                    </a:p>
                  </a:txBody>
                  <a:tcPr>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vMerge="1">
                  <a:txBody>
                    <a:bodyPr/>
                    <a:lstStyle/>
                    <a:p>
                      <a:pPr algn="ctr"/>
                      <a:endParaRPr lang="en-CA" sz="1100" dirty="0"/>
                    </a:p>
                  </a:txBody>
                  <a:tcPr>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364471321"/>
                  </a:ext>
                </a:extLst>
              </a:tr>
              <a:tr h="654416">
                <a:tc>
                  <a:txBody>
                    <a:bodyPr/>
                    <a:lstStyle/>
                    <a:p>
                      <a:pPr algn="ctr"/>
                      <a:endParaRPr lang="en-CA" dirty="0"/>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dirty="0"/>
                        <a:t>21</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CA" b="0" dirty="0"/>
                        <a:t>18</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CA" b="0" dirty="0"/>
                        <a:t>60</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CA" dirty="0"/>
                        <a:t>47</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0851692"/>
                  </a:ext>
                </a:extLst>
              </a:tr>
              <a:tr h="654416">
                <a:tc>
                  <a:txBody>
                    <a:bodyPr/>
                    <a:lstStyle/>
                    <a:p>
                      <a:pPr algn="ctr"/>
                      <a:endParaRPr lang="en-CA" dirty="0"/>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dirty="0"/>
                        <a:t>19</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CA" b="0" dirty="0"/>
                        <a:t>16</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CA" b="0" dirty="0"/>
                        <a:t>58</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CA" dirty="0"/>
                        <a:t>39</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86717839"/>
                  </a:ext>
                </a:extLst>
              </a:tr>
              <a:tr h="654416">
                <a:tc>
                  <a:txBody>
                    <a:bodyPr/>
                    <a:lstStyle/>
                    <a:p>
                      <a:pPr algn="ctr"/>
                      <a:endParaRPr lang="en-CA" dirty="0"/>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dirty="0"/>
                        <a:t>2</a:t>
                      </a: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CA" dirty="0"/>
                        <a:t>2</a:t>
                      </a: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CA" b="0" dirty="0"/>
                        <a:t>1</a:t>
                      </a: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CA" dirty="0"/>
                        <a:t>8</a:t>
                      </a: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31427304"/>
                  </a:ext>
                </a:extLst>
              </a:tr>
              <a:tr h="654416">
                <a:tc>
                  <a:txBody>
                    <a:bodyPr/>
                    <a:lstStyle/>
                    <a:p>
                      <a:pPr algn="ctr"/>
                      <a:endParaRPr lang="en-CA" dirty="0"/>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b="0" dirty="0"/>
                        <a:t>75</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b="0" dirty="0"/>
                        <a:t>78</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dirty="0"/>
                        <a:t>38</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dirty="0"/>
                        <a:t>50</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7159119"/>
                  </a:ext>
                </a:extLst>
              </a:tr>
              <a:tr h="654416">
                <a:tc>
                  <a:txBody>
                    <a:bodyPr/>
                    <a:lstStyle/>
                    <a:p>
                      <a:pPr algn="ctr"/>
                      <a:endParaRPr lang="en-CA" dirty="0"/>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dirty="0"/>
                        <a:t>4</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dirty="0"/>
                        <a:t>4</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dirty="0"/>
                        <a:t>2</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dirty="0"/>
                        <a:t>3</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95690739"/>
                  </a:ext>
                </a:extLst>
              </a:tr>
            </a:tbl>
          </a:graphicData>
        </a:graphic>
      </p:graphicFrame>
      <p:sp>
        <p:nvSpPr>
          <p:cNvPr id="4" name="Title 3">
            <a:extLst>
              <a:ext uri="{FF2B5EF4-FFF2-40B4-BE49-F238E27FC236}">
                <a16:creationId xmlns:a16="http://schemas.microsoft.com/office/drawing/2014/main" id="{01D7D85C-D394-4AFA-A35B-9F95B03F9A6C}"/>
              </a:ext>
            </a:extLst>
          </p:cNvPr>
          <p:cNvSpPr>
            <a:spLocks noGrp="1"/>
          </p:cNvSpPr>
          <p:nvPr>
            <p:ph type="title"/>
          </p:nvPr>
        </p:nvSpPr>
        <p:spPr>
          <a:xfrm>
            <a:off x="1914525" y="41564"/>
            <a:ext cx="10277471" cy="941063"/>
          </a:xfrm>
        </p:spPr>
        <p:txBody>
          <a:bodyPr>
            <a:noAutofit/>
          </a:bodyPr>
          <a:lstStyle/>
          <a:p>
            <a:r>
              <a:rPr lang="fr-FR" sz="1800" b="1" dirty="0"/>
              <a:t>Taux de port des gilets de sauvetage: dans l'ensemble, 24 % des plaisanciers portaient des gilets de sauvetage - généralement du type flottant traditionnel. Les taux de port du gilet de sauvetage étaient beaucoup plus élevés pour les pagayeurs (60 %) et les marins à voile (47 %) que pour les plaisanciers à moteur (21 %).</a:t>
            </a:r>
            <a:endParaRPr lang="en-CA" sz="1800" dirty="0"/>
          </a:p>
        </p:txBody>
      </p:sp>
      <p:sp>
        <p:nvSpPr>
          <p:cNvPr id="8" name="TextBox 7">
            <a:extLst>
              <a:ext uri="{FF2B5EF4-FFF2-40B4-BE49-F238E27FC236}">
                <a16:creationId xmlns:a16="http://schemas.microsoft.com/office/drawing/2014/main" id="{BE5ED317-39E7-4044-817F-B708413928E1}"/>
              </a:ext>
            </a:extLst>
          </p:cNvPr>
          <p:cNvSpPr txBox="1"/>
          <p:nvPr/>
        </p:nvSpPr>
        <p:spPr>
          <a:xfrm>
            <a:off x="133350" y="1449300"/>
            <a:ext cx="7591425" cy="646331"/>
          </a:xfrm>
          <a:prstGeom prst="rect">
            <a:avLst/>
          </a:prstGeom>
          <a:noFill/>
        </p:spPr>
        <p:txBody>
          <a:bodyPr wrap="square" rtlCol="0">
            <a:spAutoFit/>
          </a:bodyPr>
          <a:lstStyle/>
          <a:p>
            <a:r>
              <a:rPr lang="fr-FR" dirty="0"/>
              <a:t>PROFIL DES PLAISANCIERS 2021 &amp; 2022 : </a:t>
            </a:r>
          </a:p>
          <a:p>
            <a:r>
              <a:rPr lang="fr-FR" b="1" dirty="0"/>
              <a:t>STATUT DU PORT DU GILET DE SAUVETAGE</a:t>
            </a:r>
            <a:endParaRPr lang="en-CA" b="1" dirty="0"/>
          </a:p>
        </p:txBody>
      </p:sp>
      <p:sp>
        <p:nvSpPr>
          <p:cNvPr id="6" name="TextBox 5">
            <a:extLst>
              <a:ext uri="{FF2B5EF4-FFF2-40B4-BE49-F238E27FC236}">
                <a16:creationId xmlns:a16="http://schemas.microsoft.com/office/drawing/2014/main" id="{A6FA3FB0-F26A-48E1-9A55-719B31000797}"/>
              </a:ext>
            </a:extLst>
          </p:cNvPr>
          <p:cNvSpPr txBox="1"/>
          <p:nvPr/>
        </p:nvSpPr>
        <p:spPr>
          <a:xfrm>
            <a:off x="44990" y="5889831"/>
            <a:ext cx="7848530" cy="769441"/>
          </a:xfrm>
          <a:prstGeom prst="rect">
            <a:avLst/>
          </a:prstGeom>
          <a:noFill/>
        </p:spPr>
        <p:txBody>
          <a:bodyPr wrap="square" rtlCol="0">
            <a:spAutoFit/>
          </a:bodyPr>
          <a:lstStyle/>
          <a:p>
            <a:r>
              <a:rPr lang="fr-FR" sz="1100" dirty="0"/>
              <a:t>Statut du gilet de sauvetage/VFI au moment de l'observation</a:t>
            </a:r>
          </a:p>
          <a:p>
            <a:r>
              <a:rPr lang="fr-FR" sz="1100" dirty="0"/>
              <a:t>Base totale de plaisanciers: 2021 &amp; 2022 (23663), plaisanciers à moteur (21423), plaisanciers à moteur excluant motomarines (20624), Pagayeurs (1662), Marins à voile (3578) </a:t>
            </a:r>
          </a:p>
          <a:p>
            <a:endParaRPr lang="en-CA" sz="1100" dirty="0"/>
          </a:p>
        </p:txBody>
      </p:sp>
      <p:sp>
        <p:nvSpPr>
          <p:cNvPr id="9" name="TextBox 8">
            <a:extLst>
              <a:ext uri="{FF2B5EF4-FFF2-40B4-BE49-F238E27FC236}">
                <a16:creationId xmlns:a16="http://schemas.microsoft.com/office/drawing/2014/main" id="{88DC38EB-665B-4817-BDBE-558B3ECD4C15}"/>
              </a:ext>
            </a:extLst>
          </p:cNvPr>
          <p:cNvSpPr txBox="1"/>
          <p:nvPr/>
        </p:nvSpPr>
        <p:spPr>
          <a:xfrm>
            <a:off x="146866" y="1999343"/>
            <a:ext cx="3964262" cy="523220"/>
          </a:xfrm>
          <a:prstGeom prst="rect">
            <a:avLst/>
          </a:prstGeom>
          <a:noFill/>
        </p:spPr>
        <p:txBody>
          <a:bodyPr wrap="square" rtlCol="0">
            <a:spAutoFit/>
          </a:bodyPr>
          <a:lstStyle/>
          <a:p>
            <a:r>
              <a:rPr lang="fr-FR" sz="1400" dirty="0"/>
              <a:t>Taux de port des gilets de sauvetage (% du nombre total de plaisanciers)</a:t>
            </a:r>
            <a:endParaRPr lang="en-CA" sz="1400" dirty="0"/>
          </a:p>
        </p:txBody>
      </p:sp>
      <p:sp>
        <p:nvSpPr>
          <p:cNvPr id="17" name="TextBox 16">
            <a:extLst>
              <a:ext uri="{FF2B5EF4-FFF2-40B4-BE49-F238E27FC236}">
                <a16:creationId xmlns:a16="http://schemas.microsoft.com/office/drawing/2014/main" id="{C9786B67-2A4D-4CFF-AB0D-EB093C7748B8}"/>
              </a:ext>
            </a:extLst>
          </p:cNvPr>
          <p:cNvSpPr txBox="1"/>
          <p:nvPr/>
        </p:nvSpPr>
        <p:spPr>
          <a:xfrm>
            <a:off x="4111128" y="1195365"/>
            <a:ext cx="4579190" cy="523220"/>
          </a:xfrm>
          <a:prstGeom prst="rect">
            <a:avLst/>
          </a:prstGeom>
          <a:noFill/>
        </p:spPr>
        <p:txBody>
          <a:bodyPr wrap="square" rtlCol="0">
            <a:spAutoFit/>
          </a:bodyPr>
          <a:lstStyle/>
          <a:p>
            <a:r>
              <a:rPr lang="fr-FR" sz="1400" dirty="0"/>
              <a:t>Par type d'embarcation (% de plaisanciers dans chaque type d'embarcation selon le port du gilet de sauvetage)</a:t>
            </a:r>
            <a:endParaRPr lang="en-CA" sz="1400" dirty="0"/>
          </a:p>
        </p:txBody>
      </p:sp>
      <p:sp>
        <p:nvSpPr>
          <p:cNvPr id="22" name="Oval 21">
            <a:extLst>
              <a:ext uri="{FF2B5EF4-FFF2-40B4-BE49-F238E27FC236}">
                <a16:creationId xmlns:a16="http://schemas.microsoft.com/office/drawing/2014/main" id="{E3B5EC2C-84A2-42B9-AB98-FD137B234254}"/>
              </a:ext>
            </a:extLst>
          </p:cNvPr>
          <p:cNvSpPr/>
          <p:nvPr/>
        </p:nvSpPr>
        <p:spPr>
          <a:xfrm>
            <a:off x="7036018" y="2606469"/>
            <a:ext cx="417251" cy="4083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Oval 23">
            <a:extLst>
              <a:ext uri="{FF2B5EF4-FFF2-40B4-BE49-F238E27FC236}">
                <a16:creationId xmlns:a16="http://schemas.microsoft.com/office/drawing/2014/main" id="{D5FAE61D-C354-4DDB-A48D-152F97C9A12C}"/>
              </a:ext>
            </a:extLst>
          </p:cNvPr>
          <p:cNvSpPr/>
          <p:nvPr/>
        </p:nvSpPr>
        <p:spPr>
          <a:xfrm>
            <a:off x="7021504" y="3271627"/>
            <a:ext cx="417251" cy="4083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Oval 25">
            <a:extLst>
              <a:ext uri="{FF2B5EF4-FFF2-40B4-BE49-F238E27FC236}">
                <a16:creationId xmlns:a16="http://schemas.microsoft.com/office/drawing/2014/main" id="{29FB3BDD-158C-4FEC-A0BB-210313A8F769}"/>
              </a:ext>
            </a:extLst>
          </p:cNvPr>
          <p:cNvSpPr/>
          <p:nvPr/>
        </p:nvSpPr>
        <p:spPr>
          <a:xfrm>
            <a:off x="8144745" y="3942996"/>
            <a:ext cx="417251" cy="4083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Oval 27">
            <a:extLst>
              <a:ext uri="{FF2B5EF4-FFF2-40B4-BE49-F238E27FC236}">
                <a16:creationId xmlns:a16="http://schemas.microsoft.com/office/drawing/2014/main" id="{7CD2C01C-14E4-4E0C-BE07-35F6DA590CA3}"/>
              </a:ext>
            </a:extLst>
          </p:cNvPr>
          <p:cNvSpPr/>
          <p:nvPr/>
        </p:nvSpPr>
        <p:spPr>
          <a:xfrm>
            <a:off x="4783973" y="4581244"/>
            <a:ext cx="417251" cy="408373"/>
          </a:xfrm>
          <a:prstGeom prst="ellipse">
            <a:avLst/>
          </a:prstGeom>
          <a:solidFill>
            <a:srgbClr val="00B050">
              <a:alpha val="14118"/>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ectangle 19">
            <a:extLst>
              <a:ext uri="{FF2B5EF4-FFF2-40B4-BE49-F238E27FC236}">
                <a16:creationId xmlns:a16="http://schemas.microsoft.com/office/drawing/2014/main" id="{CB9BBF5D-2F29-46CC-926D-051A8A5F984B}"/>
              </a:ext>
            </a:extLst>
          </p:cNvPr>
          <p:cNvSpPr/>
          <p:nvPr/>
        </p:nvSpPr>
        <p:spPr>
          <a:xfrm>
            <a:off x="7036019" y="4586799"/>
            <a:ext cx="417251" cy="408373"/>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Slide Number Placeholder 5">
            <a:extLst>
              <a:ext uri="{FF2B5EF4-FFF2-40B4-BE49-F238E27FC236}">
                <a16:creationId xmlns:a16="http://schemas.microsoft.com/office/drawing/2014/main" id="{13AC9530-D8ED-4C7C-9898-2ADD63B8843C}"/>
              </a:ext>
            </a:extLst>
          </p:cNvPr>
          <p:cNvSpPr txBox="1">
            <a:spLocks/>
          </p:cNvSpPr>
          <p:nvPr/>
        </p:nvSpPr>
        <p:spPr>
          <a:xfrm>
            <a:off x="11585360" y="6503018"/>
            <a:ext cx="517864" cy="365125"/>
          </a:xfrm>
          <a:prstGeom prst="rect">
            <a:avLst/>
          </a:prstGeom>
        </p:spPr>
        <p:txBody>
          <a:bodyP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53223C-A70F-4A00-9B21-174ED937DE7F}" type="slidenum">
              <a:rPr lang="en-CA" smtClean="0"/>
              <a:pPr/>
              <a:t>16</a:t>
            </a:fld>
            <a:endParaRPr lang="en-CA" dirty="0"/>
          </a:p>
        </p:txBody>
      </p:sp>
      <p:sp>
        <p:nvSpPr>
          <p:cNvPr id="19" name="TextBox 18">
            <a:extLst>
              <a:ext uri="{FF2B5EF4-FFF2-40B4-BE49-F238E27FC236}">
                <a16:creationId xmlns:a16="http://schemas.microsoft.com/office/drawing/2014/main" id="{1BACBD67-9373-43ED-8DDA-C7ECCE5BEB5F}"/>
              </a:ext>
            </a:extLst>
          </p:cNvPr>
          <p:cNvSpPr txBox="1"/>
          <p:nvPr/>
        </p:nvSpPr>
        <p:spPr>
          <a:xfrm>
            <a:off x="9154655" y="2705172"/>
            <a:ext cx="3050858" cy="954107"/>
          </a:xfrm>
          <a:prstGeom prst="rect">
            <a:avLst/>
          </a:prstGeom>
          <a:noFill/>
        </p:spPr>
        <p:txBody>
          <a:bodyPr wrap="square" rtlCol="0">
            <a:spAutoFit/>
          </a:bodyPr>
          <a:lstStyle/>
          <a:p>
            <a:pPr marL="285750" indent="-285750">
              <a:buFont typeface="Arial" panose="020B0604020202020204" pitchFamily="34" charset="0"/>
              <a:buChar char="•"/>
            </a:pPr>
            <a:r>
              <a:rPr lang="fr-FR" sz="1400" dirty="0"/>
              <a:t>Les plaisanciers à moteur (à l'exception des motomarines) ont un taux de port encore plus faible de 18 %.</a:t>
            </a:r>
            <a:endParaRPr lang="en-CA" sz="1400" dirty="0"/>
          </a:p>
        </p:txBody>
      </p:sp>
      <p:sp>
        <p:nvSpPr>
          <p:cNvPr id="21" name="Rectangle 20">
            <a:extLst>
              <a:ext uri="{FF2B5EF4-FFF2-40B4-BE49-F238E27FC236}">
                <a16:creationId xmlns:a16="http://schemas.microsoft.com/office/drawing/2014/main" id="{EED78BBE-AB94-4244-B7ED-4166996CC190}"/>
              </a:ext>
            </a:extLst>
          </p:cNvPr>
          <p:cNvSpPr/>
          <p:nvPr/>
        </p:nvSpPr>
        <p:spPr>
          <a:xfrm>
            <a:off x="5911924" y="2591479"/>
            <a:ext cx="417251" cy="408373"/>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0" name="Rectangle 29">
            <a:extLst>
              <a:ext uri="{FF2B5EF4-FFF2-40B4-BE49-F238E27FC236}">
                <a16:creationId xmlns:a16="http://schemas.microsoft.com/office/drawing/2014/main" id="{ECEC5165-336C-408A-8534-2478E71D2F7B}"/>
              </a:ext>
            </a:extLst>
          </p:cNvPr>
          <p:cNvSpPr/>
          <p:nvPr/>
        </p:nvSpPr>
        <p:spPr>
          <a:xfrm>
            <a:off x="5911924" y="3256637"/>
            <a:ext cx="417251" cy="408373"/>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Oval 30">
            <a:extLst>
              <a:ext uri="{FF2B5EF4-FFF2-40B4-BE49-F238E27FC236}">
                <a16:creationId xmlns:a16="http://schemas.microsoft.com/office/drawing/2014/main" id="{77472513-B3FF-42F2-83C5-C1492C6DF62D}"/>
              </a:ext>
            </a:extLst>
          </p:cNvPr>
          <p:cNvSpPr/>
          <p:nvPr/>
        </p:nvSpPr>
        <p:spPr>
          <a:xfrm>
            <a:off x="5940955" y="4583568"/>
            <a:ext cx="417251" cy="4083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Box 1">
            <a:extLst>
              <a:ext uri="{FF2B5EF4-FFF2-40B4-BE49-F238E27FC236}">
                <a16:creationId xmlns:a16="http://schemas.microsoft.com/office/drawing/2014/main" id="{224B80D5-4968-1085-DC64-7A47AEF86C9C}"/>
              </a:ext>
            </a:extLst>
          </p:cNvPr>
          <p:cNvSpPr txBox="1"/>
          <p:nvPr/>
        </p:nvSpPr>
        <p:spPr>
          <a:xfrm>
            <a:off x="0" y="6512030"/>
            <a:ext cx="9435637" cy="246221"/>
          </a:xfrm>
          <a:prstGeom prst="rect">
            <a:avLst/>
          </a:prstGeom>
          <a:noFill/>
        </p:spPr>
        <p:txBody>
          <a:bodyPr wrap="square" rtlCol="0">
            <a:spAutoFit/>
          </a:bodyPr>
          <a:lstStyle/>
          <a:p>
            <a:r>
              <a:rPr lang="fr-FR" sz="1000" dirty="0">
                <a:solidFill>
                  <a:srgbClr val="000000"/>
                </a:solidFill>
                <a:latin typeface="Lucida Grande"/>
                <a:ea typeface="Lucida Grande"/>
                <a:cs typeface="Lucida Grande"/>
              </a:rPr>
              <a:t>Source - Étude aérienne 2021 et 2022</a:t>
            </a:r>
            <a:endParaRPr lang="en-CA" sz="1000" dirty="0"/>
          </a:p>
        </p:txBody>
      </p:sp>
      <p:sp>
        <p:nvSpPr>
          <p:cNvPr id="3" name="Slide Number Placeholder 3">
            <a:extLst>
              <a:ext uri="{FF2B5EF4-FFF2-40B4-BE49-F238E27FC236}">
                <a16:creationId xmlns:a16="http://schemas.microsoft.com/office/drawing/2014/main" id="{952F0B2A-C07F-C2E0-E705-93A113183AD2}"/>
              </a:ext>
            </a:extLst>
          </p:cNvPr>
          <p:cNvSpPr>
            <a:spLocks noGrp="1"/>
          </p:cNvSpPr>
          <p:nvPr>
            <p:ph type="sldNum" sz="quarter" idx="12"/>
          </p:nvPr>
        </p:nvSpPr>
        <p:spPr>
          <a:xfrm>
            <a:off x="11414687" y="6492876"/>
            <a:ext cx="768085" cy="365125"/>
          </a:xfrm>
        </p:spPr>
        <p:txBody>
          <a:bodyPr/>
          <a:lstStyle/>
          <a:p>
            <a:fld id="{5857359A-ACC2-4AC8-94CA-842605F06C6B}" type="slidenum">
              <a:rPr lang="en-US">
                <a:solidFill>
                  <a:prstClr val="white">
                    <a:lumMod val="50000"/>
                  </a:prstClr>
                </a:solidFill>
                <a:latin typeface="Calibri"/>
              </a:rPr>
              <a:pPr/>
              <a:t>16</a:t>
            </a:fld>
            <a:endParaRPr lang="en-US" dirty="0">
              <a:solidFill>
                <a:prstClr val="white">
                  <a:lumMod val="50000"/>
                </a:prstClr>
              </a:solidFill>
              <a:latin typeface="Calibri"/>
            </a:endParaRPr>
          </a:p>
        </p:txBody>
      </p:sp>
      <p:sp>
        <p:nvSpPr>
          <p:cNvPr id="11" name="Oval 10">
            <a:extLst>
              <a:ext uri="{FF2B5EF4-FFF2-40B4-BE49-F238E27FC236}">
                <a16:creationId xmlns:a16="http://schemas.microsoft.com/office/drawing/2014/main" id="{236B67A1-48D1-4CDB-1873-DD4D9FE840D5}"/>
              </a:ext>
            </a:extLst>
          </p:cNvPr>
          <p:cNvSpPr/>
          <p:nvPr/>
        </p:nvSpPr>
        <p:spPr>
          <a:xfrm>
            <a:off x="4822690" y="5255328"/>
            <a:ext cx="417251" cy="4083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Oval 11">
            <a:extLst>
              <a:ext uri="{FF2B5EF4-FFF2-40B4-BE49-F238E27FC236}">
                <a16:creationId xmlns:a16="http://schemas.microsoft.com/office/drawing/2014/main" id="{419C1872-BE21-1CED-5B2B-75F13DCFA52B}"/>
              </a:ext>
            </a:extLst>
          </p:cNvPr>
          <p:cNvSpPr/>
          <p:nvPr/>
        </p:nvSpPr>
        <p:spPr>
          <a:xfrm>
            <a:off x="5924196" y="5218551"/>
            <a:ext cx="417251" cy="4083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Oval 12">
            <a:extLst>
              <a:ext uri="{FF2B5EF4-FFF2-40B4-BE49-F238E27FC236}">
                <a16:creationId xmlns:a16="http://schemas.microsoft.com/office/drawing/2014/main" id="{7607E0CA-3648-9CA1-0C54-2D3829584A31}"/>
              </a:ext>
            </a:extLst>
          </p:cNvPr>
          <p:cNvSpPr/>
          <p:nvPr/>
        </p:nvSpPr>
        <p:spPr>
          <a:xfrm>
            <a:off x="7973068" y="6118064"/>
            <a:ext cx="304800" cy="304800"/>
          </a:xfrm>
          <a:prstGeom prst="ellipse">
            <a:avLst/>
          </a:prstGeom>
          <a:noFill/>
          <a:ln w="19050">
            <a:solidFill>
              <a:srgbClr val="33CC3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999A5763-4521-51C2-37FE-362E9562345A}"/>
              </a:ext>
            </a:extLst>
          </p:cNvPr>
          <p:cNvSpPr txBox="1"/>
          <p:nvPr/>
        </p:nvSpPr>
        <p:spPr>
          <a:xfrm>
            <a:off x="8049190" y="6168084"/>
            <a:ext cx="4191860" cy="230832"/>
          </a:xfrm>
          <a:prstGeom prst="rect">
            <a:avLst/>
          </a:prstGeom>
          <a:noFill/>
        </p:spPr>
        <p:txBody>
          <a:bodyPr wrap="square" rtlCol="0">
            <a:spAutoFit/>
          </a:bodyPr>
          <a:lstStyle/>
          <a:p>
            <a:pPr algn="r"/>
            <a:r>
              <a:rPr lang="fr-FR" sz="900" dirty="0"/>
              <a:t>Significativement plus élevé/inférieur que les autres types de bateaux à 95%</a:t>
            </a:r>
            <a:endParaRPr lang="en-CA" sz="900" dirty="0"/>
          </a:p>
        </p:txBody>
      </p:sp>
      <p:sp>
        <p:nvSpPr>
          <p:cNvPr id="23" name="Rectangle 22">
            <a:extLst>
              <a:ext uri="{FF2B5EF4-FFF2-40B4-BE49-F238E27FC236}">
                <a16:creationId xmlns:a16="http://schemas.microsoft.com/office/drawing/2014/main" id="{1D605D9A-66D7-D9CF-C4D4-1701C3102DB3}"/>
              </a:ext>
            </a:extLst>
          </p:cNvPr>
          <p:cNvSpPr/>
          <p:nvPr/>
        </p:nvSpPr>
        <p:spPr>
          <a:xfrm>
            <a:off x="8318513" y="6165971"/>
            <a:ext cx="255917" cy="23866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16" name="Chart 15">
            <a:extLst>
              <a:ext uri="{FF2B5EF4-FFF2-40B4-BE49-F238E27FC236}">
                <a16:creationId xmlns:a16="http://schemas.microsoft.com/office/drawing/2014/main" id="{02142814-DD2D-442C-9440-E08502F17B4A}"/>
              </a:ext>
            </a:extLst>
          </p:cNvPr>
          <p:cNvGraphicFramePr/>
          <p:nvPr>
            <p:extLst>
              <p:ext uri="{D42A27DB-BD31-4B8C-83A1-F6EECF244321}">
                <p14:modId xmlns:p14="http://schemas.microsoft.com/office/powerpoint/2010/main" val="3626986091"/>
              </p:ext>
            </p:extLst>
          </p:nvPr>
        </p:nvGraphicFramePr>
        <p:xfrm>
          <a:off x="332080" y="2457588"/>
          <a:ext cx="4448175" cy="4005580"/>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1747204453"/>
      </p:ext>
    </p:extLst>
  </p:cSld>
  <p:clrMapOvr>
    <a:masterClrMapping/>
  </p:clrMapOvr>
  <p:transition spd="slow">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D7D85C-D394-4AFA-A35B-9F95B03F9A6C}"/>
              </a:ext>
            </a:extLst>
          </p:cNvPr>
          <p:cNvSpPr>
            <a:spLocks noGrp="1"/>
          </p:cNvSpPr>
          <p:nvPr>
            <p:ph type="title"/>
          </p:nvPr>
        </p:nvSpPr>
        <p:spPr>
          <a:xfrm>
            <a:off x="1900237" y="203110"/>
            <a:ext cx="10291759" cy="617288"/>
          </a:xfrm>
        </p:spPr>
        <p:txBody>
          <a:bodyPr>
            <a:noAutofit/>
          </a:bodyPr>
          <a:lstStyle/>
          <a:p>
            <a:r>
              <a:rPr lang="fr-FR" sz="2400" b="1" dirty="0"/>
              <a:t>Les taux de port des gilets de sauvetage des plaisanciers à moteur sont très faibles pour tous les types d'embarcations, à l'exception des motomarines et des pneumatiques.</a:t>
            </a:r>
            <a:r>
              <a:rPr lang="en-CA" sz="2400" b="1" dirty="0"/>
              <a:t>.</a:t>
            </a:r>
            <a:endParaRPr lang="en-CA" sz="2400" dirty="0"/>
          </a:p>
        </p:txBody>
      </p:sp>
      <p:sp>
        <p:nvSpPr>
          <p:cNvPr id="8" name="TextBox 7">
            <a:extLst>
              <a:ext uri="{FF2B5EF4-FFF2-40B4-BE49-F238E27FC236}">
                <a16:creationId xmlns:a16="http://schemas.microsoft.com/office/drawing/2014/main" id="{BE5ED317-39E7-4044-817F-B708413928E1}"/>
              </a:ext>
            </a:extLst>
          </p:cNvPr>
          <p:cNvSpPr txBox="1"/>
          <p:nvPr/>
        </p:nvSpPr>
        <p:spPr>
          <a:xfrm>
            <a:off x="4296229" y="1039525"/>
            <a:ext cx="7767185" cy="646331"/>
          </a:xfrm>
          <a:prstGeom prst="rect">
            <a:avLst/>
          </a:prstGeom>
          <a:noFill/>
        </p:spPr>
        <p:txBody>
          <a:bodyPr wrap="square" rtlCol="0">
            <a:spAutoFit/>
          </a:bodyPr>
          <a:lstStyle/>
          <a:p>
            <a:r>
              <a:rPr lang="fr-FR" dirty="0"/>
              <a:t>PORT DU GILET DE SAUVETAGE/VFI : PAR </a:t>
            </a:r>
            <a:r>
              <a:rPr lang="fr-FR" b="1" dirty="0"/>
              <a:t>LES PLAISANCIERS À MOTEUR</a:t>
            </a:r>
            <a:r>
              <a:rPr lang="fr-FR" dirty="0"/>
              <a:t> - % portant un gilet de sauvetage/VFI </a:t>
            </a:r>
            <a:endParaRPr lang="en-CA" sz="1400" dirty="0"/>
          </a:p>
        </p:txBody>
      </p:sp>
      <p:sp>
        <p:nvSpPr>
          <p:cNvPr id="6" name="TextBox 5">
            <a:extLst>
              <a:ext uri="{FF2B5EF4-FFF2-40B4-BE49-F238E27FC236}">
                <a16:creationId xmlns:a16="http://schemas.microsoft.com/office/drawing/2014/main" id="{A6FA3FB0-F26A-48E1-9A55-719B31000797}"/>
              </a:ext>
            </a:extLst>
          </p:cNvPr>
          <p:cNvSpPr txBox="1"/>
          <p:nvPr/>
        </p:nvSpPr>
        <p:spPr>
          <a:xfrm>
            <a:off x="-1" y="5896181"/>
            <a:ext cx="8969830" cy="769441"/>
          </a:xfrm>
          <a:prstGeom prst="rect">
            <a:avLst/>
          </a:prstGeom>
          <a:noFill/>
        </p:spPr>
        <p:txBody>
          <a:bodyPr wrap="square" rtlCol="0">
            <a:spAutoFit/>
          </a:bodyPr>
          <a:lstStyle/>
          <a:p>
            <a:r>
              <a:rPr lang="fr-FR" sz="1100" dirty="0"/>
              <a:t>Statut des gilets de sauvetage/VFI par type d'embarcation au moment de l'observation</a:t>
            </a:r>
          </a:p>
          <a:p>
            <a:r>
              <a:rPr lang="fr-FR" sz="1100" dirty="0"/>
              <a:t>Base totale de plaisanciers à moteur: 2021 &amp; 2022 (21423), Moteur excluant motomarines (20624), Moteur  &lt;6m (13217), Moteur 6m+ (7407), Motomarine (799), Pneumatique  (176), Petite embarcation moteur ouverte (5120), Petit runabout (6174), Grand runabout (3927), Grand ponton (2392), Petit ponton (1645), Grand bateau moteur de croisière (801) </a:t>
            </a:r>
            <a:endParaRPr lang="en-CA" sz="1100" dirty="0"/>
          </a:p>
        </p:txBody>
      </p:sp>
      <p:sp>
        <p:nvSpPr>
          <p:cNvPr id="9" name="TextBox 8">
            <a:extLst>
              <a:ext uri="{FF2B5EF4-FFF2-40B4-BE49-F238E27FC236}">
                <a16:creationId xmlns:a16="http://schemas.microsoft.com/office/drawing/2014/main" id="{88DC38EB-665B-4817-BDBE-558B3ECD4C15}"/>
              </a:ext>
            </a:extLst>
          </p:cNvPr>
          <p:cNvSpPr txBox="1"/>
          <p:nvPr/>
        </p:nvSpPr>
        <p:spPr>
          <a:xfrm>
            <a:off x="128586" y="1093181"/>
            <a:ext cx="3540597" cy="523220"/>
          </a:xfrm>
          <a:prstGeom prst="rect">
            <a:avLst/>
          </a:prstGeom>
          <a:noFill/>
        </p:spPr>
        <p:txBody>
          <a:bodyPr wrap="square" rtlCol="0">
            <a:spAutoFit/>
          </a:bodyPr>
          <a:lstStyle/>
          <a:p>
            <a:r>
              <a:rPr lang="fr-FR" sz="1400" dirty="0"/>
              <a:t>Port de gilets de sauvetage / VFI 2021 et 2022</a:t>
            </a:r>
            <a:br>
              <a:rPr lang="en-CA" sz="1400" dirty="0"/>
            </a:br>
            <a:r>
              <a:rPr lang="en-CA" sz="1400" dirty="0"/>
              <a:t>(% de </a:t>
            </a:r>
            <a:r>
              <a:rPr lang="en-CA" sz="1400" dirty="0" err="1"/>
              <a:t>plaisanciers</a:t>
            </a:r>
            <a:r>
              <a:rPr lang="en-CA" sz="1400" dirty="0"/>
              <a:t> à </a:t>
            </a:r>
            <a:r>
              <a:rPr lang="en-CA" sz="1400" dirty="0" err="1"/>
              <a:t>moteur</a:t>
            </a:r>
            <a:r>
              <a:rPr lang="en-CA" sz="1400" dirty="0"/>
              <a:t>)</a:t>
            </a:r>
          </a:p>
        </p:txBody>
      </p:sp>
      <p:sp>
        <p:nvSpPr>
          <p:cNvPr id="28" name="TextBox 27">
            <a:extLst>
              <a:ext uri="{FF2B5EF4-FFF2-40B4-BE49-F238E27FC236}">
                <a16:creationId xmlns:a16="http://schemas.microsoft.com/office/drawing/2014/main" id="{C6D4E357-1193-412A-8462-EBCAA376F645}"/>
              </a:ext>
            </a:extLst>
          </p:cNvPr>
          <p:cNvSpPr txBox="1"/>
          <p:nvPr/>
        </p:nvSpPr>
        <p:spPr>
          <a:xfrm>
            <a:off x="7366382" y="1605090"/>
            <a:ext cx="4593033" cy="4031873"/>
          </a:xfrm>
          <a:prstGeom prst="rect">
            <a:avLst/>
          </a:prstGeom>
          <a:noFill/>
        </p:spPr>
        <p:txBody>
          <a:bodyPr wrap="square" rtlCol="0">
            <a:spAutoFit/>
          </a:bodyPr>
          <a:lstStyle/>
          <a:p>
            <a:pPr marL="285750" indent="-285750" algn="l">
              <a:buFont typeface="Arial" panose="020B0604020202020204" pitchFamily="34" charset="0"/>
              <a:buChar char="•"/>
            </a:pPr>
            <a:r>
              <a:rPr lang="fr-FR" sz="1600" dirty="0"/>
              <a:t>Les taux de port des gilets de sauvetage/VFI étaient faibles pour toutes les tailles/types de bateaux à moteur, à l'exception des motomarines (95 %) et des pneumatiques/radeaux (54 %).</a:t>
            </a:r>
          </a:p>
          <a:p>
            <a:pPr marL="285750" indent="-285750" algn="l">
              <a:buFont typeface="Arial" panose="020B0604020202020204" pitchFamily="34" charset="0"/>
              <a:buChar char="•"/>
            </a:pPr>
            <a:endParaRPr lang="fr-FR" sz="1600" dirty="0"/>
          </a:p>
          <a:p>
            <a:pPr marL="285750" indent="-285750" algn="l">
              <a:buFont typeface="Arial" panose="020B0604020202020204" pitchFamily="34" charset="0"/>
              <a:buChar char="•"/>
            </a:pPr>
            <a:r>
              <a:rPr lang="fr-FR" sz="1600" dirty="0"/>
              <a:t>Encore plus faible pour les grands bateaux moteur &gt;6m (14%) que pour les petits bateaux moteur  &lt;6m (20%).</a:t>
            </a:r>
          </a:p>
          <a:p>
            <a:pPr marL="285750" indent="-285750" algn="l">
              <a:buFont typeface="Arial" panose="020B0604020202020204" pitchFamily="34" charset="0"/>
              <a:buChar char="•"/>
            </a:pPr>
            <a:endParaRPr lang="fr-FR" sz="1600" dirty="0"/>
          </a:p>
          <a:p>
            <a:pPr marL="285750" indent="-285750" algn="l">
              <a:buFont typeface="Arial" panose="020B0604020202020204" pitchFamily="34" charset="0"/>
              <a:buChar char="•"/>
            </a:pPr>
            <a:r>
              <a:rPr lang="fr-FR" sz="1600" dirty="0"/>
              <a:t>Bien qu'il soit encore faible, il y avait un taux de port un peu plus élevé pour les petits bateaux à moteur non pontés de moins de 6 m (24 %) que pour les petits et grands runabouts, les pontons et les bateaux moteur de croisière (</a:t>
            </a:r>
            <a:r>
              <a:rPr lang="fr-FR" sz="1600" dirty="0" err="1"/>
              <a:t>cabin</a:t>
            </a:r>
            <a:r>
              <a:rPr lang="fr-FR" sz="1600" dirty="0"/>
              <a:t> cruisers).</a:t>
            </a:r>
          </a:p>
          <a:p>
            <a:pPr marL="285750" indent="-285750">
              <a:buFont typeface="Arial" panose="020B0604020202020204" pitchFamily="34" charset="0"/>
              <a:buChar char="•"/>
            </a:pPr>
            <a:endParaRPr lang="en-CA" sz="1600" dirty="0"/>
          </a:p>
        </p:txBody>
      </p:sp>
      <p:sp>
        <p:nvSpPr>
          <p:cNvPr id="35" name="Slide Number Placeholder 5">
            <a:extLst>
              <a:ext uri="{FF2B5EF4-FFF2-40B4-BE49-F238E27FC236}">
                <a16:creationId xmlns:a16="http://schemas.microsoft.com/office/drawing/2014/main" id="{45F9594B-0417-45A1-BD1C-0C1F9504D4DE}"/>
              </a:ext>
            </a:extLst>
          </p:cNvPr>
          <p:cNvSpPr txBox="1">
            <a:spLocks/>
          </p:cNvSpPr>
          <p:nvPr/>
        </p:nvSpPr>
        <p:spPr>
          <a:xfrm>
            <a:off x="11585360" y="6503018"/>
            <a:ext cx="517864" cy="365125"/>
          </a:xfrm>
          <a:prstGeom prst="rect">
            <a:avLst/>
          </a:prstGeom>
        </p:spPr>
        <p:txBody>
          <a:bodyP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53223C-A70F-4A00-9B21-174ED937DE7F}" type="slidenum">
              <a:rPr lang="en-CA" smtClean="0"/>
              <a:pPr/>
              <a:t>17</a:t>
            </a:fld>
            <a:endParaRPr lang="en-CA" dirty="0"/>
          </a:p>
        </p:txBody>
      </p:sp>
      <p:sp>
        <p:nvSpPr>
          <p:cNvPr id="2" name="TextBox 1">
            <a:extLst>
              <a:ext uri="{FF2B5EF4-FFF2-40B4-BE49-F238E27FC236}">
                <a16:creationId xmlns:a16="http://schemas.microsoft.com/office/drawing/2014/main" id="{A3C0AD00-3806-F54B-0193-44D37D527DE0}"/>
              </a:ext>
            </a:extLst>
          </p:cNvPr>
          <p:cNvSpPr txBox="1"/>
          <p:nvPr/>
        </p:nvSpPr>
        <p:spPr>
          <a:xfrm>
            <a:off x="0" y="6642656"/>
            <a:ext cx="9435637" cy="246221"/>
          </a:xfrm>
          <a:prstGeom prst="rect">
            <a:avLst/>
          </a:prstGeom>
          <a:noFill/>
        </p:spPr>
        <p:txBody>
          <a:bodyPr wrap="square" rtlCol="0">
            <a:spAutoFit/>
          </a:bodyPr>
          <a:lstStyle/>
          <a:p>
            <a:r>
              <a:rPr lang="fr-FR" sz="1000" dirty="0">
                <a:solidFill>
                  <a:srgbClr val="000000"/>
                </a:solidFill>
                <a:latin typeface="Lucida Grande"/>
                <a:ea typeface="Lucida Grande"/>
                <a:cs typeface="Lucida Grande"/>
              </a:rPr>
              <a:t>Source - Étude aérienne 2021 et 2022</a:t>
            </a:r>
            <a:endParaRPr lang="en-CA" sz="1000" dirty="0"/>
          </a:p>
        </p:txBody>
      </p:sp>
      <p:sp>
        <p:nvSpPr>
          <p:cNvPr id="3" name="Slide Number Placeholder 3">
            <a:extLst>
              <a:ext uri="{FF2B5EF4-FFF2-40B4-BE49-F238E27FC236}">
                <a16:creationId xmlns:a16="http://schemas.microsoft.com/office/drawing/2014/main" id="{FB9E8CE8-C26F-018F-B9F5-9F425B710407}"/>
              </a:ext>
            </a:extLst>
          </p:cNvPr>
          <p:cNvSpPr>
            <a:spLocks noGrp="1"/>
          </p:cNvSpPr>
          <p:nvPr>
            <p:ph type="sldNum" sz="quarter" idx="12"/>
          </p:nvPr>
        </p:nvSpPr>
        <p:spPr>
          <a:xfrm>
            <a:off x="11414687" y="6480176"/>
            <a:ext cx="768085" cy="365125"/>
          </a:xfrm>
        </p:spPr>
        <p:txBody>
          <a:bodyPr/>
          <a:lstStyle/>
          <a:p>
            <a:fld id="{5857359A-ACC2-4AC8-94CA-842605F06C6B}" type="slidenum">
              <a:rPr lang="en-US">
                <a:solidFill>
                  <a:prstClr val="white">
                    <a:lumMod val="50000"/>
                  </a:prstClr>
                </a:solidFill>
                <a:latin typeface="Calibri"/>
              </a:rPr>
              <a:pPr/>
              <a:t>17</a:t>
            </a:fld>
            <a:endParaRPr lang="en-US" dirty="0">
              <a:solidFill>
                <a:prstClr val="white">
                  <a:lumMod val="50000"/>
                </a:prstClr>
              </a:solidFill>
              <a:latin typeface="Calibri"/>
            </a:endParaRPr>
          </a:p>
        </p:txBody>
      </p:sp>
      <p:sp>
        <p:nvSpPr>
          <p:cNvPr id="5" name="Oval 4">
            <a:extLst>
              <a:ext uri="{FF2B5EF4-FFF2-40B4-BE49-F238E27FC236}">
                <a16:creationId xmlns:a16="http://schemas.microsoft.com/office/drawing/2014/main" id="{A812E70A-E76B-B853-D093-F0B624A487D7}"/>
              </a:ext>
            </a:extLst>
          </p:cNvPr>
          <p:cNvSpPr/>
          <p:nvPr/>
        </p:nvSpPr>
        <p:spPr>
          <a:xfrm>
            <a:off x="8812657" y="6075363"/>
            <a:ext cx="304800" cy="304800"/>
          </a:xfrm>
          <a:prstGeom prst="ellipse">
            <a:avLst/>
          </a:prstGeom>
          <a:noFill/>
          <a:ln w="19050">
            <a:solidFill>
              <a:srgbClr val="33CC3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8045AD8C-6D95-3A80-1D19-6DACDF82D5DB}"/>
              </a:ext>
            </a:extLst>
          </p:cNvPr>
          <p:cNvSpPr/>
          <p:nvPr/>
        </p:nvSpPr>
        <p:spPr>
          <a:xfrm>
            <a:off x="9158102" y="6123270"/>
            <a:ext cx="255917" cy="23866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Oval 12">
            <a:extLst>
              <a:ext uri="{FF2B5EF4-FFF2-40B4-BE49-F238E27FC236}">
                <a16:creationId xmlns:a16="http://schemas.microsoft.com/office/drawing/2014/main" id="{DE0761F3-A17D-9C69-4A2C-2EA7F3383FFB}"/>
              </a:ext>
            </a:extLst>
          </p:cNvPr>
          <p:cNvSpPr/>
          <p:nvPr/>
        </p:nvSpPr>
        <p:spPr>
          <a:xfrm>
            <a:off x="3559620" y="1494027"/>
            <a:ext cx="417251" cy="4083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Oval 13">
            <a:extLst>
              <a:ext uri="{FF2B5EF4-FFF2-40B4-BE49-F238E27FC236}">
                <a16:creationId xmlns:a16="http://schemas.microsoft.com/office/drawing/2014/main" id="{234D9A89-89D5-6F0C-84BB-55D3E72A44C9}"/>
              </a:ext>
            </a:extLst>
          </p:cNvPr>
          <p:cNvSpPr/>
          <p:nvPr/>
        </p:nvSpPr>
        <p:spPr>
          <a:xfrm>
            <a:off x="3539418" y="2402473"/>
            <a:ext cx="417251" cy="4083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Oval 14">
            <a:extLst>
              <a:ext uri="{FF2B5EF4-FFF2-40B4-BE49-F238E27FC236}">
                <a16:creationId xmlns:a16="http://schemas.microsoft.com/office/drawing/2014/main" id="{8A4939EA-B924-44D3-08C7-057CCCCB571A}"/>
              </a:ext>
            </a:extLst>
          </p:cNvPr>
          <p:cNvSpPr/>
          <p:nvPr/>
        </p:nvSpPr>
        <p:spPr>
          <a:xfrm>
            <a:off x="5924444" y="3327124"/>
            <a:ext cx="417251" cy="4083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Oval 15">
            <a:extLst>
              <a:ext uri="{FF2B5EF4-FFF2-40B4-BE49-F238E27FC236}">
                <a16:creationId xmlns:a16="http://schemas.microsoft.com/office/drawing/2014/main" id="{71B390AE-3218-9A83-A898-4CB0D4DEB947}"/>
              </a:ext>
            </a:extLst>
          </p:cNvPr>
          <p:cNvSpPr/>
          <p:nvPr/>
        </p:nvSpPr>
        <p:spPr>
          <a:xfrm>
            <a:off x="4594033" y="3652519"/>
            <a:ext cx="417251" cy="4083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Oval 16">
            <a:extLst>
              <a:ext uri="{FF2B5EF4-FFF2-40B4-BE49-F238E27FC236}">
                <a16:creationId xmlns:a16="http://schemas.microsoft.com/office/drawing/2014/main" id="{1B15A7D8-5CB9-9FD6-65E1-D6C4CCFC30BF}"/>
              </a:ext>
            </a:extLst>
          </p:cNvPr>
          <p:cNvSpPr/>
          <p:nvPr/>
        </p:nvSpPr>
        <p:spPr>
          <a:xfrm>
            <a:off x="3630206" y="3936724"/>
            <a:ext cx="417251" cy="4083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ectangle 19">
            <a:extLst>
              <a:ext uri="{FF2B5EF4-FFF2-40B4-BE49-F238E27FC236}">
                <a16:creationId xmlns:a16="http://schemas.microsoft.com/office/drawing/2014/main" id="{E2CE87F0-176F-4D98-1CB5-B46062A04529}"/>
              </a:ext>
            </a:extLst>
          </p:cNvPr>
          <p:cNvSpPr/>
          <p:nvPr/>
        </p:nvSpPr>
        <p:spPr>
          <a:xfrm>
            <a:off x="3251105" y="5231027"/>
            <a:ext cx="290392" cy="318777"/>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a:extLst>
              <a:ext uri="{FF2B5EF4-FFF2-40B4-BE49-F238E27FC236}">
                <a16:creationId xmlns:a16="http://schemas.microsoft.com/office/drawing/2014/main" id="{4D41B278-9EFF-CCB1-7C9D-9FDCE76AF543}"/>
              </a:ext>
            </a:extLst>
          </p:cNvPr>
          <p:cNvSpPr/>
          <p:nvPr/>
        </p:nvSpPr>
        <p:spPr>
          <a:xfrm>
            <a:off x="3378791" y="4889157"/>
            <a:ext cx="290392" cy="318777"/>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ectangle 21">
            <a:extLst>
              <a:ext uri="{FF2B5EF4-FFF2-40B4-BE49-F238E27FC236}">
                <a16:creationId xmlns:a16="http://schemas.microsoft.com/office/drawing/2014/main" id="{AF1CADE3-A690-16C2-AD94-1FB753681C40}"/>
              </a:ext>
            </a:extLst>
          </p:cNvPr>
          <p:cNvSpPr/>
          <p:nvPr/>
        </p:nvSpPr>
        <p:spPr>
          <a:xfrm>
            <a:off x="3403505" y="4555524"/>
            <a:ext cx="290392" cy="318777"/>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ectangle 22">
            <a:extLst>
              <a:ext uri="{FF2B5EF4-FFF2-40B4-BE49-F238E27FC236}">
                <a16:creationId xmlns:a16="http://schemas.microsoft.com/office/drawing/2014/main" id="{FDC219E0-5900-42B8-0B53-933C6A035ECA}"/>
              </a:ext>
            </a:extLst>
          </p:cNvPr>
          <p:cNvSpPr/>
          <p:nvPr/>
        </p:nvSpPr>
        <p:spPr>
          <a:xfrm>
            <a:off x="3094586" y="5531708"/>
            <a:ext cx="290392" cy="318777"/>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TextBox 23">
            <a:extLst>
              <a:ext uri="{FF2B5EF4-FFF2-40B4-BE49-F238E27FC236}">
                <a16:creationId xmlns:a16="http://schemas.microsoft.com/office/drawing/2014/main" id="{DD8A52F2-981B-9804-EF73-D211B8564239}"/>
              </a:ext>
            </a:extLst>
          </p:cNvPr>
          <p:cNvSpPr txBox="1"/>
          <p:nvPr/>
        </p:nvSpPr>
        <p:spPr>
          <a:xfrm>
            <a:off x="9443786" y="6019876"/>
            <a:ext cx="2764768" cy="400110"/>
          </a:xfrm>
          <a:prstGeom prst="rect">
            <a:avLst/>
          </a:prstGeom>
          <a:noFill/>
        </p:spPr>
        <p:txBody>
          <a:bodyPr wrap="square" rtlCol="0">
            <a:spAutoFit/>
          </a:bodyPr>
          <a:lstStyle/>
          <a:p>
            <a:r>
              <a:rPr lang="fr-FR" sz="1000" dirty="0"/>
              <a:t>Significativement supérieur/inférieur à 95 % par rapport aux autres types de bateaux</a:t>
            </a:r>
            <a:endParaRPr lang="en-CA" sz="1000" dirty="0"/>
          </a:p>
        </p:txBody>
      </p:sp>
      <p:graphicFrame>
        <p:nvGraphicFramePr>
          <p:cNvPr id="10" name="Chart 9">
            <a:extLst>
              <a:ext uri="{FF2B5EF4-FFF2-40B4-BE49-F238E27FC236}">
                <a16:creationId xmlns:a16="http://schemas.microsoft.com/office/drawing/2014/main" id="{D60E735E-DE35-41BD-B1BD-285C51FCDAC5}"/>
              </a:ext>
            </a:extLst>
          </p:cNvPr>
          <p:cNvGraphicFramePr/>
          <p:nvPr>
            <p:extLst>
              <p:ext uri="{D42A27DB-BD31-4B8C-83A1-F6EECF244321}">
                <p14:modId xmlns:p14="http://schemas.microsoft.com/office/powerpoint/2010/main" val="3676143611"/>
              </p:ext>
            </p:extLst>
          </p:nvPr>
        </p:nvGraphicFramePr>
        <p:xfrm>
          <a:off x="304204" y="1433009"/>
          <a:ext cx="5981065" cy="4862830"/>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1599293730"/>
      </p:ext>
    </p:extLst>
  </p:cSld>
  <p:clrMapOvr>
    <a:masterClrMapping/>
  </p:clrMapOvr>
  <p:transition spd="slow">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D7D85C-D394-4AFA-A35B-9F95B03F9A6C}"/>
              </a:ext>
            </a:extLst>
          </p:cNvPr>
          <p:cNvSpPr>
            <a:spLocks noGrp="1"/>
          </p:cNvSpPr>
          <p:nvPr>
            <p:ph type="title"/>
          </p:nvPr>
        </p:nvSpPr>
        <p:spPr>
          <a:xfrm>
            <a:off x="1843087" y="165160"/>
            <a:ext cx="10348909" cy="738664"/>
          </a:xfrm>
        </p:spPr>
        <p:txBody>
          <a:bodyPr>
            <a:noAutofit/>
          </a:bodyPr>
          <a:lstStyle/>
          <a:p>
            <a:r>
              <a:rPr lang="fr-FR" sz="2100" b="1" dirty="0"/>
              <a:t>Les kayakistes, les canoéistes et les marins de petits voiliers ont des niveaux élevés de port du gilet de sauvetage. Cependant, le taux de port  en planche à pagaie est relativement faible (seulement 39%).</a:t>
            </a:r>
            <a:endParaRPr lang="en-CA" sz="2100" dirty="0"/>
          </a:p>
        </p:txBody>
      </p:sp>
      <p:sp>
        <p:nvSpPr>
          <p:cNvPr id="8" name="TextBox 7">
            <a:extLst>
              <a:ext uri="{FF2B5EF4-FFF2-40B4-BE49-F238E27FC236}">
                <a16:creationId xmlns:a16="http://schemas.microsoft.com/office/drawing/2014/main" id="{BE5ED317-39E7-4044-817F-B708413928E1}"/>
              </a:ext>
            </a:extLst>
          </p:cNvPr>
          <p:cNvSpPr txBox="1"/>
          <p:nvPr/>
        </p:nvSpPr>
        <p:spPr>
          <a:xfrm>
            <a:off x="128586" y="1085506"/>
            <a:ext cx="11456774" cy="369332"/>
          </a:xfrm>
          <a:prstGeom prst="rect">
            <a:avLst/>
          </a:prstGeom>
          <a:noFill/>
        </p:spPr>
        <p:txBody>
          <a:bodyPr wrap="square" rtlCol="0">
            <a:spAutoFit/>
          </a:bodyPr>
          <a:lstStyle/>
          <a:p>
            <a:r>
              <a:rPr lang="fr-FR" dirty="0"/>
              <a:t>PORT DU GILET DE SAUVETAGE/VFI : </a:t>
            </a:r>
            <a:r>
              <a:rPr lang="fr-FR" b="1" dirty="0"/>
              <a:t>PAR LES PAGAYEURS ET LES MARINS VOILE </a:t>
            </a:r>
            <a:r>
              <a:rPr lang="fr-FR" dirty="0"/>
              <a:t>- % portant le gilet de sauvetage/VFI </a:t>
            </a:r>
            <a:endParaRPr lang="en-CA" sz="1400" dirty="0"/>
          </a:p>
        </p:txBody>
      </p:sp>
      <p:sp>
        <p:nvSpPr>
          <p:cNvPr id="9" name="TextBox 8">
            <a:extLst>
              <a:ext uri="{FF2B5EF4-FFF2-40B4-BE49-F238E27FC236}">
                <a16:creationId xmlns:a16="http://schemas.microsoft.com/office/drawing/2014/main" id="{88DC38EB-665B-4817-BDBE-558B3ECD4C15}"/>
              </a:ext>
            </a:extLst>
          </p:cNvPr>
          <p:cNvSpPr txBox="1"/>
          <p:nvPr/>
        </p:nvSpPr>
        <p:spPr>
          <a:xfrm>
            <a:off x="128586" y="1387881"/>
            <a:ext cx="6127071" cy="307777"/>
          </a:xfrm>
          <a:prstGeom prst="rect">
            <a:avLst/>
          </a:prstGeom>
          <a:noFill/>
        </p:spPr>
        <p:txBody>
          <a:bodyPr wrap="square" rtlCol="0">
            <a:spAutoFit/>
          </a:bodyPr>
          <a:lstStyle/>
          <a:p>
            <a:r>
              <a:rPr lang="fr-FR" sz="1400" dirty="0"/>
              <a:t>2021 et 2022 Port du gilet de sauvetage/VFI (% des pagayeurs et marins)</a:t>
            </a:r>
            <a:endParaRPr lang="en-CA" sz="1400" dirty="0"/>
          </a:p>
        </p:txBody>
      </p:sp>
      <p:sp>
        <p:nvSpPr>
          <p:cNvPr id="27" name="TextBox 26">
            <a:extLst>
              <a:ext uri="{FF2B5EF4-FFF2-40B4-BE49-F238E27FC236}">
                <a16:creationId xmlns:a16="http://schemas.microsoft.com/office/drawing/2014/main" id="{BCFE9441-8C41-4167-B3DD-EF2676C5DEA2}"/>
              </a:ext>
            </a:extLst>
          </p:cNvPr>
          <p:cNvSpPr txBox="1"/>
          <p:nvPr/>
        </p:nvSpPr>
        <p:spPr>
          <a:xfrm>
            <a:off x="7311223" y="4585642"/>
            <a:ext cx="3501680" cy="954107"/>
          </a:xfrm>
          <a:prstGeom prst="rect">
            <a:avLst/>
          </a:prstGeom>
          <a:noFill/>
        </p:spPr>
        <p:txBody>
          <a:bodyPr wrap="square" rtlCol="0">
            <a:spAutoFit/>
          </a:bodyPr>
          <a:lstStyle/>
          <a:p>
            <a:pPr marL="285750" indent="-285750">
              <a:buFont typeface="Arial" panose="020B0604020202020204" pitchFamily="34" charset="0"/>
              <a:buChar char="•"/>
            </a:pPr>
            <a:r>
              <a:rPr lang="fr-FR" sz="1400" dirty="0"/>
              <a:t>Les taux de port chez les plaisanciers à voile sur de gros bateaux sont beaucoup plus faibles et plus conformes à ceux des plaisanciers à moteur taux de port</a:t>
            </a:r>
            <a:r>
              <a:rPr lang="en-CA" sz="1400" dirty="0"/>
              <a:t>.</a:t>
            </a:r>
          </a:p>
        </p:txBody>
      </p:sp>
      <p:sp>
        <p:nvSpPr>
          <p:cNvPr id="35" name="Slide Number Placeholder 5">
            <a:extLst>
              <a:ext uri="{FF2B5EF4-FFF2-40B4-BE49-F238E27FC236}">
                <a16:creationId xmlns:a16="http://schemas.microsoft.com/office/drawing/2014/main" id="{45F9594B-0417-45A1-BD1C-0C1F9504D4DE}"/>
              </a:ext>
            </a:extLst>
          </p:cNvPr>
          <p:cNvSpPr txBox="1">
            <a:spLocks/>
          </p:cNvSpPr>
          <p:nvPr/>
        </p:nvSpPr>
        <p:spPr>
          <a:xfrm>
            <a:off x="11585360" y="6503018"/>
            <a:ext cx="517864" cy="365125"/>
          </a:xfrm>
          <a:prstGeom prst="rect">
            <a:avLst/>
          </a:prstGeom>
        </p:spPr>
        <p:txBody>
          <a:bodyP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53223C-A70F-4A00-9B21-174ED937DE7F}" type="slidenum">
              <a:rPr lang="en-CA" smtClean="0"/>
              <a:pPr/>
              <a:t>18</a:t>
            </a:fld>
            <a:endParaRPr lang="en-CA" dirty="0"/>
          </a:p>
        </p:txBody>
      </p:sp>
      <p:sp>
        <p:nvSpPr>
          <p:cNvPr id="6" name="TextBox 5">
            <a:extLst>
              <a:ext uri="{FF2B5EF4-FFF2-40B4-BE49-F238E27FC236}">
                <a16:creationId xmlns:a16="http://schemas.microsoft.com/office/drawing/2014/main" id="{A6FA3FB0-F26A-48E1-9A55-719B31000797}"/>
              </a:ext>
            </a:extLst>
          </p:cNvPr>
          <p:cNvSpPr txBox="1"/>
          <p:nvPr/>
        </p:nvSpPr>
        <p:spPr>
          <a:xfrm>
            <a:off x="0" y="5865274"/>
            <a:ext cx="6057615" cy="600164"/>
          </a:xfrm>
          <a:prstGeom prst="rect">
            <a:avLst/>
          </a:prstGeom>
          <a:noFill/>
        </p:spPr>
        <p:txBody>
          <a:bodyPr wrap="square" rtlCol="0">
            <a:spAutoFit/>
          </a:bodyPr>
          <a:lstStyle/>
          <a:p>
            <a:r>
              <a:rPr lang="fr-FR" sz="1100" dirty="0"/>
              <a:t>Statut des gilets de sauvetage/VFI par type d'embarcation au moment de l'observation.</a:t>
            </a:r>
          </a:p>
          <a:p>
            <a:r>
              <a:rPr lang="fr-FR" sz="1100" dirty="0"/>
              <a:t>Base de pagayeurs totale : 2021 et 2022 (1662), Kayak (723), Canot (452), Autre,</a:t>
            </a:r>
          </a:p>
          <a:p>
            <a:r>
              <a:rPr lang="fr-FR" sz="1100" dirty="0"/>
              <a:t>(129), Planche à pagaie (358), Total Marins à voile (311), Petit voilier (310), Grand voilier (268) </a:t>
            </a:r>
          </a:p>
        </p:txBody>
      </p:sp>
      <p:sp>
        <p:nvSpPr>
          <p:cNvPr id="2" name="TextBox 1">
            <a:extLst>
              <a:ext uri="{FF2B5EF4-FFF2-40B4-BE49-F238E27FC236}">
                <a16:creationId xmlns:a16="http://schemas.microsoft.com/office/drawing/2014/main" id="{DF4A807A-B23B-E7A4-9613-A7B535BAB3DF}"/>
              </a:ext>
            </a:extLst>
          </p:cNvPr>
          <p:cNvSpPr txBox="1"/>
          <p:nvPr/>
        </p:nvSpPr>
        <p:spPr>
          <a:xfrm>
            <a:off x="0" y="6512030"/>
            <a:ext cx="9435637" cy="246221"/>
          </a:xfrm>
          <a:prstGeom prst="rect">
            <a:avLst/>
          </a:prstGeom>
          <a:noFill/>
        </p:spPr>
        <p:txBody>
          <a:bodyPr wrap="square" rtlCol="0">
            <a:spAutoFit/>
          </a:bodyPr>
          <a:lstStyle/>
          <a:p>
            <a:r>
              <a:rPr lang="fr-FR" sz="1000" dirty="0">
                <a:solidFill>
                  <a:srgbClr val="000000"/>
                </a:solidFill>
                <a:latin typeface="Lucida Grande"/>
                <a:ea typeface="Lucida Grande"/>
                <a:cs typeface="Lucida Grande"/>
              </a:rPr>
              <a:t>Source - Étude aérienne 2021 et 2022</a:t>
            </a:r>
            <a:endParaRPr lang="en-CA" sz="1000" dirty="0"/>
          </a:p>
        </p:txBody>
      </p:sp>
      <p:sp>
        <p:nvSpPr>
          <p:cNvPr id="5" name="Slide Number Placeholder 3">
            <a:extLst>
              <a:ext uri="{FF2B5EF4-FFF2-40B4-BE49-F238E27FC236}">
                <a16:creationId xmlns:a16="http://schemas.microsoft.com/office/drawing/2014/main" id="{DB53A8C1-A080-782F-B47E-B62847A638C5}"/>
              </a:ext>
            </a:extLst>
          </p:cNvPr>
          <p:cNvSpPr>
            <a:spLocks noGrp="1"/>
          </p:cNvSpPr>
          <p:nvPr>
            <p:ph type="sldNum" sz="quarter" idx="12"/>
          </p:nvPr>
        </p:nvSpPr>
        <p:spPr>
          <a:xfrm>
            <a:off x="11414687" y="6480176"/>
            <a:ext cx="768085" cy="365125"/>
          </a:xfrm>
        </p:spPr>
        <p:txBody>
          <a:bodyPr/>
          <a:lstStyle/>
          <a:p>
            <a:fld id="{5857359A-ACC2-4AC8-94CA-842605F06C6B}" type="slidenum">
              <a:rPr lang="en-US">
                <a:solidFill>
                  <a:prstClr val="white">
                    <a:lumMod val="50000"/>
                  </a:prstClr>
                </a:solidFill>
                <a:latin typeface="Calibri"/>
              </a:rPr>
              <a:pPr/>
              <a:t>18</a:t>
            </a:fld>
            <a:endParaRPr lang="en-US" dirty="0">
              <a:solidFill>
                <a:prstClr val="white">
                  <a:lumMod val="50000"/>
                </a:prstClr>
              </a:solidFill>
              <a:latin typeface="Calibri"/>
            </a:endParaRPr>
          </a:p>
        </p:txBody>
      </p:sp>
      <p:sp>
        <p:nvSpPr>
          <p:cNvPr id="3" name="Oval 2">
            <a:extLst>
              <a:ext uri="{FF2B5EF4-FFF2-40B4-BE49-F238E27FC236}">
                <a16:creationId xmlns:a16="http://schemas.microsoft.com/office/drawing/2014/main" id="{D83702DB-0C22-B667-BE7B-734C2853F4D6}"/>
              </a:ext>
            </a:extLst>
          </p:cNvPr>
          <p:cNvSpPr/>
          <p:nvPr/>
        </p:nvSpPr>
        <p:spPr>
          <a:xfrm>
            <a:off x="4890499" y="2209183"/>
            <a:ext cx="417251" cy="4083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a:extLst>
              <a:ext uri="{FF2B5EF4-FFF2-40B4-BE49-F238E27FC236}">
                <a16:creationId xmlns:a16="http://schemas.microsoft.com/office/drawing/2014/main" id="{0BD6B5A2-F04D-B685-A536-5276123287A1}"/>
              </a:ext>
            </a:extLst>
          </p:cNvPr>
          <p:cNvSpPr/>
          <p:nvPr/>
        </p:nvSpPr>
        <p:spPr>
          <a:xfrm>
            <a:off x="4046593" y="3589039"/>
            <a:ext cx="290392" cy="318777"/>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Oval 9">
            <a:extLst>
              <a:ext uri="{FF2B5EF4-FFF2-40B4-BE49-F238E27FC236}">
                <a16:creationId xmlns:a16="http://schemas.microsoft.com/office/drawing/2014/main" id="{8DB59DCD-D2A3-96D8-1EE0-E95B8FCE3E64}"/>
              </a:ext>
            </a:extLst>
          </p:cNvPr>
          <p:cNvSpPr/>
          <p:nvPr/>
        </p:nvSpPr>
        <p:spPr>
          <a:xfrm>
            <a:off x="4786303" y="2708115"/>
            <a:ext cx="417251" cy="4083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Oval 10">
            <a:extLst>
              <a:ext uri="{FF2B5EF4-FFF2-40B4-BE49-F238E27FC236}">
                <a16:creationId xmlns:a16="http://schemas.microsoft.com/office/drawing/2014/main" id="{79F4B3BB-73E3-304E-61FD-2FC003BD2120}"/>
              </a:ext>
            </a:extLst>
          </p:cNvPr>
          <p:cNvSpPr/>
          <p:nvPr/>
        </p:nvSpPr>
        <p:spPr>
          <a:xfrm>
            <a:off x="4951060" y="4862310"/>
            <a:ext cx="417251" cy="4083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a:extLst>
              <a:ext uri="{FF2B5EF4-FFF2-40B4-BE49-F238E27FC236}">
                <a16:creationId xmlns:a16="http://schemas.microsoft.com/office/drawing/2014/main" id="{8EC3D02C-6456-23AF-D656-70E16BA3801D}"/>
              </a:ext>
            </a:extLst>
          </p:cNvPr>
          <p:cNvSpPr/>
          <p:nvPr/>
        </p:nvSpPr>
        <p:spPr>
          <a:xfrm>
            <a:off x="3457588" y="5384888"/>
            <a:ext cx="290392" cy="318777"/>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Oval 13">
            <a:extLst>
              <a:ext uri="{FF2B5EF4-FFF2-40B4-BE49-F238E27FC236}">
                <a16:creationId xmlns:a16="http://schemas.microsoft.com/office/drawing/2014/main" id="{28170B61-6BD4-40D4-3A53-CC3C6DA82C3E}"/>
              </a:ext>
            </a:extLst>
          </p:cNvPr>
          <p:cNvSpPr/>
          <p:nvPr/>
        </p:nvSpPr>
        <p:spPr>
          <a:xfrm>
            <a:off x="7724086" y="6104391"/>
            <a:ext cx="304800" cy="304800"/>
          </a:xfrm>
          <a:prstGeom prst="ellipse">
            <a:avLst/>
          </a:prstGeom>
          <a:noFill/>
          <a:ln w="19050">
            <a:solidFill>
              <a:srgbClr val="33CC3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9FB5B7BD-6CAC-3965-634C-DF5D6930BC80}"/>
              </a:ext>
            </a:extLst>
          </p:cNvPr>
          <p:cNvSpPr/>
          <p:nvPr/>
        </p:nvSpPr>
        <p:spPr>
          <a:xfrm>
            <a:off x="8069531" y="6152298"/>
            <a:ext cx="255917" cy="23866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TextBox 16">
            <a:extLst>
              <a:ext uri="{FF2B5EF4-FFF2-40B4-BE49-F238E27FC236}">
                <a16:creationId xmlns:a16="http://schemas.microsoft.com/office/drawing/2014/main" id="{977BB533-D5E8-661D-A1F8-4181EAF37EDA}"/>
              </a:ext>
            </a:extLst>
          </p:cNvPr>
          <p:cNvSpPr txBox="1"/>
          <p:nvPr/>
        </p:nvSpPr>
        <p:spPr>
          <a:xfrm>
            <a:off x="8014654" y="6178992"/>
            <a:ext cx="4191860" cy="246221"/>
          </a:xfrm>
          <a:prstGeom prst="rect">
            <a:avLst/>
          </a:prstGeom>
          <a:noFill/>
        </p:spPr>
        <p:txBody>
          <a:bodyPr wrap="square" rtlCol="0">
            <a:spAutoFit/>
          </a:bodyPr>
          <a:lstStyle/>
          <a:p>
            <a:pPr algn="r"/>
            <a:r>
              <a:rPr lang="fr-FR" sz="1000" dirty="0"/>
              <a:t>Significativement supérieur/inférieur aux autres types de bateaux à 95 %</a:t>
            </a:r>
            <a:endParaRPr lang="en-CA" sz="1000" dirty="0"/>
          </a:p>
        </p:txBody>
      </p:sp>
      <p:graphicFrame>
        <p:nvGraphicFramePr>
          <p:cNvPr id="16" name="Chart 15">
            <a:extLst>
              <a:ext uri="{FF2B5EF4-FFF2-40B4-BE49-F238E27FC236}">
                <a16:creationId xmlns:a16="http://schemas.microsoft.com/office/drawing/2014/main" id="{D60E735E-DE35-41BD-B1BD-285C51FCDAC5}"/>
              </a:ext>
            </a:extLst>
          </p:cNvPr>
          <p:cNvGraphicFramePr/>
          <p:nvPr>
            <p:extLst>
              <p:ext uri="{D42A27DB-BD31-4B8C-83A1-F6EECF244321}">
                <p14:modId xmlns:p14="http://schemas.microsoft.com/office/powerpoint/2010/main" val="2371434237"/>
              </p:ext>
            </p:extLst>
          </p:nvPr>
        </p:nvGraphicFramePr>
        <p:xfrm>
          <a:off x="157576" y="1672429"/>
          <a:ext cx="5981065" cy="4862830"/>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1858466004"/>
      </p:ext>
    </p:extLst>
  </p:cSld>
  <p:clrMapOvr>
    <a:masterClrMapping/>
  </p:clrMapOvr>
  <p:transition spd="slow">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F6EB5DF6-5A06-402C-BBCD-E6CA2CCE9800}"/>
              </a:ext>
            </a:extLst>
          </p:cNvPr>
          <p:cNvSpPr txBox="1"/>
          <p:nvPr/>
        </p:nvSpPr>
        <p:spPr>
          <a:xfrm>
            <a:off x="-1088" y="5731758"/>
            <a:ext cx="9435637" cy="900246"/>
          </a:xfrm>
          <a:prstGeom prst="rect">
            <a:avLst/>
          </a:prstGeom>
          <a:noFill/>
        </p:spPr>
        <p:txBody>
          <a:bodyPr wrap="square" rtlCol="0">
            <a:spAutoFit/>
          </a:bodyPr>
          <a:lstStyle/>
          <a:p>
            <a:r>
              <a:rPr lang="fr-FR" sz="1050" dirty="0"/>
              <a:t>Activité + type de bateau au moment de l'observation</a:t>
            </a:r>
            <a:br>
              <a:rPr lang="en-CA" sz="1050" dirty="0"/>
            </a:br>
            <a:r>
              <a:rPr lang="fr-FR" sz="1050" dirty="0"/>
              <a:t>Base Totale Motonautisme excluant Motomarine : 2021 &amp; 2022 (20624), Plaisance (10897), Net : Pêche / Intention de pêcher (5856), Pêche (4474), Intention (1382), Vitesse (1771), Ski (1808) ; Petite embarcation ouverte (5120), Plaisance (1368), Net : Pêche / Intention de pêcher (3498), Pêche (2640), Intention (858), Vitesse (147), Ski (90) ; Petit Runabout (6174), Plaisance (3347), Net : Pêche / Intention de pêche (1185), Pêche (962), Intention (223), Vitesse (851), Ski (678); Ponton (4037), Plaisance (3151), Net : Pêche / Intention de pêcher (657), Pêche (483), Intention (174), Vitesse (62), Ski (119)</a:t>
            </a:r>
          </a:p>
        </p:txBody>
      </p:sp>
      <p:graphicFrame>
        <p:nvGraphicFramePr>
          <p:cNvPr id="10" name="Table 10">
            <a:extLst>
              <a:ext uri="{FF2B5EF4-FFF2-40B4-BE49-F238E27FC236}">
                <a16:creationId xmlns:a16="http://schemas.microsoft.com/office/drawing/2014/main" id="{D6CB3D32-CD0D-49D8-8653-8E1CA504F30A}"/>
              </a:ext>
            </a:extLst>
          </p:cNvPr>
          <p:cNvGraphicFramePr>
            <a:graphicFrameLocks noGrp="1"/>
          </p:cNvGraphicFramePr>
          <p:nvPr>
            <p:extLst>
              <p:ext uri="{D42A27DB-BD31-4B8C-83A1-F6EECF244321}">
                <p14:modId xmlns:p14="http://schemas.microsoft.com/office/powerpoint/2010/main" val="4233691218"/>
              </p:ext>
            </p:extLst>
          </p:nvPr>
        </p:nvGraphicFramePr>
        <p:xfrm>
          <a:off x="618656" y="1408935"/>
          <a:ext cx="6792014" cy="4435421"/>
        </p:xfrm>
        <a:graphic>
          <a:graphicData uri="http://schemas.openxmlformats.org/drawingml/2006/table">
            <a:tbl>
              <a:tblPr firstRow="1" bandRow="1">
                <a:tableStyleId>{5C22544A-7EE6-4342-B048-85BDC9FD1C3A}</a:tableStyleId>
              </a:tblPr>
              <a:tblGrid>
                <a:gridCol w="4156001">
                  <a:extLst>
                    <a:ext uri="{9D8B030D-6E8A-4147-A177-3AD203B41FA5}">
                      <a16:colId xmlns:a16="http://schemas.microsoft.com/office/drawing/2014/main" val="4046821331"/>
                    </a:ext>
                  </a:extLst>
                </a:gridCol>
                <a:gridCol w="878671">
                  <a:extLst>
                    <a:ext uri="{9D8B030D-6E8A-4147-A177-3AD203B41FA5}">
                      <a16:colId xmlns:a16="http://schemas.microsoft.com/office/drawing/2014/main" val="4263973476"/>
                    </a:ext>
                  </a:extLst>
                </a:gridCol>
                <a:gridCol w="878671">
                  <a:extLst>
                    <a:ext uri="{9D8B030D-6E8A-4147-A177-3AD203B41FA5}">
                      <a16:colId xmlns:a16="http://schemas.microsoft.com/office/drawing/2014/main" val="3871535019"/>
                    </a:ext>
                  </a:extLst>
                </a:gridCol>
                <a:gridCol w="878671">
                  <a:extLst>
                    <a:ext uri="{9D8B030D-6E8A-4147-A177-3AD203B41FA5}">
                      <a16:colId xmlns:a16="http://schemas.microsoft.com/office/drawing/2014/main" val="884103121"/>
                    </a:ext>
                  </a:extLst>
                </a:gridCol>
              </a:tblGrid>
              <a:tr h="222367">
                <a:tc>
                  <a:txBody>
                    <a:bodyPr/>
                    <a:lstStyle/>
                    <a:p>
                      <a:pPr algn="l" fontAlgn="ctr"/>
                      <a:endParaRPr lang="en-CA" sz="1200" b="1" i="0" u="none" strike="noStrike" dirty="0">
                        <a:solidFill>
                          <a:schemeClr val="bg1"/>
                        </a:solidFill>
                        <a:effectLst/>
                        <a:latin typeface="+mn-lt"/>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fontAlgn="ctr"/>
                      <a:r>
                        <a:rPr lang="en-CA" sz="1200" b="1" i="0" u="none" strike="noStrike" dirty="0">
                          <a:solidFill>
                            <a:schemeClr val="bg1"/>
                          </a:solidFill>
                          <a:effectLst/>
                          <a:latin typeface="+mn-lt"/>
                        </a:rPr>
                        <a:t>17</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en-CA" sz="1200" b="1" i="0" u="none" strike="noStrike" dirty="0">
                        <a:solidFill>
                          <a:schemeClr val="bg1"/>
                        </a:solidFill>
                        <a:effectLst/>
                        <a:latin typeface="+mn-lt"/>
                      </a:endParaRPr>
                    </a:p>
                  </a:txBody>
                  <a:tcPr marL="7620" marR="7620" marT="762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hMerge="1">
                  <a:txBody>
                    <a:bodyPr/>
                    <a:lstStyle/>
                    <a:p>
                      <a:pPr algn="ctr" fontAlgn="ctr"/>
                      <a:endParaRPr lang="en-CA" sz="1200" b="1" i="0" u="none" strike="noStrike" dirty="0">
                        <a:solidFill>
                          <a:schemeClr val="bg1"/>
                        </a:solidFill>
                        <a:effectLst/>
                        <a:latin typeface="+mn-lt"/>
                      </a:endParaRPr>
                    </a:p>
                  </a:txBody>
                  <a:tcPr marL="7620" marR="7620" marT="762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824574479"/>
                  </a:ext>
                </a:extLst>
              </a:tr>
              <a:tr h="829999">
                <a:tc>
                  <a:txBody>
                    <a:bodyPr/>
                    <a:lstStyle/>
                    <a:p>
                      <a:pPr algn="ctr" fontAlgn="ctr"/>
                      <a:endParaRPr lang="en-CA" sz="1600" b="1" i="0" u="none" strike="noStrike" dirty="0">
                        <a:solidFill>
                          <a:schemeClr val="bg1"/>
                        </a:solidFill>
                        <a:effectLst/>
                        <a:latin typeface="+mn-lt"/>
                      </a:endParaRPr>
                    </a:p>
                  </a:txBody>
                  <a:tcPr marL="7620" marR="7620" marT="7620" marB="0"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CA" sz="1200" b="1" i="0" u="none" strike="noStrike" dirty="0">
                          <a:solidFill>
                            <a:schemeClr val="bg1"/>
                          </a:solidFill>
                          <a:effectLst/>
                          <a:latin typeface="+mn-lt"/>
                        </a:rPr>
                        <a:t>Petite </a:t>
                      </a:r>
                      <a:r>
                        <a:rPr lang="en-CA" sz="1200" b="1" i="0" u="none" strike="noStrike" dirty="0" err="1">
                          <a:solidFill>
                            <a:schemeClr val="bg1"/>
                          </a:solidFill>
                          <a:effectLst/>
                          <a:latin typeface="+mn-lt"/>
                        </a:rPr>
                        <a:t>embarcation</a:t>
                      </a:r>
                      <a:r>
                        <a:rPr lang="en-CA" sz="1200" b="1" i="0" u="none" strike="noStrike" dirty="0">
                          <a:solidFill>
                            <a:schemeClr val="bg1"/>
                          </a:solidFill>
                          <a:effectLst/>
                          <a:latin typeface="+mn-lt"/>
                        </a:rPr>
                        <a:t> </a:t>
                      </a:r>
                      <a:r>
                        <a:rPr lang="en-CA" sz="1200" b="1" i="0" u="none" strike="noStrike" dirty="0" err="1">
                          <a:solidFill>
                            <a:schemeClr val="bg1"/>
                          </a:solidFill>
                          <a:effectLst/>
                          <a:latin typeface="+mn-lt"/>
                        </a:rPr>
                        <a:t>moteur</a:t>
                      </a:r>
                      <a:r>
                        <a:rPr lang="en-CA" sz="1200" b="1" i="0" u="none" strike="noStrike" dirty="0">
                          <a:solidFill>
                            <a:schemeClr val="bg1"/>
                          </a:solidFill>
                          <a:effectLst/>
                          <a:latin typeface="+mn-lt"/>
                        </a:rPr>
                        <a:t> ouverte </a:t>
                      </a:r>
                      <a:br>
                        <a:rPr lang="en-CA" sz="1200" b="1" i="0" u="none" strike="noStrike" dirty="0">
                          <a:solidFill>
                            <a:schemeClr val="bg1"/>
                          </a:solidFill>
                          <a:effectLst/>
                          <a:latin typeface="+mn-lt"/>
                        </a:rPr>
                      </a:br>
                      <a:r>
                        <a:rPr lang="en-CA" sz="1200" b="1" i="0" u="none" strike="noStrike" dirty="0">
                          <a:solidFill>
                            <a:schemeClr val="bg1"/>
                          </a:solidFill>
                          <a:effectLst/>
                          <a:latin typeface="+mn-lt"/>
                        </a:rPr>
                        <a:t> (&lt; 6m)</a:t>
                      </a:r>
                    </a:p>
                  </a:txBody>
                  <a:tcPr marL="7620" marR="7620" marT="7620" marB="0"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ctr"/>
                      <a:r>
                        <a:rPr lang="en-CA" sz="1200" b="1" i="0" u="none" strike="noStrike" dirty="0">
                          <a:solidFill>
                            <a:schemeClr val="bg1"/>
                          </a:solidFill>
                          <a:effectLst/>
                          <a:latin typeface="+mn-lt"/>
                        </a:rPr>
                        <a:t>Petit Runabout    (&lt; 6m)</a:t>
                      </a:r>
                    </a:p>
                  </a:txBody>
                  <a:tcPr marL="7620" marR="7620" marT="762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ctr"/>
                      <a:r>
                        <a:rPr lang="en-CA" sz="1200" b="1" i="0" u="none" strike="noStrike" dirty="0">
                          <a:solidFill>
                            <a:schemeClr val="bg1"/>
                          </a:solidFill>
                          <a:effectLst/>
                          <a:latin typeface="+mn-lt"/>
                        </a:rPr>
                        <a:t>Ponton</a:t>
                      </a:r>
                    </a:p>
                  </a:txBody>
                  <a:tcPr marL="7620" marR="7620" marT="762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60590994"/>
                  </a:ext>
                </a:extLst>
              </a:tr>
              <a:tr h="302419">
                <a:tc>
                  <a:txBody>
                    <a:bodyPr/>
                    <a:lstStyle/>
                    <a:p>
                      <a:pPr algn="l"/>
                      <a:endParaRPr lang="en-CA" sz="1100" dirty="0"/>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100" dirty="0"/>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100" dirty="0"/>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100" dirty="0"/>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46921612"/>
                  </a:ext>
                </a:extLst>
              </a:tr>
              <a:tr h="426945">
                <a:tc>
                  <a:txBody>
                    <a:bodyPr/>
                    <a:lstStyle/>
                    <a:p>
                      <a:pPr algn="ctr"/>
                      <a:endParaRPr lang="en-CA" dirty="0"/>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dirty="0"/>
                        <a:t>24</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b="0" dirty="0"/>
                        <a:t>18</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b="0" dirty="0"/>
                        <a:t>13</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0851692"/>
                  </a:ext>
                </a:extLst>
              </a:tr>
              <a:tr h="426945">
                <a:tc>
                  <a:txBody>
                    <a:bodyPr/>
                    <a:lstStyle/>
                    <a:p>
                      <a:pPr algn="ctr"/>
                      <a:endParaRPr lang="en-CA" b="1" dirty="0"/>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CA" b="0" dirty="0"/>
                        <a:t>30</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CA" dirty="0"/>
                        <a:t>18</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CA" dirty="0"/>
                        <a:t>11</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86717839"/>
                  </a:ext>
                </a:extLst>
              </a:tr>
              <a:tr h="426945">
                <a:tc>
                  <a:txBody>
                    <a:bodyPr/>
                    <a:lstStyle/>
                    <a:p>
                      <a:pPr algn="ctr"/>
                      <a:endParaRPr lang="en-CA" b="1" dirty="0"/>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b="0" dirty="0"/>
                        <a:t>21</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dirty="0"/>
                        <a:t>13</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dirty="0"/>
                        <a:t>21</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1427304"/>
                  </a:ext>
                </a:extLst>
              </a:tr>
              <a:tr h="426945">
                <a:tc>
                  <a:txBody>
                    <a:bodyPr/>
                    <a:lstStyle/>
                    <a:p>
                      <a:pPr algn="ctr"/>
                      <a:endParaRPr lang="en-CA" dirty="0"/>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CA" dirty="0"/>
                        <a:t>19</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CA" dirty="0"/>
                        <a:t>13</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CA" dirty="0"/>
                        <a:t>20</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99979464"/>
                  </a:ext>
                </a:extLst>
              </a:tr>
              <a:tr h="426945">
                <a:tc>
                  <a:txBody>
                    <a:bodyPr/>
                    <a:lstStyle/>
                    <a:p>
                      <a:pPr algn="ctr"/>
                      <a:endParaRPr lang="en-CA" dirty="0"/>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dirty="0"/>
                        <a:t>25</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dirty="0"/>
                        <a:t>13</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dirty="0"/>
                        <a:t>22</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7159119"/>
                  </a:ext>
                </a:extLst>
              </a:tr>
              <a:tr h="426945">
                <a:tc>
                  <a:txBody>
                    <a:bodyPr/>
                    <a:lstStyle/>
                    <a:p>
                      <a:pPr algn="ctr"/>
                      <a:endParaRPr lang="en-CA" dirty="0"/>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CA" dirty="0"/>
                        <a:t>17</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CA" dirty="0"/>
                        <a:t>19</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CA" dirty="0"/>
                        <a:t>5</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95690739"/>
                  </a:ext>
                </a:extLst>
              </a:tr>
              <a:tr h="426945">
                <a:tc>
                  <a:txBody>
                    <a:bodyPr/>
                    <a:lstStyle/>
                    <a:p>
                      <a:pPr algn="ctr"/>
                      <a:endParaRPr lang="en-CA" dirty="0"/>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dirty="0"/>
                        <a:t>38</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dirty="0"/>
                        <a:t>29</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dirty="0"/>
                        <a:t>18</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30994686"/>
                  </a:ext>
                </a:extLst>
              </a:tr>
            </a:tbl>
          </a:graphicData>
        </a:graphic>
      </p:graphicFrame>
      <p:sp>
        <p:nvSpPr>
          <p:cNvPr id="4" name="Title 3">
            <a:extLst>
              <a:ext uri="{FF2B5EF4-FFF2-40B4-BE49-F238E27FC236}">
                <a16:creationId xmlns:a16="http://schemas.microsoft.com/office/drawing/2014/main" id="{01D7D85C-D394-4AFA-A35B-9F95B03F9A6C}"/>
              </a:ext>
            </a:extLst>
          </p:cNvPr>
          <p:cNvSpPr>
            <a:spLocks noGrp="1"/>
          </p:cNvSpPr>
          <p:nvPr>
            <p:ph type="title"/>
          </p:nvPr>
        </p:nvSpPr>
        <p:spPr>
          <a:xfrm>
            <a:off x="1785937" y="-9396"/>
            <a:ext cx="10406059" cy="1096843"/>
          </a:xfrm>
        </p:spPr>
        <p:txBody>
          <a:bodyPr>
            <a:noAutofit/>
          </a:bodyPr>
          <a:lstStyle/>
          <a:p>
            <a:r>
              <a:rPr lang="fr-FR" sz="1500" dirty="0"/>
              <a:t>Dans l'ensemble, le port du gilet de sauvetage par activité était un peu plus élevé pour la pêche que pour la navigation de plaisance et le motonautisme à grande vitesse. Également plus élevé pour le ski nautique/wakeboard (en raison de la participation plus élevée des jeunes). Les taux de port des gilets de sauvetage en motonautisme étaient plus élevés dans toutes les activités, dans les petites embarcations à moteur non pontées (&lt;6 m), bien qu'ils soient toujours inférieurs à 30 %.</a:t>
            </a:r>
            <a:endParaRPr lang="en-CA" sz="1500" dirty="0"/>
          </a:p>
        </p:txBody>
      </p:sp>
      <p:sp>
        <p:nvSpPr>
          <p:cNvPr id="8" name="TextBox 7">
            <a:extLst>
              <a:ext uri="{FF2B5EF4-FFF2-40B4-BE49-F238E27FC236}">
                <a16:creationId xmlns:a16="http://schemas.microsoft.com/office/drawing/2014/main" id="{BE5ED317-39E7-4044-817F-B708413928E1}"/>
              </a:ext>
            </a:extLst>
          </p:cNvPr>
          <p:cNvSpPr txBox="1"/>
          <p:nvPr/>
        </p:nvSpPr>
        <p:spPr>
          <a:xfrm>
            <a:off x="5291" y="1530170"/>
            <a:ext cx="4552195" cy="646331"/>
          </a:xfrm>
          <a:prstGeom prst="rect">
            <a:avLst/>
          </a:prstGeom>
          <a:noFill/>
        </p:spPr>
        <p:txBody>
          <a:bodyPr wrap="square" rtlCol="0">
            <a:spAutoFit/>
          </a:bodyPr>
          <a:lstStyle/>
          <a:p>
            <a:r>
              <a:rPr lang="fr-FR" dirty="0"/>
              <a:t>TAUX DE PORT DU GILET DE SAUVETAGE/VFI </a:t>
            </a:r>
            <a:r>
              <a:rPr lang="en-CA" dirty="0"/>
              <a:t>: </a:t>
            </a:r>
            <a:br>
              <a:rPr lang="en-CA" dirty="0"/>
            </a:br>
            <a:r>
              <a:rPr lang="fr-FR" b="1" dirty="0"/>
              <a:t>ACTIVITÉS ET TYPES DE BATEAUX</a:t>
            </a:r>
            <a:endParaRPr lang="en-CA" b="1" dirty="0"/>
          </a:p>
        </p:txBody>
      </p:sp>
      <p:sp>
        <p:nvSpPr>
          <p:cNvPr id="14" name="TextBox 13">
            <a:extLst>
              <a:ext uri="{FF2B5EF4-FFF2-40B4-BE49-F238E27FC236}">
                <a16:creationId xmlns:a16="http://schemas.microsoft.com/office/drawing/2014/main" id="{DF34B19E-B1C1-4E48-A370-A453C22D5927}"/>
              </a:ext>
            </a:extLst>
          </p:cNvPr>
          <p:cNvSpPr txBox="1"/>
          <p:nvPr/>
        </p:nvSpPr>
        <p:spPr>
          <a:xfrm>
            <a:off x="5291" y="2131182"/>
            <a:ext cx="4415192" cy="307777"/>
          </a:xfrm>
          <a:prstGeom prst="rect">
            <a:avLst/>
          </a:prstGeom>
          <a:noFill/>
        </p:spPr>
        <p:txBody>
          <a:bodyPr wrap="square" rtlCol="0">
            <a:spAutoFit/>
          </a:bodyPr>
          <a:lstStyle/>
          <a:p>
            <a:r>
              <a:rPr lang="fr-FR" sz="1400" dirty="0"/>
              <a:t>Activité (% du total Motonautisme excluant Motomarine)</a:t>
            </a:r>
            <a:endParaRPr lang="en-CA" sz="1400" dirty="0"/>
          </a:p>
        </p:txBody>
      </p:sp>
      <p:sp>
        <p:nvSpPr>
          <p:cNvPr id="15" name="TextBox 14">
            <a:extLst>
              <a:ext uri="{FF2B5EF4-FFF2-40B4-BE49-F238E27FC236}">
                <a16:creationId xmlns:a16="http://schemas.microsoft.com/office/drawing/2014/main" id="{17AA20A0-B403-4045-963F-B787E21C84BA}"/>
              </a:ext>
            </a:extLst>
          </p:cNvPr>
          <p:cNvSpPr txBox="1"/>
          <p:nvPr/>
        </p:nvSpPr>
        <p:spPr>
          <a:xfrm>
            <a:off x="3684792" y="1139428"/>
            <a:ext cx="4559322" cy="523220"/>
          </a:xfrm>
          <a:prstGeom prst="rect">
            <a:avLst/>
          </a:prstGeom>
          <a:noFill/>
        </p:spPr>
        <p:txBody>
          <a:bodyPr wrap="square" rtlCol="0">
            <a:spAutoFit/>
          </a:bodyPr>
          <a:lstStyle/>
          <a:p>
            <a:pPr algn="ctr"/>
            <a:r>
              <a:rPr lang="fr-FR" sz="1400" dirty="0"/>
              <a:t>Activité + type d'embarcation (% de plaisanciers à moteur participant à une activité par type d'embarcation)</a:t>
            </a:r>
            <a:endParaRPr lang="en-CA" sz="1400" dirty="0"/>
          </a:p>
        </p:txBody>
      </p:sp>
      <p:sp>
        <p:nvSpPr>
          <p:cNvPr id="41" name="Slide Number Placeholder 5">
            <a:extLst>
              <a:ext uri="{FF2B5EF4-FFF2-40B4-BE49-F238E27FC236}">
                <a16:creationId xmlns:a16="http://schemas.microsoft.com/office/drawing/2014/main" id="{55746FBB-C519-49FD-B106-169BC7ED1EEC}"/>
              </a:ext>
            </a:extLst>
          </p:cNvPr>
          <p:cNvSpPr txBox="1">
            <a:spLocks/>
          </p:cNvSpPr>
          <p:nvPr/>
        </p:nvSpPr>
        <p:spPr>
          <a:xfrm>
            <a:off x="11585360" y="6503018"/>
            <a:ext cx="517864" cy="365125"/>
          </a:xfrm>
          <a:prstGeom prst="rect">
            <a:avLst/>
          </a:prstGeom>
        </p:spPr>
        <p:txBody>
          <a:bodyP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53223C-A70F-4A00-9B21-174ED937DE7F}" type="slidenum">
              <a:rPr lang="en-CA" smtClean="0"/>
              <a:pPr/>
              <a:t>19</a:t>
            </a:fld>
            <a:endParaRPr lang="en-CA" dirty="0"/>
          </a:p>
        </p:txBody>
      </p:sp>
      <p:sp>
        <p:nvSpPr>
          <p:cNvPr id="6" name="Arrow: Up 5">
            <a:extLst>
              <a:ext uri="{FF2B5EF4-FFF2-40B4-BE49-F238E27FC236}">
                <a16:creationId xmlns:a16="http://schemas.microsoft.com/office/drawing/2014/main" id="{6AE8CE24-0CF6-0391-0A5D-B79D5C341D6F}"/>
              </a:ext>
            </a:extLst>
          </p:cNvPr>
          <p:cNvSpPr/>
          <p:nvPr/>
        </p:nvSpPr>
        <p:spPr>
          <a:xfrm>
            <a:off x="5419019" y="4607281"/>
            <a:ext cx="168676" cy="230820"/>
          </a:xfrm>
          <a:prstGeom prst="upArrow">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Arrow: Up 6">
            <a:extLst>
              <a:ext uri="{FF2B5EF4-FFF2-40B4-BE49-F238E27FC236}">
                <a16:creationId xmlns:a16="http://schemas.microsoft.com/office/drawing/2014/main" id="{ED8A7BF9-7305-F3D6-1C4F-F884160391BE}"/>
              </a:ext>
            </a:extLst>
          </p:cNvPr>
          <p:cNvSpPr/>
          <p:nvPr/>
        </p:nvSpPr>
        <p:spPr>
          <a:xfrm>
            <a:off x="6263680" y="5459330"/>
            <a:ext cx="168676" cy="230820"/>
          </a:xfrm>
          <a:prstGeom prst="upArrow">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Arrow: Up 10">
            <a:extLst>
              <a:ext uri="{FF2B5EF4-FFF2-40B4-BE49-F238E27FC236}">
                <a16:creationId xmlns:a16="http://schemas.microsoft.com/office/drawing/2014/main" id="{09BE99A6-F10C-44A0-9518-D72F5C4D87B3}"/>
              </a:ext>
            </a:extLst>
          </p:cNvPr>
          <p:cNvSpPr/>
          <p:nvPr/>
        </p:nvSpPr>
        <p:spPr>
          <a:xfrm>
            <a:off x="5419019" y="3373398"/>
            <a:ext cx="168676" cy="230820"/>
          </a:xfrm>
          <a:prstGeom prst="upArrow">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Arrow: Up 12">
            <a:extLst>
              <a:ext uri="{FF2B5EF4-FFF2-40B4-BE49-F238E27FC236}">
                <a16:creationId xmlns:a16="http://schemas.microsoft.com/office/drawing/2014/main" id="{EA6100B8-AF41-6518-0FAA-AB6F052F45BE}"/>
              </a:ext>
            </a:extLst>
          </p:cNvPr>
          <p:cNvSpPr/>
          <p:nvPr/>
        </p:nvSpPr>
        <p:spPr>
          <a:xfrm rot="10800000">
            <a:off x="6280751" y="4204602"/>
            <a:ext cx="168676" cy="230820"/>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Arrow: Up 20">
            <a:extLst>
              <a:ext uri="{FF2B5EF4-FFF2-40B4-BE49-F238E27FC236}">
                <a16:creationId xmlns:a16="http://schemas.microsoft.com/office/drawing/2014/main" id="{2BFC47A7-F4FA-DEC1-BE5B-327CE7C9D035}"/>
              </a:ext>
            </a:extLst>
          </p:cNvPr>
          <p:cNvSpPr/>
          <p:nvPr/>
        </p:nvSpPr>
        <p:spPr>
          <a:xfrm rot="10800000">
            <a:off x="6280751" y="4629397"/>
            <a:ext cx="168676" cy="230820"/>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Arrow: Up 21">
            <a:extLst>
              <a:ext uri="{FF2B5EF4-FFF2-40B4-BE49-F238E27FC236}">
                <a16:creationId xmlns:a16="http://schemas.microsoft.com/office/drawing/2014/main" id="{9EFFCF3B-72E4-E6B9-DFE8-33D07F65D7FD}"/>
              </a:ext>
            </a:extLst>
          </p:cNvPr>
          <p:cNvSpPr/>
          <p:nvPr/>
        </p:nvSpPr>
        <p:spPr>
          <a:xfrm rot="10800000">
            <a:off x="6280751" y="3758275"/>
            <a:ext cx="168676" cy="230820"/>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Arrow: Up 23">
            <a:extLst>
              <a:ext uri="{FF2B5EF4-FFF2-40B4-BE49-F238E27FC236}">
                <a16:creationId xmlns:a16="http://schemas.microsoft.com/office/drawing/2014/main" id="{DE872242-E953-6C3A-75D6-D9C9F4C8C2DB}"/>
              </a:ext>
            </a:extLst>
          </p:cNvPr>
          <p:cNvSpPr/>
          <p:nvPr/>
        </p:nvSpPr>
        <p:spPr>
          <a:xfrm rot="10800000">
            <a:off x="7159654" y="5047153"/>
            <a:ext cx="168676" cy="230820"/>
          </a:xfrm>
          <a:prstGeom prst="up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0" name="Oval 29">
            <a:extLst>
              <a:ext uri="{FF2B5EF4-FFF2-40B4-BE49-F238E27FC236}">
                <a16:creationId xmlns:a16="http://schemas.microsoft.com/office/drawing/2014/main" id="{7F5A82BE-265D-1B83-3B5E-838EC38EBA47}"/>
              </a:ext>
            </a:extLst>
          </p:cNvPr>
          <p:cNvSpPr/>
          <p:nvPr/>
        </p:nvSpPr>
        <p:spPr>
          <a:xfrm>
            <a:off x="4988030" y="3300943"/>
            <a:ext cx="417251" cy="4083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 name="Oval 33">
            <a:extLst>
              <a:ext uri="{FF2B5EF4-FFF2-40B4-BE49-F238E27FC236}">
                <a16:creationId xmlns:a16="http://schemas.microsoft.com/office/drawing/2014/main" id="{0E87EF6F-4221-CDA7-DD28-01EEAF52C082}"/>
              </a:ext>
            </a:extLst>
          </p:cNvPr>
          <p:cNvSpPr/>
          <p:nvPr/>
        </p:nvSpPr>
        <p:spPr>
          <a:xfrm>
            <a:off x="5001058" y="3733723"/>
            <a:ext cx="417251" cy="4083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 name="Oval 34">
            <a:extLst>
              <a:ext uri="{FF2B5EF4-FFF2-40B4-BE49-F238E27FC236}">
                <a16:creationId xmlns:a16="http://schemas.microsoft.com/office/drawing/2014/main" id="{B2FC9B0B-28E5-657A-42FE-14B4C592F8B3}"/>
              </a:ext>
            </a:extLst>
          </p:cNvPr>
          <p:cNvSpPr/>
          <p:nvPr/>
        </p:nvSpPr>
        <p:spPr>
          <a:xfrm>
            <a:off x="4988034" y="4161642"/>
            <a:ext cx="417251" cy="4083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 name="Oval 35">
            <a:extLst>
              <a:ext uri="{FF2B5EF4-FFF2-40B4-BE49-F238E27FC236}">
                <a16:creationId xmlns:a16="http://schemas.microsoft.com/office/drawing/2014/main" id="{F640D080-E7B4-B234-5835-697084531D64}"/>
              </a:ext>
            </a:extLst>
          </p:cNvPr>
          <p:cNvSpPr/>
          <p:nvPr/>
        </p:nvSpPr>
        <p:spPr>
          <a:xfrm>
            <a:off x="5861296" y="3296872"/>
            <a:ext cx="417251" cy="4083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Oval 36">
            <a:extLst>
              <a:ext uri="{FF2B5EF4-FFF2-40B4-BE49-F238E27FC236}">
                <a16:creationId xmlns:a16="http://schemas.microsoft.com/office/drawing/2014/main" id="{019C1B84-5043-B465-1283-A0FD141926EF}"/>
              </a:ext>
            </a:extLst>
          </p:cNvPr>
          <p:cNvSpPr/>
          <p:nvPr/>
        </p:nvSpPr>
        <p:spPr>
          <a:xfrm>
            <a:off x="4983527" y="2862140"/>
            <a:ext cx="417251" cy="4083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4" name="Oval 43">
            <a:extLst>
              <a:ext uri="{FF2B5EF4-FFF2-40B4-BE49-F238E27FC236}">
                <a16:creationId xmlns:a16="http://schemas.microsoft.com/office/drawing/2014/main" id="{1BBC3C7D-858C-6E66-ADCE-4CF1FF630184}"/>
              </a:ext>
            </a:extLst>
          </p:cNvPr>
          <p:cNvSpPr/>
          <p:nvPr/>
        </p:nvSpPr>
        <p:spPr>
          <a:xfrm>
            <a:off x="5860944" y="5030608"/>
            <a:ext cx="417251" cy="4083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5" name="Oval 44">
            <a:extLst>
              <a:ext uri="{FF2B5EF4-FFF2-40B4-BE49-F238E27FC236}">
                <a16:creationId xmlns:a16="http://schemas.microsoft.com/office/drawing/2014/main" id="{E295BB12-DCBB-1406-511D-C2A0699FB501}"/>
              </a:ext>
            </a:extLst>
          </p:cNvPr>
          <p:cNvSpPr/>
          <p:nvPr/>
        </p:nvSpPr>
        <p:spPr>
          <a:xfrm>
            <a:off x="5851151" y="5461429"/>
            <a:ext cx="417251" cy="4083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7" name="Oval 46">
            <a:extLst>
              <a:ext uri="{FF2B5EF4-FFF2-40B4-BE49-F238E27FC236}">
                <a16:creationId xmlns:a16="http://schemas.microsoft.com/office/drawing/2014/main" id="{5F56CAF5-6624-B975-9309-7A7AE3F118D8}"/>
              </a:ext>
            </a:extLst>
          </p:cNvPr>
          <p:cNvSpPr/>
          <p:nvPr/>
        </p:nvSpPr>
        <p:spPr>
          <a:xfrm>
            <a:off x="5001053" y="4584527"/>
            <a:ext cx="417251" cy="4083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8" name="Arrow: Up 47">
            <a:extLst>
              <a:ext uri="{FF2B5EF4-FFF2-40B4-BE49-F238E27FC236}">
                <a16:creationId xmlns:a16="http://schemas.microsoft.com/office/drawing/2014/main" id="{8C492F98-B4B5-69D6-6E76-4444BC7D314C}"/>
              </a:ext>
            </a:extLst>
          </p:cNvPr>
          <p:cNvSpPr/>
          <p:nvPr/>
        </p:nvSpPr>
        <p:spPr>
          <a:xfrm>
            <a:off x="7156908" y="4649631"/>
            <a:ext cx="168676" cy="230820"/>
          </a:xfrm>
          <a:prstGeom prst="upArrow">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3" name="Oval 52">
            <a:extLst>
              <a:ext uri="{FF2B5EF4-FFF2-40B4-BE49-F238E27FC236}">
                <a16:creationId xmlns:a16="http://schemas.microsoft.com/office/drawing/2014/main" id="{652CBDA0-B279-D175-BAEF-716C672A076D}"/>
              </a:ext>
            </a:extLst>
          </p:cNvPr>
          <p:cNvSpPr/>
          <p:nvPr/>
        </p:nvSpPr>
        <p:spPr>
          <a:xfrm>
            <a:off x="6724935" y="3748235"/>
            <a:ext cx="417251" cy="4083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6" name="Oval 55">
            <a:extLst>
              <a:ext uri="{FF2B5EF4-FFF2-40B4-BE49-F238E27FC236}">
                <a16:creationId xmlns:a16="http://schemas.microsoft.com/office/drawing/2014/main" id="{F9D036E4-4E30-59FE-13FC-96679CC0F6DE}"/>
              </a:ext>
            </a:extLst>
          </p:cNvPr>
          <p:cNvSpPr/>
          <p:nvPr/>
        </p:nvSpPr>
        <p:spPr>
          <a:xfrm>
            <a:off x="6726431" y="4161640"/>
            <a:ext cx="417251" cy="4083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7" name="Oval 56">
            <a:extLst>
              <a:ext uri="{FF2B5EF4-FFF2-40B4-BE49-F238E27FC236}">
                <a16:creationId xmlns:a16="http://schemas.microsoft.com/office/drawing/2014/main" id="{42C8C613-5A94-1CE7-B8C0-2D640637880E}"/>
              </a:ext>
            </a:extLst>
          </p:cNvPr>
          <p:cNvSpPr/>
          <p:nvPr/>
        </p:nvSpPr>
        <p:spPr>
          <a:xfrm>
            <a:off x="6724940" y="4584527"/>
            <a:ext cx="417251" cy="4083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8" name="Arrow: Up 57">
            <a:extLst>
              <a:ext uri="{FF2B5EF4-FFF2-40B4-BE49-F238E27FC236}">
                <a16:creationId xmlns:a16="http://schemas.microsoft.com/office/drawing/2014/main" id="{4F07314D-67BC-CA38-2B45-A7589B455B7F}"/>
              </a:ext>
            </a:extLst>
          </p:cNvPr>
          <p:cNvSpPr/>
          <p:nvPr/>
        </p:nvSpPr>
        <p:spPr>
          <a:xfrm>
            <a:off x="7167816" y="4266623"/>
            <a:ext cx="168676" cy="230820"/>
          </a:xfrm>
          <a:prstGeom prst="upArrow">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9" name="Arrow: Up 58">
            <a:extLst>
              <a:ext uri="{FF2B5EF4-FFF2-40B4-BE49-F238E27FC236}">
                <a16:creationId xmlns:a16="http://schemas.microsoft.com/office/drawing/2014/main" id="{4D4E53E6-61B3-CC18-6EA3-4CC5FE490ADA}"/>
              </a:ext>
            </a:extLst>
          </p:cNvPr>
          <p:cNvSpPr/>
          <p:nvPr/>
        </p:nvSpPr>
        <p:spPr>
          <a:xfrm>
            <a:off x="7172318" y="3787800"/>
            <a:ext cx="168676" cy="230820"/>
          </a:xfrm>
          <a:prstGeom prst="upArrow">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a:extLst>
              <a:ext uri="{FF2B5EF4-FFF2-40B4-BE49-F238E27FC236}">
                <a16:creationId xmlns:a16="http://schemas.microsoft.com/office/drawing/2014/main" id="{05F7FE87-5FBE-F5AF-87F4-2547AA298CA0}"/>
              </a:ext>
            </a:extLst>
          </p:cNvPr>
          <p:cNvSpPr txBox="1"/>
          <p:nvPr/>
        </p:nvSpPr>
        <p:spPr>
          <a:xfrm>
            <a:off x="0" y="6584600"/>
            <a:ext cx="9435637" cy="246221"/>
          </a:xfrm>
          <a:prstGeom prst="rect">
            <a:avLst/>
          </a:prstGeom>
          <a:noFill/>
        </p:spPr>
        <p:txBody>
          <a:bodyPr wrap="square" rtlCol="0">
            <a:spAutoFit/>
          </a:bodyPr>
          <a:lstStyle/>
          <a:p>
            <a:r>
              <a:rPr lang="fr-FR" sz="1000" dirty="0">
                <a:solidFill>
                  <a:srgbClr val="000000"/>
                </a:solidFill>
                <a:latin typeface="Lucida Grande"/>
                <a:ea typeface="Lucida Grande"/>
                <a:cs typeface="Lucida Grande"/>
              </a:rPr>
              <a:t>Source - Étude aérienne 2021 et 2022</a:t>
            </a:r>
            <a:endParaRPr lang="en-CA" sz="1000" dirty="0"/>
          </a:p>
        </p:txBody>
      </p:sp>
      <p:sp>
        <p:nvSpPr>
          <p:cNvPr id="12" name="Slide Number Placeholder 3">
            <a:extLst>
              <a:ext uri="{FF2B5EF4-FFF2-40B4-BE49-F238E27FC236}">
                <a16:creationId xmlns:a16="http://schemas.microsoft.com/office/drawing/2014/main" id="{BE0049F8-64C1-32C1-0AC0-A08CD146AA63}"/>
              </a:ext>
            </a:extLst>
          </p:cNvPr>
          <p:cNvSpPr>
            <a:spLocks noGrp="1"/>
          </p:cNvSpPr>
          <p:nvPr>
            <p:ph type="sldNum" sz="quarter" idx="12"/>
          </p:nvPr>
        </p:nvSpPr>
        <p:spPr>
          <a:xfrm>
            <a:off x="11414687" y="6480176"/>
            <a:ext cx="768085" cy="365125"/>
          </a:xfrm>
        </p:spPr>
        <p:txBody>
          <a:bodyPr/>
          <a:lstStyle/>
          <a:p>
            <a:fld id="{5857359A-ACC2-4AC8-94CA-842605F06C6B}" type="slidenum">
              <a:rPr lang="en-US">
                <a:solidFill>
                  <a:prstClr val="white">
                    <a:lumMod val="50000"/>
                  </a:prstClr>
                </a:solidFill>
                <a:latin typeface="Calibri"/>
              </a:rPr>
              <a:pPr/>
              <a:t>19</a:t>
            </a:fld>
            <a:endParaRPr lang="en-US" dirty="0">
              <a:solidFill>
                <a:prstClr val="white">
                  <a:lumMod val="50000"/>
                </a:prstClr>
              </a:solidFill>
              <a:latin typeface="Calibri"/>
            </a:endParaRPr>
          </a:p>
        </p:txBody>
      </p:sp>
      <p:sp>
        <p:nvSpPr>
          <p:cNvPr id="17" name="Arrow: Up 16">
            <a:extLst>
              <a:ext uri="{FF2B5EF4-FFF2-40B4-BE49-F238E27FC236}">
                <a16:creationId xmlns:a16="http://schemas.microsoft.com/office/drawing/2014/main" id="{5E6BF35D-8699-B567-74E3-E308AD19D76E}"/>
              </a:ext>
            </a:extLst>
          </p:cNvPr>
          <p:cNvSpPr/>
          <p:nvPr/>
        </p:nvSpPr>
        <p:spPr>
          <a:xfrm rot="10800000">
            <a:off x="5407126" y="5062208"/>
            <a:ext cx="168676" cy="230820"/>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Arrow: Up 17">
            <a:extLst>
              <a:ext uri="{FF2B5EF4-FFF2-40B4-BE49-F238E27FC236}">
                <a16:creationId xmlns:a16="http://schemas.microsoft.com/office/drawing/2014/main" id="{B6250863-CB7D-760E-3322-1105A69579AB}"/>
              </a:ext>
            </a:extLst>
          </p:cNvPr>
          <p:cNvSpPr/>
          <p:nvPr/>
        </p:nvSpPr>
        <p:spPr>
          <a:xfrm>
            <a:off x="5419019" y="5470013"/>
            <a:ext cx="168676" cy="230820"/>
          </a:xfrm>
          <a:prstGeom prst="upArrow">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Oval 18">
            <a:extLst>
              <a:ext uri="{FF2B5EF4-FFF2-40B4-BE49-F238E27FC236}">
                <a16:creationId xmlns:a16="http://schemas.microsoft.com/office/drawing/2014/main" id="{83F6DF6A-7470-012A-1A48-BB125B18B4F6}"/>
              </a:ext>
            </a:extLst>
          </p:cNvPr>
          <p:cNvSpPr/>
          <p:nvPr/>
        </p:nvSpPr>
        <p:spPr>
          <a:xfrm>
            <a:off x="4981065" y="5420819"/>
            <a:ext cx="417251" cy="4083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Oval 19">
            <a:extLst>
              <a:ext uri="{FF2B5EF4-FFF2-40B4-BE49-F238E27FC236}">
                <a16:creationId xmlns:a16="http://schemas.microsoft.com/office/drawing/2014/main" id="{935D8CCD-588E-F23A-D755-D5CFB53B61B0}"/>
              </a:ext>
            </a:extLst>
          </p:cNvPr>
          <p:cNvSpPr/>
          <p:nvPr/>
        </p:nvSpPr>
        <p:spPr>
          <a:xfrm>
            <a:off x="5001797" y="4976500"/>
            <a:ext cx="417251" cy="4083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Oval 1">
            <a:extLst>
              <a:ext uri="{FF2B5EF4-FFF2-40B4-BE49-F238E27FC236}">
                <a16:creationId xmlns:a16="http://schemas.microsoft.com/office/drawing/2014/main" id="{D019F28B-A627-6372-C182-D7129CC723DC}"/>
              </a:ext>
            </a:extLst>
          </p:cNvPr>
          <p:cNvSpPr/>
          <p:nvPr/>
        </p:nvSpPr>
        <p:spPr>
          <a:xfrm>
            <a:off x="9858356" y="5499766"/>
            <a:ext cx="304800" cy="304800"/>
          </a:xfrm>
          <a:prstGeom prst="ellipse">
            <a:avLst/>
          </a:prstGeom>
          <a:noFill/>
          <a:ln w="19050">
            <a:solidFill>
              <a:srgbClr val="33CC3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158A05B5-E752-5E2A-A85F-1CBC193CE3B3}"/>
              </a:ext>
            </a:extLst>
          </p:cNvPr>
          <p:cNvSpPr/>
          <p:nvPr/>
        </p:nvSpPr>
        <p:spPr>
          <a:xfrm>
            <a:off x="10203801" y="5547673"/>
            <a:ext cx="255917" cy="23866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TextBox 25">
            <a:extLst>
              <a:ext uri="{FF2B5EF4-FFF2-40B4-BE49-F238E27FC236}">
                <a16:creationId xmlns:a16="http://schemas.microsoft.com/office/drawing/2014/main" id="{581EBA16-10D0-E9EF-41E6-59A10C2C8A1D}"/>
              </a:ext>
            </a:extLst>
          </p:cNvPr>
          <p:cNvSpPr txBox="1"/>
          <p:nvPr/>
        </p:nvSpPr>
        <p:spPr>
          <a:xfrm>
            <a:off x="10187164" y="5353385"/>
            <a:ext cx="1993135" cy="553998"/>
          </a:xfrm>
          <a:prstGeom prst="rect">
            <a:avLst/>
          </a:prstGeom>
          <a:noFill/>
        </p:spPr>
        <p:txBody>
          <a:bodyPr wrap="square" rtlCol="0">
            <a:spAutoFit/>
          </a:bodyPr>
          <a:lstStyle/>
          <a:p>
            <a:pPr algn="r"/>
            <a:r>
              <a:rPr lang="fr-FR" sz="1000" dirty="0"/>
              <a:t>Significativement supérieur/inférieur aux autres types de bateaux à 95 %</a:t>
            </a:r>
            <a:endParaRPr lang="en-CA" sz="1000" dirty="0"/>
          </a:p>
        </p:txBody>
      </p:sp>
      <p:sp>
        <p:nvSpPr>
          <p:cNvPr id="27" name="Oval 26">
            <a:extLst>
              <a:ext uri="{FF2B5EF4-FFF2-40B4-BE49-F238E27FC236}">
                <a16:creationId xmlns:a16="http://schemas.microsoft.com/office/drawing/2014/main" id="{92C8D8C7-9971-6457-C14A-66A91D32D8B1}"/>
              </a:ext>
            </a:extLst>
          </p:cNvPr>
          <p:cNvSpPr/>
          <p:nvPr/>
        </p:nvSpPr>
        <p:spPr>
          <a:xfrm>
            <a:off x="3291374" y="3673274"/>
            <a:ext cx="417251" cy="4083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Rectangle 27">
            <a:extLst>
              <a:ext uri="{FF2B5EF4-FFF2-40B4-BE49-F238E27FC236}">
                <a16:creationId xmlns:a16="http://schemas.microsoft.com/office/drawing/2014/main" id="{FE2EC07F-5BC4-AD45-B942-0E8E1AA89405}"/>
              </a:ext>
            </a:extLst>
          </p:cNvPr>
          <p:cNvSpPr/>
          <p:nvPr/>
        </p:nvSpPr>
        <p:spPr>
          <a:xfrm>
            <a:off x="3286137" y="3277071"/>
            <a:ext cx="290392" cy="318777"/>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 name="Oval 28">
            <a:extLst>
              <a:ext uri="{FF2B5EF4-FFF2-40B4-BE49-F238E27FC236}">
                <a16:creationId xmlns:a16="http://schemas.microsoft.com/office/drawing/2014/main" id="{432150CE-467F-F939-583E-38F7A937FDB0}"/>
              </a:ext>
            </a:extLst>
          </p:cNvPr>
          <p:cNvSpPr/>
          <p:nvPr/>
        </p:nvSpPr>
        <p:spPr>
          <a:xfrm>
            <a:off x="3436818" y="4483381"/>
            <a:ext cx="417251" cy="4083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Oval 30">
            <a:extLst>
              <a:ext uri="{FF2B5EF4-FFF2-40B4-BE49-F238E27FC236}">
                <a16:creationId xmlns:a16="http://schemas.microsoft.com/office/drawing/2014/main" id="{BF759299-9121-673A-CC84-A529A7CB9D97}"/>
              </a:ext>
            </a:extLst>
          </p:cNvPr>
          <p:cNvSpPr/>
          <p:nvPr/>
        </p:nvSpPr>
        <p:spPr>
          <a:xfrm>
            <a:off x="3466547" y="5381236"/>
            <a:ext cx="417251" cy="4083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 name="Rectangle 31">
            <a:extLst>
              <a:ext uri="{FF2B5EF4-FFF2-40B4-BE49-F238E27FC236}">
                <a16:creationId xmlns:a16="http://schemas.microsoft.com/office/drawing/2014/main" id="{2E73E68F-59B1-1CAF-97F7-F838F89039E0}"/>
              </a:ext>
            </a:extLst>
          </p:cNvPr>
          <p:cNvSpPr/>
          <p:nvPr/>
        </p:nvSpPr>
        <p:spPr>
          <a:xfrm>
            <a:off x="3233770" y="4997185"/>
            <a:ext cx="290392" cy="318777"/>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3" name="TextBox 42">
            <a:extLst>
              <a:ext uri="{FF2B5EF4-FFF2-40B4-BE49-F238E27FC236}">
                <a16:creationId xmlns:a16="http://schemas.microsoft.com/office/drawing/2014/main" id="{2F7EDF6B-25C3-FF9E-9255-D2BDC29B1E73}"/>
              </a:ext>
            </a:extLst>
          </p:cNvPr>
          <p:cNvSpPr txBox="1"/>
          <p:nvPr/>
        </p:nvSpPr>
        <p:spPr>
          <a:xfrm>
            <a:off x="10468724" y="5904444"/>
            <a:ext cx="1699534" cy="553998"/>
          </a:xfrm>
          <a:prstGeom prst="rect">
            <a:avLst/>
          </a:prstGeom>
          <a:noFill/>
        </p:spPr>
        <p:txBody>
          <a:bodyPr wrap="square" rtlCol="0">
            <a:spAutoFit/>
          </a:bodyPr>
          <a:lstStyle/>
          <a:p>
            <a:pPr algn="r"/>
            <a:r>
              <a:rPr lang="fr-FR" sz="1000" dirty="0"/>
              <a:t>Significativement supérieur/inférieur selon le type de bateau à 95 %</a:t>
            </a:r>
            <a:endParaRPr lang="en-CA" sz="1000" dirty="0"/>
          </a:p>
        </p:txBody>
      </p:sp>
      <p:sp>
        <p:nvSpPr>
          <p:cNvPr id="46" name="Arrow: Up 45">
            <a:extLst>
              <a:ext uri="{FF2B5EF4-FFF2-40B4-BE49-F238E27FC236}">
                <a16:creationId xmlns:a16="http://schemas.microsoft.com/office/drawing/2014/main" id="{1E24CF21-35D7-EE83-7300-342D06649368}"/>
              </a:ext>
            </a:extLst>
          </p:cNvPr>
          <p:cNvSpPr/>
          <p:nvPr/>
        </p:nvSpPr>
        <p:spPr>
          <a:xfrm>
            <a:off x="10018488" y="6090687"/>
            <a:ext cx="168676" cy="230820"/>
          </a:xfrm>
          <a:prstGeom prst="upArrow">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9" name="Arrow: Up 48">
            <a:extLst>
              <a:ext uri="{FF2B5EF4-FFF2-40B4-BE49-F238E27FC236}">
                <a16:creationId xmlns:a16="http://schemas.microsoft.com/office/drawing/2014/main" id="{962DCAF5-7CF7-8BE8-A0E6-87705AAF4FC7}"/>
              </a:ext>
            </a:extLst>
          </p:cNvPr>
          <p:cNvSpPr/>
          <p:nvPr/>
        </p:nvSpPr>
        <p:spPr>
          <a:xfrm rot="10800000">
            <a:off x="10290963" y="6090687"/>
            <a:ext cx="168676" cy="230820"/>
          </a:xfrm>
          <a:prstGeom prst="up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3" name="Chart 2">
            <a:extLst>
              <a:ext uri="{FF2B5EF4-FFF2-40B4-BE49-F238E27FC236}">
                <a16:creationId xmlns:a16="http://schemas.microsoft.com/office/drawing/2014/main" id="{0D1B856A-F668-4A13-AB0F-B091EDFB00BF}"/>
              </a:ext>
            </a:extLst>
          </p:cNvPr>
          <p:cNvGraphicFramePr/>
          <p:nvPr>
            <p:extLst>
              <p:ext uri="{D42A27DB-BD31-4B8C-83A1-F6EECF244321}">
                <p14:modId xmlns:p14="http://schemas.microsoft.com/office/powerpoint/2010/main" val="473466357"/>
              </p:ext>
            </p:extLst>
          </p:nvPr>
        </p:nvGraphicFramePr>
        <p:xfrm>
          <a:off x="490969" y="2558096"/>
          <a:ext cx="6343650" cy="3556000"/>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1457947575"/>
      </p:ext>
    </p:extLst>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199" y="0"/>
            <a:ext cx="9861585" cy="1052736"/>
          </a:xfrm>
        </p:spPr>
        <p:txBody>
          <a:bodyPr/>
          <a:lstStyle/>
          <a:p>
            <a:r>
              <a:rPr lang="en-CA" dirty="0"/>
              <a:t>Flux de </a:t>
            </a:r>
            <a:r>
              <a:rPr lang="en-CA" dirty="0" err="1"/>
              <a:t>présentation</a:t>
            </a:r>
            <a:r>
              <a:rPr lang="en-CA" dirty="0"/>
              <a:t> / </a:t>
            </a:r>
            <a:r>
              <a:rPr lang="en-CA" dirty="0" err="1"/>
              <a:t>Contenu</a:t>
            </a:r>
            <a:endParaRPr lang="en-US" dirty="0"/>
          </a:p>
        </p:txBody>
      </p:sp>
      <p:sp>
        <p:nvSpPr>
          <p:cNvPr id="4" name="Slide Number Placeholder 3"/>
          <p:cNvSpPr>
            <a:spLocks noGrp="1"/>
          </p:cNvSpPr>
          <p:nvPr>
            <p:ph type="sldNum" sz="quarter" idx="12"/>
          </p:nvPr>
        </p:nvSpPr>
        <p:spPr/>
        <p:txBody>
          <a:bodyPr/>
          <a:lstStyle/>
          <a:p>
            <a:fld id="{5857359A-ACC2-4AC8-94CA-842605F06C6B}" type="slidenum">
              <a:rPr lang="en-US" smtClean="0"/>
              <a:pPr/>
              <a:t>2</a:t>
            </a:fld>
            <a:endParaRPr lang="en-US"/>
          </a:p>
        </p:txBody>
      </p:sp>
      <p:sp>
        <p:nvSpPr>
          <p:cNvPr id="6" name="Text Box 6"/>
          <p:cNvSpPr txBox="1">
            <a:spLocks noChangeArrowheads="1"/>
          </p:cNvSpPr>
          <p:nvPr/>
        </p:nvSpPr>
        <p:spPr bwMode="auto">
          <a:xfrm>
            <a:off x="9352475" y="1104522"/>
            <a:ext cx="1989029" cy="369332"/>
          </a:xfrm>
          <a:prstGeom prst="rect">
            <a:avLst/>
          </a:prstGeom>
          <a:noFill/>
          <a:ln w="9525" algn="ctr">
            <a:noFill/>
            <a:miter lim="800000"/>
            <a:headEnd/>
            <a:tailEnd/>
          </a:ln>
        </p:spPr>
        <p:txBody>
          <a:bodyPr wrap="square">
            <a:spAutoFit/>
          </a:bodyPr>
          <a:lstStyle/>
          <a:p>
            <a:pPr>
              <a:buFontTx/>
              <a:buNone/>
            </a:pPr>
            <a:r>
              <a:rPr lang="en-US" b="1" u="sng" dirty="0">
                <a:latin typeface="Arial" pitchFamily="34" charset="0"/>
                <a:cs typeface="Arial" pitchFamily="34" charset="0"/>
              </a:rPr>
              <a:t># Diapositives</a:t>
            </a:r>
          </a:p>
        </p:txBody>
      </p:sp>
      <p:sp>
        <p:nvSpPr>
          <p:cNvPr id="7" name="Text Box 5"/>
          <p:cNvSpPr txBox="1">
            <a:spLocks noChangeArrowheads="1"/>
          </p:cNvSpPr>
          <p:nvPr/>
        </p:nvSpPr>
        <p:spPr bwMode="auto">
          <a:xfrm>
            <a:off x="387981" y="1525640"/>
            <a:ext cx="9861586" cy="3385542"/>
          </a:xfrm>
          <a:prstGeom prst="rect">
            <a:avLst/>
          </a:prstGeom>
          <a:noFill/>
          <a:ln w="9525" algn="ctr">
            <a:noFill/>
            <a:miter lim="800000"/>
            <a:headEnd/>
            <a:tailEnd/>
          </a:ln>
        </p:spPr>
        <p:txBody>
          <a:bodyPr wrap="square">
            <a:spAutoFit/>
          </a:bodyPr>
          <a:lstStyle/>
          <a:p>
            <a:pPr marL="342900" indent="-342900">
              <a:spcAft>
                <a:spcPts val="1800"/>
              </a:spcAft>
              <a:buFontTx/>
              <a:buAutoNum type="arabicPeriod"/>
              <a:tabLst>
                <a:tab pos="7350125" algn="ctr"/>
              </a:tabLst>
            </a:pPr>
            <a:r>
              <a:rPr lang="en-US" b="1" dirty="0">
                <a:latin typeface="Arial" pitchFamily="34" charset="0"/>
                <a:cs typeface="Arial" pitchFamily="34" charset="0"/>
              </a:rPr>
              <a:t>Introduction</a:t>
            </a:r>
            <a:r>
              <a:rPr lang="en-US" dirty="0">
                <a:latin typeface="Arial" pitchFamily="34" charset="0"/>
                <a:cs typeface="Arial" pitchFamily="34" charset="0"/>
              </a:rPr>
              <a:t>		</a:t>
            </a:r>
            <a:endParaRPr lang="en-US" b="1" dirty="0">
              <a:latin typeface="Arial" pitchFamily="34" charset="0"/>
              <a:cs typeface="Arial" pitchFamily="34" charset="0"/>
            </a:endParaRPr>
          </a:p>
          <a:p>
            <a:pPr marL="342900" indent="-342900">
              <a:spcAft>
                <a:spcPts val="1800"/>
              </a:spcAft>
              <a:buFontTx/>
              <a:buAutoNum type="arabicPeriod"/>
              <a:tabLst>
                <a:tab pos="7350125" algn="ctr"/>
              </a:tabLst>
            </a:pPr>
            <a:r>
              <a:rPr lang="fr-FR" b="1" dirty="0">
                <a:latin typeface="Arial" pitchFamily="34" charset="0"/>
                <a:cs typeface="Arial" pitchFamily="34" charset="0"/>
              </a:rPr>
              <a:t>Approche de la recherche observationnelle et apprentissage issu de la RTF</a:t>
            </a:r>
            <a:r>
              <a:rPr lang="en-US" dirty="0">
                <a:latin typeface="Arial" pitchFamily="34" charset="0"/>
                <a:cs typeface="Arial" pitchFamily="34" charset="0"/>
              </a:rPr>
              <a:t>	</a:t>
            </a:r>
          </a:p>
          <a:p>
            <a:pPr marL="342900" indent="-342900">
              <a:spcAft>
                <a:spcPts val="1800"/>
              </a:spcAft>
              <a:buFontTx/>
              <a:buAutoNum type="arabicPeriod"/>
              <a:tabLst>
                <a:tab pos="7350125" algn="ctr"/>
              </a:tabLst>
            </a:pPr>
            <a:r>
              <a:rPr lang="fr-FR" b="1" dirty="0">
                <a:latin typeface="Arial" pitchFamily="34" charset="0"/>
                <a:cs typeface="Arial" pitchFamily="34" charset="0"/>
              </a:rPr>
              <a:t>Campagne d'éducation publique de la RTF sur le port du gilet de sauvetage</a:t>
            </a:r>
            <a:endParaRPr lang="en-US" b="1" dirty="0">
              <a:latin typeface="Arial" pitchFamily="34" charset="0"/>
              <a:cs typeface="Arial" pitchFamily="34" charset="0"/>
            </a:endParaRPr>
          </a:p>
          <a:p>
            <a:pPr marL="342900" indent="-342900">
              <a:spcAft>
                <a:spcPts val="1800"/>
              </a:spcAft>
              <a:buFontTx/>
              <a:buAutoNum type="arabicPeriod"/>
              <a:tabLst>
                <a:tab pos="7350125" algn="ctr"/>
              </a:tabLst>
            </a:pPr>
            <a:r>
              <a:rPr lang="fr-FR" b="1" dirty="0">
                <a:latin typeface="Arial" pitchFamily="34" charset="0"/>
                <a:cs typeface="Arial" pitchFamily="34" charset="0"/>
              </a:rPr>
              <a:t>Évaluation de la campagne RTF</a:t>
            </a:r>
            <a:r>
              <a:rPr lang="en-US" b="1" dirty="0">
                <a:latin typeface="Arial" pitchFamily="34" charset="0"/>
                <a:cs typeface="Arial" pitchFamily="34" charset="0"/>
              </a:rPr>
              <a:t>		</a:t>
            </a:r>
          </a:p>
          <a:p>
            <a:pPr marL="342900" indent="-342900">
              <a:spcAft>
                <a:spcPts val="1800"/>
              </a:spcAft>
              <a:buFontTx/>
              <a:buAutoNum type="arabicPeriod"/>
              <a:tabLst>
                <a:tab pos="7350125" algn="ctr"/>
              </a:tabLst>
            </a:pPr>
            <a:r>
              <a:rPr lang="fr-FR" b="1" dirty="0">
                <a:latin typeface="Arial" pitchFamily="34" charset="0"/>
                <a:cs typeface="Arial" pitchFamily="34" charset="0"/>
              </a:rPr>
              <a:t>Taux de port des gilets de sauvetage observés par la RTF avant et après la campagne</a:t>
            </a:r>
            <a:endParaRPr lang="en-US" b="1" dirty="0">
              <a:latin typeface="Arial" pitchFamily="34" charset="0"/>
              <a:cs typeface="Arial" pitchFamily="34" charset="0"/>
            </a:endParaRPr>
          </a:p>
          <a:p>
            <a:pPr marL="342900" indent="-342900">
              <a:spcAft>
                <a:spcPts val="1800"/>
              </a:spcAft>
              <a:buFontTx/>
              <a:buAutoNum type="arabicPeriod"/>
              <a:tabLst>
                <a:tab pos="7350125" algn="ctr"/>
              </a:tabLst>
            </a:pPr>
            <a:r>
              <a:rPr lang="fr-FR" b="1" dirty="0">
                <a:latin typeface="Arial" pitchFamily="34" charset="0"/>
                <a:cs typeface="Arial" pitchFamily="34" charset="0"/>
              </a:rPr>
              <a:t>Campagne RTF - Boîte à outils des marchés locaux et opportunités de déploiement</a:t>
            </a:r>
            <a:endParaRPr lang="en-US" b="1" dirty="0">
              <a:latin typeface="Arial" pitchFamily="34" charset="0"/>
              <a:cs typeface="Arial" pitchFamily="34" charset="0"/>
            </a:endParaRPr>
          </a:p>
          <a:p>
            <a:pPr marL="342900" indent="-342900">
              <a:spcAft>
                <a:spcPts val="1800"/>
              </a:spcAft>
              <a:buFontTx/>
              <a:buAutoNum type="arabicPeriod"/>
              <a:tabLst>
                <a:tab pos="7350125" algn="ctr"/>
              </a:tabLst>
            </a:pPr>
            <a:r>
              <a:rPr lang="en-US" b="1" dirty="0">
                <a:latin typeface="Arial" pitchFamily="34" charset="0"/>
                <a:cs typeface="Arial" pitchFamily="34" charset="0"/>
              </a:rPr>
              <a:t>Appel à </a:t>
            </a:r>
            <a:r>
              <a:rPr lang="en-US" b="1" dirty="0" err="1">
                <a:latin typeface="Arial" pitchFamily="34" charset="0"/>
                <a:cs typeface="Arial" pitchFamily="34" charset="0"/>
              </a:rPr>
              <a:t>l’action</a:t>
            </a:r>
            <a:r>
              <a:rPr lang="en-US" b="1" dirty="0">
                <a:latin typeface="Arial" pitchFamily="34" charset="0"/>
                <a:cs typeface="Arial" pitchFamily="34" charset="0"/>
              </a:rPr>
              <a:t>		</a:t>
            </a:r>
          </a:p>
        </p:txBody>
      </p:sp>
      <p:sp>
        <p:nvSpPr>
          <p:cNvPr id="3" name="TextBox 2">
            <a:extLst>
              <a:ext uri="{FF2B5EF4-FFF2-40B4-BE49-F238E27FC236}">
                <a16:creationId xmlns:a16="http://schemas.microsoft.com/office/drawing/2014/main" id="{E5F91A2E-4024-DCEF-D98B-05D17C144214}"/>
              </a:ext>
            </a:extLst>
          </p:cNvPr>
          <p:cNvSpPr txBox="1"/>
          <p:nvPr/>
        </p:nvSpPr>
        <p:spPr bwMode="auto">
          <a:xfrm>
            <a:off x="10249567" y="1607574"/>
            <a:ext cx="899652" cy="3808735"/>
          </a:xfrm>
          <a:prstGeom prst="rect">
            <a:avLst/>
          </a:prstGeom>
          <a:noFill/>
          <a:ln w="9525">
            <a:noFill/>
            <a:miter lim="800000"/>
            <a:headEnd/>
            <a:tailEnd/>
          </a:ln>
        </p:spPr>
        <p:txBody>
          <a:bodyPr wrap="square" rtlCol="0">
            <a:spAutoFit/>
          </a:bodyPr>
          <a:lstStyle/>
          <a:p>
            <a:pPr algn="l">
              <a:spcAft>
                <a:spcPts val="1800"/>
              </a:spcAft>
              <a:buFontTx/>
              <a:buNone/>
            </a:pPr>
            <a:r>
              <a:rPr lang="en-CA" b="1" dirty="0">
                <a:latin typeface="Arial" pitchFamily="34" charset="0"/>
                <a:cs typeface="Arial" pitchFamily="34" charset="0"/>
              </a:rPr>
              <a:t>3</a:t>
            </a:r>
          </a:p>
          <a:p>
            <a:pPr algn="l">
              <a:spcAft>
                <a:spcPts val="1800"/>
              </a:spcAft>
              <a:buFontTx/>
              <a:buNone/>
            </a:pPr>
            <a:r>
              <a:rPr lang="en-CA" b="1" dirty="0">
                <a:latin typeface="Arial" pitchFamily="34" charset="0"/>
                <a:cs typeface="Arial" pitchFamily="34" charset="0"/>
              </a:rPr>
              <a:t>6</a:t>
            </a:r>
          </a:p>
          <a:p>
            <a:pPr algn="l">
              <a:spcAft>
                <a:spcPts val="1800"/>
              </a:spcAft>
              <a:buFontTx/>
              <a:buNone/>
            </a:pPr>
            <a:r>
              <a:rPr lang="en-CA" b="1" dirty="0">
                <a:latin typeface="Arial" pitchFamily="34" charset="0"/>
                <a:cs typeface="Arial" pitchFamily="34" charset="0"/>
              </a:rPr>
              <a:t>28</a:t>
            </a:r>
          </a:p>
          <a:p>
            <a:pPr algn="l">
              <a:spcAft>
                <a:spcPts val="1800"/>
              </a:spcAft>
              <a:buFontTx/>
              <a:buNone/>
            </a:pPr>
            <a:r>
              <a:rPr lang="en-CA" b="1" dirty="0">
                <a:latin typeface="Arial" pitchFamily="34" charset="0"/>
                <a:cs typeface="Arial" pitchFamily="34" charset="0"/>
              </a:rPr>
              <a:t>35</a:t>
            </a:r>
          </a:p>
          <a:p>
            <a:pPr algn="l">
              <a:spcAft>
                <a:spcPts val="1800"/>
              </a:spcAft>
              <a:buFontTx/>
              <a:buNone/>
            </a:pPr>
            <a:r>
              <a:rPr lang="en-CA" b="1" dirty="0">
                <a:latin typeface="Arial" pitchFamily="34" charset="0"/>
                <a:cs typeface="Arial" pitchFamily="34" charset="0"/>
              </a:rPr>
              <a:t>50</a:t>
            </a:r>
          </a:p>
          <a:p>
            <a:pPr algn="l">
              <a:spcAft>
                <a:spcPts val="1800"/>
              </a:spcAft>
              <a:buFontTx/>
              <a:buNone/>
            </a:pPr>
            <a:r>
              <a:rPr lang="en-CA" b="1" dirty="0">
                <a:latin typeface="Arial" pitchFamily="34" charset="0"/>
                <a:cs typeface="Arial" pitchFamily="34" charset="0"/>
              </a:rPr>
              <a:t>62</a:t>
            </a:r>
          </a:p>
          <a:p>
            <a:pPr algn="l">
              <a:spcAft>
                <a:spcPts val="1800"/>
              </a:spcAft>
              <a:buFontTx/>
              <a:buNone/>
            </a:pPr>
            <a:r>
              <a:rPr lang="en-CA" b="1" dirty="0">
                <a:latin typeface="Arial" pitchFamily="34" charset="0"/>
                <a:cs typeface="Arial" pitchFamily="34" charset="0"/>
              </a:rPr>
              <a:t>74</a:t>
            </a:r>
          </a:p>
          <a:p>
            <a:pPr algn="l">
              <a:buFontTx/>
              <a:buNone/>
            </a:pPr>
            <a:endParaRPr lang="en-CA" sz="1050" dirty="0">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val="2722158716"/>
      </p:ext>
    </p:extLst>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B17B4418-F49E-4412-F731-29AAED658101}"/>
              </a:ext>
            </a:extLst>
          </p:cNvPr>
          <p:cNvGraphicFramePr/>
          <p:nvPr>
            <p:extLst>
              <p:ext uri="{D42A27DB-BD31-4B8C-83A1-F6EECF244321}">
                <p14:modId xmlns:p14="http://schemas.microsoft.com/office/powerpoint/2010/main" val="1006075953"/>
              </p:ext>
            </p:extLst>
          </p:nvPr>
        </p:nvGraphicFramePr>
        <p:xfrm>
          <a:off x="3043716" y="1992786"/>
          <a:ext cx="3222594" cy="42439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a:extLst>
              <a:ext uri="{FF2B5EF4-FFF2-40B4-BE49-F238E27FC236}">
                <a16:creationId xmlns:a16="http://schemas.microsoft.com/office/drawing/2014/main" id="{92F8B8FA-F7E9-9D05-BC86-D84FCA1A8CF3}"/>
              </a:ext>
            </a:extLst>
          </p:cNvPr>
          <p:cNvGraphicFramePr/>
          <p:nvPr>
            <p:extLst>
              <p:ext uri="{D42A27DB-BD31-4B8C-83A1-F6EECF244321}">
                <p14:modId xmlns:p14="http://schemas.microsoft.com/office/powerpoint/2010/main" val="1908885872"/>
              </p:ext>
            </p:extLst>
          </p:nvPr>
        </p:nvGraphicFramePr>
        <p:xfrm>
          <a:off x="107828" y="1992786"/>
          <a:ext cx="3222594" cy="424399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7" name="Chart 16">
            <a:extLst>
              <a:ext uri="{FF2B5EF4-FFF2-40B4-BE49-F238E27FC236}">
                <a16:creationId xmlns:a16="http://schemas.microsoft.com/office/drawing/2014/main" id="{F2EDF5BF-C878-EE0D-1314-1B989F422B1D}"/>
              </a:ext>
            </a:extLst>
          </p:cNvPr>
          <p:cNvGraphicFramePr/>
          <p:nvPr>
            <p:extLst>
              <p:ext uri="{D42A27DB-BD31-4B8C-83A1-F6EECF244321}">
                <p14:modId xmlns:p14="http://schemas.microsoft.com/office/powerpoint/2010/main" val="3697443831"/>
              </p:ext>
            </p:extLst>
          </p:nvPr>
        </p:nvGraphicFramePr>
        <p:xfrm>
          <a:off x="8915492" y="1992786"/>
          <a:ext cx="3222594" cy="4243997"/>
        </p:xfrm>
        <a:graphic>
          <a:graphicData uri="http://schemas.openxmlformats.org/drawingml/2006/chart">
            <c:chart xmlns:c="http://schemas.openxmlformats.org/drawingml/2006/chart" xmlns:r="http://schemas.openxmlformats.org/officeDocument/2006/relationships" r:id="rId6"/>
          </a:graphicData>
        </a:graphic>
      </p:graphicFrame>
      <p:sp>
        <p:nvSpPr>
          <p:cNvPr id="4" name="Title 3">
            <a:extLst>
              <a:ext uri="{FF2B5EF4-FFF2-40B4-BE49-F238E27FC236}">
                <a16:creationId xmlns:a16="http://schemas.microsoft.com/office/drawing/2014/main" id="{01D7D85C-D394-4AFA-A35B-9F95B03F9A6C}"/>
              </a:ext>
            </a:extLst>
          </p:cNvPr>
          <p:cNvSpPr>
            <a:spLocks noGrp="1"/>
          </p:cNvSpPr>
          <p:nvPr>
            <p:ph type="title"/>
          </p:nvPr>
        </p:nvSpPr>
        <p:spPr>
          <a:xfrm>
            <a:off x="1937083" y="0"/>
            <a:ext cx="10254913" cy="1147649"/>
          </a:xfrm>
        </p:spPr>
        <p:txBody>
          <a:bodyPr anchor="t">
            <a:noAutofit/>
          </a:bodyPr>
          <a:lstStyle/>
          <a:p>
            <a:r>
              <a:rPr lang="fr-FR" sz="1400" b="1" dirty="0"/>
              <a:t>Les enfants et les adolescents portaient beaucoup plus le gilet de sauvetage que les adultes de 18 ans et plus. Aucune différence dans les taux de port pour les hommes par rapport aux femmes ; légèrement plus élevé pour les passagers par rapport aux opérateurs. Port du gilet  beaucoup plus élevé pour les plaisanciers seuls par rapport à 2+ occupants, en grande partie en raison des pagayeurs et des motomarines.</a:t>
            </a:r>
          </a:p>
        </p:txBody>
      </p:sp>
      <p:sp>
        <p:nvSpPr>
          <p:cNvPr id="8" name="TextBox 7">
            <a:extLst>
              <a:ext uri="{FF2B5EF4-FFF2-40B4-BE49-F238E27FC236}">
                <a16:creationId xmlns:a16="http://schemas.microsoft.com/office/drawing/2014/main" id="{BE5ED317-39E7-4044-817F-B708413928E1}"/>
              </a:ext>
            </a:extLst>
          </p:cNvPr>
          <p:cNvSpPr txBox="1"/>
          <p:nvPr/>
        </p:nvSpPr>
        <p:spPr>
          <a:xfrm>
            <a:off x="107828" y="1147649"/>
            <a:ext cx="8863361" cy="584775"/>
          </a:xfrm>
          <a:prstGeom prst="rect">
            <a:avLst/>
          </a:prstGeom>
          <a:noFill/>
        </p:spPr>
        <p:txBody>
          <a:bodyPr wrap="square" rtlCol="0">
            <a:spAutoFit/>
          </a:bodyPr>
          <a:lstStyle/>
          <a:p>
            <a:r>
              <a:rPr lang="fr-FR" dirty="0"/>
              <a:t>PORT DU GILET DE SAUVETAGE / VFI : </a:t>
            </a:r>
            <a:r>
              <a:rPr lang="fr-FR" b="1" dirty="0"/>
              <a:t>PAR ÂGE, SEXE, NOMBRE D'OCCUPANTS, POSTE</a:t>
            </a:r>
          </a:p>
          <a:p>
            <a:r>
              <a:rPr lang="fr-CA" sz="1400" kern="100" dirty="0">
                <a:effectLst/>
                <a:latin typeface="Calibri" panose="020F0502020204030204" pitchFamily="34" charset="0"/>
                <a:ea typeface="Calibri" panose="020F0502020204030204" pitchFamily="34" charset="0"/>
                <a:cs typeface="Times New Roman" panose="02020603050405020304" pitchFamily="18" charset="0"/>
              </a:rPr>
              <a:t>% portant un gilet de sauvetage / VFI</a:t>
            </a:r>
            <a:endParaRPr lang="en-CA"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A6FA3FB0-F26A-48E1-9A55-719B31000797}"/>
              </a:ext>
            </a:extLst>
          </p:cNvPr>
          <p:cNvSpPr txBox="1"/>
          <p:nvPr/>
        </p:nvSpPr>
        <p:spPr>
          <a:xfrm>
            <a:off x="0" y="5696126"/>
            <a:ext cx="7605486" cy="769441"/>
          </a:xfrm>
          <a:prstGeom prst="rect">
            <a:avLst/>
          </a:prstGeom>
          <a:noFill/>
        </p:spPr>
        <p:txBody>
          <a:bodyPr wrap="square" rtlCol="0">
            <a:spAutoFit/>
          </a:bodyPr>
          <a:lstStyle/>
          <a:p>
            <a:r>
              <a:rPr lang="fr-FR" sz="1100" dirty="0"/>
              <a:t>Estimation de l'âge, du sexe, du nombre d'occupants, de la position dans le bateau au moment de l'observation</a:t>
            </a:r>
          </a:p>
          <a:p>
            <a:r>
              <a:rPr lang="fr-FR" sz="1100" dirty="0"/>
              <a:t>Base 2021, 2022 du Total (11847, 11816), Enfants (872, 817), Ados (745, 784), Adultes (9450, 9260), Seniors (581, 620) ; Homme (7292, 7217), Femme (4140, 4128); Un occupant (1112, 1111), 2+ occupants (10735, 10705); OP (4584, 4432), PSGR (7263, 7384), OP adulte (4391, 4191), PSGR adulte (5640, 5689), PSGR adolescent (657, 681), PSGR enfant (856, 809)</a:t>
            </a:r>
          </a:p>
        </p:txBody>
      </p:sp>
      <p:sp>
        <p:nvSpPr>
          <p:cNvPr id="9" name="TextBox 8">
            <a:extLst>
              <a:ext uri="{FF2B5EF4-FFF2-40B4-BE49-F238E27FC236}">
                <a16:creationId xmlns:a16="http://schemas.microsoft.com/office/drawing/2014/main" id="{88DC38EB-665B-4817-BDBE-558B3ECD4C15}"/>
              </a:ext>
            </a:extLst>
          </p:cNvPr>
          <p:cNvSpPr txBox="1"/>
          <p:nvPr/>
        </p:nvSpPr>
        <p:spPr>
          <a:xfrm>
            <a:off x="116111" y="1755816"/>
            <a:ext cx="6969211" cy="307777"/>
          </a:xfrm>
          <a:prstGeom prst="rect">
            <a:avLst/>
          </a:prstGeom>
          <a:noFill/>
        </p:spPr>
        <p:txBody>
          <a:bodyPr wrap="square" rtlCol="0">
            <a:spAutoFit/>
          </a:bodyPr>
          <a:lstStyle/>
          <a:p>
            <a:r>
              <a:rPr lang="fr-FR" sz="1400" dirty="0"/>
              <a:t>2021 et 2022 % de port des gilets de sauvetage/VFI sur l'ensemble des plaisanciers</a:t>
            </a:r>
            <a:endParaRPr lang="en-CA" sz="1400" dirty="0"/>
          </a:p>
        </p:txBody>
      </p:sp>
      <p:sp>
        <p:nvSpPr>
          <p:cNvPr id="61" name="Slide Number Placeholder 5">
            <a:extLst>
              <a:ext uri="{FF2B5EF4-FFF2-40B4-BE49-F238E27FC236}">
                <a16:creationId xmlns:a16="http://schemas.microsoft.com/office/drawing/2014/main" id="{F9BC55C7-E2F9-471B-BEFF-84B86E713B07}"/>
              </a:ext>
            </a:extLst>
          </p:cNvPr>
          <p:cNvSpPr txBox="1">
            <a:spLocks/>
          </p:cNvSpPr>
          <p:nvPr/>
        </p:nvSpPr>
        <p:spPr>
          <a:xfrm>
            <a:off x="11585360" y="6503018"/>
            <a:ext cx="517864" cy="365125"/>
          </a:xfrm>
          <a:prstGeom prst="rect">
            <a:avLst/>
          </a:prstGeom>
        </p:spPr>
        <p:txBody>
          <a:bodyP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53223C-A70F-4A00-9B21-174ED937DE7F}" type="slidenum">
              <a:rPr lang="en-CA" smtClean="0"/>
              <a:pPr/>
              <a:t>20</a:t>
            </a:fld>
            <a:endParaRPr lang="en-CA" dirty="0"/>
          </a:p>
        </p:txBody>
      </p:sp>
      <p:graphicFrame>
        <p:nvGraphicFramePr>
          <p:cNvPr id="16" name="Chart 15">
            <a:extLst>
              <a:ext uri="{FF2B5EF4-FFF2-40B4-BE49-F238E27FC236}">
                <a16:creationId xmlns:a16="http://schemas.microsoft.com/office/drawing/2014/main" id="{60E7A41A-D905-65C0-28A0-D106375B26FD}"/>
              </a:ext>
            </a:extLst>
          </p:cNvPr>
          <p:cNvGraphicFramePr/>
          <p:nvPr>
            <p:extLst>
              <p:ext uri="{D42A27DB-BD31-4B8C-83A1-F6EECF244321}">
                <p14:modId xmlns:p14="http://schemas.microsoft.com/office/powerpoint/2010/main" val="581126187"/>
              </p:ext>
            </p:extLst>
          </p:nvPr>
        </p:nvGraphicFramePr>
        <p:xfrm>
          <a:off x="5979604" y="1992786"/>
          <a:ext cx="3222594" cy="4243997"/>
        </p:xfrm>
        <a:graphic>
          <a:graphicData uri="http://schemas.openxmlformats.org/drawingml/2006/chart">
            <c:chart xmlns:c="http://schemas.openxmlformats.org/drawingml/2006/chart" xmlns:r="http://schemas.openxmlformats.org/officeDocument/2006/relationships" r:id="rId7"/>
          </a:graphicData>
        </a:graphic>
      </p:graphicFrame>
      <p:sp>
        <p:nvSpPr>
          <p:cNvPr id="14" name="TextBox 13">
            <a:extLst>
              <a:ext uri="{FF2B5EF4-FFF2-40B4-BE49-F238E27FC236}">
                <a16:creationId xmlns:a16="http://schemas.microsoft.com/office/drawing/2014/main" id="{FEC38798-06AD-FE48-F952-82790FC05C1D}"/>
              </a:ext>
            </a:extLst>
          </p:cNvPr>
          <p:cNvSpPr txBox="1"/>
          <p:nvPr/>
        </p:nvSpPr>
        <p:spPr>
          <a:xfrm>
            <a:off x="0" y="6512030"/>
            <a:ext cx="9435637" cy="246221"/>
          </a:xfrm>
          <a:prstGeom prst="rect">
            <a:avLst/>
          </a:prstGeom>
          <a:noFill/>
        </p:spPr>
        <p:txBody>
          <a:bodyPr wrap="square" rtlCol="0">
            <a:spAutoFit/>
          </a:bodyPr>
          <a:lstStyle/>
          <a:p>
            <a:r>
              <a:rPr lang="en-US" sz="1000" dirty="0">
                <a:solidFill>
                  <a:srgbClr val="000000"/>
                </a:solidFill>
                <a:latin typeface="Lucida Grande"/>
                <a:ea typeface="Lucida Grande"/>
                <a:cs typeface="Lucida Grande"/>
              </a:rPr>
              <a:t>Source – étude </a:t>
            </a:r>
            <a:r>
              <a:rPr lang="en-US" sz="1000" dirty="0" err="1">
                <a:solidFill>
                  <a:srgbClr val="000000"/>
                </a:solidFill>
                <a:latin typeface="Lucida Grande"/>
                <a:ea typeface="Lucida Grande"/>
                <a:cs typeface="Lucida Grande"/>
              </a:rPr>
              <a:t>aérienne</a:t>
            </a:r>
            <a:r>
              <a:rPr lang="en-US" sz="1000" dirty="0">
                <a:solidFill>
                  <a:srgbClr val="000000"/>
                </a:solidFill>
                <a:latin typeface="Lucida Grande"/>
                <a:ea typeface="Lucida Grande"/>
                <a:cs typeface="Lucida Grande"/>
              </a:rPr>
              <a:t> 2021 &amp; 2022</a:t>
            </a:r>
            <a:endParaRPr lang="en-CA" sz="1000" dirty="0"/>
          </a:p>
        </p:txBody>
      </p:sp>
      <p:sp>
        <p:nvSpPr>
          <p:cNvPr id="15" name="Slide Number Placeholder 3">
            <a:extLst>
              <a:ext uri="{FF2B5EF4-FFF2-40B4-BE49-F238E27FC236}">
                <a16:creationId xmlns:a16="http://schemas.microsoft.com/office/drawing/2014/main" id="{F1F1B1AE-DAEB-FB76-233C-F8400E7CA9AA}"/>
              </a:ext>
            </a:extLst>
          </p:cNvPr>
          <p:cNvSpPr>
            <a:spLocks noGrp="1"/>
          </p:cNvSpPr>
          <p:nvPr>
            <p:ph type="sldNum" sz="quarter" idx="12"/>
          </p:nvPr>
        </p:nvSpPr>
        <p:spPr>
          <a:xfrm>
            <a:off x="11414687" y="6480176"/>
            <a:ext cx="768085" cy="365125"/>
          </a:xfrm>
        </p:spPr>
        <p:txBody>
          <a:bodyPr/>
          <a:lstStyle/>
          <a:p>
            <a:fld id="{5857359A-ACC2-4AC8-94CA-842605F06C6B}" type="slidenum">
              <a:rPr lang="en-US">
                <a:solidFill>
                  <a:prstClr val="white">
                    <a:lumMod val="50000"/>
                  </a:prstClr>
                </a:solidFill>
                <a:latin typeface="Calibri"/>
              </a:rPr>
              <a:pPr/>
              <a:t>20</a:t>
            </a:fld>
            <a:endParaRPr lang="en-US" dirty="0">
              <a:solidFill>
                <a:prstClr val="white">
                  <a:lumMod val="50000"/>
                </a:prstClr>
              </a:solidFill>
              <a:latin typeface="Calibri"/>
            </a:endParaRPr>
          </a:p>
        </p:txBody>
      </p:sp>
      <p:sp>
        <p:nvSpPr>
          <p:cNvPr id="2" name="Oval 1">
            <a:extLst>
              <a:ext uri="{FF2B5EF4-FFF2-40B4-BE49-F238E27FC236}">
                <a16:creationId xmlns:a16="http://schemas.microsoft.com/office/drawing/2014/main" id="{DB119180-994D-7A04-E48D-E81B2D636998}"/>
              </a:ext>
            </a:extLst>
          </p:cNvPr>
          <p:cNvSpPr/>
          <p:nvPr/>
        </p:nvSpPr>
        <p:spPr>
          <a:xfrm>
            <a:off x="2450925" y="3746294"/>
            <a:ext cx="417251" cy="4083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ectangle 17">
            <a:extLst>
              <a:ext uri="{FF2B5EF4-FFF2-40B4-BE49-F238E27FC236}">
                <a16:creationId xmlns:a16="http://schemas.microsoft.com/office/drawing/2014/main" id="{CA0B0A1B-FD5F-FDBB-4525-967C4FD3B432}"/>
              </a:ext>
            </a:extLst>
          </p:cNvPr>
          <p:cNvSpPr/>
          <p:nvPr/>
        </p:nvSpPr>
        <p:spPr>
          <a:xfrm>
            <a:off x="1774022" y="5194729"/>
            <a:ext cx="290392" cy="318777"/>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ectangle 18">
            <a:extLst>
              <a:ext uri="{FF2B5EF4-FFF2-40B4-BE49-F238E27FC236}">
                <a16:creationId xmlns:a16="http://schemas.microsoft.com/office/drawing/2014/main" id="{1E0739B1-2AA0-3DF2-F58D-1CFD95CFC196}"/>
              </a:ext>
            </a:extLst>
          </p:cNvPr>
          <p:cNvSpPr/>
          <p:nvPr/>
        </p:nvSpPr>
        <p:spPr>
          <a:xfrm>
            <a:off x="1889352" y="4469799"/>
            <a:ext cx="290392" cy="318777"/>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Oval 19">
            <a:extLst>
              <a:ext uri="{FF2B5EF4-FFF2-40B4-BE49-F238E27FC236}">
                <a16:creationId xmlns:a16="http://schemas.microsoft.com/office/drawing/2014/main" id="{68D01E57-D145-C9C4-0CE5-0C25E7F33CAA}"/>
              </a:ext>
            </a:extLst>
          </p:cNvPr>
          <p:cNvSpPr/>
          <p:nvPr/>
        </p:nvSpPr>
        <p:spPr>
          <a:xfrm>
            <a:off x="3023455" y="3095505"/>
            <a:ext cx="417251" cy="4083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Oval 21">
            <a:extLst>
              <a:ext uri="{FF2B5EF4-FFF2-40B4-BE49-F238E27FC236}">
                <a16:creationId xmlns:a16="http://schemas.microsoft.com/office/drawing/2014/main" id="{E25E963F-59B1-BF28-E48A-15F36E8F9CC8}"/>
              </a:ext>
            </a:extLst>
          </p:cNvPr>
          <p:cNvSpPr/>
          <p:nvPr/>
        </p:nvSpPr>
        <p:spPr>
          <a:xfrm>
            <a:off x="8176222" y="2885440"/>
            <a:ext cx="417251" cy="4083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Oval 22">
            <a:extLst>
              <a:ext uri="{FF2B5EF4-FFF2-40B4-BE49-F238E27FC236}">
                <a16:creationId xmlns:a16="http://schemas.microsoft.com/office/drawing/2014/main" id="{031C5120-CAE2-0C1A-4AA0-0AB56BE673DA}"/>
              </a:ext>
            </a:extLst>
          </p:cNvPr>
          <p:cNvSpPr/>
          <p:nvPr/>
        </p:nvSpPr>
        <p:spPr>
          <a:xfrm>
            <a:off x="10783498" y="4627742"/>
            <a:ext cx="417251" cy="4083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Oval 23">
            <a:extLst>
              <a:ext uri="{FF2B5EF4-FFF2-40B4-BE49-F238E27FC236}">
                <a16:creationId xmlns:a16="http://schemas.microsoft.com/office/drawing/2014/main" id="{53738538-0B02-CF0E-3004-F73F5A48F68C}"/>
              </a:ext>
            </a:extLst>
          </p:cNvPr>
          <p:cNvSpPr/>
          <p:nvPr/>
        </p:nvSpPr>
        <p:spPr>
          <a:xfrm>
            <a:off x="9066511" y="6103162"/>
            <a:ext cx="304800" cy="304800"/>
          </a:xfrm>
          <a:prstGeom prst="ellipse">
            <a:avLst/>
          </a:prstGeom>
          <a:noFill/>
          <a:ln w="19050">
            <a:solidFill>
              <a:srgbClr val="33CC3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36C531D4-0749-CA65-D08A-AEB580544244}"/>
              </a:ext>
            </a:extLst>
          </p:cNvPr>
          <p:cNvSpPr/>
          <p:nvPr/>
        </p:nvSpPr>
        <p:spPr>
          <a:xfrm>
            <a:off x="9411956" y="6151069"/>
            <a:ext cx="255917" cy="23866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515AE84-FFF5-3E0C-18CB-C66C0C606A40}"/>
              </a:ext>
            </a:extLst>
          </p:cNvPr>
          <p:cNvSpPr txBox="1"/>
          <p:nvPr/>
        </p:nvSpPr>
        <p:spPr>
          <a:xfrm>
            <a:off x="9508109" y="6057194"/>
            <a:ext cx="2657826" cy="408373"/>
          </a:xfrm>
          <a:prstGeom prst="rect">
            <a:avLst/>
          </a:prstGeom>
          <a:noFill/>
        </p:spPr>
        <p:txBody>
          <a:bodyPr wrap="square" rtlCol="0">
            <a:spAutoFit/>
          </a:bodyPr>
          <a:lstStyle/>
          <a:p>
            <a:pPr algn="r"/>
            <a:r>
              <a:rPr lang="fr-FR" sz="1000" dirty="0"/>
              <a:t>Significativement supérieur / inférieur à celui des autres types de plaisanciers à 95 %</a:t>
            </a:r>
            <a:endParaRPr lang="en-CA" sz="1000" dirty="0"/>
          </a:p>
        </p:txBody>
      </p:sp>
    </p:spTree>
    <p:custDataLst>
      <p:tags r:id="rId1"/>
    </p:custDataLst>
    <p:extLst>
      <p:ext uri="{BB962C8B-B14F-4D97-AF65-F5344CB8AC3E}">
        <p14:creationId xmlns:p14="http://schemas.microsoft.com/office/powerpoint/2010/main" val="1327578009"/>
      </p:ext>
    </p:extLst>
  </p:cSld>
  <p:clrMapOvr>
    <a:masterClrMapping/>
  </p:clrMapOvr>
  <p:transition spd="slow">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4B93E3-7668-CBE7-29DA-AAC0897B9128}"/>
              </a:ext>
            </a:extLst>
          </p:cNvPr>
          <p:cNvSpPr txBox="1"/>
          <p:nvPr/>
        </p:nvSpPr>
        <p:spPr>
          <a:xfrm>
            <a:off x="76200" y="1089806"/>
            <a:ext cx="12115800" cy="615553"/>
          </a:xfrm>
          <a:prstGeom prst="rect">
            <a:avLst/>
          </a:prstGeom>
          <a:noFill/>
        </p:spPr>
        <p:txBody>
          <a:bodyPr wrap="square" rtlCol="0">
            <a:spAutoFit/>
          </a:bodyPr>
          <a:lstStyle/>
          <a:p>
            <a:r>
              <a:rPr lang="fr-FR" sz="1600" b="1" dirty="0"/>
              <a:t>Entrevue sur l'eau, partie 1 : Raisons de porter un gilet de sauvetage en bateau</a:t>
            </a:r>
          </a:p>
          <a:p>
            <a:r>
              <a:rPr lang="fr-FR" b="1" dirty="0"/>
              <a:t>% de plaisanciers </a:t>
            </a:r>
            <a:r>
              <a:rPr lang="fr-FR" b="1" dirty="0">
                <a:solidFill>
                  <a:srgbClr val="0066FF"/>
                </a:solidFill>
              </a:rPr>
              <a:t>portant</a:t>
            </a:r>
            <a:r>
              <a:rPr lang="fr-FR" b="1" dirty="0"/>
              <a:t> un gilet de sauvetage lors des entrevues </a:t>
            </a:r>
            <a:r>
              <a:rPr lang="en-US" b="1" dirty="0"/>
              <a:t> </a:t>
            </a:r>
            <a:r>
              <a:rPr lang="en-US" sz="1200" b="1" dirty="0"/>
              <a:t>(n=110)	</a:t>
            </a:r>
            <a:endParaRPr lang="en-CA" sz="1200" b="1" dirty="0"/>
          </a:p>
        </p:txBody>
      </p:sp>
      <p:sp>
        <p:nvSpPr>
          <p:cNvPr id="4" name="TextBox 3">
            <a:extLst>
              <a:ext uri="{FF2B5EF4-FFF2-40B4-BE49-F238E27FC236}">
                <a16:creationId xmlns:a16="http://schemas.microsoft.com/office/drawing/2014/main" id="{9D60C4DA-1B23-694D-AC7F-F26BA4AF0052}"/>
              </a:ext>
            </a:extLst>
          </p:cNvPr>
          <p:cNvSpPr txBox="1"/>
          <p:nvPr/>
        </p:nvSpPr>
        <p:spPr>
          <a:xfrm>
            <a:off x="0" y="6633348"/>
            <a:ext cx="9971314" cy="246221"/>
          </a:xfrm>
          <a:prstGeom prst="rect">
            <a:avLst/>
          </a:prstGeom>
          <a:noFill/>
        </p:spPr>
        <p:txBody>
          <a:bodyPr wrap="square" rtlCol="0">
            <a:spAutoFit/>
          </a:bodyPr>
          <a:lstStyle/>
          <a:p>
            <a:r>
              <a:rPr lang="en-US" sz="1000" dirty="0">
                <a:solidFill>
                  <a:srgbClr val="000000"/>
                </a:solidFill>
                <a:latin typeface="Lucida Grande"/>
                <a:ea typeface="Lucida Grande"/>
                <a:cs typeface="Lucida Grande"/>
              </a:rPr>
              <a:t>Source - </a:t>
            </a:r>
            <a:r>
              <a:rPr lang="fr-FR" sz="1000" dirty="0">
                <a:solidFill>
                  <a:srgbClr val="000000"/>
                </a:solidFill>
                <a:latin typeface="Lucida Grande"/>
                <a:ea typeface="Lucida Grande"/>
                <a:cs typeface="Lucida Grande"/>
              </a:rPr>
              <a:t>Enquête sur l'eau 2022 - Entrevue de la partie 1 : Q8. Puis-je vous demander pourquoi vous avez fait ce choix de porter un gilet de sauvetage ?</a:t>
            </a:r>
            <a:endParaRPr lang="en-CA" sz="1000" dirty="0"/>
          </a:p>
        </p:txBody>
      </p:sp>
      <p:sp>
        <p:nvSpPr>
          <p:cNvPr id="11" name="Title 10">
            <a:extLst>
              <a:ext uri="{FF2B5EF4-FFF2-40B4-BE49-F238E27FC236}">
                <a16:creationId xmlns:a16="http://schemas.microsoft.com/office/drawing/2014/main" id="{5BC3E4B4-E8C6-7AA0-8F28-EFD98326F0A4}"/>
              </a:ext>
            </a:extLst>
          </p:cNvPr>
          <p:cNvSpPr>
            <a:spLocks noGrp="1"/>
          </p:cNvSpPr>
          <p:nvPr>
            <p:ph type="title"/>
          </p:nvPr>
        </p:nvSpPr>
        <p:spPr>
          <a:xfrm>
            <a:off x="1864894" y="-58056"/>
            <a:ext cx="10327105" cy="932810"/>
          </a:xfrm>
        </p:spPr>
        <p:txBody>
          <a:bodyPr anchor="t">
            <a:normAutofit fontScale="90000"/>
          </a:bodyPr>
          <a:lstStyle/>
          <a:p>
            <a:r>
              <a:rPr lang="fr-FR" b="1" dirty="0"/>
              <a:t>Les principales raisons de porter un gilet de sauvetage, au-delà des réponses générales attendues (pour être en sécurité ; en porte généralement un), sont : Donner le bon exemple aux autres (18 %); me laisse me détendre (15 %); préoccupé par la noyade (13 %); en cas de chute inattendue dans l'eau (12 %) ; et ne sait pas nager (12%).</a:t>
            </a:r>
            <a:endParaRPr lang="en-CA" b="1" dirty="0"/>
          </a:p>
        </p:txBody>
      </p:sp>
      <p:sp>
        <p:nvSpPr>
          <p:cNvPr id="12" name="TextBox 11">
            <a:extLst>
              <a:ext uri="{FF2B5EF4-FFF2-40B4-BE49-F238E27FC236}">
                <a16:creationId xmlns:a16="http://schemas.microsoft.com/office/drawing/2014/main" id="{470F36FF-451C-39CA-5D58-45CF95648D94}"/>
              </a:ext>
            </a:extLst>
          </p:cNvPr>
          <p:cNvSpPr txBox="1"/>
          <p:nvPr/>
        </p:nvSpPr>
        <p:spPr>
          <a:xfrm>
            <a:off x="9565104" y="2627333"/>
            <a:ext cx="2496267" cy="1815882"/>
          </a:xfrm>
          <a:prstGeom prst="rect">
            <a:avLst/>
          </a:prstGeom>
          <a:noFill/>
        </p:spPr>
        <p:txBody>
          <a:bodyPr wrap="square" rtlCol="0">
            <a:spAutoFit/>
          </a:bodyPr>
          <a:lstStyle/>
          <a:p>
            <a:pPr marL="171450" indent="-171450" algn="l">
              <a:buFont typeface="Arial" panose="020B0604020202020204" pitchFamily="34" charset="0"/>
              <a:buChar char="•"/>
            </a:pPr>
            <a:r>
              <a:rPr lang="fr-FR" sz="1400" dirty="0"/>
              <a:t>Les raisons de porter un gilet de sauvetage étaient en grande partie cohérentes selon les données démographiques, le type de bateau, la taille et l'activité ainsi que les conditions météorologiques.</a:t>
            </a:r>
            <a:endParaRPr lang="en-CA" sz="1400" dirty="0"/>
          </a:p>
        </p:txBody>
      </p:sp>
      <p:sp>
        <p:nvSpPr>
          <p:cNvPr id="6" name="Slide Number Placeholder 3">
            <a:extLst>
              <a:ext uri="{FF2B5EF4-FFF2-40B4-BE49-F238E27FC236}">
                <a16:creationId xmlns:a16="http://schemas.microsoft.com/office/drawing/2014/main" id="{D827C331-85BF-9DF7-0389-533128C0C065}"/>
              </a:ext>
            </a:extLst>
          </p:cNvPr>
          <p:cNvSpPr>
            <a:spLocks noGrp="1"/>
          </p:cNvSpPr>
          <p:nvPr>
            <p:ph type="sldNum" sz="quarter" idx="12"/>
          </p:nvPr>
        </p:nvSpPr>
        <p:spPr>
          <a:xfrm>
            <a:off x="11414687" y="6480176"/>
            <a:ext cx="768085" cy="365125"/>
          </a:xfrm>
        </p:spPr>
        <p:txBody>
          <a:bodyPr/>
          <a:lstStyle/>
          <a:p>
            <a:fld id="{5857359A-ACC2-4AC8-94CA-842605F06C6B}" type="slidenum">
              <a:rPr lang="en-US">
                <a:solidFill>
                  <a:prstClr val="white">
                    <a:lumMod val="50000"/>
                  </a:prstClr>
                </a:solidFill>
                <a:latin typeface="Calibri"/>
              </a:rPr>
              <a:pPr/>
              <a:t>21</a:t>
            </a:fld>
            <a:endParaRPr lang="en-US" dirty="0">
              <a:solidFill>
                <a:prstClr val="white">
                  <a:lumMod val="50000"/>
                </a:prstClr>
              </a:solidFill>
              <a:latin typeface="Calibri"/>
            </a:endParaRPr>
          </a:p>
        </p:txBody>
      </p:sp>
      <p:graphicFrame>
        <p:nvGraphicFramePr>
          <p:cNvPr id="7" name="Chart 6">
            <a:extLst>
              <a:ext uri="{FF2B5EF4-FFF2-40B4-BE49-F238E27FC236}">
                <a16:creationId xmlns:a16="http://schemas.microsoft.com/office/drawing/2014/main" id="{6BB6DAAB-07E4-EC12-76BC-A344D1E02782}"/>
              </a:ext>
            </a:extLst>
          </p:cNvPr>
          <p:cNvGraphicFramePr/>
          <p:nvPr>
            <p:extLst>
              <p:ext uri="{D42A27DB-BD31-4B8C-83A1-F6EECF244321}">
                <p14:modId xmlns:p14="http://schemas.microsoft.com/office/powerpoint/2010/main" val="751257774"/>
              </p:ext>
            </p:extLst>
          </p:nvPr>
        </p:nvGraphicFramePr>
        <p:xfrm>
          <a:off x="-136941" y="1619019"/>
          <a:ext cx="11551628" cy="4861157"/>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3920733008"/>
      </p:ext>
    </p:extLst>
  </p:cSld>
  <p:clrMapOvr>
    <a:masterClrMapping/>
  </p:clrMapOvr>
  <p:transition spd="slow">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4B93E3-7668-CBE7-29DA-AAC0897B9128}"/>
              </a:ext>
            </a:extLst>
          </p:cNvPr>
          <p:cNvSpPr txBox="1"/>
          <p:nvPr/>
        </p:nvSpPr>
        <p:spPr>
          <a:xfrm>
            <a:off x="76199" y="1056977"/>
            <a:ext cx="8704943" cy="615553"/>
          </a:xfrm>
          <a:prstGeom prst="rect">
            <a:avLst/>
          </a:prstGeom>
          <a:noFill/>
        </p:spPr>
        <p:txBody>
          <a:bodyPr wrap="square" rtlCol="0">
            <a:spAutoFit/>
          </a:bodyPr>
          <a:lstStyle/>
          <a:p>
            <a:r>
              <a:rPr lang="fr-FR" sz="1600" b="1" dirty="0"/>
              <a:t>Entrevue sur l'eau, partie 1 : Raisons de ne pas porter de gilet de sauvetage en bateau</a:t>
            </a:r>
            <a:endParaRPr lang="en-US" sz="1600" b="1" dirty="0"/>
          </a:p>
          <a:p>
            <a:r>
              <a:rPr lang="fr-FR" b="1" dirty="0"/>
              <a:t>% de plaisanciers </a:t>
            </a:r>
            <a:r>
              <a:rPr lang="fr-FR" b="1" dirty="0">
                <a:solidFill>
                  <a:srgbClr val="0066FF"/>
                </a:solidFill>
              </a:rPr>
              <a:t>ne portant pas</a:t>
            </a:r>
            <a:r>
              <a:rPr lang="fr-FR" b="1" dirty="0"/>
              <a:t> de gilet de sauvetage au moment de l'entrevue </a:t>
            </a:r>
            <a:r>
              <a:rPr lang="en-US" b="1" dirty="0"/>
              <a:t> </a:t>
            </a:r>
            <a:r>
              <a:rPr lang="en-US" sz="1200" b="1" dirty="0"/>
              <a:t>(n=219)	</a:t>
            </a:r>
            <a:endParaRPr lang="en-CA" sz="1200" b="1" dirty="0"/>
          </a:p>
        </p:txBody>
      </p:sp>
      <p:sp>
        <p:nvSpPr>
          <p:cNvPr id="4" name="TextBox 3">
            <a:extLst>
              <a:ext uri="{FF2B5EF4-FFF2-40B4-BE49-F238E27FC236}">
                <a16:creationId xmlns:a16="http://schemas.microsoft.com/office/drawing/2014/main" id="{9D60C4DA-1B23-694D-AC7F-F26BA4AF0052}"/>
              </a:ext>
            </a:extLst>
          </p:cNvPr>
          <p:cNvSpPr txBox="1"/>
          <p:nvPr/>
        </p:nvSpPr>
        <p:spPr>
          <a:xfrm>
            <a:off x="0" y="6547584"/>
            <a:ext cx="11201400" cy="246221"/>
          </a:xfrm>
          <a:prstGeom prst="rect">
            <a:avLst/>
          </a:prstGeom>
          <a:noFill/>
        </p:spPr>
        <p:txBody>
          <a:bodyPr wrap="square" rtlCol="0">
            <a:spAutoFit/>
          </a:bodyPr>
          <a:lstStyle/>
          <a:p>
            <a:r>
              <a:rPr lang="fr-FR" sz="1000" dirty="0">
                <a:solidFill>
                  <a:srgbClr val="000000"/>
                </a:solidFill>
                <a:latin typeface="Lucida Grande"/>
                <a:ea typeface="Lucida Grande"/>
                <a:cs typeface="Lucida Grande"/>
              </a:rPr>
              <a:t>Source – Enquête sur l'eau 2022 (2022 On-Water Survey) - Entrevue de la partie 1 : Q9. Puis-je demander pourquoi vous avez fait ce choix, de ne pas porter de gilet de sauvetage?</a:t>
            </a:r>
            <a:endParaRPr lang="en-CA" sz="1000" dirty="0"/>
          </a:p>
        </p:txBody>
      </p:sp>
      <p:sp>
        <p:nvSpPr>
          <p:cNvPr id="11" name="Title 10">
            <a:extLst>
              <a:ext uri="{FF2B5EF4-FFF2-40B4-BE49-F238E27FC236}">
                <a16:creationId xmlns:a16="http://schemas.microsoft.com/office/drawing/2014/main" id="{5BC3E4B4-E8C6-7AA0-8F28-EFD98326F0A4}"/>
              </a:ext>
            </a:extLst>
          </p:cNvPr>
          <p:cNvSpPr>
            <a:spLocks noGrp="1"/>
          </p:cNvSpPr>
          <p:nvPr>
            <p:ph type="title"/>
          </p:nvPr>
        </p:nvSpPr>
        <p:spPr>
          <a:xfrm>
            <a:off x="1840830" y="-58056"/>
            <a:ext cx="10419348" cy="968048"/>
          </a:xfrm>
        </p:spPr>
        <p:txBody>
          <a:bodyPr anchor="t">
            <a:normAutofit fontScale="90000"/>
          </a:bodyPr>
          <a:lstStyle/>
          <a:p>
            <a:r>
              <a:rPr lang="fr-FR" b="1" dirty="0"/>
              <a:t>Les raisons de ne pas porter de gilet de sauvetage étaient plus variées que les raisons de le porter. Principales raisons : besoin uniquement pour les conditions les plus risquées (28 %); ne s'inquiètent pas de tomber (26 %) ; en bateau sûr (23 %) ; trop chaud / inconfortable (21%); près du rivage (21 %) ; d'autres pourraient me sauver (20%).</a:t>
            </a:r>
            <a:endParaRPr lang="en-CA" b="1" dirty="0"/>
          </a:p>
        </p:txBody>
      </p:sp>
      <p:sp>
        <p:nvSpPr>
          <p:cNvPr id="12" name="TextBox 11">
            <a:extLst>
              <a:ext uri="{FF2B5EF4-FFF2-40B4-BE49-F238E27FC236}">
                <a16:creationId xmlns:a16="http://schemas.microsoft.com/office/drawing/2014/main" id="{470F36FF-451C-39CA-5D58-45CF95648D94}"/>
              </a:ext>
            </a:extLst>
          </p:cNvPr>
          <p:cNvSpPr txBox="1"/>
          <p:nvPr/>
        </p:nvSpPr>
        <p:spPr>
          <a:xfrm>
            <a:off x="8337883" y="1562532"/>
            <a:ext cx="3418687" cy="3970318"/>
          </a:xfrm>
          <a:prstGeom prst="rect">
            <a:avLst/>
          </a:prstGeom>
          <a:noFill/>
        </p:spPr>
        <p:txBody>
          <a:bodyPr wrap="square" rtlCol="0">
            <a:spAutoFit/>
          </a:bodyPr>
          <a:lstStyle/>
          <a:p>
            <a:pPr marL="171450" indent="-171450">
              <a:buFont typeface="Arial" panose="020B0604020202020204" pitchFamily="34" charset="0"/>
              <a:buChar char="•"/>
            </a:pPr>
            <a:r>
              <a:rPr lang="fr-FR" sz="1400" dirty="0"/>
              <a:t>Les femmes sont plus nombreuses à dire qu’elles sont trop chaudes ou inconfortables (39 %) que les hommes (25 %), tandis que les hommes sont plus nombreux à dire qu’elles n’en portent jamais (29 %) et que cela les gêne (13 %).</a:t>
            </a:r>
            <a:endParaRPr lang="en-CA" sz="1400" dirty="0"/>
          </a:p>
          <a:p>
            <a:pPr marL="171450" indent="-171450" algn="l">
              <a:buFont typeface="Arial" panose="020B0604020202020204" pitchFamily="34" charset="0"/>
              <a:buChar char="•"/>
            </a:pPr>
            <a:endParaRPr lang="fr-FR" sz="1400" dirty="0"/>
          </a:p>
          <a:p>
            <a:pPr marL="171450" indent="-171450" algn="l">
              <a:buFont typeface="Arial" panose="020B0604020202020204" pitchFamily="34" charset="0"/>
              <a:buChar char="•"/>
            </a:pPr>
            <a:r>
              <a:rPr lang="fr-FR" sz="1400" dirty="0"/>
              <a:t>Ceux sur bateau moteur de plus de 6 mètres étaient plus susceptibles de </a:t>
            </a:r>
            <a:r>
              <a:rPr lang="fr-FR" sz="1400" dirty="0">
                <a:effectLst/>
                <a:latin typeface="Calibri" panose="020F0502020204030204" pitchFamily="34" charset="0"/>
                <a:ea typeface="Calibri" panose="020F0502020204030204" pitchFamily="34" charset="0"/>
                <a:cs typeface="Times New Roman" panose="02020603050405020304" pitchFamily="18" charset="0"/>
              </a:rPr>
              <a:t>dire qu’ils étaient dans un bateau grand, sécuritaire ou stable </a:t>
            </a:r>
            <a:r>
              <a:rPr lang="fr-FR" sz="1400" dirty="0"/>
              <a:t>(44 %) que ceux de moins de 6 mètres (13%).</a:t>
            </a:r>
          </a:p>
          <a:p>
            <a:pPr marL="171450" indent="-171450" algn="l">
              <a:buFont typeface="Arial" panose="020B0604020202020204" pitchFamily="34" charset="0"/>
              <a:buChar char="•"/>
            </a:pPr>
            <a:endParaRPr lang="fr-FR" sz="1400" dirty="0"/>
          </a:p>
          <a:p>
            <a:pPr marL="171450" indent="-171450" algn="l">
              <a:buFont typeface="Arial" panose="020B0604020202020204" pitchFamily="34" charset="0"/>
              <a:buChar char="•"/>
            </a:pPr>
            <a:r>
              <a:rPr lang="fr-FR" sz="1400" dirty="0"/>
              <a:t>Plus de personnes dans des bateaux avec 2 passagers et plus ont déclaré qu'elles aimaient utiliser le gilet de sauvetage comme oreiller (10 %) par rapport aux opérateurs seuls (0 %).</a:t>
            </a:r>
          </a:p>
        </p:txBody>
      </p:sp>
      <p:sp>
        <p:nvSpPr>
          <p:cNvPr id="6" name="Slide Number Placeholder 3">
            <a:extLst>
              <a:ext uri="{FF2B5EF4-FFF2-40B4-BE49-F238E27FC236}">
                <a16:creationId xmlns:a16="http://schemas.microsoft.com/office/drawing/2014/main" id="{A70375FD-9DC1-9D82-A511-EFC9C79D11B7}"/>
              </a:ext>
            </a:extLst>
          </p:cNvPr>
          <p:cNvSpPr>
            <a:spLocks noGrp="1"/>
          </p:cNvSpPr>
          <p:nvPr>
            <p:ph type="sldNum" sz="quarter" idx="12"/>
          </p:nvPr>
        </p:nvSpPr>
        <p:spPr>
          <a:xfrm>
            <a:off x="11414687" y="6480176"/>
            <a:ext cx="768085" cy="365125"/>
          </a:xfrm>
        </p:spPr>
        <p:txBody>
          <a:bodyPr/>
          <a:lstStyle/>
          <a:p>
            <a:fld id="{5857359A-ACC2-4AC8-94CA-842605F06C6B}" type="slidenum">
              <a:rPr lang="en-US">
                <a:solidFill>
                  <a:prstClr val="white">
                    <a:lumMod val="50000"/>
                  </a:prstClr>
                </a:solidFill>
                <a:latin typeface="Calibri"/>
              </a:rPr>
              <a:pPr/>
              <a:t>22</a:t>
            </a:fld>
            <a:endParaRPr lang="en-US" dirty="0">
              <a:solidFill>
                <a:prstClr val="white">
                  <a:lumMod val="50000"/>
                </a:prstClr>
              </a:solidFill>
              <a:latin typeface="Calibri"/>
            </a:endParaRPr>
          </a:p>
        </p:txBody>
      </p:sp>
      <p:graphicFrame>
        <p:nvGraphicFramePr>
          <p:cNvPr id="9" name="Chart 8">
            <a:extLst>
              <a:ext uri="{FF2B5EF4-FFF2-40B4-BE49-F238E27FC236}">
                <a16:creationId xmlns:a16="http://schemas.microsoft.com/office/drawing/2014/main" id="{6EE510F3-DB36-CB39-C8D9-76C9D55309A2}"/>
              </a:ext>
            </a:extLst>
          </p:cNvPr>
          <p:cNvGraphicFramePr/>
          <p:nvPr>
            <p:extLst>
              <p:ext uri="{D42A27DB-BD31-4B8C-83A1-F6EECF244321}">
                <p14:modId xmlns:p14="http://schemas.microsoft.com/office/powerpoint/2010/main" val="2546550362"/>
              </p:ext>
            </p:extLst>
          </p:nvPr>
        </p:nvGraphicFramePr>
        <p:xfrm>
          <a:off x="-1835720" y="1382322"/>
          <a:ext cx="12420600" cy="5215328"/>
        </p:xfrm>
        <a:graphic>
          <a:graphicData uri="http://schemas.openxmlformats.org/drawingml/2006/chart">
            <c:chart xmlns:c="http://schemas.openxmlformats.org/drawingml/2006/chart" xmlns:r="http://schemas.openxmlformats.org/officeDocument/2006/relationships" r:id="rId4"/>
          </a:graphicData>
        </a:graphic>
      </p:graphicFrame>
      <p:cxnSp>
        <p:nvCxnSpPr>
          <p:cNvPr id="10" name="Straight Connector 9">
            <a:extLst>
              <a:ext uri="{FF2B5EF4-FFF2-40B4-BE49-F238E27FC236}">
                <a16:creationId xmlns:a16="http://schemas.microsoft.com/office/drawing/2014/main" id="{237E9F77-3C7B-BD18-A7A2-CED75693BB6A}"/>
              </a:ext>
            </a:extLst>
          </p:cNvPr>
          <p:cNvCxnSpPr>
            <a:cxnSpLocks/>
          </p:cNvCxnSpPr>
          <p:nvPr/>
        </p:nvCxnSpPr>
        <p:spPr>
          <a:xfrm>
            <a:off x="387062" y="3102394"/>
            <a:ext cx="6660661"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3FB3486-225C-FC3A-793E-A44677A61A9E}"/>
              </a:ext>
            </a:extLst>
          </p:cNvPr>
          <p:cNvCxnSpPr>
            <a:cxnSpLocks/>
          </p:cNvCxnSpPr>
          <p:nvPr/>
        </p:nvCxnSpPr>
        <p:spPr>
          <a:xfrm>
            <a:off x="387062" y="4124129"/>
            <a:ext cx="6660661"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475881792"/>
      </p:ext>
    </p:extLst>
  </p:cSld>
  <p:clrMapOvr>
    <a:masterClrMapping/>
  </p:clrMapOvr>
  <p:transition spd="slow">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Chart 19">
            <a:extLst>
              <a:ext uri="{FF2B5EF4-FFF2-40B4-BE49-F238E27FC236}">
                <a16:creationId xmlns:a16="http://schemas.microsoft.com/office/drawing/2014/main" id="{DE8C815E-850F-B05C-6BC0-44251B5F859C}"/>
              </a:ext>
            </a:extLst>
          </p:cNvPr>
          <p:cNvGraphicFramePr/>
          <p:nvPr>
            <p:extLst>
              <p:ext uri="{D42A27DB-BD31-4B8C-83A1-F6EECF244321}">
                <p14:modId xmlns:p14="http://schemas.microsoft.com/office/powerpoint/2010/main" val="2716433887"/>
              </p:ext>
            </p:extLst>
          </p:nvPr>
        </p:nvGraphicFramePr>
        <p:xfrm>
          <a:off x="-630108" y="1829888"/>
          <a:ext cx="9097767" cy="4861157"/>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074B93E3-7668-CBE7-29DA-AAC0897B9128}"/>
              </a:ext>
            </a:extLst>
          </p:cNvPr>
          <p:cNvSpPr txBox="1"/>
          <p:nvPr/>
        </p:nvSpPr>
        <p:spPr>
          <a:xfrm>
            <a:off x="193169" y="1070383"/>
            <a:ext cx="8762145" cy="523220"/>
          </a:xfrm>
          <a:prstGeom prst="rect">
            <a:avLst/>
          </a:prstGeom>
          <a:noFill/>
        </p:spPr>
        <p:txBody>
          <a:bodyPr wrap="square" rtlCol="0">
            <a:spAutoFit/>
          </a:bodyPr>
          <a:lstStyle/>
          <a:p>
            <a:r>
              <a:rPr lang="fr-FR" sz="1600" b="1" dirty="0"/>
              <a:t>Sur l'eau Partie 2 en ligne : Attitudes des plaisanciers face au port d'un gilet de sauvetage / VFI</a:t>
            </a:r>
            <a:endParaRPr lang="en-US" sz="1600" b="1" strike="sngStrike" dirty="0"/>
          </a:p>
          <a:p>
            <a:r>
              <a:rPr lang="fr-FR" sz="1200" dirty="0"/>
              <a:t>% du nombre total de plaisanciers (n=329) : Échelle de 10 points : Fortement d'accord -10 à Fortement en désaccord -1</a:t>
            </a:r>
            <a:endParaRPr lang="en-CA" sz="1200" dirty="0"/>
          </a:p>
        </p:txBody>
      </p:sp>
      <p:sp>
        <p:nvSpPr>
          <p:cNvPr id="2" name="Title 1">
            <a:extLst>
              <a:ext uri="{FF2B5EF4-FFF2-40B4-BE49-F238E27FC236}">
                <a16:creationId xmlns:a16="http://schemas.microsoft.com/office/drawing/2014/main" id="{988828C6-F828-46CD-AC9C-FA9457D05DD6}"/>
              </a:ext>
            </a:extLst>
          </p:cNvPr>
          <p:cNvSpPr>
            <a:spLocks noGrp="1"/>
          </p:cNvSpPr>
          <p:nvPr>
            <p:ph type="title"/>
          </p:nvPr>
        </p:nvSpPr>
        <p:spPr>
          <a:xfrm>
            <a:off x="1843635" y="166955"/>
            <a:ext cx="10339137" cy="758190"/>
          </a:xfrm>
        </p:spPr>
        <p:txBody>
          <a:bodyPr anchor="t">
            <a:normAutofit fontScale="90000"/>
          </a:bodyPr>
          <a:lstStyle/>
          <a:p>
            <a:r>
              <a:rPr lang="fr-FR" b="1" dirty="0"/>
              <a:t>Les principales raisons qui encouragent les plaisanciers à porter un gilet de sauvetage sont d'aider à atténuer les conditions à risque, d'être à l'aise et parce que « c'est la chose intelligente à faire ».</a:t>
            </a:r>
            <a:endParaRPr lang="en-CA" b="1" dirty="0"/>
          </a:p>
        </p:txBody>
      </p:sp>
      <p:sp>
        <p:nvSpPr>
          <p:cNvPr id="4" name="TextBox 3">
            <a:extLst>
              <a:ext uri="{FF2B5EF4-FFF2-40B4-BE49-F238E27FC236}">
                <a16:creationId xmlns:a16="http://schemas.microsoft.com/office/drawing/2014/main" id="{9D60C4DA-1B23-694D-AC7F-F26BA4AF0052}"/>
              </a:ext>
            </a:extLst>
          </p:cNvPr>
          <p:cNvSpPr txBox="1"/>
          <p:nvPr/>
        </p:nvSpPr>
        <p:spPr>
          <a:xfrm>
            <a:off x="42788" y="6504649"/>
            <a:ext cx="8762144" cy="400110"/>
          </a:xfrm>
          <a:prstGeom prst="rect">
            <a:avLst/>
          </a:prstGeom>
          <a:noFill/>
        </p:spPr>
        <p:txBody>
          <a:bodyPr wrap="square" rtlCol="0">
            <a:spAutoFit/>
          </a:bodyPr>
          <a:lstStyle/>
          <a:p>
            <a:r>
              <a:rPr lang="fr-FR" sz="1000" dirty="0">
                <a:solidFill>
                  <a:srgbClr val="000000"/>
                </a:solidFill>
                <a:latin typeface="Lucida Grande"/>
                <a:ea typeface="Lucida Grande"/>
                <a:cs typeface="Lucida Grande"/>
              </a:rPr>
              <a:t>Source – Sondage sur l'eau - Partie 2 Sondage en ligne : Q16. En pensant à votre propre comportement et attitudes lorsqu'il s'agit d'être en sécurité pendant la navigation, dans quelle mesure êtes-vous en désaccord ou d'accord avec chacun des énoncés ci-dessous ?</a:t>
            </a:r>
            <a:endParaRPr lang="en-CA" sz="1000" dirty="0"/>
          </a:p>
        </p:txBody>
      </p:sp>
      <p:sp>
        <p:nvSpPr>
          <p:cNvPr id="5" name="TextBox 4">
            <a:extLst>
              <a:ext uri="{FF2B5EF4-FFF2-40B4-BE49-F238E27FC236}">
                <a16:creationId xmlns:a16="http://schemas.microsoft.com/office/drawing/2014/main" id="{7446757B-9723-69C1-E839-F1D5DF4EE525}"/>
              </a:ext>
            </a:extLst>
          </p:cNvPr>
          <p:cNvSpPr txBox="1"/>
          <p:nvPr/>
        </p:nvSpPr>
        <p:spPr>
          <a:xfrm>
            <a:off x="193169" y="1577246"/>
            <a:ext cx="4229975" cy="577081"/>
          </a:xfrm>
          <a:prstGeom prst="rect">
            <a:avLst/>
          </a:prstGeom>
          <a:noFill/>
        </p:spPr>
        <p:txBody>
          <a:bodyPr wrap="square" rtlCol="0">
            <a:spAutoFit/>
          </a:bodyPr>
          <a:lstStyle/>
          <a:p>
            <a:r>
              <a:rPr lang="en-CA" sz="1050" dirty="0"/>
              <a:t>		</a:t>
            </a:r>
            <a:r>
              <a:rPr lang="fr-FR" sz="1050" b="1" dirty="0"/>
              <a:t>3 cases en tête % Tout à fait d'accord</a:t>
            </a:r>
            <a:endParaRPr lang="en-CA" sz="1050" b="1" dirty="0"/>
          </a:p>
          <a:p>
            <a:endParaRPr lang="en-CA" sz="1050" b="1" dirty="0"/>
          </a:p>
          <a:p>
            <a:r>
              <a:rPr lang="fr-FR" sz="1050" b="1" dirty="0"/>
              <a:t>« Je porte mon gilet de sauvetage / porter un gilet de sauvetage… »</a:t>
            </a:r>
            <a:endParaRPr lang="en-CA" sz="1050" b="1" dirty="0"/>
          </a:p>
        </p:txBody>
      </p:sp>
      <p:cxnSp>
        <p:nvCxnSpPr>
          <p:cNvPr id="11" name="Straight Connector 10">
            <a:extLst>
              <a:ext uri="{FF2B5EF4-FFF2-40B4-BE49-F238E27FC236}">
                <a16:creationId xmlns:a16="http://schemas.microsoft.com/office/drawing/2014/main" id="{79A1C695-43A4-6B8E-BD9B-118F7CDF7C08}"/>
              </a:ext>
            </a:extLst>
          </p:cNvPr>
          <p:cNvCxnSpPr/>
          <p:nvPr/>
        </p:nvCxnSpPr>
        <p:spPr>
          <a:xfrm>
            <a:off x="292619" y="3269726"/>
            <a:ext cx="7854929" cy="0"/>
          </a:xfrm>
          <a:prstGeom prst="line">
            <a:avLst/>
          </a:prstGeom>
          <a:ln w="19050" cap="flat" cmpd="sng" algn="ctr">
            <a:solidFill>
              <a:schemeClr val="accent3">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Straight Connector 6">
            <a:extLst>
              <a:ext uri="{FF2B5EF4-FFF2-40B4-BE49-F238E27FC236}">
                <a16:creationId xmlns:a16="http://schemas.microsoft.com/office/drawing/2014/main" id="{09C94394-5ED5-707D-DC33-CBFC2C8D3867}"/>
              </a:ext>
            </a:extLst>
          </p:cNvPr>
          <p:cNvCxnSpPr/>
          <p:nvPr/>
        </p:nvCxnSpPr>
        <p:spPr>
          <a:xfrm>
            <a:off x="292619" y="4710484"/>
            <a:ext cx="7854929" cy="0"/>
          </a:xfrm>
          <a:prstGeom prst="line">
            <a:avLst/>
          </a:prstGeom>
          <a:ln w="19050" cap="flat" cmpd="sng" algn="ctr">
            <a:solidFill>
              <a:schemeClr val="accent3">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6" name="TextBox 5">
            <a:extLst>
              <a:ext uri="{FF2B5EF4-FFF2-40B4-BE49-F238E27FC236}">
                <a16:creationId xmlns:a16="http://schemas.microsoft.com/office/drawing/2014/main" id="{B0337E62-9251-3BA3-AA5B-E9657D31E467}"/>
              </a:ext>
            </a:extLst>
          </p:cNvPr>
          <p:cNvSpPr txBox="1"/>
          <p:nvPr/>
        </p:nvSpPr>
        <p:spPr>
          <a:xfrm>
            <a:off x="8588415" y="2352039"/>
            <a:ext cx="3414531" cy="2308324"/>
          </a:xfrm>
          <a:prstGeom prst="rect">
            <a:avLst/>
          </a:prstGeom>
          <a:noFill/>
        </p:spPr>
        <p:txBody>
          <a:bodyPr wrap="square" rtlCol="0">
            <a:spAutoFit/>
          </a:bodyPr>
          <a:lstStyle/>
          <a:p>
            <a:pPr marL="171450" indent="-171450" algn="l">
              <a:buFont typeface="Arial" panose="020B0604020202020204" pitchFamily="34" charset="0"/>
              <a:buChar char="•"/>
            </a:pPr>
            <a:r>
              <a:rPr lang="fr-FR" sz="1600" b="1" dirty="0"/>
              <a:t>• La moitié ou plus des plaisanciers sont aussi tout à fait d'accord avec d'autres raisons de porter un gilet de sauvetage, notamment :</a:t>
            </a:r>
            <a:r>
              <a:rPr lang="en-CA" sz="1600" dirty="0"/>
              <a:t> </a:t>
            </a:r>
          </a:p>
          <a:p>
            <a:pPr marL="628650" lvl="1" indent="-171450">
              <a:buFont typeface="Arial" panose="020B0604020202020204" pitchFamily="34" charset="0"/>
              <a:buChar char="•"/>
            </a:pPr>
            <a:r>
              <a:rPr lang="fr-FR" sz="1600" b="1" dirty="0">
                <a:solidFill>
                  <a:srgbClr val="0070C0"/>
                </a:solidFill>
              </a:rPr>
              <a:t>Parce que je ne pourrai pas le mettre si je tombe à l'eau.</a:t>
            </a:r>
            <a:endParaRPr lang="en-CA" sz="1600" b="1" dirty="0">
              <a:solidFill>
                <a:srgbClr val="0070C0"/>
              </a:solidFill>
            </a:endParaRPr>
          </a:p>
          <a:p>
            <a:pPr marL="628650" lvl="1" indent="-171450">
              <a:buFont typeface="Arial" panose="020B0604020202020204" pitchFamily="34" charset="0"/>
              <a:buChar char="•"/>
            </a:pPr>
            <a:r>
              <a:rPr lang="fr-FR" sz="1600" dirty="0"/>
              <a:t>Gagner du temps pour être secouru</a:t>
            </a:r>
          </a:p>
          <a:p>
            <a:pPr marL="628650" lvl="1" indent="-171450">
              <a:buFont typeface="Arial" panose="020B0604020202020204" pitchFamily="34" charset="0"/>
              <a:buChar char="•"/>
            </a:pPr>
            <a:r>
              <a:rPr lang="fr-FR" sz="1600" dirty="0"/>
              <a:t>Pour donner le bon exemple</a:t>
            </a:r>
          </a:p>
        </p:txBody>
      </p:sp>
      <p:sp>
        <p:nvSpPr>
          <p:cNvPr id="10" name="Slide Number Placeholder 3">
            <a:extLst>
              <a:ext uri="{FF2B5EF4-FFF2-40B4-BE49-F238E27FC236}">
                <a16:creationId xmlns:a16="http://schemas.microsoft.com/office/drawing/2014/main" id="{373FF8B0-FD2D-2035-93DC-6672C456C768}"/>
              </a:ext>
            </a:extLst>
          </p:cNvPr>
          <p:cNvSpPr>
            <a:spLocks noGrp="1"/>
          </p:cNvSpPr>
          <p:nvPr>
            <p:ph type="sldNum" sz="quarter" idx="12"/>
          </p:nvPr>
        </p:nvSpPr>
        <p:spPr>
          <a:xfrm>
            <a:off x="11414687" y="6480176"/>
            <a:ext cx="768085" cy="365125"/>
          </a:xfrm>
        </p:spPr>
        <p:txBody>
          <a:bodyPr/>
          <a:lstStyle/>
          <a:p>
            <a:fld id="{5857359A-ACC2-4AC8-94CA-842605F06C6B}" type="slidenum">
              <a:rPr lang="en-US">
                <a:solidFill>
                  <a:prstClr val="white">
                    <a:lumMod val="50000"/>
                  </a:prstClr>
                </a:solidFill>
                <a:latin typeface="Calibri"/>
              </a:rPr>
              <a:pPr/>
              <a:t>23</a:t>
            </a:fld>
            <a:endParaRPr lang="en-US" dirty="0">
              <a:solidFill>
                <a:prstClr val="white">
                  <a:lumMod val="50000"/>
                </a:prstClr>
              </a:solidFill>
              <a:latin typeface="Calibri"/>
            </a:endParaRPr>
          </a:p>
        </p:txBody>
      </p:sp>
    </p:spTree>
    <p:custDataLst>
      <p:tags r:id="rId1"/>
    </p:custDataLst>
    <p:extLst>
      <p:ext uri="{BB962C8B-B14F-4D97-AF65-F5344CB8AC3E}">
        <p14:creationId xmlns:p14="http://schemas.microsoft.com/office/powerpoint/2010/main" val="3595644624"/>
      </p:ext>
    </p:extLst>
  </p:cSld>
  <p:clrMapOvr>
    <a:masterClrMapping/>
  </p:clrMapOvr>
  <p:transition spd="slow">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191B562C-BF41-9845-B54C-15879D1FAAA5}"/>
              </a:ext>
            </a:extLst>
          </p:cNvPr>
          <p:cNvSpPr>
            <a:spLocks noGrp="1"/>
          </p:cNvSpPr>
          <p:nvPr>
            <p:ph type="title"/>
          </p:nvPr>
        </p:nvSpPr>
        <p:spPr>
          <a:xfrm>
            <a:off x="2009273" y="252662"/>
            <a:ext cx="10093951" cy="673769"/>
          </a:xfrm>
        </p:spPr>
        <p:txBody>
          <a:bodyPr anchor="t">
            <a:normAutofit fontScale="90000"/>
          </a:bodyPr>
          <a:lstStyle/>
          <a:p>
            <a:r>
              <a:rPr lang="fr-FR" sz="2400" b="1" dirty="0"/>
              <a:t>Comment les facteurs de risque contribuent au port du gilet de sauvetage</a:t>
            </a:r>
            <a:endParaRPr lang="en-CA" sz="2400" dirty="0"/>
          </a:p>
        </p:txBody>
      </p:sp>
      <p:graphicFrame>
        <p:nvGraphicFramePr>
          <p:cNvPr id="4" name="Table 4">
            <a:extLst>
              <a:ext uri="{FF2B5EF4-FFF2-40B4-BE49-F238E27FC236}">
                <a16:creationId xmlns:a16="http://schemas.microsoft.com/office/drawing/2014/main" id="{622ABFE0-E655-8983-BB06-6CFC87033D46}"/>
              </a:ext>
            </a:extLst>
          </p:cNvPr>
          <p:cNvGraphicFramePr>
            <a:graphicFrameLocks noGrp="1"/>
          </p:cNvGraphicFramePr>
          <p:nvPr>
            <p:ph idx="1"/>
            <p:extLst>
              <p:ext uri="{D42A27DB-BD31-4B8C-83A1-F6EECF244321}">
                <p14:modId xmlns:p14="http://schemas.microsoft.com/office/powerpoint/2010/main" val="2854836294"/>
              </p:ext>
            </p:extLst>
          </p:nvPr>
        </p:nvGraphicFramePr>
        <p:xfrm>
          <a:off x="285133" y="4002077"/>
          <a:ext cx="11696698" cy="2228555"/>
        </p:xfrm>
        <a:graphic>
          <a:graphicData uri="http://schemas.openxmlformats.org/drawingml/2006/table">
            <a:tbl>
              <a:tblPr firstRow="1" bandRow="1">
                <a:tableStyleId>{5C22544A-7EE6-4342-B048-85BDC9FD1C3A}</a:tableStyleId>
              </a:tblPr>
              <a:tblGrid>
                <a:gridCol w="2999934">
                  <a:extLst>
                    <a:ext uri="{9D8B030D-6E8A-4147-A177-3AD203B41FA5}">
                      <a16:colId xmlns:a16="http://schemas.microsoft.com/office/drawing/2014/main" val="419474835"/>
                    </a:ext>
                  </a:extLst>
                </a:gridCol>
                <a:gridCol w="4348382">
                  <a:extLst>
                    <a:ext uri="{9D8B030D-6E8A-4147-A177-3AD203B41FA5}">
                      <a16:colId xmlns:a16="http://schemas.microsoft.com/office/drawing/2014/main" val="2725090364"/>
                    </a:ext>
                  </a:extLst>
                </a:gridCol>
                <a:gridCol w="4348382">
                  <a:extLst>
                    <a:ext uri="{9D8B030D-6E8A-4147-A177-3AD203B41FA5}">
                      <a16:colId xmlns:a16="http://schemas.microsoft.com/office/drawing/2014/main" val="4227414056"/>
                    </a:ext>
                  </a:extLst>
                </a:gridCol>
              </a:tblGrid>
              <a:tr h="312236">
                <a:tc>
                  <a:txBody>
                    <a:bodyPr/>
                    <a:lstStyle/>
                    <a:p>
                      <a:pPr algn="ctr"/>
                      <a:r>
                        <a:rPr lang="en-US" sz="1400" b="1" dirty="0">
                          <a:solidFill>
                            <a:schemeClr val="bg1"/>
                          </a:solidFill>
                          <a:latin typeface="+mn-lt"/>
                        </a:rPr>
                        <a:t>Condition</a:t>
                      </a:r>
                      <a:endParaRPr lang="en-CA" sz="1400" b="1" dirty="0">
                        <a:solidFill>
                          <a:schemeClr val="bg1"/>
                        </a:solidFill>
                        <a:latin typeface="+mn-lt"/>
                      </a:endParaRPr>
                    </a:p>
                  </a:txBody>
                  <a:tcPr>
                    <a:solidFill>
                      <a:srgbClr val="0070C0"/>
                    </a:solidFill>
                  </a:tcPr>
                </a:tc>
                <a:tc>
                  <a:txBody>
                    <a:bodyPr/>
                    <a:lstStyle/>
                    <a:p>
                      <a:pPr algn="ctr"/>
                      <a:r>
                        <a:rPr lang="en-US" sz="1400" b="1" dirty="0">
                          <a:solidFill>
                            <a:schemeClr val="bg1"/>
                          </a:solidFill>
                          <a:latin typeface="+mn-lt"/>
                        </a:rPr>
                        <a:t>« Risqué » </a:t>
                      </a:r>
                      <a:endParaRPr lang="en-CA" sz="1400" b="1" dirty="0">
                        <a:solidFill>
                          <a:schemeClr val="bg1"/>
                        </a:solidFill>
                        <a:latin typeface="+mn-lt"/>
                      </a:endParaRPr>
                    </a:p>
                  </a:txBody>
                  <a:tcPr>
                    <a:solidFill>
                      <a:srgbClr val="0070C0"/>
                    </a:solidFill>
                  </a:tcPr>
                </a:tc>
                <a:tc>
                  <a:txBody>
                    <a:bodyPr/>
                    <a:lstStyle/>
                    <a:p>
                      <a:pPr algn="ctr"/>
                      <a:r>
                        <a:rPr lang="en-CA" sz="1400" b="1" dirty="0">
                          <a:solidFill>
                            <a:schemeClr val="bg1"/>
                          </a:solidFill>
                          <a:latin typeface="+mn-lt"/>
                        </a:rPr>
                        <a:t>« Non Risqué »</a:t>
                      </a:r>
                    </a:p>
                  </a:txBody>
                  <a:tcPr>
                    <a:solidFill>
                      <a:srgbClr val="0070C0"/>
                    </a:solidFill>
                  </a:tcPr>
                </a:tc>
                <a:extLst>
                  <a:ext uri="{0D108BD9-81ED-4DB2-BD59-A6C34878D82A}">
                    <a16:rowId xmlns:a16="http://schemas.microsoft.com/office/drawing/2014/main" val="407851959"/>
                  </a:ext>
                </a:extLst>
              </a:tr>
              <a:tr h="271952">
                <a:tc>
                  <a:txBody>
                    <a:bodyPr/>
                    <a:lstStyle/>
                    <a:p>
                      <a:r>
                        <a:rPr lang="fr-FR" sz="1400" b="0" dirty="0">
                          <a:solidFill>
                            <a:schemeClr val="tx1"/>
                          </a:solidFill>
                          <a:latin typeface="+mn-lt"/>
                        </a:rPr>
                        <a:t>Activité du plaisancier</a:t>
                      </a:r>
                      <a:endParaRPr lang="en-CA" sz="1400" b="0" dirty="0">
                        <a:solidFill>
                          <a:schemeClr val="tx1"/>
                        </a:solidFill>
                        <a:latin typeface="+mn-lt"/>
                      </a:endParaRPr>
                    </a:p>
                  </a:txBody>
                  <a:tcPr anchor="ctr">
                    <a:lnL w="12700" cap="flat" cmpd="sng" algn="ctr">
                      <a:solidFill>
                        <a:schemeClr val="tx1"/>
                      </a:solidFill>
                      <a:prstDash val="sysDot"/>
                      <a:round/>
                      <a:headEnd type="none" w="med" len="med"/>
                      <a:tailEnd type="none" w="med" len="med"/>
                    </a:lnL>
                    <a:lnB w="12700" cap="flat" cmpd="sng" algn="ctr">
                      <a:solidFill>
                        <a:schemeClr val="tx1"/>
                      </a:solidFill>
                      <a:prstDash val="sysDot"/>
                      <a:round/>
                      <a:headEnd type="none" w="med" len="med"/>
                      <a:tailEnd type="none" w="med" len="med"/>
                    </a:lnB>
                    <a:noFill/>
                  </a:tcPr>
                </a:tc>
                <a:tc>
                  <a:txBody>
                    <a:bodyPr/>
                    <a:lstStyle/>
                    <a:p>
                      <a:r>
                        <a:rPr lang="fr-FR" sz="1400" b="0" dirty="0">
                          <a:solidFill>
                            <a:schemeClr val="tx1"/>
                          </a:solidFill>
                          <a:latin typeface="+mn-lt"/>
                        </a:rPr>
                        <a:t>Pêche / grande vitesse / Ski*</a:t>
                      </a:r>
                      <a:endParaRPr lang="en-CA" sz="1400" b="0" dirty="0">
                        <a:solidFill>
                          <a:schemeClr val="tx1"/>
                        </a:solidFill>
                        <a:latin typeface="+mn-lt"/>
                      </a:endParaRPr>
                    </a:p>
                  </a:txBody>
                  <a:tcPr anchor="ctr">
                    <a:lnB w="12700" cap="flat" cmpd="sng" algn="ctr">
                      <a:solidFill>
                        <a:schemeClr val="tx1"/>
                      </a:solidFill>
                      <a:prstDash val="sysDot"/>
                      <a:round/>
                      <a:headEnd type="none" w="med" len="med"/>
                      <a:tailEnd type="none" w="med" len="med"/>
                    </a:lnB>
                    <a:noFill/>
                  </a:tcPr>
                </a:tc>
                <a:tc>
                  <a:txBody>
                    <a:bodyPr/>
                    <a:lstStyle/>
                    <a:p>
                      <a:r>
                        <a:rPr lang="fr-FR" sz="1400" b="0" dirty="0">
                          <a:solidFill>
                            <a:schemeClr val="tx1"/>
                          </a:solidFill>
                          <a:latin typeface="+mn-lt"/>
                        </a:rPr>
                        <a:t>Plaisance</a:t>
                      </a:r>
                      <a:endParaRPr lang="en-CA" sz="1400" b="0" dirty="0">
                        <a:solidFill>
                          <a:schemeClr val="tx1"/>
                        </a:solidFill>
                        <a:latin typeface="+mn-lt"/>
                      </a:endParaRPr>
                    </a:p>
                  </a:txBody>
                  <a:tcPr anchor="ctr">
                    <a:lnR w="12700" cap="flat" cmpd="sng" algn="ctr">
                      <a:solidFill>
                        <a:schemeClr val="tx1"/>
                      </a:solidFill>
                      <a:prstDash val="sysDot"/>
                      <a:round/>
                      <a:headEnd type="none" w="med" len="med"/>
                      <a:tailEnd type="none" w="med" len="med"/>
                    </a:lnR>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3659072487"/>
                  </a:ext>
                </a:extLst>
              </a:tr>
              <a:tr h="271952">
                <a:tc>
                  <a:txBody>
                    <a:bodyPr/>
                    <a:lstStyle/>
                    <a:p>
                      <a:r>
                        <a:rPr lang="fr-FR" sz="1400" b="0" dirty="0">
                          <a:solidFill>
                            <a:schemeClr val="tx1"/>
                          </a:solidFill>
                          <a:latin typeface="+mn-lt"/>
                        </a:rPr>
                        <a:t>Température de l'air Air </a:t>
                      </a:r>
                      <a:endParaRPr lang="en-CA" sz="1400" b="0" dirty="0">
                        <a:solidFill>
                          <a:schemeClr val="tx1"/>
                        </a:solidFill>
                        <a:latin typeface="+mn-lt"/>
                      </a:endParaRPr>
                    </a:p>
                  </a:txBody>
                  <a:tcPr anchor="ctr">
                    <a:lnL w="12700" cap="flat" cmpd="sng" algn="ctr">
                      <a:solidFill>
                        <a:schemeClr val="tx1"/>
                      </a:solidFill>
                      <a:prstDash val="sysDot"/>
                      <a:round/>
                      <a:headEnd type="none" w="med" len="med"/>
                      <a:tailEnd type="none" w="med" len="med"/>
                    </a:lnL>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r>
                        <a:rPr lang="fr-FR" sz="1400" b="0" dirty="0">
                          <a:solidFill>
                            <a:schemeClr val="tx1"/>
                          </a:solidFill>
                          <a:latin typeface="+mn-lt"/>
                        </a:rPr>
                        <a:t>plus frais (&lt;24C) </a:t>
                      </a:r>
                      <a:endParaRPr lang="en-CA" sz="1400" b="0" dirty="0">
                        <a:solidFill>
                          <a:schemeClr val="tx1"/>
                        </a:solidFill>
                        <a:latin typeface="+mn-lt"/>
                      </a:endParaRPr>
                    </a:p>
                  </a:txBody>
                  <a:tcPr anchor="ct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r>
                        <a:rPr lang="fr-FR" sz="1400" b="0" dirty="0">
                          <a:solidFill>
                            <a:schemeClr val="tx1"/>
                          </a:solidFill>
                          <a:latin typeface="+mn-lt"/>
                        </a:rPr>
                        <a:t>air plus chaud (25+C)</a:t>
                      </a:r>
                      <a:endParaRPr lang="en-CA" sz="1400" b="0" dirty="0">
                        <a:solidFill>
                          <a:schemeClr val="tx1"/>
                        </a:solidFill>
                        <a:latin typeface="+mn-lt"/>
                      </a:endParaRPr>
                    </a:p>
                  </a:txBody>
                  <a:tcPr anchor="ctr">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3733386738"/>
                  </a:ext>
                </a:extLst>
              </a:tr>
              <a:tr h="271952">
                <a:tc>
                  <a:txBody>
                    <a:bodyPr/>
                    <a:lstStyle/>
                    <a:p>
                      <a:r>
                        <a:rPr lang="en-US" sz="1400" b="0" dirty="0">
                          <a:solidFill>
                            <a:schemeClr val="tx1"/>
                          </a:solidFill>
                          <a:latin typeface="+mn-lt"/>
                        </a:rPr>
                        <a:t>Enfant à bord </a:t>
                      </a:r>
                      <a:endParaRPr lang="en-CA" sz="1400" b="0" dirty="0">
                        <a:solidFill>
                          <a:schemeClr val="tx1"/>
                        </a:solidFill>
                        <a:latin typeface="+mn-lt"/>
                      </a:endParaRPr>
                    </a:p>
                  </a:txBody>
                  <a:tcPr anchor="ctr">
                    <a:lnL w="12700" cap="flat" cmpd="sng" algn="ctr">
                      <a:solidFill>
                        <a:schemeClr val="tx1"/>
                      </a:solidFill>
                      <a:prstDash val="sysDot"/>
                      <a:round/>
                      <a:headEnd type="none" w="med" len="med"/>
                      <a:tailEnd type="none" w="med" len="med"/>
                    </a:lnL>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r>
                        <a:rPr lang="en-US" sz="1400" b="0" dirty="0">
                          <a:solidFill>
                            <a:schemeClr val="tx1"/>
                          </a:solidFill>
                          <a:latin typeface="+mn-lt"/>
                        </a:rPr>
                        <a:t>Enfant </a:t>
                      </a:r>
                      <a:r>
                        <a:rPr lang="en-US" sz="1400" b="0" dirty="0" err="1">
                          <a:solidFill>
                            <a:schemeClr val="tx1"/>
                          </a:solidFill>
                          <a:latin typeface="+mn-lt"/>
                        </a:rPr>
                        <a:t>présent</a:t>
                      </a:r>
                      <a:r>
                        <a:rPr lang="en-US" sz="1400" b="0" dirty="0">
                          <a:solidFill>
                            <a:schemeClr val="tx1"/>
                          </a:solidFill>
                          <a:latin typeface="+mn-lt"/>
                        </a:rPr>
                        <a:t>  (&lt;12 </a:t>
                      </a:r>
                      <a:r>
                        <a:rPr lang="en-US" sz="1400" b="0" dirty="0" err="1">
                          <a:solidFill>
                            <a:schemeClr val="tx1"/>
                          </a:solidFill>
                          <a:latin typeface="+mn-lt"/>
                        </a:rPr>
                        <a:t>ans</a:t>
                      </a:r>
                      <a:r>
                        <a:rPr lang="en-US" sz="1400" b="0" dirty="0">
                          <a:solidFill>
                            <a:schemeClr val="tx1"/>
                          </a:solidFill>
                          <a:latin typeface="+mn-lt"/>
                        </a:rPr>
                        <a:t>)</a:t>
                      </a:r>
                      <a:endParaRPr lang="en-CA" sz="1400" b="0" dirty="0">
                        <a:solidFill>
                          <a:schemeClr val="tx1"/>
                        </a:solidFill>
                        <a:latin typeface="+mn-lt"/>
                      </a:endParaRPr>
                    </a:p>
                  </a:txBody>
                  <a:tcPr anchor="ct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r>
                        <a:rPr lang="en-CA" sz="1400" b="0" dirty="0">
                          <a:solidFill>
                            <a:schemeClr val="tx1"/>
                          </a:solidFill>
                          <a:latin typeface="+mn-lt"/>
                        </a:rPr>
                        <a:t>pas d'enfant (</a:t>
                      </a:r>
                      <a:r>
                        <a:rPr lang="en-US" sz="1400" b="0" dirty="0">
                          <a:solidFill>
                            <a:schemeClr val="tx1"/>
                          </a:solidFill>
                          <a:latin typeface="+mn-lt"/>
                        </a:rPr>
                        <a:t>&lt;12 </a:t>
                      </a:r>
                      <a:r>
                        <a:rPr lang="en-US" sz="1400" b="0" dirty="0" err="1">
                          <a:solidFill>
                            <a:schemeClr val="tx1"/>
                          </a:solidFill>
                          <a:latin typeface="+mn-lt"/>
                        </a:rPr>
                        <a:t>ans</a:t>
                      </a:r>
                      <a:r>
                        <a:rPr lang="en-US" sz="1400" b="0" dirty="0">
                          <a:solidFill>
                            <a:schemeClr val="tx1"/>
                          </a:solidFill>
                          <a:latin typeface="+mn-lt"/>
                        </a:rPr>
                        <a:t>)</a:t>
                      </a:r>
                      <a:endParaRPr lang="en-CA" sz="1400" b="0" dirty="0">
                        <a:solidFill>
                          <a:schemeClr val="tx1"/>
                        </a:solidFill>
                        <a:latin typeface="+mn-lt"/>
                      </a:endParaRPr>
                    </a:p>
                  </a:txBody>
                  <a:tcPr anchor="ctr">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429289958"/>
                  </a:ext>
                </a:extLst>
              </a:tr>
              <a:tr h="271952">
                <a:tc>
                  <a:txBody>
                    <a:bodyPr/>
                    <a:lstStyle/>
                    <a:p>
                      <a:r>
                        <a:rPr lang="en-US" sz="1400" b="0" dirty="0">
                          <a:solidFill>
                            <a:schemeClr val="tx1"/>
                          </a:solidFill>
                          <a:latin typeface="+mn-lt"/>
                        </a:rPr>
                        <a:t>Vent et </a:t>
                      </a:r>
                      <a:r>
                        <a:rPr lang="en-US" sz="1400" b="0" dirty="0" err="1">
                          <a:solidFill>
                            <a:schemeClr val="tx1"/>
                          </a:solidFill>
                          <a:latin typeface="+mn-lt"/>
                        </a:rPr>
                        <a:t>eau</a:t>
                      </a:r>
                      <a:r>
                        <a:rPr lang="en-US" sz="1400" b="0" dirty="0">
                          <a:solidFill>
                            <a:schemeClr val="tx1"/>
                          </a:solidFill>
                          <a:latin typeface="+mn-lt"/>
                        </a:rPr>
                        <a:t> </a:t>
                      </a:r>
                      <a:endParaRPr lang="en-CA" sz="1400" b="0" dirty="0">
                        <a:solidFill>
                          <a:schemeClr val="tx1"/>
                        </a:solidFill>
                        <a:latin typeface="+mn-lt"/>
                      </a:endParaRPr>
                    </a:p>
                  </a:txBody>
                  <a:tcPr anchor="ctr">
                    <a:lnL w="12700" cap="flat" cmpd="sng" algn="ctr">
                      <a:solidFill>
                        <a:schemeClr val="tx1"/>
                      </a:solidFill>
                      <a:prstDash val="sysDot"/>
                      <a:round/>
                      <a:headEnd type="none" w="med" len="med"/>
                      <a:tailEnd type="none" w="med" len="med"/>
                    </a:lnL>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r>
                        <a:rPr lang="fr-FR" sz="1400" b="0" dirty="0">
                          <a:solidFill>
                            <a:schemeClr val="tx1"/>
                          </a:solidFill>
                          <a:latin typeface="+mn-lt"/>
                        </a:rPr>
                        <a:t>Léger clapot/agité / vent 5 mi/h + </a:t>
                      </a:r>
                      <a:endParaRPr lang="en-CA" sz="1400" b="0" dirty="0">
                        <a:solidFill>
                          <a:schemeClr val="tx1"/>
                        </a:solidFill>
                        <a:latin typeface="+mn-lt"/>
                      </a:endParaRPr>
                    </a:p>
                  </a:txBody>
                  <a:tcPr anchor="ct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r>
                        <a:rPr lang="en-CA" sz="1400" b="0" dirty="0">
                          <a:solidFill>
                            <a:schemeClr val="tx1"/>
                          </a:solidFill>
                          <a:latin typeface="+mn-lt"/>
                        </a:rPr>
                        <a:t>vent </a:t>
                      </a:r>
                      <a:r>
                        <a:rPr lang="en-CA" sz="1400" b="0" dirty="0" err="1">
                          <a:solidFill>
                            <a:schemeClr val="tx1"/>
                          </a:solidFill>
                          <a:latin typeface="+mn-lt"/>
                        </a:rPr>
                        <a:t>calme</a:t>
                      </a:r>
                      <a:r>
                        <a:rPr lang="en-CA" sz="1400" b="0" dirty="0">
                          <a:solidFill>
                            <a:schemeClr val="tx1"/>
                          </a:solidFill>
                          <a:latin typeface="+mn-lt"/>
                        </a:rPr>
                        <a:t> / &lt;5 mi/h</a:t>
                      </a:r>
                    </a:p>
                  </a:txBody>
                  <a:tcPr anchor="ctr">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4234677018"/>
                  </a:ext>
                </a:extLst>
              </a:tr>
              <a:tr h="392319">
                <a:tc>
                  <a:txBody>
                    <a:bodyPr/>
                    <a:lstStyle/>
                    <a:p>
                      <a:r>
                        <a:rPr lang="en-US" sz="1400" b="0" dirty="0" err="1">
                          <a:solidFill>
                            <a:schemeClr val="tx1"/>
                          </a:solidFill>
                          <a:latin typeface="+mn-lt"/>
                        </a:rPr>
                        <a:t>Mouvement</a:t>
                      </a:r>
                      <a:r>
                        <a:rPr lang="en-US" sz="1400" b="0" dirty="0">
                          <a:solidFill>
                            <a:schemeClr val="tx1"/>
                          </a:solidFill>
                          <a:latin typeface="+mn-lt"/>
                        </a:rPr>
                        <a:t> du bateau</a:t>
                      </a:r>
                      <a:endParaRPr lang="en-CA" sz="1400" b="0" dirty="0">
                        <a:solidFill>
                          <a:schemeClr val="tx1"/>
                        </a:solidFill>
                        <a:latin typeface="+mn-lt"/>
                      </a:endParaRPr>
                    </a:p>
                  </a:txBody>
                  <a:tcPr anchor="ctr">
                    <a:lnL w="12700" cap="flat" cmpd="sng" algn="ctr">
                      <a:solidFill>
                        <a:schemeClr val="tx1"/>
                      </a:solidFill>
                      <a:prstDash val="sysDot"/>
                      <a:round/>
                      <a:headEnd type="none" w="med" len="med"/>
                      <a:tailEnd type="none" w="med" len="med"/>
                    </a:lnL>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r>
                        <a:rPr lang="fr-FR" sz="1400" b="0" dirty="0">
                          <a:solidFill>
                            <a:schemeClr val="tx1"/>
                          </a:solidFill>
                          <a:latin typeface="+mn-lt"/>
                        </a:rPr>
                        <a:t>En déplacement</a:t>
                      </a:r>
                      <a:endParaRPr lang="en-CA" sz="1400" b="0" dirty="0">
                        <a:solidFill>
                          <a:schemeClr val="tx1"/>
                        </a:solidFill>
                        <a:latin typeface="+mn-lt"/>
                      </a:endParaRPr>
                    </a:p>
                  </a:txBody>
                  <a:tcPr anchor="ct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r>
                        <a:rPr lang="en-CA" sz="1400" b="0" dirty="0">
                          <a:solidFill>
                            <a:schemeClr val="tx1"/>
                          </a:solidFill>
                          <a:latin typeface="+mn-lt"/>
                        </a:rPr>
                        <a:t>pas </a:t>
                      </a:r>
                      <a:r>
                        <a:rPr lang="en-CA" sz="1400" b="0" dirty="0" err="1">
                          <a:solidFill>
                            <a:schemeClr val="tx1"/>
                          </a:solidFill>
                          <a:latin typeface="+mn-lt"/>
                        </a:rPr>
                        <a:t>en</a:t>
                      </a:r>
                      <a:r>
                        <a:rPr lang="en-CA" sz="1400" b="0" dirty="0">
                          <a:solidFill>
                            <a:schemeClr val="tx1"/>
                          </a:solidFill>
                          <a:latin typeface="+mn-lt"/>
                        </a:rPr>
                        <a:t> </a:t>
                      </a:r>
                      <a:r>
                        <a:rPr lang="en-CA" sz="1400" b="0" dirty="0" err="1">
                          <a:solidFill>
                            <a:schemeClr val="tx1"/>
                          </a:solidFill>
                          <a:latin typeface="+mn-lt"/>
                        </a:rPr>
                        <a:t>déplacement</a:t>
                      </a:r>
                      <a:endParaRPr lang="en-CA" sz="1400" b="0" dirty="0">
                        <a:solidFill>
                          <a:schemeClr val="tx1"/>
                        </a:solidFill>
                        <a:latin typeface="+mn-lt"/>
                      </a:endParaRPr>
                    </a:p>
                  </a:txBody>
                  <a:tcPr anchor="ctr">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3979526704"/>
                  </a:ext>
                </a:extLst>
              </a:tr>
              <a:tr h="271952">
                <a:tc>
                  <a:txBody>
                    <a:bodyPr/>
                    <a:lstStyle/>
                    <a:p>
                      <a:r>
                        <a:rPr lang="en-US" sz="1400" b="0" dirty="0">
                          <a:solidFill>
                            <a:schemeClr val="tx1"/>
                          </a:solidFill>
                          <a:latin typeface="+mn-lt"/>
                        </a:rPr>
                        <a:t># de </a:t>
                      </a:r>
                      <a:r>
                        <a:rPr lang="en-US" sz="1400" b="0" dirty="0" err="1">
                          <a:solidFill>
                            <a:schemeClr val="tx1"/>
                          </a:solidFill>
                          <a:latin typeface="+mn-lt"/>
                        </a:rPr>
                        <a:t>plaisanciers</a:t>
                      </a:r>
                      <a:endParaRPr lang="en-CA" sz="1400" b="0" dirty="0">
                        <a:solidFill>
                          <a:schemeClr val="tx1"/>
                        </a:solidFill>
                        <a:latin typeface="+mn-lt"/>
                      </a:endParaRPr>
                    </a:p>
                  </a:txBody>
                  <a:tcPr anchor="ctr">
                    <a:lnL w="12700" cap="flat" cmpd="sng" algn="ctr">
                      <a:solidFill>
                        <a:schemeClr val="tx1"/>
                      </a:solidFill>
                      <a:prstDash val="sysDot"/>
                      <a:round/>
                      <a:headEnd type="none" w="med" len="med"/>
                      <a:tailEnd type="none" w="med" len="med"/>
                    </a:lnL>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r>
                        <a:rPr lang="en-US" sz="1400" b="0" dirty="0" err="1">
                          <a:solidFill>
                            <a:schemeClr val="tx1"/>
                          </a:solidFill>
                          <a:latin typeface="+mn-lt"/>
                        </a:rPr>
                        <a:t>Opérateur</a:t>
                      </a:r>
                      <a:r>
                        <a:rPr lang="en-US" sz="1400" b="0" dirty="0">
                          <a:solidFill>
                            <a:schemeClr val="tx1"/>
                          </a:solidFill>
                          <a:latin typeface="+mn-lt"/>
                        </a:rPr>
                        <a:t> </a:t>
                      </a:r>
                      <a:r>
                        <a:rPr lang="en-US" sz="1400" b="0" dirty="0" err="1">
                          <a:solidFill>
                            <a:schemeClr val="tx1"/>
                          </a:solidFill>
                          <a:latin typeface="+mn-lt"/>
                        </a:rPr>
                        <a:t>Seul</a:t>
                      </a:r>
                      <a:r>
                        <a:rPr lang="en-US" sz="1400" b="0" dirty="0">
                          <a:solidFill>
                            <a:schemeClr val="tx1"/>
                          </a:solidFill>
                          <a:latin typeface="+mn-lt"/>
                        </a:rPr>
                        <a:t>/</a:t>
                      </a:r>
                      <a:r>
                        <a:rPr lang="en-US" sz="1400" b="0" dirty="0" err="1">
                          <a:solidFill>
                            <a:schemeClr val="tx1"/>
                          </a:solidFill>
                          <a:latin typeface="+mn-lt"/>
                        </a:rPr>
                        <a:t>Seul</a:t>
                      </a:r>
                      <a:r>
                        <a:rPr lang="en-US" sz="1400" b="0" dirty="0">
                          <a:solidFill>
                            <a:schemeClr val="tx1"/>
                          </a:solidFill>
                          <a:latin typeface="+mn-lt"/>
                        </a:rPr>
                        <a:t> </a:t>
                      </a:r>
                      <a:endParaRPr lang="en-CA" sz="1400" b="0" dirty="0">
                        <a:solidFill>
                          <a:schemeClr val="tx1"/>
                        </a:solidFill>
                        <a:latin typeface="+mn-lt"/>
                      </a:endParaRPr>
                    </a:p>
                  </a:txBody>
                  <a:tcPr anchor="ct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r>
                        <a:rPr lang="en-CA" sz="1400" b="0" dirty="0">
                          <a:solidFill>
                            <a:schemeClr val="tx1"/>
                          </a:solidFill>
                          <a:latin typeface="+mn-lt"/>
                        </a:rPr>
                        <a:t>2 </a:t>
                      </a:r>
                      <a:r>
                        <a:rPr lang="en-CA" sz="1400" b="0" dirty="0" err="1">
                          <a:solidFill>
                            <a:schemeClr val="tx1"/>
                          </a:solidFill>
                          <a:latin typeface="+mn-lt"/>
                        </a:rPr>
                        <a:t>plaisanciers</a:t>
                      </a:r>
                      <a:r>
                        <a:rPr lang="en-CA" sz="1400" b="0" dirty="0">
                          <a:solidFill>
                            <a:schemeClr val="tx1"/>
                          </a:solidFill>
                          <a:latin typeface="+mn-lt"/>
                        </a:rPr>
                        <a:t> +</a:t>
                      </a:r>
                    </a:p>
                  </a:txBody>
                  <a:tcPr anchor="ctr">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3816815229"/>
                  </a:ext>
                </a:extLst>
              </a:tr>
            </a:tbl>
          </a:graphicData>
        </a:graphic>
      </p:graphicFrame>
      <p:sp>
        <p:nvSpPr>
          <p:cNvPr id="7" name="TextBox 6">
            <a:extLst>
              <a:ext uri="{FF2B5EF4-FFF2-40B4-BE49-F238E27FC236}">
                <a16:creationId xmlns:a16="http://schemas.microsoft.com/office/drawing/2014/main" id="{2975D41A-4FF0-BB22-217C-84CDF727FA4B}"/>
              </a:ext>
            </a:extLst>
          </p:cNvPr>
          <p:cNvSpPr txBox="1"/>
          <p:nvPr/>
        </p:nvSpPr>
        <p:spPr>
          <a:xfrm>
            <a:off x="210169" y="1136297"/>
            <a:ext cx="11696697" cy="2831544"/>
          </a:xfrm>
          <a:prstGeom prst="rect">
            <a:avLst/>
          </a:prstGeom>
          <a:noFill/>
        </p:spPr>
        <p:txBody>
          <a:bodyPr wrap="square" rtlCol="0">
            <a:spAutoFit/>
          </a:bodyPr>
          <a:lstStyle/>
          <a:p>
            <a:pPr marL="285750" indent="-285750" algn="l">
              <a:buFont typeface="Arial" panose="020B0604020202020204" pitchFamily="34" charset="0"/>
              <a:buChar char="•"/>
            </a:pPr>
            <a:r>
              <a:rPr lang="fr-FR" sz="1600" b="1" dirty="0">
                <a:effectLst/>
                <a:ea typeface="Times New Roman" panose="02020603050405020304" pitchFamily="18" charset="0"/>
                <a:cs typeface="Times New Roman" panose="02020603050405020304" pitchFamily="18" charset="0"/>
              </a:rPr>
              <a:t>« La conscience situationnelle est la perception et la prise de conscience de facteurs individuels, de tâche et environnementaux dans propre son environnement, ainsi que la compréhension de sa signification et de ses implications futures ».*</a:t>
            </a:r>
            <a:endParaRPr lang="en-US" sz="1600" b="1" dirty="0">
              <a:effectLst/>
              <a:ea typeface="Times New Roman" panose="02020603050405020304" pitchFamily="18" charset="0"/>
              <a:cs typeface="Times New Roman" panose="02020603050405020304" pitchFamily="18" charset="0"/>
            </a:endParaRPr>
          </a:p>
          <a:p>
            <a:pPr marL="285750" indent="-285750" algn="l">
              <a:buFont typeface="Arial" panose="020B0604020202020204" pitchFamily="34" charset="0"/>
              <a:buChar char="•"/>
            </a:pPr>
            <a:r>
              <a:rPr lang="fr-FR" sz="1600" dirty="0">
                <a:cs typeface="Times New Roman" panose="02020603050405020304" pitchFamily="18" charset="0"/>
              </a:rPr>
              <a:t>Les données d'observation de la RTF recueillies en 2022 ont été évaluées dans le cadre d'une « analyse de régression statistique par étapes », menée pour la première fois par le JSI </a:t>
            </a:r>
            <a:r>
              <a:rPr lang="fr-FR" sz="1600" dirty="0" err="1">
                <a:cs typeface="Times New Roman" panose="02020603050405020304" pitchFamily="18" charset="0"/>
              </a:rPr>
              <a:t>Research</a:t>
            </a:r>
            <a:r>
              <a:rPr lang="fr-FR" sz="1600" dirty="0">
                <a:cs typeface="Times New Roman" panose="02020603050405020304" pitchFamily="18" charset="0"/>
              </a:rPr>
              <a:t> &amp; Training Institute, afin d'analyser les facteurs de risque affectant les taux de port du gilet de sauvetage aux États-Unis.*</a:t>
            </a:r>
            <a:r>
              <a:rPr lang="en-US" sz="1600" dirty="0">
                <a:cs typeface="Times New Roman" panose="02020603050405020304" pitchFamily="18" charset="0"/>
              </a:rPr>
              <a:t> </a:t>
            </a:r>
          </a:p>
          <a:p>
            <a:pPr marL="742950" lvl="1" indent="-285750">
              <a:buFont typeface="Arial" panose="020B0604020202020204" pitchFamily="34" charset="0"/>
              <a:buChar char="•"/>
            </a:pPr>
            <a:r>
              <a:rPr lang="fr-FR" sz="1400" dirty="0">
                <a:cs typeface="Times New Roman" panose="02020603050405020304" pitchFamily="18" charset="0"/>
              </a:rPr>
              <a:t>Les conditions de connaissance situationnelle ci-dessous ont été pré-identifiées, pour lesquelles des données d'observation de la RTF étaient disponibles.</a:t>
            </a:r>
          </a:p>
          <a:p>
            <a:pPr marL="742950" lvl="1" indent="-285750">
              <a:buFont typeface="Arial" panose="020B0604020202020204" pitchFamily="34" charset="0"/>
              <a:buChar char="•"/>
            </a:pPr>
            <a:r>
              <a:rPr lang="fr-FR" sz="1400" dirty="0">
                <a:cs typeface="Times New Roman" panose="02020603050405020304" pitchFamily="18" charset="0"/>
              </a:rPr>
              <a:t>Les conditions/facteurs de risque pouvant influer sur le port du gilet de sauvetage ont été classés comme « à risque » et « sans risque » (voir ci-dessous) ; et analysées statistiquement pour identifier les conditions à risque qui sont le plus fortement associées aux taux de port du gilet de sauvetage pour adulte pour chaque type d'embarcation.</a:t>
            </a:r>
          </a:p>
          <a:p>
            <a:pPr marL="742950" lvl="1" indent="-285750">
              <a:buFont typeface="Arial" panose="020B0604020202020204" pitchFamily="34" charset="0"/>
              <a:buChar char="•"/>
            </a:pPr>
            <a:r>
              <a:rPr lang="fr-FR" sz="1400" dirty="0">
                <a:cs typeface="Times New Roman" panose="02020603050405020304" pitchFamily="18" charset="0"/>
              </a:rPr>
              <a:t>Alors que l'étude américaine incluait tous les plaisanciers à moteur, les pagayeurs et les marins à voile, cette analyse de la RTF s'est concentrée sur les plaisanciers à moteur adultes de 18 ans et plus, compte tenu de leur faible taux du port de gilets de sauvetage au Canada.</a:t>
            </a:r>
          </a:p>
        </p:txBody>
      </p:sp>
      <p:sp>
        <p:nvSpPr>
          <p:cNvPr id="3" name="Slide Number Placeholder 5">
            <a:extLst>
              <a:ext uri="{FF2B5EF4-FFF2-40B4-BE49-F238E27FC236}">
                <a16:creationId xmlns:a16="http://schemas.microsoft.com/office/drawing/2014/main" id="{EB5A14E0-9369-805D-1D50-FF210B9A6062}"/>
              </a:ext>
            </a:extLst>
          </p:cNvPr>
          <p:cNvSpPr txBox="1">
            <a:spLocks/>
          </p:cNvSpPr>
          <p:nvPr/>
        </p:nvSpPr>
        <p:spPr>
          <a:xfrm>
            <a:off x="11585360" y="6503018"/>
            <a:ext cx="517864" cy="365125"/>
          </a:xfrm>
          <a:prstGeom prst="rect">
            <a:avLst/>
          </a:prstGeom>
        </p:spPr>
        <p:txBody>
          <a:bodyP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53223C-A70F-4A00-9B21-174ED937DE7F}" type="slidenum">
              <a:rPr lang="en-CA" smtClean="0"/>
              <a:pPr/>
              <a:t>24</a:t>
            </a:fld>
            <a:endParaRPr lang="en-CA" dirty="0"/>
          </a:p>
        </p:txBody>
      </p:sp>
      <p:sp>
        <p:nvSpPr>
          <p:cNvPr id="5" name="TextBox 4">
            <a:extLst>
              <a:ext uri="{FF2B5EF4-FFF2-40B4-BE49-F238E27FC236}">
                <a16:creationId xmlns:a16="http://schemas.microsoft.com/office/drawing/2014/main" id="{B28B86BE-E23C-203A-1B50-8482269A82DA}"/>
              </a:ext>
            </a:extLst>
          </p:cNvPr>
          <p:cNvSpPr txBox="1"/>
          <p:nvPr/>
        </p:nvSpPr>
        <p:spPr>
          <a:xfrm>
            <a:off x="42788" y="6504649"/>
            <a:ext cx="10942044" cy="246221"/>
          </a:xfrm>
          <a:prstGeom prst="rect">
            <a:avLst/>
          </a:prstGeom>
          <a:noFill/>
        </p:spPr>
        <p:txBody>
          <a:bodyPr wrap="square" rtlCol="0">
            <a:spAutoFit/>
          </a:bodyPr>
          <a:lstStyle/>
          <a:p>
            <a:r>
              <a:rPr lang="en-US" sz="1000" dirty="0">
                <a:solidFill>
                  <a:srgbClr val="000000"/>
                </a:solidFill>
                <a:latin typeface="Lucida Grande"/>
                <a:ea typeface="Lucida Grande"/>
                <a:cs typeface="Lucida Grande"/>
              </a:rPr>
              <a:t>Source: USA Life Jacket Wear Rate 2018 Observation Study, Feb 2019, JSI Research &amp;Training Institute, for the US Coast Guard.</a:t>
            </a:r>
            <a:endParaRPr lang="en-CA" sz="1000" dirty="0"/>
          </a:p>
        </p:txBody>
      </p:sp>
      <p:sp>
        <p:nvSpPr>
          <p:cNvPr id="6" name="Slide Number Placeholder 3">
            <a:extLst>
              <a:ext uri="{FF2B5EF4-FFF2-40B4-BE49-F238E27FC236}">
                <a16:creationId xmlns:a16="http://schemas.microsoft.com/office/drawing/2014/main" id="{8EA6FBC6-C3E5-EDA5-B40D-41660FF1AD14}"/>
              </a:ext>
            </a:extLst>
          </p:cNvPr>
          <p:cNvSpPr>
            <a:spLocks noGrp="1"/>
          </p:cNvSpPr>
          <p:nvPr>
            <p:ph type="sldNum" sz="quarter" idx="12"/>
          </p:nvPr>
        </p:nvSpPr>
        <p:spPr>
          <a:xfrm>
            <a:off x="11414687" y="6480176"/>
            <a:ext cx="768085" cy="365125"/>
          </a:xfrm>
        </p:spPr>
        <p:txBody>
          <a:bodyPr/>
          <a:lstStyle/>
          <a:p>
            <a:fld id="{5857359A-ACC2-4AC8-94CA-842605F06C6B}" type="slidenum">
              <a:rPr lang="en-US">
                <a:solidFill>
                  <a:prstClr val="white">
                    <a:lumMod val="50000"/>
                  </a:prstClr>
                </a:solidFill>
                <a:latin typeface="Calibri"/>
              </a:rPr>
              <a:pPr/>
              <a:t>24</a:t>
            </a:fld>
            <a:endParaRPr lang="en-US" dirty="0">
              <a:solidFill>
                <a:prstClr val="white">
                  <a:lumMod val="50000"/>
                </a:prstClr>
              </a:solidFill>
              <a:latin typeface="Calibri"/>
            </a:endParaRPr>
          </a:p>
        </p:txBody>
      </p:sp>
    </p:spTree>
    <p:custDataLst>
      <p:tags r:id="rId1"/>
    </p:custDataLst>
    <p:extLst>
      <p:ext uri="{BB962C8B-B14F-4D97-AF65-F5344CB8AC3E}">
        <p14:creationId xmlns:p14="http://schemas.microsoft.com/office/powerpoint/2010/main" val="1851784109"/>
      </p:ext>
    </p:extLst>
  </p:cSld>
  <p:clrMapOvr>
    <a:masterClrMapping/>
  </p:clrMapOvr>
  <p:transition spd="slow">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622ABFE0-E655-8983-BB06-6CFC87033D46}"/>
              </a:ext>
            </a:extLst>
          </p:cNvPr>
          <p:cNvGraphicFramePr>
            <a:graphicFrameLocks noGrp="1"/>
          </p:cNvGraphicFramePr>
          <p:nvPr>
            <p:ph idx="1"/>
            <p:extLst>
              <p:ext uri="{D42A27DB-BD31-4B8C-83A1-F6EECF244321}">
                <p14:modId xmlns:p14="http://schemas.microsoft.com/office/powerpoint/2010/main" val="1178095369"/>
              </p:ext>
            </p:extLst>
          </p:nvPr>
        </p:nvGraphicFramePr>
        <p:xfrm>
          <a:off x="699320" y="1805028"/>
          <a:ext cx="10557386" cy="4425718"/>
        </p:xfrm>
        <a:graphic>
          <a:graphicData uri="http://schemas.openxmlformats.org/drawingml/2006/table">
            <a:tbl>
              <a:tblPr firstRow="1" bandRow="1">
                <a:tableStyleId>{5C22544A-7EE6-4342-B048-85BDC9FD1C3A}</a:tableStyleId>
              </a:tblPr>
              <a:tblGrid>
                <a:gridCol w="1727563">
                  <a:extLst>
                    <a:ext uri="{9D8B030D-6E8A-4147-A177-3AD203B41FA5}">
                      <a16:colId xmlns:a16="http://schemas.microsoft.com/office/drawing/2014/main" val="419474835"/>
                    </a:ext>
                  </a:extLst>
                </a:gridCol>
                <a:gridCol w="3464173">
                  <a:extLst>
                    <a:ext uri="{9D8B030D-6E8A-4147-A177-3AD203B41FA5}">
                      <a16:colId xmlns:a16="http://schemas.microsoft.com/office/drawing/2014/main" val="2725090364"/>
                    </a:ext>
                  </a:extLst>
                </a:gridCol>
                <a:gridCol w="2682825">
                  <a:extLst>
                    <a:ext uri="{9D8B030D-6E8A-4147-A177-3AD203B41FA5}">
                      <a16:colId xmlns:a16="http://schemas.microsoft.com/office/drawing/2014/main" val="3974407428"/>
                    </a:ext>
                  </a:extLst>
                </a:gridCol>
                <a:gridCol w="2682825">
                  <a:extLst>
                    <a:ext uri="{9D8B030D-6E8A-4147-A177-3AD203B41FA5}">
                      <a16:colId xmlns:a16="http://schemas.microsoft.com/office/drawing/2014/main" val="353902431"/>
                    </a:ext>
                  </a:extLst>
                </a:gridCol>
              </a:tblGrid>
              <a:tr h="472419">
                <a:tc>
                  <a:txBody>
                    <a:bodyPr/>
                    <a:lstStyle/>
                    <a:p>
                      <a:pPr algn="ctr"/>
                      <a:r>
                        <a:rPr lang="en-US" sz="1400" b="1" dirty="0">
                          <a:solidFill>
                            <a:schemeClr val="bg1"/>
                          </a:solidFill>
                          <a:latin typeface="+mn-lt"/>
                        </a:rPr>
                        <a:t>Condition</a:t>
                      </a:r>
                      <a:endParaRPr lang="en-CA" sz="1400" b="1" dirty="0">
                        <a:solidFill>
                          <a:schemeClr val="bg1"/>
                        </a:solidFill>
                        <a:latin typeface="+mn-lt"/>
                      </a:endParaRPr>
                    </a:p>
                  </a:txBody>
                  <a:tcPr anchor="ctr">
                    <a:solidFill>
                      <a:srgbClr val="0070C0"/>
                    </a:solidFill>
                  </a:tcPr>
                </a:tc>
                <a:tc>
                  <a:txBody>
                    <a:bodyPr/>
                    <a:lstStyle/>
                    <a:p>
                      <a:pPr algn="ctr"/>
                      <a:r>
                        <a:rPr lang="en-US" sz="1400" b="1" dirty="0">
                          <a:solidFill>
                            <a:schemeClr val="bg1"/>
                          </a:solidFill>
                          <a:latin typeface="+mn-lt"/>
                        </a:rPr>
                        <a:t>« Risqué » vs. « Non Risqué »</a:t>
                      </a:r>
                      <a:endParaRPr lang="en-CA" sz="1400" b="1" dirty="0">
                        <a:solidFill>
                          <a:schemeClr val="bg1"/>
                        </a:solidFill>
                        <a:latin typeface="+mn-lt"/>
                      </a:endParaRPr>
                    </a:p>
                  </a:txBody>
                  <a:tcPr anchor="ctr">
                    <a:solidFill>
                      <a:srgbClr val="0070C0"/>
                    </a:solidFill>
                  </a:tcPr>
                </a:tc>
                <a:tc>
                  <a:txBody>
                    <a:bodyPr/>
                    <a:lstStyle/>
                    <a:p>
                      <a:pPr algn="ctr" rtl="0" fontAlgn="ctr"/>
                      <a:r>
                        <a:rPr lang="fr-FR" sz="1400" b="1" i="0" u="none" strike="noStrike" dirty="0">
                          <a:solidFill>
                            <a:srgbClr val="FFFFFF"/>
                          </a:solidFill>
                          <a:effectLst/>
                          <a:latin typeface="+mn-lt"/>
                        </a:rPr>
                        <a:t>Total plaisanciers à moteur excluant Motomarine </a:t>
                      </a:r>
                      <a:endParaRPr lang="en-CA" sz="1400" b="1" i="0" u="none" strike="noStrike" dirty="0">
                        <a:solidFill>
                          <a:srgbClr val="FFFFFF"/>
                        </a:solidFill>
                        <a:effectLst/>
                        <a:latin typeface="+mn-lt"/>
                      </a:endParaRPr>
                    </a:p>
                  </a:txBody>
                  <a:tcPr marL="7620" marR="7620" marT="7620" marB="0" anchor="ctr">
                    <a:solidFill>
                      <a:srgbClr val="0070C0"/>
                    </a:solidFill>
                  </a:tcPr>
                </a:tc>
                <a:tc>
                  <a:txBody>
                    <a:bodyPr/>
                    <a:lstStyle/>
                    <a:p>
                      <a:pPr algn="ctr" rtl="0" fontAlgn="ctr"/>
                      <a:r>
                        <a:rPr lang="fr-FR" sz="1400" b="1" i="0" u="none" strike="noStrike" dirty="0">
                          <a:solidFill>
                            <a:srgbClr val="FFFFFF"/>
                          </a:solidFill>
                          <a:effectLst/>
                          <a:latin typeface="+mn-lt"/>
                        </a:rPr>
                        <a:t>Petite embarcation ouverte / runabout (&lt;6M)</a:t>
                      </a:r>
                      <a:endParaRPr lang="en-US" sz="1400" b="1" i="0" u="none" strike="noStrike" dirty="0">
                        <a:solidFill>
                          <a:srgbClr val="FFFFFF"/>
                        </a:solidFill>
                        <a:effectLst/>
                        <a:latin typeface="+mn-lt"/>
                      </a:endParaRPr>
                    </a:p>
                  </a:txBody>
                  <a:tcPr marL="7620" marR="7620" marT="7620" marB="0" anchor="ctr">
                    <a:solidFill>
                      <a:srgbClr val="0070C0"/>
                    </a:solidFill>
                  </a:tcPr>
                </a:tc>
                <a:extLst>
                  <a:ext uri="{0D108BD9-81ED-4DB2-BD59-A6C34878D82A}">
                    <a16:rowId xmlns:a16="http://schemas.microsoft.com/office/drawing/2014/main" val="407851959"/>
                  </a:ext>
                </a:extLst>
              </a:tr>
              <a:tr h="378394">
                <a:tc>
                  <a:txBody>
                    <a:bodyPr/>
                    <a:lstStyle/>
                    <a:p>
                      <a:pPr algn="ctr"/>
                      <a:endParaRPr lang="en-CA" sz="1400" b="1" dirty="0">
                        <a:solidFill>
                          <a:schemeClr val="bg1"/>
                        </a:solidFill>
                        <a:latin typeface="+mn-lt"/>
                      </a:endParaRPr>
                    </a:p>
                  </a:txBody>
                  <a:tcPr>
                    <a:solidFill>
                      <a:srgbClr val="0070C0"/>
                    </a:solidFill>
                  </a:tcPr>
                </a:tc>
                <a:tc>
                  <a:txBody>
                    <a:bodyPr/>
                    <a:lstStyle/>
                    <a:p>
                      <a:pPr algn="ctr"/>
                      <a:endParaRPr lang="en-CA" sz="1400" b="1" dirty="0">
                        <a:solidFill>
                          <a:schemeClr val="bg1"/>
                        </a:solidFill>
                        <a:latin typeface="+mn-lt"/>
                      </a:endParaRPr>
                    </a:p>
                  </a:txBody>
                  <a:tcPr>
                    <a:solidFill>
                      <a:srgbClr val="0070C0"/>
                    </a:solidFill>
                  </a:tcPr>
                </a:tc>
                <a:tc>
                  <a:txBody>
                    <a:bodyPr/>
                    <a:lstStyle/>
                    <a:p>
                      <a:pPr algn="ctr"/>
                      <a:r>
                        <a:rPr lang="en-US" sz="1400" b="1" dirty="0">
                          <a:solidFill>
                            <a:schemeClr val="bg1"/>
                          </a:solidFill>
                          <a:latin typeface="+mn-lt"/>
                        </a:rPr>
                        <a:t>2022</a:t>
                      </a:r>
                      <a:endParaRPr lang="en-CA" sz="1400" b="1" dirty="0">
                        <a:solidFill>
                          <a:schemeClr val="bg1"/>
                        </a:solidFill>
                        <a:latin typeface="+mn-lt"/>
                      </a:endParaRPr>
                    </a:p>
                  </a:txBody>
                  <a:tcPr>
                    <a:solidFill>
                      <a:srgbClr val="0070C0"/>
                    </a:solidFill>
                  </a:tcPr>
                </a:tc>
                <a:tc>
                  <a:txBody>
                    <a:bodyPr/>
                    <a:lstStyle/>
                    <a:p>
                      <a:pPr algn="ctr"/>
                      <a:r>
                        <a:rPr lang="en-US" sz="1400" b="1" dirty="0">
                          <a:solidFill>
                            <a:schemeClr val="bg1"/>
                          </a:solidFill>
                          <a:latin typeface="+mn-lt"/>
                        </a:rPr>
                        <a:t>2022</a:t>
                      </a:r>
                      <a:endParaRPr lang="en-CA" sz="1400" b="1" dirty="0">
                        <a:solidFill>
                          <a:schemeClr val="bg1"/>
                        </a:solidFill>
                        <a:latin typeface="+mn-lt"/>
                      </a:endParaRPr>
                    </a:p>
                  </a:txBody>
                  <a:tcPr>
                    <a:solidFill>
                      <a:srgbClr val="0070C0"/>
                    </a:solidFill>
                  </a:tcPr>
                </a:tc>
                <a:extLst>
                  <a:ext uri="{0D108BD9-81ED-4DB2-BD59-A6C34878D82A}">
                    <a16:rowId xmlns:a16="http://schemas.microsoft.com/office/drawing/2014/main" val="3966612335"/>
                  </a:ext>
                </a:extLst>
              </a:tr>
              <a:tr h="528716">
                <a:tc>
                  <a:txBody>
                    <a:bodyPr/>
                    <a:lstStyle/>
                    <a:p>
                      <a:r>
                        <a:rPr lang="en-US" sz="1400" b="1" dirty="0">
                          <a:solidFill>
                            <a:schemeClr val="bg1"/>
                          </a:solidFill>
                          <a:latin typeface="+mn-lt"/>
                        </a:rPr>
                        <a:t>1. </a:t>
                      </a:r>
                      <a:r>
                        <a:rPr lang="en-US" sz="1400" b="1" dirty="0" err="1">
                          <a:solidFill>
                            <a:schemeClr val="bg1"/>
                          </a:solidFill>
                          <a:latin typeface="+mn-lt"/>
                        </a:rPr>
                        <a:t>Activité</a:t>
                      </a:r>
                      <a:r>
                        <a:rPr lang="en-US" sz="1400" b="1" dirty="0">
                          <a:solidFill>
                            <a:schemeClr val="bg1"/>
                          </a:solidFill>
                          <a:latin typeface="+mn-lt"/>
                        </a:rPr>
                        <a:t> du </a:t>
                      </a:r>
                      <a:r>
                        <a:rPr lang="en-US" sz="1400" b="1" dirty="0" err="1">
                          <a:solidFill>
                            <a:schemeClr val="bg1"/>
                          </a:solidFill>
                          <a:latin typeface="+mn-lt"/>
                        </a:rPr>
                        <a:t>plaisancier</a:t>
                      </a:r>
                      <a:r>
                        <a:rPr lang="en-US" sz="1400" b="1" dirty="0">
                          <a:solidFill>
                            <a:schemeClr val="bg1"/>
                          </a:solidFill>
                          <a:latin typeface="+mn-lt"/>
                        </a:rPr>
                        <a:t> </a:t>
                      </a:r>
                      <a:endParaRPr lang="en-CA" sz="1400" b="1" dirty="0">
                        <a:solidFill>
                          <a:schemeClr val="bg1"/>
                        </a:solidFill>
                        <a:latin typeface="+mn-lt"/>
                      </a:endParaRPr>
                    </a:p>
                  </a:txBody>
                  <a:tcPr anchor="ctr">
                    <a:solidFill>
                      <a:srgbClr val="0070C0"/>
                    </a:solidFill>
                  </a:tcPr>
                </a:tc>
                <a:tc>
                  <a:txBody>
                    <a:bodyPr/>
                    <a:lstStyle/>
                    <a:p>
                      <a:r>
                        <a:rPr lang="fr-FR" sz="1700" b="1" dirty="0">
                          <a:solidFill>
                            <a:schemeClr val="bg1"/>
                          </a:solidFill>
                          <a:latin typeface="+mn-lt"/>
                        </a:rPr>
                        <a:t>Pêche / grande vitesse / Ski* vs Plaisance</a:t>
                      </a:r>
                      <a:endParaRPr lang="en-CA" sz="1400" b="1" dirty="0">
                        <a:solidFill>
                          <a:schemeClr val="bg1"/>
                        </a:solidFill>
                        <a:latin typeface="+mn-lt"/>
                      </a:endParaRPr>
                    </a:p>
                  </a:txBody>
                  <a:tcPr anchor="ctr">
                    <a:solidFill>
                      <a:srgbClr val="0070C0"/>
                    </a:solidFill>
                  </a:tcPr>
                </a:tc>
                <a:tc>
                  <a:txBody>
                    <a:bodyPr/>
                    <a:lstStyle/>
                    <a:p>
                      <a:pPr algn="ctr"/>
                      <a:r>
                        <a:rPr lang="en-US" sz="1400" dirty="0">
                          <a:latin typeface="+mn-lt"/>
                        </a:rPr>
                        <a:t>1</a:t>
                      </a:r>
                      <a:endParaRPr lang="en-CA" sz="1400" dirty="0">
                        <a:latin typeface="+mn-lt"/>
                      </a:endParaRPr>
                    </a:p>
                  </a:txBody>
                  <a:tcPr anchor="ctr">
                    <a:solidFill>
                      <a:srgbClr val="92D050"/>
                    </a:solidFill>
                  </a:tcPr>
                </a:tc>
                <a:tc>
                  <a:txBody>
                    <a:bodyPr/>
                    <a:lstStyle/>
                    <a:p>
                      <a:pPr algn="ctr"/>
                      <a:r>
                        <a:rPr lang="en-CA" sz="1400" dirty="0">
                          <a:latin typeface="+mn-lt"/>
                        </a:rPr>
                        <a:t>1</a:t>
                      </a:r>
                    </a:p>
                  </a:txBody>
                  <a:tcPr anchor="ctr">
                    <a:solidFill>
                      <a:srgbClr val="92D050"/>
                    </a:solidFill>
                  </a:tcPr>
                </a:tc>
                <a:extLst>
                  <a:ext uri="{0D108BD9-81ED-4DB2-BD59-A6C34878D82A}">
                    <a16:rowId xmlns:a16="http://schemas.microsoft.com/office/drawing/2014/main" val="3659072487"/>
                  </a:ext>
                </a:extLst>
              </a:tr>
              <a:tr h="528716">
                <a:tc>
                  <a:txBody>
                    <a:bodyPr/>
                    <a:lstStyle/>
                    <a:p>
                      <a:r>
                        <a:rPr lang="en-US" sz="1400" b="1" dirty="0">
                          <a:solidFill>
                            <a:schemeClr val="bg1"/>
                          </a:solidFill>
                          <a:latin typeface="+mn-lt"/>
                        </a:rPr>
                        <a:t>2. </a:t>
                      </a:r>
                      <a:r>
                        <a:rPr lang="en-US" sz="1400" b="1" dirty="0" err="1">
                          <a:solidFill>
                            <a:schemeClr val="bg1"/>
                          </a:solidFill>
                          <a:latin typeface="+mn-lt"/>
                        </a:rPr>
                        <a:t>Température</a:t>
                      </a:r>
                      <a:r>
                        <a:rPr lang="en-US" sz="1400" b="1" dirty="0">
                          <a:solidFill>
                            <a:schemeClr val="bg1"/>
                          </a:solidFill>
                          <a:latin typeface="+mn-lt"/>
                        </a:rPr>
                        <a:t> de </a:t>
                      </a:r>
                      <a:r>
                        <a:rPr lang="en-US" sz="1400" b="1" dirty="0" err="1">
                          <a:solidFill>
                            <a:schemeClr val="bg1"/>
                          </a:solidFill>
                          <a:latin typeface="+mn-lt"/>
                        </a:rPr>
                        <a:t>l'air</a:t>
                      </a:r>
                      <a:r>
                        <a:rPr lang="en-US" sz="1400" b="1" dirty="0">
                          <a:solidFill>
                            <a:schemeClr val="bg1"/>
                          </a:solidFill>
                          <a:latin typeface="+mn-lt"/>
                        </a:rPr>
                        <a:t> </a:t>
                      </a:r>
                      <a:endParaRPr lang="en-CA" sz="1400" b="1" dirty="0">
                        <a:solidFill>
                          <a:schemeClr val="bg1"/>
                        </a:solidFill>
                        <a:latin typeface="+mn-lt"/>
                      </a:endParaRPr>
                    </a:p>
                  </a:txBody>
                  <a:tcPr anchor="ctr">
                    <a:solidFill>
                      <a:srgbClr val="0070C0"/>
                    </a:solidFill>
                  </a:tcPr>
                </a:tc>
                <a:tc>
                  <a:txBody>
                    <a:bodyPr/>
                    <a:lstStyle/>
                    <a:p>
                      <a:r>
                        <a:rPr lang="fr-FR" sz="1700" b="1" dirty="0">
                          <a:solidFill>
                            <a:schemeClr val="bg1"/>
                          </a:solidFill>
                          <a:latin typeface="+mn-lt"/>
                        </a:rPr>
                        <a:t>Air plus frais (&lt;24C) vs air plus chaud (25+C)</a:t>
                      </a:r>
                      <a:endParaRPr lang="en-CA" sz="1400" b="1" dirty="0">
                        <a:solidFill>
                          <a:schemeClr val="bg1"/>
                        </a:solidFill>
                        <a:latin typeface="+mn-lt"/>
                      </a:endParaRPr>
                    </a:p>
                  </a:txBody>
                  <a:tcPr anchor="ctr">
                    <a:solidFill>
                      <a:srgbClr val="0070C0"/>
                    </a:solidFill>
                  </a:tcPr>
                </a:tc>
                <a:tc>
                  <a:txBody>
                    <a:bodyPr/>
                    <a:lstStyle/>
                    <a:p>
                      <a:pPr algn="ctr"/>
                      <a:r>
                        <a:rPr lang="en-US" sz="1400" dirty="0">
                          <a:latin typeface="+mn-lt"/>
                        </a:rPr>
                        <a:t>2</a:t>
                      </a:r>
                      <a:endParaRPr lang="en-CA" sz="1400" dirty="0">
                        <a:latin typeface="+mn-lt"/>
                      </a:endParaRPr>
                    </a:p>
                  </a:txBody>
                  <a:tcPr anchor="ctr">
                    <a:solidFill>
                      <a:schemeClr val="accent6">
                        <a:lumMod val="40000"/>
                        <a:lumOff val="60000"/>
                      </a:schemeClr>
                    </a:solidFill>
                  </a:tcPr>
                </a:tc>
                <a:tc>
                  <a:txBody>
                    <a:bodyPr/>
                    <a:lstStyle/>
                    <a:p>
                      <a:pPr algn="ctr"/>
                      <a:r>
                        <a:rPr lang="en-US" sz="1400" dirty="0">
                          <a:latin typeface="+mn-lt"/>
                        </a:rPr>
                        <a:t>3</a:t>
                      </a:r>
                      <a:endParaRPr lang="en-CA" sz="1400" dirty="0">
                        <a:latin typeface="+mn-lt"/>
                      </a:endParaRPr>
                    </a:p>
                  </a:txBody>
                  <a:tcPr anchor="ctr">
                    <a:solidFill>
                      <a:schemeClr val="accent1">
                        <a:lumMod val="60000"/>
                        <a:lumOff val="40000"/>
                      </a:schemeClr>
                    </a:solidFill>
                  </a:tcPr>
                </a:tc>
                <a:extLst>
                  <a:ext uri="{0D108BD9-81ED-4DB2-BD59-A6C34878D82A}">
                    <a16:rowId xmlns:a16="http://schemas.microsoft.com/office/drawing/2014/main" val="3733386738"/>
                  </a:ext>
                </a:extLst>
              </a:tr>
              <a:tr h="528716">
                <a:tc>
                  <a:txBody>
                    <a:bodyPr/>
                    <a:lstStyle/>
                    <a:p>
                      <a:r>
                        <a:rPr lang="en-US" sz="1400" b="1" dirty="0">
                          <a:solidFill>
                            <a:schemeClr val="bg1"/>
                          </a:solidFill>
                          <a:latin typeface="+mn-lt"/>
                        </a:rPr>
                        <a:t>3. Enfant à bord </a:t>
                      </a:r>
                      <a:endParaRPr lang="en-CA" sz="1400" b="1" dirty="0">
                        <a:solidFill>
                          <a:schemeClr val="bg1"/>
                        </a:solidFill>
                        <a:latin typeface="+mn-lt"/>
                      </a:endParaRPr>
                    </a:p>
                  </a:txBody>
                  <a:tcPr anchor="ctr">
                    <a:solidFill>
                      <a:srgbClr val="0070C0"/>
                    </a:solidFill>
                  </a:tcPr>
                </a:tc>
                <a:tc>
                  <a:txBody>
                    <a:bodyPr/>
                    <a:lstStyle/>
                    <a:p>
                      <a:r>
                        <a:rPr lang="fr-FR" sz="1700" b="1" dirty="0">
                          <a:solidFill>
                            <a:schemeClr val="bg1"/>
                          </a:solidFill>
                          <a:latin typeface="+mn-lt"/>
                        </a:rPr>
                        <a:t>Enfant présent vs. pas d'enfant</a:t>
                      </a:r>
                      <a:endParaRPr lang="en-CA" sz="1400" b="1" dirty="0">
                        <a:solidFill>
                          <a:schemeClr val="bg1"/>
                        </a:solidFill>
                        <a:latin typeface="+mn-lt"/>
                      </a:endParaRPr>
                    </a:p>
                  </a:txBody>
                  <a:tcPr anchor="ctr">
                    <a:solidFill>
                      <a:srgbClr val="0070C0"/>
                    </a:solidFill>
                  </a:tcPr>
                </a:tc>
                <a:tc>
                  <a:txBody>
                    <a:bodyPr/>
                    <a:lstStyle/>
                    <a:p>
                      <a:pPr algn="ctr"/>
                      <a:r>
                        <a:rPr lang="en-US" sz="1400" dirty="0">
                          <a:latin typeface="+mn-lt"/>
                        </a:rPr>
                        <a:t>4</a:t>
                      </a:r>
                      <a:endParaRPr lang="en-CA" sz="1400" dirty="0">
                        <a:latin typeface="+mn-lt"/>
                      </a:endParaRPr>
                    </a:p>
                  </a:txBody>
                  <a:tcPr anchor="ctr">
                    <a:solidFill>
                      <a:schemeClr val="accent1">
                        <a:lumMod val="20000"/>
                        <a:lumOff val="80000"/>
                      </a:schemeClr>
                    </a:solidFill>
                  </a:tcPr>
                </a:tc>
                <a:tc>
                  <a:txBody>
                    <a:bodyPr/>
                    <a:lstStyle/>
                    <a:p>
                      <a:pPr algn="ctr"/>
                      <a:r>
                        <a:rPr lang="en-US" sz="1400" dirty="0">
                          <a:latin typeface="+mn-lt"/>
                        </a:rPr>
                        <a:t>2</a:t>
                      </a:r>
                      <a:endParaRPr lang="en-CA" sz="1400" dirty="0">
                        <a:latin typeface="+mn-lt"/>
                      </a:endParaRPr>
                    </a:p>
                  </a:txBody>
                  <a:tcPr anchor="ctr">
                    <a:solidFill>
                      <a:schemeClr val="accent6">
                        <a:lumMod val="40000"/>
                        <a:lumOff val="60000"/>
                      </a:schemeClr>
                    </a:solidFill>
                  </a:tcPr>
                </a:tc>
                <a:extLst>
                  <a:ext uri="{0D108BD9-81ED-4DB2-BD59-A6C34878D82A}">
                    <a16:rowId xmlns:a16="http://schemas.microsoft.com/office/drawing/2014/main" val="1429289958"/>
                  </a:ext>
                </a:extLst>
              </a:tr>
              <a:tr h="746422">
                <a:tc>
                  <a:txBody>
                    <a:bodyPr/>
                    <a:lstStyle/>
                    <a:p>
                      <a:r>
                        <a:rPr lang="en-US" sz="1400" b="1" dirty="0">
                          <a:solidFill>
                            <a:schemeClr val="bg1"/>
                          </a:solidFill>
                          <a:latin typeface="+mn-lt"/>
                        </a:rPr>
                        <a:t>4. Vent et </a:t>
                      </a:r>
                      <a:r>
                        <a:rPr lang="en-US" sz="1400" b="1" dirty="0" err="1">
                          <a:solidFill>
                            <a:schemeClr val="bg1"/>
                          </a:solidFill>
                          <a:latin typeface="+mn-lt"/>
                        </a:rPr>
                        <a:t>eau</a:t>
                      </a:r>
                      <a:r>
                        <a:rPr lang="en-US" sz="1400" b="1" dirty="0">
                          <a:solidFill>
                            <a:schemeClr val="bg1"/>
                          </a:solidFill>
                          <a:latin typeface="+mn-lt"/>
                        </a:rPr>
                        <a:t> </a:t>
                      </a:r>
                      <a:endParaRPr lang="en-CA" sz="1400" b="1" dirty="0">
                        <a:solidFill>
                          <a:schemeClr val="bg1"/>
                        </a:solidFill>
                        <a:latin typeface="+mn-lt"/>
                      </a:endParaRPr>
                    </a:p>
                  </a:txBody>
                  <a:tcPr anchor="ctr">
                    <a:solidFill>
                      <a:srgbClr val="0070C0"/>
                    </a:solidFill>
                  </a:tcPr>
                </a:tc>
                <a:tc>
                  <a:txBody>
                    <a:bodyPr/>
                    <a:lstStyle/>
                    <a:p>
                      <a:r>
                        <a:rPr lang="fr-FR" sz="1700" b="1" dirty="0">
                          <a:solidFill>
                            <a:schemeClr val="bg1"/>
                          </a:solidFill>
                          <a:latin typeface="+mn-lt"/>
                        </a:rPr>
                        <a:t>Léger clapot/agité / vent 5 mi/h + vs vent calme / &lt;5 mi/h</a:t>
                      </a:r>
                      <a:endParaRPr lang="en-CA" sz="1400" b="1" dirty="0">
                        <a:solidFill>
                          <a:schemeClr val="bg1"/>
                        </a:solidFill>
                        <a:latin typeface="+mn-lt"/>
                      </a:endParaRPr>
                    </a:p>
                  </a:txBody>
                  <a:tcPr anchor="ctr">
                    <a:solidFill>
                      <a:srgbClr val="0070C0"/>
                    </a:solidFill>
                  </a:tcPr>
                </a:tc>
                <a:tc>
                  <a:txBody>
                    <a:bodyPr/>
                    <a:lstStyle/>
                    <a:p>
                      <a:pPr algn="ctr"/>
                      <a:r>
                        <a:rPr lang="en-US" sz="1400" dirty="0">
                          <a:latin typeface="+mn-lt"/>
                        </a:rPr>
                        <a:t>3</a:t>
                      </a:r>
                      <a:endParaRPr lang="en-CA" sz="1400" dirty="0">
                        <a:latin typeface="+mn-lt"/>
                      </a:endParaRPr>
                    </a:p>
                  </a:txBody>
                  <a:tcPr anchor="ctr">
                    <a:solidFill>
                      <a:schemeClr val="accent1">
                        <a:lumMod val="60000"/>
                        <a:lumOff val="40000"/>
                      </a:schemeClr>
                    </a:solidFill>
                  </a:tcPr>
                </a:tc>
                <a:tc>
                  <a:txBody>
                    <a:bodyPr/>
                    <a:lstStyle/>
                    <a:p>
                      <a:pPr algn="ctr"/>
                      <a:r>
                        <a:rPr lang="en-US" sz="1400" dirty="0">
                          <a:latin typeface="+mn-lt"/>
                        </a:rPr>
                        <a:t>4</a:t>
                      </a:r>
                      <a:endParaRPr lang="en-CA" sz="1400" dirty="0">
                        <a:latin typeface="+mn-lt"/>
                      </a:endParaRPr>
                    </a:p>
                  </a:txBody>
                  <a:tcPr anchor="ctr">
                    <a:solidFill>
                      <a:schemeClr val="accent1">
                        <a:lumMod val="20000"/>
                        <a:lumOff val="80000"/>
                      </a:schemeClr>
                    </a:solidFill>
                  </a:tcPr>
                </a:tc>
                <a:extLst>
                  <a:ext uri="{0D108BD9-81ED-4DB2-BD59-A6C34878D82A}">
                    <a16:rowId xmlns:a16="http://schemas.microsoft.com/office/drawing/2014/main" val="4234677018"/>
                  </a:ext>
                </a:extLst>
              </a:tr>
              <a:tr h="551851">
                <a:tc>
                  <a:txBody>
                    <a:bodyPr/>
                    <a:lstStyle/>
                    <a:p>
                      <a:r>
                        <a:rPr lang="en-US" sz="1400" b="1" dirty="0" err="1">
                          <a:solidFill>
                            <a:schemeClr val="bg1"/>
                          </a:solidFill>
                          <a:latin typeface="+mn-lt"/>
                        </a:rPr>
                        <a:t>Mouvement</a:t>
                      </a:r>
                      <a:r>
                        <a:rPr lang="en-US" sz="1400" b="1" dirty="0">
                          <a:solidFill>
                            <a:schemeClr val="bg1"/>
                          </a:solidFill>
                          <a:latin typeface="+mn-lt"/>
                        </a:rPr>
                        <a:t> du bateau</a:t>
                      </a:r>
                      <a:endParaRPr lang="en-CA" sz="1400" b="1" dirty="0">
                        <a:solidFill>
                          <a:schemeClr val="bg1"/>
                        </a:solidFill>
                        <a:latin typeface="+mn-lt"/>
                      </a:endParaRPr>
                    </a:p>
                  </a:txBody>
                  <a:tcPr anchor="ctr">
                    <a:solidFill>
                      <a:srgbClr val="0070C0"/>
                    </a:solidFill>
                  </a:tcPr>
                </a:tc>
                <a:tc>
                  <a:txBody>
                    <a:bodyPr/>
                    <a:lstStyle/>
                    <a:p>
                      <a:r>
                        <a:rPr lang="fr-FR" sz="1400" b="1" dirty="0">
                          <a:solidFill>
                            <a:schemeClr val="bg1"/>
                          </a:solidFill>
                          <a:latin typeface="+mn-lt"/>
                        </a:rPr>
                        <a:t>Léger clapot/agité / vent 5 mi/h + vs vent calme / &lt;5 mi/h</a:t>
                      </a:r>
                      <a:endParaRPr lang="en-CA" sz="1400" b="1" dirty="0">
                        <a:solidFill>
                          <a:schemeClr val="bg1"/>
                        </a:solidFill>
                        <a:latin typeface="+mn-lt"/>
                      </a:endParaRPr>
                    </a:p>
                  </a:txBody>
                  <a:tcPr anchor="ctr">
                    <a:solidFill>
                      <a:srgbClr val="0070C0"/>
                    </a:solidFill>
                  </a:tcPr>
                </a:tc>
                <a:tc>
                  <a:txBody>
                    <a:bodyPr/>
                    <a:lstStyle/>
                    <a:p>
                      <a:pPr algn="ctr"/>
                      <a:endParaRPr lang="en-CA" sz="1400" dirty="0">
                        <a:latin typeface="+mn-lt"/>
                      </a:endParaRPr>
                    </a:p>
                  </a:txBody>
                  <a:tcPr anchor="ctr">
                    <a:noFill/>
                  </a:tcPr>
                </a:tc>
                <a:tc>
                  <a:txBody>
                    <a:bodyPr/>
                    <a:lstStyle/>
                    <a:p>
                      <a:pPr algn="ctr"/>
                      <a:endParaRPr lang="en-CA" sz="1400" dirty="0">
                        <a:latin typeface="+mn-lt"/>
                      </a:endParaRPr>
                    </a:p>
                  </a:txBody>
                  <a:tcPr anchor="ctr">
                    <a:noFill/>
                  </a:tcPr>
                </a:tc>
                <a:extLst>
                  <a:ext uri="{0D108BD9-81ED-4DB2-BD59-A6C34878D82A}">
                    <a16:rowId xmlns:a16="http://schemas.microsoft.com/office/drawing/2014/main" val="3979526704"/>
                  </a:ext>
                </a:extLst>
              </a:tr>
              <a:tr h="528716">
                <a:tc>
                  <a:txBody>
                    <a:bodyPr/>
                    <a:lstStyle/>
                    <a:p>
                      <a:r>
                        <a:rPr lang="en-US" sz="1400" b="1" dirty="0">
                          <a:solidFill>
                            <a:schemeClr val="bg1"/>
                          </a:solidFill>
                          <a:latin typeface="+mn-lt"/>
                        </a:rPr>
                        <a:t># de </a:t>
                      </a:r>
                      <a:r>
                        <a:rPr lang="en-US" sz="1400" b="1" dirty="0" err="1">
                          <a:solidFill>
                            <a:schemeClr val="bg1"/>
                          </a:solidFill>
                          <a:latin typeface="+mn-lt"/>
                        </a:rPr>
                        <a:t>plaisanciers</a:t>
                      </a:r>
                      <a:endParaRPr lang="en-CA" sz="1400" b="1" dirty="0">
                        <a:solidFill>
                          <a:schemeClr val="bg1"/>
                        </a:solidFill>
                        <a:latin typeface="+mn-lt"/>
                      </a:endParaRPr>
                    </a:p>
                  </a:txBody>
                  <a:tcPr anchor="ctr">
                    <a:solidFill>
                      <a:srgbClr val="0070C0"/>
                    </a:solidFill>
                  </a:tcPr>
                </a:tc>
                <a:tc>
                  <a:txBody>
                    <a:bodyPr/>
                    <a:lstStyle/>
                    <a:p>
                      <a:r>
                        <a:rPr lang="fr-FR" sz="1400" b="1" dirty="0">
                          <a:solidFill>
                            <a:schemeClr val="bg1"/>
                          </a:solidFill>
                          <a:latin typeface="+mn-lt"/>
                        </a:rPr>
                        <a:t>Seul/Seul vs. 2 plaisanciers +</a:t>
                      </a:r>
                      <a:endParaRPr lang="en-CA" sz="1400" b="1" dirty="0">
                        <a:solidFill>
                          <a:schemeClr val="bg1"/>
                        </a:solidFill>
                        <a:latin typeface="+mn-lt"/>
                      </a:endParaRPr>
                    </a:p>
                  </a:txBody>
                  <a:tcPr anchor="ctr">
                    <a:solidFill>
                      <a:srgbClr val="0070C0"/>
                    </a:solidFill>
                  </a:tcPr>
                </a:tc>
                <a:tc>
                  <a:txBody>
                    <a:bodyPr/>
                    <a:lstStyle/>
                    <a:p>
                      <a:pPr algn="ctr"/>
                      <a:endParaRPr lang="en-CA" sz="1400" dirty="0">
                        <a:latin typeface="+mn-lt"/>
                      </a:endParaRPr>
                    </a:p>
                  </a:txBody>
                  <a:tcPr anchor="ctr">
                    <a:noFill/>
                  </a:tcPr>
                </a:tc>
                <a:tc>
                  <a:txBody>
                    <a:bodyPr/>
                    <a:lstStyle/>
                    <a:p>
                      <a:pPr algn="ctr"/>
                      <a:endParaRPr lang="en-CA" sz="1400" dirty="0">
                        <a:latin typeface="+mn-lt"/>
                      </a:endParaRPr>
                    </a:p>
                  </a:txBody>
                  <a:tcPr anchor="ctr">
                    <a:noFill/>
                  </a:tcPr>
                </a:tc>
                <a:extLst>
                  <a:ext uri="{0D108BD9-81ED-4DB2-BD59-A6C34878D82A}">
                    <a16:rowId xmlns:a16="http://schemas.microsoft.com/office/drawing/2014/main" val="3816815229"/>
                  </a:ext>
                </a:extLst>
              </a:tr>
            </a:tbl>
          </a:graphicData>
        </a:graphic>
      </p:graphicFrame>
      <p:sp>
        <p:nvSpPr>
          <p:cNvPr id="2" name="Title 3">
            <a:extLst>
              <a:ext uri="{FF2B5EF4-FFF2-40B4-BE49-F238E27FC236}">
                <a16:creationId xmlns:a16="http://schemas.microsoft.com/office/drawing/2014/main" id="{191B562C-BF41-9845-B54C-15879D1FAAA5}"/>
              </a:ext>
            </a:extLst>
          </p:cNvPr>
          <p:cNvSpPr>
            <a:spLocks noGrp="1"/>
          </p:cNvSpPr>
          <p:nvPr>
            <p:ph type="title"/>
          </p:nvPr>
        </p:nvSpPr>
        <p:spPr>
          <a:xfrm>
            <a:off x="1848464" y="-58056"/>
            <a:ext cx="10343535" cy="1164718"/>
          </a:xfrm>
        </p:spPr>
        <p:txBody>
          <a:bodyPr anchor="t">
            <a:normAutofit fontScale="90000"/>
          </a:bodyPr>
          <a:lstStyle/>
          <a:p>
            <a:r>
              <a:rPr lang="fr-FR" sz="1700" b="1" dirty="0"/>
              <a:t>Le principal facteur de risque associé à un port plus élevé du gilet de sauvetage pour tous les bateaux à moteur (à la fois au total et pour les petits &lt;6M) est une activité - spécifiquement la pêche / à grande vitesse / Ski *. Température de l'air fraîche, enfant à bord et léger clapot / eaux agitées / le vent de 5 mi/h + sont également associés à un port plus élevée, bien que classé légèrement différemment pour le total par rapport aux petits bateaux à moteur.</a:t>
            </a:r>
            <a:endParaRPr lang="en-CA" sz="1700" dirty="0"/>
          </a:p>
        </p:txBody>
      </p:sp>
      <p:sp>
        <p:nvSpPr>
          <p:cNvPr id="5" name="TextBox 4">
            <a:extLst>
              <a:ext uri="{FF2B5EF4-FFF2-40B4-BE49-F238E27FC236}">
                <a16:creationId xmlns:a16="http://schemas.microsoft.com/office/drawing/2014/main" id="{0E0EEF52-48F2-82C5-4A3D-460AFEADE560}"/>
              </a:ext>
            </a:extLst>
          </p:cNvPr>
          <p:cNvSpPr txBox="1"/>
          <p:nvPr/>
        </p:nvSpPr>
        <p:spPr>
          <a:xfrm>
            <a:off x="88776" y="6202708"/>
            <a:ext cx="12192000" cy="276999"/>
          </a:xfrm>
          <a:prstGeom prst="rect">
            <a:avLst/>
          </a:prstGeom>
          <a:noFill/>
        </p:spPr>
        <p:txBody>
          <a:bodyPr wrap="square" rtlCol="0">
            <a:spAutoFit/>
          </a:bodyPr>
          <a:lstStyle/>
          <a:p>
            <a:pPr algn="l"/>
            <a:r>
              <a:rPr lang="en-CA" sz="1200" dirty="0"/>
              <a:t>* SN = Ski nautique / Wakeboard</a:t>
            </a:r>
          </a:p>
        </p:txBody>
      </p:sp>
      <p:sp>
        <p:nvSpPr>
          <p:cNvPr id="6" name="Slide Number Placeholder 5">
            <a:extLst>
              <a:ext uri="{FF2B5EF4-FFF2-40B4-BE49-F238E27FC236}">
                <a16:creationId xmlns:a16="http://schemas.microsoft.com/office/drawing/2014/main" id="{D8FBE733-4B95-277E-DE9C-B3698C3CC797}"/>
              </a:ext>
            </a:extLst>
          </p:cNvPr>
          <p:cNvSpPr txBox="1">
            <a:spLocks/>
          </p:cNvSpPr>
          <p:nvPr/>
        </p:nvSpPr>
        <p:spPr>
          <a:xfrm>
            <a:off x="11585360" y="6503018"/>
            <a:ext cx="517864" cy="365125"/>
          </a:xfrm>
          <a:prstGeom prst="rect">
            <a:avLst/>
          </a:prstGeom>
        </p:spPr>
        <p:txBody>
          <a:bodyP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53223C-A70F-4A00-9B21-174ED937DE7F}" type="slidenum">
              <a:rPr lang="en-CA" smtClean="0"/>
              <a:pPr/>
              <a:t>25</a:t>
            </a:fld>
            <a:endParaRPr lang="en-CA" dirty="0"/>
          </a:p>
        </p:txBody>
      </p:sp>
      <p:sp>
        <p:nvSpPr>
          <p:cNvPr id="7" name="TextBox 6">
            <a:extLst>
              <a:ext uri="{FF2B5EF4-FFF2-40B4-BE49-F238E27FC236}">
                <a16:creationId xmlns:a16="http://schemas.microsoft.com/office/drawing/2014/main" id="{A2C9EB31-D02A-5A54-B01C-848717C9C7E2}"/>
              </a:ext>
            </a:extLst>
          </p:cNvPr>
          <p:cNvSpPr txBox="1"/>
          <p:nvPr/>
        </p:nvSpPr>
        <p:spPr>
          <a:xfrm>
            <a:off x="551543" y="1263284"/>
            <a:ext cx="11176000" cy="369332"/>
          </a:xfrm>
          <a:prstGeom prst="rect">
            <a:avLst/>
          </a:prstGeom>
          <a:noFill/>
        </p:spPr>
        <p:txBody>
          <a:bodyPr wrap="square" rtlCol="0">
            <a:spAutoFit/>
          </a:bodyPr>
          <a:lstStyle/>
          <a:p>
            <a:r>
              <a:rPr lang="fr-FR" sz="1800" b="1" dirty="0"/>
              <a:t>Comment les facteurs de risque contribuent au port du gilet de sauvetage dans les régions des lacs de la RTF : 2022</a:t>
            </a:r>
            <a:endParaRPr lang="en-CA" b="1" dirty="0"/>
          </a:p>
        </p:txBody>
      </p:sp>
      <p:sp>
        <p:nvSpPr>
          <p:cNvPr id="3" name="TextBox 2">
            <a:extLst>
              <a:ext uri="{FF2B5EF4-FFF2-40B4-BE49-F238E27FC236}">
                <a16:creationId xmlns:a16="http://schemas.microsoft.com/office/drawing/2014/main" id="{DB35FBED-8F4F-DA22-A764-25F628DEE3B9}"/>
              </a:ext>
            </a:extLst>
          </p:cNvPr>
          <p:cNvSpPr txBox="1"/>
          <p:nvPr/>
        </p:nvSpPr>
        <p:spPr>
          <a:xfrm>
            <a:off x="6316580" y="5276263"/>
            <a:ext cx="4487778" cy="830997"/>
          </a:xfrm>
          <a:prstGeom prst="rect">
            <a:avLst/>
          </a:prstGeom>
          <a:noFill/>
        </p:spPr>
        <p:txBody>
          <a:bodyPr wrap="square" rtlCol="0">
            <a:spAutoFit/>
          </a:bodyPr>
          <a:lstStyle/>
          <a:p>
            <a:pPr marL="171450" indent="-171450" algn="l">
              <a:buFont typeface="Arial" panose="020B0604020202020204" pitchFamily="34" charset="0"/>
              <a:buChar char="•"/>
            </a:pPr>
            <a:r>
              <a:rPr lang="fr-FR" sz="1600" dirty="0"/>
              <a:t>Mouvement du bateau et # de plaisanciers à bord n’étaient pas associés aux changements dans port du gilet de sauvetage.</a:t>
            </a:r>
            <a:endParaRPr lang="en-CA" sz="1600" dirty="0"/>
          </a:p>
        </p:txBody>
      </p:sp>
      <p:sp>
        <p:nvSpPr>
          <p:cNvPr id="8" name="Slide Number Placeholder 3">
            <a:extLst>
              <a:ext uri="{FF2B5EF4-FFF2-40B4-BE49-F238E27FC236}">
                <a16:creationId xmlns:a16="http://schemas.microsoft.com/office/drawing/2014/main" id="{2D8DEA50-87E2-1E5B-6951-4D2034D28A6B}"/>
              </a:ext>
            </a:extLst>
          </p:cNvPr>
          <p:cNvSpPr>
            <a:spLocks noGrp="1"/>
          </p:cNvSpPr>
          <p:nvPr>
            <p:ph type="sldNum" sz="quarter" idx="12"/>
          </p:nvPr>
        </p:nvSpPr>
        <p:spPr>
          <a:xfrm>
            <a:off x="11414687" y="6480176"/>
            <a:ext cx="768085" cy="365125"/>
          </a:xfrm>
        </p:spPr>
        <p:txBody>
          <a:bodyPr/>
          <a:lstStyle/>
          <a:p>
            <a:fld id="{5857359A-ACC2-4AC8-94CA-842605F06C6B}" type="slidenum">
              <a:rPr lang="en-US">
                <a:solidFill>
                  <a:prstClr val="white">
                    <a:lumMod val="50000"/>
                  </a:prstClr>
                </a:solidFill>
                <a:latin typeface="Calibri"/>
              </a:rPr>
              <a:pPr/>
              <a:t>25</a:t>
            </a:fld>
            <a:endParaRPr lang="en-US" dirty="0">
              <a:solidFill>
                <a:prstClr val="white">
                  <a:lumMod val="50000"/>
                </a:prstClr>
              </a:solidFill>
              <a:latin typeface="Calibri"/>
            </a:endParaRPr>
          </a:p>
        </p:txBody>
      </p:sp>
    </p:spTree>
    <p:custDataLst>
      <p:tags r:id="rId1"/>
    </p:custDataLst>
    <p:extLst>
      <p:ext uri="{BB962C8B-B14F-4D97-AF65-F5344CB8AC3E}">
        <p14:creationId xmlns:p14="http://schemas.microsoft.com/office/powerpoint/2010/main" val="2783142165"/>
      </p:ext>
    </p:extLst>
  </p:cSld>
  <p:clrMapOvr>
    <a:masterClrMapping/>
  </p:clrMapOvr>
  <p:transition spd="slow">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BC1A4-5B5D-30B8-7206-87A2587DB8E0}"/>
              </a:ext>
            </a:extLst>
          </p:cNvPr>
          <p:cNvSpPr>
            <a:spLocks noGrp="1"/>
          </p:cNvSpPr>
          <p:nvPr>
            <p:ph type="title"/>
          </p:nvPr>
        </p:nvSpPr>
        <p:spPr>
          <a:xfrm>
            <a:off x="2225841" y="264696"/>
            <a:ext cx="7253556" cy="428977"/>
          </a:xfrm>
        </p:spPr>
        <p:txBody>
          <a:bodyPr>
            <a:normAutofit fontScale="90000"/>
          </a:bodyPr>
          <a:lstStyle/>
          <a:p>
            <a:r>
              <a:rPr lang="en-CA" sz="2400" dirty="0"/>
              <a:t>Résumé</a:t>
            </a:r>
          </a:p>
        </p:txBody>
      </p:sp>
      <p:sp>
        <p:nvSpPr>
          <p:cNvPr id="3" name="Content Placeholder 2">
            <a:extLst>
              <a:ext uri="{FF2B5EF4-FFF2-40B4-BE49-F238E27FC236}">
                <a16:creationId xmlns:a16="http://schemas.microsoft.com/office/drawing/2014/main" id="{164C3ED9-C152-B1E2-C691-756D3D79BC1C}"/>
              </a:ext>
            </a:extLst>
          </p:cNvPr>
          <p:cNvSpPr>
            <a:spLocks noGrp="1"/>
          </p:cNvSpPr>
          <p:nvPr>
            <p:ph idx="1"/>
          </p:nvPr>
        </p:nvSpPr>
        <p:spPr>
          <a:xfrm>
            <a:off x="88776" y="1125164"/>
            <a:ext cx="12093996" cy="5431286"/>
          </a:xfrm>
        </p:spPr>
        <p:txBody>
          <a:bodyPr>
            <a:normAutofit fontScale="85000" lnSpcReduction="10000"/>
          </a:bodyPr>
          <a:lstStyle/>
          <a:p>
            <a:pPr>
              <a:lnSpc>
                <a:spcPct val="120000"/>
              </a:lnSpc>
              <a:spcBef>
                <a:spcPts val="600"/>
              </a:spcBef>
            </a:pPr>
            <a:r>
              <a:rPr lang="fr-FR" sz="1400" b="1" dirty="0"/>
              <a:t>Profil des plaisanciers : </a:t>
            </a:r>
            <a:r>
              <a:rPr lang="fr-FR" sz="1400" dirty="0"/>
              <a:t>la plupart des plaisanciers observés sur les lacs intérieurs étaient des plaisanciers à moteur (91 %), avec moins de pagayeurs (7 %) et de marins à voile (3 %).</a:t>
            </a:r>
            <a:endParaRPr lang="fr-FR" sz="1100" dirty="0"/>
          </a:p>
          <a:p>
            <a:pPr lvl="1">
              <a:lnSpc>
                <a:spcPct val="120000"/>
              </a:lnSpc>
              <a:spcBef>
                <a:spcPts val="600"/>
              </a:spcBef>
            </a:pPr>
            <a:r>
              <a:rPr lang="fr-FR" sz="1100" dirty="0"/>
              <a:t>Les deux tiers (65 %) des plaisanciers à moteur naviguaient dans de petites embarcations de moins de 6 mètres de longueur, la majorité (62 %) étant en mouvement. Les activités les plus courantes étaient la navigation de plaisance, suivie de la pêche.</a:t>
            </a:r>
          </a:p>
          <a:p>
            <a:pPr lvl="1">
              <a:lnSpc>
                <a:spcPct val="120000"/>
              </a:lnSpc>
              <a:spcBef>
                <a:spcPts val="600"/>
              </a:spcBef>
            </a:pPr>
            <a:r>
              <a:rPr lang="fr-FR" sz="1100" dirty="0"/>
              <a:t>Près des deux tiers (61 %) de tous les plaisanciers étaient des hommes; et 8 sur 10 étaient des adultes âgés de 18 à 64 ans. Un peu plus du tiers (38 %) étaient des opérateurs; seulement 10 % étaient seuls.</a:t>
            </a:r>
          </a:p>
          <a:p>
            <a:pPr>
              <a:lnSpc>
                <a:spcPct val="120000"/>
              </a:lnSpc>
              <a:spcBef>
                <a:spcPts val="600"/>
              </a:spcBef>
            </a:pPr>
            <a:r>
              <a:rPr lang="fr-FR" sz="1400" b="1" dirty="0"/>
              <a:t>Taux de port des gilets de sauvetage : </a:t>
            </a:r>
            <a:r>
              <a:rPr lang="fr-FR" sz="1400" dirty="0"/>
              <a:t>dans l'ensemble, 24 % des plaisanciers portaient des gilets de sauvetage – généralement du type flottant traditionnel. Les taux de port du gilet de sauvetage étaient beaucoup plus élevés pour les pagayeurs (60 %) et les marins à voile (47 %) que pour les plaisanciers à moteur (21 %).</a:t>
            </a:r>
          </a:p>
          <a:p>
            <a:pPr lvl="1">
              <a:lnSpc>
                <a:spcPct val="120000"/>
              </a:lnSpc>
              <a:spcBef>
                <a:spcPts val="600"/>
              </a:spcBef>
            </a:pPr>
            <a:r>
              <a:rPr lang="fr-FR" sz="1100" dirty="0"/>
              <a:t>Les taux de port des gilets de sauvetage des plaisanciers à moteur sont très faibles pour tous les types d'embarcations (à l'exception des motomarines et des pneumatiques), y compris les petits bateaux à moteur ouverts (&lt;6 m) (24 %), les petits runabouts (18 %), les grands runabouts (15 %) et les bateaux pontons (13 %).</a:t>
            </a:r>
          </a:p>
          <a:p>
            <a:pPr lvl="1">
              <a:lnSpc>
                <a:spcPct val="120000"/>
              </a:lnSpc>
              <a:spcBef>
                <a:spcPts val="600"/>
              </a:spcBef>
            </a:pPr>
            <a:r>
              <a:rPr lang="fr-FR" sz="1100" dirty="0"/>
              <a:t>Les kayakistes (67%), les canoéistes (64%) et les marins de petits voiliers (68%) ont des niveaux élevés de port du gilet de sauvetage. Cependant, le taux de port en planche à pagaie est relativement faible (seulement 39%).</a:t>
            </a:r>
          </a:p>
          <a:p>
            <a:pPr lvl="1">
              <a:lnSpc>
                <a:spcPct val="120000"/>
              </a:lnSpc>
              <a:spcBef>
                <a:spcPts val="600"/>
              </a:spcBef>
            </a:pPr>
            <a:r>
              <a:rPr lang="fr-FR" sz="1100" dirty="0"/>
              <a:t>Le port du gilet de sauvetage par activité était un peu plus élevé pour la pêche (19 %) que pour la plaisance et le motonautisme à grande vitesse (16 %).</a:t>
            </a:r>
          </a:p>
          <a:p>
            <a:pPr lvl="1">
              <a:lnSpc>
                <a:spcPct val="120000"/>
              </a:lnSpc>
              <a:spcBef>
                <a:spcPts val="600"/>
              </a:spcBef>
            </a:pPr>
            <a:r>
              <a:rPr lang="fr-FR" sz="1100" dirty="0"/>
              <a:t>Les adultes de 18 à 64 ans (18 %) et les personnes âgées de 65 ans et plus (10 %) ont des taux de port beaucoup plus faibles que les enfants de moins de 13 ans (85 %) et les adolescents (51 %).</a:t>
            </a:r>
          </a:p>
          <a:p>
            <a:pPr>
              <a:lnSpc>
                <a:spcPct val="120000"/>
              </a:lnSpc>
              <a:spcBef>
                <a:spcPts val="600"/>
              </a:spcBef>
            </a:pPr>
            <a:r>
              <a:rPr lang="fr-FR" sz="1500" dirty="0"/>
              <a:t>Les plaisanciers perçoivent différents niveaux de risque, selon les situations de navigation. Le principal facteur de risque associé à un port plus élevé du gilet de sauvetage pour les bateaux à moteur est l'activité, en particulier la pêche, la vitesse élevée et le wakeboard/ski nautique. Suivi de la température fraîche, de la présence d'un enfant à bord, d’eaux agitées et du vent.</a:t>
            </a:r>
          </a:p>
          <a:p>
            <a:pPr>
              <a:lnSpc>
                <a:spcPct val="120000"/>
              </a:lnSpc>
              <a:spcBef>
                <a:spcPts val="600"/>
              </a:spcBef>
            </a:pPr>
            <a:r>
              <a:rPr lang="fr-FR" sz="1500" dirty="0"/>
              <a:t>Les principales raisons de ne pas porter de gilet de sauvetage sont les croyances des plaisanciers selon lesquelles LJ: trop chaud / inconfortable (30 %); ils sont dans une grande embarcation sécuritaire ou stable (26 %); ils ne portent habituellement pas de gilet de sauvetage (25 %) et peuvent l’enfiler au besoin (24 %); ils sont dans l’embarcation ou doivent seulement l’avoir dans l’embarcation (22 %), c’est un bon nageur (21 %) et l’eau est calme (20 %).</a:t>
            </a:r>
          </a:p>
          <a:p>
            <a:pPr>
              <a:lnSpc>
                <a:spcPct val="120000"/>
              </a:lnSpc>
              <a:spcBef>
                <a:spcPts val="600"/>
              </a:spcBef>
            </a:pPr>
            <a:r>
              <a:rPr lang="fr-FR" sz="1500" dirty="0"/>
              <a:t>Cependant, la moitié ou plus des plaisanciers sont également tout à fait d'accord pour dire que le port d'un gilet de sauvetage : « me fait gagner du temps pour être secouru si je tombe à l’eau » ; « me prépare en cas d'imprévu » ; a du sens car « il est difficile de remonter dans le bateau si vous tombez à l’eau »; et « si je ne le porte pas, je ne pourrai pas le mettre si je tombe à l'eau ».</a:t>
            </a:r>
          </a:p>
        </p:txBody>
      </p:sp>
      <p:sp>
        <p:nvSpPr>
          <p:cNvPr id="4" name="Slide Number Placeholder 5">
            <a:extLst>
              <a:ext uri="{FF2B5EF4-FFF2-40B4-BE49-F238E27FC236}">
                <a16:creationId xmlns:a16="http://schemas.microsoft.com/office/drawing/2014/main" id="{43AF4479-E387-6C95-7524-9350C5287F9B}"/>
              </a:ext>
            </a:extLst>
          </p:cNvPr>
          <p:cNvSpPr txBox="1">
            <a:spLocks/>
          </p:cNvSpPr>
          <p:nvPr/>
        </p:nvSpPr>
        <p:spPr>
          <a:xfrm>
            <a:off x="11585360" y="6503018"/>
            <a:ext cx="517864" cy="365125"/>
          </a:xfrm>
          <a:prstGeom prst="rect">
            <a:avLst/>
          </a:prstGeom>
        </p:spPr>
        <p:txBody>
          <a:bodyP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53223C-A70F-4A00-9B21-174ED937DE7F}" type="slidenum">
              <a:rPr lang="en-CA" smtClean="0"/>
              <a:pPr/>
              <a:t>26</a:t>
            </a:fld>
            <a:endParaRPr lang="en-CA" dirty="0"/>
          </a:p>
        </p:txBody>
      </p:sp>
      <p:sp>
        <p:nvSpPr>
          <p:cNvPr id="5" name="Slide Number Placeholder 3">
            <a:extLst>
              <a:ext uri="{FF2B5EF4-FFF2-40B4-BE49-F238E27FC236}">
                <a16:creationId xmlns:a16="http://schemas.microsoft.com/office/drawing/2014/main" id="{DA23DBE5-B0FD-CBE2-4266-CCF49B2A9419}"/>
              </a:ext>
            </a:extLst>
          </p:cNvPr>
          <p:cNvSpPr>
            <a:spLocks noGrp="1"/>
          </p:cNvSpPr>
          <p:nvPr>
            <p:ph type="sldNum" sz="quarter" idx="12"/>
          </p:nvPr>
        </p:nvSpPr>
        <p:spPr>
          <a:xfrm>
            <a:off x="11414687" y="6480176"/>
            <a:ext cx="768085" cy="365125"/>
          </a:xfrm>
        </p:spPr>
        <p:txBody>
          <a:bodyPr/>
          <a:lstStyle/>
          <a:p>
            <a:fld id="{5857359A-ACC2-4AC8-94CA-842605F06C6B}" type="slidenum">
              <a:rPr lang="en-US">
                <a:solidFill>
                  <a:prstClr val="white">
                    <a:lumMod val="50000"/>
                  </a:prstClr>
                </a:solidFill>
                <a:latin typeface="Calibri"/>
              </a:rPr>
              <a:pPr/>
              <a:t>26</a:t>
            </a:fld>
            <a:endParaRPr lang="en-US" dirty="0">
              <a:solidFill>
                <a:prstClr val="white">
                  <a:lumMod val="50000"/>
                </a:prstClr>
              </a:solidFill>
              <a:latin typeface="Calibri"/>
            </a:endParaRPr>
          </a:p>
        </p:txBody>
      </p:sp>
    </p:spTree>
    <p:custDataLst>
      <p:tags r:id="rId1"/>
    </p:custDataLst>
    <p:extLst>
      <p:ext uri="{BB962C8B-B14F-4D97-AF65-F5344CB8AC3E}">
        <p14:creationId xmlns:p14="http://schemas.microsoft.com/office/powerpoint/2010/main" val="2906316707"/>
      </p:ext>
    </p:extLst>
  </p:cSld>
  <p:clrMapOvr>
    <a:masterClrMapping/>
  </p:clrMapOvr>
  <p:transition spd="slow">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BC1A4-5B5D-30B8-7206-87A2587DB8E0}"/>
              </a:ext>
            </a:extLst>
          </p:cNvPr>
          <p:cNvSpPr>
            <a:spLocks noGrp="1"/>
          </p:cNvSpPr>
          <p:nvPr>
            <p:ph type="title"/>
          </p:nvPr>
        </p:nvSpPr>
        <p:spPr>
          <a:xfrm>
            <a:off x="2225841" y="264696"/>
            <a:ext cx="7253556" cy="428977"/>
          </a:xfrm>
        </p:spPr>
        <p:txBody>
          <a:bodyPr>
            <a:normAutofit fontScale="90000"/>
          </a:bodyPr>
          <a:lstStyle/>
          <a:p>
            <a:r>
              <a:rPr lang="en-CA" sz="2400" dirty="0"/>
              <a:t>Conclusions</a:t>
            </a:r>
          </a:p>
        </p:txBody>
      </p:sp>
      <p:sp>
        <p:nvSpPr>
          <p:cNvPr id="3" name="Content Placeholder 2">
            <a:extLst>
              <a:ext uri="{FF2B5EF4-FFF2-40B4-BE49-F238E27FC236}">
                <a16:creationId xmlns:a16="http://schemas.microsoft.com/office/drawing/2014/main" id="{164C3ED9-C152-B1E2-C691-756D3D79BC1C}"/>
              </a:ext>
            </a:extLst>
          </p:cNvPr>
          <p:cNvSpPr>
            <a:spLocks noGrp="1"/>
          </p:cNvSpPr>
          <p:nvPr>
            <p:ph idx="1"/>
          </p:nvPr>
        </p:nvSpPr>
        <p:spPr>
          <a:xfrm>
            <a:off x="247650" y="1082647"/>
            <a:ext cx="11855574" cy="5431286"/>
          </a:xfrm>
        </p:spPr>
        <p:txBody>
          <a:bodyPr>
            <a:normAutofit fontScale="92500" lnSpcReduction="10000"/>
          </a:bodyPr>
          <a:lstStyle/>
          <a:p>
            <a:pPr marL="0" indent="0">
              <a:lnSpc>
                <a:spcPct val="120000"/>
              </a:lnSpc>
              <a:spcBef>
                <a:spcPts val="600"/>
              </a:spcBef>
              <a:buNone/>
            </a:pPr>
            <a:r>
              <a:rPr lang="fr-FR" sz="1800" b="1" dirty="0"/>
              <a:t>Il existe d'importantes possibilités d'augmenter le faible taux de port du gilet de sauvetage chez les plaisanciers canadiens.</a:t>
            </a:r>
            <a:endParaRPr lang="en-US" sz="1800" b="1" dirty="0"/>
          </a:p>
          <a:p>
            <a:pPr lvl="1">
              <a:lnSpc>
                <a:spcPct val="120000"/>
              </a:lnSpc>
              <a:spcBef>
                <a:spcPts val="600"/>
              </a:spcBef>
            </a:pPr>
            <a:r>
              <a:rPr lang="fr-FR" sz="1500" dirty="0"/>
              <a:t>Surtout parmi les plaisanciers à moteur qui : pêchent dans de petits bateaux à moteur ouverts et des runabouts ; navigation de plaisance en runabouts ainsi qu'en petits bateaux à moteur non pontés ; et plaisanciers à grande vitesse. Aussi les pagayeurs sur les planches à pagaie debout.</a:t>
            </a:r>
          </a:p>
          <a:p>
            <a:pPr lvl="1">
              <a:lnSpc>
                <a:spcPct val="120000"/>
              </a:lnSpc>
              <a:spcBef>
                <a:spcPts val="600"/>
              </a:spcBef>
            </a:pPr>
            <a:r>
              <a:rPr lang="fr-FR" sz="1500" dirty="0"/>
              <a:t>Surtout les adultes, y compris les personnes âgées.</a:t>
            </a:r>
          </a:p>
          <a:p>
            <a:pPr>
              <a:lnSpc>
                <a:spcPct val="120000"/>
              </a:lnSpc>
              <a:spcBef>
                <a:spcPts val="600"/>
              </a:spcBef>
            </a:pPr>
            <a:r>
              <a:rPr lang="fr-FR" sz="1800" b="1" dirty="0"/>
              <a:t>L'activité, le type de bateau et l'âge </a:t>
            </a:r>
            <a:r>
              <a:rPr lang="fr-FR" sz="1800" dirty="0"/>
              <a:t>sont les principaux moteurs des différences dans les taux de port des gilets de sauvetage.</a:t>
            </a:r>
          </a:p>
          <a:p>
            <a:pPr>
              <a:lnSpc>
                <a:spcPct val="120000"/>
              </a:lnSpc>
              <a:spcBef>
                <a:spcPts val="600"/>
              </a:spcBef>
            </a:pPr>
            <a:r>
              <a:rPr lang="fr-FR" sz="1800" dirty="0"/>
              <a:t>… </a:t>
            </a:r>
            <a:r>
              <a:rPr lang="fr-FR" sz="1700" dirty="0"/>
              <a:t>Aggravé par les perceptions des plaisanciers des différents niveaux de risque selon les indices de la situation - l'activité dans laquelle ils sont engagés, </a:t>
            </a:r>
            <a:r>
              <a:rPr lang="fr-FR" sz="1700" b="1" dirty="0"/>
              <a:t>la météo </a:t>
            </a:r>
            <a:r>
              <a:rPr lang="fr-FR" sz="1700" dirty="0"/>
              <a:t>(températures de l'air plus fraîches, conditions de l'eau/des vagues et du vent) et s'il y a un enfant à bord.</a:t>
            </a:r>
            <a:endParaRPr lang="en-US" sz="1500" dirty="0"/>
          </a:p>
          <a:p>
            <a:pPr>
              <a:lnSpc>
                <a:spcPct val="120000"/>
              </a:lnSpc>
              <a:spcBef>
                <a:spcPts val="600"/>
              </a:spcBef>
            </a:pPr>
            <a:r>
              <a:rPr lang="fr-FR" sz="1800" b="1" dirty="0"/>
              <a:t>La campagne de communication et d'éducation des plaisanciers « À portée de main » a été conçue pour confronter certaines des principales perceptions des plaisanciers qui contribuent au faible port des gilets de sauvetage, notamment </a:t>
            </a:r>
            <a:r>
              <a:rPr lang="en-US" sz="1800" b="1" dirty="0"/>
              <a:t>:</a:t>
            </a:r>
          </a:p>
          <a:p>
            <a:pPr lvl="1">
              <a:lnSpc>
                <a:spcPct val="120000"/>
              </a:lnSpc>
              <a:spcBef>
                <a:spcPts val="600"/>
              </a:spcBef>
            </a:pPr>
            <a:r>
              <a:rPr lang="fr-FR" sz="1600" dirty="0"/>
              <a:t>Tomber à l'eau depuis votre bateau peut arriver, </a:t>
            </a:r>
            <a:r>
              <a:rPr lang="fr-FR" sz="1800" dirty="0">
                <a:effectLst/>
                <a:latin typeface="Calibri" panose="020F0502020204030204" pitchFamily="34" charset="0"/>
                <a:ea typeface="Calibri" panose="020F0502020204030204" pitchFamily="34" charset="0"/>
                <a:cs typeface="Times New Roman" panose="02020603050405020304" pitchFamily="18" charset="0"/>
              </a:rPr>
              <a:t>même d’un bateau stable; </a:t>
            </a:r>
            <a:r>
              <a:rPr lang="fr-FR" sz="1600" dirty="0"/>
              <a:t>et si vous le faites, le port de votre gilet de sauvetage peut vous protéger de certains problèmes, qui, selon les plaisanciers, sont des risques importants, si une chute se produit…</a:t>
            </a:r>
          </a:p>
          <a:p>
            <a:pPr lvl="1">
              <a:lnSpc>
                <a:spcPct val="120000"/>
              </a:lnSpc>
              <a:spcBef>
                <a:spcPts val="600"/>
              </a:spcBef>
            </a:pPr>
            <a:r>
              <a:rPr lang="fr-FR" sz="1600" dirty="0"/>
              <a:t>La chute par-dessus bord peut être soudaine et inattendue ; il pourrait être difficile de remonter dans le bateau ; et « si je ne le porte pas, je ne pourrai pas le mettre après être tombé à l'eau. »</a:t>
            </a:r>
            <a:endParaRPr lang="en-US" sz="1600" dirty="0"/>
          </a:p>
          <a:p>
            <a:pPr>
              <a:lnSpc>
                <a:spcPct val="120000"/>
              </a:lnSpc>
              <a:spcBef>
                <a:spcPts val="600"/>
              </a:spcBef>
            </a:pPr>
            <a:endParaRPr lang="en-US" sz="1200" dirty="0"/>
          </a:p>
        </p:txBody>
      </p:sp>
      <p:sp>
        <p:nvSpPr>
          <p:cNvPr id="4" name="Slide Number Placeholder 5">
            <a:extLst>
              <a:ext uri="{FF2B5EF4-FFF2-40B4-BE49-F238E27FC236}">
                <a16:creationId xmlns:a16="http://schemas.microsoft.com/office/drawing/2014/main" id="{43AF4479-E387-6C95-7524-9350C5287F9B}"/>
              </a:ext>
            </a:extLst>
          </p:cNvPr>
          <p:cNvSpPr txBox="1">
            <a:spLocks/>
          </p:cNvSpPr>
          <p:nvPr/>
        </p:nvSpPr>
        <p:spPr>
          <a:xfrm>
            <a:off x="11585360" y="6503018"/>
            <a:ext cx="517864" cy="365125"/>
          </a:xfrm>
          <a:prstGeom prst="rect">
            <a:avLst/>
          </a:prstGeom>
        </p:spPr>
        <p:txBody>
          <a:bodyP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53223C-A70F-4A00-9B21-174ED937DE7F}" type="slidenum">
              <a:rPr lang="en-CA" smtClean="0"/>
              <a:pPr/>
              <a:t>27</a:t>
            </a:fld>
            <a:endParaRPr lang="en-CA" dirty="0"/>
          </a:p>
        </p:txBody>
      </p:sp>
      <p:sp>
        <p:nvSpPr>
          <p:cNvPr id="5" name="Slide Number Placeholder 3">
            <a:extLst>
              <a:ext uri="{FF2B5EF4-FFF2-40B4-BE49-F238E27FC236}">
                <a16:creationId xmlns:a16="http://schemas.microsoft.com/office/drawing/2014/main" id="{BEED9FAC-3797-9B2D-7BFA-571158A7BA82}"/>
              </a:ext>
            </a:extLst>
          </p:cNvPr>
          <p:cNvSpPr>
            <a:spLocks noGrp="1"/>
          </p:cNvSpPr>
          <p:nvPr>
            <p:ph type="sldNum" sz="quarter" idx="12"/>
          </p:nvPr>
        </p:nvSpPr>
        <p:spPr>
          <a:xfrm>
            <a:off x="11414687" y="6480176"/>
            <a:ext cx="768085" cy="365125"/>
          </a:xfrm>
        </p:spPr>
        <p:txBody>
          <a:bodyPr/>
          <a:lstStyle/>
          <a:p>
            <a:fld id="{5857359A-ACC2-4AC8-94CA-842605F06C6B}" type="slidenum">
              <a:rPr lang="en-US">
                <a:solidFill>
                  <a:prstClr val="white">
                    <a:lumMod val="50000"/>
                  </a:prstClr>
                </a:solidFill>
                <a:latin typeface="Calibri"/>
              </a:rPr>
              <a:pPr/>
              <a:t>27</a:t>
            </a:fld>
            <a:endParaRPr lang="en-US" dirty="0">
              <a:solidFill>
                <a:prstClr val="white">
                  <a:lumMod val="50000"/>
                </a:prstClr>
              </a:solidFill>
              <a:latin typeface="Calibri"/>
            </a:endParaRPr>
          </a:p>
        </p:txBody>
      </p:sp>
    </p:spTree>
    <p:custDataLst>
      <p:tags r:id="rId1"/>
    </p:custDataLst>
    <p:extLst>
      <p:ext uri="{BB962C8B-B14F-4D97-AF65-F5344CB8AC3E}">
        <p14:creationId xmlns:p14="http://schemas.microsoft.com/office/powerpoint/2010/main" val="2738799868"/>
      </p:ext>
    </p:extLst>
  </p:cSld>
  <p:clrMapOvr>
    <a:masterClrMapping/>
  </p:clrMapOvr>
  <p:transition spd="slow">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57359A-ACC2-4AC8-94CA-842605F06C6B}" type="slidenum">
              <a:rPr lang="en-US" smtClean="0"/>
              <a:pPr/>
              <a:t>28</a:t>
            </a:fld>
            <a:endParaRPr lang="en-US"/>
          </a:p>
        </p:txBody>
      </p:sp>
      <p:sp>
        <p:nvSpPr>
          <p:cNvPr id="5" name="Rectangle 4"/>
          <p:cNvSpPr>
            <a:spLocks noChangeArrowheads="1"/>
          </p:cNvSpPr>
          <p:nvPr/>
        </p:nvSpPr>
        <p:spPr bwMode="auto">
          <a:xfrm>
            <a:off x="2379019" y="2438400"/>
            <a:ext cx="7515102" cy="2120900"/>
          </a:xfrm>
          <a:prstGeom prst="rect">
            <a:avLst/>
          </a:prstGeom>
          <a:solidFill>
            <a:srgbClr val="DDDDDD"/>
          </a:solidFill>
          <a:ln w="9525">
            <a:noFill/>
            <a:miter lim="800000"/>
            <a:headEnd/>
            <a:tailEnd/>
          </a:ln>
        </p:spPr>
        <p:txBody>
          <a:bodyPr wrap="none" anchor="ctr"/>
          <a:lstStyle/>
          <a:p>
            <a:endParaRPr lang="en-US" b="1"/>
          </a:p>
        </p:txBody>
      </p:sp>
      <p:sp>
        <p:nvSpPr>
          <p:cNvPr id="6" name="Rectangle 5"/>
          <p:cNvSpPr>
            <a:spLocks noChangeArrowheads="1"/>
          </p:cNvSpPr>
          <p:nvPr/>
        </p:nvSpPr>
        <p:spPr bwMode="auto">
          <a:xfrm>
            <a:off x="2566434" y="2590800"/>
            <a:ext cx="7157239" cy="1828800"/>
          </a:xfrm>
          <a:prstGeom prst="rect">
            <a:avLst/>
          </a:prstGeom>
          <a:solidFill>
            <a:srgbClr val="D95E23"/>
          </a:solidFill>
          <a:ln w="9525">
            <a:noFill/>
            <a:miter lim="800000"/>
            <a:headEnd/>
            <a:tailEnd/>
          </a:ln>
        </p:spPr>
        <p:txBody>
          <a:bodyPr wrap="none" anchor="ctr"/>
          <a:lstStyle/>
          <a:p>
            <a:pPr algn="ctr" eaLnBrk="1" hangingPunct="1">
              <a:spcBef>
                <a:spcPct val="0"/>
              </a:spcBef>
              <a:buFontTx/>
              <a:buNone/>
            </a:pPr>
            <a:r>
              <a:rPr lang="fr-FR" sz="3200" dirty="0">
                <a:latin typeface="Arial" pitchFamily="34" charset="0"/>
                <a:cs typeface="Arial" pitchFamily="34" charset="0"/>
              </a:rPr>
              <a:t>Campagne d’éducation/communication </a:t>
            </a:r>
          </a:p>
          <a:p>
            <a:pPr algn="ctr" eaLnBrk="1" hangingPunct="1">
              <a:spcBef>
                <a:spcPct val="0"/>
              </a:spcBef>
              <a:buFontTx/>
              <a:buNone/>
            </a:pPr>
            <a:r>
              <a:rPr lang="fr-FR" sz="3200" dirty="0">
                <a:latin typeface="Arial" pitchFamily="34" charset="0"/>
                <a:cs typeface="Arial" pitchFamily="34" charset="0"/>
              </a:rPr>
              <a:t>du public de la RTF sur </a:t>
            </a:r>
          </a:p>
          <a:p>
            <a:pPr algn="ctr" eaLnBrk="1" hangingPunct="1">
              <a:spcBef>
                <a:spcPct val="0"/>
              </a:spcBef>
              <a:buFontTx/>
              <a:buNone/>
            </a:pPr>
            <a:r>
              <a:rPr lang="fr-FR" sz="3200" dirty="0">
                <a:latin typeface="Arial" pitchFamily="34" charset="0"/>
                <a:cs typeface="Arial" pitchFamily="34" charset="0"/>
              </a:rPr>
              <a:t>le port du gilet de sauvetage </a:t>
            </a:r>
            <a:endParaRPr lang="en-US" sz="3200" dirty="0">
              <a:latin typeface="Arial" pitchFamily="34" charset="0"/>
              <a:cs typeface="Arial" pitchFamily="34" charset="0"/>
            </a:endParaRPr>
          </a:p>
        </p:txBody>
      </p:sp>
    </p:spTree>
    <p:custDataLst>
      <p:tags r:id="rId1"/>
    </p:custDataLst>
  </p:cSld>
  <p:clrMapOvr>
    <a:masterClrMapping/>
  </p:clrMapOvr>
  <p:transition spd="slow">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3179" y="0"/>
            <a:ext cx="10209593" cy="1052736"/>
          </a:xfrm>
        </p:spPr>
        <p:txBody>
          <a:bodyPr>
            <a:noAutofit/>
          </a:bodyPr>
          <a:lstStyle/>
          <a:p>
            <a:r>
              <a:rPr lang="fr-FR" sz="3200" dirty="0"/>
              <a:t>Campagne d’éducation/communication de la RTF auprès des plaisanciers</a:t>
            </a:r>
            <a:endParaRPr lang="en-US" sz="1600" dirty="0">
              <a:solidFill>
                <a:srgbClr val="FF0000"/>
              </a:solidFill>
            </a:endParaRPr>
          </a:p>
        </p:txBody>
      </p:sp>
      <p:sp>
        <p:nvSpPr>
          <p:cNvPr id="4" name="Slide Number Placeholder 3"/>
          <p:cNvSpPr>
            <a:spLocks noGrp="1"/>
          </p:cNvSpPr>
          <p:nvPr>
            <p:ph type="sldNum" sz="quarter" idx="12"/>
          </p:nvPr>
        </p:nvSpPr>
        <p:spPr/>
        <p:txBody>
          <a:bodyPr/>
          <a:lstStyle/>
          <a:p>
            <a:fld id="{5857359A-ACC2-4AC8-94CA-842605F06C6B}" type="slidenum">
              <a:rPr lang="en-US" smtClean="0"/>
              <a:pPr/>
              <a:t>29</a:t>
            </a:fld>
            <a:endParaRPr lang="en-US" dirty="0"/>
          </a:p>
        </p:txBody>
      </p:sp>
      <p:sp>
        <p:nvSpPr>
          <p:cNvPr id="5" name="Text Box 5"/>
          <p:cNvSpPr txBox="1">
            <a:spLocks noChangeArrowheads="1"/>
          </p:cNvSpPr>
          <p:nvPr/>
        </p:nvSpPr>
        <p:spPr bwMode="auto">
          <a:xfrm>
            <a:off x="628085" y="1576192"/>
            <a:ext cx="7588452" cy="4093428"/>
          </a:xfrm>
          <a:prstGeom prst="rect">
            <a:avLst/>
          </a:prstGeom>
          <a:noFill/>
          <a:ln w="9525">
            <a:noFill/>
            <a:miter lim="800000"/>
            <a:headEnd/>
            <a:tailEnd/>
          </a:ln>
        </p:spPr>
        <p:txBody>
          <a:bodyPr wrap="square">
            <a:spAutoFit/>
          </a:bodyPr>
          <a:lstStyle/>
          <a:p>
            <a:pPr marL="285750" indent="-285750">
              <a:buFont typeface="Arial" panose="020B0604020202020204" pitchFamily="34" charset="0"/>
              <a:buChar char="•"/>
            </a:pPr>
            <a:r>
              <a:rPr lang="fr-FR" sz="3200" dirty="0"/>
              <a:t>Développer une campagne de communication sur le port des gilets de sauvetage</a:t>
            </a:r>
          </a:p>
          <a:p>
            <a:pPr marL="285750" indent="-285750">
              <a:buFont typeface="Arial" panose="020B0604020202020204" pitchFamily="34" charset="0"/>
              <a:buChar char="•"/>
            </a:pPr>
            <a:r>
              <a:rPr lang="fr-FR" sz="3200" dirty="0"/>
              <a:t>Quels éléments de campagne ont été développés :</a:t>
            </a:r>
          </a:p>
          <a:p>
            <a:pPr lvl="1"/>
            <a:r>
              <a:rPr lang="fr-FR" sz="2800" dirty="0"/>
              <a:t>	</a:t>
            </a:r>
            <a:r>
              <a:rPr lang="fr-FR" sz="2400" dirty="0"/>
              <a:t>o Créatif de campagne publicitaire</a:t>
            </a:r>
          </a:p>
          <a:p>
            <a:r>
              <a:rPr lang="fr-FR" sz="2400" dirty="0"/>
              <a:t>	o Supports médias et marketing</a:t>
            </a:r>
          </a:p>
          <a:p>
            <a:r>
              <a:rPr lang="fr-FR" sz="2400" dirty="0"/>
              <a:t>	o Médias sociaux</a:t>
            </a:r>
          </a:p>
          <a:p>
            <a:r>
              <a:rPr lang="fr-FR" sz="2400" dirty="0"/>
              <a:t>	o Événements</a:t>
            </a:r>
          </a:p>
        </p:txBody>
      </p:sp>
      <p:pic>
        <p:nvPicPr>
          <p:cNvPr id="6" name="Picture 5" descr="A picture containing text, indoor, open, cluttered&#10;&#10;Description automatically generated">
            <a:extLst>
              <a:ext uri="{FF2B5EF4-FFF2-40B4-BE49-F238E27FC236}">
                <a16:creationId xmlns:a16="http://schemas.microsoft.com/office/drawing/2014/main" id="{47AAF51A-5BE1-573B-397F-E4F9149742D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426879" y="1576192"/>
            <a:ext cx="3371850" cy="4495800"/>
          </a:xfrm>
          <a:prstGeom prst="rect">
            <a:avLst/>
          </a:prstGeom>
        </p:spPr>
      </p:pic>
    </p:spTree>
    <p:custDataLst>
      <p:tags r:id="rId1"/>
    </p:custDataLst>
    <p:extLst>
      <p:ext uri="{BB962C8B-B14F-4D97-AF65-F5344CB8AC3E}">
        <p14:creationId xmlns:p14="http://schemas.microsoft.com/office/powerpoint/2010/main" val="80979506"/>
      </p:ext>
    </p:extLst>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57359A-ACC2-4AC8-94CA-842605F06C6B}" type="slidenum">
              <a:rPr lang="en-US" smtClean="0"/>
              <a:pPr/>
              <a:t>3</a:t>
            </a:fld>
            <a:endParaRPr lang="en-US"/>
          </a:p>
        </p:txBody>
      </p:sp>
      <p:sp>
        <p:nvSpPr>
          <p:cNvPr id="5" name="Rectangle 4"/>
          <p:cNvSpPr>
            <a:spLocks noChangeArrowheads="1"/>
          </p:cNvSpPr>
          <p:nvPr/>
        </p:nvSpPr>
        <p:spPr bwMode="auto">
          <a:xfrm>
            <a:off x="2971800" y="2438400"/>
            <a:ext cx="6400800" cy="2120900"/>
          </a:xfrm>
          <a:prstGeom prst="rect">
            <a:avLst/>
          </a:prstGeom>
          <a:solidFill>
            <a:srgbClr val="DDDDDD"/>
          </a:solidFill>
          <a:ln w="9525">
            <a:noFill/>
            <a:miter lim="800000"/>
            <a:headEnd/>
            <a:tailEnd/>
          </a:ln>
        </p:spPr>
        <p:txBody>
          <a:bodyPr wrap="none" anchor="ctr"/>
          <a:lstStyle/>
          <a:p>
            <a:endParaRPr lang="en-US" b="1"/>
          </a:p>
        </p:txBody>
      </p:sp>
      <p:sp>
        <p:nvSpPr>
          <p:cNvPr id="6" name="Rectangle 5"/>
          <p:cNvSpPr>
            <a:spLocks noChangeArrowheads="1"/>
          </p:cNvSpPr>
          <p:nvPr/>
        </p:nvSpPr>
        <p:spPr bwMode="auto">
          <a:xfrm>
            <a:off x="3124200" y="2590800"/>
            <a:ext cx="6096000" cy="1828800"/>
          </a:xfrm>
          <a:prstGeom prst="rect">
            <a:avLst/>
          </a:prstGeom>
          <a:solidFill>
            <a:srgbClr val="D95E23"/>
          </a:solidFill>
          <a:ln w="9525">
            <a:noFill/>
            <a:miter lim="800000"/>
            <a:headEnd/>
            <a:tailEnd/>
          </a:ln>
        </p:spPr>
        <p:txBody>
          <a:bodyPr wrap="none" anchor="ctr"/>
          <a:lstStyle/>
          <a:p>
            <a:pPr algn="ctr" eaLnBrk="1" hangingPunct="1">
              <a:spcBef>
                <a:spcPct val="0"/>
              </a:spcBef>
              <a:buFontTx/>
              <a:buNone/>
            </a:pPr>
            <a:r>
              <a:rPr lang="en-US" sz="4400" dirty="0">
                <a:latin typeface="Arial" pitchFamily="34" charset="0"/>
                <a:cs typeface="Arial" pitchFamily="34" charset="0"/>
              </a:rPr>
              <a:t>Introduction</a:t>
            </a:r>
          </a:p>
        </p:txBody>
      </p:sp>
    </p:spTree>
    <p:custDataLst>
      <p:tags r:id="rId1"/>
    </p:custDataLst>
  </p:cSld>
  <p:clrMapOvr>
    <a:masterClrMapping/>
  </p:clrMapOvr>
  <p:transition spd="slow">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FA8E9A-09EE-2206-BBC6-70115548EFCE}"/>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8375030" y="2040632"/>
            <a:ext cx="2757612" cy="4140000"/>
          </a:xfrm>
          <a:prstGeom prst="rect">
            <a:avLst/>
          </a:prstGeom>
          <a:ln>
            <a:solidFill>
              <a:schemeClr val="tx1"/>
            </a:solidFill>
          </a:ln>
        </p:spPr>
      </p:pic>
      <p:sp>
        <p:nvSpPr>
          <p:cNvPr id="2" name="Title 1">
            <a:extLst>
              <a:ext uri="{FF2B5EF4-FFF2-40B4-BE49-F238E27FC236}">
                <a16:creationId xmlns:a16="http://schemas.microsoft.com/office/drawing/2014/main" id="{6EB70BAF-2BE6-4111-1B06-AE7D0DB22385}"/>
              </a:ext>
            </a:extLst>
          </p:cNvPr>
          <p:cNvSpPr txBox="1">
            <a:spLocks/>
          </p:cNvSpPr>
          <p:nvPr/>
        </p:nvSpPr>
        <p:spPr>
          <a:xfrm>
            <a:off x="2199190" y="217397"/>
            <a:ext cx="7139682" cy="73172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b="1" dirty="0">
                <a:solidFill>
                  <a:schemeClr val="bg1"/>
                </a:solidFill>
              </a:rPr>
              <a:t>Développement créatif de la campagne</a:t>
            </a:r>
            <a:endParaRPr lang="en-CA" sz="3600" b="1" dirty="0">
              <a:solidFill>
                <a:schemeClr val="bg1"/>
              </a:solidFill>
            </a:endParaRPr>
          </a:p>
        </p:txBody>
      </p:sp>
      <p:pic>
        <p:nvPicPr>
          <p:cNvPr id="3" name="Picture 2" descr="Qr code&#10;&#10;Description automatically generated with medium confidence">
            <a:extLst>
              <a:ext uri="{FF2B5EF4-FFF2-40B4-BE49-F238E27FC236}">
                <a16:creationId xmlns:a16="http://schemas.microsoft.com/office/drawing/2014/main" id="{40DEEADE-C0BD-6B81-F45F-96D5C74C74A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40733" y="2040632"/>
            <a:ext cx="2861469" cy="4140000"/>
          </a:xfrm>
          <a:prstGeom prst="rect">
            <a:avLst/>
          </a:prstGeom>
        </p:spPr>
      </p:pic>
      <p:pic>
        <p:nvPicPr>
          <p:cNvPr id="6" name="Picture 5" descr="Qr code&#10;&#10;Description automatically generated with low confidence">
            <a:extLst>
              <a:ext uri="{FF2B5EF4-FFF2-40B4-BE49-F238E27FC236}">
                <a16:creationId xmlns:a16="http://schemas.microsoft.com/office/drawing/2014/main" id="{84770847-FABD-E322-A5E1-0D22491CBBB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65265" y="2040632"/>
            <a:ext cx="2861470" cy="4140000"/>
          </a:xfrm>
          <a:prstGeom prst="rect">
            <a:avLst/>
          </a:prstGeom>
        </p:spPr>
      </p:pic>
      <p:sp>
        <p:nvSpPr>
          <p:cNvPr id="4" name="Content Placeholder 7">
            <a:extLst>
              <a:ext uri="{FF2B5EF4-FFF2-40B4-BE49-F238E27FC236}">
                <a16:creationId xmlns:a16="http://schemas.microsoft.com/office/drawing/2014/main" id="{E0721574-8124-2649-B226-2B1C0A9E2C68}"/>
              </a:ext>
            </a:extLst>
          </p:cNvPr>
          <p:cNvSpPr txBox="1">
            <a:spLocks/>
          </p:cNvSpPr>
          <p:nvPr/>
        </p:nvSpPr>
        <p:spPr>
          <a:xfrm>
            <a:off x="243068" y="1250067"/>
            <a:ext cx="11806178" cy="405114"/>
          </a:xfr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1700" dirty="0"/>
              <a:t>Plusieurs options de concept de messages sur le port du gilet de sauvetage ont été recherchées </a:t>
            </a:r>
            <a:r>
              <a:rPr lang="en-CA" sz="1700" dirty="0">
                <a:solidFill>
                  <a:srgbClr val="0070C0"/>
                </a:solidFill>
                <a:sym typeface="Wingdings" panose="05000000000000000000" pitchFamily="2" charset="2"/>
              </a:rPr>
              <a:t></a:t>
            </a:r>
            <a:r>
              <a:rPr lang="en-CA" sz="1700" dirty="0">
                <a:sym typeface="Wingdings" panose="05000000000000000000" pitchFamily="2" charset="2"/>
              </a:rPr>
              <a:t> </a:t>
            </a:r>
            <a:r>
              <a:rPr lang="fr-CA" sz="1800" dirty="0">
                <a:effectLst/>
                <a:latin typeface="Calibri" panose="020F0502020204030204" pitchFamily="34" charset="0"/>
                <a:ea typeface="Calibri" panose="020F0502020204030204" pitchFamily="34" charset="0"/>
                <a:cs typeface="Times New Roman" panose="02020603050405020304" pitchFamily="18" charset="0"/>
              </a:rPr>
              <a:t>La plus motivante était « À portée de main » </a:t>
            </a:r>
            <a:r>
              <a:rPr lang="en-CA" sz="1700" dirty="0">
                <a:solidFill>
                  <a:srgbClr val="0070C0"/>
                </a:solidFill>
                <a:sym typeface="Wingdings" panose="05000000000000000000" pitchFamily="2" charset="2"/>
              </a:rPr>
              <a:t></a:t>
            </a:r>
            <a:r>
              <a:rPr lang="en-CA" sz="1700" dirty="0"/>
              <a:t> </a:t>
            </a:r>
            <a:r>
              <a:rPr lang="fr-FR" sz="1700" dirty="0"/>
              <a:t>Développé en une campagne complète.</a:t>
            </a:r>
            <a:endParaRPr lang="en-CA" sz="1700" dirty="0"/>
          </a:p>
        </p:txBody>
      </p:sp>
      <p:sp>
        <p:nvSpPr>
          <p:cNvPr id="7" name="Slide Number Placeholder 3">
            <a:extLst>
              <a:ext uri="{FF2B5EF4-FFF2-40B4-BE49-F238E27FC236}">
                <a16:creationId xmlns:a16="http://schemas.microsoft.com/office/drawing/2014/main" id="{EBA93F0D-E9CB-6328-DE20-6D8ED7A42D86}"/>
              </a:ext>
            </a:extLst>
          </p:cNvPr>
          <p:cNvSpPr>
            <a:spLocks noGrp="1"/>
          </p:cNvSpPr>
          <p:nvPr>
            <p:ph type="sldNum" sz="quarter" idx="12"/>
          </p:nvPr>
        </p:nvSpPr>
        <p:spPr>
          <a:xfrm>
            <a:off x="11414687" y="6480176"/>
            <a:ext cx="768085" cy="365125"/>
          </a:xfrm>
        </p:spPr>
        <p:txBody>
          <a:bodyPr/>
          <a:lstStyle/>
          <a:p>
            <a:fld id="{5857359A-ACC2-4AC8-94CA-842605F06C6B}" type="slidenum">
              <a:rPr lang="en-US" smtClean="0"/>
              <a:pPr/>
              <a:t>30</a:t>
            </a:fld>
            <a:endParaRPr lang="en-US" dirty="0"/>
          </a:p>
        </p:txBody>
      </p:sp>
    </p:spTree>
    <p:custDataLst>
      <p:tags r:id="rId1"/>
    </p:custDataLst>
    <p:extLst>
      <p:ext uri="{BB962C8B-B14F-4D97-AF65-F5344CB8AC3E}">
        <p14:creationId xmlns:p14="http://schemas.microsoft.com/office/powerpoint/2010/main" val="38725826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hand holding a cell phone&#10;&#10;Description automatically generated with low confidence">
            <a:extLst>
              <a:ext uri="{FF2B5EF4-FFF2-40B4-BE49-F238E27FC236}">
                <a16:creationId xmlns:a16="http://schemas.microsoft.com/office/drawing/2014/main" id="{A9C3FE98-4FE3-AB96-12E0-7CC29D354A4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723574">
            <a:off x="4837737" y="-1189086"/>
            <a:ext cx="5792378" cy="10809962"/>
          </a:xfrm>
          <a:prstGeom prst="rect">
            <a:avLst/>
          </a:prstGeom>
          <a:effectLst>
            <a:outerShdw blurRad="148530" dist="38100" dir="2700000" algn="tl" rotWithShape="0">
              <a:prstClr val="black">
                <a:alpha val="40000"/>
              </a:prstClr>
            </a:outerShdw>
          </a:effectLst>
        </p:spPr>
      </p:pic>
      <p:pic>
        <p:nvPicPr>
          <p:cNvPr id="12" name="Picture 11">
            <a:extLst>
              <a:ext uri="{FF2B5EF4-FFF2-40B4-BE49-F238E27FC236}">
                <a16:creationId xmlns:a16="http://schemas.microsoft.com/office/drawing/2014/main" id="{3C1A6002-C364-CA0F-E260-99096ECC7EE3}"/>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8356937" y="2974459"/>
            <a:ext cx="3988167" cy="3883541"/>
          </a:xfrm>
          <a:prstGeom prst="rect">
            <a:avLst/>
          </a:prstGeom>
          <a:effectLst>
            <a:outerShdw blurRad="62706" dist="38100" dir="2700000" algn="tl" rotWithShape="0">
              <a:prstClr val="black">
                <a:alpha val="40000"/>
              </a:prstClr>
            </a:outerShdw>
          </a:effectLst>
        </p:spPr>
      </p:pic>
      <p:sp>
        <p:nvSpPr>
          <p:cNvPr id="13" name="Pentagon 16">
            <a:extLst>
              <a:ext uri="{FF2B5EF4-FFF2-40B4-BE49-F238E27FC236}">
                <a16:creationId xmlns:a16="http://schemas.microsoft.com/office/drawing/2014/main" id="{3AFFA661-0734-4180-83D8-60CF7072173F}"/>
              </a:ext>
            </a:extLst>
          </p:cNvPr>
          <p:cNvSpPr/>
          <p:nvPr/>
        </p:nvSpPr>
        <p:spPr>
          <a:xfrm rot="10800000">
            <a:off x="8081592" y="1361866"/>
            <a:ext cx="1776606" cy="368300"/>
          </a:xfrm>
          <a:prstGeom prst="homePlate">
            <a:avLst/>
          </a:prstGeom>
          <a:solidFill>
            <a:srgbClr val="E1442D"/>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mj-lt"/>
              <a:ea typeface="+mj-ea"/>
              <a:cs typeface="+mj-cs"/>
              <a:sym typeface="Helvetica"/>
            </a:endParaRPr>
          </a:p>
        </p:txBody>
      </p:sp>
      <p:sp>
        <p:nvSpPr>
          <p:cNvPr id="14" name="Pentagon 22">
            <a:extLst>
              <a:ext uri="{FF2B5EF4-FFF2-40B4-BE49-F238E27FC236}">
                <a16:creationId xmlns:a16="http://schemas.microsoft.com/office/drawing/2014/main" id="{7597ABDF-5230-025F-7317-D83FBB9E9DFF}"/>
              </a:ext>
            </a:extLst>
          </p:cNvPr>
          <p:cNvSpPr/>
          <p:nvPr/>
        </p:nvSpPr>
        <p:spPr>
          <a:xfrm>
            <a:off x="6096000" y="5542800"/>
            <a:ext cx="3616845" cy="361954"/>
          </a:xfrm>
          <a:prstGeom prst="homePlate">
            <a:avLst/>
          </a:prstGeom>
          <a:solidFill>
            <a:srgbClr val="E1442D"/>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mj-lt"/>
              <a:ea typeface="+mj-ea"/>
              <a:cs typeface="+mj-cs"/>
              <a:sym typeface="Helvetica"/>
            </a:endParaRPr>
          </a:p>
        </p:txBody>
      </p:sp>
      <p:sp>
        <p:nvSpPr>
          <p:cNvPr id="8" name="TextBox 7">
            <a:extLst>
              <a:ext uri="{FF2B5EF4-FFF2-40B4-BE49-F238E27FC236}">
                <a16:creationId xmlns:a16="http://schemas.microsoft.com/office/drawing/2014/main" id="{45466E79-017A-8D6A-A1CB-3655998B715B}"/>
              </a:ext>
            </a:extLst>
          </p:cNvPr>
          <p:cNvSpPr txBox="1"/>
          <p:nvPr/>
        </p:nvSpPr>
        <p:spPr>
          <a:xfrm>
            <a:off x="8110829" y="1336205"/>
            <a:ext cx="1776605"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chemeClr val="bg1"/>
                </a:solidFill>
                <a:effectLst/>
                <a:uFillTx/>
                <a:latin typeface="+mj-lt"/>
                <a:ea typeface="+mj-ea"/>
                <a:cs typeface="+mj-cs"/>
                <a:sym typeface="Helvetica"/>
              </a:rPr>
              <a:t>1- </a:t>
            </a:r>
            <a:r>
              <a:rPr kumimoji="0" lang="en-US" b="0" i="0" u="none" strike="noStrike" cap="none" spc="0" normalizeH="0" baseline="0" dirty="0" err="1">
                <a:ln>
                  <a:noFill/>
                </a:ln>
                <a:solidFill>
                  <a:schemeClr val="bg1"/>
                </a:solidFill>
                <a:effectLst/>
                <a:uFillTx/>
                <a:latin typeface="+mj-lt"/>
                <a:ea typeface="+mj-ea"/>
                <a:cs typeface="+mj-cs"/>
                <a:sym typeface="Helvetica"/>
              </a:rPr>
              <a:t>Vidéo</a:t>
            </a:r>
            <a:r>
              <a:rPr kumimoji="0" lang="en-US" b="0" i="0" u="none" strike="noStrike" cap="none" spc="0" normalizeH="0" baseline="0" dirty="0">
                <a:ln>
                  <a:noFill/>
                </a:ln>
                <a:solidFill>
                  <a:schemeClr val="bg1"/>
                </a:solidFill>
                <a:effectLst/>
                <a:uFillTx/>
                <a:latin typeface="+mj-lt"/>
                <a:ea typeface="+mj-ea"/>
                <a:cs typeface="+mj-cs"/>
                <a:sym typeface="Helvetica"/>
              </a:rPr>
              <a:t> </a:t>
            </a:r>
            <a:r>
              <a:rPr kumimoji="0" lang="en-US" b="0" i="0" u="none" strike="noStrike" cap="none" spc="0" normalizeH="0" baseline="0" dirty="0" err="1">
                <a:ln>
                  <a:noFill/>
                </a:ln>
                <a:solidFill>
                  <a:schemeClr val="bg1"/>
                </a:solidFill>
                <a:effectLst/>
                <a:uFillTx/>
                <a:latin typeface="+mj-lt"/>
                <a:ea typeface="+mj-ea"/>
                <a:cs typeface="+mj-cs"/>
                <a:sym typeface="Helvetica"/>
              </a:rPr>
              <a:t>d’intro</a:t>
            </a:r>
            <a:endParaRPr kumimoji="0" lang="en-US" b="0" i="0" u="none" strike="noStrike" cap="none" spc="0" normalizeH="0" baseline="0" dirty="0">
              <a:ln>
                <a:noFill/>
              </a:ln>
              <a:solidFill>
                <a:schemeClr val="bg1"/>
              </a:solidFill>
              <a:effectLst/>
              <a:uFillTx/>
              <a:latin typeface="+mj-lt"/>
              <a:ea typeface="+mj-ea"/>
              <a:cs typeface="+mj-cs"/>
              <a:sym typeface="Helvetica"/>
            </a:endParaRPr>
          </a:p>
        </p:txBody>
      </p:sp>
      <p:sp>
        <p:nvSpPr>
          <p:cNvPr id="9" name="TextBox 8">
            <a:extLst>
              <a:ext uri="{FF2B5EF4-FFF2-40B4-BE49-F238E27FC236}">
                <a16:creationId xmlns:a16="http://schemas.microsoft.com/office/drawing/2014/main" id="{FA209B47-3F77-9B43-ADC7-6A78824A726B}"/>
              </a:ext>
            </a:extLst>
          </p:cNvPr>
          <p:cNvSpPr txBox="1"/>
          <p:nvPr/>
        </p:nvSpPr>
        <p:spPr>
          <a:xfrm>
            <a:off x="6207738" y="5525162"/>
            <a:ext cx="3245811"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chemeClr val="bg1"/>
                </a:solidFill>
                <a:effectLst/>
                <a:uFillTx/>
                <a:latin typeface="+mj-lt"/>
                <a:ea typeface="+mj-ea"/>
                <a:cs typeface="+mj-cs"/>
                <a:sym typeface="Helvetica"/>
              </a:rPr>
              <a:t>2 </a:t>
            </a:r>
            <a:r>
              <a:rPr kumimoji="0" lang="fr-FR" b="0" i="0" u="none" strike="noStrike" cap="none" spc="0" normalizeH="0" baseline="0" dirty="0">
                <a:ln>
                  <a:noFill/>
                </a:ln>
                <a:solidFill>
                  <a:schemeClr val="bg1"/>
                </a:solidFill>
                <a:effectLst/>
                <a:uFillTx/>
                <a:latin typeface="+mj-lt"/>
                <a:ea typeface="+mj-ea"/>
                <a:cs typeface="+mj-cs"/>
                <a:sym typeface="Helvetica"/>
              </a:rPr>
              <a:t>Choix de vidéos par l’utilisateur</a:t>
            </a:r>
            <a:endParaRPr kumimoji="0" lang="en-US" b="0" i="0" u="none" strike="noStrike" cap="none" spc="0" normalizeH="0" baseline="0" dirty="0">
              <a:ln>
                <a:noFill/>
              </a:ln>
              <a:solidFill>
                <a:schemeClr val="bg1"/>
              </a:solidFill>
              <a:effectLst/>
              <a:uFillTx/>
              <a:latin typeface="+mj-lt"/>
              <a:ea typeface="+mj-ea"/>
              <a:cs typeface="+mj-cs"/>
              <a:sym typeface="Helvetica"/>
            </a:endParaRPr>
          </a:p>
        </p:txBody>
      </p:sp>
      <p:sp>
        <p:nvSpPr>
          <p:cNvPr id="2" name="Title 1">
            <a:extLst>
              <a:ext uri="{FF2B5EF4-FFF2-40B4-BE49-F238E27FC236}">
                <a16:creationId xmlns:a16="http://schemas.microsoft.com/office/drawing/2014/main" id="{6EB70BAF-2BE6-4111-1B06-AE7D0DB22385}"/>
              </a:ext>
            </a:extLst>
          </p:cNvPr>
          <p:cNvSpPr txBox="1">
            <a:spLocks/>
          </p:cNvSpPr>
          <p:nvPr/>
        </p:nvSpPr>
        <p:spPr>
          <a:xfrm>
            <a:off x="1901371" y="220453"/>
            <a:ext cx="11093384"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b="1" dirty="0">
                <a:solidFill>
                  <a:schemeClr val="bg1"/>
                </a:solidFill>
              </a:rPr>
              <a:t>Que se passe-t-il dans l’affiche - Scénario de  scan</a:t>
            </a:r>
            <a:endParaRPr lang="en-CA" sz="3600" b="1" dirty="0">
              <a:solidFill>
                <a:schemeClr val="bg1"/>
              </a:solidFill>
            </a:endParaRPr>
          </a:p>
        </p:txBody>
      </p:sp>
      <p:sp>
        <p:nvSpPr>
          <p:cNvPr id="4" name="Slide Number Placeholder 3">
            <a:extLst>
              <a:ext uri="{FF2B5EF4-FFF2-40B4-BE49-F238E27FC236}">
                <a16:creationId xmlns:a16="http://schemas.microsoft.com/office/drawing/2014/main" id="{34181936-886B-5BF8-F796-95DC062888E6}"/>
              </a:ext>
            </a:extLst>
          </p:cNvPr>
          <p:cNvSpPr>
            <a:spLocks noGrp="1"/>
          </p:cNvSpPr>
          <p:nvPr>
            <p:ph type="sldNum" sz="quarter" idx="12"/>
          </p:nvPr>
        </p:nvSpPr>
        <p:spPr>
          <a:xfrm>
            <a:off x="11414687" y="6480176"/>
            <a:ext cx="768085" cy="365125"/>
          </a:xfrm>
        </p:spPr>
        <p:txBody>
          <a:bodyPr/>
          <a:lstStyle/>
          <a:p>
            <a:fld id="{5857359A-ACC2-4AC8-94CA-842605F06C6B}" type="slidenum">
              <a:rPr lang="en-US" smtClean="0"/>
              <a:pPr/>
              <a:t>31</a:t>
            </a:fld>
            <a:endParaRPr lang="en-US" dirty="0"/>
          </a:p>
        </p:txBody>
      </p:sp>
      <p:pic>
        <p:nvPicPr>
          <p:cNvPr id="5" name="Picture 4" descr="Qr code&#10;&#10;Description automatically generated with low confidence">
            <a:extLst>
              <a:ext uri="{FF2B5EF4-FFF2-40B4-BE49-F238E27FC236}">
                <a16:creationId xmlns:a16="http://schemas.microsoft.com/office/drawing/2014/main" id="{9DDA899D-7080-3CED-89D3-40223C23FF2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80193" y="1220353"/>
            <a:ext cx="3816952" cy="5522400"/>
          </a:xfrm>
          <a:prstGeom prst="rect">
            <a:avLst/>
          </a:prstGeom>
        </p:spPr>
      </p:pic>
    </p:spTree>
    <p:custDataLst>
      <p:tags r:id="rId1"/>
    </p:custDataLst>
    <p:extLst>
      <p:ext uri="{BB962C8B-B14F-4D97-AF65-F5344CB8AC3E}">
        <p14:creationId xmlns:p14="http://schemas.microsoft.com/office/powerpoint/2010/main" val="1583883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DDF1C2-A08B-C299-1051-18F007639EE0}"/>
              </a:ext>
            </a:extLst>
          </p:cNvPr>
          <p:cNvPicPr>
            <a:picLocks noChangeAspect="1"/>
          </p:cNvPicPr>
          <p:nvPr/>
        </p:nvPicPr>
        <p:blipFill rotWithShape="1">
          <a:blip r:embed="rId4">
            <a:extLst>
              <a:ext uri="{28A0092B-C50C-407E-A947-70E740481C1C}">
                <a14:useLocalDpi xmlns:a14="http://schemas.microsoft.com/office/drawing/2010/main" val="0"/>
              </a:ext>
            </a:extLst>
          </a:blip>
          <a:srcRect l="18597" t="10396" r="18093" b="17340"/>
          <a:stretch/>
        </p:blipFill>
        <p:spPr>
          <a:xfrm>
            <a:off x="2069123" y="1148861"/>
            <a:ext cx="8053754" cy="5242088"/>
          </a:xfrm>
          <a:prstGeom prst="rect">
            <a:avLst/>
          </a:prstGeom>
        </p:spPr>
      </p:pic>
      <p:sp>
        <p:nvSpPr>
          <p:cNvPr id="3" name="Title 1">
            <a:extLst>
              <a:ext uri="{FF2B5EF4-FFF2-40B4-BE49-F238E27FC236}">
                <a16:creationId xmlns:a16="http://schemas.microsoft.com/office/drawing/2014/main" id="{C87D98AB-2F19-9505-813B-EBC401D5B740}"/>
              </a:ext>
            </a:extLst>
          </p:cNvPr>
          <p:cNvSpPr txBox="1">
            <a:spLocks/>
          </p:cNvSpPr>
          <p:nvPr/>
        </p:nvSpPr>
        <p:spPr>
          <a:xfrm>
            <a:off x="1828800" y="128188"/>
            <a:ext cx="10363199" cy="9213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800" b="1" dirty="0">
                <a:solidFill>
                  <a:schemeClr val="bg1"/>
                </a:solidFill>
              </a:rPr>
              <a:t>Déroulement de la campagne : mise en place de l'affiche « À portée de main » </a:t>
            </a:r>
            <a:r>
              <a:rPr lang="en-CA" sz="2800" b="1" dirty="0">
                <a:solidFill>
                  <a:schemeClr val="bg1"/>
                </a:solidFill>
              </a:rPr>
              <a:t> </a:t>
            </a:r>
            <a:r>
              <a:rPr lang="en-CA" sz="2800" b="1" dirty="0">
                <a:solidFill>
                  <a:schemeClr val="bg1"/>
                </a:solidFill>
                <a:sym typeface="Wingdings" panose="05000000000000000000" pitchFamily="2" charset="2"/>
              </a:rPr>
              <a:t> </a:t>
            </a:r>
            <a:r>
              <a:rPr lang="en-CA" sz="2800" b="1" dirty="0" err="1">
                <a:solidFill>
                  <a:schemeClr val="bg1"/>
                </a:solidFill>
                <a:sym typeface="Wingdings" panose="05000000000000000000" pitchFamily="2" charset="2"/>
              </a:rPr>
              <a:t>Vidéos</a:t>
            </a:r>
            <a:r>
              <a:rPr lang="en-CA" sz="2800" b="1" dirty="0">
                <a:solidFill>
                  <a:srgbClr val="FF0000"/>
                </a:solidFill>
                <a:sym typeface="Wingdings" panose="05000000000000000000" pitchFamily="2" charset="2"/>
              </a:rPr>
              <a:t> </a:t>
            </a:r>
            <a:r>
              <a:rPr lang="en-CA" sz="2800" b="1" dirty="0">
                <a:solidFill>
                  <a:schemeClr val="bg1"/>
                </a:solidFill>
                <a:sym typeface="Wingdings" panose="05000000000000000000" pitchFamily="2" charset="2"/>
              </a:rPr>
              <a:t> Site Web Profitezdunautisme.ca</a:t>
            </a:r>
            <a:endParaRPr lang="en-CA" sz="2800" b="1" dirty="0">
              <a:solidFill>
                <a:schemeClr val="bg1"/>
              </a:solidFill>
            </a:endParaRPr>
          </a:p>
        </p:txBody>
      </p:sp>
      <p:sp>
        <p:nvSpPr>
          <p:cNvPr id="4" name="Slide Number Placeholder 3">
            <a:extLst>
              <a:ext uri="{FF2B5EF4-FFF2-40B4-BE49-F238E27FC236}">
                <a16:creationId xmlns:a16="http://schemas.microsoft.com/office/drawing/2014/main" id="{65399739-C8C4-ABA3-C120-D3C7E2F4ACC6}"/>
              </a:ext>
            </a:extLst>
          </p:cNvPr>
          <p:cNvSpPr>
            <a:spLocks noGrp="1"/>
          </p:cNvSpPr>
          <p:nvPr>
            <p:ph type="sldNum" sz="quarter" idx="12"/>
          </p:nvPr>
        </p:nvSpPr>
        <p:spPr>
          <a:xfrm>
            <a:off x="11414687" y="6480176"/>
            <a:ext cx="768085" cy="365125"/>
          </a:xfrm>
        </p:spPr>
        <p:txBody>
          <a:bodyPr/>
          <a:lstStyle/>
          <a:p>
            <a:fld id="{5857359A-ACC2-4AC8-94CA-842605F06C6B}" type="slidenum">
              <a:rPr lang="en-US" smtClean="0"/>
              <a:pPr/>
              <a:t>32</a:t>
            </a:fld>
            <a:endParaRPr lang="en-US" dirty="0"/>
          </a:p>
        </p:txBody>
      </p:sp>
    </p:spTree>
    <p:custDataLst>
      <p:tags r:id="rId1"/>
    </p:custDataLst>
    <p:extLst>
      <p:ext uri="{BB962C8B-B14F-4D97-AF65-F5344CB8AC3E}">
        <p14:creationId xmlns:p14="http://schemas.microsoft.com/office/powerpoint/2010/main" val="12197159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68AE41-9419-3B69-7DAF-7CAEA33994B0}"/>
              </a:ext>
            </a:extLst>
          </p:cNvPr>
          <p:cNvSpPr>
            <a:spLocks noGrp="1"/>
          </p:cNvSpPr>
          <p:nvPr>
            <p:ph type="sldNum" sz="quarter" idx="12"/>
          </p:nvPr>
        </p:nvSpPr>
        <p:spPr/>
        <p:txBody>
          <a:bodyPr/>
          <a:lstStyle/>
          <a:p>
            <a:fld id="{E03D833F-BD3E-4BD7-918A-DB9E1F331A00}" type="slidenum">
              <a:rPr lang="en-CA" smtClean="0"/>
              <a:t>33</a:t>
            </a:fld>
            <a:endParaRPr lang="en-CA" dirty="0"/>
          </a:p>
        </p:txBody>
      </p:sp>
      <p:sp>
        <p:nvSpPr>
          <p:cNvPr id="4" name="Title 1">
            <a:extLst>
              <a:ext uri="{FF2B5EF4-FFF2-40B4-BE49-F238E27FC236}">
                <a16:creationId xmlns:a16="http://schemas.microsoft.com/office/drawing/2014/main" id="{494B5B10-FD9A-DBF6-34CE-5B426BACEC74}"/>
              </a:ext>
            </a:extLst>
          </p:cNvPr>
          <p:cNvSpPr txBox="1">
            <a:spLocks/>
          </p:cNvSpPr>
          <p:nvPr/>
        </p:nvSpPr>
        <p:spPr>
          <a:xfrm>
            <a:off x="1828800" y="300251"/>
            <a:ext cx="10363199" cy="7492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800" b="1" dirty="0">
                <a:solidFill>
                  <a:schemeClr val="bg1"/>
                </a:solidFill>
              </a:rPr>
              <a:t>Vidéo d'intro vue après avoir scanné le code QR</a:t>
            </a:r>
            <a:endParaRPr lang="en-CA" sz="2800" b="1" dirty="0">
              <a:solidFill>
                <a:schemeClr val="bg1"/>
              </a:solidFill>
            </a:endParaRPr>
          </a:p>
        </p:txBody>
      </p:sp>
      <p:pic>
        <p:nvPicPr>
          <p:cNvPr id="5" name="RTF-Within Reach LJ Video One-Fr-LS-">
            <a:hlinkClick r:id="" action="ppaction://media"/>
            <a:extLst>
              <a:ext uri="{FF2B5EF4-FFF2-40B4-BE49-F238E27FC236}">
                <a16:creationId xmlns:a16="http://schemas.microsoft.com/office/drawing/2014/main" id="{483E460C-39BE-FCD5-E7ED-FFEFD3B7806B}"/>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2641599" y="1347107"/>
            <a:ext cx="7155543" cy="4024993"/>
          </a:xfrm>
          <a:prstGeom prst="rect">
            <a:avLst/>
          </a:prstGeom>
        </p:spPr>
      </p:pic>
    </p:spTree>
    <p:custDataLst>
      <p:tags r:id="rId1"/>
    </p:custDataLst>
    <p:extLst>
      <p:ext uri="{BB962C8B-B14F-4D97-AF65-F5344CB8AC3E}">
        <p14:creationId xmlns:p14="http://schemas.microsoft.com/office/powerpoint/2010/main" val="276134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C7EA51-687F-11E0-56CB-8D5ADFAFA08D}"/>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8542222" y="-19887"/>
            <a:ext cx="3751386" cy="3751386"/>
          </a:xfrm>
          <a:prstGeom prst="rect">
            <a:avLst/>
          </a:prstGeom>
        </p:spPr>
      </p:pic>
      <p:pic>
        <p:nvPicPr>
          <p:cNvPr id="5" name="Picture 4" descr="A group of boxes on a table&#10;&#10;Description automatically generated with low confidence">
            <a:extLst>
              <a:ext uri="{FF2B5EF4-FFF2-40B4-BE49-F238E27FC236}">
                <a16:creationId xmlns:a16="http://schemas.microsoft.com/office/drawing/2014/main" id="{64D70F51-C7A6-4AF0-9EA5-E5B6BE80C4D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49779" y="2129863"/>
            <a:ext cx="3073299" cy="4097732"/>
          </a:xfrm>
          <a:prstGeom prst="rect">
            <a:avLst/>
          </a:prstGeom>
        </p:spPr>
      </p:pic>
      <p:pic>
        <p:nvPicPr>
          <p:cNvPr id="6" name="Picture 5" descr="A picture containing outdoor, person, park&#10;&#10;Description automatically generated">
            <a:extLst>
              <a:ext uri="{FF2B5EF4-FFF2-40B4-BE49-F238E27FC236}">
                <a16:creationId xmlns:a16="http://schemas.microsoft.com/office/drawing/2014/main" id="{D232468F-4EAF-BCA6-4BBA-925DB28DA71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950233" y="3626086"/>
            <a:ext cx="5232539" cy="2935064"/>
          </a:xfrm>
          <a:prstGeom prst="rect">
            <a:avLst/>
          </a:prstGeom>
        </p:spPr>
      </p:pic>
      <p:pic>
        <p:nvPicPr>
          <p:cNvPr id="7" name="Picture 6">
            <a:extLst>
              <a:ext uri="{FF2B5EF4-FFF2-40B4-BE49-F238E27FC236}">
                <a16:creationId xmlns:a16="http://schemas.microsoft.com/office/drawing/2014/main" id="{4FA510D3-E958-F896-91CE-FA560A1F3D14}"/>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5553076" y="522927"/>
            <a:ext cx="3572696" cy="2980431"/>
          </a:xfrm>
          <a:prstGeom prst="rect">
            <a:avLst/>
          </a:prstGeom>
        </p:spPr>
      </p:pic>
      <p:sp>
        <p:nvSpPr>
          <p:cNvPr id="12" name="Oval 11">
            <a:extLst>
              <a:ext uri="{FF2B5EF4-FFF2-40B4-BE49-F238E27FC236}">
                <a16:creationId xmlns:a16="http://schemas.microsoft.com/office/drawing/2014/main" id="{2767541F-F9E1-ABA5-C2A4-E517FD17FE6D}"/>
              </a:ext>
            </a:extLst>
          </p:cNvPr>
          <p:cNvSpPr/>
          <p:nvPr/>
        </p:nvSpPr>
        <p:spPr>
          <a:xfrm>
            <a:off x="6211729" y="1328805"/>
            <a:ext cx="2255468" cy="649188"/>
          </a:xfrm>
          <a:prstGeom prst="ellipse">
            <a:avLst/>
          </a:prstGeom>
          <a:noFill/>
          <a:ln w="38100" cap="flat">
            <a:solidFill>
              <a:srgbClr val="E1442D"/>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defTabSz="825500"/>
            <a:endParaRPr lang="en-US" sz="3000" dirty="0"/>
          </a:p>
        </p:txBody>
      </p:sp>
      <p:sp>
        <p:nvSpPr>
          <p:cNvPr id="8" name="Title 1">
            <a:extLst>
              <a:ext uri="{FF2B5EF4-FFF2-40B4-BE49-F238E27FC236}">
                <a16:creationId xmlns:a16="http://schemas.microsoft.com/office/drawing/2014/main" id="{9750145B-8593-028C-E1F9-4B98D88A4930}"/>
              </a:ext>
            </a:extLst>
          </p:cNvPr>
          <p:cNvSpPr txBox="1">
            <a:spLocks/>
          </p:cNvSpPr>
          <p:nvPr/>
        </p:nvSpPr>
        <p:spPr>
          <a:xfrm>
            <a:off x="2285970" y="177037"/>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3600" b="1" dirty="0">
                <a:solidFill>
                  <a:schemeClr val="bg1"/>
                </a:solidFill>
              </a:rPr>
              <a:t>Notre message </a:t>
            </a:r>
            <a:r>
              <a:rPr lang="en-CA" sz="3600" b="1" dirty="0" err="1">
                <a:solidFill>
                  <a:schemeClr val="bg1"/>
                </a:solidFill>
              </a:rPr>
              <a:t>est</a:t>
            </a:r>
            <a:r>
              <a:rPr lang="en-CA" sz="3600" b="1" dirty="0">
                <a:solidFill>
                  <a:schemeClr val="bg1"/>
                </a:solidFill>
              </a:rPr>
              <a:t> passé !</a:t>
            </a:r>
          </a:p>
        </p:txBody>
      </p:sp>
      <p:sp>
        <p:nvSpPr>
          <p:cNvPr id="9" name="TextBox 8">
            <a:extLst>
              <a:ext uri="{FF2B5EF4-FFF2-40B4-BE49-F238E27FC236}">
                <a16:creationId xmlns:a16="http://schemas.microsoft.com/office/drawing/2014/main" id="{A7500F4D-BD5D-63F5-040A-5DB121E8BB6D}"/>
              </a:ext>
            </a:extLst>
          </p:cNvPr>
          <p:cNvSpPr txBox="1"/>
          <p:nvPr/>
        </p:nvSpPr>
        <p:spPr>
          <a:xfrm>
            <a:off x="39571" y="1502600"/>
            <a:ext cx="3572696" cy="4862870"/>
          </a:xfrm>
          <a:prstGeom prst="rect">
            <a:avLst/>
          </a:prstGeom>
          <a:noFill/>
        </p:spPr>
        <p:txBody>
          <a:bodyPr wrap="square" rtlCol="0">
            <a:spAutoFit/>
          </a:bodyPr>
          <a:lstStyle/>
          <a:p>
            <a:r>
              <a:rPr lang="fr-FR" sz="2400" dirty="0"/>
              <a:t>Dans le cadre du marché des tests de recherche en 2022</a:t>
            </a:r>
          </a:p>
          <a:p>
            <a:pPr marL="342900" indent="-342900">
              <a:buFont typeface="Arial" panose="020B0604020202020204" pitchFamily="34" charset="0"/>
              <a:buChar char="•"/>
            </a:pPr>
            <a:r>
              <a:rPr lang="fr-FR" sz="2200" dirty="0"/>
              <a:t>Panneaux dans 17 communautés</a:t>
            </a:r>
          </a:p>
          <a:p>
            <a:pPr marL="342900" indent="-342900">
              <a:buFont typeface="Arial" panose="020B0604020202020204" pitchFamily="34" charset="0"/>
              <a:buChar char="•"/>
            </a:pPr>
            <a:r>
              <a:rPr lang="fr-FR" sz="2200" dirty="0"/>
              <a:t>Matériel de marketing dans plus de 145 marinas et entreprises locales</a:t>
            </a:r>
          </a:p>
          <a:p>
            <a:pPr marL="342900" indent="-342900">
              <a:buFont typeface="Arial" panose="020B0604020202020204" pitchFamily="34" charset="0"/>
              <a:buChar char="•"/>
            </a:pPr>
            <a:r>
              <a:rPr lang="fr-FR" sz="2200" dirty="0"/>
              <a:t>Panneaux dans 5 postes d'éclusage du Trent/Severn</a:t>
            </a:r>
          </a:p>
          <a:p>
            <a:pPr marL="342900" indent="-342900">
              <a:buFont typeface="Arial" panose="020B0604020202020204" pitchFamily="34" charset="0"/>
              <a:buChar char="•"/>
            </a:pPr>
            <a:r>
              <a:rPr lang="fr-FR" sz="2200" dirty="0"/>
              <a:t>Publications sur les réseaux sociaux</a:t>
            </a:r>
          </a:p>
          <a:p>
            <a:endParaRPr lang="en-CA" dirty="0"/>
          </a:p>
        </p:txBody>
      </p:sp>
      <p:sp>
        <p:nvSpPr>
          <p:cNvPr id="2" name="Slide Number Placeholder 3">
            <a:extLst>
              <a:ext uri="{FF2B5EF4-FFF2-40B4-BE49-F238E27FC236}">
                <a16:creationId xmlns:a16="http://schemas.microsoft.com/office/drawing/2014/main" id="{BEC3E684-0B41-9061-42A8-9DBAFA734A12}"/>
              </a:ext>
            </a:extLst>
          </p:cNvPr>
          <p:cNvSpPr txBox="1">
            <a:spLocks/>
          </p:cNvSpPr>
          <p:nvPr/>
        </p:nvSpPr>
        <p:spPr>
          <a:xfrm>
            <a:off x="11414687" y="6480176"/>
            <a:ext cx="76808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857359A-ACC2-4AC8-94CA-842605F06C6B}" type="slidenum">
              <a:rPr lang="en-US" smtClean="0">
                <a:solidFill>
                  <a:schemeClr val="bg1">
                    <a:lumMod val="50000"/>
                  </a:schemeClr>
                </a:solidFill>
              </a:rPr>
              <a:pPr algn="r"/>
              <a:t>34</a:t>
            </a:fld>
            <a:endParaRPr lang="en-US" dirty="0">
              <a:solidFill>
                <a:schemeClr val="bg1">
                  <a:lumMod val="50000"/>
                </a:schemeClr>
              </a:solidFill>
            </a:endParaRPr>
          </a:p>
        </p:txBody>
      </p:sp>
    </p:spTree>
    <p:custDataLst>
      <p:tags r:id="rId1"/>
    </p:custDataLst>
    <p:extLst>
      <p:ext uri="{BB962C8B-B14F-4D97-AF65-F5344CB8AC3E}">
        <p14:creationId xmlns:p14="http://schemas.microsoft.com/office/powerpoint/2010/main" val="3135373150"/>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2971800" y="2438400"/>
            <a:ext cx="6400800" cy="2120900"/>
          </a:xfrm>
          <a:prstGeom prst="rect">
            <a:avLst/>
          </a:prstGeom>
          <a:solidFill>
            <a:srgbClr val="DDDDDD"/>
          </a:solidFill>
          <a:ln w="9525">
            <a:noFill/>
            <a:miter lim="800000"/>
            <a:headEnd/>
            <a:tailEnd/>
          </a:ln>
        </p:spPr>
        <p:txBody>
          <a:bodyPr wrap="none" anchor="ctr"/>
          <a:lstStyle/>
          <a:p>
            <a:endParaRPr lang="en-US" b="1"/>
          </a:p>
        </p:txBody>
      </p:sp>
      <p:sp>
        <p:nvSpPr>
          <p:cNvPr id="6" name="Rectangle 5"/>
          <p:cNvSpPr>
            <a:spLocks noChangeArrowheads="1"/>
          </p:cNvSpPr>
          <p:nvPr/>
        </p:nvSpPr>
        <p:spPr bwMode="auto">
          <a:xfrm>
            <a:off x="3124200" y="2590800"/>
            <a:ext cx="6096000" cy="1828800"/>
          </a:xfrm>
          <a:prstGeom prst="rect">
            <a:avLst/>
          </a:prstGeom>
          <a:solidFill>
            <a:srgbClr val="D95E23"/>
          </a:solidFill>
          <a:ln w="9525">
            <a:noFill/>
            <a:miter lim="800000"/>
            <a:headEnd/>
            <a:tailEnd/>
          </a:ln>
        </p:spPr>
        <p:txBody>
          <a:bodyPr wrap="none" anchor="ctr"/>
          <a:lstStyle/>
          <a:p>
            <a:pPr algn="ctr" eaLnBrk="1" hangingPunct="1">
              <a:spcBef>
                <a:spcPct val="0"/>
              </a:spcBef>
              <a:buFontTx/>
              <a:buNone/>
            </a:pPr>
            <a:r>
              <a:rPr lang="fr-FR" sz="4000" dirty="0">
                <a:latin typeface="Arial" pitchFamily="34" charset="0"/>
                <a:cs typeface="Arial" pitchFamily="34" charset="0"/>
              </a:rPr>
              <a:t>Évaluation de la </a:t>
            </a:r>
          </a:p>
          <a:p>
            <a:pPr algn="ctr" eaLnBrk="1" hangingPunct="1">
              <a:spcBef>
                <a:spcPct val="0"/>
              </a:spcBef>
              <a:buFontTx/>
              <a:buNone/>
            </a:pPr>
            <a:r>
              <a:rPr lang="fr-FR" sz="4000" dirty="0">
                <a:latin typeface="Arial" pitchFamily="34" charset="0"/>
                <a:cs typeface="Arial" pitchFamily="34" charset="0"/>
              </a:rPr>
              <a:t>campagne RTF</a:t>
            </a:r>
            <a:endParaRPr lang="en-US" sz="4000" dirty="0">
              <a:latin typeface="Arial" pitchFamily="34" charset="0"/>
              <a:cs typeface="Arial" pitchFamily="34" charset="0"/>
            </a:endParaRPr>
          </a:p>
        </p:txBody>
      </p:sp>
      <p:sp>
        <p:nvSpPr>
          <p:cNvPr id="2" name="Slide Number Placeholder 3">
            <a:extLst>
              <a:ext uri="{FF2B5EF4-FFF2-40B4-BE49-F238E27FC236}">
                <a16:creationId xmlns:a16="http://schemas.microsoft.com/office/drawing/2014/main" id="{8252D16D-E4B0-4D33-183C-BD61CC26447B}"/>
              </a:ext>
            </a:extLst>
          </p:cNvPr>
          <p:cNvSpPr>
            <a:spLocks noGrp="1"/>
          </p:cNvSpPr>
          <p:nvPr>
            <p:ph type="sldNum" sz="quarter" idx="12"/>
          </p:nvPr>
        </p:nvSpPr>
        <p:spPr>
          <a:xfrm>
            <a:off x="11414687" y="6480176"/>
            <a:ext cx="768085" cy="365125"/>
          </a:xfrm>
        </p:spPr>
        <p:txBody>
          <a:bodyPr/>
          <a:lstStyle/>
          <a:p>
            <a:fld id="{5857359A-ACC2-4AC8-94CA-842605F06C6B}" type="slidenum">
              <a:rPr lang="en-US">
                <a:solidFill>
                  <a:prstClr val="white">
                    <a:lumMod val="50000"/>
                  </a:prstClr>
                </a:solidFill>
                <a:latin typeface="Calibri"/>
              </a:rPr>
              <a:pPr/>
              <a:t>35</a:t>
            </a:fld>
            <a:endParaRPr lang="en-US" dirty="0">
              <a:solidFill>
                <a:prstClr val="white">
                  <a:lumMod val="50000"/>
                </a:prstClr>
              </a:solidFill>
              <a:latin typeface="Calibri"/>
            </a:endParaRPr>
          </a:p>
        </p:txBody>
      </p:sp>
    </p:spTree>
    <p:custDataLst>
      <p:tags r:id="rId1"/>
    </p:custDataLst>
  </p:cSld>
  <p:clrMapOvr>
    <a:masterClrMapping/>
  </p:clrMapOvr>
  <p:transition spd="slow">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2251432" y="169179"/>
            <a:ext cx="9030705" cy="665824"/>
          </a:xfrm>
        </p:spPr>
        <p:txBody>
          <a:bodyPr anchor="t">
            <a:noAutofit/>
          </a:bodyPr>
          <a:lstStyle/>
          <a:p>
            <a:pPr eaLnBrk="1" hangingPunct="1"/>
            <a:r>
              <a:rPr lang="fr-FR" sz="2400" dirty="0"/>
              <a:t>Interception de plaisanciers sur l'eau dans le cadre de </a:t>
            </a:r>
            <a:r>
              <a:rPr lang="fr-FR" sz="2400" dirty="0" err="1"/>
              <a:t>Research</a:t>
            </a:r>
            <a:r>
              <a:rPr lang="fr-FR" sz="2400" dirty="0"/>
              <a:t> That </a:t>
            </a:r>
            <a:r>
              <a:rPr lang="fr-FR" sz="2400" dirty="0" err="1"/>
              <a:t>Floats</a:t>
            </a:r>
            <a:r>
              <a:rPr lang="fr-FR" sz="2400" dirty="0"/>
              <a:t> (La Recherche qui Flotte)</a:t>
            </a:r>
            <a:endParaRPr lang="en-US" sz="2400" dirty="0"/>
          </a:p>
        </p:txBody>
      </p:sp>
      <p:sp>
        <p:nvSpPr>
          <p:cNvPr id="7" name="Rectangle 3">
            <a:extLst>
              <a:ext uri="{FF2B5EF4-FFF2-40B4-BE49-F238E27FC236}">
                <a16:creationId xmlns:a16="http://schemas.microsoft.com/office/drawing/2014/main" id="{4DCA78F1-F05B-482D-8CA7-33318C3B8AFC}"/>
              </a:ext>
            </a:extLst>
          </p:cNvPr>
          <p:cNvSpPr txBox="1">
            <a:spLocks noChangeArrowheads="1"/>
          </p:cNvSpPr>
          <p:nvPr/>
        </p:nvSpPr>
        <p:spPr>
          <a:xfrm>
            <a:off x="316839" y="1221475"/>
            <a:ext cx="11558322" cy="1481654"/>
          </a:xfrm>
          <a:prstGeom prst="rect">
            <a:avLst/>
          </a:prstGeom>
        </p:spPr>
        <p:txBody>
          <a:bodyPr/>
          <a:lstStyle>
            <a:lvl1pPr marL="342900" indent="-342900" algn="l" rtl="0" fontAlgn="base">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fontAlgn="base">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fontAlgn="base">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fontAlgn="base">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fontAlgn="base">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buNone/>
              <a:defRPr/>
            </a:pPr>
            <a:r>
              <a:rPr lang="en-US" sz="2000" b="1" dirty="0" err="1"/>
              <a:t>Objectifs</a:t>
            </a:r>
            <a:r>
              <a:rPr lang="en-US" sz="2000" b="1" dirty="0"/>
              <a:t> de recherche:  </a:t>
            </a:r>
          </a:p>
          <a:p>
            <a:pPr marL="800100" lvl="1" indent="-342900">
              <a:spcBef>
                <a:spcPts val="600"/>
              </a:spcBef>
              <a:buFont typeface="+mj-lt"/>
              <a:buAutoNum type="arabicPeriod"/>
              <a:defRPr/>
            </a:pPr>
            <a:r>
              <a:rPr lang="fr-FR" sz="1600" b="1" dirty="0"/>
              <a:t>Mieux comprendre les attitudes des plaisanciers envers le port de gilets de sauvetage,</a:t>
            </a:r>
            <a:r>
              <a:rPr lang="fr-FR" sz="1600" dirty="0"/>
              <a:t> y compris pourquoi les ils les portent ou ne les portent pas </a:t>
            </a:r>
            <a:r>
              <a:rPr lang="fr-FR" sz="1400" dirty="0"/>
              <a:t>(déjà couvert plus tôt dans cette présentation).</a:t>
            </a:r>
            <a:endParaRPr lang="fr-FR" sz="1600" dirty="0"/>
          </a:p>
          <a:p>
            <a:pPr marL="800100" lvl="1" indent="-342900">
              <a:spcBef>
                <a:spcPts val="600"/>
              </a:spcBef>
              <a:buFont typeface="+mj-lt"/>
              <a:buAutoNum type="arabicPeriod"/>
              <a:defRPr/>
            </a:pPr>
            <a:r>
              <a:rPr lang="fr-FR" sz="1600" b="1" dirty="0"/>
              <a:t>Évaluer l'efficacité d'une campagne d'éducation publique/de communication sur les marchés locaux </a:t>
            </a:r>
            <a:r>
              <a:rPr lang="fr-FR" sz="1600" dirty="0"/>
              <a:t>pour changer les attitudes des plaisanciers et les inciter à porter davantage le gilet de sauvetage.</a:t>
            </a:r>
            <a:endParaRPr lang="en-US" sz="1200" dirty="0"/>
          </a:p>
        </p:txBody>
      </p:sp>
      <p:sp>
        <p:nvSpPr>
          <p:cNvPr id="3" name="Footer Placeholder 3">
            <a:extLst>
              <a:ext uri="{FF2B5EF4-FFF2-40B4-BE49-F238E27FC236}">
                <a16:creationId xmlns:a16="http://schemas.microsoft.com/office/drawing/2014/main" id="{4A4F35A1-2CAB-ACCC-02A5-19594134E61E}"/>
              </a:ext>
            </a:extLst>
          </p:cNvPr>
          <p:cNvSpPr>
            <a:spLocks noGrp="1"/>
          </p:cNvSpPr>
          <p:nvPr>
            <p:ph type="ftr" sz="quarter" idx="10"/>
          </p:nvPr>
        </p:nvSpPr>
        <p:spPr bwMode="auto">
          <a:xfrm>
            <a:off x="1" y="6597650"/>
            <a:ext cx="2832100"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000" b="1" kern="1200">
                <a:solidFill>
                  <a:schemeClr val="bg1"/>
                </a:solidFill>
                <a:latin typeface="Arial" charset="0"/>
                <a:ea typeface="+mn-ea"/>
                <a:cs typeface="+mn-cs"/>
              </a:defRPr>
            </a:lvl1pPr>
            <a:lvl2pPr marL="457200" algn="l" rtl="0" fontAlgn="base">
              <a:spcBef>
                <a:spcPct val="0"/>
              </a:spcBef>
              <a:spcAft>
                <a:spcPct val="0"/>
              </a:spcAft>
              <a:defRPr sz="1400" kern="1200">
                <a:solidFill>
                  <a:schemeClr val="tx1"/>
                </a:solidFill>
                <a:latin typeface="Arial" charset="0"/>
                <a:ea typeface="+mn-ea"/>
                <a:cs typeface="+mn-cs"/>
              </a:defRPr>
            </a:lvl2pPr>
            <a:lvl3pPr marL="914400" algn="l" rtl="0" fontAlgn="base">
              <a:spcBef>
                <a:spcPct val="0"/>
              </a:spcBef>
              <a:spcAft>
                <a:spcPct val="0"/>
              </a:spcAft>
              <a:defRPr sz="1400" kern="1200">
                <a:solidFill>
                  <a:schemeClr val="tx1"/>
                </a:solidFill>
                <a:latin typeface="Arial" charset="0"/>
                <a:ea typeface="+mn-ea"/>
                <a:cs typeface="+mn-cs"/>
              </a:defRPr>
            </a:lvl3pPr>
            <a:lvl4pPr marL="1371600" algn="l" rtl="0" fontAlgn="base">
              <a:spcBef>
                <a:spcPct val="0"/>
              </a:spcBef>
              <a:spcAft>
                <a:spcPct val="0"/>
              </a:spcAft>
              <a:defRPr sz="1400" kern="1200">
                <a:solidFill>
                  <a:schemeClr val="tx1"/>
                </a:solidFill>
                <a:latin typeface="Arial" charset="0"/>
                <a:ea typeface="+mn-ea"/>
                <a:cs typeface="+mn-cs"/>
              </a:defRPr>
            </a:lvl4pPr>
            <a:lvl5pPr marL="1828800" algn="l" rtl="0" fontAlgn="base">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pPr algn="l"/>
            <a:r>
              <a:rPr lang="en-US"/>
              <a:t>Gadd Research</a:t>
            </a:r>
            <a:endParaRPr lang="en-US" dirty="0"/>
          </a:p>
        </p:txBody>
      </p:sp>
      <p:sp>
        <p:nvSpPr>
          <p:cNvPr id="5" name="Slide Number Placeholder 3">
            <a:extLst>
              <a:ext uri="{FF2B5EF4-FFF2-40B4-BE49-F238E27FC236}">
                <a16:creationId xmlns:a16="http://schemas.microsoft.com/office/drawing/2014/main" id="{C43ADE5F-584D-2D73-060C-A277E163B447}"/>
              </a:ext>
            </a:extLst>
          </p:cNvPr>
          <p:cNvSpPr>
            <a:spLocks noGrp="1"/>
          </p:cNvSpPr>
          <p:nvPr>
            <p:ph type="sldNum" sz="quarter" idx="12"/>
          </p:nvPr>
        </p:nvSpPr>
        <p:spPr>
          <a:xfrm>
            <a:off x="11414687" y="6480176"/>
            <a:ext cx="768085" cy="365125"/>
          </a:xfrm>
        </p:spPr>
        <p:txBody>
          <a:bodyPr/>
          <a:lstStyle/>
          <a:p>
            <a:fld id="{5857359A-ACC2-4AC8-94CA-842605F06C6B}" type="slidenum">
              <a:rPr lang="en-US">
                <a:solidFill>
                  <a:prstClr val="white">
                    <a:lumMod val="50000"/>
                  </a:prstClr>
                </a:solidFill>
                <a:latin typeface="Calibri"/>
              </a:rPr>
              <a:pPr/>
              <a:t>36</a:t>
            </a:fld>
            <a:endParaRPr lang="en-US" dirty="0">
              <a:solidFill>
                <a:prstClr val="white">
                  <a:lumMod val="50000"/>
                </a:prstClr>
              </a:solidFill>
              <a:latin typeface="Calibri"/>
            </a:endParaRPr>
          </a:p>
        </p:txBody>
      </p:sp>
      <p:pic>
        <p:nvPicPr>
          <p:cNvPr id="4" name="Picture 3">
            <a:extLst>
              <a:ext uri="{FF2B5EF4-FFF2-40B4-BE49-F238E27FC236}">
                <a16:creationId xmlns:a16="http://schemas.microsoft.com/office/drawing/2014/main" id="{F0355386-C216-E200-865A-39D19CA119D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27303" y="2784297"/>
            <a:ext cx="6092997" cy="3640754"/>
          </a:xfrm>
          <a:prstGeom prst="rect">
            <a:avLst/>
          </a:prstGeom>
        </p:spPr>
      </p:pic>
    </p:spTree>
    <p:custDataLst>
      <p:tags r:id="rId1"/>
    </p:custDataLst>
    <p:extLst>
      <p:ext uri="{BB962C8B-B14F-4D97-AF65-F5344CB8AC3E}">
        <p14:creationId xmlns:p14="http://schemas.microsoft.com/office/powerpoint/2010/main" val="3731300822"/>
      </p:ext>
    </p:extLst>
  </p:cSld>
  <p:clrMapOvr>
    <a:masterClrMapping/>
  </p:clrMapOvr>
  <p:transition spd="slow">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961146" y="154665"/>
            <a:ext cx="9030705" cy="665824"/>
          </a:xfrm>
        </p:spPr>
        <p:txBody>
          <a:bodyPr anchor="t">
            <a:noAutofit/>
          </a:bodyPr>
          <a:lstStyle/>
          <a:p>
            <a:pPr eaLnBrk="1" hangingPunct="1"/>
            <a:r>
              <a:rPr lang="fr-FR" sz="2400" dirty="0"/>
              <a:t>Recherche et interception sur l’eau de plaisanciers dans le cadre de </a:t>
            </a:r>
            <a:r>
              <a:rPr lang="fr-FR" sz="2400" dirty="0" err="1"/>
              <a:t>Research</a:t>
            </a:r>
            <a:r>
              <a:rPr lang="fr-FR" sz="2400" dirty="0"/>
              <a:t> That </a:t>
            </a:r>
            <a:r>
              <a:rPr lang="fr-FR" sz="2400" dirty="0" err="1"/>
              <a:t>Floats</a:t>
            </a:r>
            <a:r>
              <a:rPr lang="fr-FR" sz="2400" dirty="0"/>
              <a:t> (La Recherche qui Flotte)</a:t>
            </a:r>
            <a:endParaRPr lang="en-US" sz="2400" dirty="0"/>
          </a:p>
        </p:txBody>
      </p:sp>
      <p:sp>
        <p:nvSpPr>
          <p:cNvPr id="7" name="Rectangle 3">
            <a:extLst>
              <a:ext uri="{FF2B5EF4-FFF2-40B4-BE49-F238E27FC236}">
                <a16:creationId xmlns:a16="http://schemas.microsoft.com/office/drawing/2014/main" id="{4DCA78F1-F05B-482D-8CA7-33318C3B8AFC}"/>
              </a:ext>
            </a:extLst>
          </p:cNvPr>
          <p:cNvSpPr txBox="1">
            <a:spLocks noChangeArrowheads="1"/>
          </p:cNvSpPr>
          <p:nvPr/>
        </p:nvSpPr>
        <p:spPr>
          <a:xfrm>
            <a:off x="215756" y="1132120"/>
            <a:ext cx="11815281" cy="4027469"/>
          </a:xfrm>
          <a:prstGeom prst="rect">
            <a:avLst/>
          </a:prstGeom>
        </p:spPr>
        <p:txBody>
          <a:bodyPr/>
          <a:lstStyle>
            <a:lvl1pPr marL="342900" indent="-342900" algn="l" rtl="0" fontAlgn="base">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fontAlgn="base">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fontAlgn="base">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fontAlgn="base">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fontAlgn="base">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 indent="0">
              <a:spcBef>
                <a:spcPts val="600"/>
              </a:spcBef>
              <a:buNone/>
              <a:defRPr/>
            </a:pPr>
            <a:r>
              <a:rPr lang="en-US" sz="2000" b="1" dirty="0" err="1"/>
              <a:t>Approche</a:t>
            </a:r>
            <a:r>
              <a:rPr lang="en-US" sz="2000" b="1" dirty="0"/>
              <a:t> de recherche :</a:t>
            </a:r>
          </a:p>
          <a:p>
            <a:pPr lvl="1">
              <a:lnSpc>
                <a:spcPct val="107000"/>
              </a:lnSpc>
              <a:buFont typeface="Arial" panose="020B0604020202020204" pitchFamily="34" charset="0"/>
              <a:buChar char="•"/>
            </a:pPr>
            <a:r>
              <a:rPr lang="fr-FR" sz="1600" b="1" dirty="0">
                <a:effectLst/>
                <a:latin typeface="Calibri" panose="020F0502020204030204" pitchFamily="34" charset="0"/>
                <a:ea typeface="Calibri" panose="020F0502020204030204" pitchFamily="34" charset="0"/>
                <a:cs typeface="Times New Roman" panose="02020603050405020304" pitchFamily="18" charset="0"/>
              </a:rPr>
              <a:t>Où </a:t>
            </a:r>
            <a:r>
              <a:rPr lang="fr-FR" sz="1600" dirty="0">
                <a:effectLst/>
                <a:latin typeface="Calibri" panose="020F0502020204030204" pitchFamily="34" charset="0"/>
                <a:ea typeface="Calibri" panose="020F0502020204030204" pitchFamily="34" charset="0"/>
                <a:cs typeface="Times New Roman" panose="02020603050405020304" pitchFamily="18" charset="0"/>
              </a:rPr>
              <a:t>: mêmes 4 régions de lacs intérieurs de l'Ontario que celles où la recherche d'observation aérienne RTF a été effectuée.</a:t>
            </a:r>
          </a:p>
          <a:p>
            <a:pPr lvl="1">
              <a:lnSpc>
                <a:spcPct val="107000"/>
              </a:lnSpc>
              <a:buFont typeface="Arial" panose="020B0604020202020204" pitchFamily="34" charset="0"/>
              <a:buChar char="•"/>
            </a:pPr>
            <a:r>
              <a:rPr lang="fr-FR" sz="1600" b="1" dirty="0">
                <a:effectLst/>
                <a:latin typeface="Calibri" panose="020F0502020204030204" pitchFamily="34" charset="0"/>
                <a:ea typeface="Calibri" panose="020F0502020204030204" pitchFamily="34" charset="0"/>
                <a:cs typeface="Times New Roman" panose="02020603050405020304" pitchFamily="18" charset="0"/>
              </a:rPr>
              <a:t>Qui </a:t>
            </a:r>
            <a:r>
              <a:rPr lang="fr-FR" sz="1600" dirty="0">
                <a:effectLst/>
                <a:latin typeface="Calibri" panose="020F0502020204030204" pitchFamily="34" charset="0"/>
                <a:ea typeface="Calibri" panose="020F0502020204030204" pitchFamily="34" charset="0"/>
                <a:cs typeface="Times New Roman" panose="02020603050405020304" pitchFamily="18" charset="0"/>
              </a:rPr>
              <a:t>: profil similaire à celui de la recherche observationnelle RTF - Incluant tous les plaisanciers, en mettant l'accent sur les pêcheurs et les plaisanciers à moteur dans de petits bateaux à moteur (&lt; 6M) et les pagayeurs (en canots, kayaks, planche à pagaie). Adolescents et adultes de 16 ans et plus.</a:t>
            </a:r>
          </a:p>
          <a:p>
            <a:pPr lvl="1">
              <a:lnSpc>
                <a:spcPct val="107000"/>
              </a:lnSpc>
              <a:buFont typeface="Arial" panose="020B0604020202020204" pitchFamily="34" charset="0"/>
              <a:buChar char="•"/>
            </a:pPr>
            <a:r>
              <a:rPr lang="fr-FR" sz="1600" b="1" dirty="0">
                <a:effectLst/>
                <a:latin typeface="Calibri" panose="020F0502020204030204" pitchFamily="34" charset="0"/>
                <a:ea typeface="Calibri" panose="020F0502020204030204" pitchFamily="34" charset="0"/>
                <a:cs typeface="Times New Roman" panose="02020603050405020304" pitchFamily="18" charset="0"/>
              </a:rPr>
              <a:t>Quand : </a:t>
            </a:r>
            <a:r>
              <a:rPr lang="fr-FR" sz="1600" dirty="0">
                <a:effectLst/>
                <a:latin typeface="Calibri" panose="020F0502020204030204" pitchFamily="34" charset="0"/>
                <a:ea typeface="Calibri" panose="020F0502020204030204" pitchFamily="34" charset="0"/>
                <a:cs typeface="Times New Roman" panose="02020603050405020304" pitchFamily="18" charset="0"/>
              </a:rPr>
              <a:t>mi-juillet à mi-septembre 2022, après la mise en œuvre de la campagne RTF dans les 4 régions de lacs.</a:t>
            </a:r>
          </a:p>
          <a:p>
            <a:pPr lvl="1">
              <a:lnSpc>
                <a:spcPct val="107000"/>
              </a:lnSpc>
              <a:buFont typeface="Arial" panose="020B0604020202020204" pitchFamily="34" charset="0"/>
              <a:buChar char="•"/>
            </a:pPr>
            <a:r>
              <a:rPr lang="fr-FR" sz="1600" b="1" dirty="0">
                <a:effectLst/>
                <a:latin typeface="Calibri" panose="020F0502020204030204" pitchFamily="34" charset="0"/>
                <a:ea typeface="Calibri" panose="020F0502020204030204" pitchFamily="34" charset="0"/>
                <a:cs typeface="Times New Roman" panose="02020603050405020304" pitchFamily="18" charset="0"/>
              </a:rPr>
              <a:t>Comment:</a:t>
            </a:r>
          </a:p>
          <a:p>
            <a:pPr lvl="2">
              <a:lnSpc>
                <a:spcPct val="107000"/>
              </a:lnSpc>
              <a:buFont typeface="Arial" panose="020B0604020202020204" pitchFamily="34" charset="0"/>
              <a:buChar char="•"/>
            </a:pPr>
            <a:r>
              <a:rPr lang="fr-FR" sz="1400" dirty="0">
                <a:effectLst/>
                <a:latin typeface="Calibri" panose="020F0502020204030204" pitchFamily="34" charset="0"/>
                <a:ea typeface="Calibri" panose="020F0502020204030204" pitchFamily="34" charset="0"/>
                <a:cs typeface="Times New Roman" panose="02020603050405020304" pitchFamily="18" charset="0"/>
              </a:rPr>
              <a:t>Des équipes d'interception sur l'eau formées ont mené des observations et des entretiens de la « Partie 1 » avec des plaisanciers interceptés ; et ont invité les plaisanciers à remplir également plus tard un sondage en ligne « Partie 2 ». Entretiens sur l'eau réalisés autant que possible sur l'eau + lieux à terre également (marinas, rampes de mise à l'eau, écluses, etc.). Les intervieweurs comprenaient des étudiants de l'Université de Nipissing, des plaisanciers locaux, des guides de pêche et la Police provinciale de l'Ontario.</a:t>
            </a:r>
          </a:p>
          <a:p>
            <a:pPr lvl="2">
              <a:lnSpc>
                <a:spcPct val="107000"/>
              </a:lnSpc>
              <a:buFont typeface="Arial" panose="020B0604020202020204" pitchFamily="34" charset="0"/>
              <a:buChar char="•"/>
            </a:pPr>
            <a:r>
              <a:rPr lang="fr-FR" sz="1400" dirty="0">
                <a:effectLst/>
                <a:latin typeface="Calibri" panose="020F0502020204030204" pitchFamily="34" charset="0"/>
                <a:ea typeface="Calibri" panose="020F0502020204030204" pitchFamily="34" charset="0"/>
                <a:cs typeface="Times New Roman" panose="02020603050405020304" pitchFamily="18" charset="0"/>
              </a:rPr>
              <a:t>Incitatifs offerts pour encourager la participation - un coup de sifflet, immédiatement après avoir terminé la partie 1 sur l'eau ; et participation à des tirages au sort de concours de grande valeur pour une suite de prix de grande valeur (y compris une caméra GoPro, un drone, des planches à pagaie, des gilets gonflables, des cartes-cadeaux de 100 $), à la fin de la partie 2 en ligne. Les données ont été pondérées pour être alignées avec le profil des données d'observation aérienne, autant que possible.</a:t>
            </a:r>
          </a:p>
          <a:p>
            <a:pPr lvl="1">
              <a:lnSpc>
                <a:spcPct val="107000"/>
              </a:lnSpc>
              <a:buFont typeface="Arial" panose="020B0604020202020204" pitchFamily="34" charset="0"/>
              <a:buChar char="•"/>
            </a:pPr>
            <a:r>
              <a:rPr lang="fr-FR" sz="1600" b="1" dirty="0">
                <a:effectLst/>
                <a:latin typeface="Calibri" panose="020F0502020204030204" pitchFamily="34" charset="0"/>
                <a:ea typeface="Calibri" panose="020F0502020204030204" pitchFamily="34" charset="0"/>
                <a:cs typeface="Times New Roman" panose="02020603050405020304" pitchFamily="18" charset="0"/>
              </a:rPr>
              <a:t>Combien : </a:t>
            </a:r>
            <a:r>
              <a:rPr lang="fr-FR" sz="1600" dirty="0">
                <a:effectLst/>
                <a:latin typeface="Calibri" panose="020F0502020204030204" pitchFamily="34" charset="0"/>
                <a:ea typeface="Calibri" panose="020F0502020204030204" pitchFamily="34" charset="0"/>
                <a:cs typeface="Times New Roman" panose="02020603050405020304" pitchFamily="18" charset="0"/>
              </a:rPr>
              <a:t>un grand échantillon de 987 plaisanciers rejoints pour</a:t>
            </a:r>
          </a:p>
          <a:p>
            <a:pPr marL="741600" lvl="1" indent="0">
              <a:spcBef>
                <a:spcPts val="0"/>
              </a:spcBef>
              <a:buNone/>
            </a:pPr>
            <a:r>
              <a:rPr lang="fr-FR" sz="1600" dirty="0">
                <a:effectLst/>
                <a:latin typeface="Calibri" panose="020F0502020204030204" pitchFamily="34" charset="0"/>
                <a:ea typeface="Calibri" panose="020F0502020204030204" pitchFamily="34" charset="0"/>
                <a:cs typeface="Times New Roman" panose="02020603050405020304" pitchFamily="18" charset="0"/>
              </a:rPr>
              <a:t> les entrevues d'interception sur l'eau de la « Partie 1 ». </a:t>
            </a:r>
          </a:p>
          <a:p>
            <a:pPr marL="741600" lvl="1" indent="0">
              <a:spcBef>
                <a:spcPts val="0"/>
              </a:spcBef>
              <a:buNone/>
            </a:pPr>
            <a:r>
              <a:rPr lang="fr-FR" sz="1600" dirty="0">
                <a:effectLst/>
                <a:latin typeface="Calibri" panose="020F0502020204030204" pitchFamily="34" charset="0"/>
                <a:ea typeface="Calibri" panose="020F0502020204030204" pitchFamily="34" charset="0"/>
                <a:cs typeface="Times New Roman" panose="02020603050405020304" pitchFamily="18" charset="0"/>
              </a:rPr>
              <a:t>Parmi eux, 329 ont répondu à la fois à l'enquête sur l'eau de </a:t>
            </a:r>
          </a:p>
          <a:p>
            <a:pPr marL="741600" lvl="1" indent="0">
              <a:spcBef>
                <a:spcPts val="0"/>
              </a:spcBef>
              <a:buNone/>
            </a:pPr>
            <a:r>
              <a:rPr lang="fr-FR" sz="1600" dirty="0">
                <a:effectLst/>
                <a:latin typeface="Calibri" panose="020F0502020204030204" pitchFamily="34" charset="0"/>
                <a:ea typeface="Calibri" panose="020F0502020204030204" pitchFamily="34" charset="0"/>
                <a:cs typeface="Times New Roman" panose="02020603050405020304" pitchFamily="18" charset="0"/>
              </a:rPr>
              <a:t>la partie 1 et à l'enquête en ligne de la partie 2.</a:t>
            </a:r>
          </a:p>
          <a:p>
            <a:pPr marL="457200" lvl="1" indent="0">
              <a:spcBef>
                <a:spcPts val="600"/>
              </a:spcBef>
              <a:buNone/>
              <a:defRPr/>
            </a:pPr>
            <a:endParaRPr lang="en-US" sz="1200" dirty="0"/>
          </a:p>
        </p:txBody>
      </p:sp>
      <p:sp>
        <p:nvSpPr>
          <p:cNvPr id="3" name="Footer Placeholder 3">
            <a:extLst>
              <a:ext uri="{FF2B5EF4-FFF2-40B4-BE49-F238E27FC236}">
                <a16:creationId xmlns:a16="http://schemas.microsoft.com/office/drawing/2014/main" id="{4A4F35A1-2CAB-ACCC-02A5-19594134E61E}"/>
              </a:ext>
            </a:extLst>
          </p:cNvPr>
          <p:cNvSpPr>
            <a:spLocks noGrp="1"/>
          </p:cNvSpPr>
          <p:nvPr>
            <p:ph type="ftr" sz="quarter" idx="10"/>
          </p:nvPr>
        </p:nvSpPr>
        <p:spPr bwMode="auto">
          <a:xfrm>
            <a:off x="1" y="6597650"/>
            <a:ext cx="2832100"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000" b="1" kern="1200">
                <a:solidFill>
                  <a:schemeClr val="bg1"/>
                </a:solidFill>
                <a:latin typeface="Arial" charset="0"/>
                <a:ea typeface="+mn-ea"/>
                <a:cs typeface="+mn-cs"/>
              </a:defRPr>
            </a:lvl1pPr>
            <a:lvl2pPr marL="457200" algn="l" rtl="0" fontAlgn="base">
              <a:spcBef>
                <a:spcPct val="0"/>
              </a:spcBef>
              <a:spcAft>
                <a:spcPct val="0"/>
              </a:spcAft>
              <a:defRPr sz="1400" kern="1200">
                <a:solidFill>
                  <a:schemeClr val="tx1"/>
                </a:solidFill>
                <a:latin typeface="Arial" charset="0"/>
                <a:ea typeface="+mn-ea"/>
                <a:cs typeface="+mn-cs"/>
              </a:defRPr>
            </a:lvl2pPr>
            <a:lvl3pPr marL="914400" algn="l" rtl="0" fontAlgn="base">
              <a:spcBef>
                <a:spcPct val="0"/>
              </a:spcBef>
              <a:spcAft>
                <a:spcPct val="0"/>
              </a:spcAft>
              <a:defRPr sz="1400" kern="1200">
                <a:solidFill>
                  <a:schemeClr val="tx1"/>
                </a:solidFill>
                <a:latin typeface="Arial" charset="0"/>
                <a:ea typeface="+mn-ea"/>
                <a:cs typeface="+mn-cs"/>
              </a:defRPr>
            </a:lvl3pPr>
            <a:lvl4pPr marL="1371600" algn="l" rtl="0" fontAlgn="base">
              <a:spcBef>
                <a:spcPct val="0"/>
              </a:spcBef>
              <a:spcAft>
                <a:spcPct val="0"/>
              </a:spcAft>
              <a:defRPr sz="1400" kern="1200">
                <a:solidFill>
                  <a:schemeClr val="tx1"/>
                </a:solidFill>
                <a:latin typeface="Arial" charset="0"/>
                <a:ea typeface="+mn-ea"/>
                <a:cs typeface="+mn-cs"/>
              </a:defRPr>
            </a:lvl4pPr>
            <a:lvl5pPr marL="1828800" algn="l" rtl="0" fontAlgn="base">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pPr algn="l"/>
            <a:r>
              <a:rPr lang="en-US"/>
              <a:t>Gadd Research</a:t>
            </a:r>
            <a:endParaRPr lang="en-US" dirty="0"/>
          </a:p>
        </p:txBody>
      </p:sp>
      <p:sp>
        <p:nvSpPr>
          <p:cNvPr id="5" name="Slide Number Placeholder 3">
            <a:extLst>
              <a:ext uri="{FF2B5EF4-FFF2-40B4-BE49-F238E27FC236}">
                <a16:creationId xmlns:a16="http://schemas.microsoft.com/office/drawing/2014/main" id="{C43ADE5F-584D-2D73-060C-A277E163B447}"/>
              </a:ext>
            </a:extLst>
          </p:cNvPr>
          <p:cNvSpPr>
            <a:spLocks noGrp="1"/>
          </p:cNvSpPr>
          <p:nvPr>
            <p:ph type="sldNum" sz="quarter" idx="12"/>
          </p:nvPr>
        </p:nvSpPr>
        <p:spPr>
          <a:xfrm>
            <a:off x="11414687" y="6480176"/>
            <a:ext cx="768085" cy="365125"/>
          </a:xfrm>
        </p:spPr>
        <p:txBody>
          <a:bodyPr/>
          <a:lstStyle/>
          <a:p>
            <a:fld id="{5857359A-ACC2-4AC8-94CA-842605F06C6B}" type="slidenum">
              <a:rPr lang="en-US">
                <a:solidFill>
                  <a:prstClr val="white">
                    <a:lumMod val="50000"/>
                  </a:prstClr>
                </a:solidFill>
                <a:latin typeface="Calibri"/>
              </a:rPr>
              <a:pPr/>
              <a:t>37</a:t>
            </a:fld>
            <a:endParaRPr lang="en-US" dirty="0">
              <a:solidFill>
                <a:prstClr val="white">
                  <a:lumMod val="50000"/>
                </a:prstClr>
              </a:solidFill>
              <a:latin typeface="Calibri"/>
            </a:endParaRPr>
          </a:p>
        </p:txBody>
      </p:sp>
      <p:pic>
        <p:nvPicPr>
          <p:cNvPr id="6" name="Picture 5">
            <a:extLst>
              <a:ext uri="{FF2B5EF4-FFF2-40B4-BE49-F238E27FC236}">
                <a16:creationId xmlns:a16="http://schemas.microsoft.com/office/drawing/2014/main" id="{99639CA5-9606-4503-8ABB-9D978ED93AE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76498" y="4971967"/>
            <a:ext cx="3781645" cy="2076530"/>
          </a:xfrm>
          <a:prstGeom prst="rect">
            <a:avLst/>
          </a:prstGeom>
        </p:spPr>
      </p:pic>
    </p:spTree>
    <p:custDataLst>
      <p:tags r:id="rId1"/>
    </p:custDataLst>
    <p:extLst>
      <p:ext uri="{BB962C8B-B14F-4D97-AF65-F5344CB8AC3E}">
        <p14:creationId xmlns:p14="http://schemas.microsoft.com/office/powerpoint/2010/main" val="2876454507"/>
      </p:ext>
    </p:extLst>
  </p:cSld>
  <p:clrMapOvr>
    <a:masterClrMapping/>
  </p:clrMapOvr>
  <p:transition spd="slow">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1269D5-FED8-CFBF-E2EC-7820A4D5EAF6}"/>
              </a:ext>
            </a:extLst>
          </p:cNvPr>
          <p:cNvSpPr>
            <a:spLocks noGrp="1"/>
          </p:cNvSpPr>
          <p:nvPr>
            <p:ph type="title"/>
          </p:nvPr>
        </p:nvSpPr>
        <p:spPr>
          <a:xfrm>
            <a:off x="1900989" y="-11424"/>
            <a:ext cx="10450668" cy="745783"/>
          </a:xfrm>
        </p:spPr>
        <p:txBody>
          <a:bodyPr anchor="t">
            <a:normAutofit fontScale="90000"/>
          </a:bodyPr>
          <a:lstStyle/>
          <a:p>
            <a:r>
              <a:rPr lang="fr-FR" b="1" dirty="0"/>
              <a:t>Un peu moins du tiers (29 %) des plaisanciers interrogés étaient au courant de la campagne </a:t>
            </a:r>
            <a:br>
              <a:rPr lang="fr-FR" b="1" dirty="0"/>
            </a:br>
            <a:r>
              <a:rPr lang="fr-FR" b="1" dirty="0"/>
              <a:t>À portée de main, lorsqu'ils étaient pleinement aidés par les visuels de l'affiche, la vidéo d'intro et les médias sociaux.</a:t>
            </a:r>
            <a:br>
              <a:rPr lang="en-CA" b="1" dirty="0"/>
            </a:br>
            <a:r>
              <a:rPr lang="fr-FR" sz="1400" b="1" dirty="0"/>
              <a:t>8 sur 10 de ceux au courant (23 % des plaisanciers) avaient également reconnu l'affiche « en aveugle » et/ou les médias sociaux.</a:t>
            </a:r>
            <a:endParaRPr lang="en-CA" sz="1400" dirty="0"/>
          </a:p>
        </p:txBody>
      </p:sp>
      <p:sp>
        <p:nvSpPr>
          <p:cNvPr id="4" name="Footer Placeholder 3">
            <a:extLst>
              <a:ext uri="{FF2B5EF4-FFF2-40B4-BE49-F238E27FC236}">
                <a16:creationId xmlns:a16="http://schemas.microsoft.com/office/drawing/2014/main" id="{F1FCCD26-AC48-4F73-E1AC-F16DE876D007}"/>
              </a:ext>
            </a:extLst>
          </p:cNvPr>
          <p:cNvSpPr>
            <a:spLocks noGrp="1"/>
          </p:cNvSpPr>
          <p:nvPr>
            <p:ph type="ftr" sz="quarter" idx="10"/>
          </p:nvPr>
        </p:nvSpPr>
        <p:spPr bwMode="auto">
          <a:xfrm>
            <a:off x="1" y="6597650"/>
            <a:ext cx="2832100"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000" b="1" kern="1200">
                <a:solidFill>
                  <a:schemeClr val="bg1"/>
                </a:solidFill>
                <a:latin typeface="Arial" charset="0"/>
                <a:ea typeface="+mn-ea"/>
                <a:cs typeface="+mn-cs"/>
              </a:defRPr>
            </a:lvl1pPr>
            <a:lvl2pPr marL="457200" algn="l" rtl="0" fontAlgn="base">
              <a:spcBef>
                <a:spcPct val="0"/>
              </a:spcBef>
              <a:spcAft>
                <a:spcPct val="0"/>
              </a:spcAft>
              <a:defRPr sz="1400" kern="1200">
                <a:solidFill>
                  <a:schemeClr val="tx1"/>
                </a:solidFill>
                <a:latin typeface="Arial" charset="0"/>
                <a:ea typeface="+mn-ea"/>
                <a:cs typeface="+mn-cs"/>
              </a:defRPr>
            </a:lvl2pPr>
            <a:lvl3pPr marL="914400" algn="l" rtl="0" fontAlgn="base">
              <a:spcBef>
                <a:spcPct val="0"/>
              </a:spcBef>
              <a:spcAft>
                <a:spcPct val="0"/>
              </a:spcAft>
              <a:defRPr sz="1400" kern="1200">
                <a:solidFill>
                  <a:schemeClr val="tx1"/>
                </a:solidFill>
                <a:latin typeface="Arial" charset="0"/>
                <a:ea typeface="+mn-ea"/>
                <a:cs typeface="+mn-cs"/>
              </a:defRPr>
            </a:lvl3pPr>
            <a:lvl4pPr marL="1371600" algn="l" rtl="0" fontAlgn="base">
              <a:spcBef>
                <a:spcPct val="0"/>
              </a:spcBef>
              <a:spcAft>
                <a:spcPct val="0"/>
              </a:spcAft>
              <a:defRPr sz="1400" kern="1200">
                <a:solidFill>
                  <a:schemeClr val="tx1"/>
                </a:solidFill>
                <a:latin typeface="Arial" charset="0"/>
                <a:ea typeface="+mn-ea"/>
                <a:cs typeface="+mn-cs"/>
              </a:defRPr>
            </a:lvl4pPr>
            <a:lvl5pPr marL="1828800" algn="l" rtl="0" fontAlgn="base">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pPr algn="l"/>
            <a:r>
              <a:rPr lang="en-US"/>
              <a:t>Gadd Research</a:t>
            </a:r>
            <a:endParaRPr lang="en-US" dirty="0"/>
          </a:p>
        </p:txBody>
      </p:sp>
      <p:graphicFrame>
        <p:nvGraphicFramePr>
          <p:cNvPr id="9" name="Chart 8">
            <a:extLst>
              <a:ext uri="{FF2B5EF4-FFF2-40B4-BE49-F238E27FC236}">
                <a16:creationId xmlns:a16="http://schemas.microsoft.com/office/drawing/2014/main" id="{1863392D-EB78-6E7D-FB7B-CBC0316A4BE7}"/>
              </a:ext>
            </a:extLst>
          </p:cNvPr>
          <p:cNvGraphicFramePr/>
          <p:nvPr>
            <p:extLst>
              <p:ext uri="{D42A27DB-BD31-4B8C-83A1-F6EECF244321}">
                <p14:modId xmlns:p14="http://schemas.microsoft.com/office/powerpoint/2010/main" val="4014755996"/>
              </p:ext>
            </p:extLst>
          </p:nvPr>
        </p:nvGraphicFramePr>
        <p:xfrm>
          <a:off x="7118136" y="1859312"/>
          <a:ext cx="5921929" cy="3678313"/>
        </p:xfrm>
        <a:graphic>
          <a:graphicData uri="http://schemas.openxmlformats.org/drawingml/2006/chart">
            <c:chart xmlns:c="http://schemas.openxmlformats.org/drawingml/2006/chart" xmlns:r="http://schemas.openxmlformats.org/officeDocument/2006/relationships" r:id="rId4"/>
          </a:graphicData>
        </a:graphic>
      </p:graphicFrame>
      <p:pic>
        <p:nvPicPr>
          <p:cNvPr id="10" name="Picture 9" descr="Graphical user interface&#10;&#10;Description automatically generated">
            <a:extLst>
              <a:ext uri="{FF2B5EF4-FFF2-40B4-BE49-F238E27FC236}">
                <a16:creationId xmlns:a16="http://schemas.microsoft.com/office/drawing/2014/main" id="{FC3A40AE-42E7-9E33-214B-65419E00B99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2582" y="2051235"/>
            <a:ext cx="977199" cy="1466149"/>
          </a:xfrm>
          <a:prstGeom prst="rect">
            <a:avLst/>
          </a:prstGeom>
        </p:spPr>
      </p:pic>
      <p:pic>
        <p:nvPicPr>
          <p:cNvPr id="11" name="Picture 10" descr="Graphical user interface, website&#10;&#10;Description automatically generated">
            <a:extLst>
              <a:ext uri="{FF2B5EF4-FFF2-40B4-BE49-F238E27FC236}">
                <a16:creationId xmlns:a16="http://schemas.microsoft.com/office/drawing/2014/main" id="{6F2DDBEE-7018-8C5B-711D-1ECB130774A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93517" y="3885481"/>
            <a:ext cx="1055327" cy="1579918"/>
          </a:xfrm>
          <a:prstGeom prst="rect">
            <a:avLst/>
          </a:prstGeom>
        </p:spPr>
      </p:pic>
      <p:pic>
        <p:nvPicPr>
          <p:cNvPr id="12" name="Picture 11" descr="Qr code&#10;&#10;Description automatically generated">
            <a:extLst>
              <a:ext uri="{FF2B5EF4-FFF2-40B4-BE49-F238E27FC236}">
                <a16:creationId xmlns:a16="http://schemas.microsoft.com/office/drawing/2014/main" id="{E53DD371-2CE9-F228-3525-6A343BB0315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43315" y="1470782"/>
            <a:ext cx="977432" cy="1466148"/>
          </a:xfrm>
          <a:prstGeom prst="rect">
            <a:avLst/>
          </a:prstGeom>
        </p:spPr>
      </p:pic>
      <p:pic>
        <p:nvPicPr>
          <p:cNvPr id="13" name="Picture 12">
            <a:extLst>
              <a:ext uri="{FF2B5EF4-FFF2-40B4-BE49-F238E27FC236}">
                <a16:creationId xmlns:a16="http://schemas.microsoft.com/office/drawing/2014/main" id="{C6CBBB71-59C6-1B16-A9E0-11C432D648D2}"/>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838489" y="2973274"/>
            <a:ext cx="987085" cy="1586385"/>
          </a:xfrm>
          <a:prstGeom prst="rect">
            <a:avLst/>
          </a:prstGeom>
        </p:spPr>
      </p:pic>
      <p:pic>
        <p:nvPicPr>
          <p:cNvPr id="14" name="Picture 13" descr="A picture containing website&#10;&#10;Description automatically generated">
            <a:extLst>
              <a:ext uri="{FF2B5EF4-FFF2-40B4-BE49-F238E27FC236}">
                <a16:creationId xmlns:a16="http://schemas.microsoft.com/office/drawing/2014/main" id="{0C30F6DC-C5CC-88DC-FCD4-2DC4ECD0B76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804367" y="4596002"/>
            <a:ext cx="1055327" cy="1582431"/>
          </a:xfrm>
          <a:prstGeom prst="rect">
            <a:avLst/>
          </a:prstGeom>
        </p:spPr>
      </p:pic>
      <p:sp>
        <p:nvSpPr>
          <p:cNvPr id="15" name="TextBox 14">
            <a:extLst>
              <a:ext uri="{FF2B5EF4-FFF2-40B4-BE49-F238E27FC236}">
                <a16:creationId xmlns:a16="http://schemas.microsoft.com/office/drawing/2014/main" id="{8B1D0374-FF6C-4045-9C32-0C29287F8F72}"/>
              </a:ext>
            </a:extLst>
          </p:cNvPr>
          <p:cNvSpPr txBox="1"/>
          <p:nvPr/>
        </p:nvSpPr>
        <p:spPr>
          <a:xfrm>
            <a:off x="-1" y="6471399"/>
            <a:ext cx="9677401" cy="400110"/>
          </a:xfrm>
          <a:prstGeom prst="rect">
            <a:avLst/>
          </a:prstGeom>
          <a:noFill/>
        </p:spPr>
        <p:txBody>
          <a:bodyPr wrap="square" rtlCol="0">
            <a:spAutoFit/>
          </a:bodyPr>
          <a:lstStyle/>
          <a:p>
            <a:r>
              <a:rPr lang="fr-FR" sz="1000" dirty="0">
                <a:solidFill>
                  <a:srgbClr val="000000"/>
                </a:solidFill>
                <a:latin typeface="Lucida Grande"/>
                <a:ea typeface="Lucida Grande"/>
                <a:cs typeface="Lucida Grande"/>
              </a:rPr>
              <a:t>Source – Sondage sur l'eau - Partie 2 Sondage en ligne : </a:t>
            </a:r>
            <a:r>
              <a:rPr lang="fr-FR" sz="1000" dirty="0">
                <a:solidFill>
                  <a:srgbClr val="000000"/>
                </a:solidFill>
                <a:latin typeface="Calibri" panose="020F0502020204030204" pitchFamily="34" charset="0"/>
                <a:ea typeface="Lucida Grande"/>
                <a:cs typeface="Calibri" panose="020F0502020204030204" pitchFamily="34" charset="0"/>
              </a:rPr>
              <a:t>Q17. Au cours des quatre derniers mois, avez-vous vu des annonces ou des affiches terminées comme celles-ci? </a:t>
            </a:r>
          </a:p>
          <a:p>
            <a:r>
              <a:rPr lang="fr-FR" sz="1000" dirty="0">
                <a:solidFill>
                  <a:srgbClr val="000000"/>
                </a:solidFill>
                <a:latin typeface="Calibri" panose="020F0502020204030204" pitchFamily="34" charset="0"/>
                <a:ea typeface="Lucida Grande"/>
                <a:cs typeface="Calibri" panose="020F0502020204030204" pitchFamily="34" charset="0"/>
              </a:rPr>
              <a:t>Q19. Avant de répondre à ce sondage, avez-vous vu cette annonce (vidéo) ou d’autres annonces (vidéos) semblables au cours des quatre derniers mois?</a:t>
            </a:r>
          </a:p>
        </p:txBody>
      </p:sp>
      <p:sp>
        <p:nvSpPr>
          <p:cNvPr id="16" name="TextBox 15">
            <a:extLst>
              <a:ext uri="{FF2B5EF4-FFF2-40B4-BE49-F238E27FC236}">
                <a16:creationId xmlns:a16="http://schemas.microsoft.com/office/drawing/2014/main" id="{B1741C02-6BB5-E2D7-7517-3EB900F83197}"/>
              </a:ext>
            </a:extLst>
          </p:cNvPr>
          <p:cNvSpPr txBox="1"/>
          <p:nvPr/>
        </p:nvSpPr>
        <p:spPr>
          <a:xfrm>
            <a:off x="293517" y="1025181"/>
            <a:ext cx="11822282" cy="369332"/>
          </a:xfrm>
          <a:prstGeom prst="rect">
            <a:avLst/>
          </a:prstGeom>
          <a:noFill/>
        </p:spPr>
        <p:txBody>
          <a:bodyPr wrap="square" rtlCol="0">
            <a:spAutoFit/>
          </a:bodyPr>
          <a:lstStyle/>
          <a:p>
            <a:r>
              <a:rPr lang="fr-FR" sz="1600" b="1" dirty="0"/>
              <a:t>Partie 2 en ligne : notoriété totale de la campagne À portée de main - % du nombre total de plaisanciers </a:t>
            </a:r>
            <a:r>
              <a:rPr lang="en-US" b="1" dirty="0"/>
              <a:t> </a:t>
            </a:r>
            <a:r>
              <a:rPr lang="en-US" sz="1200" b="1" dirty="0"/>
              <a:t>(n=329) </a:t>
            </a:r>
          </a:p>
        </p:txBody>
      </p:sp>
      <p:sp>
        <p:nvSpPr>
          <p:cNvPr id="17" name="Rectangle 16">
            <a:extLst>
              <a:ext uri="{FF2B5EF4-FFF2-40B4-BE49-F238E27FC236}">
                <a16:creationId xmlns:a16="http://schemas.microsoft.com/office/drawing/2014/main" id="{3B72721A-CF05-50E6-C437-FB902E29DBDF}"/>
              </a:ext>
            </a:extLst>
          </p:cNvPr>
          <p:cNvSpPr/>
          <p:nvPr/>
        </p:nvSpPr>
        <p:spPr>
          <a:xfrm>
            <a:off x="152400" y="1400594"/>
            <a:ext cx="5410200" cy="4834956"/>
          </a:xfrm>
          <a:prstGeom prst="rect">
            <a:avLst/>
          </a:prstGeom>
          <a:noFill/>
          <a:ln>
            <a:solidFill>
              <a:srgbClr val="66CC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8" name="Rectangle 17">
            <a:extLst>
              <a:ext uri="{FF2B5EF4-FFF2-40B4-BE49-F238E27FC236}">
                <a16:creationId xmlns:a16="http://schemas.microsoft.com/office/drawing/2014/main" id="{D6045A09-BA66-E47D-A472-F9EF18999987}"/>
              </a:ext>
            </a:extLst>
          </p:cNvPr>
          <p:cNvSpPr/>
          <p:nvPr/>
        </p:nvSpPr>
        <p:spPr>
          <a:xfrm>
            <a:off x="5650091" y="1390739"/>
            <a:ext cx="5410200" cy="4844811"/>
          </a:xfrm>
          <a:prstGeom prst="rect">
            <a:avLst/>
          </a:prstGeom>
          <a:no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269BA57D-BC92-287E-1B91-D32A3BA8AF6C}"/>
              </a:ext>
            </a:extLst>
          </p:cNvPr>
          <p:cNvSpPr txBox="1"/>
          <p:nvPr/>
        </p:nvSpPr>
        <p:spPr>
          <a:xfrm>
            <a:off x="819636" y="1405163"/>
            <a:ext cx="4010818" cy="338554"/>
          </a:xfrm>
          <a:prstGeom prst="rect">
            <a:avLst/>
          </a:prstGeom>
          <a:noFill/>
        </p:spPr>
        <p:txBody>
          <a:bodyPr wrap="square" rtlCol="0">
            <a:spAutoFit/>
          </a:bodyPr>
          <a:lstStyle/>
          <a:p>
            <a:pPr algn="ctr"/>
            <a:r>
              <a:rPr lang="fr-FR" sz="1600" b="1" dirty="0"/>
              <a:t>Affiche aveugle et médias sociaux</a:t>
            </a:r>
            <a:endParaRPr lang="en-US" sz="1200" b="1" dirty="0"/>
          </a:p>
        </p:txBody>
      </p:sp>
      <p:sp>
        <p:nvSpPr>
          <p:cNvPr id="20" name="TextBox 19">
            <a:extLst>
              <a:ext uri="{FF2B5EF4-FFF2-40B4-BE49-F238E27FC236}">
                <a16:creationId xmlns:a16="http://schemas.microsoft.com/office/drawing/2014/main" id="{6303D3EA-E9F5-B255-6775-2AAE3F9E0E10}"/>
              </a:ext>
            </a:extLst>
          </p:cNvPr>
          <p:cNvSpPr txBox="1"/>
          <p:nvPr/>
        </p:nvSpPr>
        <p:spPr>
          <a:xfrm>
            <a:off x="6878789" y="1400594"/>
            <a:ext cx="4010818" cy="584775"/>
          </a:xfrm>
          <a:prstGeom prst="rect">
            <a:avLst/>
          </a:prstGeom>
          <a:noFill/>
        </p:spPr>
        <p:txBody>
          <a:bodyPr wrap="square" rtlCol="0">
            <a:spAutoFit/>
          </a:bodyPr>
          <a:lstStyle/>
          <a:p>
            <a:pPr algn="ctr"/>
            <a:r>
              <a:rPr lang="fr-FR" sz="1600" b="1" dirty="0"/>
              <a:t>Affiche entièrement assistée, vidéo d'intro et médias sociaux </a:t>
            </a:r>
            <a:endParaRPr lang="en-US" sz="1200" b="1" dirty="0"/>
          </a:p>
        </p:txBody>
      </p:sp>
      <p:sp>
        <p:nvSpPr>
          <p:cNvPr id="2" name="Slide Number Placeholder 3">
            <a:extLst>
              <a:ext uri="{FF2B5EF4-FFF2-40B4-BE49-F238E27FC236}">
                <a16:creationId xmlns:a16="http://schemas.microsoft.com/office/drawing/2014/main" id="{F5741CB8-144F-3F96-A11E-7CE2C7160D92}"/>
              </a:ext>
            </a:extLst>
          </p:cNvPr>
          <p:cNvSpPr>
            <a:spLocks noGrp="1"/>
          </p:cNvSpPr>
          <p:nvPr>
            <p:ph type="sldNum" sz="quarter" idx="12"/>
          </p:nvPr>
        </p:nvSpPr>
        <p:spPr>
          <a:xfrm>
            <a:off x="11414687" y="6480176"/>
            <a:ext cx="768085" cy="365125"/>
          </a:xfrm>
        </p:spPr>
        <p:txBody>
          <a:bodyPr/>
          <a:lstStyle/>
          <a:p>
            <a:fld id="{5857359A-ACC2-4AC8-94CA-842605F06C6B}" type="slidenum">
              <a:rPr lang="en-US">
                <a:solidFill>
                  <a:prstClr val="white">
                    <a:lumMod val="50000"/>
                  </a:prstClr>
                </a:solidFill>
                <a:latin typeface="Calibri"/>
              </a:rPr>
              <a:pPr/>
              <a:t>38</a:t>
            </a:fld>
            <a:endParaRPr lang="en-US" dirty="0">
              <a:solidFill>
                <a:prstClr val="white">
                  <a:lumMod val="50000"/>
                </a:prstClr>
              </a:solidFill>
              <a:latin typeface="Calibri"/>
            </a:endParaRPr>
          </a:p>
        </p:txBody>
      </p:sp>
      <p:graphicFrame>
        <p:nvGraphicFramePr>
          <p:cNvPr id="23" name="Chart 22">
            <a:extLst>
              <a:ext uri="{FF2B5EF4-FFF2-40B4-BE49-F238E27FC236}">
                <a16:creationId xmlns:a16="http://schemas.microsoft.com/office/drawing/2014/main" id="{B7AD6724-3102-2641-E1DC-05A298F58E32}"/>
              </a:ext>
            </a:extLst>
          </p:cNvPr>
          <p:cNvGraphicFramePr/>
          <p:nvPr>
            <p:extLst>
              <p:ext uri="{D42A27DB-BD31-4B8C-83A1-F6EECF244321}">
                <p14:modId xmlns:p14="http://schemas.microsoft.com/office/powerpoint/2010/main" val="2722141402"/>
              </p:ext>
            </p:extLst>
          </p:nvPr>
        </p:nvGraphicFramePr>
        <p:xfrm>
          <a:off x="985324" y="1922537"/>
          <a:ext cx="5921375" cy="3677920"/>
        </p:xfrm>
        <a:graphic>
          <a:graphicData uri="http://schemas.openxmlformats.org/drawingml/2006/chart">
            <c:chart xmlns:c="http://schemas.openxmlformats.org/drawingml/2006/chart" xmlns:r="http://schemas.openxmlformats.org/officeDocument/2006/relationships" r:id="rId10"/>
          </a:graphicData>
        </a:graphic>
      </p:graphicFrame>
    </p:spTree>
    <p:custDataLst>
      <p:tags r:id="rId1"/>
    </p:custDataLst>
    <p:extLst>
      <p:ext uri="{BB962C8B-B14F-4D97-AF65-F5344CB8AC3E}">
        <p14:creationId xmlns:p14="http://schemas.microsoft.com/office/powerpoint/2010/main" val="2100495131"/>
      </p:ext>
    </p:extLst>
  </p:cSld>
  <p:clrMapOvr>
    <a:masterClrMapping/>
  </p:clrMapOvr>
  <p:transition spd="slow">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2"/>
          <p:cNvGraphicFramePr>
            <a:graphicFrameLocks noGrp="1"/>
          </p:cNvGraphicFramePr>
          <p:nvPr>
            <p:ph idx="1"/>
            <p:extLst>
              <p:ext uri="{D42A27DB-BD31-4B8C-83A1-F6EECF244321}">
                <p14:modId xmlns:p14="http://schemas.microsoft.com/office/powerpoint/2010/main" val="1395138401"/>
              </p:ext>
            </p:extLst>
          </p:nvPr>
        </p:nvGraphicFramePr>
        <p:xfrm>
          <a:off x="495300" y="1264314"/>
          <a:ext cx="11201400" cy="4787582"/>
        </p:xfrm>
        <a:graphic>
          <a:graphicData uri="http://schemas.openxmlformats.org/drawingml/2006/table">
            <a:tbl>
              <a:tblPr firstRow="1" bandRow="1">
                <a:tableStyleId>{5C22544A-7EE6-4342-B048-85BDC9FD1C3A}</a:tableStyleId>
              </a:tblPr>
              <a:tblGrid>
                <a:gridCol w="1649789">
                  <a:extLst>
                    <a:ext uri="{9D8B030D-6E8A-4147-A177-3AD203B41FA5}">
                      <a16:colId xmlns:a16="http://schemas.microsoft.com/office/drawing/2014/main" val="2323669746"/>
                    </a:ext>
                  </a:extLst>
                </a:gridCol>
                <a:gridCol w="4299254">
                  <a:extLst>
                    <a:ext uri="{9D8B030D-6E8A-4147-A177-3AD203B41FA5}">
                      <a16:colId xmlns:a16="http://schemas.microsoft.com/office/drawing/2014/main" val="20000"/>
                    </a:ext>
                  </a:extLst>
                </a:gridCol>
                <a:gridCol w="1586195">
                  <a:extLst>
                    <a:ext uri="{9D8B030D-6E8A-4147-A177-3AD203B41FA5}">
                      <a16:colId xmlns:a16="http://schemas.microsoft.com/office/drawing/2014/main" val="184827164"/>
                    </a:ext>
                  </a:extLst>
                </a:gridCol>
                <a:gridCol w="1833081">
                  <a:extLst>
                    <a:ext uri="{9D8B030D-6E8A-4147-A177-3AD203B41FA5}">
                      <a16:colId xmlns:a16="http://schemas.microsoft.com/office/drawing/2014/main" val="2178590509"/>
                    </a:ext>
                  </a:extLst>
                </a:gridCol>
                <a:gridCol w="1833081">
                  <a:extLst>
                    <a:ext uri="{9D8B030D-6E8A-4147-A177-3AD203B41FA5}">
                      <a16:colId xmlns:a16="http://schemas.microsoft.com/office/drawing/2014/main" val="3679922797"/>
                    </a:ext>
                  </a:extLst>
                </a:gridCol>
              </a:tblGrid>
              <a:tr h="512762">
                <a:tc gridSpan="2">
                  <a:txBody>
                    <a:bodyPr/>
                    <a:lstStyle/>
                    <a:p>
                      <a:pPr algn="l" fontAlgn="t"/>
                      <a:r>
                        <a:rPr lang="en-US" sz="1200" b="1" i="0" u="none" strike="noStrike" dirty="0">
                          <a:solidFill>
                            <a:schemeClr val="tx1"/>
                          </a:solidFill>
                          <a:effectLst/>
                          <a:latin typeface="Arial" panose="020B0604020202020204" pitchFamily="34" charset="0"/>
                        </a:rPr>
                        <a:t>Fiche </a:t>
                      </a:r>
                      <a:r>
                        <a:rPr lang="en-US" sz="1200" b="1" i="0" u="none" strike="noStrike" dirty="0" err="1">
                          <a:solidFill>
                            <a:schemeClr val="tx1"/>
                          </a:solidFill>
                          <a:effectLst/>
                          <a:latin typeface="Arial" panose="020B0604020202020204" pitchFamily="34" charset="0"/>
                        </a:rPr>
                        <a:t>d'évaluation</a:t>
                      </a:r>
                      <a:endParaRPr lang="en-US" sz="1200" b="1" i="0" u="none" strike="noStrike" dirty="0">
                        <a:solidFill>
                          <a:schemeClr val="tx1"/>
                        </a:solidFill>
                        <a:effectLst/>
                        <a:latin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t"/>
                      <a:endParaRPr lang="en-US" sz="1200" b="1" i="0" u="none" strike="noStrike" dirty="0">
                        <a:solidFill>
                          <a:schemeClr val="accent3"/>
                        </a:solidFill>
                        <a:effectLst/>
                        <a:latin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algn="ctr" fontAlgn="ctr"/>
                      <a:r>
                        <a:rPr lang="en-CA" sz="1050" b="1" i="0" u="none" strike="noStrike" dirty="0">
                          <a:solidFill>
                            <a:schemeClr val="tx1"/>
                          </a:solidFill>
                          <a:effectLst/>
                          <a:latin typeface="Arial" panose="020B0604020202020204" pitchFamily="34" charset="0"/>
                        </a:rPr>
                        <a:t>Total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050" b="1" i="0" u="none" strike="noStrike" dirty="0">
                          <a:solidFill>
                            <a:schemeClr val="bg1"/>
                          </a:solidFill>
                          <a:effectLst/>
                          <a:latin typeface="Arial" panose="020B0604020202020204" pitchFamily="34" charset="0"/>
                        </a:rPr>
                        <a:t>Au courant de la campagne</a:t>
                      </a:r>
                      <a:endParaRPr lang="en-CA" sz="1050" b="1" i="0" u="none" strike="noStrike" dirty="0">
                        <a:solidFill>
                          <a:schemeClr val="bg1"/>
                        </a:solidFill>
                        <a:effectLst/>
                        <a:latin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FF"/>
                    </a:solidFill>
                  </a:tcPr>
                </a:tc>
                <a:tc>
                  <a:txBody>
                    <a:bodyPr/>
                    <a:lstStyle/>
                    <a:p>
                      <a:pPr algn="ctr" fontAlgn="ctr"/>
                      <a:r>
                        <a:rPr lang="fr-FR" sz="1050" b="1" i="0" u="none" strike="noStrike" dirty="0">
                          <a:solidFill>
                            <a:schemeClr val="bg1"/>
                          </a:solidFill>
                          <a:effectLst/>
                          <a:latin typeface="Arial" panose="020B0604020202020204" pitchFamily="34" charset="0"/>
                        </a:rPr>
                        <a:t>Pas au courant de la campagne</a:t>
                      </a:r>
                      <a:endParaRPr lang="en-CA" sz="1050" b="1" i="0" u="none" strike="noStrike" dirty="0">
                        <a:solidFill>
                          <a:schemeClr val="bg1"/>
                        </a:solidFill>
                        <a:effectLst/>
                        <a:latin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365928576"/>
                  </a:ext>
                </a:extLst>
              </a:tr>
              <a:tr h="411480">
                <a:tc>
                  <a:txBody>
                    <a:bodyPr/>
                    <a:lstStyle/>
                    <a:p>
                      <a:pPr algn="l" fontAlgn="t"/>
                      <a:r>
                        <a:rPr lang="en-US" sz="1050" b="1" i="0" u="none" strike="noStrike" dirty="0">
                          <a:solidFill>
                            <a:srgbClr val="000000"/>
                          </a:solidFill>
                          <a:effectLst/>
                          <a:latin typeface="Arial" panose="020B0604020202020204" pitchFamily="34" charset="0"/>
                        </a:rPr>
                        <a:t>3 premières cases %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fr-FR" sz="1050" b="1" i="0" u="none" strike="noStrike" dirty="0">
                          <a:solidFill>
                            <a:srgbClr val="000000"/>
                          </a:solidFill>
                          <a:effectLst/>
                          <a:latin typeface="Arial" panose="020B0604020202020204" pitchFamily="34" charset="0"/>
                        </a:rPr>
                        <a:t>Note globale (échelle de 10 points)</a:t>
                      </a:r>
                      <a:endParaRPr lang="en-US" sz="1050" b="1" i="0" u="none" strike="noStrike" dirty="0">
                        <a:solidFill>
                          <a:srgbClr val="000000"/>
                        </a:solidFill>
                        <a:effectLst/>
                        <a:latin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CA" sz="1600" b="0" i="0" u="none" strike="noStrike" dirty="0">
                          <a:solidFill>
                            <a:srgbClr val="000000"/>
                          </a:solidFill>
                          <a:effectLst/>
                          <a:latin typeface="+mj-lt"/>
                        </a:rPr>
                        <a:t>74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9FF66"/>
                    </a:solidFill>
                  </a:tcPr>
                </a:tc>
                <a:tc>
                  <a:txBody>
                    <a:bodyPr/>
                    <a:lstStyle/>
                    <a:p>
                      <a:pPr algn="ctr" fontAlgn="ctr"/>
                      <a:r>
                        <a:rPr lang="en-CA" sz="1600" b="0" i="0" u="none" strike="noStrike" dirty="0">
                          <a:solidFill>
                            <a:srgbClr val="000000"/>
                          </a:solidFill>
                          <a:effectLst/>
                          <a:latin typeface="+mj-lt"/>
                        </a:rPr>
                        <a:t>86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CC33"/>
                    </a:solidFill>
                  </a:tcPr>
                </a:tc>
                <a:tc>
                  <a:txBody>
                    <a:bodyPr/>
                    <a:lstStyle/>
                    <a:p>
                      <a:pPr algn="ctr" fontAlgn="ctr"/>
                      <a:r>
                        <a:rPr lang="en-CA" sz="1600" b="0" i="0" u="none" strike="noStrike" dirty="0">
                          <a:solidFill>
                            <a:srgbClr val="000000"/>
                          </a:solidFill>
                          <a:effectLst/>
                          <a:latin typeface="+mj-lt"/>
                        </a:rPr>
                        <a:t>69</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9FF66"/>
                    </a:solidFill>
                  </a:tcPr>
                </a:tc>
                <a:extLst>
                  <a:ext uri="{0D108BD9-81ED-4DB2-BD59-A6C34878D82A}">
                    <a16:rowId xmlns:a16="http://schemas.microsoft.com/office/drawing/2014/main" val="1251455105"/>
                  </a:ext>
                </a:extLst>
              </a:tr>
              <a:tr h="411480">
                <a:tc rowSpan="3">
                  <a:txBody>
                    <a:bodyPr/>
                    <a:lstStyle/>
                    <a:p>
                      <a:pPr algn="l" fontAlgn="t"/>
                      <a:r>
                        <a:rPr lang="fr-FR" sz="1050" b="1" i="0" u="none" strike="noStrike" dirty="0">
                          <a:solidFill>
                            <a:srgbClr val="000000"/>
                          </a:solidFill>
                          <a:effectLst/>
                          <a:latin typeface="Arial" panose="020B0604020202020204" pitchFamily="34" charset="0"/>
                        </a:rPr>
                        <a:t>Communication par message –2 cases en tête de liste % (Tout à fait d'accord / D'accord) </a:t>
                      </a:r>
                      <a:endParaRPr lang="en-CA" sz="1050" b="1" i="0" u="none" strike="noStrike" dirty="0">
                        <a:solidFill>
                          <a:srgbClr val="000000"/>
                        </a:solidFill>
                        <a:effectLst/>
                        <a:latin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fr-FR" sz="1050" b="1" i="0" u="none" strike="noStrike" dirty="0">
                          <a:solidFill>
                            <a:srgbClr val="000000"/>
                          </a:solidFill>
                          <a:effectLst/>
                          <a:latin typeface="Arial" panose="020B0604020202020204" pitchFamily="34" charset="0"/>
                        </a:rPr>
                        <a:t>Vous ne pourrez peut-être pas atteindre votre gilet de sauvetage et le mettre si vous tombez à l'eau et en avez besoin </a:t>
                      </a:r>
                      <a:endParaRPr lang="en-US" sz="1050" b="1" i="0" u="none" strike="noStrike" dirty="0">
                        <a:solidFill>
                          <a:srgbClr val="000000"/>
                        </a:solidFill>
                        <a:effectLst/>
                        <a:latin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CA" sz="1600" b="0" i="0" u="none" strike="noStrike" dirty="0">
                          <a:solidFill>
                            <a:srgbClr val="000000"/>
                          </a:solidFill>
                          <a:effectLst/>
                          <a:latin typeface="+mj-lt"/>
                        </a:rPr>
                        <a:t>88</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CC33"/>
                    </a:solidFill>
                  </a:tcPr>
                </a:tc>
                <a:tc>
                  <a:txBody>
                    <a:bodyPr/>
                    <a:lstStyle/>
                    <a:p>
                      <a:pPr algn="ctr" fontAlgn="ctr"/>
                      <a:r>
                        <a:rPr lang="en-CA" sz="1600" b="0" i="0" u="none" strike="noStrike" dirty="0">
                          <a:solidFill>
                            <a:srgbClr val="000000"/>
                          </a:solidFill>
                          <a:effectLst/>
                          <a:latin typeface="+mj-lt"/>
                        </a:rPr>
                        <a:t>90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CC33"/>
                    </a:solidFill>
                  </a:tcPr>
                </a:tc>
                <a:tc>
                  <a:txBody>
                    <a:bodyPr/>
                    <a:lstStyle/>
                    <a:p>
                      <a:pPr algn="ctr" fontAlgn="ctr"/>
                      <a:r>
                        <a:rPr lang="en-CA" sz="1600" b="0" i="0" u="none" strike="noStrike" dirty="0">
                          <a:solidFill>
                            <a:srgbClr val="000000"/>
                          </a:solidFill>
                          <a:effectLst/>
                          <a:latin typeface="+mj-lt"/>
                        </a:rPr>
                        <a:t>86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CC33"/>
                    </a:solidFill>
                  </a:tcPr>
                </a:tc>
                <a:extLst>
                  <a:ext uri="{0D108BD9-81ED-4DB2-BD59-A6C34878D82A}">
                    <a16:rowId xmlns:a16="http://schemas.microsoft.com/office/drawing/2014/main" val="2397221660"/>
                  </a:ext>
                </a:extLst>
              </a:tr>
              <a:tr h="411480">
                <a:tc vMerge="1">
                  <a:txBody>
                    <a:bodyPr/>
                    <a:lstStyle/>
                    <a:p>
                      <a:pPr algn="l" fontAlgn="t"/>
                      <a:endParaRPr lang="en-CA" sz="1050" b="1" i="0" u="none" strike="noStrike" dirty="0">
                        <a:solidFill>
                          <a:srgbClr val="000000"/>
                        </a:solidFill>
                        <a:effectLst/>
                        <a:latin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fr-FR" sz="1050" b="1" i="0" u="none" strike="noStrike" dirty="0">
                          <a:solidFill>
                            <a:srgbClr val="000000"/>
                          </a:solidFill>
                          <a:effectLst/>
                          <a:latin typeface="Arial" panose="020B0604020202020204" pitchFamily="34" charset="0"/>
                        </a:rPr>
                        <a:t>Portez toujours votre gilet de sauvetage en tout temps </a:t>
                      </a:r>
                      <a:endParaRPr lang="en-US" sz="1050" b="1" i="0" u="none" strike="noStrike" dirty="0">
                        <a:solidFill>
                          <a:srgbClr val="000000"/>
                        </a:solidFill>
                        <a:effectLst/>
                        <a:latin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CA" sz="1600" b="0" i="0" u="none" strike="noStrike" dirty="0">
                          <a:solidFill>
                            <a:srgbClr val="000000"/>
                          </a:solidFill>
                          <a:effectLst/>
                          <a:latin typeface="+mj-lt"/>
                        </a:rPr>
                        <a:t>69</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CC33"/>
                    </a:solidFill>
                  </a:tcPr>
                </a:tc>
                <a:tc>
                  <a:txBody>
                    <a:bodyPr/>
                    <a:lstStyle/>
                    <a:p>
                      <a:pPr algn="ctr" fontAlgn="ctr"/>
                      <a:r>
                        <a:rPr lang="en-CA" sz="1600" b="0" i="0" u="none" strike="noStrike" dirty="0">
                          <a:solidFill>
                            <a:srgbClr val="000000"/>
                          </a:solidFill>
                          <a:effectLst/>
                          <a:latin typeface="+mj-lt"/>
                        </a:rPr>
                        <a:t>76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CC33"/>
                    </a:solidFill>
                  </a:tcPr>
                </a:tc>
                <a:tc>
                  <a:txBody>
                    <a:bodyPr/>
                    <a:lstStyle/>
                    <a:p>
                      <a:pPr algn="ctr" fontAlgn="ctr"/>
                      <a:r>
                        <a:rPr lang="en-CA" sz="1600" b="0" i="0" u="none" strike="noStrike" dirty="0">
                          <a:solidFill>
                            <a:srgbClr val="000000"/>
                          </a:solidFill>
                          <a:effectLst/>
                          <a:latin typeface="+mj-lt"/>
                        </a:rPr>
                        <a:t>66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CC33"/>
                    </a:solidFill>
                  </a:tcPr>
                </a:tc>
                <a:extLst>
                  <a:ext uri="{0D108BD9-81ED-4DB2-BD59-A6C34878D82A}">
                    <a16:rowId xmlns:a16="http://schemas.microsoft.com/office/drawing/2014/main" val="4135220698"/>
                  </a:ext>
                </a:extLst>
              </a:tr>
              <a:tr h="411480">
                <a:tc vMerge="1">
                  <a:txBody>
                    <a:bodyPr/>
                    <a:lstStyle/>
                    <a:p>
                      <a:pPr algn="l" fontAlgn="t"/>
                      <a:endParaRPr lang="en-CA" sz="1050" b="1" i="0" u="none" strike="noStrike" dirty="0">
                        <a:solidFill>
                          <a:srgbClr val="000000"/>
                        </a:solidFill>
                        <a:effectLst/>
                        <a:latin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fr-FR" sz="1050" b="1" i="0" u="none" strike="noStrike" dirty="0">
                          <a:solidFill>
                            <a:srgbClr val="000000"/>
                          </a:solidFill>
                          <a:effectLst/>
                          <a:latin typeface="Arial" panose="020B0604020202020204" pitchFamily="34" charset="0"/>
                        </a:rPr>
                        <a:t>Scannez le code QR sur l'affiche pour en savoir plus </a:t>
                      </a:r>
                      <a:endParaRPr lang="en-US" sz="1050" b="1" i="0" u="none" strike="noStrike" dirty="0">
                        <a:solidFill>
                          <a:srgbClr val="000000"/>
                        </a:solidFill>
                        <a:effectLst/>
                        <a:latin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CA" sz="1600" b="0" i="0" u="none" strike="noStrike" dirty="0">
                          <a:solidFill>
                            <a:srgbClr val="000000"/>
                          </a:solidFill>
                          <a:effectLst/>
                          <a:latin typeface="+mj-lt"/>
                        </a:rPr>
                        <a:t>66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CC33"/>
                    </a:solidFill>
                  </a:tcPr>
                </a:tc>
                <a:tc>
                  <a:txBody>
                    <a:bodyPr/>
                    <a:lstStyle/>
                    <a:p>
                      <a:pPr algn="ctr" fontAlgn="ctr"/>
                      <a:r>
                        <a:rPr lang="en-CA" sz="1600" b="0" i="0" u="none" strike="noStrike" dirty="0">
                          <a:solidFill>
                            <a:srgbClr val="000000"/>
                          </a:solidFill>
                          <a:effectLst/>
                          <a:latin typeface="+mj-lt"/>
                        </a:rPr>
                        <a:t>69</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CC33"/>
                    </a:solidFill>
                  </a:tcPr>
                </a:tc>
                <a:tc>
                  <a:txBody>
                    <a:bodyPr/>
                    <a:lstStyle/>
                    <a:p>
                      <a:pPr algn="ctr" fontAlgn="ctr"/>
                      <a:r>
                        <a:rPr lang="en-CA" sz="1600" b="0" i="0" u="none" strike="noStrike" dirty="0">
                          <a:solidFill>
                            <a:srgbClr val="000000"/>
                          </a:solidFill>
                          <a:effectLst/>
                          <a:latin typeface="+mj-lt"/>
                        </a:rPr>
                        <a:t>64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CC33"/>
                    </a:solidFill>
                  </a:tcPr>
                </a:tc>
                <a:extLst>
                  <a:ext uri="{0D108BD9-81ED-4DB2-BD59-A6C34878D82A}">
                    <a16:rowId xmlns:a16="http://schemas.microsoft.com/office/drawing/2014/main" val="3256037691"/>
                  </a:ext>
                </a:extLst>
              </a:tr>
              <a:tr h="411480">
                <a:tc rowSpan="5">
                  <a:txBody>
                    <a:bodyPr/>
                    <a:lstStyle/>
                    <a:p>
                      <a:pPr algn="l" fontAlgn="t"/>
                      <a:r>
                        <a:rPr lang="fr-FR" sz="1050" b="1" i="0" u="none" strike="noStrike" dirty="0">
                          <a:solidFill>
                            <a:srgbClr val="000000"/>
                          </a:solidFill>
                          <a:effectLst/>
                          <a:latin typeface="Arial" panose="020B0604020202020204" pitchFamily="34" charset="0"/>
                        </a:rPr>
                        <a:t>Évaluations des indicateurs clés - % des 2 cases en tête (Tout à fait d'accord / D'accord)</a:t>
                      </a:r>
                      <a:endParaRPr lang="en-CA" sz="1050" b="1" i="0" u="none" strike="noStrike" dirty="0">
                        <a:solidFill>
                          <a:srgbClr val="000000"/>
                        </a:solidFill>
                        <a:effectLst/>
                        <a:latin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050" b="1" i="0" u="none" strike="noStrike" dirty="0" err="1">
                          <a:solidFill>
                            <a:srgbClr val="000000"/>
                          </a:solidFill>
                          <a:effectLst/>
                          <a:latin typeface="Arial" panose="020B0604020202020204" pitchFamily="34" charset="0"/>
                        </a:rPr>
                        <a:t>Capturé</a:t>
                      </a:r>
                      <a:r>
                        <a:rPr lang="en-US" sz="1050" b="1" i="0" u="none" strike="noStrike" dirty="0">
                          <a:solidFill>
                            <a:srgbClr val="000000"/>
                          </a:solidFill>
                          <a:effectLst/>
                          <a:latin typeface="Arial" panose="020B0604020202020204" pitchFamily="34" charset="0"/>
                        </a:rPr>
                        <a:t> et </a:t>
                      </a:r>
                      <a:r>
                        <a:rPr lang="en-US" sz="1050" b="1" i="0" u="none" strike="noStrike" dirty="0" err="1">
                          <a:solidFill>
                            <a:srgbClr val="000000"/>
                          </a:solidFill>
                          <a:effectLst/>
                          <a:latin typeface="Arial" panose="020B0604020202020204" pitchFamily="34" charset="0"/>
                        </a:rPr>
                        <a:t>retenu</a:t>
                      </a:r>
                      <a:r>
                        <a:rPr lang="en-US" sz="1050" b="1" i="0" u="none" strike="noStrike" dirty="0">
                          <a:solidFill>
                            <a:srgbClr val="000000"/>
                          </a:solidFill>
                          <a:effectLst/>
                          <a:latin typeface="Arial" panose="020B0604020202020204" pitchFamily="34" charset="0"/>
                        </a:rPr>
                        <a:t> </a:t>
                      </a:r>
                      <a:r>
                        <a:rPr lang="en-US" sz="1050" b="1" i="0" u="none" strike="noStrike" dirty="0" err="1">
                          <a:solidFill>
                            <a:srgbClr val="000000"/>
                          </a:solidFill>
                          <a:effectLst/>
                          <a:latin typeface="Arial" panose="020B0604020202020204" pitchFamily="34" charset="0"/>
                        </a:rPr>
                        <a:t>l'attention</a:t>
                      </a:r>
                      <a:r>
                        <a:rPr lang="en-US" sz="1050" b="1" i="0" u="none" strike="noStrike" dirty="0">
                          <a:solidFill>
                            <a:srgbClr val="000000"/>
                          </a:solidFill>
                          <a:effectLst/>
                          <a:latin typeface="Arial" panose="020B0604020202020204"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600" b="0" dirty="0">
                          <a:latin typeface="+mj-lt"/>
                        </a:rPr>
                        <a:t>58</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CC33"/>
                    </a:solidFill>
                  </a:tcPr>
                </a:tc>
                <a:tc>
                  <a:txBody>
                    <a:bodyPr/>
                    <a:lstStyle/>
                    <a:p>
                      <a:pPr algn="ctr"/>
                      <a:r>
                        <a:rPr lang="en-CA" sz="1600" b="0" dirty="0">
                          <a:latin typeface="+mj-lt"/>
                        </a:rPr>
                        <a:t>64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CC33"/>
                    </a:solidFill>
                  </a:tcPr>
                </a:tc>
                <a:tc>
                  <a:txBody>
                    <a:bodyPr/>
                    <a:lstStyle/>
                    <a:p>
                      <a:pPr algn="ctr"/>
                      <a:r>
                        <a:rPr lang="en-CA" sz="1600" b="0" dirty="0">
                          <a:latin typeface="+mj-lt"/>
                        </a:rPr>
                        <a:t>56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CC33"/>
                    </a:solidFill>
                  </a:tcPr>
                </a:tc>
                <a:extLst>
                  <a:ext uri="{0D108BD9-81ED-4DB2-BD59-A6C34878D82A}">
                    <a16:rowId xmlns:a16="http://schemas.microsoft.com/office/drawing/2014/main" val="2541704091"/>
                  </a:ext>
                </a:extLst>
              </a:tr>
              <a:tr h="411480">
                <a:tc vMerge="1">
                  <a:txBody>
                    <a:bodyPr/>
                    <a:lstStyle/>
                    <a:p>
                      <a:pPr algn="l" fontAlgn="t"/>
                      <a:endParaRPr lang="en-US" sz="1050" b="1" i="0" u="none" strike="noStrike" dirty="0">
                        <a:solidFill>
                          <a:srgbClr val="000000"/>
                        </a:solidFill>
                        <a:effectLst/>
                        <a:latin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050" b="1" i="0" u="none" strike="noStrike" dirty="0">
                          <a:solidFill>
                            <a:srgbClr val="000000"/>
                          </a:solidFill>
                          <a:effectLst/>
                          <a:latin typeface="Arial" panose="020B0604020202020204" pitchFamily="34" charset="0"/>
                        </a:rPr>
                        <a:t>Les messages </a:t>
                      </a:r>
                      <a:r>
                        <a:rPr lang="en-US" sz="1050" b="1" i="0" u="none" strike="noStrike" dirty="0" err="1">
                          <a:solidFill>
                            <a:srgbClr val="000000"/>
                          </a:solidFill>
                          <a:effectLst/>
                          <a:latin typeface="Arial" panose="020B0604020202020204" pitchFamily="34" charset="0"/>
                        </a:rPr>
                        <a:t>étaient</a:t>
                      </a:r>
                      <a:r>
                        <a:rPr lang="en-US" sz="1050" b="1" i="0" u="none" strike="noStrike" dirty="0">
                          <a:solidFill>
                            <a:srgbClr val="000000"/>
                          </a:solidFill>
                          <a:effectLst/>
                          <a:latin typeface="Arial" panose="020B0604020202020204" pitchFamily="34" charset="0"/>
                        </a:rPr>
                        <a:t> </a:t>
                      </a:r>
                      <a:r>
                        <a:rPr lang="en-US" sz="1050" b="1" i="0" u="none" strike="noStrike" dirty="0" err="1">
                          <a:solidFill>
                            <a:srgbClr val="000000"/>
                          </a:solidFill>
                          <a:effectLst/>
                          <a:latin typeface="Arial" panose="020B0604020202020204" pitchFamily="34" charset="0"/>
                        </a:rPr>
                        <a:t>crédibles</a:t>
                      </a:r>
                      <a:r>
                        <a:rPr lang="en-US" sz="1050" b="1" i="0" u="none" strike="noStrike" dirty="0">
                          <a:solidFill>
                            <a:srgbClr val="000000"/>
                          </a:solidFill>
                          <a:effectLst/>
                          <a:latin typeface="Arial" panose="020B0604020202020204"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600" b="0" dirty="0">
                          <a:latin typeface="+mj-lt"/>
                        </a:rPr>
                        <a:t>79</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CC33"/>
                    </a:solidFill>
                  </a:tcPr>
                </a:tc>
                <a:tc>
                  <a:txBody>
                    <a:bodyPr/>
                    <a:lstStyle/>
                    <a:p>
                      <a:pPr algn="ctr"/>
                      <a:r>
                        <a:rPr lang="en-CA" sz="1600" b="0" dirty="0">
                          <a:latin typeface="+mj-lt"/>
                        </a:rPr>
                        <a:t>83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CC33"/>
                    </a:solidFill>
                  </a:tcPr>
                </a:tc>
                <a:tc>
                  <a:txBody>
                    <a:bodyPr/>
                    <a:lstStyle/>
                    <a:p>
                      <a:pPr algn="ctr"/>
                      <a:r>
                        <a:rPr lang="en-CA" sz="1600" b="0" dirty="0">
                          <a:latin typeface="+mj-lt"/>
                        </a:rPr>
                        <a:t>77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CC33"/>
                    </a:solidFill>
                  </a:tcPr>
                </a:tc>
                <a:extLst>
                  <a:ext uri="{0D108BD9-81ED-4DB2-BD59-A6C34878D82A}">
                    <a16:rowId xmlns:a16="http://schemas.microsoft.com/office/drawing/2014/main" val="2668342128"/>
                  </a:ext>
                </a:extLst>
              </a:tr>
              <a:tr h="411480">
                <a:tc vMerge="1">
                  <a:txBody>
                    <a:bodyPr/>
                    <a:lstStyle/>
                    <a:p>
                      <a:pPr algn="l" fontAlgn="t"/>
                      <a:endParaRPr lang="en-US" sz="1050" b="1" i="0" u="none" strike="noStrike" dirty="0">
                        <a:solidFill>
                          <a:srgbClr val="000000"/>
                        </a:solidFill>
                        <a:effectLst/>
                        <a:latin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fr-FR" sz="1050" b="1" i="0" u="none" strike="noStrike" dirty="0">
                          <a:solidFill>
                            <a:srgbClr val="000000"/>
                          </a:solidFill>
                          <a:effectLst/>
                          <a:latin typeface="Arial" panose="020B0604020202020204" pitchFamily="34" charset="0"/>
                        </a:rPr>
                        <a:t>Les messages étaient pertinents pour moi </a:t>
                      </a:r>
                      <a:endParaRPr lang="en-US" sz="1050" b="1" i="0" u="none" strike="noStrike" dirty="0">
                        <a:solidFill>
                          <a:srgbClr val="000000"/>
                        </a:solidFill>
                        <a:effectLst/>
                        <a:latin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600" b="0" dirty="0">
                          <a:latin typeface="+mj-lt"/>
                        </a:rPr>
                        <a:t>59</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CC33"/>
                    </a:solidFill>
                  </a:tcPr>
                </a:tc>
                <a:tc>
                  <a:txBody>
                    <a:bodyPr/>
                    <a:lstStyle/>
                    <a:p>
                      <a:pPr algn="ctr"/>
                      <a:r>
                        <a:rPr lang="en-CA" sz="1600" b="0" dirty="0">
                          <a:latin typeface="+mj-lt"/>
                        </a:rPr>
                        <a:t>74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CC33"/>
                    </a:solidFill>
                  </a:tcPr>
                </a:tc>
                <a:tc>
                  <a:txBody>
                    <a:bodyPr/>
                    <a:lstStyle/>
                    <a:p>
                      <a:pPr algn="ctr"/>
                      <a:r>
                        <a:rPr lang="en-CA" sz="1600" b="0" dirty="0">
                          <a:latin typeface="+mj-lt"/>
                        </a:rPr>
                        <a:t>52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9FF66"/>
                    </a:solidFill>
                  </a:tcPr>
                </a:tc>
                <a:extLst>
                  <a:ext uri="{0D108BD9-81ED-4DB2-BD59-A6C34878D82A}">
                    <a16:rowId xmlns:a16="http://schemas.microsoft.com/office/drawing/2014/main" val="1527077735"/>
                  </a:ext>
                </a:extLst>
              </a:tr>
              <a:tr h="411480">
                <a:tc vMerge="1">
                  <a:txBody>
                    <a:bodyPr/>
                    <a:lstStyle/>
                    <a:p>
                      <a:pPr algn="l" fontAlgn="t"/>
                      <a:endParaRPr lang="en-US" sz="1050" b="1" i="0" u="none" strike="noStrike" dirty="0">
                        <a:solidFill>
                          <a:srgbClr val="000000"/>
                        </a:solidFill>
                        <a:effectLst/>
                        <a:latin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fr-FR" sz="1050" b="1" i="0" u="none" strike="noStrike" dirty="0">
                          <a:solidFill>
                            <a:srgbClr val="000000"/>
                          </a:solidFill>
                          <a:effectLst/>
                          <a:latin typeface="Arial" panose="020B0604020202020204" pitchFamily="34" charset="0"/>
                        </a:rPr>
                        <a:t>M'a rendu plus susceptible de porter mon gilet de sauvetage plus souvent </a:t>
                      </a:r>
                      <a:endParaRPr lang="en-US" sz="1050" b="1" i="0" u="none" strike="noStrike" dirty="0">
                        <a:solidFill>
                          <a:srgbClr val="000000"/>
                        </a:solidFill>
                        <a:effectLst/>
                        <a:latin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600" b="0" dirty="0">
                          <a:latin typeface="+mj-lt"/>
                        </a:rPr>
                        <a:t>43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CA" sz="1600" b="0" dirty="0">
                          <a:latin typeface="+mj-lt"/>
                        </a:rPr>
                        <a:t>57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9FF66"/>
                    </a:solidFill>
                  </a:tcPr>
                </a:tc>
                <a:tc>
                  <a:txBody>
                    <a:bodyPr/>
                    <a:lstStyle/>
                    <a:p>
                      <a:pPr algn="ctr"/>
                      <a:r>
                        <a:rPr lang="en-CA" sz="1600" b="0" dirty="0">
                          <a:latin typeface="+mj-lt"/>
                        </a:rPr>
                        <a:t>37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790264060"/>
                  </a:ext>
                </a:extLst>
              </a:tr>
              <a:tr h="411480">
                <a:tc vMerge="1">
                  <a:txBody>
                    <a:bodyPr/>
                    <a:lstStyle/>
                    <a:p>
                      <a:pPr algn="l" fontAlgn="t"/>
                      <a:endParaRPr lang="en-US" sz="1050" b="1" i="0" u="none" strike="noStrike" dirty="0">
                        <a:solidFill>
                          <a:srgbClr val="000000"/>
                        </a:solidFill>
                        <a:effectLst/>
                        <a:latin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fr-FR" sz="1050" b="1" i="0" u="none" strike="noStrike" dirty="0">
                          <a:solidFill>
                            <a:srgbClr val="000000"/>
                          </a:solidFill>
                          <a:effectLst/>
                          <a:latin typeface="Arial" panose="020B0604020202020204" pitchFamily="34" charset="0"/>
                        </a:rPr>
                        <a:t>M'a donné envie de scanner le code QR </a:t>
                      </a:r>
                      <a:endParaRPr lang="en-US" sz="1050" b="1" i="0" u="none" strike="noStrike" dirty="0">
                        <a:solidFill>
                          <a:srgbClr val="000000"/>
                        </a:solidFill>
                        <a:effectLst/>
                        <a:latin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600" b="0" dirty="0">
                          <a:latin typeface="+mj-lt"/>
                        </a:rPr>
                        <a:t>42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CA" sz="1600" b="0" dirty="0">
                          <a:latin typeface="+mj-lt"/>
                        </a:rPr>
                        <a:t>51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9FF66"/>
                    </a:solidFill>
                  </a:tcPr>
                </a:tc>
                <a:tc>
                  <a:txBody>
                    <a:bodyPr/>
                    <a:lstStyle/>
                    <a:p>
                      <a:pPr algn="ctr"/>
                      <a:r>
                        <a:rPr lang="en-CA" sz="1600" b="0" dirty="0">
                          <a:latin typeface="+mj-lt"/>
                        </a:rPr>
                        <a:t>38</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465916676"/>
                  </a:ext>
                </a:extLst>
              </a:tr>
              <a:tr h="411480">
                <a:tc>
                  <a:txBody>
                    <a:bodyPr/>
                    <a:lstStyle/>
                    <a:p>
                      <a:pPr algn="l" fontAlgn="t"/>
                      <a:r>
                        <a:rPr lang="fr-FR" sz="1050" b="1" i="0" u="none" strike="noStrike" dirty="0">
                          <a:solidFill>
                            <a:srgbClr val="000000"/>
                          </a:solidFill>
                          <a:effectLst/>
                          <a:latin typeface="Arial" panose="020B0604020202020204" pitchFamily="34" charset="0"/>
                        </a:rPr>
                        <a:t>2 dernières cases % (Pas du tout d'accord / Pas d'accord)</a:t>
                      </a:r>
                      <a:endParaRPr lang="en-CA" sz="1050" b="1" i="0" u="none" strike="noStrike" dirty="0">
                        <a:solidFill>
                          <a:srgbClr val="000000"/>
                        </a:solidFill>
                        <a:effectLst/>
                        <a:latin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050" b="1" i="0" u="none" strike="noStrike" dirty="0" err="1">
                          <a:solidFill>
                            <a:srgbClr val="000000"/>
                          </a:solidFill>
                          <a:effectLst/>
                          <a:latin typeface="Arial" panose="020B0604020202020204" pitchFamily="34" charset="0"/>
                        </a:rPr>
                        <a:t>M'a</a:t>
                      </a:r>
                      <a:r>
                        <a:rPr lang="en-US" sz="1050" b="1" i="0" u="none" strike="noStrike" dirty="0">
                          <a:solidFill>
                            <a:srgbClr val="000000"/>
                          </a:solidFill>
                          <a:effectLst/>
                          <a:latin typeface="Arial" panose="020B0604020202020204" pitchFamily="34" charset="0"/>
                        </a:rPr>
                        <a:t> </a:t>
                      </a:r>
                      <a:r>
                        <a:rPr lang="en-US" sz="1050" b="1" i="0" u="none" strike="noStrike" dirty="0" err="1">
                          <a:solidFill>
                            <a:srgbClr val="000000"/>
                          </a:solidFill>
                          <a:effectLst/>
                          <a:latin typeface="Arial" panose="020B0604020202020204" pitchFamily="34" charset="0"/>
                        </a:rPr>
                        <a:t>irrité</a:t>
                      </a:r>
                      <a:r>
                        <a:rPr lang="en-US" sz="1050" b="1" i="0" u="none" strike="noStrike" dirty="0">
                          <a:solidFill>
                            <a:srgbClr val="000000"/>
                          </a:solidFill>
                          <a:effectLst/>
                          <a:latin typeface="Arial" panose="020B0604020202020204" pitchFamily="34" charset="0"/>
                        </a:rPr>
                        <a:t> / </a:t>
                      </a:r>
                      <a:r>
                        <a:rPr lang="en-US" sz="1050" b="1" i="0" u="none" strike="noStrike" dirty="0" err="1">
                          <a:solidFill>
                            <a:srgbClr val="000000"/>
                          </a:solidFill>
                          <a:effectLst/>
                          <a:latin typeface="Arial" panose="020B0604020202020204" pitchFamily="34" charset="0"/>
                        </a:rPr>
                        <a:t>ennuyé</a:t>
                      </a:r>
                      <a:r>
                        <a:rPr lang="en-US" sz="1050" b="1" i="0" u="none" strike="noStrike" dirty="0">
                          <a:solidFill>
                            <a:srgbClr val="000000"/>
                          </a:solidFill>
                          <a:effectLst/>
                          <a:latin typeface="Arial" panose="020B0604020202020204"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600" b="0" dirty="0">
                          <a:latin typeface="+mj-lt"/>
                        </a:rPr>
                        <a:t>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CC33"/>
                    </a:solidFill>
                  </a:tcPr>
                </a:tc>
                <a:tc>
                  <a:txBody>
                    <a:bodyPr/>
                    <a:lstStyle/>
                    <a:p>
                      <a:pPr algn="ctr"/>
                      <a:r>
                        <a:rPr lang="en-CA" sz="1600" b="0" dirty="0">
                          <a:latin typeface="+mj-lt"/>
                        </a:rPr>
                        <a:t>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CC33"/>
                    </a:solidFill>
                  </a:tcPr>
                </a:tc>
                <a:tc>
                  <a:txBody>
                    <a:bodyPr/>
                    <a:lstStyle/>
                    <a:p>
                      <a:pPr algn="ctr"/>
                      <a:r>
                        <a:rPr lang="en-CA" sz="1600" b="0" dirty="0">
                          <a:latin typeface="+mj-lt"/>
                        </a:rPr>
                        <a:t>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CC33"/>
                    </a:solidFill>
                  </a:tcPr>
                </a:tc>
                <a:extLst>
                  <a:ext uri="{0D108BD9-81ED-4DB2-BD59-A6C34878D82A}">
                    <a16:rowId xmlns:a16="http://schemas.microsoft.com/office/drawing/2014/main" val="185988747"/>
                  </a:ext>
                </a:extLst>
              </a:tr>
            </a:tbl>
          </a:graphicData>
        </a:graphic>
      </p:graphicFrame>
      <p:sp>
        <p:nvSpPr>
          <p:cNvPr id="18481" name="Rectangle 6"/>
          <p:cNvSpPr>
            <a:spLocks noGrp="1" noChangeArrowheads="1"/>
          </p:cNvSpPr>
          <p:nvPr>
            <p:ph type="sldNum" sz="quarter" idx="4294967295"/>
          </p:nvPr>
        </p:nvSpPr>
        <p:spPr bwMode="auto">
          <a:xfrm>
            <a:off x="10991851" y="6597650"/>
            <a:ext cx="1200149" cy="2603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000" b="1" kern="1200">
                <a:solidFill>
                  <a:schemeClr val="bg1"/>
                </a:solidFill>
                <a:latin typeface="Arial" charset="0"/>
                <a:ea typeface="+mn-ea"/>
                <a:cs typeface="+mn-cs"/>
              </a:defRPr>
            </a:lvl1pPr>
            <a:lvl2pPr marL="457200" algn="l" rtl="0" fontAlgn="base">
              <a:spcBef>
                <a:spcPct val="0"/>
              </a:spcBef>
              <a:spcAft>
                <a:spcPct val="0"/>
              </a:spcAft>
              <a:defRPr sz="1400" kern="1200">
                <a:solidFill>
                  <a:schemeClr val="tx1"/>
                </a:solidFill>
                <a:latin typeface="Arial" charset="0"/>
                <a:ea typeface="+mn-ea"/>
                <a:cs typeface="+mn-cs"/>
              </a:defRPr>
            </a:lvl2pPr>
            <a:lvl3pPr marL="914400" algn="l" rtl="0" fontAlgn="base">
              <a:spcBef>
                <a:spcPct val="0"/>
              </a:spcBef>
              <a:spcAft>
                <a:spcPct val="0"/>
              </a:spcAft>
              <a:defRPr sz="1400" kern="1200">
                <a:solidFill>
                  <a:schemeClr val="tx1"/>
                </a:solidFill>
                <a:latin typeface="Arial" charset="0"/>
                <a:ea typeface="+mn-ea"/>
                <a:cs typeface="+mn-cs"/>
              </a:defRPr>
            </a:lvl3pPr>
            <a:lvl4pPr marL="1371600" algn="l" rtl="0" fontAlgn="base">
              <a:spcBef>
                <a:spcPct val="0"/>
              </a:spcBef>
              <a:spcAft>
                <a:spcPct val="0"/>
              </a:spcAft>
              <a:defRPr sz="1400" kern="1200">
                <a:solidFill>
                  <a:schemeClr val="tx1"/>
                </a:solidFill>
                <a:latin typeface="Arial" charset="0"/>
                <a:ea typeface="+mn-ea"/>
                <a:cs typeface="+mn-cs"/>
              </a:defRPr>
            </a:lvl4pPr>
            <a:lvl5pPr marL="1828800" algn="l" rtl="0" fontAlgn="base">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pPr eaLnBrk="1" hangingPunct="1">
              <a:spcBef>
                <a:spcPct val="0"/>
              </a:spcBef>
              <a:buNone/>
              <a:defRPr/>
            </a:pPr>
            <a:fld id="{B8309D2E-CE11-4BCD-B34D-E70F3EA7038C}" type="slidenum">
              <a:rPr lang="en-US" smtClean="0"/>
              <a:pPr eaLnBrk="1" hangingPunct="1">
                <a:spcBef>
                  <a:spcPct val="0"/>
                </a:spcBef>
                <a:buNone/>
                <a:defRPr/>
              </a:pPr>
              <a:t>39</a:t>
            </a:fld>
            <a:endParaRPr lang="en-US" altLang="en-US" sz="1000" dirty="0">
              <a:solidFill>
                <a:srgbClr val="FFFFFF"/>
              </a:solidFill>
            </a:endParaRPr>
          </a:p>
        </p:txBody>
      </p:sp>
      <p:sp>
        <p:nvSpPr>
          <p:cNvPr id="6" name="Footer Placeholder 3">
            <a:extLst>
              <a:ext uri="{FF2B5EF4-FFF2-40B4-BE49-F238E27FC236}">
                <a16:creationId xmlns:a16="http://schemas.microsoft.com/office/drawing/2014/main" id="{E092F8AE-47C4-4634-B3D0-393B9E800F14}"/>
              </a:ext>
            </a:extLst>
          </p:cNvPr>
          <p:cNvSpPr>
            <a:spLocks noGrp="1"/>
          </p:cNvSpPr>
          <p:nvPr>
            <p:ph type="ftr" sz="quarter" idx="10"/>
          </p:nvPr>
        </p:nvSpPr>
        <p:spPr bwMode="auto">
          <a:xfrm>
            <a:off x="4241954" y="6164950"/>
            <a:ext cx="1803121" cy="26034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000" b="1" kern="1200">
                <a:solidFill>
                  <a:schemeClr val="bg1"/>
                </a:solidFill>
                <a:latin typeface="Arial" charset="0"/>
                <a:ea typeface="+mn-ea"/>
                <a:cs typeface="+mn-cs"/>
              </a:defRPr>
            </a:lvl1pPr>
            <a:lvl2pPr marL="457200" algn="l" rtl="0" fontAlgn="base">
              <a:spcBef>
                <a:spcPct val="0"/>
              </a:spcBef>
              <a:spcAft>
                <a:spcPct val="0"/>
              </a:spcAft>
              <a:defRPr sz="1400" kern="1200">
                <a:solidFill>
                  <a:schemeClr val="tx1"/>
                </a:solidFill>
                <a:latin typeface="Arial" charset="0"/>
                <a:ea typeface="+mn-ea"/>
                <a:cs typeface="+mn-cs"/>
              </a:defRPr>
            </a:lvl2pPr>
            <a:lvl3pPr marL="914400" algn="l" rtl="0" fontAlgn="base">
              <a:spcBef>
                <a:spcPct val="0"/>
              </a:spcBef>
              <a:spcAft>
                <a:spcPct val="0"/>
              </a:spcAft>
              <a:defRPr sz="1400" kern="1200">
                <a:solidFill>
                  <a:schemeClr val="tx1"/>
                </a:solidFill>
                <a:latin typeface="Arial" charset="0"/>
                <a:ea typeface="+mn-ea"/>
                <a:cs typeface="+mn-cs"/>
              </a:defRPr>
            </a:lvl3pPr>
            <a:lvl4pPr marL="1371600" algn="l" rtl="0" fontAlgn="base">
              <a:spcBef>
                <a:spcPct val="0"/>
              </a:spcBef>
              <a:spcAft>
                <a:spcPct val="0"/>
              </a:spcAft>
              <a:defRPr sz="1400" kern="1200">
                <a:solidFill>
                  <a:schemeClr val="tx1"/>
                </a:solidFill>
                <a:latin typeface="Arial" charset="0"/>
                <a:ea typeface="+mn-ea"/>
                <a:cs typeface="+mn-cs"/>
              </a:defRPr>
            </a:lvl4pPr>
            <a:lvl5pPr marL="1828800" algn="l" rtl="0" fontAlgn="base">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pPr algn="l">
              <a:spcAft>
                <a:spcPts val="600"/>
              </a:spcAft>
              <a:defRPr/>
            </a:pPr>
            <a:r>
              <a:rPr lang="en-US"/>
              <a:t>Gadd Research</a:t>
            </a:r>
            <a:endParaRPr lang="en-US" dirty="0">
              <a:solidFill>
                <a:srgbClr val="FFFFFF"/>
              </a:solidFill>
            </a:endParaRPr>
          </a:p>
        </p:txBody>
      </p:sp>
      <p:sp>
        <p:nvSpPr>
          <p:cNvPr id="2" name="Rectangle 1">
            <a:extLst>
              <a:ext uri="{FF2B5EF4-FFF2-40B4-BE49-F238E27FC236}">
                <a16:creationId xmlns:a16="http://schemas.microsoft.com/office/drawing/2014/main" id="{B94D3B23-2459-4A25-8158-C800CABDE483}"/>
              </a:ext>
            </a:extLst>
          </p:cNvPr>
          <p:cNvSpPr/>
          <p:nvPr/>
        </p:nvSpPr>
        <p:spPr>
          <a:xfrm>
            <a:off x="5469029" y="6138124"/>
            <a:ext cx="1627206" cy="274761"/>
          </a:xfrm>
          <a:prstGeom prst="rect">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CA" sz="1100" dirty="0">
                <a:solidFill>
                  <a:srgbClr val="FFFFFF"/>
                </a:solidFill>
                <a:latin typeface="Arial"/>
              </a:rPr>
              <a:t>Au-dessus de la </a:t>
            </a:r>
            <a:r>
              <a:rPr lang="en-CA" sz="1100" dirty="0" err="1">
                <a:solidFill>
                  <a:srgbClr val="FFFFFF"/>
                </a:solidFill>
                <a:latin typeface="Arial"/>
              </a:rPr>
              <a:t>norme</a:t>
            </a:r>
            <a:endParaRPr lang="en-CA" sz="1100" dirty="0">
              <a:solidFill>
                <a:srgbClr val="FFFFFF"/>
              </a:solidFill>
              <a:latin typeface="Arial"/>
            </a:endParaRPr>
          </a:p>
        </p:txBody>
      </p:sp>
      <p:sp>
        <p:nvSpPr>
          <p:cNvPr id="8" name="Rectangle 7">
            <a:extLst>
              <a:ext uri="{FF2B5EF4-FFF2-40B4-BE49-F238E27FC236}">
                <a16:creationId xmlns:a16="http://schemas.microsoft.com/office/drawing/2014/main" id="{838E04D6-6B01-4318-93CD-60455AC86C12}"/>
              </a:ext>
            </a:extLst>
          </p:cNvPr>
          <p:cNvSpPr/>
          <p:nvPr/>
        </p:nvSpPr>
        <p:spPr>
          <a:xfrm>
            <a:off x="7116856" y="6138124"/>
            <a:ext cx="1627206" cy="274761"/>
          </a:xfrm>
          <a:prstGeom prst="rect">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CA" sz="1100" dirty="0">
                <a:solidFill>
                  <a:srgbClr val="FFFFFF"/>
                </a:solidFill>
                <a:latin typeface="Arial"/>
              </a:rPr>
              <a:t>À la </a:t>
            </a:r>
            <a:r>
              <a:rPr lang="en-CA" sz="1100" dirty="0" err="1">
                <a:solidFill>
                  <a:srgbClr val="FFFFFF"/>
                </a:solidFill>
                <a:latin typeface="Arial"/>
              </a:rPr>
              <a:t>norme</a:t>
            </a:r>
            <a:endParaRPr lang="en-CA" sz="1100" dirty="0">
              <a:solidFill>
                <a:srgbClr val="FFFFFF"/>
              </a:solidFill>
              <a:latin typeface="Arial"/>
            </a:endParaRPr>
          </a:p>
        </p:txBody>
      </p:sp>
      <p:sp>
        <p:nvSpPr>
          <p:cNvPr id="9" name="Rectangle 8">
            <a:extLst>
              <a:ext uri="{FF2B5EF4-FFF2-40B4-BE49-F238E27FC236}">
                <a16:creationId xmlns:a16="http://schemas.microsoft.com/office/drawing/2014/main" id="{1C7ED9A2-2D6B-480C-BB04-3BC5E1C83879}"/>
              </a:ext>
            </a:extLst>
          </p:cNvPr>
          <p:cNvSpPr/>
          <p:nvPr/>
        </p:nvSpPr>
        <p:spPr>
          <a:xfrm>
            <a:off x="8785305" y="6150538"/>
            <a:ext cx="1627206" cy="274761"/>
          </a:xfrm>
          <a:prstGeom prst="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1100" dirty="0">
                <a:solidFill>
                  <a:srgbClr val="FFFFFF"/>
                </a:solidFill>
                <a:latin typeface="Arial"/>
              </a:rPr>
              <a:t>Légèrement en dessous de la norme</a:t>
            </a:r>
            <a:endParaRPr lang="en-CA" sz="1100" dirty="0">
              <a:solidFill>
                <a:srgbClr val="FFFFFF"/>
              </a:solidFill>
              <a:latin typeface="Arial"/>
            </a:endParaRPr>
          </a:p>
        </p:txBody>
      </p:sp>
      <p:sp>
        <p:nvSpPr>
          <p:cNvPr id="11" name="Rectangle 10">
            <a:extLst>
              <a:ext uri="{FF2B5EF4-FFF2-40B4-BE49-F238E27FC236}">
                <a16:creationId xmlns:a16="http://schemas.microsoft.com/office/drawing/2014/main" id="{C859929B-BD37-4AC4-9A96-0DAF591A07CD}"/>
              </a:ext>
            </a:extLst>
          </p:cNvPr>
          <p:cNvSpPr/>
          <p:nvPr/>
        </p:nvSpPr>
        <p:spPr>
          <a:xfrm>
            <a:off x="10453754" y="6150538"/>
            <a:ext cx="1627206" cy="27476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1100" dirty="0">
                <a:solidFill>
                  <a:srgbClr val="FFFFFF"/>
                </a:solidFill>
                <a:latin typeface="Arial"/>
              </a:rPr>
              <a:t>Bien en dessous de la norme</a:t>
            </a:r>
            <a:endParaRPr lang="en-CA" sz="1100" dirty="0">
              <a:solidFill>
                <a:srgbClr val="FFFFFF"/>
              </a:solidFill>
              <a:latin typeface="Arial"/>
            </a:endParaRPr>
          </a:p>
        </p:txBody>
      </p:sp>
      <p:sp>
        <p:nvSpPr>
          <p:cNvPr id="26" name="Oval 25">
            <a:extLst>
              <a:ext uri="{FF2B5EF4-FFF2-40B4-BE49-F238E27FC236}">
                <a16:creationId xmlns:a16="http://schemas.microsoft.com/office/drawing/2014/main" id="{D4DB71D1-CE34-4338-9ED3-40669B278BD8}"/>
              </a:ext>
            </a:extLst>
          </p:cNvPr>
          <p:cNvSpPr/>
          <p:nvPr/>
        </p:nvSpPr>
        <p:spPr>
          <a:xfrm>
            <a:off x="111040" y="6108085"/>
            <a:ext cx="304800" cy="304800"/>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srgbClr val="FFFFFF"/>
              </a:solidFill>
              <a:latin typeface="Arial"/>
            </a:endParaRPr>
          </a:p>
        </p:txBody>
      </p:sp>
      <p:sp>
        <p:nvSpPr>
          <p:cNvPr id="27" name="TextBox 26">
            <a:extLst>
              <a:ext uri="{FF2B5EF4-FFF2-40B4-BE49-F238E27FC236}">
                <a16:creationId xmlns:a16="http://schemas.microsoft.com/office/drawing/2014/main" id="{19613328-E18A-450E-B8BA-46DCD6714BFC}"/>
              </a:ext>
            </a:extLst>
          </p:cNvPr>
          <p:cNvSpPr txBox="1"/>
          <p:nvPr/>
        </p:nvSpPr>
        <p:spPr>
          <a:xfrm>
            <a:off x="1178825" y="6164807"/>
            <a:ext cx="4688008" cy="230832"/>
          </a:xfrm>
          <a:prstGeom prst="rect">
            <a:avLst/>
          </a:prstGeom>
          <a:noFill/>
        </p:spPr>
        <p:txBody>
          <a:bodyPr wrap="square" rtlCol="0">
            <a:spAutoFit/>
          </a:bodyPr>
          <a:lstStyle/>
          <a:p>
            <a:pPr>
              <a:defRPr/>
            </a:pPr>
            <a:r>
              <a:rPr lang="fr-FR" sz="900" dirty="0">
                <a:solidFill>
                  <a:srgbClr val="000000"/>
                </a:solidFill>
              </a:rPr>
              <a:t>Significativement plus élevé que les autres groupes à 95 % / 90 % / 80 % de signification</a:t>
            </a:r>
            <a:endParaRPr lang="en-CA" sz="900" dirty="0">
              <a:solidFill>
                <a:srgbClr val="000000"/>
              </a:solidFill>
            </a:endParaRPr>
          </a:p>
        </p:txBody>
      </p:sp>
      <p:sp>
        <p:nvSpPr>
          <p:cNvPr id="5" name="Title 1">
            <a:extLst>
              <a:ext uri="{FF2B5EF4-FFF2-40B4-BE49-F238E27FC236}">
                <a16:creationId xmlns:a16="http://schemas.microsoft.com/office/drawing/2014/main" id="{0048462B-0D37-0373-6723-701D780C5782}"/>
              </a:ext>
            </a:extLst>
          </p:cNvPr>
          <p:cNvSpPr>
            <a:spLocks noGrp="1"/>
          </p:cNvSpPr>
          <p:nvPr>
            <p:ph type="title"/>
          </p:nvPr>
        </p:nvSpPr>
        <p:spPr>
          <a:xfrm>
            <a:off x="1860698" y="0"/>
            <a:ext cx="10331302" cy="919451"/>
          </a:xfrm>
        </p:spPr>
        <p:txBody>
          <a:bodyPr anchor="t">
            <a:noAutofit/>
          </a:bodyPr>
          <a:lstStyle/>
          <a:p>
            <a:r>
              <a:rPr lang="fr-FR" sz="1800" b="1" dirty="0"/>
              <a:t>L'affiche et la campagne À portée de main ont obtenu de bons résultats dans l'ensemble. </a:t>
            </a:r>
            <a:r>
              <a:rPr lang="fr-FR" sz="1600" b="1" dirty="0"/>
              <a:t>Tant avec ceux qui l'avaient vue sur le marché que ceux qui ne l'avaient pas vue. Surtout pour ceux qui connaissaient la campagne sur le marché, qui ont trouvé les messages pertinents et persuasifs (plus susceptibles de porter mon gilet de sauvetage plus souvent).</a:t>
            </a:r>
            <a:endParaRPr lang="en-CA" sz="1600" b="1" dirty="0"/>
          </a:p>
        </p:txBody>
      </p:sp>
      <p:sp>
        <p:nvSpPr>
          <p:cNvPr id="7" name="Oval 6">
            <a:extLst>
              <a:ext uri="{FF2B5EF4-FFF2-40B4-BE49-F238E27FC236}">
                <a16:creationId xmlns:a16="http://schemas.microsoft.com/office/drawing/2014/main" id="{0945A5CF-9140-D8D1-395D-F0651914828A}"/>
              </a:ext>
            </a:extLst>
          </p:cNvPr>
          <p:cNvSpPr/>
          <p:nvPr/>
        </p:nvSpPr>
        <p:spPr>
          <a:xfrm>
            <a:off x="458319" y="6108085"/>
            <a:ext cx="304800" cy="304800"/>
          </a:xfrm>
          <a:prstGeom prst="ellipse">
            <a:avLst/>
          </a:prstGeom>
          <a:noFill/>
          <a:ln w="19050">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32E9FC9E-697A-58EB-DF15-ED4CAF643AAD}"/>
              </a:ext>
            </a:extLst>
          </p:cNvPr>
          <p:cNvSpPr txBox="1"/>
          <p:nvPr/>
        </p:nvSpPr>
        <p:spPr>
          <a:xfrm>
            <a:off x="0" y="6545949"/>
            <a:ext cx="12192000" cy="246221"/>
          </a:xfrm>
          <a:prstGeom prst="rect">
            <a:avLst/>
          </a:prstGeom>
          <a:noFill/>
        </p:spPr>
        <p:txBody>
          <a:bodyPr wrap="square" rtlCol="0">
            <a:spAutoFit/>
          </a:bodyPr>
          <a:lstStyle/>
          <a:p>
            <a:r>
              <a:rPr lang="fr-FR" sz="1000" dirty="0">
                <a:solidFill>
                  <a:srgbClr val="000000"/>
                </a:solidFill>
                <a:latin typeface="Lucida Grande"/>
                <a:ea typeface="Lucida Grande"/>
                <a:cs typeface="Lucida Grande"/>
              </a:rPr>
              <a:t>Source – Sondage sur l'eau - Partie 2 Sondage en ligne : Évaluation de la campagne publicitaire « À portée de main »</a:t>
            </a:r>
            <a:endParaRPr lang="en-CA" sz="1000" dirty="0">
              <a:latin typeface="Calibri" panose="020F0502020204030204" pitchFamily="34" charset="0"/>
              <a:cs typeface="Calibri" panose="020F0502020204030204" pitchFamily="34" charset="0"/>
            </a:endParaRPr>
          </a:p>
        </p:txBody>
      </p:sp>
      <p:sp>
        <p:nvSpPr>
          <p:cNvPr id="13" name="Slide Number Placeholder 3">
            <a:extLst>
              <a:ext uri="{FF2B5EF4-FFF2-40B4-BE49-F238E27FC236}">
                <a16:creationId xmlns:a16="http://schemas.microsoft.com/office/drawing/2014/main" id="{BE6AB9AB-55A1-1AB9-B4AA-26E934000B85}"/>
              </a:ext>
            </a:extLst>
          </p:cNvPr>
          <p:cNvSpPr>
            <a:spLocks noGrp="1"/>
          </p:cNvSpPr>
          <p:nvPr>
            <p:ph type="sldNum" sz="quarter" idx="12"/>
          </p:nvPr>
        </p:nvSpPr>
        <p:spPr>
          <a:xfrm>
            <a:off x="11414687" y="6480176"/>
            <a:ext cx="768085" cy="365125"/>
          </a:xfrm>
        </p:spPr>
        <p:txBody>
          <a:bodyPr/>
          <a:lstStyle/>
          <a:p>
            <a:fld id="{5857359A-ACC2-4AC8-94CA-842605F06C6B}" type="slidenum">
              <a:rPr lang="en-US">
                <a:solidFill>
                  <a:prstClr val="white">
                    <a:lumMod val="50000"/>
                  </a:prstClr>
                </a:solidFill>
                <a:latin typeface="Calibri"/>
              </a:rPr>
              <a:pPr/>
              <a:t>39</a:t>
            </a:fld>
            <a:endParaRPr lang="en-US" dirty="0">
              <a:solidFill>
                <a:prstClr val="white">
                  <a:lumMod val="50000"/>
                </a:prstClr>
              </a:solidFill>
              <a:latin typeface="Calibri"/>
            </a:endParaRPr>
          </a:p>
        </p:txBody>
      </p:sp>
      <p:sp>
        <p:nvSpPr>
          <p:cNvPr id="14" name="Oval 13">
            <a:extLst>
              <a:ext uri="{FF2B5EF4-FFF2-40B4-BE49-F238E27FC236}">
                <a16:creationId xmlns:a16="http://schemas.microsoft.com/office/drawing/2014/main" id="{15C405EB-206E-5859-BD07-D31A96D61171}"/>
              </a:ext>
            </a:extLst>
          </p:cNvPr>
          <p:cNvSpPr/>
          <p:nvPr/>
        </p:nvSpPr>
        <p:spPr>
          <a:xfrm>
            <a:off x="8760480" y="4302088"/>
            <a:ext cx="383520" cy="368765"/>
          </a:xfrm>
          <a:prstGeom prst="ellipse">
            <a:avLst/>
          </a:prstGeom>
          <a:noFill/>
          <a:ln w="19050">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224C2A8A-56CA-F46E-912E-3C8A2B6A4927}"/>
              </a:ext>
            </a:extLst>
          </p:cNvPr>
          <p:cNvSpPr/>
          <p:nvPr/>
        </p:nvSpPr>
        <p:spPr>
          <a:xfrm>
            <a:off x="8764598" y="4701623"/>
            <a:ext cx="383520" cy="368765"/>
          </a:xfrm>
          <a:prstGeom prst="ellipse">
            <a:avLst/>
          </a:prstGeom>
          <a:noFill/>
          <a:ln w="19050">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86345A68-B7B2-BEA1-04E5-89030EC235D3}"/>
              </a:ext>
            </a:extLst>
          </p:cNvPr>
          <p:cNvSpPr/>
          <p:nvPr/>
        </p:nvSpPr>
        <p:spPr>
          <a:xfrm>
            <a:off x="8752242" y="1810142"/>
            <a:ext cx="383520" cy="368765"/>
          </a:xfrm>
          <a:prstGeom prst="ellipse">
            <a:avLst/>
          </a:prstGeom>
          <a:noFill/>
          <a:ln w="19050">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78E64020-1113-48DA-8B0F-7EBEA9EB490D}"/>
              </a:ext>
            </a:extLst>
          </p:cNvPr>
          <p:cNvSpPr/>
          <p:nvPr/>
        </p:nvSpPr>
        <p:spPr>
          <a:xfrm>
            <a:off x="8752242" y="5111157"/>
            <a:ext cx="383520" cy="368765"/>
          </a:xfrm>
          <a:prstGeom prst="ellipse">
            <a:avLst/>
          </a:prstGeom>
          <a:noFill/>
          <a:ln w="19050">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93B8F84-CD9C-0A4B-7159-203DD3565E9B}"/>
              </a:ext>
            </a:extLst>
          </p:cNvPr>
          <p:cNvSpPr/>
          <p:nvPr/>
        </p:nvSpPr>
        <p:spPr>
          <a:xfrm>
            <a:off x="8785305" y="2642384"/>
            <a:ext cx="304800" cy="304800"/>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Rectangle 18">
            <a:extLst>
              <a:ext uri="{FF2B5EF4-FFF2-40B4-BE49-F238E27FC236}">
                <a16:creationId xmlns:a16="http://schemas.microsoft.com/office/drawing/2014/main" id="{7086BECA-0B58-042D-341A-A8A6150E5C4E}"/>
              </a:ext>
            </a:extLst>
          </p:cNvPr>
          <p:cNvSpPr/>
          <p:nvPr/>
        </p:nvSpPr>
        <p:spPr>
          <a:xfrm>
            <a:off x="818572" y="6091959"/>
            <a:ext cx="304800" cy="304800"/>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ustDataLst>
      <p:tags r:id="rId1"/>
    </p:custDataLst>
    <p:extLst>
      <p:ext uri="{BB962C8B-B14F-4D97-AF65-F5344CB8AC3E}">
        <p14:creationId xmlns:p14="http://schemas.microsoft.com/office/powerpoint/2010/main" val="359808134"/>
      </p:ext>
    </p:extLst>
  </p:cSld>
  <p:clrMapOvr>
    <a:masterClrMapping/>
  </p:clrMapOvr>
  <p:transition spd="med">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5277" y="0"/>
            <a:ext cx="10147495" cy="1052736"/>
          </a:xfrm>
        </p:spPr>
        <p:txBody>
          <a:bodyPr>
            <a:normAutofit/>
          </a:bodyPr>
          <a:lstStyle/>
          <a:p>
            <a:r>
              <a:rPr lang="fr-FR" sz="2400" dirty="0"/>
              <a:t>Objectifs du projet </a:t>
            </a:r>
            <a:r>
              <a:rPr lang="fr-FR" sz="2400" dirty="0" err="1"/>
              <a:t>Research</a:t>
            </a:r>
            <a:r>
              <a:rPr lang="fr-FR" sz="2400" dirty="0"/>
              <a:t> That </a:t>
            </a:r>
            <a:r>
              <a:rPr lang="fr-FR" sz="2400" dirty="0" err="1"/>
              <a:t>Floats</a:t>
            </a:r>
            <a:r>
              <a:rPr lang="fr-FR" sz="2400" dirty="0"/>
              <a:t> – La recherche qui flotte</a:t>
            </a:r>
            <a:endParaRPr lang="en-US" sz="2400" dirty="0"/>
          </a:p>
        </p:txBody>
      </p:sp>
      <p:sp>
        <p:nvSpPr>
          <p:cNvPr id="4" name="Slide Number Placeholder 3"/>
          <p:cNvSpPr>
            <a:spLocks noGrp="1"/>
          </p:cNvSpPr>
          <p:nvPr>
            <p:ph type="sldNum" sz="quarter" idx="12"/>
          </p:nvPr>
        </p:nvSpPr>
        <p:spPr/>
        <p:txBody>
          <a:bodyPr/>
          <a:lstStyle/>
          <a:p>
            <a:fld id="{5857359A-ACC2-4AC8-94CA-842605F06C6B}" type="slidenum">
              <a:rPr lang="en-US" smtClean="0"/>
              <a:pPr/>
              <a:t>4</a:t>
            </a:fld>
            <a:endParaRPr lang="en-US"/>
          </a:p>
        </p:txBody>
      </p:sp>
      <p:sp>
        <p:nvSpPr>
          <p:cNvPr id="5" name="Text Box 5"/>
          <p:cNvSpPr txBox="1">
            <a:spLocks noChangeArrowheads="1"/>
          </p:cNvSpPr>
          <p:nvPr/>
        </p:nvSpPr>
        <p:spPr bwMode="auto">
          <a:xfrm>
            <a:off x="712334" y="1485264"/>
            <a:ext cx="8248786" cy="4755148"/>
          </a:xfrm>
          <a:prstGeom prst="rect">
            <a:avLst/>
          </a:prstGeom>
          <a:noFill/>
          <a:ln w="9525">
            <a:noFill/>
            <a:miter lim="800000"/>
            <a:headEnd/>
            <a:tailEnd/>
          </a:ln>
        </p:spPr>
        <p:txBody>
          <a:bodyPr wrap="square">
            <a:spAutoFit/>
          </a:bodyPr>
          <a:lstStyle/>
          <a:p>
            <a:pPr>
              <a:spcAft>
                <a:spcPts val="3000"/>
              </a:spcAft>
            </a:pPr>
            <a:r>
              <a:rPr lang="fr-FR" sz="2000" b="1" dirty="0">
                <a:latin typeface="Arial" pitchFamily="34" charset="0"/>
                <a:cs typeface="Arial" pitchFamily="34" charset="0"/>
              </a:rPr>
              <a:t>Le résultat global souhaité par le projet RTF est de déterminer comment augmenter le port du gilet de sauvetage chez les plaisanciers, afin d'aider à réduire les noyades.</a:t>
            </a:r>
            <a:endParaRPr lang="en-US" sz="2000" b="1" dirty="0">
              <a:latin typeface="Arial" pitchFamily="34" charset="0"/>
              <a:cs typeface="Arial" pitchFamily="34" charset="0"/>
            </a:endParaRPr>
          </a:p>
          <a:p>
            <a:pPr marL="342900" indent="-342900">
              <a:buFont typeface="+mj-lt"/>
              <a:buAutoNum type="arabicPeriod"/>
            </a:pPr>
            <a:r>
              <a:rPr lang="fr-FR" b="1" dirty="0">
                <a:latin typeface="Arial" pitchFamily="34" charset="0"/>
                <a:cs typeface="Arial" pitchFamily="34" charset="0"/>
              </a:rPr>
              <a:t>Mesurer et partager les taux de port du gilet de sauvetage pour les plaisanciers canadiens sur les lacs intérieurs.</a:t>
            </a:r>
          </a:p>
          <a:p>
            <a:pPr marL="342000" indent="-342000"/>
            <a:r>
              <a:rPr lang="fr-FR" dirty="0">
                <a:latin typeface="Arial" pitchFamily="34" charset="0"/>
                <a:cs typeface="Arial" pitchFamily="34" charset="0"/>
              </a:rPr>
              <a:t>     Taux de port du gilet de sauvetage réels observés sur 2 saisons de navigation.</a:t>
            </a:r>
          </a:p>
          <a:p>
            <a:pPr marL="342900" indent="-342900">
              <a:buFont typeface="+mj-lt"/>
              <a:buAutoNum type="arabicPeriod"/>
            </a:pPr>
            <a:endParaRPr lang="fr-FR" dirty="0">
              <a:latin typeface="Arial" pitchFamily="34" charset="0"/>
              <a:cs typeface="Arial" pitchFamily="34" charset="0"/>
            </a:endParaRPr>
          </a:p>
          <a:p>
            <a:pPr marL="342900" indent="-342900">
              <a:spcAft>
                <a:spcPts val="2400"/>
              </a:spcAft>
              <a:buFont typeface="+mj-lt"/>
              <a:buAutoNum type="arabicPeriod" startAt="2"/>
            </a:pPr>
            <a:r>
              <a:rPr lang="fr-FR" b="1" dirty="0">
                <a:latin typeface="Arial" pitchFamily="34" charset="0"/>
                <a:cs typeface="Arial" pitchFamily="34" charset="0"/>
              </a:rPr>
              <a:t>Élaborer et tester une campagne d'éducation et de communication publique portant sur le port du gilet de sauvetage.</a:t>
            </a:r>
            <a:r>
              <a:rPr lang="en-US" b="1" dirty="0">
                <a:latin typeface="Arial" pitchFamily="34" charset="0"/>
                <a:cs typeface="Arial" pitchFamily="34" charset="0"/>
              </a:rPr>
              <a:t> </a:t>
            </a:r>
            <a:br>
              <a:rPr lang="en-US" b="1" dirty="0">
                <a:latin typeface="Arial" pitchFamily="34" charset="0"/>
                <a:cs typeface="Arial" pitchFamily="34" charset="0"/>
              </a:rPr>
            </a:br>
            <a:r>
              <a:rPr lang="fr-FR" dirty="0">
                <a:latin typeface="Arial" pitchFamily="34" charset="0"/>
                <a:cs typeface="Arial" pitchFamily="34" charset="0"/>
              </a:rPr>
              <a:t>Déterminer si elle peut modifier le comportement des plaisanciers en matière de port du gilet de sauvetage</a:t>
            </a:r>
            <a:r>
              <a:rPr lang="en-US" dirty="0">
                <a:latin typeface="Arial" pitchFamily="34" charset="0"/>
                <a:cs typeface="Arial" pitchFamily="34" charset="0"/>
              </a:rPr>
              <a:t>.</a:t>
            </a:r>
          </a:p>
          <a:p>
            <a:pPr marL="342900" indent="-342900">
              <a:spcAft>
                <a:spcPts val="2400"/>
              </a:spcAft>
              <a:buFont typeface="+mj-lt"/>
              <a:buAutoNum type="arabicPeriod" startAt="2"/>
            </a:pPr>
            <a:r>
              <a:rPr lang="fr-FR" b="1" dirty="0">
                <a:latin typeface="Arial" pitchFamily="34" charset="0"/>
                <a:cs typeface="Arial" pitchFamily="34" charset="0"/>
              </a:rPr>
              <a:t>Partager largement les résultats et enseignements du projet RTF </a:t>
            </a:r>
            <a:r>
              <a:rPr lang="fr-FR" dirty="0">
                <a:latin typeface="Arial" pitchFamily="34" charset="0"/>
                <a:cs typeface="Arial" pitchFamily="34" charset="0"/>
              </a:rPr>
              <a:t>parmi les intervenants en sécurité nautique</a:t>
            </a:r>
            <a:r>
              <a:rPr lang="en-US" dirty="0">
                <a:latin typeface="Arial" pitchFamily="34" charset="0"/>
                <a:cs typeface="Arial" pitchFamily="34" charset="0"/>
              </a:rPr>
              <a:t>.</a:t>
            </a:r>
          </a:p>
        </p:txBody>
      </p:sp>
      <p:pic>
        <p:nvPicPr>
          <p:cNvPr id="6" name="Picture 5">
            <a:extLst>
              <a:ext uri="{FF2B5EF4-FFF2-40B4-BE49-F238E27FC236}">
                <a16:creationId xmlns:a16="http://schemas.microsoft.com/office/drawing/2014/main" id="{3379921B-F744-CA57-510B-A0DE3F44D2B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390654" y="1971435"/>
            <a:ext cx="2792118" cy="2677231"/>
          </a:xfrm>
          <a:prstGeom prst="rect">
            <a:avLst/>
          </a:prstGeom>
        </p:spPr>
      </p:pic>
    </p:spTree>
    <p:custDataLst>
      <p:tags r:id="rId1"/>
    </p:custDataLst>
    <p:extLst>
      <p:ext uri="{BB962C8B-B14F-4D97-AF65-F5344CB8AC3E}">
        <p14:creationId xmlns:p14="http://schemas.microsoft.com/office/powerpoint/2010/main" val="1635914815"/>
      </p:ext>
    </p:extLst>
  </p:cSld>
  <p:clrMapOvr>
    <a:masterClrMapping/>
  </p:clrMapOvr>
  <p:transition spd="slow">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C980F19B-5613-FDEE-2910-5E26EA24C57C}"/>
              </a:ext>
            </a:extLst>
          </p:cNvPr>
          <p:cNvGraphicFramePr/>
          <p:nvPr>
            <p:extLst>
              <p:ext uri="{D42A27DB-BD31-4B8C-83A1-F6EECF244321}">
                <p14:modId xmlns:p14="http://schemas.microsoft.com/office/powerpoint/2010/main" val="1970720125"/>
              </p:ext>
            </p:extLst>
          </p:nvPr>
        </p:nvGraphicFramePr>
        <p:xfrm>
          <a:off x="0" y="2058489"/>
          <a:ext cx="6375231" cy="4329961"/>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 Box 4">
            <a:extLst>
              <a:ext uri="{FF2B5EF4-FFF2-40B4-BE49-F238E27FC236}">
                <a16:creationId xmlns:a16="http://schemas.microsoft.com/office/drawing/2014/main" id="{998758AF-01B6-40E7-880A-437E0E458A36}"/>
              </a:ext>
            </a:extLst>
          </p:cNvPr>
          <p:cNvSpPr txBox="1">
            <a:spLocks noChangeArrowheads="1"/>
          </p:cNvSpPr>
          <p:nvPr/>
        </p:nvSpPr>
        <p:spPr bwMode="auto">
          <a:xfrm>
            <a:off x="-170271" y="6485005"/>
            <a:ext cx="1131724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gn="l" eaLnBrk="0" hangingPunct="0">
              <a:spcBef>
                <a:spcPct val="20000"/>
              </a:spcBef>
              <a:buChar char="•"/>
              <a:defRPr sz="3200">
                <a:solidFill>
                  <a:schemeClr val="tx1"/>
                </a:solidFill>
                <a:latin typeface="Arial" charset="0"/>
              </a:defRPr>
            </a:lvl1pPr>
            <a:lvl2pPr marL="11430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lvl="1" eaLnBrk="1" hangingPunct="1">
              <a:spcBef>
                <a:spcPct val="50000"/>
              </a:spcBef>
              <a:buFontTx/>
              <a:buNone/>
            </a:pPr>
            <a:r>
              <a:rPr lang="fr-FR" sz="1000" dirty="0">
                <a:solidFill>
                  <a:srgbClr val="000000"/>
                </a:solidFill>
                <a:latin typeface="Lucida Grande"/>
                <a:ea typeface="Lucida Grande"/>
                <a:cs typeface="Lucida Grande"/>
              </a:rPr>
              <a:t>Source – Sondage sur l'eau - Partie 2 Sondage en ligne : Q22. Dans l'ensemble, comment évalueriez-vous cette affiche publicitaire, où 1 correspond à « très médiocre » et 10 à « excellent » ?</a:t>
            </a:r>
            <a:r>
              <a:rPr lang="en-US" altLang="en-US" sz="1000" dirty="0">
                <a:cs typeface="Arial" charset="0"/>
              </a:rPr>
              <a:t>	</a:t>
            </a:r>
          </a:p>
        </p:txBody>
      </p:sp>
      <p:sp>
        <p:nvSpPr>
          <p:cNvPr id="2" name="Title 1">
            <a:extLst>
              <a:ext uri="{FF2B5EF4-FFF2-40B4-BE49-F238E27FC236}">
                <a16:creationId xmlns:a16="http://schemas.microsoft.com/office/drawing/2014/main" id="{988828C6-F828-46CD-AC9C-FA9457D05DD6}"/>
              </a:ext>
            </a:extLst>
          </p:cNvPr>
          <p:cNvSpPr>
            <a:spLocks noGrp="1"/>
          </p:cNvSpPr>
          <p:nvPr>
            <p:ph type="title"/>
          </p:nvPr>
        </p:nvSpPr>
        <p:spPr>
          <a:xfrm>
            <a:off x="1913020" y="22781"/>
            <a:ext cx="10278979" cy="1000768"/>
          </a:xfrm>
        </p:spPr>
        <p:txBody>
          <a:bodyPr>
            <a:noAutofit/>
          </a:bodyPr>
          <a:lstStyle/>
          <a:p>
            <a:r>
              <a:rPr lang="fr-FR" sz="1800" b="1" dirty="0"/>
              <a:t>L'affiche À portée de main a été très bien notée dans l'ensemble, plus d'un tiers (38 %) l'ayant notée 10 sur 10 ; et les trois quarts (74 %) l'ont notée de 8 à 10. Ceux qui connaissaient déjà la campagne sur le marché l'ont notée encore mieux, mais les notes sont également très élevées chez ceux qui la voient pour la première fois.</a:t>
            </a:r>
            <a:endParaRPr lang="en-CA" sz="1600" b="1" dirty="0"/>
          </a:p>
        </p:txBody>
      </p:sp>
      <p:sp>
        <p:nvSpPr>
          <p:cNvPr id="3" name="TextBox 2">
            <a:extLst>
              <a:ext uri="{FF2B5EF4-FFF2-40B4-BE49-F238E27FC236}">
                <a16:creationId xmlns:a16="http://schemas.microsoft.com/office/drawing/2014/main" id="{BFE490B1-856A-F4A6-7073-03D965F8B861}"/>
              </a:ext>
            </a:extLst>
          </p:cNvPr>
          <p:cNvSpPr txBox="1"/>
          <p:nvPr/>
        </p:nvSpPr>
        <p:spPr>
          <a:xfrm>
            <a:off x="189185" y="1504491"/>
            <a:ext cx="10278979" cy="615553"/>
          </a:xfrm>
          <a:prstGeom prst="rect">
            <a:avLst/>
          </a:prstGeom>
          <a:noFill/>
        </p:spPr>
        <p:txBody>
          <a:bodyPr wrap="square" rtlCol="0">
            <a:spAutoFit/>
          </a:bodyPr>
          <a:lstStyle/>
          <a:p>
            <a:r>
              <a:rPr lang="fr-FR" sz="1600" b="1" dirty="0"/>
              <a:t>Note des plaisanciers pour l'affiche À portée de main : Note globale</a:t>
            </a:r>
          </a:p>
          <a:p>
            <a:r>
              <a:rPr lang="fr-FR" b="1" dirty="0"/>
              <a:t>% du nombre total de plaisanciers </a:t>
            </a:r>
            <a:r>
              <a:rPr lang="en-US" sz="1200" b="1" dirty="0"/>
              <a:t>(n=329), au courant  (n= 95), pas au courant  (n=234)</a:t>
            </a:r>
            <a:r>
              <a:rPr lang="en-US" sz="1200" dirty="0"/>
              <a:t> </a:t>
            </a:r>
            <a:r>
              <a:rPr lang="fr-FR" sz="1200" dirty="0"/>
              <a:t>Échelle de 10 points : Excellent = 10 à Très mauvais -1</a:t>
            </a:r>
            <a:endParaRPr lang="en-US" sz="1200" b="1" dirty="0"/>
          </a:p>
        </p:txBody>
      </p:sp>
      <p:sp>
        <p:nvSpPr>
          <p:cNvPr id="14" name="Slide Number Placeholder 4">
            <a:extLst>
              <a:ext uri="{FF2B5EF4-FFF2-40B4-BE49-F238E27FC236}">
                <a16:creationId xmlns:a16="http://schemas.microsoft.com/office/drawing/2014/main" id="{4E90266B-FB96-9277-8BAF-E7E852020584}"/>
              </a:ext>
            </a:extLst>
          </p:cNvPr>
          <p:cNvSpPr>
            <a:spLocks noGrp="1"/>
          </p:cNvSpPr>
          <p:nvPr>
            <p:ph type="sldNum" sz="quarter" idx="4294967295"/>
          </p:nvPr>
        </p:nvSpPr>
        <p:spPr bwMode="auto">
          <a:xfrm>
            <a:off x="10991851" y="6597650"/>
            <a:ext cx="1200149"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000" b="1" kern="1200">
                <a:solidFill>
                  <a:schemeClr val="bg1"/>
                </a:solidFill>
                <a:latin typeface="Arial" charset="0"/>
                <a:ea typeface="+mn-ea"/>
                <a:cs typeface="+mn-cs"/>
              </a:defRPr>
            </a:lvl1pPr>
            <a:lvl2pPr marL="457200" algn="l" rtl="0" fontAlgn="base">
              <a:spcBef>
                <a:spcPct val="0"/>
              </a:spcBef>
              <a:spcAft>
                <a:spcPct val="0"/>
              </a:spcAft>
              <a:defRPr sz="1400" kern="1200">
                <a:solidFill>
                  <a:schemeClr val="tx1"/>
                </a:solidFill>
                <a:latin typeface="Arial" charset="0"/>
                <a:ea typeface="+mn-ea"/>
                <a:cs typeface="+mn-cs"/>
              </a:defRPr>
            </a:lvl2pPr>
            <a:lvl3pPr marL="914400" algn="l" rtl="0" fontAlgn="base">
              <a:spcBef>
                <a:spcPct val="0"/>
              </a:spcBef>
              <a:spcAft>
                <a:spcPct val="0"/>
              </a:spcAft>
              <a:defRPr sz="1400" kern="1200">
                <a:solidFill>
                  <a:schemeClr val="tx1"/>
                </a:solidFill>
                <a:latin typeface="Arial" charset="0"/>
                <a:ea typeface="+mn-ea"/>
                <a:cs typeface="+mn-cs"/>
              </a:defRPr>
            </a:lvl3pPr>
            <a:lvl4pPr marL="1371600" algn="l" rtl="0" fontAlgn="base">
              <a:spcBef>
                <a:spcPct val="0"/>
              </a:spcBef>
              <a:spcAft>
                <a:spcPct val="0"/>
              </a:spcAft>
              <a:defRPr sz="1400" kern="1200">
                <a:solidFill>
                  <a:schemeClr val="tx1"/>
                </a:solidFill>
                <a:latin typeface="Arial" charset="0"/>
                <a:ea typeface="+mn-ea"/>
                <a:cs typeface="+mn-cs"/>
              </a:defRPr>
            </a:lvl4pPr>
            <a:lvl5pPr marL="1828800" algn="l" rtl="0" fontAlgn="base">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pPr>
              <a:defRPr/>
            </a:pPr>
            <a:fld id="{B8309D2E-CE11-4BCD-B34D-E70F3EA7038C}" type="slidenum">
              <a:rPr lang="en-US" smtClean="0"/>
              <a:pPr>
                <a:defRPr/>
              </a:pPr>
              <a:t>40</a:t>
            </a:fld>
            <a:endParaRPr lang="en-US" dirty="0"/>
          </a:p>
        </p:txBody>
      </p:sp>
      <p:graphicFrame>
        <p:nvGraphicFramePr>
          <p:cNvPr id="35" name="Table 4">
            <a:extLst>
              <a:ext uri="{FF2B5EF4-FFF2-40B4-BE49-F238E27FC236}">
                <a16:creationId xmlns:a16="http://schemas.microsoft.com/office/drawing/2014/main" id="{32F7F52E-4F7D-4A93-8F58-295128C3D09E}"/>
              </a:ext>
            </a:extLst>
          </p:cNvPr>
          <p:cNvGraphicFramePr>
            <a:graphicFrameLocks noGrp="1"/>
          </p:cNvGraphicFramePr>
          <p:nvPr>
            <p:extLst>
              <p:ext uri="{D42A27DB-BD31-4B8C-83A1-F6EECF244321}">
                <p14:modId xmlns:p14="http://schemas.microsoft.com/office/powerpoint/2010/main" val="2945935551"/>
              </p:ext>
            </p:extLst>
          </p:nvPr>
        </p:nvGraphicFramePr>
        <p:xfrm>
          <a:off x="5163610" y="2145829"/>
          <a:ext cx="1084790" cy="3207681"/>
        </p:xfrm>
        <a:graphic>
          <a:graphicData uri="http://schemas.openxmlformats.org/drawingml/2006/table">
            <a:tbl>
              <a:tblPr firstRow="1" bandRow="1">
                <a:tableStyleId>{5C22544A-7EE6-4342-B048-85BDC9FD1C3A}</a:tableStyleId>
              </a:tblPr>
              <a:tblGrid>
                <a:gridCol w="1084790">
                  <a:extLst>
                    <a:ext uri="{9D8B030D-6E8A-4147-A177-3AD203B41FA5}">
                      <a16:colId xmlns:a16="http://schemas.microsoft.com/office/drawing/2014/main" val="1498974413"/>
                    </a:ext>
                  </a:extLst>
                </a:gridCol>
              </a:tblGrid>
              <a:tr h="463683">
                <a:tc>
                  <a:txBody>
                    <a:bodyPr/>
                    <a:lstStyle/>
                    <a:p>
                      <a:pPr algn="ctr"/>
                      <a:r>
                        <a:rPr lang="fr-FR" sz="1200" b="0" dirty="0">
                          <a:solidFill>
                            <a:schemeClr val="tx1"/>
                          </a:solidFill>
                        </a:rPr>
                        <a:t>3 cases en tête de liste %</a:t>
                      </a:r>
                      <a:endParaRPr lang="en-CA" sz="1200" b="0" dirty="0">
                        <a:solidFill>
                          <a:schemeClr val="tx1"/>
                        </a:solidFill>
                      </a:endParaRPr>
                    </a:p>
                  </a:txBody>
                  <a:tcPr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07592450"/>
                  </a:ext>
                </a:extLst>
              </a:tr>
              <a:tr h="845126">
                <a:tc>
                  <a:txBody>
                    <a:bodyPr/>
                    <a:lstStyle/>
                    <a:p>
                      <a:pPr algn="ctr"/>
                      <a:endParaRPr lang="en-CA" sz="1600" b="0" dirty="0"/>
                    </a:p>
                    <a:p>
                      <a:pPr algn="ctr"/>
                      <a:r>
                        <a:rPr lang="en-CA" sz="1600" b="0" dirty="0"/>
                        <a:t>74</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7692486"/>
                  </a:ext>
                </a:extLst>
              </a:tr>
              <a:tr h="949436">
                <a:tc>
                  <a:txBody>
                    <a:bodyPr/>
                    <a:lstStyle/>
                    <a:p>
                      <a:pPr algn="ctr"/>
                      <a:r>
                        <a:rPr lang="en-CA" sz="1600" b="0" dirty="0"/>
                        <a:t>86</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45068786"/>
                  </a:ext>
                </a:extLst>
              </a:tr>
              <a:tr h="949436">
                <a:tc>
                  <a:txBody>
                    <a:bodyPr/>
                    <a:lstStyle/>
                    <a:p>
                      <a:pPr algn="ctr"/>
                      <a:r>
                        <a:rPr lang="en-CA" sz="1600" b="0" dirty="0"/>
                        <a:t>69</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59273934"/>
                  </a:ext>
                </a:extLst>
              </a:tr>
            </a:tbl>
          </a:graphicData>
        </a:graphic>
      </p:graphicFrame>
      <p:sp>
        <p:nvSpPr>
          <p:cNvPr id="15" name="Oval 14">
            <a:extLst>
              <a:ext uri="{FF2B5EF4-FFF2-40B4-BE49-F238E27FC236}">
                <a16:creationId xmlns:a16="http://schemas.microsoft.com/office/drawing/2014/main" id="{1A2906E6-5C6D-3051-19A5-164E5E5C6925}"/>
              </a:ext>
            </a:extLst>
          </p:cNvPr>
          <p:cNvSpPr/>
          <p:nvPr/>
        </p:nvSpPr>
        <p:spPr>
          <a:xfrm>
            <a:off x="5484027" y="3749669"/>
            <a:ext cx="443955" cy="371877"/>
          </a:xfrm>
          <a:prstGeom prst="ellipse">
            <a:avLst/>
          </a:prstGeom>
          <a:noFill/>
          <a:ln w="19050">
            <a:solidFill>
              <a:srgbClr val="33CC33"/>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D2343EE9-E560-5582-D878-C6FBFCD640F0}"/>
              </a:ext>
            </a:extLst>
          </p:cNvPr>
          <p:cNvSpPr/>
          <p:nvPr/>
        </p:nvSpPr>
        <p:spPr>
          <a:xfrm>
            <a:off x="7281828" y="6090442"/>
            <a:ext cx="304800" cy="304800"/>
          </a:xfrm>
          <a:prstGeom prst="ellipse">
            <a:avLst/>
          </a:prstGeom>
          <a:noFill/>
          <a:ln w="19050">
            <a:solidFill>
              <a:srgbClr val="33CC3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2603F452-ED51-AC5C-34F7-008642898FCD}"/>
              </a:ext>
            </a:extLst>
          </p:cNvPr>
          <p:cNvSpPr txBox="1"/>
          <p:nvPr/>
        </p:nvSpPr>
        <p:spPr>
          <a:xfrm>
            <a:off x="8000139" y="6185677"/>
            <a:ext cx="4191860" cy="246221"/>
          </a:xfrm>
          <a:prstGeom prst="rect">
            <a:avLst/>
          </a:prstGeom>
          <a:noFill/>
        </p:spPr>
        <p:txBody>
          <a:bodyPr wrap="square" rtlCol="0">
            <a:spAutoFit/>
          </a:bodyPr>
          <a:lstStyle/>
          <a:p>
            <a:pPr algn="r"/>
            <a:r>
              <a:rPr lang="fr-FR" sz="1000" dirty="0"/>
              <a:t>Significativement plus élevé que les autres groupes à 95 % / 90 % / 80 %</a:t>
            </a:r>
            <a:endParaRPr lang="en-CA" sz="1000" dirty="0"/>
          </a:p>
        </p:txBody>
      </p:sp>
      <p:sp>
        <p:nvSpPr>
          <p:cNvPr id="10" name="Oval 9">
            <a:extLst>
              <a:ext uri="{FF2B5EF4-FFF2-40B4-BE49-F238E27FC236}">
                <a16:creationId xmlns:a16="http://schemas.microsoft.com/office/drawing/2014/main" id="{74E88276-85DB-ED9E-B372-CD4B57786AA4}"/>
              </a:ext>
            </a:extLst>
          </p:cNvPr>
          <p:cNvSpPr/>
          <p:nvPr/>
        </p:nvSpPr>
        <p:spPr>
          <a:xfrm>
            <a:off x="7644950" y="6090442"/>
            <a:ext cx="304800" cy="304800"/>
          </a:xfrm>
          <a:prstGeom prst="ellipse">
            <a:avLst/>
          </a:prstGeom>
          <a:noFill/>
          <a:ln w="19050">
            <a:solidFill>
              <a:srgbClr val="33CC33"/>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C7A521C-D770-C7E9-58EC-0D4563F65EF7}"/>
              </a:ext>
            </a:extLst>
          </p:cNvPr>
          <p:cNvSpPr/>
          <p:nvPr/>
        </p:nvSpPr>
        <p:spPr>
          <a:xfrm>
            <a:off x="8008071" y="6090442"/>
            <a:ext cx="304800" cy="304800"/>
          </a:xfrm>
          <a:prstGeom prst="rect">
            <a:avLst/>
          </a:prstGeom>
          <a:noFill/>
          <a:ln>
            <a:solidFill>
              <a:srgbClr val="33CC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 name="Slide Number Placeholder 3">
            <a:extLst>
              <a:ext uri="{FF2B5EF4-FFF2-40B4-BE49-F238E27FC236}">
                <a16:creationId xmlns:a16="http://schemas.microsoft.com/office/drawing/2014/main" id="{788B8C17-7A8C-0A8B-6922-0F22DC9B1585}"/>
              </a:ext>
            </a:extLst>
          </p:cNvPr>
          <p:cNvSpPr>
            <a:spLocks noGrp="1"/>
          </p:cNvSpPr>
          <p:nvPr>
            <p:ph type="sldNum" sz="quarter" idx="12"/>
          </p:nvPr>
        </p:nvSpPr>
        <p:spPr>
          <a:xfrm>
            <a:off x="11414687" y="6480176"/>
            <a:ext cx="768085" cy="365125"/>
          </a:xfrm>
        </p:spPr>
        <p:txBody>
          <a:bodyPr/>
          <a:lstStyle/>
          <a:p>
            <a:fld id="{5857359A-ACC2-4AC8-94CA-842605F06C6B}" type="slidenum">
              <a:rPr lang="en-US">
                <a:solidFill>
                  <a:prstClr val="white">
                    <a:lumMod val="50000"/>
                  </a:prstClr>
                </a:solidFill>
                <a:latin typeface="Calibri"/>
              </a:rPr>
              <a:pPr/>
              <a:t>40</a:t>
            </a:fld>
            <a:endParaRPr lang="en-US" dirty="0">
              <a:solidFill>
                <a:prstClr val="white">
                  <a:lumMod val="50000"/>
                </a:prstClr>
              </a:solidFill>
              <a:latin typeface="Calibri"/>
            </a:endParaRPr>
          </a:p>
        </p:txBody>
      </p:sp>
      <p:sp>
        <p:nvSpPr>
          <p:cNvPr id="5" name="Rectangle 4">
            <a:extLst>
              <a:ext uri="{FF2B5EF4-FFF2-40B4-BE49-F238E27FC236}">
                <a16:creationId xmlns:a16="http://schemas.microsoft.com/office/drawing/2014/main" id="{E7E804C4-C9BC-114D-7767-3D288F89ACBB}"/>
              </a:ext>
            </a:extLst>
          </p:cNvPr>
          <p:cNvSpPr/>
          <p:nvPr/>
        </p:nvSpPr>
        <p:spPr>
          <a:xfrm>
            <a:off x="304800" y="3474699"/>
            <a:ext cx="9677400" cy="944901"/>
          </a:xfrm>
          <a:prstGeom prst="rect">
            <a:avLst/>
          </a:prstGeom>
          <a:noFill/>
          <a:ln>
            <a:solidFill>
              <a:srgbClr val="FF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a:extLst>
              <a:ext uri="{FF2B5EF4-FFF2-40B4-BE49-F238E27FC236}">
                <a16:creationId xmlns:a16="http://schemas.microsoft.com/office/drawing/2014/main" id="{E7C40740-D430-6428-719E-9176ED7F1B2B}"/>
              </a:ext>
            </a:extLst>
          </p:cNvPr>
          <p:cNvSpPr/>
          <p:nvPr/>
        </p:nvSpPr>
        <p:spPr>
          <a:xfrm>
            <a:off x="304800" y="4572000"/>
            <a:ext cx="9677400" cy="944901"/>
          </a:xfrm>
          <a:prstGeom prst="rect">
            <a:avLst/>
          </a:prstGeom>
          <a:noFill/>
          <a:ln>
            <a:solidFill>
              <a:schemeClr val="accent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Oval 11">
            <a:extLst>
              <a:ext uri="{FF2B5EF4-FFF2-40B4-BE49-F238E27FC236}">
                <a16:creationId xmlns:a16="http://schemas.microsoft.com/office/drawing/2014/main" id="{A222A0E0-C33E-7ADC-0050-B2756AE1E324}"/>
              </a:ext>
            </a:extLst>
          </p:cNvPr>
          <p:cNvSpPr/>
          <p:nvPr/>
        </p:nvSpPr>
        <p:spPr>
          <a:xfrm>
            <a:off x="3128570" y="3777047"/>
            <a:ext cx="443955" cy="371877"/>
          </a:xfrm>
          <a:prstGeom prst="ellipse">
            <a:avLst/>
          </a:prstGeom>
          <a:noFill/>
          <a:ln w="19050">
            <a:solidFill>
              <a:schemeClr val="bg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297001195"/>
      </p:ext>
    </p:extLst>
  </p:cSld>
  <p:clrMapOvr>
    <a:masterClrMapping/>
  </p:clrMapOvr>
  <p:transition spd="slow">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D60C4DA-1B23-694D-AC7F-F26BA4AF0052}"/>
              </a:ext>
            </a:extLst>
          </p:cNvPr>
          <p:cNvSpPr txBox="1"/>
          <p:nvPr/>
        </p:nvSpPr>
        <p:spPr>
          <a:xfrm>
            <a:off x="-38101" y="6490554"/>
            <a:ext cx="6714671" cy="400110"/>
          </a:xfrm>
          <a:prstGeom prst="rect">
            <a:avLst/>
          </a:prstGeom>
          <a:noFill/>
        </p:spPr>
        <p:txBody>
          <a:bodyPr wrap="square" rtlCol="0">
            <a:spAutoFit/>
          </a:bodyPr>
          <a:lstStyle/>
          <a:p>
            <a:r>
              <a:rPr lang="fr-FR" sz="1000" dirty="0">
                <a:solidFill>
                  <a:srgbClr val="000000"/>
                </a:solidFill>
                <a:latin typeface="Lucida Grande"/>
                <a:ea typeface="Lucida Grande"/>
                <a:cs typeface="Lucida Grande"/>
              </a:rPr>
              <a:t>Source – Sondage sur l'eau - Partie 2 Sondage en ligne : Q18. En pensant à toutes les annonces / affiches que vous venez de voir comme une seule campagne, quel était le message principal ?</a:t>
            </a:r>
            <a:endParaRPr lang="en-CA" sz="1000" dirty="0"/>
          </a:p>
        </p:txBody>
      </p:sp>
      <p:sp>
        <p:nvSpPr>
          <p:cNvPr id="11" name="Title 10">
            <a:extLst>
              <a:ext uri="{FF2B5EF4-FFF2-40B4-BE49-F238E27FC236}">
                <a16:creationId xmlns:a16="http://schemas.microsoft.com/office/drawing/2014/main" id="{5BC3E4B4-E8C6-7AA0-8F28-EFD98326F0A4}"/>
              </a:ext>
            </a:extLst>
          </p:cNvPr>
          <p:cNvSpPr>
            <a:spLocks noGrp="1"/>
          </p:cNvSpPr>
          <p:nvPr>
            <p:ph type="title"/>
          </p:nvPr>
        </p:nvSpPr>
        <p:spPr>
          <a:xfrm>
            <a:off x="1900989" y="0"/>
            <a:ext cx="10291008" cy="932810"/>
          </a:xfrm>
        </p:spPr>
        <p:txBody>
          <a:bodyPr anchor="t">
            <a:noAutofit/>
          </a:bodyPr>
          <a:lstStyle/>
          <a:p>
            <a:r>
              <a:rPr lang="fr-FR" sz="1500" b="1" dirty="0"/>
              <a:t>Le rappel des messages était très fort. Les deux principaux messages spécifiques étaient porter un gilet de sauvetage (41 %) et les gilets de sauvetage sauvent des vies (30 %). Les messages spécifiques du créatif d’affiches (d'un gilet de sauvetage étant hors de portée, inutile s'il n'est pas porté ou non disponible en cas de besoin) avaient un rappel spécifique plus faible, mais évoluaient vers le message plus large prévu.</a:t>
            </a:r>
            <a:endParaRPr lang="en-CA" sz="1500" b="1" dirty="0"/>
          </a:p>
        </p:txBody>
      </p:sp>
      <p:graphicFrame>
        <p:nvGraphicFramePr>
          <p:cNvPr id="2" name="Chart 1">
            <a:extLst>
              <a:ext uri="{FF2B5EF4-FFF2-40B4-BE49-F238E27FC236}">
                <a16:creationId xmlns:a16="http://schemas.microsoft.com/office/drawing/2014/main" id="{FCB03544-6928-E168-C3EC-50074F76D491}"/>
              </a:ext>
            </a:extLst>
          </p:cNvPr>
          <p:cNvGraphicFramePr/>
          <p:nvPr>
            <p:extLst>
              <p:ext uri="{D42A27DB-BD31-4B8C-83A1-F6EECF244321}">
                <p14:modId xmlns:p14="http://schemas.microsoft.com/office/powerpoint/2010/main" val="3462973659"/>
              </p:ext>
            </p:extLst>
          </p:nvPr>
        </p:nvGraphicFramePr>
        <p:xfrm>
          <a:off x="-594067" y="1767043"/>
          <a:ext cx="11551628" cy="4737960"/>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023A69FA-118E-5210-0663-45A776EFAD9A}"/>
              </a:ext>
            </a:extLst>
          </p:cNvPr>
          <p:cNvSpPr txBox="1"/>
          <p:nvPr/>
        </p:nvSpPr>
        <p:spPr>
          <a:xfrm>
            <a:off x="0" y="1091001"/>
            <a:ext cx="11049000" cy="615553"/>
          </a:xfrm>
          <a:prstGeom prst="rect">
            <a:avLst/>
          </a:prstGeom>
          <a:noFill/>
        </p:spPr>
        <p:txBody>
          <a:bodyPr wrap="square" rtlCol="0">
            <a:spAutoFit/>
          </a:bodyPr>
          <a:lstStyle/>
          <a:p>
            <a:r>
              <a:rPr lang="fr-FR" sz="1600" b="1" dirty="0"/>
              <a:t>Affiche À portée de main : message principal sans aide (basé sur une affiche en aveugle et les médias sociaux)</a:t>
            </a:r>
          </a:p>
          <a:p>
            <a:r>
              <a:rPr lang="fr-FR" b="1" dirty="0"/>
              <a:t>% du nombre total de plaisanciers </a:t>
            </a:r>
            <a:r>
              <a:rPr lang="fr-FR" sz="1200" b="1" dirty="0"/>
              <a:t>aveugles conscients (n= 75) Réponse ouverte</a:t>
            </a:r>
            <a:endParaRPr lang="en-US" sz="1200" b="1" dirty="0"/>
          </a:p>
        </p:txBody>
      </p:sp>
      <p:sp>
        <p:nvSpPr>
          <p:cNvPr id="6" name="Rectangle 5">
            <a:extLst>
              <a:ext uri="{FF2B5EF4-FFF2-40B4-BE49-F238E27FC236}">
                <a16:creationId xmlns:a16="http://schemas.microsoft.com/office/drawing/2014/main" id="{F324AFDF-C9C6-D9A9-3ECB-67A61E4C6384}"/>
              </a:ext>
            </a:extLst>
          </p:cNvPr>
          <p:cNvSpPr/>
          <p:nvPr/>
        </p:nvSpPr>
        <p:spPr>
          <a:xfrm>
            <a:off x="194310" y="1849598"/>
            <a:ext cx="10287000" cy="3333176"/>
          </a:xfrm>
          <a:prstGeom prst="rect">
            <a:avLst/>
          </a:prstGeom>
          <a:no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Rectangle 6">
            <a:extLst>
              <a:ext uri="{FF2B5EF4-FFF2-40B4-BE49-F238E27FC236}">
                <a16:creationId xmlns:a16="http://schemas.microsoft.com/office/drawing/2014/main" id="{F2205DC5-348F-C7E6-1221-3F56862D8C30}"/>
              </a:ext>
            </a:extLst>
          </p:cNvPr>
          <p:cNvSpPr/>
          <p:nvPr/>
        </p:nvSpPr>
        <p:spPr>
          <a:xfrm>
            <a:off x="194310" y="3582572"/>
            <a:ext cx="10287000" cy="1609993"/>
          </a:xfrm>
          <a:prstGeom prst="rect">
            <a:avLst/>
          </a:prstGeom>
          <a:no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TextBox 7">
            <a:extLst>
              <a:ext uri="{FF2B5EF4-FFF2-40B4-BE49-F238E27FC236}">
                <a16:creationId xmlns:a16="http://schemas.microsoft.com/office/drawing/2014/main" id="{CA857BBB-6322-9DE8-E497-89A25B2B7980}"/>
              </a:ext>
            </a:extLst>
          </p:cNvPr>
          <p:cNvSpPr txBox="1"/>
          <p:nvPr/>
        </p:nvSpPr>
        <p:spPr>
          <a:xfrm>
            <a:off x="8195310" y="2591973"/>
            <a:ext cx="2209800" cy="276999"/>
          </a:xfrm>
          <a:prstGeom prst="rect">
            <a:avLst/>
          </a:prstGeom>
          <a:noFill/>
        </p:spPr>
        <p:txBody>
          <a:bodyPr wrap="square" rtlCol="0">
            <a:spAutoFit/>
          </a:bodyPr>
          <a:lstStyle/>
          <a:p>
            <a:pPr algn="l"/>
            <a:r>
              <a:rPr lang="en-CA" sz="1200" dirty="0"/>
              <a:t>Total net correct  = 81</a:t>
            </a:r>
          </a:p>
        </p:txBody>
      </p:sp>
      <p:sp>
        <p:nvSpPr>
          <p:cNvPr id="9" name="TextBox 8">
            <a:extLst>
              <a:ext uri="{FF2B5EF4-FFF2-40B4-BE49-F238E27FC236}">
                <a16:creationId xmlns:a16="http://schemas.microsoft.com/office/drawing/2014/main" id="{9A01324B-AB4B-7299-F66D-4AC365F28740}"/>
              </a:ext>
            </a:extLst>
          </p:cNvPr>
          <p:cNvSpPr txBox="1"/>
          <p:nvPr/>
        </p:nvSpPr>
        <p:spPr>
          <a:xfrm>
            <a:off x="8042910" y="4249068"/>
            <a:ext cx="2386781" cy="461665"/>
          </a:xfrm>
          <a:prstGeom prst="rect">
            <a:avLst/>
          </a:prstGeom>
          <a:noFill/>
        </p:spPr>
        <p:txBody>
          <a:bodyPr wrap="square" rtlCol="0">
            <a:spAutoFit/>
          </a:bodyPr>
          <a:lstStyle/>
          <a:p>
            <a:pPr algn="l"/>
            <a:r>
              <a:rPr lang="fr-FR" sz="1200" dirty="0"/>
              <a:t>« Créatif d'affiches » spécifique au sous-réseau lecture correcte </a:t>
            </a:r>
            <a:r>
              <a:rPr lang="en-CA" sz="1200" dirty="0"/>
              <a:t>= 19</a:t>
            </a:r>
          </a:p>
        </p:txBody>
      </p:sp>
      <p:sp>
        <p:nvSpPr>
          <p:cNvPr id="3" name="Slide Number Placeholder 3">
            <a:extLst>
              <a:ext uri="{FF2B5EF4-FFF2-40B4-BE49-F238E27FC236}">
                <a16:creationId xmlns:a16="http://schemas.microsoft.com/office/drawing/2014/main" id="{CC5B47D5-76D1-35CD-3DCC-3484CCC2FB76}"/>
              </a:ext>
            </a:extLst>
          </p:cNvPr>
          <p:cNvSpPr txBox="1">
            <a:spLocks/>
          </p:cNvSpPr>
          <p:nvPr/>
        </p:nvSpPr>
        <p:spPr>
          <a:xfrm>
            <a:off x="11414687" y="6480176"/>
            <a:ext cx="768085" cy="365125"/>
          </a:xfrm>
          <a:prstGeom prst="rect">
            <a:avLst/>
          </a:prstGeom>
        </p:spPr>
        <p:txBody>
          <a:bodyPr/>
          <a:lstStyle>
            <a:defPPr>
              <a:defRPr lang="en-US"/>
            </a:defPPr>
            <a:lvl1pPr marL="0" algn="r"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857359A-ACC2-4AC8-94CA-842605F06C6B}" type="slidenum">
              <a:rPr lang="en-US" smtClean="0">
                <a:latin typeface="Calibri"/>
              </a:rPr>
              <a:pPr/>
              <a:t>41</a:t>
            </a:fld>
            <a:endParaRPr lang="en-US" dirty="0">
              <a:latin typeface="Calibri"/>
            </a:endParaRPr>
          </a:p>
        </p:txBody>
      </p:sp>
    </p:spTree>
    <p:custDataLst>
      <p:tags r:id="rId1"/>
    </p:custDataLst>
    <p:extLst>
      <p:ext uri="{BB962C8B-B14F-4D97-AF65-F5344CB8AC3E}">
        <p14:creationId xmlns:p14="http://schemas.microsoft.com/office/powerpoint/2010/main" val="2657707661"/>
      </p:ext>
    </p:extLst>
  </p:cSld>
  <p:clrMapOvr>
    <a:masterClrMapping/>
  </p:clrMapOvr>
  <p:transition spd="slow">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Table 4">
            <a:extLst>
              <a:ext uri="{FF2B5EF4-FFF2-40B4-BE49-F238E27FC236}">
                <a16:creationId xmlns:a16="http://schemas.microsoft.com/office/drawing/2014/main" id="{BF61E292-E8ED-45AE-BF07-3DA1E0D9E528}"/>
              </a:ext>
            </a:extLst>
          </p:cNvPr>
          <p:cNvGraphicFramePr>
            <a:graphicFrameLocks noGrp="1"/>
          </p:cNvGraphicFramePr>
          <p:nvPr>
            <p:extLst>
              <p:ext uri="{D42A27DB-BD31-4B8C-83A1-F6EECF244321}">
                <p14:modId xmlns:p14="http://schemas.microsoft.com/office/powerpoint/2010/main" val="2679140304"/>
              </p:ext>
            </p:extLst>
          </p:nvPr>
        </p:nvGraphicFramePr>
        <p:xfrm>
          <a:off x="152399" y="1937945"/>
          <a:ext cx="9151257" cy="3834616"/>
        </p:xfrm>
        <a:graphic>
          <a:graphicData uri="http://schemas.openxmlformats.org/drawingml/2006/table">
            <a:tbl>
              <a:tblPr firstRow="1" bandRow="1">
                <a:tableStyleId>{5C22544A-7EE6-4342-B048-85BDC9FD1C3A}</a:tableStyleId>
              </a:tblPr>
              <a:tblGrid>
                <a:gridCol w="5437602">
                  <a:extLst>
                    <a:ext uri="{9D8B030D-6E8A-4147-A177-3AD203B41FA5}">
                      <a16:colId xmlns:a16="http://schemas.microsoft.com/office/drawing/2014/main" val="4161311733"/>
                    </a:ext>
                  </a:extLst>
                </a:gridCol>
                <a:gridCol w="1103282">
                  <a:extLst>
                    <a:ext uri="{9D8B030D-6E8A-4147-A177-3AD203B41FA5}">
                      <a16:colId xmlns:a16="http://schemas.microsoft.com/office/drawing/2014/main" val="1534370413"/>
                    </a:ext>
                  </a:extLst>
                </a:gridCol>
                <a:gridCol w="321135">
                  <a:extLst>
                    <a:ext uri="{9D8B030D-6E8A-4147-A177-3AD203B41FA5}">
                      <a16:colId xmlns:a16="http://schemas.microsoft.com/office/drawing/2014/main" val="4188647766"/>
                    </a:ext>
                  </a:extLst>
                </a:gridCol>
                <a:gridCol w="1144619">
                  <a:extLst>
                    <a:ext uri="{9D8B030D-6E8A-4147-A177-3AD203B41FA5}">
                      <a16:colId xmlns:a16="http://schemas.microsoft.com/office/drawing/2014/main" val="2835490486"/>
                    </a:ext>
                  </a:extLst>
                </a:gridCol>
                <a:gridCol w="1144619">
                  <a:extLst>
                    <a:ext uri="{9D8B030D-6E8A-4147-A177-3AD203B41FA5}">
                      <a16:colId xmlns:a16="http://schemas.microsoft.com/office/drawing/2014/main" val="601601792"/>
                    </a:ext>
                  </a:extLst>
                </a:gridCol>
              </a:tblGrid>
              <a:tr h="346756">
                <a:tc>
                  <a:txBody>
                    <a:bodyPr/>
                    <a:lstStyle/>
                    <a:p>
                      <a:pPr algn="ctr"/>
                      <a:endParaRPr lang="en-CA" sz="1400" b="0" dirty="0">
                        <a:solidFill>
                          <a:schemeClr val="tx1"/>
                        </a:solidFill>
                      </a:endParaRPr>
                    </a:p>
                  </a:txBody>
                  <a:tcPr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200" b="1" dirty="0">
                          <a:solidFill>
                            <a:schemeClr val="tx1"/>
                          </a:solidFill>
                        </a:rPr>
                        <a:t>Total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200" b="1" dirty="0">
                        <a:solidFill>
                          <a:schemeClr val="tx1"/>
                        </a:solidFill>
                      </a:endParaRPr>
                    </a:p>
                  </a:txBody>
                  <a:tcPr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200" b="1" dirty="0">
                          <a:solidFill>
                            <a:schemeClr val="bg1"/>
                          </a:solidFill>
                        </a:rPr>
                        <a:t>Au courant </a:t>
                      </a:r>
                    </a:p>
                  </a:txBody>
                  <a:tcPr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FF"/>
                    </a:solidFill>
                  </a:tcPr>
                </a:tc>
                <a:tc>
                  <a:txBody>
                    <a:bodyPr/>
                    <a:lstStyle/>
                    <a:p>
                      <a:pPr algn="ctr"/>
                      <a:r>
                        <a:rPr lang="en-CA" sz="1200" b="1" dirty="0">
                          <a:solidFill>
                            <a:schemeClr val="bg1"/>
                          </a:solidFill>
                        </a:rPr>
                        <a:t>Pas au courant </a:t>
                      </a:r>
                    </a:p>
                  </a:txBody>
                  <a:tcPr anchor="ctr">
                    <a:lnL>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2780892941"/>
                  </a:ext>
                </a:extLst>
              </a:tr>
              <a:tr h="346756">
                <a:tc>
                  <a:txBody>
                    <a:bodyPr/>
                    <a:lstStyle/>
                    <a:p>
                      <a:pPr algn="ctr"/>
                      <a:endParaRPr lang="en-CA" sz="1400" b="0" dirty="0">
                        <a:solidFill>
                          <a:schemeClr val="tx1"/>
                        </a:solidFill>
                      </a:endParaRPr>
                    </a:p>
                  </a:txBody>
                  <a:tcPr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200" b="1" dirty="0">
                          <a:solidFill>
                            <a:schemeClr val="tx1"/>
                          </a:solidFill>
                        </a:rPr>
                        <a:t>2 premières cases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200" b="1" dirty="0">
                        <a:solidFill>
                          <a:schemeClr val="tx1"/>
                        </a:solidFill>
                      </a:endParaRPr>
                    </a:p>
                  </a:txBody>
                  <a:tcPr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CA" sz="1200" b="1" dirty="0">
                          <a:solidFill>
                            <a:schemeClr val="tx1"/>
                          </a:solidFill>
                        </a:rPr>
                        <a:t>2 premières cases %</a:t>
                      </a:r>
                    </a:p>
                  </a:txBody>
                  <a:tcPr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CA" sz="1200" b="1" dirty="0">
                        <a:solidFill>
                          <a:schemeClr val="tx1"/>
                        </a:solidFill>
                      </a:endParaRPr>
                    </a:p>
                  </a:txBody>
                  <a:tcPr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207592450"/>
                  </a:ext>
                </a:extLst>
              </a:tr>
              <a:tr h="1010220">
                <a:tc>
                  <a:txBody>
                    <a:bodyPr/>
                    <a:lstStyle/>
                    <a:p>
                      <a:pPr algn="ctr"/>
                      <a:endParaRPr lang="en-CA" sz="1400" dirty="0"/>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600" b="0" dirty="0"/>
                        <a:t>88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400" b="1" dirty="0"/>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600" b="0" dirty="0"/>
                        <a:t>90</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600" b="0" dirty="0"/>
                        <a:t>86</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7692486"/>
                  </a:ext>
                </a:extLst>
              </a:tr>
              <a:tr h="1010220">
                <a:tc>
                  <a:txBody>
                    <a:bodyPr/>
                    <a:lstStyle/>
                    <a:p>
                      <a:pPr algn="ctr"/>
                      <a:endParaRPr lang="en-CA" sz="1400" dirty="0"/>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600" b="0" dirty="0"/>
                        <a:t>69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400" b="1" dirty="0"/>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600" b="0" dirty="0"/>
                        <a:t>76</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600" b="0" dirty="0"/>
                        <a:t>66</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45068786"/>
                  </a:ext>
                </a:extLst>
              </a:tr>
              <a:tr h="1010220">
                <a:tc>
                  <a:txBody>
                    <a:bodyPr/>
                    <a:lstStyle/>
                    <a:p>
                      <a:pPr algn="ctr"/>
                      <a:endParaRPr lang="en-CA" sz="1400" dirty="0"/>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600" b="0" dirty="0"/>
                        <a:t>66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400" b="1" dirty="0"/>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600" b="0" dirty="0"/>
                        <a:t>69</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600" b="0" dirty="0"/>
                        <a:t>64</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9965070"/>
                  </a:ext>
                </a:extLst>
              </a:tr>
            </a:tbl>
          </a:graphicData>
        </a:graphic>
      </p:graphicFrame>
      <p:graphicFrame>
        <p:nvGraphicFramePr>
          <p:cNvPr id="8" name="Chart 7">
            <a:extLst>
              <a:ext uri="{FF2B5EF4-FFF2-40B4-BE49-F238E27FC236}">
                <a16:creationId xmlns:a16="http://schemas.microsoft.com/office/drawing/2014/main" id="{6AE5DA62-17D7-D078-3A54-76E994B2C24E}"/>
              </a:ext>
            </a:extLst>
          </p:cNvPr>
          <p:cNvGraphicFramePr/>
          <p:nvPr>
            <p:extLst>
              <p:ext uri="{D42A27DB-BD31-4B8C-83A1-F6EECF244321}">
                <p14:modId xmlns:p14="http://schemas.microsoft.com/office/powerpoint/2010/main" val="158130539"/>
              </p:ext>
            </p:extLst>
          </p:nvPr>
        </p:nvGraphicFramePr>
        <p:xfrm>
          <a:off x="16027" y="2267689"/>
          <a:ext cx="6375231" cy="4329961"/>
        </p:xfrm>
        <a:graphic>
          <a:graphicData uri="http://schemas.openxmlformats.org/drawingml/2006/chart">
            <c:chart xmlns:c="http://schemas.openxmlformats.org/drawingml/2006/chart" xmlns:r="http://schemas.openxmlformats.org/officeDocument/2006/relationships" r:id="rId4"/>
          </a:graphicData>
        </a:graphic>
      </p:graphicFrame>
      <p:sp>
        <p:nvSpPr>
          <p:cNvPr id="32770" name="Text Box 4"/>
          <p:cNvSpPr txBox="1">
            <a:spLocks noChangeArrowheads="1"/>
          </p:cNvSpPr>
          <p:nvPr/>
        </p:nvSpPr>
        <p:spPr bwMode="auto">
          <a:xfrm>
            <a:off x="-143311" y="6475974"/>
            <a:ext cx="1030331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gn="l" eaLnBrk="0" hangingPunct="0">
              <a:spcBef>
                <a:spcPct val="20000"/>
              </a:spcBef>
              <a:buChar char="•"/>
              <a:defRPr sz="3200">
                <a:solidFill>
                  <a:schemeClr val="tx1"/>
                </a:solidFill>
                <a:latin typeface="Arial" charset="0"/>
              </a:defRPr>
            </a:lvl1pPr>
            <a:lvl2pPr marL="11430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lvl="1" eaLnBrk="1" hangingPunct="1">
              <a:spcBef>
                <a:spcPct val="50000"/>
              </a:spcBef>
              <a:buFontTx/>
              <a:buNone/>
            </a:pPr>
            <a:r>
              <a:rPr lang="fr-FR" sz="1000" dirty="0">
                <a:solidFill>
                  <a:srgbClr val="000000"/>
                </a:solidFill>
                <a:latin typeface="Lucida Grande"/>
                <a:ea typeface="Lucida Grande"/>
                <a:cs typeface="Lucida Grande"/>
              </a:rPr>
              <a:t>Source – Sondage sur l'eau - Partie 2 Sondage en ligne : Q20. En pensant à toutes les publicités / affiches / vidéos que vous venez de voir comme une seule campagne, veuillez indiquer dans quelle mesure vous êtes d'accord ou pas d'accord avec le fait que les publicités que vous venez de voir communiquaient chacun des éléments suivants.</a:t>
            </a:r>
            <a:r>
              <a:rPr lang="en-US" altLang="en-US" sz="1000" dirty="0">
                <a:cs typeface="Arial" charset="0"/>
              </a:rPr>
              <a:t>		</a:t>
            </a:r>
          </a:p>
        </p:txBody>
      </p:sp>
      <p:sp>
        <p:nvSpPr>
          <p:cNvPr id="32807" name="Rectangle 100"/>
          <p:cNvSpPr>
            <a:spLocks noChangeArrowheads="1"/>
          </p:cNvSpPr>
          <p:nvPr/>
        </p:nvSpPr>
        <p:spPr bwMode="auto">
          <a:xfrm>
            <a:off x="2899322" y="5957213"/>
            <a:ext cx="4248199" cy="4318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CA" altLang="en-US" sz="1800" dirty="0"/>
          </a:p>
        </p:txBody>
      </p:sp>
      <p:sp>
        <p:nvSpPr>
          <p:cNvPr id="9" name="TextBox 8">
            <a:extLst>
              <a:ext uri="{FF2B5EF4-FFF2-40B4-BE49-F238E27FC236}">
                <a16:creationId xmlns:a16="http://schemas.microsoft.com/office/drawing/2014/main" id="{3C8BB644-0CB7-0D24-D1C4-C1875EB733FE}"/>
              </a:ext>
            </a:extLst>
          </p:cNvPr>
          <p:cNvSpPr txBox="1"/>
          <p:nvPr/>
        </p:nvSpPr>
        <p:spPr>
          <a:xfrm>
            <a:off x="246579" y="1090293"/>
            <a:ext cx="11408392" cy="615553"/>
          </a:xfrm>
          <a:prstGeom prst="rect">
            <a:avLst/>
          </a:prstGeom>
          <a:noFill/>
        </p:spPr>
        <p:txBody>
          <a:bodyPr wrap="square" rtlCol="0">
            <a:spAutoFit/>
          </a:bodyPr>
          <a:lstStyle/>
          <a:p>
            <a:r>
              <a:rPr lang="fr-FR" sz="1600" b="1" dirty="0"/>
              <a:t>Évaluation par les plaisanciers de l'affiche À portée de main : message assisté</a:t>
            </a:r>
          </a:p>
          <a:p>
            <a:r>
              <a:rPr lang="fr-FR" b="1" dirty="0"/>
              <a:t>% du nombre total de plaisanciers </a:t>
            </a:r>
            <a:r>
              <a:rPr lang="en-US" sz="1200" b="1" dirty="0"/>
              <a:t>(n=329) au courant  (n= 95), pas au courant  (n=234) </a:t>
            </a:r>
            <a:r>
              <a:rPr lang="fr-FR" sz="1200" dirty="0"/>
              <a:t>Échelle à 6 points : Fortement d'accord - 6 à Fortement en désaccord -1</a:t>
            </a:r>
            <a:endParaRPr lang="en-US" sz="1200" b="1" dirty="0"/>
          </a:p>
        </p:txBody>
      </p:sp>
      <p:sp>
        <p:nvSpPr>
          <p:cNvPr id="10" name="Title 1">
            <a:extLst>
              <a:ext uri="{FF2B5EF4-FFF2-40B4-BE49-F238E27FC236}">
                <a16:creationId xmlns:a16="http://schemas.microsoft.com/office/drawing/2014/main" id="{AEF996E6-6797-AF9E-8E87-A092DAA1A3CE}"/>
              </a:ext>
            </a:extLst>
          </p:cNvPr>
          <p:cNvSpPr>
            <a:spLocks noGrp="1"/>
          </p:cNvSpPr>
          <p:nvPr>
            <p:ph type="title"/>
          </p:nvPr>
        </p:nvSpPr>
        <p:spPr>
          <a:xfrm>
            <a:off x="1888958" y="192505"/>
            <a:ext cx="10303042" cy="721894"/>
          </a:xfrm>
        </p:spPr>
        <p:txBody>
          <a:bodyPr anchor="t">
            <a:normAutofit fontScale="90000"/>
          </a:bodyPr>
          <a:lstStyle/>
          <a:p>
            <a:r>
              <a:rPr lang="fr-FR" b="1" dirty="0"/>
              <a:t>Le message assisté en tête de liste communiqué par l'affiche À portée de main est « vous ne pourrez peut-être pas atteindre votre gilet de sauvetage et le mettre si vous tombez à l'eau » (57 % tout à fait d'accord).</a:t>
            </a:r>
            <a:endParaRPr lang="en-CA" sz="1700" b="1" dirty="0"/>
          </a:p>
        </p:txBody>
      </p:sp>
      <p:sp>
        <p:nvSpPr>
          <p:cNvPr id="2" name="TextBox 1">
            <a:extLst>
              <a:ext uri="{FF2B5EF4-FFF2-40B4-BE49-F238E27FC236}">
                <a16:creationId xmlns:a16="http://schemas.microsoft.com/office/drawing/2014/main" id="{458CD9F7-790E-60E4-E81A-B82F32EA5415}"/>
              </a:ext>
            </a:extLst>
          </p:cNvPr>
          <p:cNvSpPr txBox="1"/>
          <p:nvPr/>
        </p:nvSpPr>
        <p:spPr>
          <a:xfrm>
            <a:off x="9565105" y="3323476"/>
            <a:ext cx="2195094" cy="1815882"/>
          </a:xfrm>
          <a:prstGeom prst="rect">
            <a:avLst/>
          </a:prstGeom>
          <a:noFill/>
        </p:spPr>
        <p:txBody>
          <a:bodyPr wrap="square" rtlCol="0">
            <a:spAutoFit/>
          </a:bodyPr>
          <a:lstStyle/>
          <a:p>
            <a:pPr marL="171450" indent="-171450" algn="l">
              <a:buFont typeface="Arial" panose="020B0604020202020204" pitchFamily="34" charset="0"/>
              <a:buChar char="•"/>
            </a:pPr>
            <a:r>
              <a:rPr lang="fr-FR" sz="1400" dirty="0"/>
              <a:t> Il y avait une différence dans la force de « Portez toujours votre gilet de sauvetage en tout temps » message entre eux au courant du marché et ceux qui ne le savent pas.</a:t>
            </a:r>
            <a:endParaRPr lang="en-CA" sz="1400" dirty="0"/>
          </a:p>
        </p:txBody>
      </p:sp>
      <p:sp>
        <p:nvSpPr>
          <p:cNvPr id="3" name="Slide Number Placeholder 3">
            <a:extLst>
              <a:ext uri="{FF2B5EF4-FFF2-40B4-BE49-F238E27FC236}">
                <a16:creationId xmlns:a16="http://schemas.microsoft.com/office/drawing/2014/main" id="{26012053-4F7E-4690-EE2C-7B3046949B34}"/>
              </a:ext>
            </a:extLst>
          </p:cNvPr>
          <p:cNvSpPr txBox="1">
            <a:spLocks/>
          </p:cNvSpPr>
          <p:nvPr/>
        </p:nvSpPr>
        <p:spPr>
          <a:xfrm>
            <a:off x="11414687" y="6480176"/>
            <a:ext cx="76808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857359A-ACC2-4AC8-94CA-842605F06C6B}" type="slidenum">
              <a:rPr lang="en-US" smtClean="0">
                <a:solidFill>
                  <a:prstClr val="white">
                    <a:lumMod val="50000"/>
                  </a:prstClr>
                </a:solidFill>
                <a:latin typeface="Calibri"/>
              </a:rPr>
              <a:pPr algn="r"/>
              <a:t>42</a:t>
            </a:fld>
            <a:endParaRPr lang="en-US" dirty="0">
              <a:solidFill>
                <a:prstClr val="white">
                  <a:lumMod val="50000"/>
                </a:prstClr>
              </a:solidFill>
              <a:latin typeface="Calibri"/>
            </a:endParaRPr>
          </a:p>
        </p:txBody>
      </p:sp>
      <p:sp>
        <p:nvSpPr>
          <p:cNvPr id="4" name="Oval 3">
            <a:extLst>
              <a:ext uri="{FF2B5EF4-FFF2-40B4-BE49-F238E27FC236}">
                <a16:creationId xmlns:a16="http://schemas.microsoft.com/office/drawing/2014/main" id="{BD519729-95D3-A9F1-6174-78206D958259}"/>
              </a:ext>
            </a:extLst>
          </p:cNvPr>
          <p:cNvSpPr/>
          <p:nvPr/>
        </p:nvSpPr>
        <p:spPr>
          <a:xfrm>
            <a:off x="7281164" y="6084213"/>
            <a:ext cx="304800" cy="304800"/>
          </a:xfrm>
          <a:prstGeom prst="ellipse">
            <a:avLst/>
          </a:prstGeom>
          <a:noFill/>
          <a:ln w="19050">
            <a:solidFill>
              <a:srgbClr val="33CC3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BB7194A-A77B-611E-A961-AAE6DB5A4420}"/>
              </a:ext>
            </a:extLst>
          </p:cNvPr>
          <p:cNvSpPr txBox="1"/>
          <p:nvPr/>
        </p:nvSpPr>
        <p:spPr>
          <a:xfrm>
            <a:off x="7984113" y="6173113"/>
            <a:ext cx="4191860" cy="246221"/>
          </a:xfrm>
          <a:prstGeom prst="rect">
            <a:avLst/>
          </a:prstGeom>
          <a:noFill/>
        </p:spPr>
        <p:txBody>
          <a:bodyPr wrap="square" rtlCol="0">
            <a:spAutoFit/>
          </a:bodyPr>
          <a:lstStyle/>
          <a:p>
            <a:pPr algn="r"/>
            <a:r>
              <a:rPr lang="fr-FR" sz="1000" dirty="0"/>
              <a:t>Significativement plus élevé que les autres groupes à 95 % / 90 % / 80 %</a:t>
            </a:r>
            <a:endParaRPr lang="en-CA" sz="1000" dirty="0"/>
          </a:p>
        </p:txBody>
      </p:sp>
      <p:sp>
        <p:nvSpPr>
          <p:cNvPr id="6" name="Oval 5">
            <a:extLst>
              <a:ext uri="{FF2B5EF4-FFF2-40B4-BE49-F238E27FC236}">
                <a16:creationId xmlns:a16="http://schemas.microsoft.com/office/drawing/2014/main" id="{006DA0CD-5B1E-2A22-E3E3-C49DCD7FFE46}"/>
              </a:ext>
            </a:extLst>
          </p:cNvPr>
          <p:cNvSpPr/>
          <p:nvPr/>
        </p:nvSpPr>
        <p:spPr>
          <a:xfrm>
            <a:off x="7644286" y="6084213"/>
            <a:ext cx="304800" cy="304800"/>
          </a:xfrm>
          <a:prstGeom prst="ellipse">
            <a:avLst/>
          </a:prstGeom>
          <a:noFill/>
          <a:ln w="19050">
            <a:solidFill>
              <a:srgbClr val="33CC33"/>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30F06D5-78D2-AC4A-078A-0B5D8927F4FF}"/>
              </a:ext>
            </a:extLst>
          </p:cNvPr>
          <p:cNvSpPr/>
          <p:nvPr/>
        </p:nvSpPr>
        <p:spPr>
          <a:xfrm>
            <a:off x="8007407" y="6084213"/>
            <a:ext cx="304800" cy="304800"/>
          </a:xfrm>
          <a:prstGeom prst="rect">
            <a:avLst/>
          </a:prstGeom>
          <a:noFill/>
          <a:ln>
            <a:solidFill>
              <a:srgbClr val="33CC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Rectangle 10">
            <a:extLst>
              <a:ext uri="{FF2B5EF4-FFF2-40B4-BE49-F238E27FC236}">
                <a16:creationId xmlns:a16="http://schemas.microsoft.com/office/drawing/2014/main" id="{193250E1-5CA9-26CE-4163-95A5671924E1}"/>
              </a:ext>
            </a:extLst>
          </p:cNvPr>
          <p:cNvSpPr/>
          <p:nvPr/>
        </p:nvSpPr>
        <p:spPr>
          <a:xfrm>
            <a:off x="7453537" y="4083946"/>
            <a:ext cx="304800" cy="304800"/>
          </a:xfrm>
          <a:prstGeom prst="rect">
            <a:avLst/>
          </a:prstGeom>
          <a:noFill/>
          <a:ln>
            <a:solidFill>
              <a:srgbClr val="33CC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ustDataLst>
      <p:tags r:id="rId1"/>
    </p:custDataLst>
    <p:extLst>
      <p:ext uri="{BB962C8B-B14F-4D97-AF65-F5344CB8AC3E}">
        <p14:creationId xmlns:p14="http://schemas.microsoft.com/office/powerpoint/2010/main" val="378736674"/>
      </p:ext>
    </p:extLst>
  </p:cSld>
  <p:clrMapOvr>
    <a:masterClrMapping/>
  </p:clrMapOvr>
  <p:transition spd="slow">
    <p:fade thruBlk="1"/>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Table 4">
            <a:extLst>
              <a:ext uri="{FF2B5EF4-FFF2-40B4-BE49-F238E27FC236}">
                <a16:creationId xmlns:a16="http://schemas.microsoft.com/office/drawing/2014/main" id="{BF61E292-E8ED-45AE-BF07-3DA1E0D9E528}"/>
              </a:ext>
            </a:extLst>
          </p:cNvPr>
          <p:cNvGraphicFramePr>
            <a:graphicFrameLocks noGrp="1"/>
          </p:cNvGraphicFramePr>
          <p:nvPr>
            <p:extLst>
              <p:ext uri="{D42A27DB-BD31-4B8C-83A1-F6EECF244321}">
                <p14:modId xmlns:p14="http://schemas.microsoft.com/office/powerpoint/2010/main" val="35056233"/>
              </p:ext>
            </p:extLst>
          </p:nvPr>
        </p:nvGraphicFramePr>
        <p:xfrm>
          <a:off x="177368" y="1916029"/>
          <a:ext cx="9660051" cy="3991902"/>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4161311733"/>
                    </a:ext>
                  </a:extLst>
                </a:gridCol>
                <a:gridCol w="811393">
                  <a:extLst>
                    <a:ext uri="{9D8B030D-6E8A-4147-A177-3AD203B41FA5}">
                      <a16:colId xmlns:a16="http://schemas.microsoft.com/office/drawing/2014/main" val="1534370413"/>
                    </a:ext>
                  </a:extLst>
                </a:gridCol>
                <a:gridCol w="811393">
                  <a:extLst>
                    <a:ext uri="{9D8B030D-6E8A-4147-A177-3AD203B41FA5}">
                      <a16:colId xmlns:a16="http://schemas.microsoft.com/office/drawing/2014/main" val="1498974413"/>
                    </a:ext>
                  </a:extLst>
                </a:gridCol>
                <a:gridCol w="565923">
                  <a:extLst>
                    <a:ext uri="{9D8B030D-6E8A-4147-A177-3AD203B41FA5}">
                      <a16:colId xmlns:a16="http://schemas.microsoft.com/office/drawing/2014/main" val="4188647766"/>
                    </a:ext>
                  </a:extLst>
                </a:gridCol>
                <a:gridCol w="1106771">
                  <a:extLst>
                    <a:ext uri="{9D8B030D-6E8A-4147-A177-3AD203B41FA5}">
                      <a16:colId xmlns:a16="http://schemas.microsoft.com/office/drawing/2014/main" val="2835490486"/>
                    </a:ext>
                  </a:extLst>
                </a:gridCol>
                <a:gridCol w="1106771">
                  <a:extLst>
                    <a:ext uri="{9D8B030D-6E8A-4147-A177-3AD203B41FA5}">
                      <a16:colId xmlns:a16="http://schemas.microsoft.com/office/drawing/2014/main" val="601601792"/>
                    </a:ext>
                  </a:extLst>
                </a:gridCol>
              </a:tblGrid>
              <a:tr h="346756">
                <a:tc>
                  <a:txBody>
                    <a:bodyPr/>
                    <a:lstStyle/>
                    <a:p>
                      <a:pPr algn="ctr"/>
                      <a:endParaRPr lang="en-CA" sz="1400" b="0" dirty="0">
                        <a:solidFill>
                          <a:schemeClr val="tx1"/>
                        </a:solidFill>
                      </a:endParaRPr>
                    </a:p>
                  </a:txBody>
                  <a:tcPr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CA" sz="1200" b="1" dirty="0">
                          <a:solidFill>
                            <a:schemeClr val="tx1"/>
                          </a:solidFill>
                        </a:rPr>
                        <a:t>Total</a:t>
                      </a:r>
                    </a:p>
                  </a:txBody>
                  <a:tcPr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r>
                        <a:rPr lang="en-CA" sz="1200" b="0" dirty="0">
                          <a:solidFill>
                            <a:schemeClr val="tx1"/>
                          </a:solidFill>
                        </a:rPr>
                        <a:t>Bottom 2 box %</a:t>
                      </a:r>
                    </a:p>
                  </a:txBody>
                  <a:tcPr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200" b="0" dirty="0">
                        <a:solidFill>
                          <a:schemeClr val="tx1"/>
                        </a:solidFill>
                      </a:endParaRPr>
                    </a:p>
                  </a:txBody>
                  <a:tcPr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200" b="1" dirty="0" err="1">
                          <a:solidFill>
                            <a:schemeClr val="bg1"/>
                          </a:solidFill>
                        </a:rPr>
                        <a:t>conscients</a:t>
                      </a:r>
                      <a:r>
                        <a:rPr lang="en-CA" sz="1200" b="1" dirty="0">
                          <a:solidFill>
                            <a:schemeClr val="bg1"/>
                          </a:solidFill>
                        </a:rPr>
                        <a:t> </a:t>
                      </a:r>
                    </a:p>
                  </a:txBody>
                  <a:tcPr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FF"/>
                    </a:solidFill>
                  </a:tcPr>
                </a:tc>
                <a:tc>
                  <a:txBody>
                    <a:bodyPr/>
                    <a:lstStyle/>
                    <a:p>
                      <a:pPr algn="ctr"/>
                      <a:r>
                        <a:rPr lang="en-CA" sz="1200" b="1" dirty="0">
                          <a:solidFill>
                            <a:schemeClr val="bg1"/>
                          </a:solidFill>
                        </a:rPr>
                        <a:t>non </a:t>
                      </a:r>
                      <a:r>
                        <a:rPr lang="en-CA" sz="1200" b="1" dirty="0" err="1">
                          <a:solidFill>
                            <a:schemeClr val="bg1"/>
                          </a:solidFill>
                        </a:rPr>
                        <a:t>conscients</a:t>
                      </a:r>
                      <a:r>
                        <a:rPr lang="en-CA" sz="1200" b="1" dirty="0">
                          <a:solidFill>
                            <a:schemeClr val="bg1"/>
                          </a:solidFill>
                        </a:rPr>
                        <a:t> </a:t>
                      </a:r>
                    </a:p>
                  </a:txBody>
                  <a:tcPr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164065754"/>
                  </a:ext>
                </a:extLst>
              </a:tr>
              <a:tr h="346756">
                <a:tc>
                  <a:txBody>
                    <a:bodyPr/>
                    <a:lstStyle/>
                    <a:p>
                      <a:pPr algn="ctr"/>
                      <a:endParaRPr lang="en-CA" sz="1400" b="0" dirty="0">
                        <a:solidFill>
                          <a:schemeClr val="tx1"/>
                        </a:solidFill>
                      </a:endParaRPr>
                    </a:p>
                  </a:txBody>
                  <a:tcPr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200" b="1" dirty="0">
                          <a:solidFill>
                            <a:schemeClr val="tx1"/>
                          </a:solidFill>
                        </a:rPr>
                        <a:t>2 cases </a:t>
                      </a:r>
                      <a:r>
                        <a:rPr lang="en-CA" sz="1200" b="1" dirty="0" err="1">
                          <a:solidFill>
                            <a:schemeClr val="tx1"/>
                          </a:solidFill>
                        </a:rPr>
                        <a:t>en</a:t>
                      </a:r>
                      <a:r>
                        <a:rPr lang="en-CA" sz="1200" b="1" dirty="0">
                          <a:solidFill>
                            <a:schemeClr val="tx1"/>
                          </a:solidFill>
                        </a:rPr>
                        <a:t> tête %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200" b="1" dirty="0">
                          <a:solidFill>
                            <a:schemeClr val="tx1"/>
                          </a:solidFill>
                        </a:rPr>
                        <a:t>2 cases </a:t>
                      </a:r>
                      <a:r>
                        <a:rPr lang="en-CA" sz="1200" b="1" dirty="0" err="1">
                          <a:solidFill>
                            <a:schemeClr val="tx1"/>
                          </a:solidFill>
                        </a:rPr>
                        <a:t>en</a:t>
                      </a:r>
                      <a:r>
                        <a:rPr lang="en-CA" sz="1200" b="1" dirty="0">
                          <a:solidFill>
                            <a:schemeClr val="tx1"/>
                          </a:solidFill>
                        </a:rPr>
                        <a:t> fin % </a:t>
                      </a:r>
                    </a:p>
                  </a:txBody>
                  <a:tcPr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200" b="1" dirty="0">
                        <a:solidFill>
                          <a:schemeClr val="tx1"/>
                        </a:solidFill>
                      </a:endParaRPr>
                    </a:p>
                  </a:txBody>
                  <a:tcPr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CA" sz="1200" b="1" dirty="0">
                          <a:solidFill>
                            <a:schemeClr val="tx1"/>
                          </a:solidFill>
                        </a:rPr>
                        <a:t>2 cases </a:t>
                      </a:r>
                      <a:r>
                        <a:rPr lang="en-CA" sz="1200" b="1" dirty="0" err="1">
                          <a:solidFill>
                            <a:schemeClr val="tx1"/>
                          </a:solidFill>
                        </a:rPr>
                        <a:t>en</a:t>
                      </a:r>
                      <a:r>
                        <a:rPr lang="en-CA" sz="1200" b="1" dirty="0">
                          <a:solidFill>
                            <a:schemeClr val="tx1"/>
                          </a:solidFill>
                        </a:rPr>
                        <a:t> tête % </a:t>
                      </a:r>
                    </a:p>
                  </a:txBody>
                  <a:tcPr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CA" sz="1200" b="1" dirty="0">
                        <a:solidFill>
                          <a:schemeClr val="tx1"/>
                        </a:solidFill>
                      </a:endParaRPr>
                    </a:p>
                  </a:txBody>
                  <a:tcPr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207592450"/>
                  </a:ext>
                </a:extLst>
              </a:tr>
              <a:tr h="512917">
                <a:tc>
                  <a:txBody>
                    <a:bodyPr/>
                    <a:lstStyle/>
                    <a:p>
                      <a:pPr algn="ctr"/>
                      <a:endParaRPr lang="en-CA" sz="1400" dirty="0"/>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CA" sz="1600" b="0" dirty="0"/>
                        <a:t>58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CA" sz="1600" b="0" dirty="0"/>
                        <a:t>8</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CA" sz="1400" b="1" dirty="0"/>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600" b="0" dirty="0"/>
                        <a:t>64</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CA" sz="1600" b="0" dirty="0"/>
                        <a:t>56</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267692486"/>
                  </a:ext>
                </a:extLst>
              </a:tr>
              <a:tr h="512917">
                <a:tc>
                  <a:txBody>
                    <a:bodyPr/>
                    <a:lstStyle/>
                    <a:p>
                      <a:pPr algn="ctr"/>
                      <a:endParaRPr lang="en-CA" sz="1400" dirty="0"/>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algn="ctr"/>
                      <a:r>
                        <a:rPr lang="en-CA" sz="1600" b="0" dirty="0"/>
                        <a:t>79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algn="ctr"/>
                      <a:r>
                        <a:rPr lang="en-CA" sz="1600" b="0" dirty="0"/>
                        <a:t>3</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algn="ctr"/>
                      <a:endParaRPr lang="en-CA" sz="1400" b="1" dirty="0"/>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600" b="0" dirty="0"/>
                        <a:t>83</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algn="ctr"/>
                      <a:r>
                        <a:rPr lang="en-CA" sz="1600" b="0" dirty="0"/>
                        <a:t>77</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extLst>
                  <a:ext uri="{0D108BD9-81ED-4DB2-BD59-A6C34878D82A}">
                    <a16:rowId xmlns:a16="http://schemas.microsoft.com/office/drawing/2014/main" val="3445068786"/>
                  </a:ext>
                </a:extLst>
              </a:tr>
              <a:tr h="512917">
                <a:tc>
                  <a:txBody>
                    <a:bodyPr/>
                    <a:lstStyle/>
                    <a:p>
                      <a:pPr algn="ctr"/>
                      <a:endParaRPr lang="en-CA" sz="1400" dirty="0"/>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CA" sz="1600" b="0" dirty="0"/>
                        <a:t>59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CA" sz="1600" b="0" dirty="0"/>
                        <a:t>9</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CA" sz="1400" b="1" dirty="0"/>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600" b="0" dirty="0"/>
                        <a:t>74</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CA" sz="1600" b="0" dirty="0"/>
                        <a:t>52</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49965070"/>
                  </a:ext>
                </a:extLst>
              </a:tr>
              <a:tr h="512917">
                <a:tc>
                  <a:txBody>
                    <a:bodyPr/>
                    <a:lstStyle/>
                    <a:p>
                      <a:pPr algn="ctr"/>
                      <a:endParaRPr lang="en-CA" sz="1400" dirty="0"/>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2F2F2">
                        <a:alpha val="50196"/>
                      </a:srgbClr>
                    </a:solidFill>
                  </a:tcPr>
                </a:tc>
                <a:tc>
                  <a:txBody>
                    <a:bodyPr/>
                    <a:lstStyle/>
                    <a:p>
                      <a:pPr algn="ctr"/>
                      <a:r>
                        <a:rPr lang="en-CA" sz="1600" b="0" dirty="0"/>
                        <a:t>43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2F2F2">
                        <a:alpha val="50196"/>
                      </a:srgbClr>
                    </a:solidFill>
                  </a:tcPr>
                </a:tc>
                <a:tc>
                  <a:txBody>
                    <a:bodyPr/>
                    <a:lstStyle/>
                    <a:p>
                      <a:pPr algn="ctr"/>
                      <a:r>
                        <a:rPr lang="en-CA" sz="1600" b="0" dirty="0"/>
                        <a:t>17</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2F2F2">
                        <a:alpha val="50196"/>
                      </a:srgbClr>
                    </a:solidFill>
                  </a:tcPr>
                </a:tc>
                <a:tc>
                  <a:txBody>
                    <a:bodyPr/>
                    <a:lstStyle/>
                    <a:p>
                      <a:pPr algn="ctr"/>
                      <a:endParaRPr lang="en-CA" sz="1400" b="1" dirty="0"/>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CA" sz="1600" b="0" dirty="0"/>
                        <a:t>57</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2F2F2">
                        <a:alpha val="50196"/>
                      </a:srgbClr>
                    </a:solidFill>
                  </a:tcPr>
                </a:tc>
                <a:tc>
                  <a:txBody>
                    <a:bodyPr/>
                    <a:lstStyle/>
                    <a:p>
                      <a:pPr algn="ctr"/>
                      <a:r>
                        <a:rPr lang="en-CA" sz="1600" b="0" dirty="0"/>
                        <a:t>37</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2F2F2">
                        <a:alpha val="50196"/>
                      </a:srgbClr>
                    </a:solidFill>
                  </a:tcPr>
                </a:tc>
                <a:extLst>
                  <a:ext uri="{0D108BD9-81ED-4DB2-BD59-A6C34878D82A}">
                    <a16:rowId xmlns:a16="http://schemas.microsoft.com/office/drawing/2014/main" val="468219521"/>
                  </a:ext>
                </a:extLst>
              </a:tr>
              <a:tr h="512917">
                <a:tc>
                  <a:txBody>
                    <a:bodyPr/>
                    <a:lstStyle/>
                    <a:p>
                      <a:pPr algn="ctr"/>
                      <a:endParaRPr lang="en-CA" sz="1400" dirty="0"/>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CA" sz="1600" b="0" dirty="0"/>
                        <a:t>42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CA" sz="1600" b="0" dirty="0"/>
                        <a:t>22</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endParaRPr lang="en-CA" sz="1400" b="1" dirty="0"/>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CA" sz="1600" b="0" dirty="0"/>
                        <a:t>51</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CA" sz="1600" b="0" dirty="0"/>
                        <a:t>38</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625166191"/>
                  </a:ext>
                </a:extLst>
              </a:tr>
              <a:tr h="512917">
                <a:tc>
                  <a:txBody>
                    <a:bodyPr/>
                    <a:lstStyle/>
                    <a:p>
                      <a:pPr algn="ctr"/>
                      <a:endParaRPr lang="en-CA" sz="1400" dirty="0"/>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2F2F2">
                        <a:alpha val="50196"/>
                      </a:srgbClr>
                    </a:solidFill>
                  </a:tcPr>
                </a:tc>
                <a:tc>
                  <a:txBody>
                    <a:bodyPr/>
                    <a:lstStyle/>
                    <a:p>
                      <a:pPr algn="ctr"/>
                      <a:r>
                        <a:rPr lang="en-CA" sz="1600" b="0" dirty="0"/>
                        <a:t>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2F2F2">
                        <a:alpha val="50196"/>
                      </a:srgbClr>
                    </a:solidFill>
                  </a:tcPr>
                </a:tc>
                <a:tc>
                  <a:txBody>
                    <a:bodyPr/>
                    <a:lstStyle/>
                    <a:p>
                      <a:pPr algn="ctr"/>
                      <a:r>
                        <a:rPr lang="en-CA" sz="1600" b="0" dirty="0"/>
                        <a:t>78</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2F2F2">
                        <a:alpha val="50196"/>
                      </a:srgbClr>
                    </a:solidFill>
                  </a:tcPr>
                </a:tc>
                <a:tc>
                  <a:txBody>
                    <a:bodyPr/>
                    <a:lstStyle/>
                    <a:p>
                      <a:pPr algn="ctr"/>
                      <a:endParaRPr lang="en-CA" sz="1400" b="1" dirty="0"/>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CA" sz="1600" b="0" dirty="0"/>
                        <a:t>4</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2F2F2">
                        <a:alpha val="50196"/>
                      </a:srgbClr>
                    </a:solidFill>
                  </a:tcPr>
                </a:tc>
                <a:tc>
                  <a:txBody>
                    <a:bodyPr/>
                    <a:lstStyle/>
                    <a:p>
                      <a:pPr algn="ctr"/>
                      <a:r>
                        <a:rPr lang="en-CA" sz="1600" b="0" dirty="0"/>
                        <a:t>4</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2F2F2">
                        <a:alpha val="50196"/>
                      </a:srgbClr>
                    </a:solidFill>
                  </a:tcPr>
                </a:tc>
                <a:extLst>
                  <a:ext uri="{0D108BD9-81ED-4DB2-BD59-A6C34878D82A}">
                    <a16:rowId xmlns:a16="http://schemas.microsoft.com/office/drawing/2014/main" val="656196073"/>
                  </a:ext>
                </a:extLst>
              </a:tr>
            </a:tbl>
          </a:graphicData>
        </a:graphic>
      </p:graphicFrame>
      <p:sp>
        <p:nvSpPr>
          <p:cNvPr id="32770" name="Text Box 4"/>
          <p:cNvSpPr txBox="1">
            <a:spLocks noChangeArrowheads="1"/>
          </p:cNvSpPr>
          <p:nvPr/>
        </p:nvSpPr>
        <p:spPr bwMode="auto">
          <a:xfrm>
            <a:off x="-156071" y="6500451"/>
            <a:ext cx="8835614"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gn="l" eaLnBrk="0" hangingPunct="0">
              <a:spcBef>
                <a:spcPct val="20000"/>
              </a:spcBef>
              <a:buChar char="•"/>
              <a:defRPr sz="3200">
                <a:solidFill>
                  <a:schemeClr val="tx1"/>
                </a:solidFill>
                <a:latin typeface="Arial" charset="0"/>
              </a:defRPr>
            </a:lvl1pPr>
            <a:lvl2pPr marL="11430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lvl="1" eaLnBrk="1" hangingPunct="1">
              <a:spcBef>
                <a:spcPct val="50000"/>
              </a:spcBef>
              <a:buFontTx/>
              <a:buNone/>
            </a:pPr>
            <a:r>
              <a:rPr lang="fr-FR" sz="1000" dirty="0">
                <a:solidFill>
                  <a:srgbClr val="000000"/>
                </a:solidFill>
                <a:latin typeface="Lucida Grande"/>
                <a:ea typeface="Lucida Grande"/>
                <a:cs typeface="Lucida Grande"/>
              </a:rPr>
              <a:t>Source – Sondage sur l'eau - Partie 2 Sondage en ligne : Q23. En pensant uniquement à l'affiche publicitaire que vous avez vue, comment dans quelle mesure seriez-vous en désaccord ou d'accord pour dire que chacun des énoncés suivants s'applique à cette affiche ?</a:t>
            </a:r>
          </a:p>
          <a:p>
            <a:pPr lvl="1" eaLnBrk="1" hangingPunct="1">
              <a:spcBef>
                <a:spcPct val="50000"/>
              </a:spcBef>
              <a:buFontTx/>
              <a:buNone/>
            </a:pPr>
            <a:r>
              <a:rPr lang="en-US" altLang="en-US" sz="1000" dirty="0">
                <a:cs typeface="Arial" charset="0"/>
              </a:rPr>
              <a:t>	</a:t>
            </a:r>
          </a:p>
        </p:txBody>
      </p:sp>
      <p:sp>
        <p:nvSpPr>
          <p:cNvPr id="32807" name="Rectangle 100"/>
          <p:cNvSpPr>
            <a:spLocks noChangeArrowheads="1"/>
          </p:cNvSpPr>
          <p:nvPr/>
        </p:nvSpPr>
        <p:spPr bwMode="auto">
          <a:xfrm>
            <a:off x="2883295" y="5623998"/>
            <a:ext cx="4248199" cy="4318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CA" altLang="en-US" sz="1800" dirty="0"/>
          </a:p>
        </p:txBody>
      </p:sp>
      <p:sp>
        <p:nvSpPr>
          <p:cNvPr id="2" name="Oval 1">
            <a:extLst>
              <a:ext uri="{FF2B5EF4-FFF2-40B4-BE49-F238E27FC236}">
                <a16:creationId xmlns:a16="http://schemas.microsoft.com/office/drawing/2014/main" id="{7E326E12-8E2F-1D30-1EB6-BBFDBD69234A}"/>
              </a:ext>
            </a:extLst>
          </p:cNvPr>
          <p:cNvSpPr/>
          <p:nvPr/>
        </p:nvSpPr>
        <p:spPr>
          <a:xfrm>
            <a:off x="7251701" y="6091564"/>
            <a:ext cx="304800" cy="304800"/>
          </a:xfrm>
          <a:prstGeom prst="ellipse">
            <a:avLst/>
          </a:prstGeom>
          <a:noFill/>
          <a:ln w="19050">
            <a:solidFill>
              <a:srgbClr val="33CC3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F1F08D52-11E6-54DE-6E5B-B778883BB558}"/>
              </a:ext>
            </a:extLst>
          </p:cNvPr>
          <p:cNvSpPr txBox="1"/>
          <p:nvPr/>
        </p:nvSpPr>
        <p:spPr>
          <a:xfrm>
            <a:off x="7962040" y="6200917"/>
            <a:ext cx="4191860" cy="246221"/>
          </a:xfrm>
          <a:prstGeom prst="rect">
            <a:avLst/>
          </a:prstGeom>
          <a:noFill/>
        </p:spPr>
        <p:txBody>
          <a:bodyPr wrap="square" rtlCol="0">
            <a:spAutoFit/>
          </a:bodyPr>
          <a:lstStyle/>
          <a:p>
            <a:pPr algn="r"/>
            <a:r>
              <a:rPr lang="fr-FR" sz="1000" dirty="0"/>
              <a:t>Significativement plus élevé que les autres groupes à 95 % / 90 % / 80 %</a:t>
            </a:r>
            <a:endParaRPr lang="en-CA" sz="1000" dirty="0"/>
          </a:p>
        </p:txBody>
      </p:sp>
      <p:sp>
        <p:nvSpPr>
          <p:cNvPr id="5" name="Oval 4">
            <a:extLst>
              <a:ext uri="{FF2B5EF4-FFF2-40B4-BE49-F238E27FC236}">
                <a16:creationId xmlns:a16="http://schemas.microsoft.com/office/drawing/2014/main" id="{09D98942-38F6-C12F-5FFE-7F7455E4A4E0}"/>
              </a:ext>
            </a:extLst>
          </p:cNvPr>
          <p:cNvSpPr/>
          <p:nvPr/>
        </p:nvSpPr>
        <p:spPr>
          <a:xfrm>
            <a:off x="7614823" y="6091564"/>
            <a:ext cx="304800" cy="304800"/>
          </a:xfrm>
          <a:prstGeom prst="ellipse">
            <a:avLst/>
          </a:prstGeom>
          <a:noFill/>
          <a:ln w="19050">
            <a:solidFill>
              <a:srgbClr val="33CC33"/>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3C8BB644-0CB7-0D24-D1C4-C1875EB733FE}"/>
              </a:ext>
            </a:extLst>
          </p:cNvPr>
          <p:cNvSpPr txBox="1"/>
          <p:nvPr/>
        </p:nvSpPr>
        <p:spPr>
          <a:xfrm>
            <a:off x="0" y="1404898"/>
            <a:ext cx="9033711" cy="800219"/>
          </a:xfrm>
          <a:prstGeom prst="rect">
            <a:avLst/>
          </a:prstGeom>
          <a:noFill/>
        </p:spPr>
        <p:txBody>
          <a:bodyPr wrap="square" rtlCol="0">
            <a:spAutoFit/>
          </a:bodyPr>
          <a:lstStyle/>
          <a:p>
            <a:r>
              <a:rPr lang="fr-FR" sz="1600" b="1" dirty="0"/>
              <a:t>Évaluation par les plaisanciers de l'affiche À portée de main : efficacité des communications</a:t>
            </a:r>
            <a:r>
              <a:rPr lang="en-US" sz="1600" b="1" dirty="0"/>
              <a:t>	</a:t>
            </a:r>
            <a:r>
              <a:rPr lang="en-US" sz="1200" dirty="0"/>
              <a:t> </a:t>
            </a:r>
          </a:p>
          <a:p>
            <a:r>
              <a:rPr lang="fr-FR" b="1" dirty="0"/>
              <a:t>% du nombre total de plaisanciers </a:t>
            </a:r>
            <a:r>
              <a:rPr lang="en-US" sz="1200" b="1" dirty="0"/>
              <a:t>(n=329) </a:t>
            </a:r>
            <a:r>
              <a:rPr lang="en-US" sz="1200" b="1" dirty="0" err="1"/>
              <a:t>conscients</a:t>
            </a:r>
            <a:r>
              <a:rPr lang="en-US" sz="1200" b="1" dirty="0"/>
              <a:t>  (n= 95), non </a:t>
            </a:r>
            <a:r>
              <a:rPr lang="en-US" sz="1200" b="1" dirty="0" err="1"/>
              <a:t>conscients</a:t>
            </a:r>
            <a:r>
              <a:rPr lang="en-US" sz="1200" b="1" dirty="0"/>
              <a:t> (n=234) </a:t>
            </a:r>
            <a:br>
              <a:rPr lang="en-US" sz="1200" b="1" dirty="0"/>
            </a:br>
            <a:r>
              <a:rPr lang="fr-FR" sz="1200" dirty="0"/>
              <a:t>Échelle à 6 points : Fortement d'accord -6 à Fortement en désaccord -1 </a:t>
            </a:r>
            <a:endParaRPr lang="en-US" sz="1200" b="1" dirty="0"/>
          </a:p>
        </p:txBody>
      </p:sp>
      <p:sp>
        <p:nvSpPr>
          <p:cNvPr id="10" name="Title 1">
            <a:extLst>
              <a:ext uri="{FF2B5EF4-FFF2-40B4-BE49-F238E27FC236}">
                <a16:creationId xmlns:a16="http://schemas.microsoft.com/office/drawing/2014/main" id="{AEF996E6-6797-AF9E-8E87-A092DAA1A3CE}"/>
              </a:ext>
            </a:extLst>
          </p:cNvPr>
          <p:cNvSpPr>
            <a:spLocks noGrp="1"/>
          </p:cNvSpPr>
          <p:nvPr>
            <p:ph type="title"/>
          </p:nvPr>
        </p:nvSpPr>
        <p:spPr>
          <a:xfrm>
            <a:off x="1900989" y="48129"/>
            <a:ext cx="10087810" cy="953034"/>
          </a:xfrm>
        </p:spPr>
        <p:txBody>
          <a:bodyPr anchor="t">
            <a:normAutofit fontScale="90000"/>
          </a:bodyPr>
          <a:lstStyle/>
          <a:p>
            <a:r>
              <a:rPr lang="fr-FR" b="1" dirty="0"/>
              <a:t>L'affiche À portée de main et ses messages étaient crédibles, pertinents, captés et retenus. Cela a également eu un certain impact de persuasion sur la probabilité future de porter un gilet de sauvetage, en particulier chez ceux qui connaissaient la campagne sur le marché.</a:t>
            </a:r>
            <a:endParaRPr lang="en-CA" b="1" dirty="0"/>
          </a:p>
        </p:txBody>
      </p:sp>
      <p:sp>
        <p:nvSpPr>
          <p:cNvPr id="11" name="Rectangle 10">
            <a:extLst>
              <a:ext uri="{FF2B5EF4-FFF2-40B4-BE49-F238E27FC236}">
                <a16:creationId xmlns:a16="http://schemas.microsoft.com/office/drawing/2014/main" id="{7CAAF031-8F9B-FF8F-47DA-21506FF996BA}"/>
              </a:ext>
            </a:extLst>
          </p:cNvPr>
          <p:cNvSpPr/>
          <p:nvPr/>
        </p:nvSpPr>
        <p:spPr>
          <a:xfrm>
            <a:off x="7977944" y="6091564"/>
            <a:ext cx="304800" cy="304800"/>
          </a:xfrm>
          <a:prstGeom prst="rect">
            <a:avLst/>
          </a:prstGeom>
          <a:noFill/>
          <a:ln>
            <a:solidFill>
              <a:srgbClr val="33CC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aphicFrame>
        <p:nvGraphicFramePr>
          <p:cNvPr id="17" name="Chart 16">
            <a:extLst>
              <a:ext uri="{FF2B5EF4-FFF2-40B4-BE49-F238E27FC236}">
                <a16:creationId xmlns:a16="http://schemas.microsoft.com/office/drawing/2014/main" id="{A2E37C3E-C9AA-A204-6C50-4F8476BC1350}"/>
              </a:ext>
            </a:extLst>
          </p:cNvPr>
          <p:cNvGraphicFramePr/>
          <p:nvPr>
            <p:extLst>
              <p:ext uri="{D42A27DB-BD31-4B8C-83A1-F6EECF244321}">
                <p14:modId xmlns:p14="http://schemas.microsoft.com/office/powerpoint/2010/main" val="2159752565"/>
              </p:ext>
            </p:extLst>
          </p:nvPr>
        </p:nvGraphicFramePr>
        <p:xfrm>
          <a:off x="300096" y="2155620"/>
          <a:ext cx="6375231" cy="4329961"/>
        </p:xfrm>
        <a:graphic>
          <a:graphicData uri="http://schemas.openxmlformats.org/drawingml/2006/chart">
            <c:chart xmlns:c="http://schemas.openxmlformats.org/drawingml/2006/chart" xmlns:r="http://schemas.openxmlformats.org/officeDocument/2006/relationships" r:id="rId4"/>
          </a:graphicData>
        </a:graphic>
      </p:graphicFrame>
      <p:sp>
        <p:nvSpPr>
          <p:cNvPr id="3" name="Arrow: Pentagon 2">
            <a:extLst>
              <a:ext uri="{FF2B5EF4-FFF2-40B4-BE49-F238E27FC236}">
                <a16:creationId xmlns:a16="http://schemas.microsoft.com/office/drawing/2014/main" id="{7819FD80-5922-351B-9522-80F2D20637DF}"/>
              </a:ext>
            </a:extLst>
          </p:cNvPr>
          <p:cNvSpPr/>
          <p:nvPr/>
        </p:nvSpPr>
        <p:spPr>
          <a:xfrm flipH="1">
            <a:off x="9695542" y="3180653"/>
            <a:ext cx="2383597" cy="1590929"/>
          </a:xfrm>
          <a:prstGeom prst="homePlat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t>Remarque : certains portent déjà toujours un gilet de sauvetage et dit ainsi que les messages n'étaient pas pertinent et cela n'a pas fait susceptible de porter un gilet de sauvetage</a:t>
            </a:r>
            <a:endParaRPr lang="en-CA" sz="1200" dirty="0"/>
          </a:p>
        </p:txBody>
      </p:sp>
      <p:sp>
        <p:nvSpPr>
          <p:cNvPr id="12" name="TextBox 11">
            <a:extLst>
              <a:ext uri="{FF2B5EF4-FFF2-40B4-BE49-F238E27FC236}">
                <a16:creationId xmlns:a16="http://schemas.microsoft.com/office/drawing/2014/main" id="{521D737B-4F93-98D5-2378-EBC0C91985EB}"/>
              </a:ext>
            </a:extLst>
          </p:cNvPr>
          <p:cNvSpPr txBox="1"/>
          <p:nvPr/>
        </p:nvSpPr>
        <p:spPr>
          <a:xfrm>
            <a:off x="9860731" y="1317722"/>
            <a:ext cx="2293169" cy="1815882"/>
          </a:xfrm>
          <a:prstGeom prst="rect">
            <a:avLst/>
          </a:prstGeom>
          <a:noFill/>
        </p:spPr>
        <p:txBody>
          <a:bodyPr wrap="square" rtlCol="0">
            <a:spAutoFit/>
          </a:bodyPr>
          <a:lstStyle/>
          <a:p>
            <a:pPr marL="171450" indent="-171450" algn="l">
              <a:buFont typeface="Arial" panose="020B0604020202020204" pitchFamily="34" charset="0"/>
              <a:buChar char="•"/>
            </a:pPr>
            <a:r>
              <a:rPr lang="fr-FR" sz="1400" dirty="0"/>
              <a:t>L'affiche a également inspiré Code QR, et en fait environ 30 % des personnes campagne qui avait vu l'affiche sur le marché, a déclaré ils sont allés de l'avant et ont scanné le code QR.</a:t>
            </a:r>
            <a:endParaRPr lang="en-CA" sz="1400" dirty="0"/>
          </a:p>
        </p:txBody>
      </p:sp>
      <p:sp>
        <p:nvSpPr>
          <p:cNvPr id="6" name="Slide Number Placeholder 3">
            <a:extLst>
              <a:ext uri="{FF2B5EF4-FFF2-40B4-BE49-F238E27FC236}">
                <a16:creationId xmlns:a16="http://schemas.microsoft.com/office/drawing/2014/main" id="{09E55801-F4B9-0F0A-50E1-D50F5F9A8EBB}"/>
              </a:ext>
            </a:extLst>
          </p:cNvPr>
          <p:cNvSpPr txBox="1">
            <a:spLocks/>
          </p:cNvSpPr>
          <p:nvPr/>
        </p:nvSpPr>
        <p:spPr>
          <a:xfrm>
            <a:off x="11414687" y="6480176"/>
            <a:ext cx="76808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857359A-ACC2-4AC8-94CA-842605F06C6B}" type="slidenum">
              <a:rPr lang="en-US" smtClean="0">
                <a:solidFill>
                  <a:prstClr val="white">
                    <a:lumMod val="50000"/>
                  </a:prstClr>
                </a:solidFill>
                <a:latin typeface="Calibri"/>
              </a:rPr>
              <a:pPr algn="r"/>
              <a:t>43</a:t>
            </a:fld>
            <a:endParaRPr lang="en-US" dirty="0">
              <a:solidFill>
                <a:prstClr val="white">
                  <a:lumMod val="50000"/>
                </a:prstClr>
              </a:solidFill>
              <a:latin typeface="Calibri"/>
            </a:endParaRPr>
          </a:p>
        </p:txBody>
      </p:sp>
      <p:sp>
        <p:nvSpPr>
          <p:cNvPr id="7" name="Oval 6">
            <a:extLst>
              <a:ext uri="{FF2B5EF4-FFF2-40B4-BE49-F238E27FC236}">
                <a16:creationId xmlns:a16="http://schemas.microsoft.com/office/drawing/2014/main" id="{CB79AB0B-C95E-47A9-FC8E-2483686506A0}"/>
              </a:ext>
            </a:extLst>
          </p:cNvPr>
          <p:cNvSpPr/>
          <p:nvPr/>
        </p:nvSpPr>
        <p:spPr>
          <a:xfrm>
            <a:off x="7995212" y="4379181"/>
            <a:ext cx="328046" cy="386740"/>
          </a:xfrm>
          <a:prstGeom prst="ellipse">
            <a:avLst/>
          </a:prstGeom>
          <a:noFill/>
          <a:ln w="19050">
            <a:solidFill>
              <a:srgbClr val="33CC33"/>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EDC02FF9-1274-475A-477C-7EFBBFB4F2E9}"/>
              </a:ext>
            </a:extLst>
          </p:cNvPr>
          <p:cNvSpPr/>
          <p:nvPr/>
        </p:nvSpPr>
        <p:spPr>
          <a:xfrm>
            <a:off x="7995212" y="3857635"/>
            <a:ext cx="328046" cy="386740"/>
          </a:xfrm>
          <a:prstGeom prst="ellipse">
            <a:avLst/>
          </a:prstGeom>
          <a:noFill/>
          <a:ln w="19050">
            <a:solidFill>
              <a:srgbClr val="33CC33"/>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77F0C2DA-FF63-F37C-4778-E340F9E70DA4}"/>
              </a:ext>
            </a:extLst>
          </p:cNvPr>
          <p:cNvSpPr/>
          <p:nvPr/>
        </p:nvSpPr>
        <p:spPr>
          <a:xfrm>
            <a:off x="8012096" y="4944417"/>
            <a:ext cx="328046" cy="386740"/>
          </a:xfrm>
          <a:prstGeom prst="ellipse">
            <a:avLst/>
          </a:prstGeom>
          <a:noFill/>
          <a:ln w="19050">
            <a:solidFill>
              <a:srgbClr val="33CC33"/>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21177453"/>
      </p:ext>
    </p:extLst>
  </p:cSld>
  <p:clrMapOvr>
    <a:masterClrMapping/>
  </p:clrMapOvr>
  <p:transition spd="slow">
    <p:fade thruBlk="1"/>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21061-36A0-23C3-BDDB-9F6EEE248B8C}"/>
              </a:ext>
            </a:extLst>
          </p:cNvPr>
          <p:cNvSpPr>
            <a:spLocks noGrp="1"/>
          </p:cNvSpPr>
          <p:nvPr>
            <p:ph type="title"/>
          </p:nvPr>
        </p:nvSpPr>
        <p:spPr>
          <a:xfrm>
            <a:off x="1913020" y="51216"/>
            <a:ext cx="10278979" cy="984884"/>
          </a:xfrm>
        </p:spPr>
        <p:txBody>
          <a:bodyPr anchor="t">
            <a:normAutofit fontScale="90000"/>
          </a:bodyPr>
          <a:lstStyle/>
          <a:p>
            <a:r>
              <a:rPr lang="fr-FR" b="1" dirty="0"/>
              <a:t>Un peu moins d'un tiers (30 %) de ceux qui ont vu l'affiche déclarent avoir scanné le code QR. Les principales raisons de ne pas scanner le code QR incluaient le désintérêt général, prend trop de temps, je ne sais pas comment.</a:t>
            </a:r>
            <a:endParaRPr lang="en-CA" b="1" dirty="0"/>
          </a:p>
        </p:txBody>
      </p:sp>
      <p:graphicFrame>
        <p:nvGraphicFramePr>
          <p:cNvPr id="5" name="Chart 4">
            <a:extLst>
              <a:ext uri="{FF2B5EF4-FFF2-40B4-BE49-F238E27FC236}">
                <a16:creationId xmlns:a16="http://schemas.microsoft.com/office/drawing/2014/main" id="{003B890A-5E05-E783-2F06-AE87532FDE7F}"/>
              </a:ext>
            </a:extLst>
          </p:cNvPr>
          <p:cNvGraphicFramePr/>
          <p:nvPr>
            <p:extLst>
              <p:ext uri="{D42A27DB-BD31-4B8C-83A1-F6EECF244321}">
                <p14:modId xmlns:p14="http://schemas.microsoft.com/office/powerpoint/2010/main" val="1646726596"/>
              </p:ext>
            </p:extLst>
          </p:nvPr>
        </p:nvGraphicFramePr>
        <p:xfrm>
          <a:off x="1524000" y="1898792"/>
          <a:ext cx="11551628" cy="473796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8DE552A5-D501-41E3-29A6-6B269BFFA19F}"/>
              </a:ext>
            </a:extLst>
          </p:cNvPr>
          <p:cNvSpPr txBox="1"/>
          <p:nvPr/>
        </p:nvSpPr>
        <p:spPr>
          <a:xfrm>
            <a:off x="5155623" y="1188958"/>
            <a:ext cx="7283116" cy="1077218"/>
          </a:xfrm>
          <a:prstGeom prst="rect">
            <a:avLst/>
          </a:prstGeom>
          <a:noFill/>
        </p:spPr>
        <p:txBody>
          <a:bodyPr wrap="square" rtlCol="0">
            <a:spAutoFit/>
          </a:bodyPr>
          <a:lstStyle/>
          <a:p>
            <a:r>
              <a:rPr lang="fr-FR" sz="1600" b="1" dirty="0"/>
              <a:t>Raisons de ne pas être d'accord avec cette affiche « m'ont donné envie de scanner le code QR »  </a:t>
            </a:r>
          </a:p>
          <a:p>
            <a:r>
              <a:rPr lang="fr-FR" b="1" dirty="0"/>
              <a:t>% du nombre total de plaisanciers </a:t>
            </a:r>
            <a:r>
              <a:rPr lang="fr-FR" sz="1400" b="1" dirty="0"/>
              <a:t>fortement en désaccord/en désaccord/plutôt en désaccord </a:t>
            </a:r>
            <a:r>
              <a:rPr lang="en-US" sz="1400" b="1" dirty="0"/>
              <a:t> </a:t>
            </a:r>
            <a:r>
              <a:rPr lang="en-US" sz="1200" b="1" dirty="0"/>
              <a:t>(n= 107) 	</a:t>
            </a:r>
            <a:endParaRPr lang="en-CA" sz="1200" b="1" dirty="0"/>
          </a:p>
        </p:txBody>
      </p:sp>
      <p:sp>
        <p:nvSpPr>
          <p:cNvPr id="7" name="TextBox 6">
            <a:extLst>
              <a:ext uri="{FF2B5EF4-FFF2-40B4-BE49-F238E27FC236}">
                <a16:creationId xmlns:a16="http://schemas.microsoft.com/office/drawing/2014/main" id="{BC741269-2F16-6682-7996-A50865A54711}"/>
              </a:ext>
            </a:extLst>
          </p:cNvPr>
          <p:cNvSpPr txBox="1"/>
          <p:nvPr/>
        </p:nvSpPr>
        <p:spPr>
          <a:xfrm>
            <a:off x="-30747" y="6507851"/>
            <a:ext cx="7476576" cy="400110"/>
          </a:xfrm>
          <a:prstGeom prst="rect">
            <a:avLst/>
          </a:prstGeom>
          <a:noFill/>
        </p:spPr>
        <p:txBody>
          <a:bodyPr wrap="square" rtlCol="0">
            <a:spAutoFit/>
          </a:bodyPr>
          <a:lstStyle/>
          <a:p>
            <a:r>
              <a:rPr lang="fr-FR" sz="1000" dirty="0">
                <a:solidFill>
                  <a:srgbClr val="000000"/>
                </a:solidFill>
                <a:latin typeface="Lucida Grande"/>
                <a:ea typeface="Lucida Grande"/>
                <a:cs typeface="Lucida Grande"/>
              </a:rPr>
              <a:t>Source – Sondage sur l'eau - Partie 2 Sondage en ligne : Q24. Avez-vous scanné le code QR à l'une des occasions vous avez vu cette publicité/affiche ? / Q23d. Pourquoi ne pas scanner le code QR indiqué sur l'affiche ?</a:t>
            </a:r>
            <a:endParaRPr lang="en-CA" sz="1000" dirty="0"/>
          </a:p>
        </p:txBody>
      </p:sp>
      <p:graphicFrame>
        <p:nvGraphicFramePr>
          <p:cNvPr id="8" name="Content Placeholder 5">
            <a:extLst>
              <a:ext uri="{FF2B5EF4-FFF2-40B4-BE49-F238E27FC236}">
                <a16:creationId xmlns:a16="http://schemas.microsoft.com/office/drawing/2014/main" id="{A390B333-E607-6D4E-9D99-A6CE4D47EABA}"/>
              </a:ext>
            </a:extLst>
          </p:cNvPr>
          <p:cNvGraphicFramePr>
            <a:graphicFrameLocks/>
          </p:cNvGraphicFramePr>
          <p:nvPr>
            <p:extLst>
              <p:ext uri="{D42A27DB-BD31-4B8C-83A1-F6EECF244321}">
                <p14:modId xmlns:p14="http://schemas.microsoft.com/office/powerpoint/2010/main" val="822949895"/>
              </p:ext>
            </p:extLst>
          </p:nvPr>
        </p:nvGraphicFramePr>
        <p:xfrm>
          <a:off x="38100" y="2396513"/>
          <a:ext cx="3695700" cy="3050558"/>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07AA772D-3B42-C8CF-F771-A0FFD8E829B3}"/>
              </a:ext>
            </a:extLst>
          </p:cNvPr>
          <p:cNvSpPr txBox="1"/>
          <p:nvPr/>
        </p:nvSpPr>
        <p:spPr>
          <a:xfrm>
            <a:off x="9268" y="1208246"/>
            <a:ext cx="5317475" cy="800219"/>
          </a:xfrm>
          <a:prstGeom prst="rect">
            <a:avLst/>
          </a:prstGeom>
          <a:noFill/>
        </p:spPr>
        <p:txBody>
          <a:bodyPr wrap="square" rtlCol="0">
            <a:spAutoFit/>
          </a:bodyPr>
          <a:lstStyle/>
          <a:p>
            <a:r>
              <a:rPr lang="fr-FR" sz="1600" b="1" dirty="0"/>
              <a:t>Si les plaisanciers qui ont vu l'affiche ont scanné le code QR </a:t>
            </a:r>
            <a:r>
              <a:rPr lang="fr-FR" b="1" dirty="0"/>
              <a:t>% du nombre total de plaisanciers </a:t>
            </a:r>
            <a:r>
              <a:rPr lang="fr-FR" sz="1200" b="1" dirty="0"/>
              <a:t>qui ont vu l'affiche à l'aveugle ou complète </a:t>
            </a:r>
            <a:r>
              <a:rPr lang="en-US" sz="1200" b="1" dirty="0"/>
              <a:t> (n=77)	</a:t>
            </a:r>
            <a:endParaRPr lang="en-CA" sz="1200" b="1" dirty="0"/>
          </a:p>
        </p:txBody>
      </p:sp>
      <p:sp>
        <p:nvSpPr>
          <p:cNvPr id="3" name="Slide Number Placeholder 3">
            <a:extLst>
              <a:ext uri="{FF2B5EF4-FFF2-40B4-BE49-F238E27FC236}">
                <a16:creationId xmlns:a16="http://schemas.microsoft.com/office/drawing/2014/main" id="{7523C9D5-C86C-F274-60B0-56915A8A0CD6}"/>
              </a:ext>
            </a:extLst>
          </p:cNvPr>
          <p:cNvSpPr>
            <a:spLocks noGrp="1"/>
          </p:cNvSpPr>
          <p:nvPr>
            <p:ph type="sldNum" sz="quarter" idx="12"/>
          </p:nvPr>
        </p:nvSpPr>
        <p:spPr>
          <a:xfrm>
            <a:off x="11414687" y="6480176"/>
            <a:ext cx="768085" cy="365125"/>
          </a:xfrm>
        </p:spPr>
        <p:txBody>
          <a:bodyPr/>
          <a:lstStyle/>
          <a:p>
            <a:fld id="{5857359A-ACC2-4AC8-94CA-842605F06C6B}" type="slidenum">
              <a:rPr lang="en-US">
                <a:solidFill>
                  <a:prstClr val="white">
                    <a:lumMod val="50000"/>
                  </a:prstClr>
                </a:solidFill>
                <a:latin typeface="Calibri"/>
              </a:rPr>
              <a:pPr/>
              <a:t>44</a:t>
            </a:fld>
            <a:endParaRPr lang="en-US" dirty="0">
              <a:solidFill>
                <a:prstClr val="white">
                  <a:lumMod val="50000"/>
                </a:prstClr>
              </a:solidFill>
              <a:latin typeface="Calibri"/>
            </a:endParaRPr>
          </a:p>
        </p:txBody>
      </p:sp>
    </p:spTree>
    <p:custDataLst>
      <p:tags r:id="rId1"/>
    </p:custDataLst>
    <p:extLst>
      <p:ext uri="{BB962C8B-B14F-4D97-AF65-F5344CB8AC3E}">
        <p14:creationId xmlns:p14="http://schemas.microsoft.com/office/powerpoint/2010/main" val="539002974"/>
      </p:ext>
    </p:extLst>
  </p:cSld>
  <p:clrMapOvr>
    <a:masterClrMapping/>
  </p:clrMapOvr>
  <p:transition spd="slow">
    <p:fade thruBlk="1"/>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1269D5-FED8-CFBF-E2EC-7820A4D5EAF6}"/>
              </a:ext>
            </a:extLst>
          </p:cNvPr>
          <p:cNvSpPr>
            <a:spLocks noGrp="1"/>
          </p:cNvSpPr>
          <p:nvPr>
            <p:ph type="title"/>
          </p:nvPr>
        </p:nvSpPr>
        <p:spPr>
          <a:xfrm>
            <a:off x="1900989" y="1745"/>
            <a:ext cx="10138612" cy="962660"/>
          </a:xfrm>
        </p:spPr>
        <p:txBody>
          <a:bodyPr anchor="t">
            <a:normAutofit fontScale="90000"/>
          </a:bodyPr>
          <a:lstStyle/>
          <a:p>
            <a:r>
              <a:rPr lang="fr-FR" sz="1800" b="1" dirty="0"/>
              <a:t>Dans l'ensemble, l'affiche et les médias sociaux ont fortement contribué à la campagne de sensibilisation. Bien que la vidéo d'intro ait moins contribué à la notoriété globale, son rôle consistait davantage à ajouter de la profondeur à l'histoire de la campagne qu'à la sensibilisation.</a:t>
            </a:r>
            <a:endParaRPr lang="en-CA" sz="1500" dirty="0"/>
          </a:p>
        </p:txBody>
      </p:sp>
      <p:sp>
        <p:nvSpPr>
          <p:cNvPr id="4" name="Footer Placeholder 3">
            <a:extLst>
              <a:ext uri="{FF2B5EF4-FFF2-40B4-BE49-F238E27FC236}">
                <a16:creationId xmlns:a16="http://schemas.microsoft.com/office/drawing/2014/main" id="{F1FCCD26-AC48-4F73-E1AC-F16DE876D007}"/>
              </a:ext>
            </a:extLst>
          </p:cNvPr>
          <p:cNvSpPr>
            <a:spLocks noGrp="1"/>
          </p:cNvSpPr>
          <p:nvPr>
            <p:ph type="ftr" sz="quarter" idx="10"/>
          </p:nvPr>
        </p:nvSpPr>
        <p:spPr bwMode="auto">
          <a:xfrm>
            <a:off x="1" y="6597650"/>
            <a:ext cx="2832100"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000" b="1" kern="1200">
                <a:solidFill>
                  <a:schemeClr val="bg1"/>
                </a:solidFill>
                <a:latin typeface="Arial" charset="0"/>
                <a:ea typeface="+mn-ea"/>
                <a:cs typeface="+mn-cs"/>
              </a:defRPr>
            </a:lvl1pPr>
            <a:lvl2pPr marL="457200" algn="l" rtl="0" fontAlgn="base">
              <a:spcBef>
                <a:spcPct val="0"/>
              </a:spcBef>
              <a:spcAft>
                <a:spcPct val="0"/>
              </a:spcAft>
              <a:defRPr sz="1400" kern="1200">
                <a:solidFill>
                  <a:schemeClr val="tx1"/>
                </a:solidFill>
                <a:latin typeface="Arial" charset="0"/>
                <a:ea typeface="+mn-ea"/>
                <a:cs typeface="+mn-cs"/>
              </a:defRPr>
            </a:lvl2pPr>
            <a:lvl3pPr marL="914400" algn="l" rtl="0" fontAlgn="base">
              <a:spcBef>
                <a:spcPct val="0"/>
              </a:spcBef>
              <a:spcAft>
                <a:spcPct val="0"/>
              </a:spcAft>
              <a:defRPr sz="1400" kern="1200">
                <a:solidFill>
                  <a:schemeClr val="tx1"/>
                </a:solidFill>
                <a:latin typeface="Arial" charset="0"/>
                <a:ea typeface="+mn-ea"/>
                <a:cs typeface="+mn-cs"/>
              </a:defRPr>
            </a:lvl3pPr>
            <a:lvl4pPr marL="1371600" algn="l" rtl="0" fontAlgn="base">
              <a:spcBef>
                <a:spcPct val="0"/>
              </a:spcBef>
              <a:spcAft>
                <a:spcPct val="0"/>
              </a:spcAft>
              <a:defRPr sz="1400" kern="1200">
                <a:solidFill>
                  <a:schemeClr val="tx1"/>
                </a:solidFill>
                <a:latin typeface="Arial" charset="0"/>
                <a:ea typeface="+mn-ea"/>
                <a:cs typeface="+mn-cs"/>
              </a:defRPr>
            </a:lvl4pPr>
            <a:lvl5pPr marL="1828800" algn="l" rtl="0" fontAlgn="base">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pPr algn="l"/>
            <a:r>
              <a:rPr lang="en-US"/>
              <a:t>Gadd Research</a:t>
            </a:r>
            <a:endParaRPr lang="en-US" dirty="0"/>
          </a:p>
        </p:txBody>
      </p:sp>
      <p:sp>
        <p:nvSpPr>
          <p:cNvPr id="5" name="Slide Number Placeholder 4">
            <a:extLst>
              <a:ext uri="{FF2B5EF4-FFF2-40B4-BE49-F238E27FC236}">
                <a16:creationId xmlns:a16="http://schemas.microsoft.com/office/drawing/2014/main" id="{36270395-A360-A17C-D052-B61D5CB2AB25}"/>
              </a:ext>
            </a:extLst>
          </p:cNvPr>
          <p:cNvSpPr>
            <a:spLocks noGrp="1"/>
          </p:cNvSpPr>
          <p:nvPr>
            <p:ph type="sldNum" sz="quarter" idx="4294967295"/>
          </p:nvPr>
        </p:nvSpPr>
        <p:spPr bwMode="auto">
          <a:xfrm>
            <a:off x="10991851" y="6597650"/>
            <a:ext cx="1200149"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000" b="1" kern="1200">
                <a:solidFill>
                  <a:schemeClr val="bg1"/>
                </a:solidFill>
                <a:latin typeface="Arial" charset="0"/>
                <a:ea typeface="+mn-ea"/>
                <a:cs typeface="+mn-cs"/>
              </a:defRPr>
            </a:lvl1pPr>
            <a:lvl2pPr marL="457200" algn="l" rtl="0" fontAlgn="base">
              <a:spcBef>
                <a:spcPct val="0"/>
              </a:spcBef>
              <a:spcAft>
                <a:spcPct val="0"/>
              </a:spcAft>
              <a:defRPr sz="1400" kern="1200">
                <a:solidFill>
                  <a:schemeClr val="tx1"/>
                </a:solidFill>
                <a:latin typeface="Arial" charset="0"/>
                <a:ea typeface="+mn-ea"/>
                <a:cs typeface="+mn-cs"/>
              </a:defRPr>
            </a:lvl2pPr>
            <a:lvl3pPr marL="914400" algn="l" rtl="0" fontAlgn="base">
              <a:spcBef>
                <a:spcPct val="0"/>
              </a:spcBef>
              <a:spcAft>
                <a:spcPct val="0"/>
              </a:spcAft>
              <a:defRPr sz="1400" kern="1200">
                <a:solidFill>
                  <a:schemeClr val="tx1"/>
                </a:solidFill>
                <a:latin typeface="Arial" charset="0"/>
                <a:ea typeface="+mn-ea"/>
                <a:cs typeface="+mn-cs"/>
              </a:defRPr>
            </a:lvl3pPr>
            <a:lvl4pPr marL="1371600" algn="l" rtl="0" fontAlgn="base">
              <a:spcBef>
                <a:spcPct val="0"/>
              </a:spcBef>
              <a:spcAft>
                <a:spcPct val="0"/>
              </a:spcAft>
              <a:defRPr sz="1400" kern="1200">
                <a:solidFill>
                  <a:schemeClr val="tx1"/>
                </a:solidFill>
                <a:latin typeface="Arial" charset="0"/>
                <a:ea typeface="+mn-ea"/>
                <a:cs typeface="+mn-cs"/>
              </a:defRPr>
            </a:lvl4pPr>
            <a:lvl5pPr marL="1828800" algn="l" rtl="0" fontAlgn="base">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pPr>
              <a:defRPr/>
            </a:pPr>
            <a:fld id="{B8309D2E-CE11-4BCD-B34D-E70F3EA7038C}" type="slidenum">
              <a:rPr lang="en-US" smtClean="0"/>
              <a:pPr>
                <a:defRPr/>
              </a:pPr>
              <a:t>45</a:t>
            </a:fld>
            <a:endParaRPr lang="en-US" dirty="0"/>
          </a:p>
        </p:txBody>
      </p:sp>
      <p:graphicFrame>
        <p:nvGraphicFramePr>
          <p:cNvPr id="8" name="Chart 7">
            <a:extLst>
              <a:ext uri="{FF2B5EF4-FFF2-40B4-BE49-F238E27FC236}">
                <a16:creationId xmlns:a16="http://schemas.microsoft.com/office/drawing/2014/main" id="{B7AD6724-3102-2641-E1DC-05A298F58E32}"/>
              </a:ext>
            </a:extLst>
          </p:cNvPr>
          <p:cNvGraphicFramePr/>
          <p:nvPr>
            <p:extLst>
              <p:ext uri="{D42A27DB-BD31-4B8C-83A1-F6EECF244321}">
                <p14:modId xmlns:p14="http://schemas.microsoft.com/office/powerpoint/2010/main" val="4278838619"/>
              </p:ext>
            </p:extLst>
          </p:nvPr>
        </p:nvGraphicFramePr>
        <p:xfrm>
          <a:off x="2009927" y="2023170"/>
          <a:ext cx="5921929" cy="3678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1863392D-EB78-6E7D-FB7B-CBC0316A4BE7}"/>
              </a:ext>
            </a:extLst>
          </p:cNvPr>
          <p:cNvGraphicFramePr/>
          <p:nvPr>
            <p:extLst>
              <p:ext uri="{D42A27DB-BD31-4B8C-83A1-F6EECF244321}">
                <p14:modId xmlns:p14="http://schemas.microsoft.com/office/powerpoint/2010/main" val="4158299257"/>
              </p:ext>
            </p:extLst>
          </p:nvPr>
        </p:nvGraphicFramePr>
        <p:xfrm>
          <a:off x="7181821" y="2048665"/>
          <a:ext cx="5921929" cy="3678313"/>
        </p:xfrm>
        <a:graphic>
          <a:graphicData uri="http://schemas.openxmlformats.org/drawingml/2006/chart">
            <c:chart xmlns:c="http://schemas.openxmlformats.org/drawingml/2006/chart" xmlns:r="http://schemas.openxmlformats.org/officeDocument/2006/relationships" r:id="rId4"/>
          </a:graphicData>
        </a:graphic>
      </p:graphicFrame>
      <p:pic>
        <p:nvPicPr>
          <p:cNvPr id="2" name="Picture 1" descr="Graphical user interface&#10;&#10;Description automatically generated">
            <a:extLst>
              <a:ext uri="{FF2B5EF4-FFF2-40B4-BE49-F238E27FC236}">
                <a16:creationId xmlns:a16="http://schemas.microsoft.com/office/drawing/2014/main" id="{9FE966ED-2C4E-BB0B-A22C-27F3921BBB2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9638" y="2093205"/>
            <a:ext cx="977199" cy="1466149"/>
          </a:xfrm>
          <a:prstGeom prst="rect">
            <a:avLst/>
          </a:prstGeom>
        </p:spPr>
      </p:pic>
      <p:pic>
        <p:nvPicPr>
          <p:cNvPr id="3" name="Picture 2" descr="Graphical user interface, website&#10;&#10;Description automatically generated">
            <a:extLst>
              <a:ext uri="{FF2B5EF4-FFF2-40B4-BE49-F238E27FC236}">
                <a16:creationId xmlns:a16="http://schemas.microsoft.com/office/drawing/2014/main" id="{47E74776-AC7E-8C03-41EC-AED6526325C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00573" y="3927451"/>
            <a:ext cx="1055327" cy="1579918"/>
          </a:xfrm>
          <a:prstGeom prst="rect">
            <a:avLst/>
          </a:prstGeom>
        </p:spPr>
      </p:pic>
      <p:pic>
        <p:nvPicPr>
          <p:cNvPr id="7" name="Picture 6" descr="Qr code&#10;&#10;Description automatically generated">
            <a:extLst>
              <a:ext uri="{FF2B5EF4-FFF2-40B4-BE49-F238E27FC236}">
                <a16:creationId xmlns:a16="http://schemas.microsoft.com/office/drawing/2014/main" id="{4DE7B8EF-5A36-CEDE-C57D-C08109858AE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50371" y="1432709"/>
            <a:ext cx="977432" cy="1466148"/>
          </a:xfrm>
          <a:prstGeom prst="rect">
            <a:avLst/>
          </a:prstGeom>
        </p:spPr>
      </p:pic>
      <p:pic>
        <p:nvPicPr>
          <p:cNvPr id="10" name="Picture 9">
            <a:extLst>
              <a:ext uri="{FF2B5EF4-FFF2-40B4-BE49-F238E27FC236}">
                <a16:creationId xmlns:a16="http://schemas.microsoft.com/office/drawing/2014/main" id="{D7A73CD6-D397-42B8-2696-55447251E3AF}"/>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845545" y="3003781"/>
            <a:ext cx="987085" cy="1586385"/>
          </a:xfrm>
          <a:prstGeom prst="rect">
            <a:avLst/>
          </a:prstGeom>
        </p:spPr>
      </p:pic>
      <p:pic>
        <p:nvPicPr>
          <p:cNvPr id="11" name="Picture 10" descr="A picture containing website&#10;&#10;Description automatically generated">
            <a:extLst>
              <a:ext uri="{FF2B5EF4-FFF2-40B4-BE49-F238E27FC236}">
                <a16:creationId xmlns:a16="http://schemas.microsoft.com/office/drawing/2014/main" id="{6B5ABCEB-EF18-8A55-B598-84162C576A5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811424" y="4695089"/>
            <a:ext cx="1055327" cy="1582431"/>
          </a:xfrm>
          <a:prstGeom prst="rect">
            <a:avLst/>
          </a:prstGeom>
        </p:spPr>
      </p:pic>
      <p:sp>
        <p:nvSpPr>
          <p:cNvPr id="12" name="Rectangle 11">
            <a:extLst>
              <a:ext uri="{FF2B5EF4-FFF2-40B4-BE49-F238E27FC236}">
                <a16:creationId xmlns:a16="http://schemas.microsoft.com/office/drawing/2014/main" id="{EBCF069C-E9C9-BE8D-5C99-E286F1A50FEE}"/>
              </a:ext>
            </a:extLst>
          </p:cNvPr>
          <p:cNvSpPr/>
          <p:nvPr/>
        </p:nvSpPr>
        <p:spPr>
          <a:xfrm>
            <a:off x="159456" y="1431172"/>
            <a:ext cx="5410200" cy="4960690"/>
          </a:xfrm>
          <a:prstGeom prst="rect">
            <a:avLst/>
          </a:prstGeom>
          <a:noFill/>
          <a:ln>
            <a:solidFill>
              <a:srgbClr val="66CC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 name="Rectangle 12">
            <a:extLst>
              <a:ext uri="{FF2B5EF4-FFF2-40B4-BE49-F238E27FC236}">
                <a16:creationId xmlns:a16="http://schemas.microsoft.com/office/drawing/2014/main" id="{0EF3A0A3-49D4-13F9-9BBA-588AE100CAF1}"/>
              </a:ext>
            </a:extLst>
          </p:cNvPr>
          <p:cNvSpPr/>
          <p:nvPr/>
        </p:nvSpPr>
        <p:spPr>
          <a:xfrm>
            <a:off x="5657147" y="1432709"/>
            <a:ext cx="5410200" cy="4960690"/>
          </a:xfrm>
          <a:prstGeom prst="rect">
            <a:avLst/>
          </a:prstGeom>
          <a:no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 name="TextBox 13">
            <a:extLst>
              <a:ext uri="{FF2B5EF4-FFF2-40B4-BE49-F238E27FC236}">
                <a16:creationId xmlns:a16="http://schemas.microsoft.com/office/drawing/2014/main" id="{86C0F5FB-049B-6FE0-7E39-940FFA9CDEC9}"/>
              </a:ext>
            </a:extLst>
          </p:cNvPr>
          <p:cNvSpPr txBox="1"/>
          <p:nvPr/>
        </p:nvSpPr>
        <p:spPr>
          <a:xfrm>
            <a:off x="826692" y="1447133"/>
            <a:ext cx="4010818" cy="338554"/>
          </a:xfrm>
          <a:prstGeom prst="rect">
            <a:avLst/>
          </a:prstGeom>
          <a:noFill/>
        </p:spPr>
        <p:txBody>
          <a:bodyPr wrap="square" rtlCol="0">
            <a:spAutoFit/>
          </a:bodyPr>
          <a:lstStyle/>
          <a:p>
            <a:pPr algn="ctr"/>
            <a:r>
              <a:rPr lang="fr-FR" sz="1600" b="1" dirty="0"/>
              <a:t>Affiche à l'aveugle et médias sociaux </a:t>
            </a:r>
            <a:endParaRPr lang="en-US" sz="1200" b="1" dirty="0"/>
          </a:p>
        </p:txBody>
      </p:sp>
      <p:sp>
        <p:nvSpPr>
          <p:cNvPr id="15" name="TextBox 14">
            <a:extLst>
              <a:ext uri="{FF2B5EF4-FFF2-40B4-BE49-F238E27FC236}">
                <a16:creationId xmlns:a16="http://schemas.microsoft.com/office/drawing/2014/main" id="{E7701C44-09CD-54CB-3E0D-23B6CB45440B}"/>
              </a:ext>
            </a:extLst>
          </p:cNvPr>
          <p:cNvSpPr txBox="1"/>
          <p:nvPr/>
        </p:nvSpPr>
        <p:spPr>
          <a:xfrm>
            <a:off x="6912224" y="1442564"/>
            <a:ext cx="4010818" cy="584775"/>
          </a:xfrm>
          <a:prstGeom prst="rect">
            <a:avLst/>
          </a:prstGeom>
          <a:noFill/>
        </p:spPr>
        <p:txBody>
          <a:bodyPr wrap="square" rtlCol="0">
            <a:spAutoFit/>
          </a:bodyPr>
          <a:lstStyle/>
          <a:p>
            <a:pPr algn="ctr"/>
            <a:r>
              <a:rPr lang="fr-FR" sz="1600" b="1" dirty="0"/>
              <a:t>Affiche entièrement assistée, vidéo d'intro et médias sociaux</a:t>
            </a:r>
            <a:endParaRPr lang="en-US" sz="1200" b="1" dirty="0"/>
          </a:p>
        </p:txBody>
      </p:sp>
      <p:sp>
        <p:nvSpPr>
          <p:cNvPr id="16" name="TextBox 15">
            <a:extLst>
              <a:ext uri="{FF2B5EF4-FFF2-40B4-BE49-F238E27FC236}">
                <a16:creationId xmlns:a16="http://schemas.microsoft.com/office/drawing/2014/main" id="{A7BDA6AF-C2DF-61FA-F861-382FFB8A995C}"/>
              </a:ext>
            </a:extLst>
          </p:cNvPr>
          <p:cNvSpPr txBox="1"/>
          <p:nvPr/>
        </p:nvSpPr>
        <p:spPr>
          <a:xfrm>
            <a:off x="-38100" y="6507534"/>
            <a:ext cx="11582401" cy="400110"/>
          </a:xfrm>
          <a:prstGeom prst="rect">
            <a:avLst/>
          </a:prstGeom>
          <a:noFill/>
        </p:spPr>
        <p:txBody>
          <a:bodyPr wrap="square" rtlCol="0">
            <a:spAutoFit/>
          </a:bodyPr>
          <a:lstStyle/>
          <a:p>
            <a:r>
              <a:rPr lang="fr-FR" sz="1000" dirty="0">
                <a:solidFill>
                  <a:srgbClr val="000000"/>
                </a:solidFill>
                <a:latin typeface="Lucida Grande"/>
                <a:ea typeface="Lucida Grande"/>
                <a:cs typeface="Lucida Grande"/>
              </a:rPr>
              <a:t>Source – Sondage sur l'eau - Partie 2 Sondage en ligne : Q17. Avez-vous vu des publicités finales ou des affiches comme [ceci/ces], au cours des quatre derniers mois ? / Q19. Avant de répondre à cette enquête, aviez-vous vu cette publicité (vidéo) ou d'autres publicités (vidéo) similaires au cours des quatre derniers mois ?</a:t>
            </a:r>
            <a:endParaRPr lang="en-CA" sz="1000" dirty="0">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B3224714-8455-8AED-E3AA-A413FE2BAAF8}"/>
              </a:ext>
            </a:extLst>
          </p:cNvPr>
          <p:cNvSpPr txBox="1"/>
          <p:nvPr/>
        </p:nvSpPr>
        <p:spPr>
          <a:xfrm>
            <a:off x="-76200" y="1029272"/>
            <a:ext cx="12115800" cy="338554"/>
          </a:xfrm>
          <a:prstGeom prst="rect">
            <a:avLst/>
          </a:prstGeom>
          <a:noFill/>
        </p:spPr>
        <p:txBody>
          <a:bodyPr wrap="square" rtlCol="0">
            <a:spAutoFit/>
          </a:bodyPr>
          <a:lstStyle/>
          <a:p>
            <a:r>
              <a:rPr lang="fr-FR" sz="1600" b="1" dirty="0"/>
              <a:t>Sensibilisation de la campagne À portée de main par les médias - % du nombre total de plaisanciers </a:t>
            </a:r>
            <a:r>
              <a:rPr lang="en-US" sz="1200" b="1" dirty="0"/>
              <a:t>(n=329)</a:t>
            </a:r>
          </a:p>
        </p:txBody>
      </p:sp>
      <p:sp>
        <p:nvSpPr>
          <p:cNvPr id="18" name="Slide Number Placeholder 3">
            <a:extLst>
              <a:ext uri="{FF2B5EF4-FFF2-40B4-BE49-F238E27FC236}">
                <a16:creationId xmlns:a16="http://schemas.microsoft.com/office/drawing/2014/main" id="{AF0C7EDA-E6D0-2AAA-4E98-B7441A6A2052}"/>
              </a:ext>
            </a:extLst>
          </p:cNvPr>
          <p:cNvSpPr>
            <a:spLocks noGrp="1"/>
          </p:cNvSpPr>
          <p:nvPr>
            <p:ph type="sldNum" sz="quarter" idx="12"/>
          </p:nvPr>
        </p:nvSpPr>
        <p:spPr>
          <a:xfrm>
            <a:off x="11414687" y="6480176"/>
            <a:ext cx="768085" cy="365125"/>
          </a:xfrm>
        </p:spPr>
        <p:txBody>
          <a:bodyPr/>
          <a:lstStyle/>
          <a:p>
            <a:fld id="{5857359A-ACC2-4AC8-94CA-842605F06C6B}" type="slidenum">
              <a:rPr lang="en-US">
                <a:solidFill>
                  <a:prstClr val="white">
                    <a:lumMod val="50000"/>
                  </a:prstClr>
                </a:solidFill>
                <a:latin typeface="Calibri"/>
              </a:rPr>
              <a:pPr/>
              <a:t>45</a:t>
            </a:fld>
            <a:endParaRPr lang="en-US" dirty="0">
              <a:solidFill>
                <a:prstClr val="white">
                  <a:lumMod val="50000"/>
                </a:prstClr>
              </a:solidFill>
              <a:latin typeface="Calibri"/>
            </a:endParaRPr>
          </a:p>
        </p:txBody>
      </p:sp>
    </p:spTree>
    <p:custDataLst>
      <p:tags r:id="rId1"/>
    </p:custDataLst>
    <p:extLst>
      <p:ext uri="{BB962C8B-B14F-4D97-AF65-F5344CB8AC3E}">
        <p14:creationId xmlns:p14="http://schemas.microsoft.com/office/powerpoint/2010/main" val="586817882"/>
      </p:ext>
    </p:extLst>
  </p:cSld>
  <p:clrMapOvr>
    <a:masterClrMapping/>
  </p:clrMapOvr>
  <p:transition spd="slow">
    <p:fade thruBlk="1"/>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445D44B-C3BA-A758-B949-42FFD6DB0FD0}"/>
              </a:ext>
            </a:extLst>
          </p:cNvPr>
          <p:cNvSpPr/>
          <p:nvPr/>
        </p:nvSpPr>
        <p:spPr>
          <a:xfrm>
            <a:off x="204019" y="5302009"/>
            <a:ext cx="11201399" cy="621883"/>
          </a:xfrm>
          <a:prstGeom prst="rect">
            <a:avLst/>
          </a:prstGeom>
          <a:solidFill>
            <a:schemeClr val="bg1">
              <a:lumMod val="95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943BF9A-79B0-3A07-A91B-BA399D879CF5}"/>
              </a:ext>
            </a:extLst>
          </p:cNvPr>
          <p:cNvSpPr/>
          <p:nvPr/>
        </p:nvSpPr>
        <p:spPr>
          <a:xfrm>
            <a:off x="204020" y="2461286"/>
            <a:ext cx="11097418" cy="751471"/>
          </a:xfrm>
          <a:prstGeom prst="rect">
            <a:avLst/>
          </a:prstGeom>
          <a:solidFill>
            <a:schemeClr val="bg1">
              <a:lumMod val="95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ABFC72B-19E3-51B4-6165-4676DC113263}"/>
              </a:ext>
            </a:extLst>
          </p:cNvPr>
          <p:cNvSpPr/>
          <p:nvPr/>
        </p:nvSpPr>
        <p:spPr>
          <a:xfrm>
            <a:off x="204019" y="1364223"/>
            <a:ext cx="11201399" cy="674277"/>
          </a:xfrm>
          <a:prstGeom prst="rect">
            <a:avLst/>
          </a:prstGeom>
          <a:solidFill>
            <a:schemeClr val="bg1">
              <a:lumMod val="95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BFAF014-AA82-94BA-08FA-68636999539B}"/>
              </a:ext>
            </a:extLst>
          </p:cNvPr>
          <p:cNvSpPr/>
          <p:nvPr/>
        </p:nvSpPr>
        <p:spPr>
          <a:xfrm>
            <a:off x="204019" y="4114800"/>
            <a:ext cx="11201399" cy="598074"/>
          </a:xfrm>
          <a:prstGeom prst="rect">
            <a:avLst/>
          </a:prstGeom>
          <a:solidFill>
            <a:schemeClr val="bg1">
              <a:lumMod val="95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 name="Chart 1">
            <a:extLst>
              <a:ext uri="{FF2B5EF4-FFF2-40B4-BE49-F238E27FC236}">
                <a16:creationId xmlns:a16="http://schemas.microsoft.com/office/drawing/2014/main" id="{FCB03544-6928-E168-C3EC-50074F76D491}"/>
              </a:ext>
            </a:extLst>
          </p:cNvPr>
          <p:cNvGraphicFramePr/>
          <p:nvPr>
            <p:extLst>
              <p:ext uri="{D42A27DB-BD31-4B8C-83A1-F6EECF244321}">
                <p14:modId xmlns:p14="http://schemas.microsoft.com/office/powerpoint/2010/main" val="1489114880"/>
              </p:ext>
            </p:extLst>
          </p:nvPr>
        </p:nvGraphicFramePr>
        <p:xfrm>
          <a:off x="4666000" y="1361567"/>
          <a:ext cx="7824020" cy="394044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a:extLst>
              <a:ext uri="{FF2B5EF4-FFF2-40B4-BE49-F238E27FC236}">
                <a16:creationId xmlns:a16="http://schemas.microsoft.com/office/drawing/2014/main" id="{89580951-E19E-CEF8-A415-C0E6D77B5693}"/>
              </a:ext>
            </a:extLst>
          </p:cNvPr>
          <p:cNvGraphicFramePr/>
          <p:nvPr>
            <p:extLst>
              <p:ext uri="{D42A27DB-BD31-4B8C-83A1-F6EECF244321}">
                <p14:modId xmlns:p14="http://schemas.microsoft.com/office/powerpoint/2010/main" val="523134254"/>
              </p:ext>
            </p:extLst>
          </p:nvPr>
        </p:nvGraphicFramePr>
        <p:xfrm>
          <a:off x="76067" y="1454163"/>
          <a:ext cx="5385620" cy="5301827"/>
        </p:xfrm>
        <a:graphic>
          <a:graphicData uri="http://schemas.openxmlformats.org/drawingml/2006/chart">
            <c:chart xmlns:c="http://schemas.openxmlformats.org/drawingml/2006/chart" xmlns:r="http://schemas.openxmlformats.org/officeDocument/2006/relationships" r:id="rId5"/>
          </a:graphicData>
        </a:graphic>
      </p:graphicFrame>
      <p:sp>
        <p:nvSpPr>
          <p:cNvPr id="3" name="TextBox 2">
            <a:extLst>
              <a:ext uri="{FF2B5EF4-FFF2-40B4-BE49-F238E27FC236}">
                <a16:creationId xmlns:a16="http://schemas.microsoft.com/office/drawing/2014/main" id="{074B93E3-7668-CBE7-29DA-AAC0897B9128}"/>
              </a:ext>
            </a:extLst>
          </p:cNvPr>
          <p:cNvSpPr txBox="1"/>
          <p:nvPr/>
        </p:nvSpPr>
        <p:spPr>
          <a:xfrm>
            <a:off x="204020" y="1031377"/>
            <a:ext cx="12115800" cy="338554"/>
          </a:xfrm>
          <a:prstGeom prst="rect">
            <a:avLst/>
          </a:prstGeom>
          <a:noFill/>
        </p:spPr>
        <p:txBody>
          <a:bodyPr wrap="square" rtlCol="0">
            <a:spAutoFit/>
          </a:bodyPr>
          <a:lstStyle/>
          <a:p>
            <a:r>
              <a:rPr lang="fr-FR" sz="1600" b="1" dirty="0"/>
              <a:t>Partie 2 En ligne : où ceux qui en sont conscients ont vu la campagne À portée de main - % du nombre total de plaisanciers </a:t>
            </a:r>
            <a:r>
              <a:rPr lang="fr-FR" sz="1400" b="1" dirty="0"/>
              <a:t>au courant </a:t>
            </a:r>
            <a:r>
              <a:rPr lang="en-US" sz="1200" b="1" dirty="0"/>
              <a:t>(n= 95)</a:t>
            </a:r>
            <a:r>
              <a:rPr lang="en-US" sz="1100" b="1" dirty="0"/>
              <a:t>	</a:t>
            </a:r>
            <a:endParaRPr lang="en-CA" sz="1200" b="1" dirty="0"/>
          </a:p>
        </p:txBody>
      </p:sp>
      <p:sp>
        <p:nvSpPr>
          <p:cNvPr id="4" name="TextBox 3">
            <a:extLst>
              <a:ext uri="{FF2B5EF4-FFF2-40B4-BE49-F238E27FC236}">
                <a16:creationId xmlns:a16="http://schemas.microsoft.com/office/drawing/2014/main" id="{9D60C4DA-1B23-694D-AC7F-F26BA4AF0052}"/>
              </a:ext>
            </a:extLst>
          </p:cNvPr>
          <p:cNvSpPr txBox="1"/>
          <p:nvPr/>
        </p:nvSpPr>
        <p:spPr>
          <a:xfrm>
            <a:off x="0" y="6563223"/>
            <a:ext cx="11201400" cy="246221"/>
          </a:xfrm>
          <a:prstGeom prst="rect">
            <a:avLst/>
          </a:prstGeom>
          <a:noFill/>
        </p:spPr>
        <p:txBody>
          <a:bodyPr wrap="square" rtlCol="0">
            <a:spAutoFit/>
          </a:bodyPr>
          <a:lstStyle/>
          <a:p>
            <a:r>
              <a:rPr lang="fr-FR" sz="1000" dirty="0">
                <a:solidFill>
                  <a:srgbClr val="000000"/>
                </a:solidFill>
                <a:latin typeface="Lucida Grande"/>
                <a:ea typeface="Lucida Grande"/>
                <a:cs typeface="Lucida Grande"/>
              </a:rPr>
              <a:t>Source – Sondage sur l'eau - Partie 2 Sondage en ligne : Q21. Où avez-vous vu ou entendu l'une de ces publicités ?</a:t>
            </a:r>
            <a:endParaRPr lang="en-CA" sz="1000" dirty="0"/>
          </a:p>
        </p:txBody>
      </p:sp>
      <p:sp>
        <p:nvSpPr>
          <p:cNvPr id="11" name="Title 10">
            <a:extLst>
              <a:ext uri="{FF2B5EF4-FFF2-40B4-BE49-F238E27FC236}">
                <a16:creationId xmlns:a16="http://schemas.microsoft.com/office/drawing/2014/main" id="{5BC3E4B4-E8C6-7AA0-8F28-EFD98326F0A4}"/>
              </a:ext>
            </a:extLst>
          </p:cNvPr>
          <p:cNvSpPr>
            <a:spLocks noGrp="1"/>
          </p:cNvSpPr>
          <p:nvPr>
            <p:ph type="title"/>
          </p:nvPr>
        </p:nvSpPr>
        <p:spPr>
          <a:xfrm>
            <a:off x="1900989" y="0"/>
            <a:ext cx="10087810" cy="1031377"/>
          </a:xfrm>
        </p:spPr>
        <p:txBody>
          <a:bodyPr anchor="t">
            <a:normAutofit fontScale="90000"/>
          </a:bodyPr>
          <a:lstStyle/>
          <a:p>
            <a:r>
              <a:rPr lang="fr-FR" b="1" dirty="0"/>
              <a:t>Les principales sources de sensibilisation à la campagne À portée de main se trouvaient dans les marinas, les postes d'éclusage, les rampes de mise à l'eau et les médias en ligne et sociaux.  Le bouche à oreille a également été plus élevé que prévu, à 18 %.</a:t>
            </a:r>
          </a:p>
        </p:txBody>
      </p:sp>
      <p:sp>
        <p:nvSpPr>
          <p:cNvPr id="8" name="Slide Number Placeholder 3">
            <a:extLst>
              <a:ext uri="{FF2B5EF4-FFF2-40B4-BE49-F238E27FC236}">
                <a16:creationId xmlns:a16="http://schemas.microsoft.com/office/drawing/2014/main" id="{9919CED0-F289-A0D5-8DF9-8AE65D0B6FAC}"/>
              </a:ext>
            </a:extLst>
          </p:cNvPr>
          <p:cNvSpPr>
            <a:spLocks noGrp="1"/>
          </p:cNvSpPr>
          <p:nvPr>
            <p:ph type="sldNum" sz="quarter" idx="12"/>
          </p:nvPr>
        </p:nvSpPr>
        <p:spPr>
          <a:xfrm>
            <a:off x="11414687" y="6480176"/>
            <a:ext cx="768085" cy="365125"/>
          </a:xfrm>
        </p:spPr>
        <p:txBody>
          <a:bodyPr/>
          <a:lstStyle/>
          <a:p>
            <a:fld id="{5857359A-ACC2-4AC8-94CA-842605F06C6B}" type="slidenum">
              <a:rPr lang="en-US">
                <a:solidFill>
                  <a:prstClr val="white">
                    <a:lumMod val="50000"/>
                  </a:prstClr>
                </a:solidFill>
                <a:latin typeface="Calibri"/>
              </a:rPr>
              <a:pPr/>
              <a:t>46</a:t>
            </a:fld>
            <a:endParaRPr lang="en-US" dirty="0">
              <a:solidFill>
                <a:prstClr val="white">
                  <a:lumMod val="50000"/>
                </a:prstClr>
              </a:solidFill>
              <a:latin typeface="Calibri"/>
            </a:endParaRPr>
          </a:p>
        </p:txBody>
      </p:sp>
    </p:spTree>
    <p:custDataLst>
      <p:tags r:id="rId1"/>
    </p:custDataLst>
    <p:extLst>
      <p:ext uri="{BB962C8B-B14F-4D97-AF65-F5344CB8AC3E}">
        <p14:creationId xmlns:p14="http://schemas.microsoft.com/office/powerpoint/2010/main" val="2409787141"/>
      </p:ext>
    </p:extLst>
  </p:cSld>
  <p:clrMapOvr>
    <a:masterClrMapping/>
  </p:clrMapOvr>
  <p:transition spd="slow">
    <p:fade thruBlk="1"/>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D7D85C-D394-4AFA-A35B-9F95B03F9A6C}"/>
              </a:ext>
            </a:extLst>
          </p:cNvPr>
          <p:cNvSpPr>
            <a:spLocks noGrp="1"/>
          </p:cNvSpPr>
          <p:nvPr>
            <p:ph type="title"/>
          </p:nvPr>
        </p:nvSpPr>
        <p:spPr>
          <a:xfrm>
            <a:off x="1852862" y="-48493"/>
            <a:ext cx="10339133" cy="1017428"/>
          </a:xfrm>
        </p:spPr>
        <p:txBody>
          <a:bodyPr anchor="t">
            <a:noAutofit/>
          </a:bodyPr>
          <a:lstStyle/>
          <a:p>
            <a:r>
              <a:rPr lang="fr-FR" b="1" dirty="0"/>
              <a:t>Impact de la campagne sur le port des gilets de sauvetage :</a:t>
            </a:r>
            <a:br>
              <a:rPr lang="fr-FR" b="1" dirty="0"/>
            </a:br>
            <a:r>
              <a:rPr lang="fr-FR" sz="1700" b="1" dirty="0"/>
              <a:t>Ceux qui connaissaient la campagne À portée de main portaient plus le gilet de sauvetage (37 %) que ceux qui ne le savaient pas (24 %). Et il y avait également un taux de port plus élevé chez les plaisanciers à moteur sensibilisés (39%).</a:t>
            </a:r>
            <a:br>
              <a:rPr lang="en-CA" sz="1700" b="1" dirty="0"/>
            </a:br>
            <a:r>
              <a:rPr lang="en-CA" sz="1700" b="1" dirty="0"/>
              <a:t> </a:t>
            </a:r>
            <a:endParaRPr lang="en-CA" sz="1700" dirty="0"/>
          </a:p>
        </p:txBody>
      </p:sp>
      <p:sp>
        <p:nvSpPr>
          <p:cNvPr id="8" name="TextBox 7">
            <a:extLst>
              <a:ext uri="{FF2B5EF4-FFF2-40B4-BE49-F238E27FC236}">
                <a16:creationId xmlns:a16="http://schemas.microsoft.com/office/drawing/2014/main" id="{BE5ED317-39E7-4044-817F-B708413928E1}"/>
              </a:ext>
            </a:extLst>
          </p:cNvPr>
          <p:cNvSpPr txBox="1"/>
          <p:nvPr/>
        </p:nvSpPr>
        <p:spPr>
          <a:xfrm>
            <a:off x="12269" y="1302019"/>
            <a:ext cx="5112444" cy="1046440"/>
          </a:xfrm>
          <a:prstGeom prst="rect">
            <a:avLst/>
          </a:prstGeom>
          <a:noFill/>
        </p:spPr>
        <p:txBody>
          <a:bodyPr wrap="square" rtlCol="0">
            <a:spAutoFit/>
          </a:bodyPr>
          <a:lstStyle/>
          <a:p>
            <a:r>
              <a:rPr lang="fr-FR" sz="1600" b="1" dirty="0"/>
              <a:t>Entrevue de la partie 1 </a:t>
            </a:r>
            <a:r>
              <a:rPr lang="en-CA" sz="1600" b="1" dirty="0"/>
              <a:t>: </a:t>
            </a:r>
            <a:br>
              <a:rPr lang="en-CA" sz="1600" b="1" dirty="0"/>
            </a:br>
            <a:r>
              <a:rPr lang="fr-FR" sz="1600" b="1" dirty="0"/>
              <a:t>% observé portant un gilet de sauvetage au moment de l'entretien </a:t>
            </a:r>
            <a:endParaRPr lang="en-CA" sz="1600" b="1" dirty="0"/>
          </a:p>
          <a:p>
            <a:r>
              <a:rPr lang="fr-FR" sz="1400" b="1" dirty="0"/>
              <a:t>% du nombre total de plaisanciers (n=329) </a:t>
            </a:r>
            <a:endParaRPr lang="en-CA" sz="1400" b="1" dirty="0"/>
          </a:p>
        </p:txBody>
      </p:sp>
      <p:sp>
        <p:nvSpPr>
          <p:cNvPr id="3" name="TextBox 2">
            <a:extLst>
              <a:ext uri="{FF2B5EF4-FFF2-40B4-BE49-F238E27FC236}">
                <a16:creationId xmlns:a16="http://schemas.microsoft.com/office/drawing/2014/main" id="{00B02DBD-6719-10F6-C6A7-857D254CC3CB}"/>
              </a:ext>
            </a:extLst>
          </p:cNvPr>
          <p:cNvSpPr txBox="1"/>
          <p:nvPr/>
        </p:nvSpPr>
        <p:spPr>
          <a:xfrm>
            <a:off x="5313468" y="1348270"/>
            <a:ext cx="6912498" cy="1015663"/>
          </a:xfrm>
          <a:prstGeom prst="rect">
            <a:avLst/>
          </a:prstGeom>
          <a:noFill/>
        </p:spPr>
        <p:txBody>
          <a:bodyPr wrap="square" rtlCol="0">
            <a:spAutoFit/>
          </a:bodyPr>
          <a:lstStyle/>
          <a:p>
            <a:r>
              <a:rPr lang="fr-FR" sz="1600" b="1" dirty="0"/>
              <a:t>Entrevue de la partie 1 </a:t>
            </a:r>
            <a:r>
              <a:rPr lang="en-CA" sz="1600" b="1" dirty="0"/>
              <a:t>:</a:t>
            </a:r>
            <a:br>
              <a:rPr lang="en-CA" sz="1600" b="1" dirty="0"/>
            </a:br>
            <a:r>
              <a:rPr lang="fr-FR" sz="1600" b="1" dirty="0"/>
              <a:t>% observé portant un gilet de sauvetage : par type de bateau au moment de l'entretien</a:t>
            </a:r>
          </a:p>
          <a:p>
            <a:r>
              <a:rPr lang="fr-FR" sz="1200" b="1" dirty="0"/>
              <a:t>% du nombre total de plaisanciers à moteur (281), à moteur conscient (82), à moteur pas conscient (199),</a:t>
            </a:r>
            <a:endParaRPr lang="en-CA" sz="1200" b="1" dirty="0"/>
          </a:p>
        </p:txBody>
      </p:sp>
      <p:sp>
        <p:nvSpPr>
          <p:cNvPr id="14" name="TextBox 13">
            <a:extLst>
              <a:ext uri="{FF2B5EF4-FFF2-40B4-BE49-F238E27FC236}">
                <a16:creationId xmlns:a16="http://schemas.microsoft.com/office/drawing/2014/main" id="{02229545-0A20-10AF-1A6D-EC66141AE1BB}"/>
              </a:ext>
            </a:extLst>
          </p:cNvPr>
          <p:cNvSpPr txBox="1"/>
          <p:nvPr/>
        </p:nvSpPr>
        <p:spPr>
          <a:xfrm>
            <a:off x="-2" y="6544160"/>
            <a:ext cx="11201400" cy="246221"/>
          </a:xfrm>
          <a:prstGeom prst="rect">
            <a:avLst/>
          </a:prstGeom>
          <a:noFill/>
        </p:spPr>
        <p:txBody>
          <a:bodyPr wrap="square" rtlCol="0">
            <a:spAutoFit/>
          </a:bodyPr>
          <a:lstStyle/>
          <a:p>
            <a:r>
              <a:rPr lang="fr-FR" sz="1000" dirty="0">
                <a:solidFill>
                  <a:srgbClr val="000000"/>
                </a:solidFill>
                <a:latin typeface="Lucida Grande"/>
                <a:ea typeface="Lucida Grande"/>
                <a:cs typeface="Lucida Grande"/>
              </a:rPr>
              <a:t>Source – Enquête sur l'eau - Partie 1 Entrevue sur l'eau : Q7. Le plaisancier porte-t-il un gilet de sauvetage ou un VFI? (Tel qu'enregistré par l'enquêteur) </a:t>
            </a:r>
            <a:endParaRPr lang="en-CA" sz="1000" dirty="0"/>
          </a:p>
        </p:txBody>
      </p:sp>
      <p:sp>
        <p:nvSpPr>
          <p:cNvPr id="15" name="Oval 14">
            <a:extLst>
              <a:ext uri="{FF2B5EF4-FFF2-40B4-BE49-F238E27FC236}">
                <a16:creationId xmlns:a16="http://schemas.microsoft.com/office/drawing/2014/main" id="{BCD26424-0273-8543-A5D3-636AAB1119F1}"/>
              </a:ext>
            </a:extLst>
          </p:cNvPr>
          <p:cNvSpPr/>
          <p:nvPr/>
        </p:nvSpPr>
        <p:spPr>
          <a:xfrm>
            <a:off x="7329024" y="6064150"/>
            <a:ext cx="304800" cy="304800"/>
          </a:xfrm>
          <a:prstGeom prst="ellipse">
            <a:avLst/>
          </a:prstGeom>
          <a:noFill/>
          <a:ln w="19050">
            <a:solidFill>
              <a:srgbClr val="33CC3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83B3669B-BEB5-A241-ED54-E9EE43397A6C}"/>
              </a:ext>
            </a:extLst>
          </p:cNvPr>
          <p:cNvSpPr txBox="1"/>
          <p:nvPr/>
        </p:nvSpPr>
        <p:spPr>
          <a:xfrm>
            <a:off x="8025345" y="6147235"/>
            <a:ext cx="4191860" cy="246221"/>
          </a:xfrm>
          <a:prstGeom prst="rect">
            <a:avLst/>
          </a:prstGeom>
          <a:noFill/>
        </p:spPr>
        <p:txBody>
          <a:bodyPr wrap="square" rtlCol="0">
            <a:spAutoFit/>
          </a:bodyPr>
          <a:lstStyle/>
          <a:p>
            <a:pPr algn="r"/>
            <a:r>
              <a:rPr lang="fr-FR" sz="1000" dirty="0"/>
              <a:t>Significativement plus élevé que les autres groupes à 95 % / 90 % / 80 %</a:t>
            </a:r>
            <a:endParaRPr lang="en-CA" sz="1000" dirty="0"/>
          </a:p>
        </p:txBody>
      </p:sp>
      <p:sp>
        <p:nvSpPr>
          <p:cNvPr id="17" name="Oval 16">
            <a:extLst>
              <a:ext uri="{FF2B5EF4-FFF2-40B4-BE49-F238E27FC236}">
                <a16:creationId xmlns:a16="http://schemas.microsoft.com/office/drawing/2014/main" id="{EF11DBE4-F16B-B214-E553-4CBF91D9A620}"/>
              </a:ext>
            </a:extLst>
          </p:cNvPr>
          <p:cNvSpPr/>
          <p:nvPr/>
        </p:nvSpPr>
        <p:spPr>
          <a:xfrm>
            <a:off x="7692146" y="6064150"/>
            <a:ext cx="304800" cy="304800"/>
          </a:xfrm>
          <a:prstGeom prst="ellipse">
            <a:avLst/>
          </a:prstGeom>
          <a:noFill/>
          <a:ln w="19050">
            <a:solidFill>
              <a:srgbClr val="33CC33"/>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7235A11-3B51-4A74-568C-465DD1CB80C9}"/>
              </a:ext>
            </a:extLst>
          </p:cNvPr>
          <p:cNvSpPr/>
          <p:nvPr/>
        </p:nvSpPr>
        <p:spPr>
          <a:xfrm>
            <a:off x="8055267" y="6064150"/>
            <a:ext cx="304800" cy="304800"/>
          </a:xfrm>
          <a:prstGeom prst="rect">
            <a:avLst/>
          </a:prstGeom>
          <a:noFill/>
          <a:ln>
            <a:solidFill>
              <a:srgbClr val="33CC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Oval 18">
            <a:extLst>
              <a:ext uri="{FF2B5EF4-FFF2-40B4-BE49-F238E27FC236}">
                <a16:creationId xmlns:a16="http://schemas.microsoft.com/office/drawing/2014/main" id="{786DADE8-DD38-1730-84AD-5012D7AD4023}"/>
              </a:ext>
            </a:extLst>
          </p:cNvPr>
          <p:cNvSpPr/>
          <p:nvPr/>
        </p:nvSpPr>
        <p:spPr>
          <a:xfrm>
            <a:off x="8790269" y="2636906"/>
            <a:ext cx="402678" cy="408917"/>
          </a:xfrm>
          <a:prstGeom prst="ellipse">
            <a:avLst/>
          </a:prstGeom>
          <a:noFill/>
          <a:ln w="19050">
            <a:solidFill>
              <a:srgbClr val="33CC3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70CBA75F-4534-C9E4-B019-779C8AD71B3E}"/>
              </a:ext>
            </a:extLst>
          </p:cNvPr>
          <p:cNvSpPr/>
          <p:nvPr/>
        </p:nvSpPr>
        <p:spPr>
          <a:xfrm>
            <a:off x="8618753" y="3471940"/>
            <a:ext cx="402678" cy="408917"/>
          </a:xfrm>
          <a:prstGeom prst="ellipse">
            <a:avLst/>
          </a:prstGeom>
          <a:noFill/>
          <a:ln w="19050">
            <a:solidFill>
              <a:srgbClr val="33CC3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aphicFrame>
        <p:nvGraphicFramePr>
          <p:cNvPr id="7" name="Chart 6">
            <a:extLst>
              <a:ext uri="{FF2B5EF4-FFF2-40B4-BE49-F238E27FC236}">
                <a16:creationId xmlns:a16="http://schemas.microsoft.com/office/drawing/2014/main" id="{BCCCB1BD-1881-7E30-EDBF-CAEC032824ED}"/>
              </a:ext>
            </a:extLst>
          </p:cNvPr>
          <p:cNvGraphicFramePr/>
          <p:nvPr>
            <p:extLst>
              <p:ext uri="{D42A27DB-BD31-4B8C-83A1-F6EECF244321}">
                <p14:modId xmlns:p14="http://schemas.microsoft.com/office/powerpoint/2010/main" val="1876409908"/>
              </p:ext>
            </p:extLst>
          </p:nvPr>
        </p:nvGraphicFramePr>
        <p:xfrm>
          <a:off x="5882316" y="2250038"/>
          <a:ext cx="6343650" cy="3921703"/>
        </p:xfrm>
        <a:graphic>
          <a:graphicData uri="http://schemas.openxmlformats.org/drawingml/2006/chart">
            <c:chart xmlns:c="http://schemas.openxmlformats.org/drawingml/2006/chart" xmlns:r="http://schemas.openxmlformats.org/officeDocument/2006/relationships" r:id="rId3"/>
          </a:graphicData>
        </a:graphic>
      </p:graphicFrame>
      <p:sp>
        <p:nvSpPr>
          <p:cNvPr id="21" name="TextBox 20">
            <a:extLst>
              <a:ext uri="{FF2B5EF4-FFF2-40B4-BE49-F238E27FC236}">
                <a16:creationId xmlns:a16="http://schemas.microsoft.com/office/drawing/2014/main" id="{93930BB2-5754-68AF-E5D3-41229EFD8141}"/>
              </a:ext>
            </a:extLst>
          </p:cNvPr>
          <p:cNvSpPr txBox="1"/>
          <p:nvPr/>
        </p:nvSpPr>
        <p:spPr>
          <a:xfrm>
            <a:off x="9590279" y="2463363"/>
            <a:ext cx="2473602" cy="3108543"/>
          </a:xfrm>
          <a:prstGeom prst="rect">
            <a:avLst/>
          </a:prstGeom>
          <a:noFill/>
        </p:spPr>
        <p:txBody>
          <a:bodyPr wrap="square" rtlCol="0">
            <a:spAutoFit/>
          </a:bodyPr>
          <a:lstStyle/>
          <a:p>
            <a:pPr marL="171450" indent="-171450" algn="l">
              <a:buFont typeface="Arial" panose="020B0604020202020204" pitchFamily="34" charset="0"/>
              <a:buChar char="•"/>
            </a:pPr>
            <a:r>
              <a:rPr lang="fr-FR" sz="1400" dirty="0"/>
              <a:t>Dans l'ensemble, environ un- quart (28 %) des plaisanciers portaient un gilet de sauvetage au moment de leur entretien sur l'eau - similaire aux 25% observés sensibilisés en portent un dans l'aire plus étendue de recherche observationnelle.</a:t>
            </a:r>
          </a:p>
          <a:p>
            <a:pPr marL="171450" indent="-171450" algn="l">
              <a:buFont typeface="Arial" panose="020B0604020202020204" pitchFamily="34" charset="0"/>
              <a:buChar char="•"/>
            </a:pPr>
            <a:endParaRPr lang="en-US" sz="1400" dirty="0"/>
          </a:p>
          <a:p>
            <a:pPr marL="171450" indent="-171450" algn="l">
              <a:buFont typeface="Arial" panose="020B0604020202020204" pitchFamily="34" charset="0"/>
              <a:buChar char="•"/>
            </a:pPr>
            <a:r>
              <a:rPr lang="fr-FR" sz="1400" dirty="0"/>
              <a:t>Le taux de port était le plus élevé pour pagayeurs (46 %), inférieur pour plaisanciers à moteur (27 %).</a:t>
            </a:r>
            <a:endParaRPr lang="en-CA" sz="1400" dirty="0"/>
          </a:p>
        </p:txBody>
      </p:sp>
      <p:sp>
        <p:nvSpPr>
          <p:cNvPr id="5" name="Slide Number Placeholder 3">
            <a:extLst>
              <a:ext uri="{FF2B5EF4-FFF2-40B4-BE49-F238E27FC236}">
                <a16:creationId xmlns:a16="http://schemas.microsoft.com/office/drawing/2014/main" id="{B56AFA23-8BD3-E609-0F41-BAF98AAAE5C0}"/>
              </a:ext>
            </a:extLst>
          </p:cNvPr>
          <p:cNvSpPr>
            <a:spLocks noGrp="1"/>
          </p:cNvSpPr>
          <p:nvPr>
            <p:ph type="sldNum" sz="quarter" idx="12"/>
          </p:nvPr>
        </p:nvSpPr>
        <p:spPr>
          <a:xfrm>
            <a:off x="11414687" y="6480176"/>
            <a:ext cx="768085" cy="365125"/>
          </a:xfrm>
        </p:spPr>
        <p:txBody>
          <a:bodyPr/>
          <a:lstStyle/>
          <a:p>
            <a:fld id="{5857359A-ACC2-4AC8-94CA-842605F06C6B}" type="slidenum">
              <a:rPr lang="en-US">
                <a:solidFill>
                  <a:prstClr val="white">
                    <a:lumMod val="50000"/>
                  </a:prstClr>
                </a:solidFill>
                <a:latin typeface="Calibri"/>
              </a:rPr>
              <a:pPr/>
              <a:t>47</a:t>
            </a:fld>
            <a:endParaRPr lang="en-US" dirty="0">
              <a:solidFill>
                <a:prstClr val="white">
                  <a:lumMod val="50000"/>
                </a:prstClr>
              </a:solidFill>
              <a:latin typeface="Calibri"/>
            </a:endParaRPr>
          </a:p>
        </p:txBody>
      </p:sp>
      <p:sp>
        <p:nvSpPr>
          <p:cNvPr id="6" name="Oval 5">
            <a:extLst>
              <a:ext uri="{FF2B5EF4-FFF2-40B4-BE49-F238E27FC236}">
                <a16:creationId xmlns:a16="http://schemas.microsoft.com/office/drawing/2014/main" id="{D0ACBE3A-3A21-817A-9508-BCEE8CD81710}"/>
              </a:ext>
            </a:extLst>
          </p:cNvPr>
          <p:cNvSpPr/>
          <p:nvPr/>
        </p:nvSpPr>
        <p:spPr>
          <a:xfrm>
            <a:off x="3467168" y="3799746"/>
            <a:ext cx="402678" cy="408917"/>
          </a:xfrm>
          <a:prstGeom prst="ellipse">
            <a:avLst/>
          </a:prstGeom>
          <a:noFill/>
          <a:ln w="19050">
            <a:solidFill>
              <a:srgbClr val="33CC3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aphicFrame>
        <p:nvGraphicFramePr>
          <p:cNvPr id="10" name="Chart 9">
            <a:extLst>
              <a:ext uri="{FF2B5EF4-FFF2-40B4-BE49-F238E27FC236}">
                <a16:creationId xmlns:a16="http://schemas.microsoft.com/office/drawing/2014/main" id="{9ECE67BA-2504-84A0-E349-C86FF1050C02}"/>
              </a:ext>
            </a:extLst>
          </p:cNvPr>
          <p:cNvGraphicFramePr/>
          <p:nvPr>
            <p:extLst>
              <p:ext uri="{D42A27DB-BD31-4B8C-83A1-F6EECF244321}">
                <p14:modId xmlns:p14="http://schemas.microsoft.com/office/powerpoint/2010/main" val="1258251277"/>
              </p:ext>
            </p:extLst>
          </p:nvPr>
        </p:nvGraphicFramePr>
        <p:xfrm>
          <a:off x="55549" y="2190166"/>
          <a:ext cx="6343650" cy="3921125"/>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3123306978"/>
      </p:ext>
    </p:extLst>
  </p:cSld>
  <p:clrMapOvr>
    <a:masterClrMapping/>
  </p:clrMapOvr>
  <p:transition spd="slow">
    <p:fade thruBlk="1"/>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8F72F672-567D-253A-64CB-F01E63E36FDE}"/>
              </a:ext>
            </a:extLst>
          </p:cNvPr>
          <p:cNvGraphicFramePr/>
          <p:nvPr>
            <p:extLst>
              <p:ext uri="{D42A27DB-BD31-4B8C-83A1-F6EECF244321}">
                <p14:modId xmlns:p14="http://schemas.microsoft.com/office/powerpoint/2010/main" val="145483577"/>
              </p:ext>
            </p:extLst>
          </p:nvPr>
        </p:nvGraphicFramePr>
        <p:xfrm>
          <a:off x="3941845" y="2740141"/>
          <a:ext cx="8832848" cy="346654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8" name="Chart 27">
            <a:extLst>
              <a:ext uri="{FF2B5EF4-FFF2-40B4-BE49-F238E27FC236}">
                <a16:creationId xmlns:a16="http://schemas.microsoft.com/office/drawing/2014/main" id="{54807FFB-9BAE-C15D-E19E-C26C5391B077}"/>
              </a:ext>
            </a:extLst>
          </p:cNvPr>
          <p:cNvGraphicFramePr/>
          <p:nvPr>
            <p:extLst>
              <p:ext uri="{D42A27DB-BD31-4B8C-83A1-F6EECF244321}">
                <p14:modId xmlns:p14="http://schemas.microsoft.com/office/powerpoint/2010/main" val="3406722342"/>
              </p:ext>
            </p:extLst>
          </p:nvPr>
        </p:nvGraphicFramePr>
        <p:xfrm>
          <a:off x="-322179" y="2737410"/>
          <a:ext cx="8832848" cy="3466544"/>
        </p:xfrm>
        <a:graphic>
          <a:graphicData uri="http://schemas.openxmlformats.org/drawingml/2006/chart">
            <c:chart xmlns:c="http://schemas.openxmlformats.org/drawingml/2006/chart" xmlns:r="http://schemas.openxmlformats.org/officeDocument/2006/relationships" r:id="rId5"/>
          </a:graphicData>
        </a:graphic>
      </p:graphicFrame>
      <p:sp>
        <p:nvSpPr>
          <p:cNvPr id="3" name="TextBox 2">
            <a:extLst>
              <a:ext uri="{FF2B5EF4-FFF2-40B4-BE49-F238E27FC236}">
                <a16:creationId xmlns:a16="http://schemas.microsoft.com/office/drawing/2014/main" id="{074B93E3-7668-CBE7-29DA-AAC0897B9128}"/>
              </a:ext>
            </a:extLst>
          </p:cNvPr>
          <p:cNvSpPr txBox="1"/>
          <p:nvPr/>
        </p:nvSpPr>
        <p:spPr>
          <a:xfrm>
            <a:off x="-1" y="1093764"/>
            <a:ext cx="12115800" cy="1046440"/>
          </a:xfrm>
          <a:prstGeom prst="rect">
            <a:avLst/>
          </a:prstGeom>
          <a:noFill/>
        </p:spPr>
        <p:txBody>
          <a:bodyPr wrap="square" rtlCol="0">
            <a:spAutoFit/>
          </a:bodyPr>
          <a:lstStyle/>
          <a:p>
            <a:r>
              <a:rPr lang="fr-FR" sz="1600" b="1" dirty="0"/>
              <a:t>Partie 2 En ligne : À quelle fréquence les plaisanciers disent-ils porter actuellement un gilet de sauvetage/porteront ils un gilet de sauvetage à l'avenir ? Pendant la navigation dans l'ensemble</a:t>
            </a:r>
            <a:r>
              <a:rPr lang="en-US" sz="1600" b="1" dirty="0"/>
              <a:t>	</a:t>
            </a:r>
            <a:r>
              <a:rPr lang="en-US" sz="1200" dirty="0"/>
              <a:t> </a:t>
            </a:r>
          </a:p>
          <a:p>
            <a:r>
              <a:rPr lang="fr-FR" b="1" dirty="0"/>
              <a:t>% du nombre total de plaisanciers </a:t>
            </a:r>
            <a:r>
              <a:rPr lang="en-US" sz="1200" b="1" dirty="0"/>
              <a:t>(n=329), au courant (n=95), pas au courant  (n=234)</a:t>
            </a:r>
          </a:p>
          <a:p>
            <a:r>
              <a:rPr lang="en-US" sz="1200" dirty="0"/>
              <a:t>		</a:t>
            </a:r>
            <a:endParaRPr lang="en-CA" sz="1200" dirty="0"/>
          </a:p>
        </p:txBody>
      </p:sp>
      <p:sp>
        <p:nvSpPr>
          <p:cNvPr id="2" name="Title 1">
            <a:extLst>
              <a:ext uri="{FF2B5EF4-FFF2-40B4-BE49-F238E27FC236}">
                <a16:creationId xmlns:a16="http://schemas.microsoft.com/office/drawing/2014/main" id="{988828C6-F828-46CD-AC9C-FA9457D05DD6}"/>
              </a:ext>
            </a:extLst>
          </p:cNvPr>
          <p:cNvSpPr>
            <a:spLocks noGrp="1"/>
          </p:cNvSpPr>
          <p:nvPr>
            <p:ph type="title"/>
          </p:nvPr>
        </p:nvSpPr>
        <p:spPr>
          <a:xfrm>
            <a:off x="1913847" y="808"/>
            <a:ext cx="10278153" cy="931340"/>
          </a:xfrm>
        </p:spPr>
        <p:txBody>
          <a:bodyPr anchor="t">
            <a:noAutofit/>
          </a:bodyPr>
          <a:lstStyle/>
          <a:p>
            <a:r>
              <a:rPr lang="fr-FR" sz="1600" b="1" dirty="0"/>
              <a:t>Les plaisanciers au courant de la publicité À portée de main avaient un port actuel du gilet de sauvetage plus élevé et une intention de port plus élevée dans le futur par rapport à ceux qui n'étaient pas au courant. Cependant, il n'y a pas eu d'augmentation significative du port actuel par rapport au port prévu du gilet de sauvetage pour les deux groupes.</a:t>
            </a:r>
          </a:p>
        </p:txBody>
      </p:sp>
      <p:sp>
        <p:nvSpPr>
          <p:cNvPr id="4" name="TextBox 3">
            <a:extLst>
              <a:ext uri="{FF2B5EF4-FFF2-40B4-BE49-F238E27FC236}">
                <a16:creationId xmlns:a16="http://schemas.microsoft.com/office/drawing/2014/main" id="{9D60C4DA-1B23-694D-AC7F-F26BA4AF0052}"/>
              </a:ext>
            </a:extLst>
          </p:cNvPr>
          <p:cNvSpPr txBox="1"/>
          <p:nvPr/>
        </p:nvSpPr>
        <p:spPr>
          <a:xfrm>
            <a:off x="0" y="6512030"/>
            <a:ext cx="9435637" cy="400110"/>
          </a:xfrm>
          <a:prstGeom prst="rect">
            <a:avLst/>
          </a:prstGeom>
          <a:noFill/>
        </p:spPr>
        <p:txBody>
          <a:bodyPr wrap="square" rtlCol="0">
            <a:spAutoFit/>
          </a:bodyPr>
          <a:lstStyle/>
          <a:p>
            <a:r>
              <a:rPr lang="fr-FR" sz="1000" dirty="0">
                <a:solidFill>
                  <a:srgbClr val="000000"/>
                </a:solidFill>
                <a:latin typeface="Lucida Grande"/>
                <a:ea typeface="Lucida Grande"/>
                <a:cs typeface="Lucida Grande"/>
              </a:rPr>
              <a:t>Source – Sondage sur l'eau - Partie 2 Sondage en ligne : Q9. Dans l'ensemble, à quelle fréquence portez-vous un gilet de sauvetage lorsque vous êtes en bateau ? / Q14. À quelle fréquence pensez-vous en porter un?</a:t>
            </a:r>
            <a:endParaRPr lang="en-CA" sz="1000" dirty="0"/>
          </a:p>
        </p:txBody>
      </p:sp>
      <p:sp>
        <p:nvSpPr>
          <p:cNvPr id="7" name="TextBox 6">
            <a:extLst>
              <a:ext uri="{FF2B5EF4-FFF2-40B4-BE49-F238E27FC236}">
                <a16:creationId xmlns:a16="http://schemas.microsoft.com/office/drawing/2014/main" id="{12FA1242-0471-A540-028D-9E76923ACC6D}"/>
              </a:ext>
            </a:extLst>
          </p:cNvPr>
          <p:cNvSpPr txBox="1"/>
          <p:nvPr/>
        </p:nvSpPr>
        <p:spPr>
          <a:xfrm>
            <a:off x="1913847" y="2614223"/>
            <a:ext cx="1371600" cy="276999"/>
          </a:xfrm>
          <a:prstGeom prst="rect">
            <a:avLst/>
          </a:prstGeom>
          <a:noFill/>
        </p:spPr>
        <p:txBody>
          <a:bodyPr wrap="square" rtlCol="0">
            <a:spAutoFit/>
          </a:bodyPr>
          <a:lstStyle/>
          <a:p>
            <a:pPr algn="ctr"/>
            <a:r>
              <a:rPr lang="en-CA" sz="1200" dirty="0"/>
              <a:t>36</a:t>
            </a:r>
          </a:p>
        </p:txBody>
      </p:sp>
      <p:sp>
        <p:nvSpPr>
          <p:cNvPr id="9" name="Right Brace 8">
            <a:extLst>
              <a:ext uri="{FF2B5EF4-FFF2-40B4-BE49-F238E27FC236}">
                <a16:creationId xmlns:a16="http://schemas.microsoft.com/office/drawing/2014/main" id="{FCF6B843-3C0B-73DE-8F17-2D85DEA58517}"/>
              </a:ext>
            </a:extLst>
          </p:cNvPr>
          <p:cNvSpPr/>
          <p:nvPr/>
        </p:nvSpPr>
        <p:spPr>
          <a:xfrm rot="16200000">
            <a:off x="2463155" y="1765423"/>
            <a:ext cx="237103" cy="244328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sp>
        <p:nvSpPr>
          <p:cNvPr id="14" name="TextBox 13">
            <a:extLst>
              <a:ext uri="{FF2B5EF4-FFF2-40B4-BE49-F238E27FC236}">
                <a16:creationId xmlns:a16="http://schemas.microsoft.com/office/drawing/2014/main" id="{AAA74F92-664F-6F9F-EC00-C54457DFCDD8}"/>
              </a:ext>
            </a:extLst>
          </p:cNvPr>
          <p:cNvSpPr txBox="1"/>
          <p:nvPr/>
        </p:nvSpPr>
        <p:spPr>
          <a:xfrm>
            <a:off x="1560883" y="4334105"/>
            <a:ext cx="1371600" cy="276999"/>
          </a:xfrm>
          <a:prstGeom prst="rect">
            <a:avLst/>
          </a:prstGeom>
          <a:noFill/>
        </p:spPr>
        <p:txBody>
          <a:bodyPr wrap="square" rtlCol="0">
            <a:spAutoFit/>
          </a:bodyPr>
          <a:lstStyle/>
          <a:p>
            <a:pPr algn="ctr"/>
            <a:r>
              <a:rPr lang="en-CA" sz="1200" dirty="0"/>
              <a:t>27</a:t>
            </a:r>
          </a:p>
        </p:txBody>
      </p:sp>
      <p:sp>
        <p:nvSpPr>
          <p:cNvPr id="15" name="Right Brace 14">
            <a:extLst>
              <a:ext uri="{FF2B5EF4-FFF2-40B4-BE49-F238E27FC236}">
                <a16:creationId xmlns:a16="http://schemas.microsoft.com/office/drawing/2014/main" id="{7DA1F9C7-1BEB-CB77-4BF6-F8C5FE4C61BE}"/>
              </a:ext>
            </a:extLst>
          </p:cNvPr>
          <p:cNvSpPr/>
          <p:nvPr/>
        </p:nvSpPr>
        <p:spPr>
          <a:xfrm rot="16200000">
            <a:off x="2121323" y="3820123"/>
            <a:ext cx="285591" cy="176877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sp>
        <p:nvSpPr>
          <p:cNvPr id="5" name="Rectangle 4">
            <a:extLst>
              <a:ext uri="{FF2B5EF4-FFF2-40B4-BE49-F238E27FC236}">
                <a16:creationId xmlns:a16="http://schemas.microsoft.com/office/drawing/2014/main" id="{F6212F7E-1BD3-9816-31A0-003FE6257FFD}"/>
              </a:ext>
            </a:extLst>
          </p:cNvPr>
          <p:cNvSpPr/>
          <p:nvPr/>
        </p:nvSpPr>
        <p:spPr>
          <a:xfrm>
            <a:off x="6863671" y="2586422"/>
            <a:ext cx="304800" cy="304800"/>
          </a:xfrm>
          <a:prstGeom prst="rect">
            <a:avLst/>
          </a:prstGeom>
          <a:noFill/>
          <a:ln>
            <a:solidFill>
              <a:srgbClr val="33CC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Rectangle 7">
            <a:extLst>
              <a:ext uri="{FF2B5EF4-FFF2-40B4-BE49-F238E27FC236}">
                <a16:creationId xmlns:a16="http://schemas.microsoft.com/office/drawing/2014/main" id="{6DB9B2B4-E4CF-4624-746A-2F091DF5A209}"/>
              </a:ext>
            </a:extLst>
          </p:cNvPr>
          <p:cNvSpPr/>
          <p:nvPr/>
        </p:nvSpPr>
        <p:spPr>
          <a:xfrm>
            <a:off x="2462702" y="2619845"/>
            <a:ext cx="304800" cy="304800"/>
          </a:xfrm>
          <a:prstGeom prst="rect">
            <a:avLst/>
          </a:prstGeom>
          <a:noFill/>
          <a:ln>
            <a:solidFill>
              <a:srgbClr val="33CC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8" name="TextBox 17">
            <a:extLst>
              <a:ext uri="{FF2B5EF4-FFF2-40B4-BE49-F238E27FC236}">
                <a16:creationId xmlns:a16="http://schemas.microsoft.com/office/drawing/2014/main" id="{4BB6B4A1-6E87-73F0-801C-1BC90E470ABF}"/>
              </a:ext>
            </a:extLst>
          </p:cNvPr>
          <p:cNvSpPr txBox="1"/>
          <p:nvPr/>
        </p:nvSpPr>
        <p:spPr>
          <a:xfrm>
            <a:off x="994999" y="1825816"/>
            <a:ext cx="3545005" cy="646331"/>
          </a:xfrm>
          <a:prstGeom prst="rect">
            <a:avLst/>
          </a:prstGeom>
          <a:noFill/>
        </p:spPr>
        <p:txBody>
          <a:bodyPr wrap="square" rtlCol="0">
            <a:spAutoFit/>
          </a:bodyPr>
          <a:lstStyle/>
          <a:p>
            <a:pPr algn="ctr"/>
            <a:r>
              <a:rPr lang="fr-FR" b="1"/>
              <a:t>Port actuel du gilet de sauvetage pendant la navigation de plaisance </a:t>
            </a:r>
            <a:endParaRPr lang="en-CA" b="1" dirty="0"/>
          </a:p>
        </p:txBody>
      </p:sp>
      <p:sp>
        <p:nvSpPr>
          <p:cNvPr id="21" name="TextBox 20">
            <a:extLst>
              <a:ext uri="{FF2B5EF4-FFF2-40B4-BE49-F238E27FC236}">
                <a16:creationId xmlns:a16="http://schemas.microsoft.com/office/drawing/2014/main" id="{74FF8AFB-1520-4563-CEE6-25C679FAE553}"/>
              </a:ext>
            </a:extLst>
          </p:cNvPr>
          <p:cNvSpPr txBox="1"/>
          <p:nvPr/>
        </p:nvSpPr>
        <p:spPr>
          <a:xfrm>
            <a:off x="5156086" y="1838955"/>
            <a:ext cx="4172238" cy="646331"/>
          </a:xfrm>
          <a:prstGeom prst="rect">
            <a:avLst/>
          </a:prstGeom>
          <a:noFill/>
        </p:spPr>
        <p:txBody>
          <a:bodyPr wrap="square" rtlCol="0">
            <a:spAutoFit/>
          </a:bodyPr>
          <a:lstStyle/>
          <a:p>
            <a:pPr algn="ctr"/>
            <a:r>
              <a:rPr lang="fr-FR" b="1" dirty="0"/>
              <a:t>Intention de porter le gilet de sauvetage dans le futur</a:t>
            </a:r>
            <a:endParaRPr lang="en-CA" b="1" dirty="0"/>
          </a:p>
        </p:txBody>
      </p:sp>
      <p:sp>
        <p:nvSpPr>
          <p:cNvPr id="11" name="Right Brace 10">
            <a:extLst>
              <a:ext uri="{FF2B5EF4-FFF2-40B4-BE49-F238E27FC236}">
                <a16:creationId xmlns:a16="http://schemas.microsoft.com/office/drawing/2014/main" id="{90C7DE1E-2C68-BF13-3B4E-84F3281D0FBF}"/>
              </a:ext>
            </a:extLst>
          </p:cNvPr>
          <p:cNvSpPr/>
          <p:nvPr/>
        </p:nvSpPr>
        <p:spPr>
          <a:xfrm rot="16200000">
            <a:off x="6855927" y="1609426"/>
            <a:ext cx="276999" cy="275549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sp>
        <p:nvSpPr>
          <p:cNvPr id="13" name="TextBox 12">
            <a:extLst>
              <a:ext uri="{FF2B5EF4-FFF2-40B4-BE49-F238E27FC236}">
                <a16:creationId xmlns:a16="http://schemas.microsoft.com/office/drawing/2014/main" id="{1035C6B2-39BE-5EA8-2AC3-1B39B067DD0F}"/>
              </a:ext>
            </a:extLst>
          </p:cNvPr>
          <p:cNvSpPr txBox="1"/>
          <p:nvPr/>
        </p:nvSpPr>
        <p:spPr>
          <a:xfrm>
            <a:off x="6308626" y="2614223"/>
            <a:ext cx="1371600" cy="276999"/>
          </a:xfrm>
          <a:prstGeom prst="rect">
            <a:avLst/>
          </a:prstGeom>
          <a:noFill/>
        </p:spPr>
        <p:txBody>
          <a:bodyPr wrap="square" rtlCol="0">
            <a:spAutoFit/>
          </a:bodyPr>
          <a:lstStyle/>
          <a:p>
            <a:pPr algn="ctr"/>
            <a:r>
              <a:rPr lang="en-CA" sz="1200" dirty="0"/>
              <a:t>42</a:t>
            </a:r>
          </a:p>
        </p:txBody>
      </p:sp>
      <p:sp>
        <p:nvSpPr>
          <p:cNvPr id="16" name="Right Brace 15">
            <a:extLst>
              <a:ext uri="{FF2B5EF4-FFF2-40B4-BE49-F238E27FC236}">
                <a16:creationId xmlns:a16="http://schemas.microsoft.com/office/drawing/2014/main" id="{1938D010-437E-F450-EE07-EB7D6F20F38C}"/>
              </a:ext>
            </a:extLst>
          </p:cNvPr>
          <p:cNvSpPr/>
          <p:nvPr/>
        </p:nvSpPr>
        <p:spPr>
          <a:xfrm rot="16200000">
            <a:off x="6498958" y="3667265"/>
            <a:ext cx="313681" cy="204639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sp>
        <p:nvSpPr>
          <p:cNvPr id="17" name="TextBox 16">
            <a:extLst>
              <a:ext uri="{FF2B5EF4-FFF2-40B4-BE49-F238E27FC236}">
                <a16:creationId xmlns:a16="http://schemas.microsoft.com/office/drawing/2014/main" id="{71F694A4-9C2F-40D3-AD01-E50624DAC36A}"/>
              </a:ext>
            </a:extLst>
          </p:cNvPr>
          <p:cNvSpPr txBox="1"/>
          <p:nvPr/>
        </p:nvSpPr>
        <p:spPr>
          <a:xfrm>
            <a:off x="5969998" y="4299172"/>
            <a:ext cx="1371600" cy="276999"/>
          </a:xfrm>
          <a:prstGeom prst="rect">
            <a:avLst/>
          </a:prstGeom>
          <a:noFill/>
        </p:spPr>
        <p:txBody>
          <a:bodyPr wrap="square" rtlCol="0">
            <a:spAutoFit/>
          </a:bodyPr>
          <a:lstStyle/>
          <a:p>
            <a:pPr algn="ctr"/>
            <a:r>
              <a:rPr lang="en-CA" sz="1200" dirty="0"/>
              <a:t>31</a:t>
            </a:r>
          </a:p>
        </p:txBody>
      </p:sp>
      <p:sp>
        <p:nvSpPr>
          <p:cNvPr id="22" name="Rectangle 21">
            <a:extLst>
              <a:ext uri="{FF2B5EF4-FFF2-40B4-BE49-F238E27FC236}">
                <a16:creationId xmlns:a16="http://schemas.microsoft.com/office/drawing/2014/main" id="{290C71DE-6F03-EABC-2AF3-087FB57ADF28}"/>
              </a:ext>
            </a:extLst>
          </p:cNvPr>
          <p:cNvSpPr/>
          <p:nvPr/>
        </p:nvSpPr>
        <p:spPr>
          <a:xfrm>
            <a:off x="304800" y="2516029"/>
            <a:ext cx="9677400" cy="1512670"/>
          </a:xfrm>
          <a:prstGeom prst="rect">
            <a:avLst/>
          </a:prstGeom>
          <a:noFill/>
          <a:ln>
            <a:solidFill>
              <a:srgbClr val="FF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3" name="Rectangle 22">
            <a:extLst>
              <a:ext uri="{FF2B5EF4-FFF2-40B4-BE49-F238E27FC236}">
                <a16:creationId xmlns:a16="http://schemas.microsoft.com/office/drawing/2014/main" id="{58A92AF4-F8FA-2A85-88E6-760130AB1792}"/>
              </a:ext>
            </a:extLst>
          </p:cNvPr>
          <p:cNvSpPr/>
          <p:nvPr/>
        </p:nvSpPr>
        <p:spPr>
          <a:xfrm>
            <a:off x="304800" y="4204702"/>
            <a:ext cx="9677400" cy="1512670"/>
          </a:xfrm>
          <a:prstGeom prst="rect">
            <a:avLst/>
          </a:prstGeom>
          <a:noFill/>
          <a:ln>
            <a:solidFill>
              <a:schemeClr val="accent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4" name="Oval 23">
            <a:extLst>
              <a:ext uri="{FF2B5EF4-FFF2-40B4-BE49-F238E27FC236}">
                <a16:creationId xmlns:a16="http://schemas.microsoft.com/office/drawing/2014/main" id="{FA38179A-6445-D2F1-1FA6-89387B97473C}"/>
              </a:ext>
            </a:extLst>
          </p:cNvPr>
          <p:cNvSpPr/>
          <p:nvPr/>
        </p:nvSpPr>
        <p:spPr>
          <a:xfrm>
            <a:off x="7342798" y="6075157"/>
            <a:ext cx="304800" cy="304800"/>
          </a:xfrm>
          <a:prstGeom prst="ellipse">
            <a:avLst/>
          </a:prstGeom>
          <a:noFill/>
          <a:ln w="19050">
            <a:solidFill>
              <a:srgbClr val="33CC3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39793DDD-72AA-CA3E-34FC-7F21B3C0A886}"/>
              </a:ext>
            </a:extLst>
          </p:cNvPr>
          <p:cNvSpPr txBox="1"/>
          <p:nvPr/>
        </p:nvSpPr>
        <p:spPr>
          <a:xfrm>
            <a:off x="8000140" y="6174745"/>
            <a:ext cx="4191860" cy="246221"/>
          </a:xfrm>
          <a:prstGeom prst="rect">
            <a:avLst/>
          </a:prstGeom>
          <a:noFill/>
        </p:spPr>
        <p:txBody>
          <a:bodyPr wrap="square" rtlCol="0">
            <a:spAutoFit/>
          </a:bodyPr>
          <a:lstStyle/>
          <a:p>
            <a:pPr algn="r"/>
            <a:r>
              <a:rPr lang="fr-FR" sz="1000" dirty="0"/>
              <a:t>Significativement plus élevé que les autres groupes à 95 % / 90 % / 80 %</a:t>
            </a:r>
            <a:endParaRPr lang="en-CA" sz="1000" dirty="0"/>
          </a:p>
        </p:txBody>
      </p:sp>
      <p:sp>
        <p:nvSpPr>
          <p:cNvPr id="26" name="Oval 25">
            <a:extLst>
              <a:ext uri="{FF2B5EF4-FFF2-40B4-BE49-F238E27FC236}">
                <a16:creationId xmlns:a16="http://schemas.microsoft.com/office/drawing/2014/main" id="{E2EB0C3E-4963-6CDC-1255-C12E44F4F9F0}"/>
              </a:ext>
            </a:extLst>
          </p:cNvPr>
          <p:cNvSpPr/>
          <p:nvPr/>
        </p:nvSpPr>
        <p:spPr>
          <a:xfrm>
            <a:off x="7705920" y="6075157"/>
            <a:ext cx="304800" cy="304800"/>
          </a:xfrm>
          <a:prstGeom prst="ellipse">
            <a:avLst/>
          </a:prstGeom>
          <a:noFill/>
          <a:ln w="19050">
            <a:solidFill>
              <a:srgbClr val="33CC33"/>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83CB4DB6-9BDC-48AB-5F59-624E206F953A}"/>
              </a:ext>
            </a:extLst>
          </p:cNvPr>
          <p:cNvSpPr/>
          <p:nvPr/>
        </p:nvSpPr>
        <p:spPr>
          <a:xfrm>
            <a:off x="8069041" y="6075157"/>
            <a:ext cx="304800" cy="304800"/>
          </a:xfrm>
          <a:prstGeom prst="rect">
            <a:avLst/>
          </a:prstGeom>
          <a:noFill/>
          <a:ln>
            <a:solidFill>
              <a:srgbClr val="33CC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TextBox 5">
            <a:extLst>
              <a:ext uri="{FF2B5EF4-FFF2-40B4-BE49-F238E27FC236}">
                <a16:creationId xmlns:a16="http://schemas.microsoft.com/office/drawing/2014/main" id="{F999F3AA-75B9-7296-6458-9D3BDA8485EB}"/>
              </a:ext>
            </a:extLst>
          </p:cNvPr>
          <p:cNvSpPr txBox="1"/>
          <p:nvPr/>
        </p:nvSpPr>
        <p:spPr>
          <a:xfrm>
            <a:off x="10098825" y="2521822"/>
            <a:ext cx="2055541" cy="3108543"/>
          </a:xfrm>
          <a:prstGeom prst="rect">
            <a:avLst/>
          </a:prstGeom>
          <a:noFill/>
        </p:spPr>
        <p:txBody>
          <a:bodyPr wrap="square" rtlCol="0">
            <a:spAutoFit/>
          </a:bodyPr>
          <a:lstStyle/>
          <a:p>
            <a:pPr marL="171450" indent="-171450" algn="l">
              <a:buFont typeface="Arial" panose="020B0604020202020204" pitchFamily="34" charset="0"/>
              <a:buChar char="•"/>
            </a:pPr>
            <a:r>
              <a:rPr lang="fr-FR" sz="1400" dirty="0"/>
              <a:t>Ces modèles (c'est-à-dire port plus élevé parmi ceux qui connaissent la campagne; mais pas d'augmentation significative du port actuel à celui prévu), étaient les mêmes pour les plaisanciers à moteur et les pagayeurs, dans le cadre général des plaisanciers.</a:t>
            </a:r>
            <a:endParaRPr lang="en-CA" sz="1400" dirty="0"/>
          </a:p>
        </p:txBody>
      </p:sp>
      <p:sp>
        <p:nvSpPr>
          <p:cNvPr id="10" name="Slide Number Placeholder 3">
            <a:extLst>
              <a:ext uri="{FF2B5EF4-FFF2-40B4-BE49-F238E27FC236}">
                <a16:creationId xmlns:a16="http://schemas.microsoft.com/office/drawing/2014/main" id="{9F5D2537-3E1C-C9F5-3BBE-7C50EE0D7A8A}"/>
              </a:ext>
            </a:extLst>
          </p:cNvPr>
          <p:cNvSpPr>
            <a:spLocks noGrp="1"/>
          </p:cNvSpPr>
          <p:nvPr>
            <p:ph type="sldNum" sz="quarter" idx="12"/>
          </p:nvPr>
        </p:nvSpPr>
        <p:spPr>
          <a:xfrm>
            <a:off x="11414687" y="6480176"/>
            <a:ext cx="768085" cy="365125"/>
          </a:xfrm>
        </p:spPr>
        <p:txBody>
          <a:bodyPr/>
          <a:lstStyle/>
          <a:p>
            <a:fld id="{5857359A-ACC2-4AC8-94CA-842605F06C6B}" type="slidenum">
              <a:rPr lang="en-US">
                <a:solidFill>
                  <a:prstClr val="white">
                    <a:lumMod val="50000"/>
                  </a:prstClr>
                </a:solidFill>
                <a:latin typeface="Calibri"/>
              </a:rPr>
              <a:pPr/>
              <a:t>48</a:t>
            </a:fld>
            <a:endParaRPr lang="en-US" dirty="0">
              <a:solidFill>
                <a:prstClr val="white">
                  <a:lumMod val="50000"/>
                </a:prstClr>
              </a:solidFill>
              <a:latin typeface="Calibri"/>
            </a:endParaRPr>
          </a:p>
        </p:txBody>
      </p:sp>
    </p:spTree>
    <p:custDataLst>
      <p:tags r:id="rId1"/>
    </p:custDataLst>
    <p:extLst>
      <p:ext uri="{BB962C8B-B14F-4D97-AF65-F5344CB8AC3E}">
        <p14:creationId xmlns:p14="http://schemas.microsoft.com/office/powerpoint/2010/main" val="195431188"/>
      </p:ext>
    </p:extLst>
  </p:cSld>
  <p:clrMapOvr>
    <a:masterClrMapping/>
  </p:clrMapOvr>
  <p:transition spd="slow">
    <p:fade thruBlk="1"/>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BC1A4-5B5D-30B8-7206-87A2587DB8E0}"/>
              </a:ext>
            </a:extLst>
          </p:cNvPr>
          <p:cNvSpPr>
            <a:spLocks noGrp="1"/>
          </p:cNvSpPr>
          <p:nvPr>
            <p:ph type="title"/>
          </p:nvPr>
        </p:nvSpPr>
        <p:spPr>
          <a:xfrm>
            <a:off x="2225841" y="264696"/>
            <a:ext cx="7253556" cy="428977"/>
          </a:xfrm>
        </p:spPr>
        <p:txBody>
          <a:bodyPr>
            <a:normAutofit fontScale="90000"/>
          </a:bodyPr>
          <a:lstStyle/>
          <a:p>
            <a:r>
              <a:rPr lang="en-CA" sz="2400" dirty="0"/>
              <a:t>Conclusions</a:t>
            </a:r>
          </a:p>
        </p:txBody>
      </p:sp>
      <p:sp>
        <p:nvSpPr>
          <p:cNvPr id="3" name="Content Placeholder 2">
            <a:extLst>
              <a:ext uri="{FF2B5EF4-FFF2-40B4-BE49-F238E27FC236}">
                <a16:creationId xmlns:a16="http://schemas.microsoft.com/office/drawing/2014/main" id="{164C3ED9-C152-B1E2-C691-756D3D79BC1C}"/>
              </a:ext>
            </a:extLst>
          </p:cNvPr>
          <p:cNvSpPr>
            <a:spLocks noGrp="1"/>
          </p:cNvSpPr>
          <p:nvPr>
            <p:ph idx="1"/>
          </p:nvPr>
        </p:nvSpPr>
        <p:spPr>
          <a:xfrm>
            <a:off x="247650" y="1217139"/>
            <a:ext cx="11855574" cy="5431286"/>
          </a:xfrm>
        </p:spPr>
        <p:txBody>
          <a:bodyPr>
            <a:normAutofit fontScale="92500" lnSpcReduction="20000"/>
          </a:bodyPr>
          <a:lstStyle/>
          <a:p>
            <a:pPr>
              <a:lnSpc>
                <a:spcPct val="120000"/>
              </a:lnSpc>
              <a:spcBef>
                <a:spcPts val="600"/>
              </a:spcBef>
            </a:pPr>
            <a:r>
              <a:rPr lang="fr-FR" sz="2000" b="1" dirty="0"/>
              <a:t>L'affiche « À portée de main » et le matériel de campagne communiquent très efficacement </a:t>
            </a:r>
            <a:r>
              <a:rPr lang="fr-FR" sz="2000" dirty="0"/>
              <a:t>avec les plaisanciers.</a:t>
            </a:r>
            <a:endParaRPr lang="en-US" sz="2000" dirty="0"/>
          </a:p>
          <a:p>
            <a:pPr lvl="1">
              <a:lnSpc>
                <a:spcPct val="120000"/>
              </a:lnSpc>
              <a:spcBef>
                <a:spcPts val="600"/>
              </a:spcBef>
            </a:pPr>
            <a:r>
              <a:rPr lang="fr-FR" sz="1900" dirty="0"/>
              <a:t>Ils reçoivent le message prévu… « Portez votre gilet de sauvetage tout le temps, pour être prêt à l'inattendu, car vous ne pourrez peut-être pas l'atteindre et le mettre, si vous tombez dans l'eau et en avez besoin ».</a:t>
            </a:r>
          </a:p>
          <a:p>
            <a:pPr lvl="1">
              <a:lnSpc>
                <a:spcPct val="120000"/>
              </a:lnSpc>
              <a:spcBef>
                <a:spcPts val="600"/>
              </a:spcBef>
            </a:pPr>
            <a:r>
              <a:rPr lang="fr-FR" sz="1900" dirty="0"/>
              <a:t>L'affiche « À portée de main » a capté et retenu l'attention des plaisanciers.</a:t>
            </a:r>
          </a:p>
          <a:p>
            <a:pPr lvl="1">
              <a:lnSpc>
                <a:spcPct val="120000"/>
              </a:lnSpc>
              <a:spcBef>
                <a:spcPts val="600"/>
              </a:spcBef>
            </a:pPr>
            <a:r>
              <a:rPr lang="fr-FR" sz="1900" dirty="0"/>
              <a:t>Les messages étaient crédibles, pertinents et persuasifs pour susciter l'intention des plaisanciers de porter leur gilet de sauvetage plus souvent.</a:t>
            </a:r>
          </a:p>
          <a:p>
            <a:pPr lvl="1">
              <a:lnSpc>
                <a:spcPct val="120000"/>
              </a:lnSpc>
              <a:spcBef>
                <a:spcPts val="600"/>
              </a:spcBef>
            </a:pPr>
            <a:r>
              <a:rPr lang="fr-FR" sz="1900" dirty="0"/>
              <a:t>L'affiche et les réseaux sociaux ont donné le goût aux plaisanciers d'en savoir plus… près d'un tiers ont scanné le code QR.</a:t>
            </a:r>
          </a:p>
          <a:p>
            <a:pPr>
              <a:lnSpc>
                <a:spcPct val="120000"/>
              </a:lnSpc>
              <a:spcBef>
                <a:spcPts val="600"/>
              </a:spcBef>
            </a:pPr>
            <a:r>
              <a:rPr lang="fr-FR" sz="2000" b="1" dirty="0"/>
              <a:t>Cependant, la notoriété de la campagne sur le marché dans les zones d'essai était modeste</a:t>
            </a:r>
            <a:r>
              <a:rPr lang="fr-FR" sz="2000" dirty="0"/>
              <a:t>. Seuls 3 plaisanciers sur 10 dans les zones tests ont vu la campagne. Il était donc difficile de « faire bouger l'aiguille » avec les plaisanciers dans l'ensemble.</a:t>
            </a:r>
          </a:p>
          <a:p>
            <a:pPr>
              <a:lnSpc>
                <a:spcPct val="120000"/>
              </a:lnSpc>
              <a:spcBef>
                <a:spcPts val="600"/>
              </a:spcBef>
            </a:pPr>
            <a:r>
              <a:rPr lang="fr-FR" sz="2000" b="1" dirty="0"/>
              <a:t>Besoin d'une présence médiatique plus forte sur le marché </a:t>
            </a:r>
            <a:r>
              <a:rPr lang="fr-FR" sz="2000" dirty="0"/>
              <a:t>(plus de placement d'affiches, présence sur les réseaux sociaux, sur le marché plus longtemps), </a:t>
            </a:r>
            <a:r>
              <a:rPr lang="fr-FR" sz="2000" b="1" dirty="0"/>
              <a:t>pour tirer parti des solides supports créatifs de la campagne.</a:t>
            </a:r>
          </a:p>
          <a:p>
            <a:pPr>
              <a:lnSpc>
                <a:spcPct val="120000"/>
              </a:lnSpc>
              <a:spcBef>
                <a:spcPts val="600"/>
              </a:spcBef>
            </a:pPr>
            <a:endParaRPr lang="en-US" sz="2300" dirty="0">
              <a:solidFill>
                <a:srgbClr val="FF0000"/>
              </a:solidFill>
            </a:endParaRPr>
          </a:p>
        </p:txBody>
      </p:sp>
      <p:sp>
        <p:nvSpPr>
          <p:cNvPr id="4" name="Slide Number Placeholder 5">
            <a:extLst>
              <a:ext uri="{FF2B5EF4-FFF2-40B4-BE49-F238E27FC236}">
                <a16:creationId xmlns:a16="http://schemas.microsoft.com/office/drawing/2014/main" id="{43AF4479-E387-6C95-7524-9350C5287F9B}"/>
              </a:ext>
            </a:extLst>
          </p:cNvPr>
          <p:cNvSpPr txBox="1">
            <a:spLocks/>
          </p:cNvSpPr>
          <p:nvPr/>
        </p:nvSpPr>
        <p:spPr>
          <a:xfrm>
            <a:off x="11585360" y="6503018"/>
            <a:ext cx="517864" cy="365125"/>
          </a:xfrm>
          <a:prstGeom prst="rect">
            <a:avLst/>
          </a:prstGeom>
        </p:spPr>
        <p:txBody>
          <a:bodyP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53223C-A70F-4A00-9B21-174ED937DE7F}" type="slidenum">
              <a:rPr lang="en-CA" smtClean="0"/>
              <a:pPr/>
              <a:t>49</a:t>
            </a:fld>
            <a:endParaRPr lang="en-CA" dirty="0"/>
          </a:p>
        </p:txBody>
      </p:sp>
      <p:sp>
        <p:nvSpPr>
          <p:cNvPr id="5" name="Slide Number Placeholder 3">
            <a:extLst>
              <a:ext uri="{FF2B5EF4-FFF2-40B4-BE49-F238E27FC236}">
                <a16:creationId xmlns:a16="http://schemas.microsoft.com/office/drawing/2014/main" id="{995C4C32-DD6F-EE1A-6043-1146831249AE}"/>
              </a:ext>
            </a:extLst>
          </p:cNvPr>
          <p:cNvSpPr>
            <a:spLocks noGrp="1"/>
          </p:cNvSpPr>
          <p:nvPr>
            <p:ph type="sldNum" sz="quarter" idx="12"/>
          </p:nvPr>
        </p:nvSpPr>
        <p:spPr>
          <a:xfrm>
            <a:off x="11414687" y="6480176"/>
            <a:ext cx="768085" cy="365125"/>
          </a:xfrm>
        </p:spPr>
        <p:txBody>
          <a:bodyPr/>
          <a:lstStyle/>
          <a:p>
            <a:fld id="{5857359A-ACC2-4AC8-94CA-842605F06C6B}" type="slidenum">
              <a:rPr lang="en-US">
                <a:solidFill>
                  <a:prstClr val="white">
                    <a:lumMod val="50000"/>
                  </a:prstClr>
                </a:solidFill>
                <a:latin typeface="Calibri"/>
              </a:rPr>
              <a:pPr/>
              <a:t>49</a:t>
            </a:fld>
            <a:endParaRPr lang="en-US" dirty="0">
              <a:solidFill>
                <a:prstClr val="white">
                  <a:lumMod val="50000"/>
                </a:prstClr>
              </a:solidFill>
              <a:latin typeface="Calibri"/>
            </a:endParaRPr>
          </a:p>
        </p:txBody>
      </p:sp>
    </p:spTree>
    <p:custDataLst>
      <p:tags r:id="rId1"/>
    </p:custDataLst>
    <p:extLst>
      <p:ext uri="{BB962C8B-B14F-4D97-AF65-F5344CB8AC3E}">
        <p14:creationId xmlns:p14="http://schemas.microsoft.com/office/powerpoint/2010/main" val="3223730001"/>
      </p:ext>
    </p:extLst>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843" y="0"/>
            <a:ext cx="7180637" cy="1052736"/>
          </a:xfrm>
        </p:spPr>
        <p:txBody>
          <a:bodyPr>
            <a:normAutofit/>
          </a:bodyPr>
          <a:lstStyle/>
          <a:p>
            <a:r>
              <a:rPr lang="fr-FR" sz="2400" dirty="0"/>
              <a:t>Éléments clés du projet RTF</a:t>
            </a:r>
            <a:endParaRPr lang="en-US" sz="2400" dirty="0"/>
          </a:p>
        </p:txBody>
      </p:sp>
      <p:sp>
        <p:nvSpPr>
          <p:cNvPr id="4" name="Slide Number Placeholder 3"/>
          <p:cNvSpPr>
            <a:spLocks noGrp="1"/>
          </p:cNvSpPr>
          <p:nvPr>
            <p:ph type="sldNum" sz="quarter" idx="12"/>
          </p:nvPr>
        </p:nvSpPr>
        <p:spPr/>
        <p:txBody>
          <a:bodyPr/>
          <a:lstStyle/>
          <a:p>
            <a:fld id="{5857359A-ACC2-4AC8-94CA-842605F06C6B}" type="slidenum">
              <a:rPr lang="en-US" smtClean="0"/>
              <a:pPr/>
              <a:t>5</a:t>
            </a:fld>
            <a:endParaRPr lang="en-US"/>
          </a:p>
        </p:txBody>
      </p:sp>
      <p:sp>
        <p:nvSpPr>
          <p:cNvPr id="5" name="Text Box 5"/>
          <p:cNvSpPr txBox="1">
            <a:spLocks noChangeArrowheads="1"/>
          </p:cNvSpPr>
          <p:nvPr/>
        </p:nvSpPr>
        <p:spPr bwMode="auto">
          <a:xfrm>
            <a:off x="1499191" y="1567969"/>
            <a:ext cx="9915496" cy="4370427"/>
          </a:xfrm>
          <a:prstGeom prst="rect">
            <a:avLst/>
          </a:prstGeom>
          <a:noFill/>
          <a:ln w="9525">
            <a:noFill/>
            <a:miter lim="800000"/>
            <a:headEnd/>
            <a:tailEnd/>
          </a:ln>
        </p:spPr>
        <p:txBody>
          <a:bodyPr wrap="square">
            <a:spAutoFit/>
          </a:bodyPr>
          <a:lstStyle/>
          <a:p>
            <a:pPr marL="342900" indent="-342900">
              <a:spcAft>
                <a:spcPts val="2400"/>
              </a:spcAft>
              <a:buFont typeface="Arial" charset="0"/>
              <a:buAutoNum type="arabicPeriod"/>
            </a:pPr>
            <a:r>
              <a:rPr lang="fr-FR" b="1" dirty="0">
                <a:latin typeface="Arial" pitchFamily="34" charset="0"/>
                <a:cs typeface="Arial" pitchFamily="34" charset="0"/>
              </a:rPr>
              <a:t>Réalisation d'une solide étude de base sur le taux de port du gilet de sauvetage par observation aérienne</a:t>
            </a:r>
            <a:r>
              <a:rPr lang="en-US" dirty="0">
                <a:latin typeface="Arial" pitchFamily="34" charset="0"/>
                <a:cs typeface="Arial" pitchFamily="34" charset="0"/>
              </a:rPr>
              <a:t>.</a:t>
            </a:r>
          </a:p>
          <a:p>
            <a:pPr marL="342900" indent="-342900">
              <a:spcAft>
                <a:spcPts val="2400"/>
              </a:spcAft>
              <a:buFont typeface="Arial" charset="0"/>
              <a:buAutoNum type="arabicPeriod"/>
            </a:pPr>
            <a:r>
              <a:rPr lang="fr-FR" b="1" dirty="0">
                <a:latin typeface="Arial" pitchFamily="34" charset="0"/>
                <a:cs typeface="Arial" pitchFamily="34" charset="0"/>
              </a:rPr>
              <a:t>Élaboration et mise en œuvre d'une campagne d'éducation et de communication du public sur le port du gilet de sauvetage </a:t>
            </a:r>
            <a:r>
              <a:rPr lang="fr-FR" dirty="0">
                <a:latin typeface="Arial" pitchFamily="34" charset="0"/>
                <a:cs typeface="Arial" pitchFamily="34" charset="0"/>
              </a:rPr>
              <a:t>dans les zones test des lacs intérieurs.</a:t>
            </a:r>
            <a:r>
              <a:rPr lang="en-US" dirty="0">
                <a:latin typeface="Arial" pitchFamily="34" charset="0"/>
                <a:cs typeface="Arial" pitchFamily="34" charset="0"/>
              </a:rPr>
              <a:t> </a:t>
            </a:r>
          </a:p>
          <a:p>
            <a:pPr marL="342900" indent="-342900">
              <a:spcAft>
                <a:spcPts val="2400"/>
              </a:spcAft>
              <a:buFont typeface="Arial" charset="0"/>
              <a:buAutoNum type="arabicPeriod"/>
            </a:pPr>
            <a:r>
              <a:rPr lang="fr-FR" b="1" dirty="0">
                <a:latin typeface="Arial" pitchFamily="34" charset="0"/>
                <a:cs typeface="Arial" pitchFamily="34" charset="0"/>
              </a:rPr>
              <a:t>Une deuxième année de recherche d'observation aérienne a été menée sur le port du gilet de sauvetage, </a:t>
            </a:r>
            <a:r>
              <a:rPr lang="fr-FR" dirty="0">
                <a:latin typeface="Arial" pitchFamily="34" charset="0"/>
                <a:cs typeface="Arial" pitchFamily="34" charset="0"/>
              </a:rPr>
              <a:t>pendant et après la mise en œuvre de la campagne.</a:t>
            </a:r>
            <a:endParaRPr lang="en-US" dirty="0">
              <a:latin typeface="Arial" pitchFamily="34" charset="0"/>
              <a:cs typeface="Arial" pitchFamily="34" charset="0"/>
            </a:endParaRPr>
          </a:p>
          <a:p>
            <a:pPr marL="342900" indent="-342900">
              <a:spcAft>
                <a:spcPts val="2400"/>
              </a:spcAft>
              <a:buFont typeface="Arial" charset="0"/>
              <a:buAutoNum type="arabicPeriod"/>
            </a:pPr>
            <a:r>
              <a:rPr lang="fr-FR" b="1" dirty="0">
                <a:latin typeface="Arial" pitchFamily="34" charset="0"/>
                <a:cs typeface="Arial" pitchFamily="34" charset="0"/>
              </a:rPr>
              <a:t>Une enquête de recherche et d'interception a été menée sur l'eau </a:t>
            </a:r>
            <a:r>
              <a:rPr lang="fr-FR" dirty="0">
                <a:latin typeface="Arial" pitchFamily="34" charset="0"/>
                <a:cs typeface="Arial" pitchFamily="34" charset="0"/>
              </a:rPr>
              <a:t>pour mieux comprendre les attitudes des plaisanciers concernant le port du gilet de sauvetage et évaluer l'impact de la campagne.</a:t>
            </a:r>
            <a:endParaRPr lang="en-US" b="1" dirty="0">
              <a:latin typeface="Arial" pitchFamily="34" charset="0"/>
              <a:cs typeface="Arial" pitchFamily="34" charset="0"/>
            </a:endParaRPr>
          </a:p>
          <a:p>
            <a:pPr marL="342900" indent="-342900">
              <a:spcAft>
                <a:spcPts val="2400"/>
              </a:spcAft>
              <a:buFont typeface="Arial" charset="0"/>
              <a:buAutoNum type="arabicPeriod"/>
            </a:pPr>
            <a:r>
              <a:rPr lang="fr-FR" b="1" dirty="0">
                <a:latin typeface="Arial" pitchFamily="34" charset="0"/>
                <a:cs typeface="Arial" pitchFamily="34" charset="0"/>
              </a:rPr>
              <a:t>Partage des résultats et enseignements du RTF à grande échelle </a:t>
            </a:r>
            <a:r>
              <a:rPr lang="fr-FR" dirty="0">
                <a:latin typeface="Arial" pitchFamily="34" charset="0"/>
                <a:cs typeface="Arial" pitchFamily="34" charset="0"/>
              </a:rPr>
              <a:t>parmi les intervenants en sécurité nautique</a:t>
            </a:r>
            <a:r>
              <a:rPr lang="en-US" dirty="0">
                <a:latin typeface="Arial" pitchFamily="34" charset="0"/>
                <a:cs typeface="Arial" pitchFamily="34" charset="0"/>
              </a:rPr>
              <a:t>.</a:t>
            </a:r>
          </a:p>
        </p:txBody>
      </p:sp>
      <p:sp>
        <p:nvSpPr>
          <p:cNvPr id="3" name="Arrow: Right 2">
            <a:extLst>
              <a:ext uri="{FF2B5EF4-FFF2-40B4-BE49-F238E27FC236}">
                <a16:creationId xmlns:a16="http://schemas.microsoft.com/office/drawing/2014/main" id="{F8713AF8-921C-CDD0-98A3-77246288986C}"/>
              </a:ext>
            </a:extLst>
          </p:cNvPr>
          <p:cNvSpPr/>
          <p:nvPr/>
        </p:nvSpPr>
        <p:spPr>
          <a:xfrm>
            <a:off x="361507" y="5354629"/>
            <a:ext cx="905010" cy="3999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852091992"/>
      </p:ext>
    </p:extLst>
  </p:cSld>
  <p:clrMapOvr>
    <a:masterClrMapping/>
  </p:clrMapOvr>
  <p:transition spd="slow">
    <p:fade thruBlk="1"/>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57359A-ACC2-4AC8-94CA-842605F06C6B}" type="slidenum">
              <a:rPr lang="en-US" smtClean="0"/>
              <a:pPr/>
              <a:t>50</a:t>
            </a:fld>
            <a:endParaRPr lang="en-US"/>
          </a:p>
        </p:txBody>
      </p:sp>
      <p:sp>
        <p:nvSpPr>
          <p:cNvPr id="5" name="Rectangle 4"/>
          <p:cNvSpPr>
            <a:spLocks noChangeArrowheads="1"/>
          </p:cNvSpPr>
          <p:nvPr/>
        </p:nvSpPr>
        <p:spPr bwMode="auto">
          <a:xfrm>
            <a:off x="2971800" y="2438400"/>
            <a:ext cx="6400800" cy="2120900"/>
          </a:xfrm>
          <a:prstGeom prst="rect">
            <a:avLst/>
          </a:prstGeom>
          <a:solidFill>
            <a:srgbClr val="DDDDDD"/>
          </a:solidFill>
          <a:ln w="9525">
            <a:noFill/>
            <a:miter lim="800000"/>
            <a:headEnd/>
            <a:tailEnd/>
          </a:ln>
        </p:spPr>
        <p:txBody>
          <a:bodyPr wrap="none" anchor="ctr"/>
          <a:lstStyle/>
          <a:p>
            <a:endParaRPr lang="en-US" b="1"/>
          </a:p>
        </p:txBody>
      </p:sp>
      <p:sp>
        <p:nvSpPr>
          <p:cNvPr id="6" name="Rectangle 5"/>
          <p:cNvSpPr>
            <a:spLocks noChangeArrowheads="1"/>
          </p:cNvSpPr>
          <p:nvPr/>
        </p:nvSpPr>
        <p:spPr bwMode="auto">
          <a:xfrm>
            <a:off x="3124200" y="2590800"/>
            <a:ext cx="6096000" cy="1828800"/>
          </a:xfrm>
          <a:prstGeom prst="rect">
            <a:avLst/>
          </a:prstGeom>
          <a:solidFill>
            <a:srgbClr val="D95E23"/>
          </a:solidFill>
          <a:ln w="9525">
            <a:noFill/>
            <a:miter lim="800000"/>
            <a:headEnd/>
            <a:tailEnd/>
          </a:ln>
        </p:spPr>
        <p:txBody>
          <a:bodyPr wrap="none" anchor="ctr"/>
          <a:lstStyle/>
          <a:p>
            <a:pPr algn="ctr" eaLnBrk="1" hangingPunct="1">
              <a:spcBef>
                <a:spcPct val="0"/>
              </a:spcBef>
              <a:buFontTx/>
              <a:buNone/>
            </a:pPr>
            <a:r>
              <a:rPr lang="fr-FR" sz="3200" dirty="0">
                <a:latin typeface="Arial" pitchFamily="34" charset="0"/>
                <a:cs typeface="Arial" pitchFamily="34" charset="0"/>
              </a:rPr>
              <a:t>Recherche observationnelle sur </a:t>
            </a:r>
          </a:p>
          <a:p>
            <a:pPr algn="ctr" eaLnBrk="1" hangingPunct="1">
              <a:spcBef>
                <a:spcPct val="0"/>
              </a:spcBef>
              <a:buFontTx/>
              <a:buNone/>
            </a:pPr>
            <a:r>
              <a:rPr lang="fr-FR" sz="3200" dirty="0">
                <a:latin typeface="Arial" pitchFamily="34" charset="0"/>
                <a:cs typeface="Arial" pitchFamily="34" charset="0"/>
              </a:rPr>
              <a:t>le port du gilet de sauvetage</a:t>
            </a:r>
          </a:p>
          <a:p>
            <a:pPr algn="ctr" eaLnBrk="1" hangingPunct="1">
              <a:spcBef>
                <a:spcPct val="0"/>
              </a:spcBef>
              <a:buFontTx/>
              <a:buNone/>
            </a:pPr>
            <a:r>
              <a:rPr lang="fr-FR" sz="3200" dirty="0">
                <a:latin typeface="Arial" pitchFamily="34" charset="0"/>
                <a:cs typeface="Arial" pitchFamily="34" charset="0"/>
              </a:rPr>
              <a:t>Taux avant et après la campagne</a:t>
            </a:r>
          </a:p>
        </p:txBody>
      </p:sp>
    </p:spTree>
    <p:custDataLst>
      <p:tags r:id="rId1"/>
    </p:custDataLst>
  </p:cSld>
  <p:clrMapOvr>
    <a:masterClrMapping/>
  </p:clrMapOvr>
  <p:transition spd="slow">
    <p:fade thruBlk="1"/>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6E2588D-E9CE-823B-0360-2F752DC3200F}"/>
              </a:ext>
            </a:extLst>
          </p:cNvPr>
          <p:cNvSpPr/>
          <p:nvPr/>
        </p:nvSpPr>
        <p:spPr>
          <a:xfrm>
            <a:off x="5102942" y="1823709"/>
            <a:ext cx="4348091" cy="4148294"/>
          </a:xfrm>
          <a:prstGeom prst="rect">
            <a:avLst/>
          </a:prstGeom>
          <a:solidFill>
            <a:schemeClr val="bg1">
              <a:lumMod val="95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Rectangle 10">
            <a:extLst>
              <a:ext uri="{FF2B5EF4-FFF2-40B4-BE49-F238E27FC236}">
                <a16:creationId xmlns:a16="http://schemas.microsoft.com/office/drawing/2014/main" id="{3AF1AD86-82D1-DDFA-D104-880C5942B57F}"/>
              </a:ext>
            </a:extLst>
          </p:cNvPr>
          <p:cNvSpPr/>
          <p:nvPr/>
        </p:nvSpPr>
        <p:spPr>
          <a:xfrm>
            <a:off x="133350" y="2059662"/>
            <a:ext cx="4969592" cy="703203"/>
          </a:xfrm>
          <a:prstGeom prst="rect">
            <a:avLst/>
          </a:prstGeom>
          <a:solidFill>
            <a:schemeClr val="bg1">
              <a:lumMod val="95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 name="Title 3">
            <a:extLst>
              <a:ext uri="{FF2B5EF4-FFF2-40B4-BE49-F238E27FC236}">
                <a16:creationId xmlns:a16="http://schemas.microsoft.com/office/drawing/2014/main" id="{01D7D85C-D394-4AFA-A35B-9F95B03F9A6C}"/>
              </a:ext>
            </a:extLst>
          </p:cNvPr>
          <p:cNvSpPr>
            <a:spLocks noGrp="1"/>
          </p:cNvSpPr>
          <p:nvPr>
            <p:ph type="title"/>
          </p:nvPr>
        </p:nvSpPr>
        <p:spPr>
          <a:xfrm>
            <a:off x="1876926" y="-5539"/>
            <a:ext cx="10315070" cy="1060149"/>
          </a:xfrm>
        </p:spPr>
        <p:txBody>
          <a:bodyPr>
            <a:normAutofit fontScale="90000"/>
          </a:bodyPr>
          <a:lstStyle/>
          <a:p>
            <a:r>
              <a:rPr lang="fr-FR" sz="1800" b="1" dirty="0"/>
              <a:t>D'une année sur l'autre (YOY), le port du gilet de sauvetage était stable pour l'ensemble des plaisanciers - 24 % portaient un gilet de sauvetage en 2021, 25 % en 2022 – ce qui n'est pas un changement statistiquement significatif. </a:t>
            </a:r>
            <a:br>
              <a:rPr lang="fr-FR" sz="1800" b="1" dirty="0"/>
            </a:br>
            <a:r>
              <a:rPr lang="fr-FR" sz="1800" b="1" dirty="0"/>
              <a:t>Il y a eu une légère augmentation significative en glissement annuel pour les plaisanciers à moteur à l'exclusion des motomarines. Pas de changements significatifs pour les pagayeurs et les marins à voile.</a:t>
            </a:r>
            <a:endParaRPr lang="fr-FR" sz="2000" b="1" dirty="0"/>
          </a:p>
        </p:txBody>
      </p:sp>
      <p:graphicFrame>
        <p:nvGraphicFramePr>
          <p:cNvPr id="7" name="Chart 6">
            <a:extLst>
              <a:ext uri="{FF2B5EF4-FFF2-40B4-BE49-F238E27FC236}">
                <a16:creationId xmlns:a16="http://schemas.microsoft.com/office/drawing/2014/main" id="{02142814-DD2D-442C-9440-E08502F17B4A}"/>
              </a:ext>
            </a:extLst>
          </p:cNvPr>
          <p:cNvGraphicFramePr/>
          <p:nvPr>
            <p:extLst>
              <p:ext uri="{D42A27DB-BD31-4B8C-83A1-F6EECF244321}">
                <p14:modId xmlns:p14="http://schemas.microsoft.com/office/powerpoint/2010/main" val="2804538362"/>
              </p:ext>
            </p:extLst>
          </p:nvPr>
        </p:nvGraphicFramePr>
        <p:xfrm>
          <a:off x="133350" y="1966417"/>
          <a:ext cx="4448175" cy="4005586"/>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BE5ED317-39E7-4044-817F-B708413928E1}"/>
              </a:ext>
            </a:extLst>
          </p:cNvPr>
          <p:cNvSpPr txBox="1"/>
          <p:nvPr/>
        </p:nvSpPr>
        <p:spPr>
          <a:xfrm>
            <a:off x="133351" y="1182658"/>
            <a:ext cx="4732940" cy="584775"/>
          </a:xfrm>
          <a:prstGeom prst="rect">
            <a:avLst/>
          </a:prstGeom>
          <a:noFill/>
        </p:spPr>
        <p:txBody>
          <a:bodyPr wrap="square" rtlCol="0">
            <a:spAutoFit/>
          </a:bodyPr>
          <a:lstStyle/>
          <a:p>
            <a:r>
              <a:rPr lang="fr-CA" sz="1800" dirty="0">
                <a:effectLst/>
                <a:latin typeface="Calibri" panose="020F0502020204030204" pitchFamily="34" charset="0"/>
                <a:ea typeface="Calibri" panose="020F0502020204030204" pitchFamily="34" charset="0"/>
                <a:cs typeface="Times New Roman" panose="02020603050405020304" pitchFamily="18" charset="0"/>
              </a:rPr>
              <a:t>TAUX  DE PORT DES GILETS DE SAUVETAGE </a:t>
            </a:r>
          </a:p>
          <a:p>
            <a:r>
              <a:rPr lang="fr-FR" sz="1400" dirty="0"/>
              <a:t>% du nombre total de plaisanciers </a:t>
            </a:r>
            <a:endParaRPr lang="en-CA" sz="1400" dirty="0"/>
          </a:p>
        </p:txBody>
      </p:sp>
      <p:sp>
        <p:nvSpPr>
          <p:cNvPr id="6" name="TextBox 5">
            <a:extLst>
              <a:ext uri="{FF2B5EF4-FFF2-40B4-BE49-F238E27FC236}">
                <a16:creationId xmlns:a16="http://schemas.microsoft.com/office/drawing/2014/main" id="{A6FA3FB0-F26A-48E1-9A55-719B31000797}"/>
              </a:ext>
            </a:extLst>
          </p:cNvPr>
          <p:cNvSpPr txBox="1"/>
          <p:nvPr/>
        </p:nvSpPr>
        <p:spPr>
          <a:xfrm>
            <a:off x="-43783" y="6028279"/>
            <a:ext cx="12147007" cy="430887"/>
          </a:xfrm>
          <a:prstGeom prst="rect">
            <a:avLst/>
          </a:prstGeom>
          <a:noFill/>
        </p:spPr>
        <p:txBody>
          <a:bodyPr wrap="square" rtlCol="0">
            <a:spAutoFit/>
          </a:bodyPr>
          <a:lstStyle/>
          <a:p>
            <a:r>
              <a:rPr lang="fr-FR" sz="1100" dirty="0"/>
              <a:t>Statut du gilet de sauvetage/ VFI au moment de l'observation</a:t>
            </a:r>
          </a:p>
          <a:p>
            <a:r>
              <a:rPr lang="fr-FR" sz="1100" dirty="0"/>
              <a:t>Base : Total Plaisanciers 2021, 2022 (11847, 11816), Total Moteur (10711, 10712), Moteur </a:t>
            </a:r>
            <a:r>
              <a:rPr lang="fr-FR" sz="1100" dirty="0" err="1"/>
              <a:t>excl</a:t>
            </a:r>
            <a:r>
              <a:rPr lang="fr-FR" sz="1100" dirty="0"/>
              <a:t>. Motomarine (10228, 10396), Pagayeurs (825, 837), Voile (311, 267)</a:t>
            </a:r>
            <a:endParaRPr lang="en-CA" sz="1100" dirty="0"/>
          </a:p>
        </p:txBody>
      </p:sp>
      <p:sp>
        <p:nvSpPr>
          <p:cNvPr id="27" name="Slide Number Placeholder 5">
            <a:extLst>
              <a:ext uri="{FF2B5EF4-FFF2-40B4-BE49-F238E27FC236}">
                <a16:creationId xmlns:a16="http://schemas.microsoft.com/office/drawing/2014/main" id="{13AC9530-D8ED-4C7C-9898-2ADD63B8843C}"/>
              </a:ext>
            </a:extLst>
          </p:cNvPr>
          <p:cNvSpPr txBox="1">
            <a:spLocks/>
          </p:cNvSpPr>
          <p:nvPr/>
        </p:nvSpPr>
        <p:spPr>
          <a:xfrm>
            <a:off x="11585360" y="6503018"/>
            <a:ext cx="517864" cy="365125"/>
          </a:xfrm>
          <a:prstGeom prst="rect">
            <a:avLst/>
          </a:prstGeom>
        </p:spPr>
        <p:txBody>
          <a:bodyP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53223C-A70F-4A00-9B21-174ED937DE7F}" type="slidenum">
              <a:rPr lang="en-CA" smtClean="0"/>
              <a:pPr/>
              <a:t>51</a:t>
            </a:fld>
            <a:endParaRPr lang="en-CA" dirty="0"/>
          </a:p>
        </p:txBody>
      </p:sp>
      <p:graphicFrame>
        <p:nvGraphicFramePr>
          <p:cNvPr id="2" name="Chart 1">
            <a:extLst>
              <a:ext uri="{FF2B5EF4-FFF2-40B4-BE49-F238E27FC236}">
                <a16:creationId xmlns:a16="http://schemas.microsoft.com/office/drawing/2014/main" id="{AB899488-90B7-7F83-4F0D-ECEDE2492DDA}"/>
              </a:ext>
            </a:extLst>
          </p:cNvPr>
          <p:cNvGraphicFramePr/>
          <p:nvPr>
            <p:extLst>
              <p:ext uri="{D42A27DB-BD31-4B8C-83A1-F6EECF244321}">
                <p14:modId xmlns:p14="http://schemas.microsoft.com/office/powerpoint/2010/main" val="4247466647"/>
              </p:ext>
            </p:extLst>
          </p:nvPr>
        </p:nvGraphicFramePr>
        <p:xfrm>
          <a:off x="5518121" y="1844416"/>
          <a:ext cx="4536142" cy="4249588"/>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00B02DBD-6719-10F6-C6A7-857D254CC3CB}"/>
              </a:ext>
            </a:extLst>
          </p:cNvPr>
          <p:cNvSpPr txBox="1"/>
          <p:nvPr/>
        </p:nvSpPr>
        <p:spPr>
          <a:xfrm>
            <a:off x="5084389" y="1117670"/>
            <a:ext cx="6974260" cy="584775"/>
          </a:xfrm>
          <a:prstGeom prst="rect">
            <a:avLst/>
          </a:prstGeom>
          <a:noFill/>
        </p:spPr>
        <p:txBody>
          <a:bodyPr wrap="square" rtlCol="0">
            <a:spAutoFit/>
          </a:bodyPr>
          <a:lstStyle/>
          <a:p>
            <a:r>
              <a:rPr lang="fr-FR" dirty="0"/>
              <a:t>TAUX DE PORT DES GILETS DE SAUVETAGE/VFI : PAR TYPE DE BATEAU</a:t>
            </a:r>
          </a:p>
          <a:p>
            <a:r>
              <a:rPr lang="fr-FR" sz="1400" dirty="0"/>
              <a:t>portant des vêtements flottants/gonflables : % de plaisanciers par type de bateau</a:t>
            </a:r>
            <a:endParaRPr lang="en-CA" sz="1400" dirty="0"/>
          </a:p>
        </p:txBody>
      </p:sp>
      <p:sp>
        <p:nvSpPr>
          <p:cNvPr id="13" name="Arrow: Pentagon 12">
            <a:extLst>
              <a:ext uri="{FF2B5EF4-FFF2-40B4-BE49-F238E27FC236}">
                <a16:creationId xmlns:a16="http://schemas.microsoft.com/office/drawing/2014/main" id="{48188D3B-E3A0-E48B-E62B-B9C6BC245F06}"/>
              </a:ext>
            </a:extLst>
          </p:cNvPr>
          <p:cNvSpPr/>
          <p:nvPr/>
        </p:nvSpPr>
        <p:spPr>
          <a:xfrm>
            <a:off x="4650658" y="1966417"/>
            <a:ext cx="973701" cy="875106"/>
          </a:xfrm>
          <a:prstGeom prst="homePlat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Arrow: Up 4">
            <a:extLst>
              <a:ext uri="{FF2B5EF4-FFF2-40B4-BE49-F238E27FC236}">
                <a16:creationId xmlns:a16="http://schemas.microsoft.com/office/drawing/2014/main" id="{B5587978-E218-EB00-6242-AF4C2CA01902}"/>
              </a:ext>
            </a:extLst>
          </p:cNvPr>
          <p:cNvSpPr/>
          <p:nvPr/>
        </p:nvSpPr>
        <p:spPr>
          <a:xfrm>
            <a:off x="8237491" y="2841523"/>
            <a:ext cx="168676" cy="230820"/>
          </a:xfrm>
          <a:prstGeom prst="upArrow">
            <a:avLst/>
          </a:prstGeom>
          <a:solidFill>
            <a:srgbClr val="92D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TextBox 9">
            <a:extLst>
              <a:ext uri="{FF2B5EF4-FFF2-40B4-BE49-F238E27FC236}">
                <a16:creationId xmlns:a16="http://schemas.microsoft.com/office/drawing/2014/main" id="{B5937C95-C737-1725-068F-C5229616B89E}"/>
              </a:ext>
            </a:extLst>
          </p:cNvPr>
          <p:cNvSpPr txBox="1"/>
          <p:nvPr/>
        </p:nvSpPr>
        <p:spPr>
          <a:xfrm>
            <a:off x="9279924" y="5963291"/>
            <a:ext cx="2848388" cy="461665"/>
          </a:xfrm>
          <a:prstGeom prst="rect">
            <a:avLst/>
          </a:prstGeom>
          <a:solidFill>
            <a:schemeClr val="bg1"/>
          </a:solidFill>
        </p:spPr>
        <p:txBody>
          <a:bodyPr wrap="square" rtlCol="0">
            <a:spAutoFit/>
          </a:bodyPr>
          <a:lstStyle/>
          <a:p>
            <a:pPr algn="r"/>
            <a:r>
              <a:rPr lang="fr-FR" sz="1200" dirty="0"/>
              <a:t>*Remarque : seules les </a:t>
            </a:r>
            <a:r>
              <a:rPr lang="fr-FR" sz="1200" dirty="0">
                <a:solidFill>
                  <a:srgbClr val="92D050"/>
                </a:solidFill>
              </a:rPr>
              <a:t>augmentations</a:t>
            </a:r>
            <a:r>
              <a:rPr lang="fr-FR" sz="1200" dirty="0"/>
              <a:t> ou </a:t>
            </a:r>
            <a:r>
              <a:rPr lang="fr-FR" sz="1200" dirty="0">
                <a:solidFill>
                  <a:srgbClr val="FFC000"/>
                </a:solidFill>
              </a:rPr>
              <a:t>diminue</a:t>
            </a:r>
            <a:r>
              <a:rPr lang="fr-FR" sz="1200" dirty="0"/>
              <a:t> au niveau 95% / 90% affiché</a:t>
            </a:r>
            <a:endParaRPr lang="en-CA" sz="1200" dirty="0"/>
          </a:p>
        </p:txBody>
      </p:sp>
      <p:sp>
        <p:nvSpPr>
          <p:cNvPr id="15" name="TextBox 14">
            <a:extLst>
              <a:ext uri="{FF2B5EF4-FFF2-40B4-BE49-F238E27FC236}">
                <a16:creationId xmlns:a16="http://schemas.microsoft.com/office/drawing/2014/main" id="{B3E7860D-06B7-B239-E976-46B82E072E52}"/>
              </a:ext>
            </a:extLst>
          </p:cNvPr>
          <p:cNvSpPr txBox="1"/>
          <p:nvPr/>
        </p:nvSpPr>
        <p:spPr>
          <a:xfrm>
            <a:off x="9749206" y="3487125"/>
            <a:ext cx="2189492" cy="1323439"/>
          </a:xfrm>
          <a:prstGeom prst="rect">
            <a:avLst/>
          </a:prstGeom>
          <a:noFill/>
        </p:spPr>
        <p:txBody>
          <a:bodyPr wrap="square" rtlCol="0">
            <a:spAutoFit/>
          </a:bodyPr>
          <a:lstStyle/>
          <a:p>
            <a:pPr marL="285750" indent="-285750" algn="l">
              <a:buFont typeface="Arial" panose="020B0604020202020204" pitchFamily="34" charset="0"/>
              <a:buChar char="•"/>
            </a:pPr>
            <a:r>
              <a:rPr lang="fr-FR" sz="1600" dirty="0"/>
              <a:t>Non significatif changements YOY pour kayak, canoë ou planche à pagaie, au total pagayeurs.</a:t>
            </a:r>
            <a:r>
              <a:rPr lang="en-US" sz="1600" dirty="0"/>
              <a:t>.</a:t>
            </a:r>
          </a:p>
        </p:txBody>
      </p:sp>
      <p:sp>
        <p:nvSpPr>
          <p:cNvPr id="9" name="TextBox 8">
            <a:extLst>
              <a:ext uri="{FF2B5EF4-FFF2-40B4-BE49-F238E27FC236}">
                <a16:creationId xmlns:a16="http://schemas.microsoft.com/office/drawing/2014/main" id="{A1BC1AA7-B052-5805-B977-B92608C98EB5}"/>
              </a:ext>
            </a:extLst>
          </p:cNvPr>
          <p:cNvSpPr txBox="1"/>
          <p:nvPr/>
        </p:nvSpPr>
        <p:spPr>
          <a:xfrm>
            <a:off x="0" y="6512030"/>
            <a:ext cx="9435637" cy="246221"/>
          </a:xfrm>
          <a:prstGeom prst="rect">
            <a:avLst/>
          </a:prstGeom>
          <a:noFill/>
        </p:spPr>
        <p:txBody>
          <a:bodyPr wrap="square" rtlCol="0">
            <a:spAutoFit/>
          </a:bodyPr>
          <a:lstStyle/>
          <a:p>
            <a:r>
              <a:rPr lang="fr-FR" sz="1000" dirty="0">
                <a:solidFill>
                  <a:srgbClr val="000000"/>
                </a:solidFill>
                <a:latin typeface="Lucida Grande"/>
                <a:ea typeface="Lucida Grande"/>
                <a:cs typeface="Lucida Grande"/>
              </a:rPr>
              <a:t>Source – Étude aérienne 2021 &amp; 2022 </a:t>
            </a:r>
            <a:endParaRPr lang="en-CA" sz="1000" dirty="0"/>
          </a:p>
        </p:txBody>
      </p:sp>
      <p:sp>
        <p:nvSpPr>
          <p:cNvPr id="14" name="Slide Number Placeholder 3">
            <a:extLst>
              <a:ext uri="{FF2B5EF4-FFF2-40B4-BE49-F238E27FC236}">
                <a16:creationId xmlns:a16="http://schemas.microsoft.com/office/drawing/2014/main" id="{6991304B-E091-1520-88D4-3577ED5DF119}"/>
              </a:ext>
            </a:extLst>
          </p:cNvPr>
          <p:cNvSpPr>
            <a:spLocks noGrp="1"/>
          </p:cNvSpPr>
          <p:nvPr>
            <p:ph type="sldNum" sz="quarter" idx="12"/>
          </p:nvPr>
        </p:nvSpPr>
        <p:spPr>
          <a:xfrm>
            <a:off x="11414687" y="6480176"/>
            <a:ext cx="768085" cy="365125"/>
          </a:xfrm>
        </p:spPr>
        <p:txBody>
          <a:bodyPr/>
          <a:lstStyle/>
          <a:p>
            <a:fld id="{5857359A-ACC2-4AC8-94CA-842605F06C6B}" type="slidenum">
              <a:rPr lang="en-US">
                <a:solidFill>
                  <a:prstClr val="white">
                    <a:lumMod val="50000"/>
                  </a:prstClr>
                </a:solidFill>
                <a:latin typeface="Calibri"/>
              </a:rPr>
              <a:pPr/>
              <a:t>51</a:t>
            </a:fld>
            <a:endParaRPr lang="en-US" dirty="0">
              <a:solidFill>
                <a:prstClr val="white">
                  <a:lumMod val="50000"/>
                </a:prstClr>
              </a:solidFill>
              <a:latin typeface="Calibri"/>
            </a:endParaRPr>
          </a:p>
        </p:txBody>
      </p:sp>
    </p:spTree>
    <p:custDataLst>
      <p:tags r:id="rId1"/>
    </p:custDataLst>
    <p:extLst>
      <p:ext uri="{BB962C8B-B14F-4D97-AF65-F5344CB8AC3E}">
        <p14:creationId xmlns:p14="http://schemas.microsoft.com/office/powerpoint/2010/main" val="1237122270"/>
      </p:ext>
    </p:extLst>
  </p:cSld>
  <p:clrMapOvr>
    <a:masterClrMapping/>
  </p:clrMapOvr>
  <p:transition spd="slow">
    <p:fade thruBlk="1"/>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D60E735E-DE35-41BD-B1BD-285C51FCDAC5}"/>
              </a:ext>
            </a:extLst>
          </p:cNvPr>
          <p:cNvGraphicFramePr/>
          <p:nvPr>
            <p:extLst>
              <p:ext uri="{D42A27DB-BD31-4B8C-83A1-F6EECF244321}">
                <p14:modId xmlns:p14="http://schemas.microsoft.com/office/powerpoint/2010/main" val="3433248072"/>
              </p:ext>
            </p:extLst>
          </p:nvPr>
        </p:nvGraphicFramePr>
        <p:xfrm>
          <a:off x="383575" y="1563585"/>
          <a:ext cx="5981699" cy="79326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5BE280AF-5D85-7BB3-7D01-9B6B62FAC74F}"/>
              </a:ext>
            </a:extLst>
          </p:cNvPr>
          <p:cNvGraphicFramePr/>
          <p:nvPr>
            <p:extLst>
              <p:ext uri="{D42A27DB-BD31-4B8C-83A1-F6EECF244321}">
                <p14:modId xmlns:p14="http://schemas.microsoft.com/office/powerpoint/2010/main" val="2838283207"/>
              </p:ext>
            </p:extLst>
          </p:nvPr>
        </p:nvGraphicFramePr>
        <p:xfrm>
          <a:off x="383576" y="2379746"/>
          <a:ext cx="5981699" cy="76943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12">
            <a:extLst>
              <a:ext uri="{FF2B5EF4-FFF2-40B4-BE49-F238E27FC236}">
                <a16:creationId xmlns:a16="http://schemas.microsoft.com/office/drawing/2014/main" id="{66443007-62A0-D7B6-1B8A-D95B0EEFD235}"/>
              </a:ext>
            </a:extLst>
          </p:cNvPr>
          <p:cNvGraphicFramePr/>
          <p:nvPr>
            <p:extLst>
              <p:ext uri="{D42A27DB-BD31-4B8C-83A1-F6EECF244321}">
                <p14:modId xmlns:p14="http://schemas.microsoft.com/office/powerpoint/2010/main" val="3492111107"/>
              </p:ext>
            </p:extLst>
          </p:nvPr>
        </p:nvGraphicFramePr>
        <p:xfrm>
          <a:off x="383576" y="3148791"/>
          <a:ext cx="5981699" cy="2902054"/>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01D7D85C-D394-4AFA-A35B-9F95B03F9A6C}"/>
              </a:ext>
            </a:extLst>
          </p:cNvPr>
          <p:cNvSpPr>
            <a:spLocks noGrp="1"/>
          </p:cNvSpPr>
          <p:nvPr>
            <p:ph type="title"/>
          </p:nvPr>
        </p:nvSpPr>
        <p:spPr>
          <a:xfrm>
            <a:off x="1840831" y="1"/>
            <a:ext cx="10351165" cy="1000730"/>
          </a:xfrm>
        </p:spPr>
        <p:txBody>
          <a:bodyPr>
            <a:noAutofit/>
          </a:bodyPr>
          <a:lstStyle/>
          <a:p>
            <a:r>
              <a:rPr lang="fr-FR" sz="1600" b="1" dirty="0"/>
              <a:t>Les taux de port des gilets de sauvetage des plaisanciers à moteur sont restés très faibles pour la plupart des types de bateaux en 2022. Les taux de port des gilets de sauvetage ont augmenté en glissement annuel pour les grands et petits pontons et ont diminué en glissement annuel pour les motomarines (bien qu'ils soient toujours très élevés en valeur absolue).</a:t>
            </a:r>
            <a:endParaRPr lang="en-CA" sz="1600" dirty="0"/>
          </a:p>
        </p:txBody>
      </p:sp>
      <p:sp>
        <p:nvSpPr>
          <p:cNvPr id="8" name="TextBox 7">
            <a:extLst>
              <a:ext uri="{FF2B5EF4-FFF2-40B4-BE49-F238E27FC236}">
                <a16:creationId xmlns:a16="http://schemas.microsoft.com/office/drawing/2014/main" id="{BE5ED317-39E7-4044-817F-B708413928E1}"/>
              </a:ext>
            </a:extLst>
          </p:cNvPr>
          <p:cNvSpPr txBox="1"/>
          <p:nvPr/>
        </p:nvSpPr>
        <p:spPr>
          <a:xfrm>
            <a:off x="0" y="1087952"/>
            <a:ext cx="12191999" cy="584775"/>
          </a:xfrm>
          <a:prstGeom prst="rect">
            <a:avLst/>
          </a:prstGeom>
          <a:noFill/>
        </p:spPr>
        <p:txBody>
          <a:bodyPr wrap="square" rtlCol="0">
            <a:spAutoFit/>
          </a:bodyPr>
          <a:lstStyle/>
          <a:p>
            <a:r>
              <a:rPr lang="fr-FR" dirty="0"/>
              <a:t>TAUX DE PORT DES GILETS DE SAUVETAGE/VFI : </a:t>
            </a:r>
            <a:r>
              <a:rPr lang="fr-FR" b="1" dirty="0"/>
              <a:t>PAR TOTAUX DE BATEAUX À MOTEUR ET TYPE DE BATEAU </a:t>
            </a:r>
            <a:endParaRPr lang="en-CA" b="1" dirty="0"/>
          </a:p>
          <a:p>
            <a:r>
              <a:rPr lang="fr-FR" sz="1400" dirty="0"/>
              <a:t>% portant un gilet de sauvetage/VFI</a:t>
            </a:r>
            <a:endParaRPr lang="en-CA" sz="1400" dirty="0"/>
          </a:p>
        </p:txBody>
      </p:sp>
      <p:sp>
        <p:nvSpPr>
          <p:cNvPr id="6" name="TextBox 5">
            <a:extLst>
              <a:ext uri="{FF2B5EF4-FFF2-40B4-BE49-F238E27FC236}">
                <a16:creationId xmlns:a16="http://schemas.microsoft.com/office/drawing/2014/main" id="{A6FA3FB0-F26A-48E1-9A55-719B31000797}"/>
              </a:ext>
            </a:extLst>
          </p:cNvPr>
          <p:cNvSpPr txBox="1"/>
          <p:nvPr/>
        </p:nvSpPr>
        <p:spPr>
          <a:xfrm>
            <a:off x="-1" y="5857269"/>
            <a:ext cx="9623277" cy="769441"/>
          </a:xfrm>
          <a:prstGeom prst="rect">
            <a:avLst/>
          </a:prstGeom>
          <a:noFill/>
        </p:spPr>
        <p:txBody>
          <a:bodyPr wrap="square" rtlCol="0">
            <a:spAutoFit/>
          </a:bodyPr>
          <a:lstStyle/>
          <a:p>
            <a:r>
              <a:rPr lang="fr-FR" sz="1100" dirty="0"/>
              <a:t>Statut des gilets de sauvetage/VFI par type d'embarcation au moment de l'observation</a:t>
            </a:r>
          </a:p>
          <a:p>
            <a:r>
              <a:rPr lang="fr-FR" sz="1100" dirty="0"/>
              <a:t>Base 2021, 2022 : Total Moteur (10711, 10712), Moteur </a:t>
            </a:r>
            <a:r>
              <a:rPr lang="fr-FR" sz="1100" dirty="0" err="1"/>
              <a:t>excl</a:t>
            </a:r>
            <a:r>
              <a:rPr lang="fr-FR" sz="1100" dirty="0"/>
              <a:t>. Motomarine (10228, 10396), Moteur &lt;6m (7728, 8243), Moteur 6m+ (4119, 3573), Motomarine (483, 316), Pneumatique (100,76), Petit bateau moteur ouvert (2929, 2191), Petit runabout (2576, 3598), Grand runabout (2202, 1725), Grand ponton (1188, 1204), Petit ponton (629, 1016), Grand </a:t>
            </a:r>
            <a:r>
              <a:rPr lang="fr-FR" sz="1100" dirty="0" err="1"/>
              <a:t>Cabin</a:t>
            </a:r>
            <a:r>
              <a:rPr lang="fr-FR" sz="1100" dirty="0"/>
              <a:t> Cruiser diminue à 95% / 90% niveau affiché croiseur (423, 378)</a:t>
            </a:r>
          </a:p>
        </p:txBody>
      </p:sp>
      <p:sp>
        <p:nvSpPr>
          <p:cNvPr id="28" name="TextBox 27">
            <a:extLst>
              <a:ext uri="{FF2B5EF4-FFF2-40B4-BE49-F238E27FC236}">
                <a16:creationId xmlns:a16="http://schemas.microsoft.com/office/drawing/2014/main" id="{C6D4E357-1193-412A-8462-EBCAA376F645}"/>
              </a:ext>
            </a:extLst>
          </p:cNvPr>
          <p:cNvSpPr txBox="1"/>
          <p:nvPr/>
        </p:nvSpPr>
        <p:spPr>
          <a:xfrm>
            <a:off x="7840331" y="2337129"/>
            <a:ext cx="4082708" cy="2800767"/>
          </a:xfrm>
          <a:prstGeom prst="rect">
            <a:avLst/>
          </a:prstGeom>
          <a:noFill/>
        </p:spPr>
        <p:txBody>
          <a:bodyPr wrap="square" rtlCol="0">
            <a:spAutoFit/>
          </a:bodyPr>
          <a:lstStyle/>
          <a:p>
            <a:pPr marL="285750" indent="-285750" algn="l">
              <a:buFont typeface="Arial" panose="020B0604020202020204" pitchFamily="34" charset="0"/>
              <a:buChar char="•"/>
            </a:pPr>
            <a:r>
              <a:rPr lang="fr-FR" sz="1600" dirty="0"/>
              <a:t>L'augmentation du port du gilet de sauvetage dans les grands les taux des pontons peuvent être liés à une hausse nombre d'enfants à bord en 2022 ainsi que plus d'observations par grand vent et conditions de vagues.</a:t>
            </a:r>
          </a:p>
          <a:p>
            <a:pPr marL="285750" indent="-285750" algn="l">
              <a:buFont typeface="Arial" panose="020B0604020202020204" pitchFamily="34" charset="0"/>
              <a:buChar char="•"/>
            </a:pPr>
            <a:endParaRPr lang="en-US" sz="1600" dirty="0"/>
          </a:p>
          <a:p>
            <a:pPr marL="285750" indent="-285750" algn="l">
              <a:buFont typeface="Arial" panose="020B0604020202020204" pitchFamily="34" charset="0"/>
              <a:buChar char="•"/>
            </a:pPr>
            <a:r>
              <a:rPr lang="fr-FR" sz="1600" dirty="0"/>
              <a:t>La diminution en 2022 du port du gilet de sauvetage pour la motomarine concernait en grande partie des adultes de 18 ans et plus.</a:t>
            </a:r>
            <a:endParaRPr lang="en-US" sz="1600" dirty="0"/>
          </a:p>
        </p:txBody>
      </p:sp>
      <p:sp>
        <p:nvSpPr>
          <p:cNvPr id="35" name="Slide Number Placeholder 5">
            <a:extLst>
              <a:ext uri="{FF2B5EF4-FFF2-40B4-BE49-F238E27FC236}">
                <a16:creationId xmlns:a16="http://schemas.microsoft.com/office/drawing/2014/main" id="{45F9594B-0417-45A1-BD1C-0C1F9504D4DE}"/>
              </a:ext>
            </a:extLst>
          </p:cNvPr>
          <p:cNvSpPr txBox="1">
            <a:spLocks/>
          </p:cNvSpPr>
          <p:nvPr/>
        </p:nvSpPr>
        <p:spPr>
          <a:xfrm>
            <a:off x="11585360" y="6503018"/>
            <a:ext cx="517864" cy="365125"/>
          </a:xfrm>
          <a:prstGeom prst="rect">
            <a:avLst/>
          </a:prstGeom>
        </p:spPr>
        <p:txBody>
          <a:bodyP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53223C-A70F-4A00-9B21-174ED937DE7F}" type="slidenum">
              <a:rPr lang="en-CA" smtClean="0"/>
              <a:pPr/>
              <a:t>52</a:t>
            </a:fld>
            <a:endParaRPr lang="en-CA" dirty="0"/>
          </a:p>
        </p:txBody>
      </p:sp>
      <p:sp>
        <p:nvSpPr>
          <p:cNvPr id="44" name="Arrow: Up 43">
            <a:extLst>
              <a:ext uri="{FF2B5EF4-FFF2-40B4-BE49-F238E27FC236}">
                <a16:creationId xmlns:a16="http://schemas.microsoft.com/office/drawing/2014/main" id="{45090DD6-6567-4216-A9D2-24B523864003}"/>
              </a:ext>
            </a:extLst>
          </p:cNvPr>
          <p:cNvSpPr/>
          <p:nvPr/>
        </p:nvSpPr>
        <p:spPr>
          <a:xfrm>
            <a:off x="3701855" y="5260850"/>
            <a:ext cx="168676" cy="230820"/>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6" name="Arrow: Up 45">
            <a:extLst>
              <a:ext uri="{FF2B5EF4-FFF2-40B4-BE49-F238E27FC236}">
                <a16:creationId xmlns:a16="http://schemas.microsoft.com/office/drawing/2014/main" id="{01AFE4EF-1F28-4262-887F-BF3DBFAA6DD6}"/>
              </a:ext>
            </a:extLst>
          </p:cNvPr>
          <p:cNvSpPr/>
          <p:nvPr/>
        </p:nvSpPr>
        <p:spPr>
          <a:xfrm rot="10800000">
            <a:off x="6376305" y="3320345"/>
            <a:ext cx="168676" cy="230820"/>
          </a:xfrm>
          <a:prstGeom prst="up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Arrow: Up 1">
            <a:extLst>
              <a:ext uri="{FF2B5EF4-FFF2-40B4-BE49-F238E27FC236}">
                <a16:creationId xmlns:a16="http://schemas.microsoft.com/office/drawing/2014/main" id="{59840552-3627-ACBA-C96B-0A8A17ECEB93}"/>
              </a:ext>
            </a:extLst>
          </p:cNvPr>
          <p:cNvSpPr/>
          <p:nvPr/>
        </p:nvSpPr>
        <p:spPr>
          <a:xfrm>
            <a:off x="3784635" y="4933284"/>
            <a:ext cx="168676" cy="230820"/>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BA517AFD-61FC-F394-61E8-1BE6183C1407}"/>
              </a:ext>
            </a:extLst>
          </p:cNvPr>
          <p:cNvSpPr txBox="1"/>
          <p:nvPr/>
        </p:nvSpPr>
        <p:spPr>
          <a:xfrm>
            <a:off x="9242858" y="5974789"/>
            <a:ext cx="2949142" cy="461665"/>
          </a:xfrm>
          <a:prstGeom prst="rect">
            <a:avLst/>
          </a:prstGeom>
          <a:noFill/>
        </p:spPr>
        <p:txBody>
          <a:bodyPr wrap="square" rtlCol="0">
            <a:spAutoFit/>
          </a:bodyPr>
          <a:lstStyle/>
          <a:p>
            <a:pPr algn="r"/>
            <a:r>
              <a:rPr lang="fr-FR" sz="1200" dirty="0"/>
              <a:t>*Remarque : seules les </a:t>
            </a:r>
            <a:r>
              <a:rPr lang="fr-FR" sz="1200" dirty="0">
                <a:solidFill>
                  <a:srgbClr val="92D050"/>
                </a:solidFill>
              </a:rPr>
              <a:t>augmentations</a:t>
            </a:r>
            <a:r>
              <a:rPr lang="fr-FR" sz="1200" dirty="0"/>
              <a:t> ou </a:t>
            </a:r>
            <a:r>
              <a:rPr lang="fr-FR" sz="1200" dirty="0">
                <a:solidFill>
                  <a:srgbClr val="FFC000"/>
                </a:solidFill>
              </a:rPr>
              <a:t>diminue</a:t>
            </a:r>
            <a:r>
              <a:rPr lang="fr-FR" sz="1200" dirty="0"/>
              <a:t> au niveau 95% / 90% affiché</a:t>
            </a:r>
            <a:endParaRPr lang="en-CA" sz="1200" dirty="0"/>
          </a:p>
        </p:txBody>
      </p:sp>
      <p:sp>
        <p:nvSpPr>
          <p:cNvPr id="3" name="Arrow: Up 2">
            <a:extLst>
              <a:ext uri="{FF2B5EF4-FFF2-40B4-BE49-F238E27FC236}">
                <a16:creationId xmlns:a16="http://schemas.microsoft.com/office/drawing/2014/main" id="{BB1B3A8B-9EFF-9F33-FDE0-4613920EA169}"/>
              </a:ext>
            </a:extLst>
          </p:cNvPr>
          <p:cNvSpPr/>
          <p:nvPr/>
        </p:nvSpPr>
        <p:spPr>
          <a:xfrm>
            <a:off x="3868973" y="2048689"/>
            <a:ext cx="168676" cy="230820"/>
          </a:xfrm>
          <a:prstGeom prst="upArrow">
            <a:avLst/>
          </a:prstGeom>
          <a:solidFill>
            <a:srgbClr val="00B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TextBox 4">
            <a:extLst>
              <a:ext uri="{FF2B5EF4-FFF2-40B4-BE49-F238E27FC236}">
                <a16:creationId xmlns:a16="http://schemas.microsoft.com/office/drawing/2014/main" id="{3CFC0B37-94FD-68DE-23AE-81E9D1D97FC7}"/>
              </a:ext>
            </a:extLst>
          </p:cNvPr>
          <p:cNvSpPr txBox="1"/>
          <p:nvPr/>
        </p:nvSpPr>
        <p:spPr>
          <a:xfrm>
            <a:off x="0" y="6512030"/>
            <a:ext cx="9435637" cy="246221"/>
          </a:xfrm>
          <a:prstGeom prst="rect">
            <a:avLst/>
          </a:prstGeom>
          <a:noFill/>
        </p:spPr>
        <p:txBody>
          <a:bodyPr wrap="square" rtlCol="0">
            <a:spAutoFit/>
          </a:bodyPr>
          <a:lstStyle/>
          <a:p>
            <a:r>
              <a:rPr lang="fr-FR" sz="1000" dirty="0">
                <a:solidFill>
                  <a:srgbClr val="000000"/>
                </a:solidFill>
                <a:latin typeface="Lucida Grande"/>
                <a:ea typeface="Lucida Grande"/>
                <a:cs typeface="Lucida Grande"/>
              </a:rPr>
              <a:t>Source – Étude aérienne 2021 &amp; 2022 </a:t>
            </a:r>
            <a:endParaRPr lang="en-CA" sz="1000" dirty="0"/>
          </a:p>
        </p:txBody>
      </p:sp>
      <p:sp>
        <p:nvSpPr>
          <p:cNvPr id="9" name="Slide Number Placeholder 3">
            <a:extLst>
              <a:ext uri="{FF2B5EF4-FFF2-40B4-BE49-F238E27FC236}">
                <a16:creationId xmlns:a16="http://schemas.microsoft.com/office/drawing/2014/main" id="{BA986DD6-DE1E-0B4A-2EC0-74492ECA106B}"/>
              </a:ext>
            </a:extLst>
          </p:cNvPr>
          <p:cNvSpPr>
            <a:spLocks noGrp="1"/>
          </p:cNvSpPr>
          <p:nvPr>
            <p:ph type="sldNum" sz="quarter" idx="12"/>
          </p:nvPr>
        </p:nvSpPr>
        <p:spPr>
          <a:xfrm>
            <a:off x="11414687" y="6480176"/>
            <a:ext cx="768085" cy="365125"/>
          </a:xfrm>
        </p:spPr>
        <p:txBody>
          <a:bodyPr/>
          <a:lstStyle/>
          <a:p>
            <a:fld id="{5857359A-ACC2-4AC8-94CA-842605F06C6B}" type="slidenum">
              <a:rPr lang="en-US">
                <a:solidFill>
                  <a:prstClr val="white">
                    <a:lumMod val="50000"/>
                  </a:prstClr>
                </a:solidFill>
                <a:latin typeface="Calibri"/>
              </a:rPr>
              <a:pPr/>
              <a:t>52</a:t>
            </a:fld>
            <a:endParaRPr lang="en-US" dirty="0">
              <a:solidFill>
                <a:prstClr val="white">
                  <a:lumMod val="50000"/>
                </a:prstClr>
              </a:solidFill>
              <a:latin typeface="Calibri"/>
            </a:endParaRPr>
          </a:p>
        </p:txBody>
      </p:sp>
    </p:spTree>
    <p:custDataLst>
      <p:tags r:id="rId1"/>
    </p:custDataLst>
    <p:extLst>
      <p:ext uri="{BB962C8B-B14F-4D97-AF65-F5344CB8AC3E}">
        <p14:creationId xmlns:p14="http://schemas.microsoft.com/office/powerpoint/2010/main" val="4012197142"/>
      </p:ext>
    </p:extLst>
  </p:cSld>
  <p:clrMapOvr>
    <a:masterClrMapping/>
  </p:clrMapOvr>
  <p:transition spd="slow">
    <p:fade thruBlk="1"/>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B17B4418-F49E-4412-F731-29AAED658101}"/>
              </a:ext>
            </a:extLst>
          </p:cNvPr>
          <p:cNvGraphicFramePr/>
          <p:nvPr>
            <p:extLst>
              <p:ext uri="{D42A27DB-BD31-4B8C-83A1-F6EECF244321}">
                <p14:modId xmlns:p14="http://schemas.microsoft.com/office/powerpoint/2010/main" val="3111806572"/>
              </p:ext>
            </p:extLst>
          </p:nvPr>
        </p:nvGraphicFramePr>
        <p:xfrm>
          <a:off x="3043716" y="1992786"/>
          <a:ext cx="3222594" cy="424399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92F8B8FA-F7E9-9D05-BC86-D84FCA1A8CF3}"/>
              </a:ext>
            </a:extLst>
          </p:cNvPr>
          <p:cNvGraphicFramePr/>
          <p:nvPr>
            <p:extLst>
              <p:ext uri="{D42A27DB-BD31-4B8C-83A1-F6EECF244321}">
                <p14:modId xmlns:p14="http://schemas.microsoft.com/office/powerpoint/2010/main" val="291880413"/>
              </p:ext>
            </p:extLst>
          </p:nvPr>
        </p:nvGraphicFramePr>
        <p:xfrm>
          <a:off x="107828" y="1992786"/>
          <a:ext cx="3222594" cy="42439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Chart 16">
            <a:extLst>
              <a:ext uri="{FF2B5EF4-FFF2-40B4-BE49-F238E27FC236}">
                <a16:creationId xmlns:a16="http://schemas.microsoft.com/office/drawing/2014/main" id="{F2EDF5BF-C878-EE0D-1314-1B989F422B1D}"/>
              </a:ext>
            </a:extLst>
          </p:cNvPr>
          <p:cNvGraphicFramePr/>
          <p:nvPr>
            <p:extLst>
              <p:ext uri="{D42A27DB-BD31-4B8C-83A1-F6EECF244321}">
                <p14:modId xmlns:p14="http://schemas.microsoft.com/office/powerpoint/2010/main" val="192337663"/>
              </p:ext>
            </p:extLst>
          </p:nvPr>
        </p:nvGraphicFramePr>
        <p:xfrm>
          <a:off x="8915492" y="1992786"/>
          <a:ext cx="3222594" cy="4243997"/>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01D7D85C-D394-4AFA-A35B-9F95B03F9A6C}"/>
              </a:ext>
            </a:extLst>
          </p:cNvPr>
          <p:cNvSpPr>
            <a:spLocks noGrp="1"/>
          </p:cNvSpPr>
          <p:nvPr>
            <p:ph type="title"/>
          </p:nvPr>
        </p:nvSpPr>
        <p:spPr>
          <a:xfrm>
            <a:off x="1937083" y="0"/>
            <a:ext cx="10254913" cy="1147649"/>
          </a:xfrm>
        </p:spPr>
        <p:txBody>
          <a:bodyPr anchor="t">
            <a:noAutofit/>
          </a:bodyPr>
          <a:lstStyle/>
          <a:p>
            <a:r>
              <a:rPr lang="fr-FR" sz="1500" b="1" dirty="0"/>
              <a:t>Il y a eu une légère baisse d'une année à l'autre (YOY) du port du gilet chez les enfants jusqu'à 12 ans et une légère augmentation chez les adolescents de 13 à 17 ans, toutes deux attribuables au motonautisme.</a:t>
            </a:r>
            <a:br>
              <a:rPr lang="fr-FR" sz="1500" b="1" dirty="0"/>
            </a:br>
            <a:r>
              <a:rPr lang="fr-FR" sz="1500" b="1" dirty="0"/>
              <a:t>Il n'y a pas eu de changement global du YOY dans les taux de port du gilet pour les hommes ou les femmes ; ni pour Seul contre 2+ occupants ; ni pour les opérateurs contre les passagers.</a:t>
            </a:r>
          </a:p>
        </p:txBody>
      </p:sp>
      <p:sp>
        <p:nvSpPr>
          <p:cNvPr id="8" name="TextBox 7">
            <a:extLst>
              <a:ext uri="{FF2B5EF4-FFF2-40B4-BE49-F238E27FC236}">
                <a16:creationId xmlns:a16="http://schemas.microsoft.com/office/drawing/2014/main" id="{BE5ED317-39E7-4044-817F-B708413928E1}"/>
              </a:ext>
            </a:extLst>
          </p:cNvPr>
          <p:cNvSpPr txBox="1"/>
          <p:nvPr/>
        </p:nvSpPr>
        <p:spPr>
          <a:xfrm>
            <a:off x="107828" y="1147649"/>
            <a:ext cx="9327809" cy="584775"/>
          </a:xfrm>
          <a:prstGeom prst="rect">
            <a:avLst/>
          </a:prstGeom>
          <a:noFill/>
        </p:spPr>
        <p:txBody>
          <a:bodyPr wrap="square" rtlCol="0">
            <a:spAutoFit/>
          </a:bodyPr>
          <a:lstStyle/>
          <a:p>
            <a:r>
              <a:rPr lang="fr-FR" dirty="0"/>
              <a:t>PORT DU GILET DE SAUVETAGE / VFI : PAR ÂGE, SEXE, NOMBRE D'OCCUPANTS, POSTE</a:t>
            </a:r>
          </a:p>
          <a:p>
            <a:r>
              <a:rPr lang="fr-FR" sz="1400" dirty="0"/>
              <a:t>% portant un gilet de sauvetage / VFI</a:t>
            </a:r>
            <a:endParaRPr lang="en-CA" sz="1400" dirty="0"/>
          </a:p>
        </p:txBody>
      </p:sp>
      <p:sp>
        <p:nvSpPr>
          <p:cNvPr id="6" name="TextBox 5">
            <a:extLst>
              <a:ext uri="{FF2B5EF4-FFF2-40B4-BE49-F238E27FC236}">
                <a16:creationId xmlns:a16="http://schemas.microsoft.com/office/drawing/2014/main" id="{A6FA3FB0-F26A-48E1-9A55-719B31000797}"/>
              </a:ext>
            </a:extLst>
          </p:cNvPr>
          <p:cNvSpPr txBox="1"/>
          <p:nvPr/>
        </p:nvSpPr>
        <p:spPr>
          <a:xfrm>
            <a:off x="0" y="5696126"/>
            <a:ext cx="7649029" cy="938719"/>
          </a:xfrm>
          <a:prstGeom prst="rect">
            <a:avLst/>
          </a:prstGeom>
          <a:noFill/>
        </p:spPr>
        <p:txBody>
          <a:bodyPr wrap="square" rtlCol="0">
            <a:spAutoFit/>
          </a:bodyPr>
          <a:lstStyle/>
          <a:p>
            <a:r>
              <a:rPr lang="fr-FR" sz="1100" dirty="0"/>
              <a:t>Estimation de l'âge, du sexe, du nombre d'occupants, de la position dans le bateau au moment de l'observation</a:t>
            </a:r>
          </a:p>
          <a:p>
            <a:r>
              <a:rPr lang="fr-FR" sz="1100" dirty="0"/>
              <a:t>Base 2021, 2022 de Total (11847, 11816), Enfants (872, 817), Ados (745, 784), Adultes (9450, 9260), Seniors (581, 620); Homme (7292, 7217), Femme (4140, 4128); Un occupant (1112, 1111), 2+ occupants (10735, 10705); PO (4584, 4432), PSGR (7263, 7384), OP adulte (4391, 4191), PSGR adulte (5640, 5689), PSGR adolescent (657, 681), PSGR enfant (856, 809)</a:t>
            </a:r>
          </a:p>
          <a:p>
            <a:endParaRPr lang="en-CA" sz="1100" dirty="0"/>
          </a:p>
        </p:txBody>
      </p:sp>
      <p:sp>
        <p:nvSpPr>
          <p:cNvPr id="9" name="TextBox 8">
            <a:extLst>
              <a:ext uri="{FF2B5EF4-FFF2-40B4-BE49-F238E27FC236}">
                <a16:creationId xmlns:a16="http://schemas.microsoft.com/office/drawing/2014/main" id="{88DC38EB-665B-4817-BDBE-558B3ECD4C15}"/>
              </a:ext>
            </a:extLst>
          </p:cNvPr>
          <p:cNvSpPr txBox="1"/>
          <p:nvPr/>
        </p:nvSpPr>
        <p:spPr>
          <a:xfrm>
            <a:off x="0" y="1755816"/>
            <a:ext cx="6972300" cy="307777"/>
          </a:xfrm>
          <a:prstGeom prst="rect">
            <a:avLst/>
          </a:prstGeom>
          <a:noFill/>
        </p:spPr>
        <p:txBody>
          <a:bodyPr wrap="square" rtlCol="0">
            <a:spAutoFit/>
          </a:bodyPr>
          <a:lstStyle/>
          <a:p>
            <a:pPr algn="ctr"/>
            <a:r>
              <a:rPr lang="fr-FR" sz="1400" dirty="0"/>
              <a:t>% d'usure des gilets de sauvetage/VFI pour tous les plaisanciers</a:t>
            </a:r>
            <a:endParaRPr lang="en-CA" sz="1400" dirty="0"/>
          </a:p>
        </p:txBody>
      </p:sp>
      <p:sp>
        <p:nvSpPr>
          <p:cNvPr id="61" name="Slide Number Placeholder 5">
            <a:extLst>
              <a:ext uri="{FF2B5EF4-FFF2-40B4-BE49-F238E27FC236}">
                <a16:creationId xmlns:a16="http://schemas.microsoft.com/office/drawing/2014/main" id="{F9BC55C7-E2F9-471B-BEFF-84B86E713B07}"/>
              </a:ext>
            </a:extLst>
          </p:cNvPr>
          <p:cNvSpPr txBox="1">
            <a:spLocks/>
          </p:cNvSpPr>
          <p:nvPr/>
        </p:nvSpPr>
        <p:spPr>
          <a:xfrm>
            <a:off x="11585360" y="6503018"/>
            <a:ext cx="517864" cy="365125"/>
          </a:xfrm>
          <a:prstGeom prst="rect">
            <a:avLst/>
          </a:prstGeom>
        </p:spPr>
        <p:txBody>
          <a:bodyP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53223C-A70F-4A00-9B21-174ED937DE7F}" type="slidenum">
              <a:rPr lang="en-CA" smtClean="0"/>
              <a:pPr/>
              <a:t>53</a:t>
            </a:fld>
            <a:endParaRPr lang="en-CA" dirty="0"/>
          </a:p>
        </p:txBody>
      </p:sp>
      <p:sp>
        <p:nvSpPr>
          <p:cNvPr id="12" name="TextBox 11">
            <a:extLst>
              <a:ext uri="{FF2B5EF4-FFF2-40B4-BE49-F238E27FC236}">
                <a16:creationId xmlns:a16="http://schemas.microsoft.com/office/drawing/2014/main" id="{0389DEE0-1F8F-ADA4-0A86-33F40FEEABE1}"/>
              </a:ext>
            </a:extLst>
          </p:cNvPr>
          <p:cNvSpPr txBox="1"/>
          <p:nvPr/>
        </p:nvSpPr>
        <p:spPr>
          <a:xfrm>
            <a:off x="9226911" y="5974525"/>
            <a:ext cx="2989798" cy="461665"/>
          </a:xfrm>
          <a:prstGeom prst="rect">
            <a:avLst/>
          </a:prstGeom>
          <a:solidFill>
            <a:schemeClr val="bg1"/>
          </a:solidFill>
        </p:spPr>
        <p:txBody>
          <a:bodyPr wrap="square" rtlCol="0">
            <a:spAutoFit/>
          </a:bodyPr>
          <a:lstStyle/>
          <a:p>
            <a:pPr algn="r"/>
            <a:r>
              <a:rPr lang="fr-FR" sz="1200" dirty="0"/>
              <a:t>*Remarque : seules les </a:t>
            </a:r>
            <a:r>
              <a:rPr lang="fr-FR" sz="1200" dirty="0">
                <a:solidFill>
                  <a:srgbClr val="92D050"/>
                </a:solidFill>
              </a:rPr>
              <a:t>augmentations</a:t>
            </a:r>
            <a:r>
              <a:rPr lang="fr-FR" sz="1200" dirty="0"/>
              <a:t> ou </a:t>
            </a:r>
            <a:r>
              <a:rPr lang="fr-FR" sz="1200" dirty="0">
                <a:solidFill>
                  <a:srgbClr val="FFC000"/>
                </a:solidFill>
              </a:rPr>
              <a:t>diminue</a:t>
            </a:r>
            <a:r>
              <a:rPr lang="fr-FR" sz="1200" dirty="0"/>
              <a:t> au niveau 95% / 90% affiché</a:t>
            </a:r>
            <a:endParaRPr lang="en-CA" sz="1200" dirty="0"/>
          </a:p>
        </p:txBody>
      </p:sp>
      <p:graphicFrame>
        <p:nvGraphicFramePr>
          <p:cNvPr id="16" name="Chart 15">
            <a:extLst>
              <a:ext uri="{FF2B5EF4-FFF2-40B4-BE49-F238E27FC236}">
                <a16:creationId xmlns:a16="http://schemas.microsoft.com/office/drawing/2014/main" id="{60E7A41A-D905-65C0-28A0-D106375B26FD}"/>
              </a:ext>
            </a:extLst>
          </p:cNvPr>
          <p:cNvGraphicFramePr/>
          <p:nvPr>
            <p:extLst>
              <p:ext uri="{D42A27DB-BD31-4B8C-83A1-F6EECF244321}">
                <p14:modId xmlns:p14="http://schemas.microsoft.com/office/powerpoint/2010/main" val="2935007055"/>
              </p:ext>
            </p:extLst>
          </p:nvPr>
        </p:nvGraphicFramePr>
        <p:xfrm>
          <a:off x="5979604" y="1992786"/>
          <a:ext cx="3222594" cy="4243997"/>
        </p:xfrm>
        <a:graphic>
          <a:graphicData uri="http://schemas.openxmlformats.org/drawingml/2006/chart">
            <c:chart xmlns:c="http://schemas.openxmlformats.org/drawingml/2006/chart" xmlns:r="http://schemas.openxmlformats.org/officeDocument/2006/relationships" r:id="rId6"/>
          </a:graphicData>
        </a:graphic>
      </p:graphicFrame>
      <p:sp>
        <p:nvSpPr>
          <p:cNvPr id="18" name="Arrow: Up 17">
            <a:extLst>
              <a:ext uri="{FF2B5EF4-FFF2-40B4-BE49-F238E27FC236}">
                <a16:creationId xmlns:a16="http://schemas.microsoft.com/office/drawing/2014/main" id="{CB75A8C7-073E-88B6-25EA-BC41BF29901B}"/>
              </a:ext>
            </a:extLst>
          </p:cNvPr>
          <p:cNvSpPr/>
          <p:nvPr/>
        </p:nvSpPr>
        <p:spPr>
          <a:xfrm rot="10800000">
            <a:off x="3363606" y="3143872"/>
            <a:ext cx="168676" cy="230820"/>
          </a:xfrm>
          <a:prstGeom prst="up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Arrow: Up 18">
            <a:extLst>
              <a:ext uri="{FF2B5EF4-FFF2-40B4-BE49-F238E27FC236}">
                <a16:creationId xmlns:a16="http://schemas.microsoft.com/office/drawing/2014/main" id="{3797D4D5-908C-6C09-E76F-D4BB8AE9F8B3}"/>
              </a:ext>
            </a:extLst>
          </p:cNvPr>
          <p:cNvSpPr/>
          <p:nvPr/>
        </p:nvSpPr>
        <p:spPr>
          <a:xfrm>
            <a:off x="2795141" y="3825692"/>
            <a:ext cx="168676" cy="230820"/>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cxnSp>
        <p:nvCxnSpPr>
          <p:cNvPr id="20" name="Straight Arrow Connector 19">
            <a:extLst>
              <a:ext uri="{FF2B5EF4-FFF2-40B4-BE49-F238E27FC236}">
                <a16:creationId xmlns:a16="http://schemas.microsoft.com/office/drawing/2014/main" id="{937B3BCE-915B-0F4D-99E5-943418F3FACD}"/>
              </a:ext>
            </a:extLst>
          </p:cNvPr>
          <p:cNvCxnSpPr>
            <a:cxnSpLocks/>
          </p:cNvCxnSpPr>
          <p:nvPr/>
        </p:nvCxnSpPr>
        <p:spPr>
          <a:xfrm flipH="1">
            <a:off x="2011280" y="3523691"/>
            <a:ext cx="1483379" cy="184412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3ABA8E2-4FBE-D945-0BD1-41F52BFE2955}"/>
              </a:ext>
            </a:extLst>
          </p:cNvPr>
          <p:cNvSpPr txBox="1"/>
          <p:nvPr/>
        </p:nvSpPr>
        <p:spPr>
          <a:xfrm>
            <a:off x="0" y="6512030"/>
            <a:ext cx="9435637" cy="246221"/>
          </a:xfrm>
          <a:prstGeom prst="rect">
            <a:avLst/>
          </a:prstGeom>
          <a:noFill/>
        </p:spPr>
        <p:txBody>
          <a:bodyPr wrap="square" rtlCol="0">
            <a:spAutoFit/>
          </a:bodyPr>
          <a:lstStyle/>
          <a:p>
            <a:r>
              <a:rPr lang="fr-FR" sz="1000" dirty="0">
                <a:solidFill>
                  <a:srgbClr val="000000"/>
                </a:solidFill>
                <a:latin typeface="Lucida Grande"/>
                <a:ea typeface="Lucida Grande"/>
                <a:cs typeface="Lucida Grande"/>
              </a:rPr>
              <a:t>Source – Étude aérienne 2021 &amp; 2022 </a:t>
            </a:r>
            <a:endParaRPr lang="en-CA" sz="1000" dirty="0"/>
          </a:p>
        </p:txBody>
      </p:sp>
      <p:sp>
        <p:nvSpPr>
          <p:cNvPr id="3" name="Slide Number Placeholder 3">
            <a:extLst>
              <a:ext uri="{FF2B5EF4-FFF2-40B4-BE49-F238E27FC236}">
                <a16:creationId xmlns:a16="http://schemas.microsoft.com/office/drawing/2014/main" id="{10A257A0-B677-2EF7-ABE9-E896A6E88246}"/>
              </a:ext>
            </a:extLst>
          </p:cNvPr>
          <p:cNvSpPr>
            <a:spLocks noGrp="1"/>
          </p:cNvSpPr>
          <p:nvPr>
            <p:ph type="sldNum" sz="quarter" idx="12"/>
          </p:nvPr>
        </p:nvSpPr>
        <p:spPr>
          <a:xfrm>
            <a:off x="11414687" y="6480176"/>
            <a:ext cx="768085" cy="365125"/>
          </a:xfrm>
        </p:spPr>
        <p:txBody>
          <a:bodyPr/>
          <a:lstStyle/>
          <a:p>
            <a:fld id="{5857359A-ACC2-4AC8-94CA-842605F06C6B}" type="slidenum">
              <a:rPr lang="en-US">
                <a:solidFill>
                  <a:prstClr val="white">
                    <a:lumMod val="50000"/>
                  </a:prstClr>
                </a:solidFill>
                <a:latin typeface="Calibri"/>
              </a:rPr>
              <a:pPr/>
              <a:t>53</a:t>
            </a:fld>
            <a:endParaRPr lang="en-US" dirty="0">
              <a:solidFill>
                <a:prstClr val="white">
                  <a:lumMod val="50000"/>
                </a:prstClr>
              </a:solidFill>
              <a:latin typeface="Calibri"/>
            </a:endParaRPr>
          </a:p>
        </p:txBody>
      </p:sp>
    </p:spTree>
    <p:custDataLst>
      <p:tags r:id="rId1"/>
    </p:custDataLst>
    <p:extLst>
      <p:ext uri="{BB962C8B-B14F-4D97-AF65-F5344CB8AC3E}">
        <p14:creationId xmlns:p14="http://schemas.microsoft.com/office/powerpoint/2010/main" val="3474007928"/>
      </p:ext>
    </p:extLst>
  </p:cSld>
  <p:clrMapOvr>
    <a:masterClrMapping/>
  </p:clrMapOvr>
  <p:transition spd="slow">
    <p:fade thruBlk="1"/>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7F36FE73-9ABA-5DCA-211C-11A5C4026762}"/>
              </a:ext>
            </a:extLst>
          </p:cNvPr>
          <p:cNvGraphicFramePr/>
          <p:nvPr>
            <p:extLst>
              <p:ext uri="{D42A27DB-BD31-4B8C-83A1-F6EECF244321}">
                <p14:modId xmlns:p14="http://schemas.microsoft.com/office/powerpoint/2010/main" val="725907365"/>
              </p:ext>
            </p:extLst>
          </p:nvPr>
        </p:nvGraphicFramePr>
        <p:xfrm>
          <a:off x="297500" y="2726892"/>
          <a:ext cx="4552710" cy="3213041"/>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01D7D85C-D394-4AFA-A35B-9F95B03F9A6C}"/>
              </a:ext>
            </a:extLst>
          </p:cNvPr>
          <p:cNvSpPr>
            <a:spLocks noGrp="1"/>
          </p:cNvSpPr>
          <p:nvPr>
            <p:ph type="title"/>
          </p:nvPr>
        </p:nvSpPr>
        <p:spPr>
          <a:xfrm>
            <a:off x="1871330" y="227041"/>
            <a:ext cx="10320670" cy="579399"/>
          </a:xfrm>
        </p:spPr>
        <p:txBody>
          <a:bodyPr anchor="t">
            <a:noAutofit/>
          </a:bodyPr>
          <a:lstStyle/>
          <a:p>
            <a:r>
              <a:rPr lang="fr-FR" b="1" dirty="0"/>
              <a:t>Il y a eu une légère augmentation d'une année à l'autre du port des gilets de sauvetage pour les bateaux à moteur qui ne font pas route.</a:t>
            </a:r>
            <a:endParaRPr lang="en-CA" dirty="0"/>
          </a:p>
        </p:txBody>
      </p:sp>
      <p:sp>
        <p:nvSpPr>
          <p:cNvPr id="6" name="TextBox 5">
            <a:extLst>
              <a:ext uri="{FF2B5EF4-FFF2-40B4-BE49-F238E27FC236}">
                <a16:creationId xmlns:a16="http://schemas.microsoft.com/office/drawing/2014/main" id="{A6FA3FB0-F26A-48E1-9A55-719B31000797}"/>
              </a:ext>
            </a:extLst>
          </p:cNvPr>
          <p:cNvSpPr txBox="1"/>
          <p:nvPr/>
        </p:nvSpPr>
        <p:spPr>
          <a:xfrm>
            <a:off x="0" y="6023152"/>
            <a:ext cx="12192001" cy="430887"/>
          </a:xfrm>
          <a:prstGeom prst="rect">
            <a:avLst/>
          </a:prstGeom>
          <a:noFill/>
        </p:spPr>
        <p:txBody>
          <a:bodyPr wrap="square" rtlCol="0">
            <a:spAutoFit/>
          </a:bodyPr>
          <a:lstStyle/>
          <a:p>
            <a:r>
              <a:rPr lang="fr-FR" sz="1100" dirty="0"/>
              <a:t>Déplacement du bateau au moment de l'observation</a:t>
            </a:r>
          </a:p>
          <a:p>
            <a:r>
              <a:rPr lang="fr-FR" sz="1100" dirty="0"/>
              <a:t>Base 2021, 2022 : Total Moteur </a:t>
            </a:r>
            <a:r>
              <a:rPr lang="fr-FR" sz="1100" dirty="0" err="1"/>
              <a:t>excl</a:t>
            </a:r>
            <a:r>
              <a:rPr lang="fr-FR" sz="1100" dirty="0"/>
              <a:t>. Motomarine (10228, 10396), Total en navigation (6396, 7040), Total non en navigation (4315, 3672)</a:t>
            </a:r>
          </a:p>
        </p:txBody>
      </p:sp>
      <p:sp>
        <p:nvSpPr>
          <p:cNvPr id="9" name="TextBox 8">
            <a:extLst>
              <a:ext uri="{FF2B5EF4-FFF2-40B4-BE49-F238E27FC236}">
                <a16:creationId xmlns:a16="http://schemas.microsoft.com/office/drawing/2014/main" id="{88DC38EB-665B-4817-BDBE-558B3ECD4C15}"/>
              </a:ext>
            </a:extLst>
          </p:cNvPr>
          <p:cNvSpPr txBox="1"/>
          <p:nvPr/>
        </p:nvSpPr>
        <p:spPr>
          <a:xfrm>
            <a:off x="397788" y="2245838"/>
            <a:ext cx="3222594" cy="523220"/>
          </a:xfrm>
          <a:prstGeom prst="rect">
            <a:avLst/>
          </a:prstGeom>
          <a:noFill/>
        </p:spPr>
        <p:txBody>
          <a:bodyPr wrap="square" rtlCol="0">
            <a:spAutoFit/>
          </a:bodyPr>
          <a:lstStyle/>
          <a:p>
            <a:pPr algn="ctr"/>
            <a:r>
              <a:rPr lang="fr-FR" sz="1400" dirty="0"/>
              <a:t>% du port des gilets de sauvetage/VFI pour tout le motonautisme </a:t>
            </a:r>
            <a:endParaRPr lang="en-CA" sz="1400" dirty="0"/>
          </a:p>
        </p:txBody>
      </p:sp>
      <p:sp>
        <p:nvSpPr>
          <p:cNvPr id="12" name="Slide Number Placeholder 5">
            <a:extLst>
              <a:ext uri="{FF2B5EF4-FFF2-40B4-BE49-F238E27FC236}">
                <a16:creationId xmlns:a16="http://schemas.microsoft.com/office/drawing/2014/main" id="{C18DC1AE-658D-4CF2-8C79-EA3CDD4416B8}"/>
              </a:ext>
            </a:extLst>
          </p:cNvPr>
          <p:cNvSpPr txBox="1">
            <a:spLocks/>
          </p:cNvSpPr>
          <p:nvPr/>
        </p:nvSpPr>
        <p:spPr>
          <a:xfrm>
            <a:off x="11585360" y="6503018"/>
            <a:ext cx="517864" cy="365125"/>
          </a:xfrm>
          <a:prstGeom prst="rect">
            <a:avLst/>
          </a:prstGeom>
        </p:spPr>
        <p:txBody>
          <a:bodyP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53223C-A70F-4A00-9B21-174ED937DE7F}" type="slidenum">
              <a:rPr lang="en-CA" smtClean="0"/>
              <a:pPr/>
              <a:t>54</a:t>
            </a:fld>
            <a:endParaRPr lang="en-CA" dirty="0"/>
          </a:p>
        </p:txBody>
      </p:sp>
      <p:sp>
        <p:nvSpPr>
          <p:cNvPr id="11" name="TextBox 10">
            <a:extLst>
              <a:ext uri="{FF2B5EF4-FFF2-40B4-BE49-F238E27FC236}">
                <a16:creationId xmlns:a16="http://schemas.microsoft.com/office/drawing/2014/main" id="{39F95F5B-303C-E8E7-7BCA-BDE3EC26EA81}"/>
              </a:ext>
            </a:extLst>
          </p:cNvPr>
          <p:cNvSpPr txBox="1"/>
          <p:nvPr/>
        </p:nvSpPr>
        <p:spPr>
          <a:xfrm>
            <a:off x="58992" y="1097978"/>
            <a:ext cx="8417351" cy="584775"/>
          </a:xfrm>
          <a:prstGeom prst="rect">
            <a:avLst/>
          </a:prstGeom>
          <a:noFill/>
        </p:spPr>
        <p:txBody>
          <a:bodyPr wrap="square" rtlCol="0">
            <a:spAutoFit/>
          </a:bodyPr>
          <a:lstStyle/>
          <a:p>
            <a:r>
              <a:rPr lang="fr-FR" dirty="0"/>
              <a:t>PORT DE GILET DE SAUVETAGE / VFI : </a:t>
            </a:r>
            <a:r>
              <a:rPr lang="fr-FR" b="1" dirty="0"/>
              <a:t>PAR MOUVEMENT DE BATEAU À MOTEUR</a:t>
            </a:r>
          </a:p>
          <a:p>
            <a:r>
              <a:rPr lang="fr-FR" sz="1400" dirty="0"/>
              <a:t>% portant un gilet de sauvetage / VFI</a:t>
            </a:r>
            <a:endParaRPr lang="en-CA" sz="1400" dirty="0"/>
          </a:p>
        </p:txBody>
      </p:sp>
      <p:sp>
        <p:nvSpPr>
          <p:cNvPr id="2" name="Arrow: Up 1">
            <a:extLst>
              <a:ext uri="{FF2B5EF4-FFF2-40B4-BE49-F238E27FC236}">
                <a16:creationId xmlns:a16="http://schemas.microsoft.com/office/drawing/2014/main" id="{C517AA28-618F-11C2-135B-27E486D2363E}"/>
              </a:ext>
            </a:extLst>
          </p:cNvPr>
          <p:cNvSpPr/>
          <p:nvPr/>
        </p:nvSpPr>
        <p:spPr>
          <a:xfrm>
            <a:off x="3620382" y="5464265"/>
            <a:ext cx="168676" cy="230820"/>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Arrow: Up 7">
            <a:extLst>
              <a:ext uri="{FF2B5EF4-FFF2-40B4-BE49-F238E27FC236}">
                <a16:creationId xmlns:a16="http://schemas.microsoft.com/office/drawing/2014/main" id="{EBD2D27E-A9CF-CE39-2D4D-509B2F3ED91F}"/>
              </a:ext>
            </a:extLst>
          </p:cNvPr>
          <p:cNvSpPr/>
          <p:nvPr/>
        </p:nvSpPr>
        <p:spPr>
          <a:xfrm>
            <a:off x="3607778" y="3332143"/>
            <a:ext cx="168676" cy="230820"/>
          </a:xfrm>
          <a:prstGeom prst="upArrow">
            <a:avLst/>
          </a:prstGeom>
          <a:solidFill>
            <a:srgbClr val="00B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 name="TextBox 12">
            <a:extLst>
              <a:ext uri="{FF2B5EF4-FFF2-40B4-BE49-F238E27FC236}">
                <a16:creationId xmlns:a16="http://schemas.microsoft.com/office/drawing/2014/main" id="{00C136EC-69FC-D871-BA7F-1ED8F89E66D5}"/>
              </a:ext>
            </a:extLst>
          </p:cNvPr>
          <p:cNvSpPr txBox="1"/>
          <p:nvPr/>
        </p:nvSpPr>
        <p:spPr>
          <a:xfrm>
            <a:off x="6205497" y="2245838"/>
            <a:ext cx="4732245" cy="830997"/>
          </a:xfrm>
          <a:prstGeom prst="rect">
            <a:avLst/>
          </a:prstGeom>
          <a:noFill/>
        </p:spPr>
        <p:txBody>
          <a:bodyPr wrap="square" rtlCol="0">
            <a:spAutoFit/>
          </a:bodyPr>
          <a:lstStyle/>
          <a:p>
            <a:pPr marL="285750" indent="-285750" algn="l">
              <a:buFont typeface="Arial" panose="020B0604020202020204" pitchFamily="34" charset="0"/>
              <a:buChar char="•"/>
            </a:pPr>
            <a:r>
              <a:rPr lang="fr-FR" sz="1600" dirty="0"/>
              <a:t>L'augmentation du port du gilet YOY pour les bateaux à moteur non plaisanciers en cours de navigation jusqu'aux petits runabouts.</a:t>
            </a:r>
            <a:endParaRPr lang="en-US" sz="1600" dirty="0"/>
          </a:p>
        </p:txBody>
      </p:sp>
      <p:sp>
        <p:nvSpPr>
          <p:cNvPr id="15" name="TextBox 14">
            <a:extLst>
              <a:ext uri="{FF2B5EF4-FFF2-40B4-BE49-F238E27FC236}">
                <a16:creationId xmlns:a16="http://schemas.microsoft.com/office/drawing/2014/main" id="{3540839A-EAAC-9D89-9387-7356FF45EE45}"/>
              </a:ext>
            </a:extLst>
          </p:cNvPr>
          <p:cNvSpPr txBox="1"/>
          <p:nvPr/>
        </p:nvSpPr>
        <p:spPr>
          <a:xfrm>
            <a:off x="7997371" y="5939032"/>
            <a:ext cx="4103307" cy="461665"/>
          </a:xfrm>
          <a:prstGeom prst="rect">
            <a:avLst/>
          </a:prstGeom>
          <a:noFill/>
        </p:spPr>
        <p:txBody>
          <a:bodyPr wrap="square" rtlCol="0">
            <a:spAutoFit/>
          </a:bodyPr>
          <a:lstStyle/>
          <a:p>
            <a:pPr algn="r"/>
            <a:r>
              <a:rPr lang="fr-FR" sz="1200" dirty="0"/>
              <a:t>*Remarque : seules les </a:t>
            </a:r>
            <a:r>
              <a:rPr lang="fr-FR" sz="1200" dirty="0">
                <a:solidFill>
                  <a:srgbClr val="92D050"/>
                </a:solidFill>
              </a:rPr>
              <a:t>augmentations</a:t>
            </a:r>
            <a:r>
              <a:rPr lang="fr-FR" sz="1200" dirty="0"/>
              <a:t> ou </a:t>
            </a:r>
            <a:r>
              <a:rPr lang="fr-FR" sz="1200" dirty="0">
                <a:solidFill>
                  <a:srgbClr val="FFC000"/>
                </a:solidFill>
              </a:rPr>
              <a:t>diminue</a:t>
            </a:r>
            <a:r>
              <a:rPr lang="fr-FR" sz="1200" dirty="0"/>
              <a:t> d’une année à l’autre significatives à des niveaux de 95% / 90% affiché</a:t>
            </a:r>
            <a:endParaRPr lang="en-CA" sz="1200" dirty="0"/>
          </a:p>
        </p:txBody>
      </p:sp>
      <p:sp>
        <p:nvSpPr>
          <p:cNvPr id="5" name="TextBox 4">
            <a:extLst>
              <a:ext uri="{FF2B5EF4-FFF2-40B4-BE49-F238E27FC236}">
                <a16:creationId xmlns:a16="http://schemas.microsoft.com/office/drawing/2014/main" id="{ECD22446-AA9A-FCAB-E30A-9156D5972C2B}"/>
              </a:ext>
            </a:extLst>
          </p:cNvPr>
          <p:cNvSpPr txBox="1"/>
          <p:nvPr/>
        </p:nvSpPr>
        <p:spPr>
          <a:xfrm>
            <a:off x="0" y="6512030"/>
            <a:ext cx="9435637" cy="246221"/>
          </a:xfrm>
          <a:prstGeom prst="rect">
            <a:avLst/>
          </a:prstGeom>
          <a:noFill/>
        </p:spPr>
        <p:txBody>
          <a:bodyPr wrap="square" rtlCol="0">
            <a:spAutoFit/>
          </a:bodyPr>
          <a:lstStyle/>
          <a:p>
            <a:r>
              <a:rPr lang="fr-FR" sz="1000" dirty="0">
                <a:solidFill>
                  <a:srgbClr val="000000"/>
                </a:solidFill>
                <a:latin typeface="Lucida Grande"/>
                <a:ea typeface="Lucida Grande"/>
                <a:cs typeface="Lucida Grande"/>
              </a:rPr>
              <a:t>Source – Étude aérienne 2021 &amp; 2022 </a:t>
            </a:r>
            <a:endParaRPr lang="en-CA" sz="1000" dirty="0"/>
          </a:p>
        </p:txBody>
      </p:sp>
      <p:sp>
        <p:nvSpPr>
          <p:cNvPr id="7" name="Slide Number Placeholder 3">
            <a:extLst>
              <a:ext uri="{FF2B5EF4-FFF2-40B4-BE49-F238E27FC236}">
                <a16:creationId xmlns:a16="http://schemas.microsoft.com/office/drawing/2014/main" id="{9764F373-6A71-6235-2ACD-FC93CE783E8A}"/>
              </a:ext>
            </a:extLst>
          </p:cNvPr>
          <p:cNvSpPr>
            <a:spLocks noGrp="1"/>
          </p:cNvSpPr>
          <p:nvPr>
            <p:ph type="sldNum" sz="quarter" idx="12"/>
          </p:nvPr>
        </p:nvSpPr>
        <p:spPr>
          <a:xfrm>
            <a:off x="11414687" y="6480176"/>
            <a:ext cx="768085" cy="365125"/>
          </a:xfrm>
        </p:spPr>
        <p:txBody>
          <a:bodyPr/>
          <a:lstStyle/>
          <a:p>
            <a:fld id="{5857359A-ACC2-4AC8-94CA-842605F06C6B}" type="slidenum">
              <a:rPr lang="en-US">
                <a:solidFill>
                  <a:prstClr val="white">
                    <a:lumMod val="50000"/>
                  </a:prstClr>
                </a:solidFill>
                <a:latin typeface="Calibri"/>
              </a:rPr>
              <a:pPr/>
              <a:t>54</a:t>
            </a:fld>
            <a:endParaRPr lang="en-US" dirty="0">
              <a:solidFill>
                <a:prstClr val="white">
                  <a:lumMod val="50000"/>
                </a:prstClr>
              </a:solidFill>
              <a:latin typeface="Calibri"/>
            </a:endParaRPr>
          </a:p>
        </p:txBody>
      </p:sp>
    </p:spTree>
    <p:custDataLst>
      <p:tags r:id="rId1"/>
    </p:custDataLst>
    <p:extLst>
      <p:ext uri="{BB962C8B-B14F-4D97-AF65-F5344CB8AC3E}">
        <p14:creationId xmlns:p14="http://schemas.microsoft.com/office/powerpoint/2010/main" val="2646589989"/>
      </p:ext>
    </p:extLst>
  </p:cSld>
  <p:clrMapOvr>
    <a:masterClrMapping/>
  </p:clrMapOvr>
  <p:transition spd="slow">
    <p:fade thruBlk="1"/>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622ABFE0-E655-8983-BB06-6CFC87033D46}"/>
              </a:ext>
            </a:extLst>
          </p:cNvPr>
          <p:cNvGraphicFramePr>
            <a:graphicFrameLocks noGrp="1"/>
          </p:cNvGraphicFramePr>
          <p:nvPr>
            <p:ph idx="1"/>
            <p:extLst>
              <p:ext uri="{D42A27DB-BD31-4B8C-83A1-F6EECF244321}">
                <p14:modId xmlns:p14="http://schemas.microsoft.com/office/powerpoint/2010/main" val="529169502"/>
              </p:ext>
            </p:extLst>
          </p:nvPr>
        </p:nvGraphicFramePr>
        <p:xfrm>
          <a:off x="699320" y="1805028"/>
          <a:ext cx="10557386" cy="3345151"/>
        </p:xfrm>
        <a:graphic>
          <a:graphicData uri="http://schemas.openxmlformats.org/drawingml/2006/table">
            <a:tbl>
              <a:tblPr firstRow="1" bandRow="1">
                <a:tableStyleId>{5C22544A-7EE6-4342-B048-85BDC9FD1C3A}</a:tableStyleId>
              </a:tblPr>
              <a:tblGrid>
                <a:gridCol w="1727563">
                  <a:extLst>
                    <a:ext uri="{9D8B030D-6E8A-4147-A177-3AD203B41FA5}">
                      <a16:colId xmlns:a16="http://schemas.microsoft.com/office/drawing/2014/main" val="419474835"/>
                    </a:ext>
                  </a:extLst>
                </a:gridCol>
                <a:gridCol w="3464173">
                  <a:extLst>
                    <a:ext uri="{9D8B030D-6E8A-4147-A177-3AD203B41FA5}">
                      <a16:colId xmlns:a16="http://schemas.microsoft.com/office/drawing/2014/main" val="2725090364"/>
                    </a:ext>
                  </a:extLst>
                </a:gridCol>
                <a:gridCol w="2682825">
                  <a:extLst>
                    <a:ext uri="{9D8B030D-6E8A-4147-A177-3AD203B41FA5}">
                      <a16:colId xmlns:a16="http://schemas.microsoft.com/office/drawing/2014/main" val="3974407428"/>
                    </a:ext>
                  </a:extLst>
                </a:gridCol>
                <a:gridCol w="2682825">
                  <a:extLst>
                    <a:ext uri="{9D8B030D-6E8A-4147-A177-3AD203B41FA5}">
                      <a16:colId xmlns:a16="http://schemas.microsoft.com/office/drawing/2014/main" val="353902431"/>
                    </a:ext>
                  </a:extLst>
                </a:gridCol>
              </a:tblGrid>
              <a:tr h="472419">
                <a:tc>
                  <a:txBody>
                    <a:bodyPr/>
                    <a:lstStyle/>
                    <a:p>
                      <a:pPr algn="ctr"/>
                      <a:r>
                        <a:rPr lang="en-US" sz="1400" b="1" dirty="0">
                          <a:solidFill>
                            <a:schemeClr val="bg1"/>
                          </a:solidFill>
                          <a:latin typeface="+mn-lt"/>
                        </a:rPr>
                        <a:t>Condition</a:t>
                      </a:r>
                      <a:endParaRPr lang="en-CA" sz="1400" b="1" dirty="0">
                        <a:solidFill>
                          <a:schemeClr val="bg1"/>
                        </a:solidFill>
                        <a:latin typeface="+mn-lt"/>
                      </a:endParaRPr>
                    </a:p>
                  </a:txBody>
                  <a:tcPr anchor="ctr">
                    <a:solidFill>
                      <a:srgbClr val="0070C0"/>
                    </a:solidFill>
                  </a:tcPr>
                </a:tc>
                <a:tc>
                  <a:txBody>
                    <a:bodyPr/>
                    <a:lstStyle/>
                    <a:p>
                      <a:pPr algn="ctr"/>
                      <a:r>
                        <a:rPr lang="en-US" sz="1400" b="1" dirty="0">
                          <a:solidFill>
                            <a:schemeClr val="bg1"/>
                          </a:solidFill>
                          <a:latin typeface="+mn-lt"/>
                        </a:rPr>
                        <a:t>« Risqué » vs. « Non Risqué »</a:t>
                      </a:r>
                      <a:endParaRPr lang="en-CA" sz="1400" b="1" dirty="0">
                        <a:solidFill>
                          <a:schemeClr val="bg1"/>
                        </a:solidFill>
                        <a:latin typeface="+mn-lt"/>
                      </a:endParaRPr>
                    </a:p>
                  </a:txBody>
                  <a:tcPr anchor="ctr">
                    <a:solidFill>
                      <a:srgbClr val="0070C0"/>
                    </a:solidFill>
                  </a:tcPr>
                </a:tc>
                <a:tc>
                  <a:txBody>
                    <a:bodyPr/>
                    <a:lstStyle/>
                    <a:p>
                      <a:pPr algn="ctr" rtl="0" fontAlgn="ctr"/>
                      <a:r>
                        <a:rPr lang="fr-FR" sz="1400" b="1" i="0" u="none" strike="noStrike" dirty="0">
                          <a:solidFill>
                            <a:srgbClr val="FFFFFF"/>
                          </a:solidFill>
                          <a:effectLst/>
                          <a:latin typeface="+mn-lt"/>
                        </a:rPr>
                        <a:t>Total plaisanciers à moteur excluant Motomarine </a:t>
                      </a:r>
                      <a:endParaRPr lang="en-CA" sz="1400" b="1" i="0" u="none" strike="noStrike" dirty="0">
                        <a:solidFill>
                          <a:srgbClr val="FFFFFF"/>
                        </a:solidFill>
                        <a:effectLst/>
                        <a:latin typeface="+mn-lt"/>
                      </a:endParaRPr>
                    </a:p>
                  </a:txBody>
                  <a:tcPr marL="7620" marR="7620" marT="7620" marB="0" anchor="ctr">
                    <a:solidFill>
                      <a:srgbClr val="0070C0"/>
                    </a:solidFill>
                  </a:tcPr>
                </a:tc>
                <a:tc>
                  <a:txBody>
                    <a:bodyPr/>
                    <a:lstStyle/>
                    <a:p>
                      <a:pPr algn="ctr" rtl="0" fontAlgn="ctr"/>
                      <a:r>
                        <a:rPr lang="fr-FR" sz="1400" b="1" i="0" u="none" strike="noStrike" dirty="0">
                          <a:solidFill>
                            <a:srgbClr val="FFFFFF"/>
                          </a:solidFill>
                          <a:effectLst/>
                          <a:latin typeface="+mn-lt"/>
                        </a:rPr>
                        <a:t>Petite embarcation ouverte / runabout (&lt;6M)</a:t>
                      </a:r>
                      <a:endParaRPr lang="en-US" sz="1400" b="1" i="0" u="none" strike="noStrike" dirty="0">
                        <a:solidFill>
                          <a:srgbClr val="FFFFFF"/>
                        </a:solidFill>
                        <a:effectLst/>
                        <a:latin typeface="+mn-lt"/>
                      </a:endParaRPr>
                    </a:p>
                  </a:txBody>
                  <a:tcPr marL="7620" marR="7620" marT="7620" marB="0" anchor="ctr">
                    <a:solidFill>
                      <a:srgbClr val="0070C0"/>
                    </a:solidFill>
                  </a:tcPr>
                </a:tc>
                <a:extLst>
                  <a:ext uri="{0D108BD9-81ED-4DB2-BD59-A6C34878D82A}">
                    <a16:rowId xmlns:a16="http://schemas.microsoft.com/office/drawing/2014/main" val="407851959"/>
                  </a:ext>
                </a:extLst>
              </a:tr>
              <a:tr h="378394">
                <a:tc>
                  <a:txBody>
                    <a:bodyPr/>
                    <a:lstStyle/>
                    <a:p>
                      <a:pPr algn="ctr"/>
                      <a:endParaRPr lang="en-CA" sz="1400" b="1" dirty="0">
                        <a:solidFill>
                          <a:schemeClr val="bg1"/>
                        </a:solidFill>
                        <a:latin typeface="+mn-lt"/>
                      </a:endParaRPr>
                    </a:p>
                  </a:txBody>
                  <a:tcPr>
                    <a:solidFill>
                      <a:srgbClr val="0070C0"/>
                    </a:solidFill>
                  </a:tcPr>
                </a:tc>
                <a:tc>
                  <a:txBody>
                    <a:bodyPr/>
                    <a:lstStyle/>
                    <a:p>
                      <a:pPr algn="ctr"/>
                      <a:endParaRPr lang="en-CA" sz="1400" b="1" dirty="0">
                        <a:solidFill>
                          <a:schemeClr val="bg1"/>
                        </a:solidFill>
                        <a:latin typeface="+mn-lt"/>
                      </a:endParaRPr>
                    </a:p>
                  </a:txBody>
                  <a:tcPr>
                    <a:solidFill>
                      <a:srgbClr val="0070C0"/>
                    </a:solidFill>
                  </a:tcPr>
                </a:tc>
                <a:tc>
                  <a:txBody>
                    <a:bodyPr/>
                    <a:lstStyle/>
                    <a:p>
                      <a:pPr algn="ctr"/>
                      <a:r>
                        <a:rPr lang="en-US" sz="1400" b="1" dirty="0">
                          <a:solidFill>
                            <a:schemeClr val="bg1"/>
                          </a:solidFill>
                          <a:latin typeface="+mn-lt"/>
                        </a:rPr>
                        <a:t>2022</a:t>
                      </a:r>
                      <a:endParaRPr lang="en-CA" sz="1400" b="1" dirty="0">
                        <a:solidFill>
                          <a:schemeClr val="bg1"/>
                        </a:solidFill>
                        <a:latin typeface="+mn-lt"/>
                      </a:endParaRPr>
                    </a:p>
                  </a:txBody>
                  <a:tcPr>
                    <a:solidFill>
                      <a:srgbClr val="0070C0"/>
                    </a:solidFill>
                  </a:tcPr>
                </a:tc>
                <a:tc>
                  <a:txBody>
                    <a:bodyPr/>
                    <a:lstStyle/>
                    <a:p>
                      <a:pPr algn="ctr"/>
                      <a:r>
                        <a:rPr lang="en-US" sz="1400" b="1" dirty="0">
                          <a:solidFill>
                            <a:schemeClr val="bg1"/>
                          </a:solidFill>
                          <a:latin typeface="+mn-lt"/>
                        </a:rPr>
                        <a:t>2022</a:t>
                      </a:r>
                      <a:endParaRPr lang="en-CA" sz="1400" b="1" dirty="0">
                        <a:solidFill>
                          <a:schemeClr val="bg1"/>
                        </a:solidFill>
                        <a:latin typeface="+mn-lt"/>
                      </a:endParaRPr>
                    </a:p>
                  </a:txBody>
                  <a:tcPr>
                    <a:solidFill>
                      <a:srgbClr val="0070C0"/>
                    </a:solidFill>
                  </a:tcPr>
                </a:tc>
                <a:extLst>
                  <a:ext uri="{0D108BD9-81ED-4DB2-BD59-A6C34878D82A}">
                    <a16:rowId xmlns:a16="http://schemas.microsoft.com/office/drawing/2014/main" val="3966612335"/>
                  </a:ext>
                </a:extLst>
              </a:tr>
              <a:tr h="528716">
                <a:tc>
                  <a:txBody>
                    <a:bodyPr/>
                    <a:lstStyle/>
                    <a:p>
                      <a:r>
                        <a:rPr lang="en-US" sz="1400" b="1" dirty="0">
                          <a:solidFill>
                            <a:schemeClr val="bg1"/>
                          </a:solidFill>
                          <a:latin typeface="+mn-lt"/>
                        </a:rPr>
                        <a:t>1. </a:t>
                      </a:r>
                      <a:r>
                        <a:rPr lang="en-US" sz="1400" b="1" dirty="0" err="1">
                          <a:solidFill>
                            <a:schemeClr val="bg1"/>
                          </a:solidFill>
                          <a:latin typeface="+mn-lt"/>
                        </a:rPr>
                        <a:t>Activité</a:t>
                      </a:r>
                      <a:r>
                        <a:rPr lang="en-US" sz="1400" b="1" dirty="0">
                          <a:solidFill>
                            <a:schemeClr val="bg1"/>
                          </a:solidFill>
                          <a:latin typeface="+mn-lt"/>
                        </a:rPr>
                        <a:t> du </a:t>
                      </a:r>
                      <a:r>
                        <a:rPr lang="en-US" sz="1400" b="1" dirty="0" err="1">
                          <a:solidFill>
                            <a:schemeClr val="bg1"/>
                          </a:solidFill>
                          <a:latin typeface="+mn-lt"/>
                        </a:rPr>
                        <a:t>plaisancier</a:t>
                      </a:r>
                      <a:r>
                        <a:rPr lang="en-US" sz="1400" b="1" dirty="0">
                          <a:solidFill>
                            <a:schemeClr val="bg1"/>
                          </a:solidFill>
                          <a:latin typeface="+mn-lt"/>
                        </a:rPr>
                        <a:t> </a:t>
                      </a:r>
                      <a:endParaRPr lang="en-CA" sz="1400" b="1" dirty="0">
                        <a:solidFill>
                          <a:schemeClr val="bg1"/>
                        </a:solidFill>
                        <a:latin typeface="+mn-lt"/>
                      </a:endParaRPr>
                    </a:p>
                  </a:txBody>
                  <a:tcPr anchor="ctr">
                    <a:solidFill>
                      <a:srgbClr val="0070C0"/>
                    </a:solidFill>
                  </a:tcPr>
                </a:tc>
                <a:tc>
                  <a:txBody>
                    <a:bodyPr/>
                    <a:lstStyle/>
                    <a:p>
                      <a:r>
                        <a:rPr lang="fr-FR" sz="1700" b="1" dirty="0">
                          <a:solidFill>
                            <a:schemeClr val="bg1"/>
                          </a:solidFill>
                          <a:latin typeface="+mn-lt"/>
                        </a:rPr>
                        <a:t>Pêche / grande vitesse / Ski* vs Plaisance</a:t>
                      </a:r>
                      <a:endParaRPr lang="en-CA" sz="1400" b="1" dirty="0">
                        <a:solidFill>
                          <a:schemeClr val="bg1"/>
                        </a:solidFill>
                        <a:latin typeface="+mn-lt"/>
                      </a:endParaRPr>
                    </a:p>
                  </a:txBody>
                  <a:tcPr anchor="ctr">
                    <a:solidFill>
                      <a:srgbClr val="0070C0"/>
                    </a:solidFill>
                  </a:tcPr>
                </a:tc>
                <a:tc>
                  <a:txBody>
                    <a:bodyPr/>
                    <a:lstStyle/>
                    <a:p>
                      <a:pPr algn="ctr"/>
                      <a:r>
                        <a:rPr lang="en-US" sz="1400" dirty="0">
                          <a:latin typeface="+mn-lt"/>
                        </a:rPr>
                        <a:t>1</a:t>
                      </a:r>
                      <a:endParaRPr lang="en-CA" sz="1400" dirty="0">
                        <a:latin typeface="+mn-lt"/>
                      </a:endParaRPr>
                    </a:p>
                  </a:txBody>
                  <a:tcPr anchor="ctr">
                    <a:solidFill>
                      <a:srgbClr val="92D050"/>
                    </a:solidFill>
                  </a:tcPr>
                </a:tc>
                <a:tc>
                  <a:txBody>
                    <a:bodyPr/>
                    <a:lstStyle/>
                    <a:p>
                      <a:pPr algn="ctr"/>
                      <a:r>
                        <a:rPr lang="en-CA" sz="1400" dirty="0">
                          <a:latin typeface="+mn-lt"/>
                        </a:rPr>
                        <a:t>1</a:t>
                      </a:r>
                    </a:p>
                  </a:txBody>
                  <a:tcPr anchor="ctr">
                    <a:solidFill>
                      <a:srgbClr val="92D050"/>
                    </a:solidFill>
                  </a:tcPr>
                </a:tc>
                <a:extLst>
                  <a:ext uri="{0D108BD9-81ED-4DB2-BD59-A6C34878D82A}">
                    <a16:rowId xmlns:a16="http://schemas.microsoft.com/office/drawing/2014/main" val="3659072487"/>
                  </a:ext>
                </a:extLst>
              </a:tr>
              <a:tr h="528716">
                <a:tc>
                  <a:txBody>
                    <a:bodyPr/>
                    <a:lstStyle/>
                    <a:p>
                      <a:r>
                        <a:rPr lang="en-US" sz="1400" b="1" dirty="0">
                          <a:solidFill>
                            <a:schemeClr val="bg1"/>
                          </a:solidFill>
                          <a:latin typeface="+mn-lt"/>
                        </a:rPr>
                        <a:t>2. </a:t>
                      </a:r>
                      <a:r>
                        <a:rPr lang="en-US" sz="1400" b="1" dirty="0" err="1">
                          <a:solidFill>
                            <a:schemeClr val="bg1"/>
                          </a:solidFill>
                          <a:latin typeface="+mn-lt"/>
                        </a:rPr>
                        <a:t>Température</a:t>
                      </a:r>
                      <a:r>
                        <a:rPr lang="en-US" sz="1400" b="1" dirty="0">
                          <a:solidFill>
                            <a:schemeClr val="bg1"/>
                          </a:solidFill>
                          <a:latin typeface="+mn-lt"/>
                        </a:rPr>
                        <a:t> de </a:t>
                      </a:r>
                      <a:r>
                        <a:rPr lang="en-US" sz="1400" b="1" dirty="0" err="1">
                          <a:solidFill>
                            <a:schemeClr val="bg1"/>
                          </a:solidFill>
                          <a:latin typeface="+mn-lt"/>
                        </a:rPr>
                        <a:t>l'air</a:t>
                      </a:r>
                      <a:r>
                        <a:rPr lang="en-US" sz="1400" b="1" dirty="0">
                          <a:solidFill>
                            <a:schemeClr val="bg1"/>
                          </a:solidFill>
                          <a:latin typeface="+mn-lt"/>
                        </a:rPr>
                        <a:t> </a:t>
                      </a:r>
                      <a:endParaRPr lang="en-CA" sz="1400" b="1" dirty="0">
                        <a:solidFill>
                          <a:schemeClr val="bg1"/>
                        </a:solidFill>
                        <a:latin typeface="+mn-lt"/>
                      </a:endParaRPr>
                    </a:p>
                  </a:txBody>
                  <a:tcPr anchor="ctr">
                    <a:solidFill>
                      <a:srgbClr val="0070C0"/>
                    </a:solidFill>
                  </a:tcPr>
                </a:tc>
                <a:tc>
                  <a:txBody>
                    <a:bodyPr/>
                    <a:lstStyle/>
                    <a:p>
                      <a:r>
                        <a:rPr lang="fr-FR" sz="1700" b="1" dirty="0">
                          <a:solidFill>
                            <a:schemeClr val="bg1"/>
                          </a:solidFill>
                          <a:latin typeface="+mn-lt"/>
                        </a:rPr>
                        <a:t>Air plus frais (&lt;24C) vs air plus chaud (25+C)</a:t>
                      </a:r>
                      <a:endParaRPr lang="en-CA" sz="1400" b="1" dirty="0">
                        <a:solidFill>
                          <a:schemeClr val="bg1"/>
                        </a:solidFill>
                        <a:latin typeface="+mn-lt"/>
                      </a:endParaRPr>
                    </a:p>
                  </a:txBody>
                  <a:tcPr anchor="ctr">
                    <a:solidFill>
                      <a:srgbClr val="0070C0"/>
                    </a:solidFill>
                  </a:tcPr>
                </a:tc>
                <a:tc>
                  <a:txBody>
                    <a:bodyPr/>
                    <a:lstStyle/>
                    <a:p>
                      <a:pPr algn="ctr"/>
                      <a:r>
                        <a:rPr lang="en-US" sz="1400" dirty="0">
                          <a:latin typeface="+mn-lt"/>
                        </a:rPr>
                        <a:t>2</a:t>
                      </a:r>
                      <a:endParaRPr lang="en-CA" sz="1400" dirty="0">
                        <a:latin typeface="+mn-lt"/>
                      </a:endParaRPr>
                    </a:p>
                  </a:txBody>
                  <a:tcPr anchor="ctr">
                    <a:solidFill>
                      <a:schemeClr val="accent6">
                        <a:lumMod val="40000"/>
                        <a:lumOff val="60000"/>
                      </a:schemeClr>
                    </a:solidFill>
                  </a:tcPr>
                </a:tc>
                <a:tc>
                  <a:txBody>
                    <a:bodyPr/>
                    <a:lstStyle/>
                    <a:p>
                      <a:pPr algn="ctr"/>
                      <a:r>
                        <a:rPr lang="en-US" sz="1400" dirty="0">
                          <a:latin typeface="+mn-lt"/>
                        </a:rPr>
                        <a:t>3</a:t>
                      </a:r>
                      <a:endParaRPr lang="en-CA" sz="1400" dirty="0">
                        <a:latin typeface="+mn-lt"/>
                      </a:endParaRPr>
                    </a:p>
                  </a:txBody>
                  <a:tcPr anchor="ctr">
                    <a:solidFill>
                      <a:schemeClr val="accent1">
                        <a:lumMod val="60000"/>
                        <a:lumOff val="40000"/>
                      </a:schemeClr>
                    </a:solidFill>
                  </a:tcPr>
                </a:tc>
                <a:extLst>
                  <a:ext uri="{0D108BD9-81ED-4DB2-BD59-A6C34878D82A}">
                    <a16:rowId xmlns:a16="http://schemas.microsoft.com/office/drawing/2014/main" val="3733386738"/>
                  </a:ext>
                </a:extLst>
              </a:tr>
              <a:tr h="528716">
                <a:tc>
                  <a:txBody>
                    <a:bodyPr/>
                    <a:lstStyle/>
                    <a:p>
                      <a:r>
                        <a:rPr lang="en-US" sz="1400" b="1" dirty="0">
                          <a:solidFill>
                            <a:schemeClr val="bg1"/>
                          </a:solidFill>
                          <a:latin typeface="+mn-lt"/>
                        </a:rPr>
                        <a:t>3. Enfant à bord </a:t>
                      </a:r>
                      <a:endParaRPr lang="en-CA" sz="1400" b="1" dirty="0">
                        <a:solidFill>
                          <a:schemeClr val="bg1"/>
                        </a:solidFill>
                        <a:latin typeface="+mn-lt"/>
                      </a:endParaRPr>
                    </a:p>
                  </a:txBody>
                  <a:tcPr anchor="ctr">
                    <a:solidFill>
                      <a:srgbClr val="0070C0"/>
                    </a:solidFill>
                  </a:tcPr>
                </a:tc>
                <a:tc>
                  <a:txBody>
                    <a:bodyPr/>
                    <a:lstStyle/>
                    <a:p>
                      <a:r>
                        <a:rPr lang="fr-FR" sz="1700" b="1" dirty="0">
                          <a:solidFill>
                            <a:schemeClr val="bg1"/>
                          </a:solidFill>
                          <a:latin typeface="+mn-lt"/>
                        </a:rPr>
                        <a:t>Enfant présent vs. pas d'enfant</a:t>
                      </a:r>
                      <a:endParaRPr lang="en-CA" sz="1400" b="1" dirty="0">
                        <a:solidFill>
                          <a:schemeClr val="bg1"/>
                        </a:solidFill>
                        <a:latin typeface="+mn-lt"/>
                      </a:endParaRPr>
                    </a:p>
                  </a:txBody>
                  <a:tcPr anchor="ctr">
                    <a:solidFill>
                      <a:srgbClr val="0070C0"/>
                    </a:solidFill>
                  </a:tcPr>
                </a:tc>
                <a:tc>
                  <a:txBody>
                    <a:bodyPr/>
                    <a:lstStyle/>
                    <a:p>
                      <a:pPr algn="ctr"/>
                      <a:r>
                        <a:rPr lang="en-US" sz="1400" dirty="0">
                          <a:latin typeface="+mn-lt"/>
                        </a:rPr>
                        <a:t>4</a:t>
                      </a:r>
                      <a:endParaRPr lang="en-CA" sz="1400" dirty="0">
                        <a:latin typeface="+mn-lt"/>
                      </a:endParaRPr>
                    </a:p>
                  </a:txBody>
                  <a:tcPr anchor="ctr">
                    <a:solidFill>
                      <a:schemeClr val="accent1">
                        <a:lumMod val="20000"/>
                        <a:lumOff val="80000"/>
                      </a:schemeClr>
                    </a:solidFill>
                  </a:tcPr>
                </a:tc>
                <a:tc>
                  <a:txBody>
                    <a:bodyPr/>
                    <a:lstStyle/>
                    <a:p>
                      <a:pPr algn="ctr"/>
                      <a:r>
                        <a:rPr lang="en-US" sz="1400" dirty="0">
                          <a:latin typeface="+mn-lt"/>
                        </a:rPr>
                        <a:t>2</a:t>
                      </a:r>
                      <a:endParaRPr lang="en-CA" sz="1400" dirty="0">
                        <a:latin typeface="+mn-lt"/>
                      </a:endParaRPr>
                    </a:p>
                  </a:txBody>
                  <a:tcPr anchor="ctr">
                    <a:solidFill>
                      <a:schemeClr val="accent6">
                        <a:lumMod val="40000"/>
                        <a:lumOff val="60000"/>
                      </a:schemeClr>
                    </a:solidFill>
                  </a:tcPr>
                </a:tc>
                <a:extLst>
                  <a:ext uri="{0D108BD9-81ED-4DB2-BD59-A6C34878D82A}">
                    <a16:rowId xmlns:a16="http://schemas.microsoft.com/office/drawing/2014/main" val="1429289958"/>
                  </a:ext>
                </a:extLst>
              </a:tr>
              <a:tr h="746422">
                <a:tc>
                  <a:txBody>
                    <a:bodyPr/>
                    <a:lstStyle/>
                    <a:p>
                      <a:r>
                        <a:rPr lang="en-US" sz="1400" b="1" dirty="0">
                          <a:solidFill>
                            <a:schemeClr val="bg1"/>
                          </a:solidFill>
                          <a:latin typeface="+mn-lt"/>
                        </a:rPr>
                        <a:t>3. Vent et </a:t>
                      </a:r>
                      <a:r>
                        <a:rPr lang="en-US" sz="1400" b="1" dirty="0" err="1">
                          <a:solidFill>
                            <a:schemeClr val="bg1"/>
                          </a:solidFill>
                          <a:latin typeface="+mn-lt"/>
                        </a:rPr>
                        <a:t>eau</a:t>
                      </a:r>
                      <a:r>
                        <a:rPr lang="en-US" sz="1400" b="1" dirty="0">
                          <a:solidFill>
                            <a:schemeClr val="bg1"/>
                          </a:solidFill>
                          <a:latin typeface="+mn-lt"/>
                        </a:rPr>
                        <a:t> </a:t>
                      </a:r>
                      <a:endParaRPr lang="en-CA" sz="1400" b="1" dirty="0">
                        <a:solidFill>
                          <a:schemeClr val="bg1"/>
                        </a:solidFill>
                        <a:latin typeface="+mn-lt"/>
                      </a:endParaRPr>
                    </a:p>
                  </a:txBody>
                  <a:tcPr anchor="ctr">
                    <a:solidFill>
                      <a:srgbClr val="0070C0"/>
                    </a:solidFill>
                  </a:tcPr>
                </a:tc>
                <a:tc>
                  <a:txBody>
                    <a:bodyPr/>
                    <a:lstStyle/>
                    <a:p>
                      <a:r>
                        <a:rPr lang="fr-FR" sz="1700" b="1" dirty="0">
                          <a:solidFill>
                            <a:schemeClr val="bg1"/>
                          </a:solidFill>
                          <a:latin typeface="+mn-lt"/>
                        </a:rPr>
                        <a:t>Léger clapot/agité / vent 5 mi/h + vs vent calme / &lt;5 mi/h</a:t>
                      </a:r>
                      <a:endParaRPr lang="en-CA" sz="1400" b="1" dirty="0">
                        <a:solidFill>
                          <a:schemeClr val="bg1"/>
                        </a:solidFill>
                        <a:latin typeface="+mn-lt"/>
                      </a:endParaRPr>
                    </a:p>
                  </a:txBody>
                  <a:tcPr anchor="ctr">
                    <a:solidFill>
                      <a:srgbClr val="0070C0"/>
                    </a:solidFill>
                  </a:tcPr>
                </a:tc>
                <a:tc>
                  <a:txBody>
                    <a:bodyPr/>
                    <a:lstStyle/>
                    <a:p>
                      <a:pPr algn="ctr"/>
                      <a:r>
                        <a:rPr lang="en-US" sz="1400" dirty="0">
                          <a:latin typeface="+mn-lt"/>
                        </a:rPr>
                        <a:t>3</a:t>
                      </a:r>
                      <a:endParaRPr lang="en-CA" sz="1400" dirty="0">
                        <a:latin typeface="+mn-lt"/>
                      </a:endParaRPr>
                    </a:p>
                  </a:txBody>
                  <a:tcPr anchor="ctr">
                    <a:solidFill>
                      <a:schemeClr val="accent1">
                        <a:lumMod val="60000"/>
                        <a:lumOff val="40000"/>
                      </a:schemeClr>
                    </a:solidFill>
                  </a:tcPr>
                </a:tc>
                <a:tc>
                  <a:txBody>
                    <a:bodyPr/>
                    <a:lstStyle/>
                    <a:p>
                      <a:pPr algn="ctr"/>
                      <a:r>
                        <a:rPr lang="en-US" sz="1400" dirty="0">
                          <a:latin typeface="+mn-lt"/>
                        </a:rPr>
                        <a:t>4</a:t>
                      </a:r>
                      <a:endParaRPr lang="en-CA" sz="1400" dirty="0">
                        <a:latin typeface="+mn-lt"/>
                      </a:endParaRPr>
                    </a:p>
                  </a:txBody>
                  <a:tcPr anchor="ctr">
                    <a:solidFill>
                      <a:schemeClr val="accent1">
                        <a:lumMod val="20000"/>
                        <a:lumOff val="80000"/>
                      </a:schemeClr>
                    </a:solidFill>
                  </a:tcPr>
                </a:tc>
                <a:extLst>
                  <a:ext uri="{0D108BD9-81ED-4DB2-BD59-A6C34878D82A}">
                    <a16:rowId xmlns:a16="http://schemas.microsoft.com/office/drawing/2014/main" val="4234677018"/>
                  </a:ext>
                </a:extLst>
              </a:tr>
            </a:tbl>
          </a:graphicData>
        </a:graphic>
      </p:graphicFrame>
      <p:sp>
        <p:nvSpPr>
          <p:cNvPr id="2" name="Title 3">
            <a:extLst>
              <a:ext uri="{FF2B5EF4-FFF2-40B4-BE49-F238E27FC236}">
                <a16:creationId xmlns:a16="http://schemas.microsoft.com/office/drawing/2014/main" id="{191B562C-BF41-9845-B54C-15879D1FAAA5}"/>
              </a:ext>
            </a:extLst>
          </p:cNvPr>
          <p:cNvSpPr>
            <a:spLocks noGrp="1"/>
          </p:cNvSpPr>
          <p:nvPr>
            <p:ph type="title"/>
          </p:nvPr>
        </p:nvSpPr>
        <p:spPr>
          <a:xfrm>
            <a:off x="1848464" y="-101598"/>
            <a:ext cx="10343535" cy="1164718"/>
          </a:xfrm>
        </p:spPr>
        <p:txBody>
          <a:bodyPr anchor="t">
            <a:normAutofit fontScale="90000"/>
          </a:bodyPr>
          <a:lstStyle/>
          <a:p>
            <a:r>
              <a:rPr lang="fr-FR" sz="1800" b="1" dirty="0"/>
              <a:t>Rappel… Nous avons vu précédemment que les 4 principaux facteurs de risque associés à un port du gilet plus élevé de la RTF sont :</a:t>
            </a:r>
            <a:br>
              <a:rPr lang="fr-FR" sz="1600" b="1" dirty="0"/>
            </a:br>
            <a:r>
              <a:rPr lang="en-CA" sz="1600" b="1" dirty="0"/>
              <a:t>1) </a:t>
            </a:r>
            <a:r>
              <a:rPr lang="fr-FR" sz="1600" b="1" dirty="0"/>
              <a:t>Activité du plaisancier, en particulier pêche/haute vitesse/ski nautique et wakeboard.</a:t>
            </a:r>
            <a:br>
              <a:rPr lang="en-CA" sz="1600" b="1" dirty="0"/>
            </a:br>
            <a:r>
              <a:rPr lang="en-CA" sz="1600" b="1" dirty="0"/>
              <a:t>2) </a:t>
            </a:r>
            <a:r>
              <a:rPr lang="fr-FR" sz="1600" b="1" dirty="0"/>
              <a:t>Température de l'air plus froide.</a:t>
            </a:r>
            <a:r>
              <a:rPr lang="en-CA" sz="1600" b="1" dirty="0"/>
              <a:t>.</a:t>
            </a:r>
            <a:br>
              <a:rPr lang="en-CA" sz="1600" b="1" dirty="0"/>
            </a:br>
            <a:r>
              <a:rPr lang="en-CA" sz="1600" b="1" dirty="0"/>
              <a:t>3) &amp; 4) </a:t>
            </a:r>
            <a:r>
              <a:rPr lang="fr-FR" sz="1600" b="1" dirty="0"/>
              <a:t>Enfant à bord ; et Conditions de vent / eau, en particulier clapot léger / eau agitée / vent de 5 mi/h </a:t>
            </a:r>
            <a:endParaRPr lang="en-CA" sz="1600" dirty="0"/>
          </a:p>
        </p:txBody>
      </p:sp>
      <p:sp>
        <p:nvSpPr>
          <p:cNvPr id="6" name="Slide Number Placeholder 5">
            <a:extLst>
              <a:ext uri="{FF2B5EF4-FFF2-40B4-BE49-F238E27FC236}">
                <a16:creationId xmlns:a16="http://schemas.microsoft.com/office/drawing/2014/main" id="{D8FBE733-4B95-277E-DE9C-B3698C3CC797}"/>
              </a:ext>
            </a:extLst>
          </p:cNvPr>
          <p:cNvSpPr txBox="1">
            <a:spLocks/>
          </p:cNvSpPr>
          <p:nvPr/>
        </p:nvSpPr>
        <p:spPr>
          <a:xfrm>
            <a:off x="11585360" y="6503018"/>
            <a:ext cx="517864" cy="365125"/>
          </a:xfrm>
          <a:prstGeom prst="rect">
            <a:avLst/>
          </a:prstGeom>
        </p:spPr>
        <p:txBody>
          <a:bodyP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53223C-A70F-4A00-9B21-174ED937DE7F}" type="slidenum">
              <a:rPr lang="en-CA" smtClean="0"/>
              <a:pPr/>
              <a:t>55</a:t>
            </a:fld>
            <a:endParaRPr lang="en-CA" dirty="0"/>
          </a:p>
        </p:txBody>
      </p:sp>
      <p:sp>
        <p:nvSpPr>
          <p:cNvPr id="7" name="TextBox 6">
            <a:extLst>
              <a:ext uri="{FF2B5EF4-FFF2-40B4-BE49-F238E27FC236}">
                <a16:creationId xmlns:a16="http://schemas.microsoft.com/office/drawing/2014/main" id="{A2C9EB31-D02A-5A54-B01C-848717C9C7E2}"/>
              </a:ext>
            </a:extLst>
          </p:cNvPr>
          <p:cNvSpPr txBox="1"/>
          <p:nvPr/>
        </p:nvSpPr>
        <p:spPr>
          <a:xfrm>
            <a:off x="806245" y="1263284"/>
            <a:ext cx="10686435" cy="369332"/>
          </a:xfrm>
          <a:prstGeom prst="rect">
            <a:avLst/>
          </a:prstGeom>
          <a:noFill/>
        </p:spPr>
        <p:txBody>
          <a:bodyPr wrap="square" rtlCol="0">
            <a:spAutoFit/>
          </a:bodyPr>
          <a:lstStyle/>
          <a:p>
            <a:r>
              <a:rPr lang="fr-FR" sz="1800" b="1" dirty="0"/>
              <a:t>Comment les facteurs de risque contribuent au port du gilet de sauvetage dans les régions des lacs de la RTF</a:t>
            </a:r>
            <a:endParaRPr lang="en-CA" b="1" dirty="0"/>
          </a:p>
        </p:txBody>
      </p:sp>
      <p:sp>
        <p:nvSpPr>
          <p:cNvPr id="3" name="Slide Number Placeholder 3">
            <a:extLst>
              <a:ext uri="{FF2B5EF4-FFF2-40B4-BE49-F238E27FC236}">
                <a16:creationId xmlns:a16="http://schemas.microsoft.com/office/drawing/2014/main" id="{3739089A-47B6-1A3C-506E-EA92F8FA9844}"/>
              </a:ext>
            </a:extLst>
          </p:cNvPr>
          <p:cNvSpPr>
            <a:spLocks noGrp="1"/>
          </p:cNvSpPr>
          <p:nvPr>
            <p:ph type="sldNum" sz="quarter" idx="12"/>
          </p:nvPr>
        </p:nvSpPr>
        <p:spPr>
          <a:xfrm>
            <a:off x="11414687" y="6480176"/>
            <a:ext cx="768085" cy="365125"/>
          </a:xfrm>
        </p:spPr>
        <p:txBody>
          <a:bodyPr/>
          <a:lstStyle/>
          <a:p>
            <a:fld id="{5857359A-ACC2-4AC8-94CA-842605F06C6B}" type="slidenum">
              <a:rPr lang="en-US">
                <a:solidFill>
                  <a:prstClr val="white">
                    <a:lumMod val="50000"/>
                  </a:prstClr>
                </a:solidFill>
                <a:latin typeface="Calibri"/>
              </a:rPr>
              <a:pPr/>
              <a:t>55</a:t>
            </a:fld>
            <a:endParaRPr lang="en-US" dirty="0">
              <a:solidFill>
                <a:prstClr val="white">
                  <a:lumMod val="50000"/>
                </a:prstClr>
              </a:solidFill>
              <a:latin typeface="Calibri"/>
            </a:endParaRPr>
          </a:p>
        </p:txBody>
      </p:sp>
    </p:spTree>
    <p:custDataLst>
      <p:tags r:id="rId1"/>
    </p:custDataLst>
    <p:extLst>
      <p:ext uri="{BB962C8B-B14F-4D97-AF65-F5344CB8AC3E}">
        <p14:creationId xmlns:p14="http://schemas.microsoft.com/office/powerpoint/2010/main" val="2092354007"/>
      </p:ext>
    </p:extLst>
  </p:cSld>
  <p:clrMapOvr>
    <a:masterClrMapping/>
  </p:clrMapOvr>
  <p:transition spd="slow">
    <p:fade thruBlk="1"/>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10">
            <a:extLst>
              <a:ext uri="{FF2B5EF4-FFF2-40B4-BE49-F238E27FC236}">
                <a16:creationId xmlns:a16="http://schemas.microsoft.com/office/drawing/2014/main" id="{D6CB3D32-CD0D-49D8-8653-8E1CA504F30A}"/>
              </a:ext>
            </a:extLst>
          </p:cNvPr>
          <p:cNvGraphicFramePr>
            <a:graphicFrameLocks noGrp="1"/>
          </p:cNvGraphicFramePr>
          <p:nvPr>
            <p:extLst>
              <p:ext uri="{D42A27DB-BD31-4B8C-83A1-F6EECF244321}">
                <p14:modId xmlns:p14="http://schemas.microsoft.com/office/powerpoint/2010/main" val="3479929962"/>
              </p:ext>
            </p:extLst>
          </p:nvPr>
        </p:nvGraphicFramePr>
        <p:xfrm>
          <a:off x="786774" y="685635"/>
          <a:ext cx="8264697" cy="4748934"/>
        </p:xfrm>
        <a:graphic>
          <a:graphicData uri="http://schemas.openxmlformats.org/drawingml/2006/table">
            <a:tbl>
              <a:tblPr firstRow="1" bandRow="1">
                <a:tableStyleId>{5C22544A-7EE6-4342-B048-85BDC9FD1C3A}</a:tableStyleId>
              </a:tblPr>
              <a:tblGrid>
                <a:gridCol w="5057127">
                  <a:extLst>
                    <a:ext uri="{9D8B030D-6E8A-4147-A177-3AD203B41FA5}">
                      <a16:colId xmlns:a16="http://schemas.microsoft.com/office/drawing/2014/main" val="4046821331"/>
                    </a:ext>
                  </a:extLst>
                </a:gridCol>
                <a:gridCol w="1069190">
                  <a:extLst>
                    <a:ext uri="{9D8B030D-6E8A-4147-A177-3AD203B41FA5}">
                      <a16:colId xmlns:a16="http://schemas.microsoft.com/office/drawing/2014/main" val="4263973476"/>
                    </a:ext>
                  </a:extLst>
                </a:gridCol>
                <a:gridCol w="1069190">
                  <a:extLst>
                    <a:ext uri="{9D8B030D-6E8A-4147-A177-3AD203B41FA5}">
                      <a16:colId xmlns:a16="http://schemas.microsoft.com/office/drawing/2014/main" val="3871535019"/>
                    </a:ext>
                  </a:extLst>
                </a:gridCol>
                <a:gridCol w="1069190">
                  <a:extLst>
                    <a:ext uri="{9D8B030D-6E8A-4147-A177-3AD203B41FA5}">
                      <a16:colId xmlns:a16="http://schemas.microsoft.com/office/drawing/2014/main" val="884103121"/>
                    </a:ext>
                  </a:extLst>
                </a:gridCol>
              </a:tblGrid>
              <a:tr h="230587">
                <a:tc>
                  <a:txBody>
                    <a:bodyPr/>
                    <a:lstStyle/>
                    <a:p>
                      <a:pPr algn="l" fontAlgn="ctr"/>
                      <a:endParaRPr lang="en-CA" sz="1200" b="1" i="0" u="none" strike="noStrike" dirty="0">
                        <a:solidFill>
                          <a:schemeClr val="bg1"/>
                        </a:solidFill>
                        <a:effectLst/>
                        <a:latin typeface="+mn-lt"/>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fontAlgn="ctr"/>
                      <a:endParaRPr lang="en-CA" sz="1200" b="1" i="0" u="none" strike="noStrike" dirty="0">
                        <a:solidFill>
                          <a:schemeClr val="bg1"/>
                        </a:solidFill>
                        <a:effectLst/>
                        <a:latin typeface="+mn-lt"/>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en-CA" sz="1200" b="1" i="0" u="none" strike="noStrike" dirty="0">
                        <a:solidFill>
                          <a:schemeClr val="bg1"/>
                        </a:solidFill>
                        <a:effectLst/>
                        <a:latin typeface="+mn-lt"/>
                      </a:endParaRPr>
                    </a:p>
                  </a:txBody>
                  <a:tcPr marL="7620" marR="7620" marT="762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hMerge="1">
                  <a:txBody>
                    <a:bodyPr/>
                    <a:lstStyle/>
                    <a:p>
                      <a:pPr algn="ctr" fontAlgn="ctr"/>
                      <a:endParaRPr lang="en-CA" sz="1200" b="1" i="0" u="none" strike="noStrike" dirty="0">
                        <a:solidFill>
                          <a:schemeClr val="bg1"/>
                        </a:solidFill>
                        <a:effectLst/>
                        <a:latin typeface="+mn-lt"/>
                      </a:endParaRPr>
                    </a:p>
                  </a:txBody>
                  <a:tcPr marL="7620" marR="7620" marT="762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824574479"/>
                  </a:ext>
                </a:extLst>
              </a:tr>
              <a:tr h="289920">
                <a:tc>
                  <a:txBody>
                    <a:bodyPr/>
                    <a:lstStyle/>
                    <a:p>
                      <a:pPr algn="ctr" fontAlgn="ctr"/>
                      <a:endParaRPr lang="en-CA" sz="1600" b="1" i="0" u="none" strike="noStrike" dirty="0">
                        <a:solidFill>
                          <a:schemeClr val="bg1"/>
                        </a:solidFill>
                        <a:effectLst/>
                        <a:latin typeface="+mn-lt"/>
                      </a:endParaRPr>
                    </a:p>
                  </a:txBody>
                  <a:tcPr marL="7620" marR="7620" marT="7620" marB="0"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fontAlgn="ctr"/>
                      <a:endParaRPr lang="en-CA" sz="1200" b="1" i="0" u="none" strike="noStrike" dirty="0">
                        <a:solidFill>
                          <a:schemeClr val="bg1"/>
                        </a:solidFill>
                        <a:effectLst/>
                        <a:latin typeface="+mn-lt"/>
                      </a:endParaRPr>
                    </a:p>
                  </a:txBody>
                  <a:tcPr marL="7620" marR="7620" marT="7620" marB="0"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en-CA" sz="1200" b="1" i="0" u="none" strike="noStrike" dirty="0">
                        <a:solidFill>
                          <a:schemeClr val="bg1"/>
                        </a:solidFill>
                        <a:effectLst/>
                        <a:latin typeface="+mn-lt"/>
                      </a:endParaRPr>
                    </a:p>
                  </a:txBody>
                  <a:tcPr marL="7620" marR="7620" marT="762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en-CA" sz="1200" b="1" i="0" u="none" strike="noStrike" dirty="0">
                        <a:solidFill>
                          <a:schemeClr val="bg1"/>
                        </a:solidFill>
                        <a:effectLst/>
                        <a:latin typeface="+mn-lt"/>
                      </a:endParaRPr>
                    </a:p>
                  </a:txBody>
                  <a:tcPr marL="7620" marR="7620" marT="762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9663679"/>
                  </a:ext>
                </a:extLst>
              </a:tr>
              <a:tr h="860681">
                <a:tc>
                  <a:txBody>
                    <a:bodyPr/>
                    <a:lstStyle/>
                    <a:p>
                      <a:pPr algn="ctr" fontAlgn="ctr"/>
                      <a:endParaRPr lang="en-CA" sz="1600" b="1" i="0" u="none" strike="noStrike" dirty="0">
                        <a:solidFill>
                          <a:schemeClr val="bg1"/>
                        </a:solidFill>
                        <a:effectLst/>
                        <a:latin typeface="+mn-lt"/>
                      </a:endParaRPr>
                    </a:p>
                  </a:txBody>
                  <a:tcPr marL="7620" marR="7620" marT="7620" marB="0"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200" b="1" i="0" u="none" strike="noStrike" dirty="0">
                          <a:solidFill>
                            <a:schemeClr val="bg1"/>
                          </a:solidFill>
                          <a:effectLst/>
                          <a:latin typeface="+mn-lt"/>
                        </a:rPr>
                        <a:t>Petit bateau ouvert moteur (&lt; 6m)</a:t>
                      </a:r>
                      <a:endParaRPr lang="en-CA" sz="1200" b="1" i="0" u="none" strike="noStrike" dirty="0">
                        <a:solidFill>
                          <a:schemeClr val="bg1"/>
                        </a:solidFill>
                        <a:effectLst/>
                        <a:latin typeface="+mn-lt"/>
                      </a:endParaRPr>
                    </a:p>
                  </a:txBody>
                  <a:tcPr marL="7620" marR="7620" marT="7620" marB="0"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ctr"/>
                      <a:r>
                        <a:rPr lang="en-CA" sz="1200" b="1" i="0" u="none" strike="noStrike" dirty="0">
                          <a:solidFill>
                            <a:schemeClr val="bg1"/>
                          </a:solidFill>
                          <a:effectLst/>
                          <a:latin typeface="+mn-lt"/>
                        </a:rPr>
                        <a:t>Petit runabout (&lt; 6m) </a:t>
                      </a:r>
                    </a:p>
                  </a:txBody>
                  <a:tcPr marL="7620" marR="7620" marT="762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ctr"/>
                      <a:r>
                        <a:rPr lang="en-CA" sz="1200" b="1" i="0" u="none" strike="noStrike" dirty="0">
                          <a:solidFill>
                            <a:schemeClr val="bg1"/>
                          </a:solidFill>
                          <a:effectLst/>
                          <a:latin typeface="+mn-lt"/>
                        </a:rPr>
                        <a:t>Pontoon</a:t>
                      </a:r>
                    </a:p>
                  </a:txBody>
                  <a:tcPr marL="7620" marR="7620" marT="762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60590994"/>
                  </a:ext>
                </a:extLst>
              </a:tr>
              <a:tr h="268657">
                <a:tc>
                  <a:txBody>
                    <a:bodyPr/>
                    <a:lstStyle/>
                    <a:p>
                      <a:pPr algn="l"/>
                      <a:endParaRPr lang="en-CA" sz="1100" dirty="0"/>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100" dirty="0"/>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100" dirty="0"/>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100" dirty="0">
                        <a:solidFill>
                          <a:schemeClr val="tx1"/>
                        </a:solidFill>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46921612"/>
                  </a:ext>
                </a:extLst>
              </a:tr>
              <a:tr h="442727">
                <a:tc>
                  <a:txBody>
                    <a:bodyPr/>
                    <a:lstStyle/>
                    <a:p>
                      <a:pPr algn="ctr"/>
                      <a:endParaRPr lang="en-CA" dirty="0"/>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dirty="0"/>
                        <a:t>24</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b="0" dirty="0"/>
                        <a:t>19</a:t>
                      </a: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b="0" dirty="0">
                          <a:solidFill>
                            <a:schemeClr val="tx1"/>
                          </a:solidFill>
                        </a:rPr>
                        <a:t>15 </a:t>
                      </a:r>
                      <a:r>
                        <a:rPr lang="en-CA" sz="1400" b="0" dirty="0">
                          <a:solidFill>
                            <a:schemeClr val="tx1"/>
                          </a:solidFill>
                        </a:rPr>
                        <a:t>(+3)</a:t>
                      </a:r>
                      <a:endParaRPr lang="en-CA" b="0" dirty="0">
                        <a:solidFill>
                          <a:schemeClr val="tx1"/>
                        </a:solidFill>
                      </a:endParaRP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220851692"/>
                  </a:ext>
                </a:extLst>
              </a:tr>
              <a:tr h="442727">
                <a:tc>
                  <a:txBody>
                    <a:bodyPr/>
                    <a:lstStyle/>
                    <a:p>
                      <a:pPr algn="ctr"/>
                      <a:endParaRPr lang="en-CA" b="1" dirty="0"/>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b="0" dirty="0"/>
                        <a:t>34 </a:t>
                      </a:r>
                      <a:r>
                        <a:rPr lang="en-CA" sz="1400" b="0" dirty="0"/>
                        <a:t>(+8)</a:t>
                      </a:r>
                      <a:endParaRPr lang="en-CA" b="0" dirty="0"/>
                    </a:p>
                  </a:txBody>
                  <a:tcPr anchor="ctr">
                    <a:lnL w="12700" cap="flat" cmpd="sng" algn="ctr">
                      <a:noFill/>
                      <a:prstDash val="solid"/>
                      <a:round/>
                      <a:headEnd type="none" w="med" len="med"/>
                      <a:tailEnd type="none" w="med" len="med"/>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CA" dirty="0"/>
                        <a:t>16 </a:t>
                      </a:r>
                      <a:r>
                        <a:rPr lang="en-CA" sz="1400" dirty="0"/>
                        <a:t>(-4)</a:t>
                      </a:r>
                      <a:endParaRPr lang="en-CA" dirty="0"/>
                    </a:p>
                  </a:txBody>
                  <a:tcPr anchor="ctr">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CA" dirty="0">
                          <a:solidFill>
                            <a:schemeClr val="tx1"/>
                          </a:solidFill>
                        </a:rPr>
                        <a:t>13</a:t>
                      </a:r>
                    </a:p>
                  </a:txBody>
                  <a:tcPr anchor="ctr">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6717839"/>
                  </a:ext>
                </a:extLst>
              </a:tr>
              <a:tr h="442727">
                <a:tc>
                  <a:txBody>
                    <a:bodyPr/>
                    <a:lstStyle/>
                    <a:p>
                      <a:pPr algn="ctr"/>
                      <a:endParaRPr lang="en-CA" b="1" dirty="0"/>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b="0" dirty="0"/>
                        <a:t>20</a:t>
                      </a:r>
                    </a:p>
                  </a:txBody>
                  <a:tcPr anchor="ctr">
                    <a:lnL w="12700" cap="flat" cmpd="sng" algn="ctr">
                      <a:noFill/>
                      <a:prstDash val="solid"/>
                      <a:round/>
                      <a:headEnd type="none" w="med" len="med"/>
                      <a:tailEnd type="none" w="med" len="med"/>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dirty="0"/>
                        <a:t>15 </a:t>
                      </a:r>
                      <a:r>
                        <a:rPr lang="en-CA" sz="1400" dirty="0"/>
                        <a:t>(+5)</a:t>
                      </a:r>
                      <a:endParaRPr lang="en-CA" dirty="0"/>
                    </a:p>
                  </a:txBody>
                  <a:tcPr anchor="ctr">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CA" dirty="0">
                          <a:solidFill>
                            <a:schemeClr val="tx1"/>
                          </a:solidFill>
                        </a:rPr>
                        <a:t>23 </a:t>
                      </a:r>
                      <a:r>
                        <a:rPr lang="en-CA" sz="1400" dirty="0">
                          <a:solidFill>
                            <a:schemeClr val="tx1"/>
                          </a:solidFill>
                        </a:rPr>
                        <a:t>(+5)</a:t>
                      </a:r>
                      <a:endParaRPr lang="en-CA" dirty="0">
                        <a:solidFill>
                          <a:schemeClr val="tx1"/>
                        </a:solidFill>
                      </a:endParaRPr>
                    </a:p>
                  </a:txBody>
                  <a:tcPr anchor="ctr">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3531427304"/>
                  </a:ext>
                </a:extLst>
              </a:tr>
              <a:tr h="442727">
                <a:tc>
                  <a:txBody>
                    <a:bodyPr/>
                    <a:lstStyle/>
                    <a:p>
                      <a:pPr algn="ctr"/>
                      <a:endParaRPr lang="en-CA" dirty="0"/>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dirty="0"/>
                        <a:t>19</a:t>
                      </a:r>
                    </a:p>
                  </a:txBody>
                  <a:tcPr anchor="ctr">
                    <a:lnL w="12700" cap="flat" cmpd="sng" algn="ctr">
                      <a:noFill/>
                      <a:prstDash val="solid"/>
                      <a:round/>
                      <a:headEnd type="none" w="med" len="med"/>
                      <a:tailEnd type="none" w="med" len="med"/>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dirty="0"/>
                        <a:t>15 </a:t>
                      </a:r>
                      <a:r>
                        <a:rPr lang="en-CA" sz="1400" dirty="0"/>
                        <a:t>(+4)</a:t>
                      </a:r>
                      <a:endParaRPr lang="en-CA" dirty="0"/>
                    </a:p>
                  </a:txBody>
                  <a:tcPr anchor="ctr">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CA" dirty="0">
                          <a:solidFill>
                            <a:schemeClr val="tx1"/>
                          </a:solidFill>
                        </a:rPr>
                        <a:t>21</a:t>
                      </a:r>
                    </a:p>
                  </a:txBody>
                  <a:tcPr anchor="ctr">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9979464"/>
                  </a:ext>
                </a:extLst>
              </a:tr>
              <a:tr h="442727">
                <a:tc>
                  <a:txBody>
                    <a:bodyPr/>
                    <a:lstStyle/>
                    <a:p>
                      <a:pPr algn="ctr"/>
                      <a:endParaRPr lang="en-CA" dirty="0"/>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dirty="0"/>
                        <a:t>24</a:t>
                      </a:r>
                    </a:p>
                  </a:txBody>
                  <a:tcPr anchor="ctr">
                    <a:lnL w="12700" cap="flat" cmpd="sng" algn="ctr">
                      <a:noFill/>
                      <a:prstDash val="solid"/>
                      <a:round/>
                      <a:headEnd type="none" w="med" len="med"/>
                      <a:tailEnd type="none" w="med" len="med"/>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dirty="0"/>
                        <a:t>17 </a:t>
                      </a:r>
                      <a:r>
                        <a:rPr lang="en-CA" sz="1400" dirty="0"/>
                        <a:t>(+10)</a:t>
                      </a:r>
                      <a:endParaRPr lang="en-CA" dirty="0"/>
                    </a:p>
                  </a:txBody>
                  <a:tcPr anchor="ctr">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92D050">
                        <a:alpha val="50196"/>
                      </a:srgbClr>
                    </a:solidFill>
                  </a:tcPr>
                </a:tc>
                <a:tc>
                  <a:txBody>
                    <a:bodyPr/>
                    <a:lstStyle/>
                    <a:p>
                      <a:pPr algn="ctr"/>
                      <a:r>
                        <a:rPr lang="en-CA" dirty="0">
                          <a:solidFill>
                            <a:schemeClr val="tx1"/>
                          </a:solidFill>
                        </a:rPr>
                        <a:t>30 </a:t>
                      </a:r>
                      <a:r>
                        <a:rPr lang="en-CA" sz="1400" dirty="0">
                          <a:solidFill>
                            <a:schemeClr val="tx1"/>
                          </a:solidFill>
                        </a:rPr>
                        <a:t>(+16)</a:t>
                      </a:r>
                      <a:endParaRPr lang="en-CA" dirty="0">
                        <a:solidFill>
                          <a:schemeClr val="tx1"/>
                        </a:solidFill>
                      </a:endParaRPr>
                    </a:p>
                  </a:txBody>
                  <a:tcPr anchor="ctr">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717159119"/>
                  </a:ext>
                </a:extLst>
              </a:tr>
              <a:tr h="442727">
                <a:tc>
                  <a:txBody>
                    <a:bodyPr/>
                    <a:lstStyle/>
                    <a:p>
                      <a:pPr algn="ctr"/>
                      <a:endParaRPr lang="en-CA" dirty="0"/>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dirty="0"/>
                        <a:t>n/a</a:t>
                      </a:r>
                    </a:p>
                  </a:txBody>
                  <a:tcPr anchor="ctr">
                    <a:lnL w="12700" cap="flat" cmpd="sng" algn="ctr">
                      <a:noFill/>
                      <a:prstDash val="solid"/>
                      <a:round/>
                      <a:headEnd type="none" w="med" len="med"/>
                      <a:tailEnd type="none" w="med" len="med"/>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dirty="0"/>
                        <a:t>20</a:t>
                      </a:r>
                    </a:p>
                  </a:txBody>
                  <a:tcPr anchor="ctr">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dirty="0">
                          <a:solidFill>
                            <a:schemeClr val="tx1"/>
                          </a:solidFill>
                        </a:rPr>
                        <a:t>n/a</a:t>
                      </a:r>
                    </a:p>
                  </a:txBody>
                  <a:tcPr anchor="ctr">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95690739"/>
                  </a:ext>
                </a:extLst>
              </a:tr>
              <a:tr h="442727">
                <a:tc>
                  <a:txBody>
                    <a:bodyPr/>
                    <a:lstStyle/>
                    <a:p>
                      <a:pPr algn="ctr"/>
                      <a:endParaRPr lang="en-CA" dirty="0"/>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dirty="0"/>
                        <a:t>n/a</a:t>
                      </a:r>
                    </a:p>
                  </a:txBody>
                  <a:tcPr anchor="ctr">
                    <a:lnL w="12700" cap="flat" cmpd="sng" algn="ctr">
                      <a:noFill/>
                      <a:prstDash val="solid"/>
                      <a:round/>
                      <a:headEnd type="none" w="med" len="med"/>
                      <a:tailEnd type="none" w="med" len="med"/>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dirty="0"/>
                        <a:t>32 </a:t>
                      </a:r>
                      <a:r>
                        <a:rPr lang="en-CA" sz="1400" dirty="0"/>
                        <a:t>(+7)</a:t>
                      </a:r>
                      <a:endParaRPr lang="en-CA" dirty="0"/>
                    </a:p>
                  </a:txBody>
                  <a:tcPr anchor="ctr">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CA" dirty="0">
                          <a:solidFill>
                            <a:schemeClr val="tx1"/>
                          </a:solidFill>
                        </a:rPr>
                        <a:t>22</a:t>
                      </a:r>
                    </a:p>
                  </a:txBody>
                  <a:tcPr anchor="ctr">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30994686"/>
                  </a:ext>
                </a:extLst>
              </a:tr>
            </a:tbl>
          </a:graphicData>
        </a:graphic>
      </p:graphicFrame>
      <p:graphicFrame>
        <p:nvGraphicFramePr>
          <p:cNvPr id="9" name="Chart 8">
            <a:extLst>
              <a:ext uri="{FF2B5EF4-FFF2-40B4-BE49-F238E27FC236}">
                <a16:creationId xmlns:a16="http://schemas.microsoft.com/office/drawing/2014/main" id="{0D1B856A-F668-4A13-AB0F-B091EDFB00BF}"/>
              </a:ext>
            </a:extLst>
          </p:cNvPr>
          <p:cNvGraphicFramePr/>
          <p:nvPr>
            <p:extLst>
              <p:ext uri="{D42A27DB-BD31-4B8C-83A1-F6EECF244321}">
                <p14:modId xmlns:p14="http://schemas.microsoft.com/office/powerpoint/2010/main" val="4110488554"/>
              </p:ext>
            </p:extLst>
          </p:nvPr>
        </p:nvGraphicFramePr>
        <p:xfrm>
          <a:off x="1262741" y="2145803"/>
          <a:ext cx="6343650" cy="3556091"/>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3">
            <a:extLst>
              <a:ext uri="{FF2B5EF4-FFF2-40B4-BE49-F238E27FC236}">
                <a16:creationId xmlns:a16="http://schemas.microsoft.com/office/drawing/2014/main" id="{01D7D85C-D394-4AFA-A35B-9F95B03F9A6C}"/>
              </a:ext>
            </a:extLst>
          </p:cNvPr>
          <p:cNvSpPr>
            <a:spLocks noGrp="1"/>
          </p:cNvSpPr>
          <p:nvPr>
            <p:ph type="title"/>
          </p:nvPr>
        </p:nvSpPr>
        <p:spPr>
          <a:xfrm>
            <a:off x="1860698" y="-1"/>
            <a:ext cx="10331300" cy="917477"/>
          </a:xfrm>
        </p:spPr>
        <p:txBody>
          <a:bodyPr anchor="t">
            <a:noAutofit/>
          </a:bodyPr>
          <a:lstStyle/>
          <a:p>
            <a:r>
              <a:rPr lang="fr-FR" sz="1400" b="1" dirty="0"/>
              <a:t>Par activité, le port du gilet de sauvetage a augmenté d’une année à l’autre (YOY) pour la pêche et le ski nautique sur les petits runabouts (&lt;6 m); et pour la navigation de plaisance sur de petits bateaux à moteur non pontés.</a:t>
            </a:r>
            <a:br>
              <a:rPr lang="fr-FR" sz="1400" b="1" dirty="0"/>
            </a:br>
            <a:r>
              <a:rPr lang="fr-FR" sz="1400" b="1" dirty="0"/>
              <a:t>Pour l'ensemble des plaisanciers à moteur, le port total du gilet de sauvetage pour chaque activité était stable d'une année à l'autre.</a:t>
            </a:r>
            <a:endParaRPr lang="en-CA" sz="1400" dirty="0"/>
          </a:p>
        </p:txBody>
      </p:sp>
      <p:sp>
        <p:nvSpPr>
          <p:cNvPr id="8" name="TextBox 7">
            <a:extLst>
              <a:ext uri="{FF2B5EF4-FFF2-40B4-BE49-F238E27FC236}">
                <a16:creationId xmlns:a16="http://schemas.microsoft.com/office/drawing/2014/main" id="{BE5ED317-39E7-4044-817F-B708413928E1}"/>
              </a:ext>
            </a:extLst>
          </p:cNvPr>
          <p:cNvSpPr txBox="1"/>
          <p:nvPr/>
        </p:nvSpPr>
        <p:spPr>
          <a:xfrm>
            <a:off x="27137" y="1062275"/>
            <a:ext cx="7591425" cy="369332"/>
          </a:xfrm>
          <a:prstGeom prst="rect">
            <a:avLst/>
          </a:prstGeom>
          <a:noFill/>
        </p:spPr>
        <p:txBody>
          <a:bodyPr wrap="square" rtlCol="0">
            <a:spAutoFit/>
          </a:bodyPr>
          <a:lstStyle/>
          <a:p>
            <a:r>
              <a:rPr lang="fr-FR" dirty="0"/>
              <a:t>TAUX DE PORT DU GILET DE SAUVETAGE / VFI : </a:t>
            </a:r>
            <a:r>
              <a:rPr lang="fr-FR" b="1" dirty="0"/>
              <a:t>Par ACTIVITÉ</a:t>
            </a:r>
            <a:endParaRPr lang="en-CA" b="1" dirty="0"/>
          </a:p>
        </p:txBody>
      </p:sp>
      <p:sp>
        <p:nvSpPr>
          <p:cNvPr id="14" name="TextBox 13">
            <a:extLst>
              <a:ext uri="{FF2B5EF4-FFF2-40B4-BE49-F238E27FC236}">
                <a16:creationId xmlns:a16="http://schemas.microsoft.com/office/drawing/2014/main" id="{DF34B19E-B1C1-4E48-A370-A453C22D5927}"/>
              </a:ext>
            </a:extLst>
          </p:cNvPr>
          <p:cNvSpPr txBox="1"/>
          <p:nvPr/>
        </p:nvSpPr>
        <p:spPr>
          <a:xfrm>
            <a:off x="27136" y="1431607"/>
            <a:ext cx="4341663" cy="307777"/>
          </a:xfrm>
          <a:prstGeom prst="rect">
            <a:avLst/>
          </a:prstGeom>
          <a:noFill/>
        </p:spPr>
        <p:txBody>
          <a:bodyPr wrap="square" rtlCol="0">
            <a:spAutoFit/>
          </a:bodyPr>
          <a:lstStyle/>
          <a:p>
            <a:r>
              <a:rPr lang="fr-FR" sz="1400" dirty="0"/>
              <a:t>Activité (% du total Motonautisme hors motomarines) </a:t>
            </a:r>
            <a:endParaRPr lang="en-CA" sz="1400" dirty="0"/>
          </a:p>
        </p:txBody>
      </p:sp>
      <p:sp>
        <p:nvSpPr>
          <p:cNvPr id="41" name="Slide Number Placeholder 5">
            <a:extLst>
              <a:ext uri="{FF2B5EF4-FFF2-40B4-BE49-F238E27FC236}">
                <a16:creationId xmlns:a16="http://schemas.microsoft.com/office/drawing/2014/main" id="{55746FBB-C519-49FD-B106-169BC7ED1EEC}"/>
              </a:ext>
            </a:extLst>
          </p:cNvPr>
          <p:cNvSpPr txBox="1">
            <a:spLocks/>
          </p:cNvSpPr>
          <p:nvPr/>
        </p:nvSpPr>
        <p:spPr>
          <a:xfrm>
            <a:off x="11585360" y="6503018"/>
            <a:ext cx="517864" cy="365125"/>
          </a:xfrm>
          <a:prstGeom prst="rect">
            <a:avLst/>
          </a:prstGeom>
        </p:spPr>
        <p:txBody>
          <a:bodyP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53223C-A70F-4A00-9B21-174ED937DE7F}" type="slidenum">
              <a:rPr lang="en-CA" smtClean="0"/>
              <a:pPr/>
              <a:t>56</a:t>
            </a:fld>
            <a:endParaRPr lang="en-CA" dirty="0"/>
          </a:p>
        </p:txBody>
      </p:sp>
      <p:sp>
        <p:nvSpPr>
          <p:cNvPr id="16" name="TextBox 15">
            <a:extLst>
              <a:ext uri="{FF2B5EF4-FFF2-40B4-BE49-F238E27FC236}">
                <a16:creationId xmlns:a16="http://schemas.microsoft.com/office/drawing/2014/main" id="{9ADE3017-0EC3-4038-8EFD-2F288A88DB6C}"/>
              </a:ext>
            </a:extLst>
          </p:cNvPr>
          <p:cNvSpPr txBox="1"/>
          <p:nvPr/>
        </p:nvSpPr>
        <p:spPr>
          <a:xfrm>
            <a:off x="5903786" y="5476125"/>
            <a:ext cx="3147685" cy="246221"/>
          </a:xfrm>
          <a:prstGeom prst="rect">
            <a:avLst/>
          </a:prstGeom>
          <a:noFill/>
        </p:spPr>
        <p:txBody>
          <a:bodyPr wrap="square" rtlCol="0">
            <a:spAutoFit/>
          </a:bodyPr>
          <a:lstStyle/>
          <a:p>
            <a:r>
              <a:rPr lang="fr-FR" sz="1000" dirty="0"/>
              <a:t>n/d = petite taille de base inférieure à 30</a:t>
            </a:r>
            <a:endParaRPr lang="en-CA" sz="1000" dirty="0"/>
          </a:p>
        </p:txBody>
      </p:sp>
      <p:sp>
        <p:nvSpPr>
          <p:cNvPr id="2" name="TextBox 1">
            <a:extLst>
              <a:ext uri="{FF2B5EF4-FFF2-40B4-BE49-F238E27FC236}">
                <a16:creationId xmlns:a16="http://schemas.microsoft.com/office/drawing/2014/main" id="{3C1A16F6-B4FC-77D5-C1F1-AB9BFB8CC6E5}"/>
              </a:ext>
            </a:extLst>
          </p:cNvPr>
          <p:cNvSpPr txBox="1"/>
          <p:nvPr/>
        </p:nvSpPr>
        <p:spPr>
          <a:xfrm>
            <a:off x="9051471" y="5784201"/>
            <a:ext cx="3140530" cy="646331"/>
          </a:xfrm>
          <a:prstGeom prst="rect">
            <a:avLst/>
          </a:prstGeom>
          <a:solidFill>
            <a:schemeClr val="bg1"/>
          </a:solidFill>
        </p:spPr>
        <p:txBody>
          <a:bodyPr wrap="square" rtlCol="0">
            <a:spAutoFit/>
          </a:bodyPr>
          <a:lstStyle/>
          <a:p>
            <a:pPr algn="r"/>
            <a:r>
              <a:rPr lang="fr-FR" sz="1200" dirty="0"/>
              <a:t>*Remarque : seules les </a:t>
            </a:r>
            <a:r>
              <a:rPr lang="fr-FR" sz="1200" dirty="0">
                <a:solidFill>
                  <a:srgbClr val="92D050"/>
                </a:solidFill>
              </a:rPr>
              <a:t>augmentations</a:t>
            </a:r>
            <a:r>
              <a:rPr lang="fr-FR" sz="1200" dirty="0"/>
              <a:t> ou </a:t>
            </a:r>
            <a:r>
              <a:rPr lang="fr-FR" sz="1200" dirty="0">
                <a:solidFill>
                  <a:srgbClr val="FFC000"/>
                </a:solidFill>
              </a:rPr>
              <a:t>diminue</a:t>
            </a:r>
            <a:r>
              <a:rPr lang="fr-FR" sz="1200" dirty="0"/>
              <a:t> d’une année à l’autre significatives à des niveaux de 95% / 90% affiché</a:t>
            </a:r>
            <a:endParaRPr lang="en-CA" sz="1200" dirty="0"/>
          </a:p>
        </p:txBody>
      </p:sp>
      <p:sp>
        <p:nvSpPr>
          <p:cNvPr id="3" name="TextBox 2">
            <a:extLst>
              <a:ext uri="{FF2B5EF4-FFF2-40B4-BE49-F238E27FC236}">
                <a16:creationId xmlns:a16="http://schemas.microsoft.com/office/drawing/2014/main" id="{8B5377B6-AB94-E34D-0BBE-9E2A0DBFCD58}"/>
              </a:ext>
            </a:extLst>
          </p:cNvPr>
          <p:cNvSpPr txBox="1"/>
          <p:nvPr/>
        </p:nvSpPr>
        <p:spPr>
          <a:xfrm>
            <a:off x="0" y="1822472"/>
            <a:ext cx="4018460" cy="523220"/>
          </a:xfrm>
          <a:prstGeom prst="rect">
            <a:avLst/>
          </a:prstGeom>
          <a:noFill/>
        </p:spPr>
        <p:txBody>
          <a:bodyPr wrap="square" rtlCol="0">
            <a:spAutoFit/>
          </a:bodyPr>
          <a:lstStyle/>
          <a:p>
            <a:r>
              <a:rPr lang="fr-FR" sz="1400" dirty="0"/>
              <a:t>% de port des gilets de sauvetage/VFI pour tous les plaisanciers à moteur hors Motomarine</a:t>
            </a:r>
            <a:endParaRPr lang="en-CA" sz="1400" dirty="0"/>
          </a:p>
        </p:txBody>
      </p:sp>
      <p:sp>
        <p:nvSpPr>
          <p:cNvPr id="5" name="Arrow: Up 4">
            <a:extLst>
              <a:ext uri="{FF2B5EF4-FFF2-40B4-BE49-F238E27FC236}">
                <a16:creationId xmlns:a16="http://schemas.microsoft.com/office/drawing/2014/main" id="{E960F939-B789-7A3C-D416-645F91DD4C3C}"/>
              </a:ext>
            </a:extLst>
          </p:cNvPr>
          <p:cNvSpPr/>
          <p:nvPr/>
        </p:nvSpPr>
        <p:spPr>
          <a:xfrm>
            <a:off x="3738511" y="2365407"/>
            <a:ext cx="168676" cy="230820"/>
          </a:xfrm>
          <a:prstGeom prst="upArrow">
            <a:avLst/>
          </a:prstGeom>
          <a:solidFill>
            <a:srgbClr val="00B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TextBox 5">
            <a:extLst>
              <a:ext uri="{FF2B5EF4-FFF2-40B4-BE49-F238E27FC236}">
                <a16:creationId xmlns:a16="http://schemas.microsoft.com/office/drawing/2014/main" id="{97F0B9A8-F463-0CE6-9788-8AF512B36FA6}"/>
              </a:ext>
            </a:extLst>
          </p:cNvPr>
          <p:cNvSpPr txBox="1"/>
          <p:nvPr/>
        </p:nvSpPr>
        <p:spPr>
          <a:xfrm>
            <a:off x="0" y="6512030"/>
            <a:ext cx="9435637" cy="246221"/>
          </a:xfrm>
          <a:prstGeom prst="rect">
            <a:avLst/>
          </a:prstGeom>
          <a:noFill/>
        </p:spPr>
        <p:txBody>
          <a:bodyPr wrap="square" rtlCol="0">
            <a:spAutoFit/>
          </a:bodyPr>
          <a:lstStyle/>
          <a:p>
            <a:r>
              <a:rPr lang="fr-FR" sz="1000" dirty="0">
                <a:solidFill>
                  <a:srgbClr val="000000"/>
                </a:solidFill>
                <a:latin typeface="Lucida Grande"/>
                <a:ea typeface="Lucida Grande"/>
                <a:cs typeface="Lucida Grande"/>
              </a:rPr>
              <a:t>Source – Étude aérienne 2021 &amp; 2022</a:t>
            </a:r>
            <a:endParaRPr lang="en-CA" sz="1000" dirty="0"/>
          </a:p>
        </p:txBody>
      </p:sp>
      <p:sp>
        <p:nvSpPr>
          <p:cNvPr id="7" name="Slide Number Placeholder 3">
            <a:extLst>
              <a:ext uri="{FF2B5EF4-FFF2-40B4-BE49-F238E27FC236}">
                <a16:creationId xmlns:a16="http://schemas.microsoft.com/office/drawing/2014/main" id="{89CA4DC3-2AB8-01C5-EE1D-8AD8109E7CA0}"/>
              </a:ext>
            </a:extLst>
          </p:cNvPr>
          <p:cNvSpPr>
            <a:spLocks noGrp="1"/>
          </p:cNvSpPr>
          <p:nvPr>
            <p:ph type="sldNum" sz="quarter" idx="12"/>
          </p:nvPr>
        </p:nvSpPr>
        <p:spPr>
          <a:xfrm>
            <a:off x="11414687" y="6480176"/>
            <a:ext cx="768085" cy="365125"/>
          </a:xfrm>
        </p:spPr>
        <p:txBody>
          <a:bodyPr/>
          <a:lstStyle/>
          <a:p>
            <a:fld id="{5857359A-ACC2-4AC8-94CA-842605F06C6B}" type="slidenum">
              <a:rPr lang="en-US">
                <a:solidFill>
                  <a:prstClr val="white">
                    <a:lumMod val="50000"/>
                  </a:prstClr>
                </a:solidFill>
                <a:latin typeface="Calibri"/>
              </a:rPr>
              <a:pPr/>
              <a:t>56</a:t>
            </a:fld>
            <a:endParaRPr lang="en-US" dirty="0">
              <a:solidFill>
                <a:prstClr val="white">
                  <a:lumMod val="50000"/>
                </a:prstClr>
              </a:solidFill>
              <a:latin typeface="Calibri"/>
            </a:endParaRPr>
          </a:p>
        </p:txBody>
      </p:sp>
      <p:sp>
        <p:nvSpPr>
          <p:cNvPr id="12" name="TextBox 11">
            <a:extLst>
              <a:ext uri="{FF2B5EF4-FFF2-40B4-BE49-F238E27FC236}">
                <a16:creationId xmlns:a16="http://schemas.microsoft.com/office/drawing/2014/main" id="{504ECD79-A676-F76B-3B8F-10D535FC4B8A}"/>
              </a:ext>
            </a:extLst>
          </p:cNvPr>
          <p:cNvSpPr txBox="1"/>
          <p:nvPr/>
        </p:nvSpPr>
        <p:spPr>
          <a:xfrm>
            <a:off x="-22647" y="5857471"/>
            <a:ext cx="8391948" cy="577081"/>
          </a:xfrm>
          <a:prstGeom prst="rect">
            <a:avLst/>
          </a:prstGeom>
          <a:noFill/>
        </p:spPr>
        <p:txBody>
          <a:bodyPr wrap="square" rtlCol="0">
            <a:spAutoFit/>
          </a:bodyPr>
          <a:lstStyle/>
          <a:p>
            <a:r>
              <a:rPr lang="fr-FR" sz="1050" dirty="0"/>
              <a:t>Activité + type de bateau au moment de l'observation</a:t>
            </a:r>
          </a:p>
          <a:p>
            <a:r>
              <a:rPr lang="fr-FR" sz="1050" dirty="0"/>
              <a:t>Base 2021, 2022 : Total Moteur </a:t>
            </a:r>
            <a:r>
              <a:rPr lang="fr-FR" sz="1050" dirty="0" err="1"/>
              <a:t>excl</a:t>
            </a:r>
            <a:r>
              <a:rPr lang="fr-FR" sz="1050" dirty="0"/>
              <a:t>. Motomarine (10228, 10396), Plaisance (4829, 6068), Filet : Pêche / Intention de pêcher (3165, 2691), Pêche (2419, 2055), Intention (746, 636), HS (1114, 657), Ski (956, 852) ; Base 2022 : Petit ouvert (2191), Petit runabout (3598), Ponton (2220) </a:t>
            </a:r>
          </a:p>
        </p:txBody>
      </p:sp>
    </p:spTree>
    <p:custDataLst>
      <p:tags r:id="rId1"/>
    </p:custDataLst>
    <p:extLst>
      <p:ext uri="{BB962C8B-B14F-4D97-AF65-F5344CB8AC3E}">
        <p14:creationId xmlns:p14="http://schemas.microsoft.com/office/powerpoint/2010/main" val="1462063485"/>
      </p:ext>
    </p:extLst>
  </p:cSld>
  <p:clrMapOvr>
    <a:masterClrMapping/>
  </p:clrMapOvr>
  <p:transition spd="slow">
    <p:fade thruBlk="1"/>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0">
            <a:extLst>
              <a:ext uri="{FF2B5EF4-FFF2-40B4-BE49-F238E27FC236}">
                <a16:creationId xmlns:a16="http://schemas.microsoft.com/office/drawing/2014/main" id="{179B5FDA-22F7-FBAC-7598-94E35A14C83D}"/>
              </a:ext>
            </a:extLst>
          </p:cNvPr>
          <p:cNvGraphicFramePr>
            <a:graphicFrameLocks noGrp="1"/>
          </p:cNvGraphicFramePr>
          <p:nvPr>
            <p:extLst>
              <p:ext uri="{D42A27DB-BD31-4B8C-83A1-F6EECF244321}">
                <p14:modId xmlns:p14="http://schemas.microsoft.com/office/powerpoint/2010/main" val="600117615"/>
              </p:ext>
            </p:extLst>
          </p:nvPr>
        </p:nvGraphicFramePr>
        <p:xfrm>
          <a:off x="168067" y="1356749"/>
          <a:ext cx="4457720" cy="4663434"/>
        </p:xfrm>
        <a:graphic>
          <a:graphicData uri="http://schemas.openxmlformats.org/drawingml/2006/table">
            <a:tbl>
              <a:tblPr firstRow="1" bandRow="1">
                <a:tableStyleId>{5C22544A-7EE6-4342-B048-85BDC9FD1C3A}</a:tableStyleId>
              </a:tblPr>
              <a:tblGrid>
                <a:gridCol w="891544">
                  <a:extLst>
                    <a:ext uri="{9D8B030D-6E8A-4147-A177-3AD203B41FA5}">
                      <a16:colId xmlns:a16="http://schemas.microsoft.com/office/drawing/2014/main" val="3871535019"/>
                    </a:ext>
                  </a:extLst>
                </a:gridCol>
                <a:gridCol w="891544">
                  <a:extLst>
                    <a:ext uri="{9D8B030D-6E8A-4147-A177-3AD203B41FA5}">
                      <a16:colId xmlns:a16="http://schemas.microsoft.com/office/drawing/2014/main" val="150279750"/>
                    </a:ext>
                  </a:extLst>
                </a:gridCol>
                <a:gridCol w="891544">
                  <a:extLst>
                    <a:ext uri="{9D8B030D-6E8A-4147-A177-3AD203B41FA5}">
                      <a16:colId xmlns:a16="http://schemas.microsoft.com/office/drawing/2014/main" val="127842632"/>
                    </a:ext>
                  </a:extLst>
                </a:gridCol>
                <a:gridCol w="891544">
                  <a:extLst>
                    <a:ext uri="{9D8B030D-6E8A-4147-A177-3AD203B41FA5}">
                      <a16:colId xmlns:a16="http://schemas.microsoft.com/office/drawing/2014/main" val="3817923917"/>
                    </a:ext>
                  </a:extLst>
                </a:gridCol>
                <a:gridCol w="891544">
                  <a:extLst>
                    <a:ext uri="{9D8B030D-6E8A-4147-A177-3AD203B41FA5}">
                      <a16:colId xmlns:a16="http://schemas.microsoft.com/office/drawing/2014/main" val="884103121"/>
                    </a:ext>
                  </a:extLst>
                </a:gridCol>
              </a:tblGrid>
              <a:tr h="506045">
                <a:tc gridSpan="5">
                  <a:txBody>
                    <a:bodyPr/>
                    <a:lstStyle/>
                    <a:p>
                      <a:pPr algn="ctr"/>
                      <a:endParaRPr lang="en-CA" sz="1400"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CA" sz="1400"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hMerge="1">
                  <a:txBody>
                    <a:bodyPr/>
                    <a:lstStyle/>
                    <a:p>
                      <a:endParaRPr lang="en-CA"/>
                    </a:p>
                  </a:txBody>
                  <a:tcPr/>
                </a:tc>
                <a:tc hMerge="1">
                  <a:txBody>
                    <a:bodyPr/>
                    <a:lstStyle/>
                    <a:p>
                      <a:pPr algn="ctr"/>
                      <a:endParaRPr lang="en-CA" sz="1400"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hMerge="1">
                  <a:txBody>
                    <a:bodyPr/>
                    <a:lstStyle/>
                    <a:p>
                      <a:pPr algn="ctr"/>
                      <a:endParaRPr lang="en-CA" sz="1400"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645063367"/>
                  </a:ext>
                </a:extLst>
              </a:tr>
              <a:tr h="734217">
                <a:tc>
                  <a:txBody>
                    <a:bodyPr/>
                    <a:lstStyle/>
                    <a:p>
                      <a:pPr algn="ctr"/>
                      <a:endParaRPr lang="en-CA" sz="1200" b="1" dirty="0">
                        <a:solidFill>
                          <a:schemeClr val="bg1"/>
                        </a:solidFill>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200" b="1" dirty="0">
                        <a:solidFill>
                          <a:schemeClr val="bg1"/>
                        </a:solidFill>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CA" sz="1200" b="1" dirty="0">
                        <a:solidFill>
                          <a:schemeClr val="bg1"/>
                        </a:solidFill>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200" b="1" dirty="0">
                        <a:solidFill>
                          <a:schemeClr val="bg1"/>
                        </a:solidFill>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200" b="1" dirty="0">
                        <a:solidFill>
                          <a:schemeClr val="bg1"/>
                        </a:solidFill>
                      </a:endParaRPr>
                    </a:p>
                  </a:txBody>
                  <a:tcPr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590994"/>
                  </a:ext>
                </a:extLst>
              </a:tr>
              <a:tr h="65734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50" dirty="0">
                          <a:solidFill>
                            <a:schemeClr val="tx1"/>
                          </a:solidFill>
                        </a:rPr>
                        <a:t>% de 2021 / 2022 Plaisanciers observations</a:t>
                      </a:r>
                      <a:endParaRPr lang="en-CA" sz="1050" dirty="0">
                        <a:solidFill>
                          <a:schemeClr val="tx1"/>
                        </a:solidFill>
                      </a:endParaRPr>
                    </a:p>
                  </a:txBody>
                  <a:tcPr marT="108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400" dirty="0"/>
                    </a:p>
                  </a:txBody>
                  <a:tcPr marT="108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400" dirty="0"/>
                    </a:p>
                  </a:txBody>
                  <a:tcPr marT="108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dirty="0"/>
                    </a:p>
                  </a:txBody>
                  <a:tcPr marT="108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dirty="0"/>
                    </a:p>
                  </a:txBody>
                  <a:tcPr marT="10800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45332"/>
                  </a:ext>
                </a:extLst>
              </a:tr>
              <a:tr h="657343">
                <a:tc>
                  <a:txBody>
                    <a:bodyPr/>
                    <a:lstStyle/>
                    <a:p>
                      <a:pPr algn="ctr"/>
                      <a:r>
                        <a:rPr lang="en-CA" sz="1400" dirty="0">
                          <a:solidFill>
                            <a:schemeClr val="tx1"/>
                          </a:solidFill>
                        </a:rPr>
                        <a:t>- / 16</a:t>
                      </a:r>
                    </a:p>
                  </a:txBody>
                  <a:tcPr marT="108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dirty="0"/>
                    </a:p>
                  </a:txBody>
                  <a:tcPr marT="108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dirty="0"/>
                    </a:p>
                  </a:txBody>
                  <a:tcPr marT="108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dirty="0"/>
                    </a:p>
                  </a:txBody>
                  <a:tcPr marT="108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dirty="0"/>
                    </a:p>
                  </a:txBody>
                  <a:tcPr marT="10800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4141887"/>
                  </a:ext>
                </a:extLst>
              </a:tr>
              <a:tr h="657343">
                <a:tc>
                  <a:txBody>
                    <a:bodyPr/>
                    <a:lstStyle/>
                    <a:p>
                      <a:pPr algn="ctr"/>
                      <a:r>
                        <a:rPr lang="en-CA" sz="1400" dirty="0">
                          <a:solidFill>
                            <a:schemeClr val="tx1"/>
                          </a:solidFill>
                        </a:rPr>
                        <a:t>15 / 42</a:t>
                      </a:r>
                    </a:p>
                  </a:txBody>
                  <a:tcPr marT="108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400" dirty="0"/>
                    </a:p>
                  </a:txBody>
                  <a:tcPr marT="108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dirty="0"/>
                    </a:p>
                  </a:txBody>
                  <a:tcPr marT="108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dirty="0"/>
                    </a:p>
                  </a:txBody>
                  <a:tcPr marT="108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dirty="0"/>
                    </a:p>
                  </a:txBody>
                  <a:tcPr marT="10800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3252081"/>
                  </a:ext>
                </a:extLst>
              </a:tr>
              <a:tr h="657343">
                <a:tc>
                  <a:txBody>
                    <a:bodyPr/>
                    <a:lstStyle/>
                    <a:p>
                      <a:pPr algn="ctr"/>
                      <a:r>
                        <a:rPr lang="en-CA" sz="1400" dirty="0">
                          <a:solidFill>
                            <a:schemeClr val="tx1"/>
                          </a:solidFill>
                        </a:rPr>
                        <a:t>76 / 32</a:t>
                      </a:r>
                    </a:p>
                  </a:txBody>
                  <a:tcPr marT="108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400" dirty="0"/>
                    </a:p>
                  </a:txBody>
                  <a:tcPr marT="108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400" dirty="0"/>
                    </a:p>
                  </a:txBody>
                  <a:tcPr marT="108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dirty="0"/>
                    </a:p>
                  </a:txBody>
                  <a:tcPr marT="108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400" dirty="0"/>
                    </a:p>
                  </a:txBody>
                  <a:tcPr marT="10800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7159119"/>
                  </a:ext>
                </a:extLst>
              </a:tr>
              <a:tr h="657343">
                <a:tc>
                  <a:txBody>
                    <a:bodyPr/>
                    <a:lstStyle/>
                    <a:p>
                      <a:pPr algn="ctr"/>
                      <a:r>
                        <a:rPr lang="en-CA" sz="1400" dirty="0">
                          <a:solidFill>
                            <a:schemeClr val="tx1"/>
                          </a:solidFill>
                        </a:rPr>
                        <a:t>9 / 10</a:t>
                      </a:r>
                    </a:p>
                  </a:txBody>
                  <a:tcPr marT="108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dirty="0"/>
                    </a:p>
                  </a:txBody>
                  <a:tcPr marT="108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dirty="0"/>
                    </a:p>
                  </a:txBody>
                  <a:tcPr marT="108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dirty="0"/>
                    </a:p>
                  </a:txBody>
                  <a:tcPr marT="108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dirty="0"/>
                    </a:p>
                  </a:txBody>
                  <a:tcPr marT="10800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528725"/>
                  </a:ext>
                </a:extLst>
              </a:tr>
            </a:tbl>
          </a:graphicData>
        </a:graphic>
      </p:graphicFrame>
      <p:graphicFrame>
        <p:nvGraphicFramePr>
          <p:cNvPr id="5" name="Chart 4">
            <a:extLst>
              <a:ext uri="{FF2B5EF4-FFF2-40B4-BE49-F238E27FC236}">
                <a16:creationId xmlns:a16="http://schemas.microsoft.com/office/drawing/2014/main" id="{3CF6595A-A4A0-AD97-5DA3-FBCE36DD748A}"/>
              </a:ext>
            </a:extLst>
          </p:cNvPr>
          <p:cNvGraphicFramePr/>
          <p:nvPr>
            <p:extLst>
              <p:ext uri="{D42A27DB-BD31-4B8C-83A1-F6EECF244321}">
                <p14:modId xmlns:p14="http://schemas.microsoft.com/office/powerpoint/2010/main" val="4137125061"/>
              </p:ext>
            </p:extLst>
          </p:nvPr>
        </p:nvGraphicFramePr>
        <p:xfrm>
          <a:off x="621323" y="2686524"/>
          <a:ext cx="6390964" cy="331821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01D7D85C-D394-4AFA-A35B-9F95B03F9A6C}"/>
              </a:ext>
            </a:extLst>
          </p:cNvPr>
          <p:cNvSpPr>
            <a:spLocks noGrp="1"/>
          </p:cNvSpPr>
          <p:nvPr>
            <p:ph type="title"/>
          </p:nvPr>
        </p:nvSpPr>
        <p:spPr>
          <a:xfrm>
            <a:off x="1850065" y="254462"/>
            <a:ext cx="10341932" cy="516853"/>
          </a:xfrm>
        </p:spPr>
        <p:txBody>
          <a:bodyPr anchor="t">
            <a:noAutofit/>
          </a:bodyPr>
          <a:lstStyle/>
          <a:p>
            <a:r>
              <a:rPr lang="fr-FR" sz="1900" b="1" dirty="0"/>
              <a:t>Selon la température, il y a eu une légère augmentation d'une année à l'autre (YOY) du port du gilet de sauvetage pour des températures de 20 à 24 °C.</a:t>
            </a:r>
            <a:endParaRPr lang="en-CA" sz="1900" b="1" dirty="0"/>
          </a:p>
        </p:txBody>
      </p:sp>
      <p:sp>
        <p:nvSpPr>
          <p:cNvPr id="8" name="TextBox 7">
            <a:extLst>
              <a:ext uri="{FF2B5EF4-FFF2-40B4-BE49-F238E27FC236}">
                <a16:creationId xmlns:a16="http://schemas.microsoft.com/office/drawing/2014/main" id="{BE5ED317-39E7-4044-817F-B708413928E1}"/>
              </a:ext>
            </a:extLst>
          </p:cNvPr>
          <p:cNvSpPr txBox="1"/>
          <p:nvPr/>
        </p:nvSpPr>
        <p:spPr>
          <a:xfrm>
            <a:off x="0" y="1325407"/>
            <a:ext cx="7591425" cy="584775"/>
          </a:xfrm>
          <a:prstGeom prst="rect">
            <a:avLst/>
          </a:prstGeom>
          <a:noFill/>
        </p:spPr>
        <p:txBody>
          <a:bodyPr wrap="square" rtlCol="0">
            <a:spAutoFit/>
          </a:bodyPr>
          <a:lstStyle/>
          <a:p>
            <a:r>
              <a:rPr lang="fr-FR" dirty="0"/>
              <a:t>TAUX DE PORT DU GILET DE SAUVETAGE/VFI : SELON LA TEMPÉRATURE DE L'AIR</a:t>
            </a:r>
            <a:endParaRPr lang="en-CA" b="1" dirty="0"/>
          </a:p>
          <a:p>
            <a:r>
              <a:rPr lang="fr-FR" sz="1400" dirty="0"/>
              <a:t>% portant un gilet de sauvetage / VFI</a:t>
            </a:r>
            <a:endParaRPr lang="en-CA" sz="1400" dirty="0"/>
          </a:p>
        </p:txBody>
      </p:sp>
      <p:sp>
        <p:nvSpPr>
          <p:cNvPr id="6" name="TextBox 5">
            <a:extLst>
              <a:ext uri="{FF2B5EF4-FFF2-40B4-BE49-F238E27FC236}">
                <a16:creationId xmlns:a16="http://schemas.microsoft.com/office/drawing/2014/main" id="{A6FA3FB0-F26A-48E1-9A55-719B31000797}"/>
              </a:ext>
            </a:extLst>
          </p:cNvPr>
          <p:cNvSpPr txBox="1"/>
          <p:nvPr/>
        </p:nvSpPr>
        <p:spPr>
          <a:xfrm>
            <a:off x="0" y="5883726"/>
            <a:ext cx="6096000" cy="600164"/>
          </a:xfrm>
          <a:prstGeom prst="rect">
            <a:avLst/>
          </a:prstGeom>
          <a:noFill/>
        </p:spPr>
        <p:txBody>
          <a:bodyPr wrap="square" rtlCol="0">
            <a:spAutoFit/>
          </a:bodyPr>
          <a:lstStyle/>
          <a:p>
            <a:r>
              <a:rPr lang="fr-FR" sz="1100" dirty="0"/>
              <a:t>Température de l'air au moment de l'observation</a:t>
            </a:r>
          </a:p>
          <a:p>
            <a:r>
              <a:rPr lang="fr-FR" sz="1100" dirty="0"/>
              <a:t>Base 2021, 2022 : Nombre total de plaisanciers (11847, 11816), 30 plus Celsius (n/a, 1944), 25 à 29</a:t>
            </a:r>
          </a:p>
          <a:p>
            <a:r>
              <a:rPr lang="fr-FR" sz="1100" dirty="0"/>
              <a:t>Celsius (1855, 5028), 20 à 24 Celsius (8933, 3667), 19 Celsius et moins (1059, 1165)</a:t>
            </a:r>
          </a:p>
        </p:txBody>
      </p:sp>
      <p:sp>
        <p:nvSpPr>
          <p:cNvPr id="9" name="TextBox 8">
            <a:extLst>
              <a:ext uri="{FF2B5EF4-FFF2-40B4-BE49-F238E27FC236}">
                <a16:creationId xmlns:a16="http://schemas.microsoft.com/office/drawing/2014/main" id="{88DC38EB-665B-4817-BDBE-558B3ECD4C15}"/>
              </a:ext>
            </a:extLst>
          </p:cNvPr>
          <p:cNvSpPr txBox="1"/>
          <p:nvPr/>
        </p:nvSpPr>
        <p:spPr>
          <a:xfrm>
            <a:off x="497226" y="2219093"/>
            <a:ext cx="5276694" cy="307777"/>
          </a:xfrm>
          <a:prstGeom prst="rect">
            <a:avLst/>
          </a:prstGeom>
          <a:noFill/>
        </p:spPr>
        <p:txBody>
          <a:bodyPr wrap="square" rtlCol="0">
            <a:spAutoFit/>
          </a:bodyPr>
          <a:lstStyle/>
          <a:p>
            <a:pPr algn="ctr"/>
            <a:r>
              <a:rPr lang="fr-FR" sz="1400" dirty="0"/>
              <a:t>% du port des gilets de sauvetage/VFI sur l'ensemble des plaisanciers </a:t>
            </a:r>
            <a:endParaRPr lang="en-CA" sz="1400" dirty="0"/>
          </a:p>
        </p:txBody>
      </p:sp>
      <p:sp>
        <p:nvSpPr>
          <p:cNvPr id="26" name="Slide Number Placeholder 5">
            <a:extLst>
              <a:ext uri="{FF2B5EF4-FFF2-40B4-BE49-F238E27FC236}">
                <a16:creationId xmlns:a16="http://schemas.microsoft.com/office/drawing/2014/main" id="{42AED930-C763-4D55-AD51-2C5CE2588418}"/>
              </a:ext>
            </a:extLst>
          </p:cNvPr>
          <p:cNvSpPr txBox="1">
            <a:spLocks/>
          </p:cNvSpPr>
          <p:nvPr/>
        </p:nvSpPr>
        <p:spPr>
          <a:xfrm>
            <a:off x="11585360" y="6503018"/>
            <a:ext cx="517864" cy="365125"/>
          </a:xfrm>
          <a:prstGeom prst="rect">
            <a:avLst/>
          </a:prstGeom>
        </p:spPr>
        <p:txBody>
          <a:bodyP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53223C-A70F-4A00-9B21-174ED937DE7F}" type="slidenum">
              <a:rPr lang="en-CA" smtClean="0"/>
              <a:pPr/>
              <a:t>57</a:t>
            </a:fld>
            <a:endParaRPr lang="en-CA" dirty="0"/>
          </a:p>
        </p:txBody>
      </p:sp>
      <p:sp>
        <p:nvSpPr>
          <p:cNvPr id="11" name="Arrow: Up 10">
            <a:extLst>
              <a:ext uri="{FF2B5EF4-FFF2-40B4-BE49-F238E27FC236}">
                <a16:creationId xmlns:a16="http://schemas.microsoft.com/office/drawing/2014/main" id="{6D012424-4A23-ACCD-D11A-5FB0CDB1BAEE}"/>
              </a:ext>
            </a:extLst>
          </p:cNvPr>
          <p:cNvSpPr/>
          <p:nvPr/>
        </p:nvSpPr>
        <p:spPr>
          <a:xfrm>
            <a:off x="4590877" y="4947092"/>
            <a:ext cx="168676" cy="230820"/>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 name="TextBox 13">
            <a:extLst>
              <a:ext uri="{FF2B5EF4-FFF2-40B4-BE49-F238E27FC236}">
                <a16:creationId xmlns:a16="http://schemas.microsoft.com/office/drawing/2014/main" id="{02776C88-AC88-2D02-6046-D2090F29779B}"/>
              </a:ext>
            </a:extLst>
          </p:cNvPr>
          <p:cNvSpPr txBox="1"/>
          <p:nvPr/>
        </p:nvSpPr>
        <p:spPr>
          <a:xfrm>
            <a:off x="3364602" y="3359138"/>
            <a:ext cx="1429305" cy="246221"/>
          </a:xfrm>
          <a:prstGeom prst="rect">
            <a:avLst/>
          </a:prstGeom>
          <a:noFill/>
        </p:spPr>
        <p:txBody>
          <a:bodyPr wrap="square" rtlCol="0">
            <a:spAutoFit/>
          </a:bodyPr>
          <a:lstStyle/>
          <a:p>
            <a:r>
              <a:rPr lang="en-CA" sz="1000" dirty="0"/>
              <a:t>n/d</a:t>
            </a:r>
          </a:p>
        </p:txBody>
      </p:sp>
      <p:sp>
        <p:nvSpPr>
          <p:cNvPr id="7" name="TextBox 6">
            <a:extLst>
              <a:ext uri="{FF2B5EF4-FFF2-40B4-BE49-F238E27FC236}">
                <a16:creationId xmlns:a16="http://schemas.microsoft.com/office/drawing/2014/main" id="{A07A9927-F43D-455F-0D9E-9C2165FFE5A5}"/>
              </a:ext>
            </a:extLst>
          </p:cNvPr>
          <p:cNvSpPr txBox="1"/>
          <p:nvPr/>
        </p:nvSpPr>
        <p:spPr>
          <a:xfrm>
            <a:off x="6448857" y="1812567"/>
            <a:ext cx="5349872" cy="4031873"/>
          </a:xfrm>
          <a:prstGeom prst="rect">
            <a:avLst/>
          </a:prstGeom>
          <a:noFill/>
        </p:spPr>
        <p:txBody>
          <a:bodyPr wrap="square" rtlCol="0">
            <a:spAutoFit/>
          </a:bodyPr>
          <a:lstStyle/>
          <a:p>
            <a:pPr marL="285750" indent="-285750" algn="l">
              <a:buFont typeface="Arial" panose="020B0604020202020204" pitchFamily="34" charset="0"/>
              <a:buChar char="•"/>
            </a:pPr>
            <a:r>
              <a:rPr lang="fr-FR" sz="1600" dirty="0"/>
              <a:t>L'augmentation YOY du port du gilet à des températures plus froides de 20 à 24 °C attribués aux plaisanciers à moteur, à l'exclusion des motomarines et des marins à voile.</a:t>
            </a:r>
          </a:p>
          <a:p>
            <a:pPr marL="285750" indent="-285750" algn="l">
              <a:buFont typeface="Arial" panose="020B0604020202020204" pitchFamily="34" charset="0"/>
              <a:buChar char="•"/>
            </a:pPr>
            <a:endParaRPr lang="en-US" sz="1600" dirty="0"/>
          </a:p>
          <a:p>
            <a:pPr marL="285750" indent="-285750" algn="l">
              <a:buFont typeface="Arial" panose="020B0604020202020204" pitchFamily="34" charset="0"/>
              <a:buChar char="•"/>
            </a:pPr>
            <a:r>
              <a:rPr lang="fr-FR" sz="1600" dirty="0"/>
              <a:t>En valeur absolue, le port du gilet était plus élevé à des températures plus fraîches observations 24 C ou moins par rapport aux températures plus chaudes 25+ C.</a:t>
            </a:r>
          </a:p>
          <a:p>
            <a:pPr marL="285750" indent="-285750" algn="l">
              <a:buFont typeface="Arial" panose="020B0604020202020204" pitchFamily="34" charset="0"/>
              <a:buChar char="•"/>
            </a:pPr>
            <a:endParaRPr lang="en-US" sz="1600" dirty="0"/>
          </a:p>
          <a:p>
            <a:pPr marL="285750" indent="-285750" algn="l">
              <a:buFont typeface="Arial" panose="020B0604020202020204" pitchFamily="34" charset="0"/>
              <a:buChar char="•"/>
            </a:pPr>
            <a:r>
              <a:rPr lang="fr-FR" sz="1600" dirty="0"/>
              <a:t>Le port du gilet de sauvetage dans les bateaux à moteur diminue particulièrement lorsque la température de l'air monte jusqu'à 30 Celsius et au-delà.</a:t>
            </a:r>
          </a:p>
          <a:p>
            <a:pPr marL="285750" indent="-285750" algn="l">
              <a:buFont typeface="Arial" panose="020B0604020202020204" pitchFamily="34" charset="0"/>
              <a:buChar char="•"/>
            </a:pPr>
            <a:endParaRPr lang="en-US" sz="1600" dirty="0"/>
          </a:p>
          <a:p>
            <a:pPr marL="285750" indent="-285750" algn="l">
              <a:buFont typeface="Arial" panose="020B0604020202020204" pitchFamily="34" charset="0"/>
              <a:buChar char="•"/>
            </a:pPr>
            <a:r>
              <a:rPr lang="fr-FR" sz="1600" dirty="0"/>
              <a:t>En ce qui concerne la température de l'eau, il n'y avait aucune différence observée du port du gilet au chaud (plus de 22C) vs froid (10-22C) températures d'eau.</a:t>
            </a:r>
            <a:endParaRPr lang="en-US" sz="1600" dirty="0"/>
          </a:p>
        </p:txBody>
      </p:sp>
      <p:sp>
        <p:nvSpPr>
          <p:cNvPr id="16" name="TextBox 15">
            <a:extLst>
              <a:ext uri="{FF2B5EF4-FFF2-40B4-BE49-F238E27FC236}">
                <a16:creationId xmlns:a16="http://schemas.microsoft.com/office/drawing/2014/main" id="{D9AE02BF-F775-0C15-D202-33D35BE638B7}"/>
              </a:ext>
            </a:extLst>
          </p:cNvPr>
          <p:cNvSpPr txBox="1"/>
          <p:nvPr/>
        </p:nvSpPr>
        <p:spPr>
          <a:xfrm>
            <a:off x="6915303" y="6153992"/>
            <a:ext cx="5276694" cy="461665"/>
          </a:xfrm>
          <a:prstGeom prst="rect">
            <a:avLst/>
          </a:prstGeom>
          <a:solidFill>
            <a:schemeClr val="bg1"/>
          </a:solidFill>
        </p:spPr>
        <p:txBody>
          <a:bodyPr wrap="square" rtlCol="0">
            <a:spAutoFit/>
          </a:bodyPr>
          <a:lstStyle/>
          <a:p>
            <a:pPr algn="r"/>
            <a:r>
              <a:rPr lang="fr-FR" sz="1200" dirty="0"/>
              <a:t>*Remarque : seules les </a:t>
            </a:r>
            <a:r>
              <a:rPr lang="fr-FR" sz="1200" dirty="0">
                <a:solidFill>
                  <a:srgbClr val="92D050"/>
                </a:solidFill>
              </a:rPr>
              <a:t>augmentations</a:t>
            </a:r>
            <a:r>
              <a:rPr lang="fr-FR" sz="1200" dirty="0"/>
              <a:t> ou </a:t>
            </a:r>
            <a:r>
              <a:rPr lang="fr-FR" sz="1200" dirty="0">
                <a:solidFill>
                  <a:srgbClr val="FFC000"/>
                </a:solidFill>
              </a:rPr>
              <a:t>diminue</a:t>
            </a:r>
            <a:r>
              <a:rPr lang="fr-FR" sz="1200" dirty="0"/>
              <a:t> d’une année à l’autre significatives à des niveaux de 95% / 90% affiché</a:t>
            </a:r>
            <a:endParaRPr lang="en-CA" sz="1200" dirty="0"/>
          </a:p>
        </p:txBody>
      </p:sp>
      <p:sp>
        <p:nvSpPr>
          <p:cNvPr id="3" name="TextBox 2">
            <a:extLst>
              <a:ext uri="{FF2B5EF4-FFF2-40B4-BE49-F238E27FC236}">
                <a16:creationId xmlns:a16="http://schemas.microsoft.com/office/drawing/2014/main" id="{BFA9AC0A-A5A8-FE4C-4EFB-FB091F7DE91E}"/>
              </a:ext>
            </a:extLst>
          </p:cNvPr>
          <p:cNvSpPr txBox="1"/>
          <p:nvPr/>
        </p:nvSpPr>
        <p:spPr>
          <a:xfrm>
            <a:off x="0" y="6512030"/>
            <a:ext cx="9435637" cy="246221"/>
          </a:xfrm>
          <a:prstGeom prst="rect">
            <a:avLst/>
          </a:prstGeom>
          <a:noFill/>
        </p:spPr>
        <p:txBody>
          <a:bodyPr wrap="square" rtlCol="0">
            <a:spAutoFit/>
          </a:bodyPr>
          <a:lstStyle/>
          <a:p>
            <a:r>
              <a:rPr lang="fr-FR" sz="1000" dirty="0">
                <a:solidFill>
                  <a:srgbClr val="000000"/>
                </a:solidFill>
                <a:latin typeface="Lucida Grande"/>
                <a:ea typeface="Lucida Grande"/>
                <a:cs typeface="Lucida Grande"/>
              </a:rPr>
              <a:t>Source – Étude aérienne 2021 &amp; 2022</a:t>
            </a:r>
            <a:endParaRPr lang="en-CA" sz="1000" dirty="0"/>
          </a:p>
        </p:txBody>
      </p:sp>
      <p:sp>
        <p:nvSpPr>
          <p:cNvPr id="10" name="Slide Number Placeholder 3">
            <a:extLst>
              <a:ext uri="{FF2B5EF4-FFF2-40B4-BE49-F238E27FC236}">
                <a16:creationId xmlns:a16="http://schemas.microsoft.com/office/drawing/2014/main" id="{6F9E90D6-43EE-D223-9A39-E96A6E02AF42}"/>
              </a:ext>
            </a:extLst>
          </p:cNvPr>
          <p:cNvSpPr>
            <a:spLocks noGrp="1"/>
          </p:cNvSpPr>
          <p:nvPr>
            <p:ph type="sldNum" sz="quarter" idx="12"/>
          </p:nvPr>
        </p:nvSpPr>
        <p:spPr>
          <a:xfrm>
            <a:off x="11414687" y="6480176"/>
            <a:ext cx="768085" cy="365125"/>
          </a:xfrm>
        </p:spPr>
        <p:txBody>
          <a:bodyPr/>
          <a:lstStyle/>
          <a:p>
            <a:fld id="{5857359A-ACC2-4AC8-94CA-842605F06C6B}" type="slidenum">
              <a:rPr lang="en-US">
                <a:solidFill>
                  <a:prstClr val="white">
                    <a:lumMod val="50000"/>
                  </a:prstClr>
                </a:solidFill>
                <a:latin typeface="Calibri"/>
              </a:rPr>
              <a:pPr/>
              <a:t>57</a:t>
            </a:fld>
            <a:endParaRPr lang="en-US" dirty="0">
              <a:solidFill>
                <a:prstClr val="white">
                  <a:lumMod val="50000"/>
                </a:prstClr>
              </a:solidFill>
              <a:latin typeface="Calibri"/>
            </a:endParaRPr>
          </a:p>
        </p:txBody>
      </p:sp>
    </p:spTree>
    <p:custDataLst>
      <p:tags r:id="rId1"/>
    </p:custDataLst>
    <p:extLst>
      <p:ext uri="{BB962C8B-B14F-4D97-AF65-F5344CB8AC3E}">
        <p14:creationId xmlns:p14="http://schemas.microsoft.com/office/powerpoint/2010/main" val="3144394136"/>
      </p:ext>
    </p:extLst>
  </p:cSld>
  <p:clrMapOvr>
    <a:masterClrMapping/>
  </p:clrMapOvr>
  <p:transition spd="slow">
    <p:fade thruBlk="1"/>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8D9E45B4-A0B5-B51A-9F60-40446B574ADE}"/>
              </a:ext>
            </a:extLst>
          </p:cNvPr>
          <p:cNvGraphicFramePr/>
          <p:nvPr>
            <p:extLst>
              <p:ext uri="{D42A27DB-BD31-4B8C-83A1-F6EECF244321}">
                <p14:modId xmlns:p14="http://schemas.microsoft.com/office/powerpoint/2010/main" val="2770740106"/>
              </p:ext>
            </p:extLst>
          </p:nvPr>
        </p:nvGraphicFramePr>
        <p:xfrm>
          <a:off x="-19508" y="2902927"/>
          <a:ext cx="5469280" cy="321304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Table 10">
            <a:extLst>
              <a:ext uri="{FF2B5EF4-FFF2-40B4-BE49-F238E27FC236}">
                <a16:creationId xmlns:a16="http://schemas.microsoft.com/office/drawing/2014/main" id="{D6CB3D32-CD0D-49D8-8653-8E1CA504F30A}"/>
              </a:ext>
            </a:extLst>
          </p:cNvPr>
          <p:cNvGraphicFramePr>
            <a:graphicFrameLocks noGrp="1"/>
          </p:cNvGraphicFramePr>
          <p:nvPr>
            <p:extLst>
              <p:ext uri="{D42A27DB-BD31-4B8C-83A1-F6EECF244321}">
                <p14:modId xmlns:p14="http://schemas.microsoft.com/office/powerpoint/2010/main" val="2496563174"/>
              </p:ext>
            </p:extLst>
          </p:nvPr>
        </p:nvGraphicFramePr>
        <p:xfrm>
          <a:off x="568348" y="2029943"/>
          <a:ext cx="5812774" cy="4106101"/>
        </p:xfrm>
        <a:graphic>
          <a:graphicData uri="http://schemas.openxmlformats.org/drawingml/2006/table">
            <a:tbl>
              <a:tblPr firstRow="1" bandRow="1">
                <a:tableStyleId>{5C22544A-7EE6-4342-B048-85BDC9FD1C3A}</a:tableStyleId>
              </a:tblPr>
              <a:tblGrid>
                <a:gridCol w="4780513">
                  <a:extLst>
                    <a:ext uri="{9D8B030D-6E8A-4147-A177-3AD203B41FA5}">
                      <a16:colId xmlns:a16="http://schemas.microsoft.com/office/drawing/2014/main" val="4046821331"/>
                    </a:ext>
                  </a:extLst>
                </a:gridCol>
                <a:gridCol w="1032261">
                  <a:extLst>
                    <a:ext uri="{9D8B030D-6E8A-4147-A177-3AD203B41FA5}">
                      <a16:colId xmlns:a16="http://schemas.microsoft.com/office/drawing/2014/main" val="4263973476"/>
                    </a:ext>
                  </a:extLst>
                </a:gridCol>
              </a:tblGrid>
              <a:tr h="423072">
                <a:tc>
                  <a:txBody>
                    <a:bodyPr/>
                    <a:lstStyle/>
                    <a:p>
                      <a:pPr algn="l" fontAlgn="ctr"/>
                      <a:endParaRPr lang="en-CA" sz="1200" b="1" i="0" u="none" strike="noStrike" dirty="0">
                        <a:solidFill>
                          <a:schemeClr val="bg1"/>
                        </a:solidFill>
                        <a:effectLst/>
                        <a:latin typeface="+mn-lt"/>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CA" sz="1200" b="1" i="0" u="none" strike="noStrike" dirty="0">
                        <a:solidFill>
                          <a:schemeClr val="bg1"/>
                        </a:solidFill>
                        <a:effectLst/>
                        <a:latin typeface="+mn-lt"/>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4574479"/>
                  </a:ext>
                </a:extLst>
              </a:tr>
              <a:tr h="787765">
                <a:tc>
                  <a:txBody>
                    <a:bodyPr/>
                    <a:lstStyle/>
                    <a:p>
                      <a:pPr algn="ctr" fontAlgn="ctr"/>
                      <a:endParaRPr lang="en-CA" sz="1600" b="1" i="0" u="none" strike="noStrike" dirty="0">
                        <a:solidFill>
                          <a:schemeClr val="bg1"/>
                        </a:solidFill>
                        <a:effectLst/>
                        <a:latin typeface="+mn-lt"/>
                      </a:endParaRPr>
                    </a:p>
                  </a:txBody>
                  <a:tcPr marL="7620" marR="7620" marT="7620" marB="0"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200" b="1" i="0" u="none" strike="noStrike" dirty="0">
                          <a:solidFill>
                            <a:schemeClr val="bg1"/>
                          </a:solidFill>
                          <a:effectLst/>
                          <a:latin typeface="+mn-lt"/>
                        </a:rPr>
                        <a:t>Petits bateaux à moteur ouverts (&lt; 6m)</a:t>
                      </a:r>
                      <a:endParaRPr lang="en-CA" sz="1200" b="1" i="0" u="none" strike="noStrike" dirty="0">
                        <a:solidFill>
                          <a:schemeClr val="bg1"/>
                        </a:solidFill>
                        <a:effectLst/>
                        <a:latin typeface="+mn-lt"/>
                      </a:endParaRPr>
                    </a:p>
                  </a:txBody>
                  <a:tcPr marL="7620" marR="7620" marT="7620" marB="0"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60590994"/>
                  </a:ext>
                </a:extLst>
              </a:tr>
              <a:tr h="965088">
                <a:tc>
                  <a:txBody>
                    <a:bodyPr/>
                    <a:lstStyle/>
                    <a:p>
                      <a:pPr algn="ctr"/>
                      <a:endParaRPr lang="en-CA" dirty="0"/>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b="0" dirty="0"/>
                        <a:t>17</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0851692"/>
                  </a:ext>
                </a:extLst>
              </a:tr>
              <a:tr h="965088">
                <a:tc>
                  <a:txBody>
                    <a:bodyPr/>
                    <a:lstStyle/>
                    <a:p>
                      <a:pPr algn="ctr"/>
                      <a:endParaRPr lang="en-CA" b="1" dirty="0"/>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b="0" dirty="0"/>
                        <a:t>29 </a:t>
                      </a:r>
                    </a:p>
                    <a:p>
                      <a:pPr algn="ctr"/>
                      <a:r>
                        <a:rPr lang="en-CA" sz="1400" b="0" dirty="0"/>
                        <a:t>(+7)</a:t>
                      </a:r>
                    </a:p>
                  </a:txBody>
                  <a:tcPr>
                    <a:lnL w="12700" cap="flat" cmpd="sng" algn="ctr">
                      <a:noFill/>
                      <a:prstDash val="solid"/>
                      <a:round/>
                      <a:headEnd type="none" w="med" len="med"/>
                      <a:tailEnd type="none" w="med" len="med"/>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886717839"/>
                  </a:ext>
                </a:extLst>
              </a:tr>
              <a:tr h="965088">
                <a:tc>
                  <a:txBody>
                    <a:bodyPr/>
                    <a:lstStyle/>
                    <a:p>
                      <a:pPr algn="ctr"/>
                      <a:endParaRPr lang="en-CA" b="1" dirty="0"/>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b="0" dirty="0"/>
                        <a:t>18</a:t>
                      </a:r>
                      <a:endParaRPr lang="en-CA" sz="1400" b="0" dirty="0"/>
                    </a:p>
                  </a:txBody>
                  <a:tcPr>
                    <a:lnL w="12700" cap="flat" cmpd="sng" algn="ctr">
                      <a:noFill/>
                      <a:prstDash val="solid"/>
                      <a:round/>
                      <a:headEnd type="none" w="med" len="med"/>
                      <a:tailEnd type="none" w="med" len="med"/>
                    </a:lnL>
                    <a:lnR w="12700" cmpd="sng">
                      <a:noFill/>
                    </a:lnR>
                    <a:lnT w="1270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1427304"/>
                  </a:ext>
                </a:extLst>
              </a:tr>
            </a:tbl>
          </a:graphicData>
        </a:graphic>
      </p:graphicFrame>
      <p:sp>
        <p:nvSpPr>
          <p:cNvPr id="4" name="Title 3">
            <a:extLst>
              <a:ext uri="{FF2B5EF4-FFF2-40B4-BE49-F238E27FC236}">
                <a16:creationId xmlns:a16="http://schemas.microsoft.com/office/drawing/2014/main" id="{01D7D85C-D394-4AFA-A35B-9F95B03F9A6C}"/>
              </a:ext>
            </a:extLst>
          </p:cNvPr>
          <p:cNvSpPr>
            <a:spLocks noGrp="1"/>
          </p:cNvSpPr>
          <p:nvPr>
            <p:ph type="title"/>
          </p:nvPr>
        </p:nvSpPr>
        <p:spPr>
          <a:xfrm>
            <a:off x="1903228" y="162346"/>
            <a:ext cx="10288768" cy="1048807"/>
          </a:xfrm>
        </p:spPr>
        <p:txBody>
          <a:bodyPr anchor="t">
            <a:noAutofit/>
          </a:bodyPr>
          <a:lstStyle/>
          <a:p>
            <a:r>
              <a:rPr lang="fr-FR" sz="1800" b="1" dirty="0"/>
              <a:t>Dans l'absolu, le port du gilet de sauvetage  adulte était plus élevé lorsqu'un enfant était à bord d'un bateau à moteur, à la fois en 2021 (15 %) et en 2022 (14 %), par rapport à l'absence d'enfant à bord.</a:t>
            </a:r>
            <a:endParaRPr lang="en-CA" sz="1800" b="1" dirty="0"/>
          </a:p>
        </p:txBody>
      </p:sp>
      <p:sp>
        <p:nvSpPr>
          <p:cNvPr id="8" name="TextBox 7">
            <a:extLst>
              <a:ext uri="{FF2B5EF4-FFF2-40B4-BE49-F238E27FC236}">
                <a16:creationId xmlns:a16="http://schemas.microsoft.com/office/drawing/2014/main" id="{BE5ED317-39E7-4044-817F-B708413928E1}"/>
              </a:ext>
            </a:extLst>
          </p:cNvPr>
          <p:cNvSpPr txBox="1"/>
          <p:nvPr/>
        </p:nvSpPr>
        <p:spPr>
          <a:xfrm>
            <a:off x="64142" y="1301682"/>
            <a:ext cx="9086756" cy="369332"/>
          </a:xfrm>
          <a:prstGeom prst="rect">
            <a:avLst/>
          </a:prstGeom>
          <a:noFill/>
        </p:spPr>
        <p:txBody>
          <a:bodyPr wrap="square" rtlCol="0">
            <a:spAutoFit/>
          </a:bodyPr>
          <a:lstStyle/>
          <a:p>
            <a:r>
              <a:rPr lang="fr-FR" dirty="0"/>
              <a:t>TAUX DE PORT DES GILETS DE SAUVETAGE/VFI : </a:t>
            </a:r>
            <a:r>
              <a:rPr lang="fr-FR" b="1" dirty="0"/>
              <a:t>ADULTES AVEC ENFANTS/ADOS À BORD</a:t>
            </a:r>
            <a:endParaRPr lang="en-CA" b="1" dirty="0"/>
          </a:p>
        </p:txBody>
      </p:sp>
      <p:sp>
        <p:nvSpPr>
          <p:cNvPr id="14" name="TextBox 13">
            <a:extLst>
              <a:ext uri="{FF2B5EF4-FFF2-40B4-BE49-F238E27FC236}">
                <a16:creationId xmlns:a16="http://schemas.microsoft.com/office/drawing/2014/main" id="{DF34B19E-B1C1-4E48-A370-A453C22D5927}"/>
              </a:ext>
            </a:extLst>
          </p:cNvPr>
          <p:cNvSpPr txBox="1"/>
          <p:nvPr/>
        </p:nvSpPr>
        <p:spPr>
          <a:xfrm>
            <a:off x="157136" y="2058162"/>
            <a:ext cx="4526584" cy="523220"/>
          </a:xfrm>
          <a:prstGeom prst="rect">
            <a:avLst/>
          </a:prstGeom>
          <a:noFill/>
        </p:spPr>
        <p:txBody>
          <a:bodyPr wrap="square" rtlCol="0">
            <a:spAutoFit/>
          </a:bodyPr>
          <a:lstStyle/>
          <a:p>
            <a:r>
              <a:rPr lang="fr-FR" sz="1400" dirty="0"/>
              <a:t>Activité (% de plaisanciers à moteur hors motomarine par âge + présence de type U18 +) </a:t>
            </a:r>
            <a:endParaRPr lang="en-CA" sz="1400" dirty="0"/>
          </a:p>
        </p:txBody>
      </p:sp>
      <p:sp>
        <p:nvSpPr>
          <p:cNvPr id="15" name="TextBox 14">
            <a:extLst>
              <a:ext uri="{FF2B5EF4-FFF2-40B4-BE49-F238E27FC236}">
                <a16:creationId xmlns:a16="http://schemas.microsoft.com/office/drawing/2014/main" id="{17AA20A0-B403-4045-963F-B787E21C84BA}"/>
              </a:ext>
            </a:extLst>
          </p:cNvPr>
          <p:cNvSpPr txBox="1"/>
          <p:nvPr/>
        </p:nvSpPr>
        <p:spPr>
          <a:xfrm>
            <a:off x="4484854" y="1737839"/>
            <a:ext cx="2562758" cy="738664"/>
          </a:xfrm>
          <a:prstGeom prst="rect">
            <a:avLst/>
          </a:prstGeom>
          <a:noFill/>
        </p:spPr>
        <p:txBody>
          <a:bodyPr wrap="square" rtlCol="0">
            <a:spAutoFit/>
          </a:bodyPr>
          <a:lstStyle/>
          <a:p>
            <a:pPr algn="ctr"/>
            <a:r>
              <a:rPr lang="fr-FR" sz="1400" dirty="0"/>
              <a:t>2022 % de plaisanciers à moteur par âge par présence U18 par type (changement YOY %*)</a:t>
            </a:r>
            <a:endParaRPr lang="en-CA" sz="1400" dirty="0"/>
          </a:p>
        </p:txBody>
      </p:sp>
      <p:sp>
        <p:nvSpPr>
          <p:cNvPr id="38" name="TextBox 37">
            <a:extLst>
              <a:ext uri="{FF2B5EF4-FFF2-40B4-BE49-F238E27FC236}">
                <a16:creationId xmlns:a16="http://schemas.microsoft.com/office/drawing/2014/main" id="{F6EB5DF6-5A06-402C-BBCD-E6CA2CCE9800}"/>
              </a:ext>
            </a:extLst>
          </p:cNvPr>
          <p:cNvSpPr txBox="1"/>
          <p:nvPr/>
        </p:nvSpPr>
        <p:spPr>
          <a:xfrm>
            <a:off x="-33480" y="6006128"/>
            <a:ext cx="7697024" cy="430887"/>
          </a:xfrm>
          <a:prstGeom prst="rect">
            <a:avLst/>
          </a:prstGeom>
          <a:noFill/>
        </p:spPr>
        <p:txBody>
          <a:bodyPr wrap="square" rtlCol="0">
            <a:spAutoFit/>
          </a:bodyPr>
          <a:lstStyle/>
          <a:p>
            <a:r>
              <a:rPr lang="fr-FR" sz="1100" dirty="0"/>
              <a:t>Position et âge estimé par type d'embarcation à moteur au moment de l'observation</a:t>
            </a:r>
          </a:p>
          <a:p>
            <a:r>
              <a:rPr lang="fr-FR" sz="1100" dirty="0"/>
              <a:t>Base 2021, 2022 Total Moteur excluant Motomarine Total 18 + (8684, 8713), 18+ avec U18 (1796, 2008), 18+ sans U18 (6888, 6705)</a:t>
            </a:r>
          </a:p>
        </p:txBody>
      </p:sp>
      <p:sp>
        <p:nvSpPr>
          <p:cNvPr id="41" name="Slide Number Placeholder 5">
            <a:extLst>
              <a:ext uri="{FF2B5EF4-FFF2-40B4-BE49-F238E27FC236}">
                <a16:creationId xmlns:a16="http://schemas.microsoft.com/office/drawing/2014/main" id="{55746FBB-C519-49FD-B106-169BC7ED1EEC}"/>
              </a:ext>
            </a:extLst>
          </p:cNvPr>
          <p:cNvSpPr txBox="1">
            <a:spLocks/>
          </p:cNvSpPr>
          <p:nvPr/>
        </p:nvSpPr>
        <p:spPr>
          <a:xfrm>
            <a:off x="11585360" y="6503018"/>
            <a:ext cx="517864" cy="365125"/>
          </a:xfrm>
          <a:prstGeom prst="rect">
            <a:avLst/>
          </a:prstGeom>
        </p:spPr>
        <p:txBody>
          <a:bodyP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53223C-A70F-4A00-9B21-174ED937DE7F}" type="slidenum">
              <a:rPr lang="en-CA" smtClean="0"/>
              <a:pPr/>
              <a:t>58</a:t>
            </a:fld>
            <a:endParaRPr lang="en-CA" dirty="0"/>
          </a:p>
        </p:txBody>
      </p:sp>
      <p:sp>
        <p:nvSpPr>
          <p:cNvPr id="49" name="TextBox 48">
            <a:extLst>
              <a:ext uri="{FF2B5EF4-FFF2-40B4-BE49-F238E27FC236}">
                <a16:creationId xmlns:a16="http://schemas.microsoft.com/office/drawing/2014/main" id="{8213DE58-A1AB-4A4E-A3B2-4CA20B5A4F0F}"/>
              </a:ext>
            </a:extLst>
          </p:cNvPr>
          <p:cNvSpPr txBox="1"/>
          <p:nvPr/>
        </p:nvSpPr>
        <p:spPr>
          <a:xfrm>
            <a:off x="14844" y="2626803"/>
            <a:ext cx="3889697" cy="738664"/>
          </a:xfrm>
          <a:prstGeom prst="rect">
            <a:avLst/>
          </a:prstGeom>
          <a:noFill/>
        </p:spPr>
        <p:txBody>
          <a:bodyPr wrap="square" rtlCol="0">
            <a:spAutoFit/>
          </a:bodyPr>
          <a:lstStyle/>
          <a:p>
            <a:pPr algn="ctr"/>
            <a:r>
              <a:rPr lang="fr-FR" sz="1400" dirty="0"/>
              <a:t>% du port des gilets de sauvetage/VFI sur l'ensemble des bateaux à moteur hors Motomarine </a:t>
            </a:r>
            <a:endParaRPr lang="en-CA" sz="1400" dirty="0"/>
          </a:p>
        </p:txBody>
      </p:sp>
      <p:sp>
        <p:nvSpPr>
          <p:cNvPr id="2" name="TextBox 1">
            <a:extLst>
              <a:ext uri="{FF2B5EF4-FFF2-40B4-BE49-F238E27FC236}">
                <a16:creationId xmlns:a16="http://schemas.microsoft.com/office/drawing/2014/main" id="{09D90B38-0D9E-A77D-23D2-43D26A6AC628}"/>
              </a:ext>
            </a:extLst>
          </p:cNvPr>
          <p:cNvSpPr txBox="1"/>
          <p:nvPr/>
        </p:nvSpPr>
        <p:spPr>
          <a:xfrm>
            <a:off x="7663543" y="5965310"/>
            <a:ext cx="4528453" cy="461665"/>
          </a:xfrm>
          <a:prstGeom prst="rect">
            <a:avLst/>
          </a:prstGeom>
          <a:solidFill>
            <a:schemeClr val="bg1"/>
          </a:solidFill>
        </p:spPr>
        <p:txBody>
          <a:bodyPr wrap="square" rtlCol="0">
            <a:spAutoFit/>
          </a:bodyPr>
          <a:lstStyle/>
          <a:p>
            <a:pPr algn="r"/>
            <a:r>
              <a:rPr lang="fr-FR" sz="1200" dirty="0"/>
              <a:t>*Remarque : seules les </a:t>
            </a:r>
            <a:r>
              <a:rPr lang="fr-FR" sz="1200" dirty="0">
                <a:solidFill>
                  <a:srgbClr val="92D050"/>
                </a:solidFill>
              </a:rPr>
              <a:t>augmentations</a:t>
            </a:r>
            <a:r>
              <a:rPr lang="fr-FR" sz="1200" dirty="0"/>
              <a:t> ou </a:t>
            </a:r>
            <a:r>
              <a:rPr lang="fr-FR" sz="1200" dirty="0">
                <a:solidFill>
                  <a:srgbClr val="FFC000"/>
                </a:solidFill>
              </a:rPr>
              <a:t>diminue</a:t>
            </a:r>
            <a:r>
              <a:rPr lang="fr-FR" sz="1200" dirty="0"/>
              <a:t> d’une année à l’autre significatives à des niveaux de 95% / 90% affiché</a:t>
            </a:r>
            <a:endParaRPr lang="en-CA" sz="1200" dirty="0"/>
          </a:p>
        </p:txBody>
      </p:sp>
      <p:sp>
        <p:nvSpPr>
          <p:cNvPr id="43" name="Arrow: Up 42">
            <a:extLst>
              <a:ext uri="{FF2B5EF4-FFF2-40B4-BE49-F238E27FC236}">
                <a16:creationId xmlns:a16="http://schemas.microsoft.com/office/drawing/2014/main" id="{46BE2182-0959-4D98-BBDE-1734CE64F476}"/>
              </a:ext>
            </a:extLst>
          </p:cNvPr>
          <p:cNvSpPr/>
          <p:nvPr/>
        </p:nvSpPr>
        <p:spPr>
          <a:xfrm>
            <a:off x="3973728" y="3529171"/>
            <a:ext cx="168676" cy="230820"/>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Arrow: Up 2">
            <a:extLst>
              <a:ext uri="{FF2B5EF4-FFF2-40B4-BE49-F238E27FC236}">
                <a16:creationId xmlns:a16="http://schemas.microsoft.com/office/drawing/2014/main" id="{04808C73-2133-4341-DC63-D856BF7BEB42}"/>
              </a:ext>
            </a:extLst>
          </p:cNvPr>
          <p:cNvSpPr/>
          <p:nvPr/>
        </p:nvSpPr>
        <p:spPr>
          <a:xfrm>
            <a:off x="3953576" y="5486237"/>
            <a:ext cx="168676" cy="230820"/>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TextBox 4">
            <a:extLst>
              <a:ext uri="{FF2B5EF4-FFF2-40B4-BE49-F238E27FC236}">
                <a16:creationId xmlns:a16="http://schemas.microsoft.com/office/drawing/2014/main" id="{9FFC99D2-AB04-33AA-DECD-FF03388FE025}"/>
              </a:ext>
            </a:extLst>
          </p:cNvPr>
          <p:cNvSpPr txBox="1"/>
          <p:nvPr/>
        </p:nvSpPr>
        <p:spPr>
          <a:xfrm>
            <a:off x="7169550" y="2295083"/>
            <a:ext cx="4674742" cy="2554545"/>
          </a:xfrm>
          <a:prstGeom prst="rect">
            <a:avLst/>
          </a:prstGeom>
          <a:noFill/>
        </p:spPr>
        <p:txBody>
          <a:bodyPr wrap="square" rtlCol="0">
            <a:spAutoFit/>
          </a:bodyPr>
          <a:lstStyle/>
          <a:p>
            <a:pPr marL="285750" indent="-285750" algn="l">
              <a:buFont typeface="Arial" panose="020B0604020202020204" pitchFamily="34" charset="0"/>
              <a:buChar char="•"/>
            </a:pPr>
            <a:r>
              <a:rPr lang="fr-FR" sz="1600" dirty="0"/>
              <a:t>Cependant, la légère augmentation globale YOY port du gilet sur bateaux à moteur liée à une légère augmentation du port pour les adultes de 18 ans et plus sans enfant à bord.</a:t>
            </a:r>
          </a:p>
          <a:p>
            <a:pPr marL="285750" indent="-285750" algn="l">
              <a:buFont typeface="Arial" panose="020B0604020202020204" pitchFamily="34" charset="0"/>
              <a:buChar char="•"/>
            </a:pPr>
            <a:endParaRPr lang="en-US" sz="1600" dirty="0"/>
          </a:p>
          <a:p>
            <a:pPr marL="285750" indent="-285750" algn="l">
              <a:buFont typeface="Arial" panose="020B0604020202020204" pitchFamily="34" charset="0"/>
              <a:buChar char="•"/>
            </a:pPr>
            <a:r>
              <a:rPr lang="fr-FR" sz="1600" dirty="0"/>
              <a:t>Il y a eu une augmentation d'une année à l'autre du port du gilet pour adultes en 2022 lorsqu'un enfant était à bord pour un petit bateau ouvert bateaux à moteur uniquement, mais pas pour les autres types de bateaux à moteur.</a:t>
            </a:r>
            <a:endParaRPr lang="en-US" sz="1600" dirty="0"/>
          </a:p>
        </p:txBody>
      </p:sp>
      <p:sp>
        <p:nvSpPr>
          <p:cNvPr id="7" name="TextBox 6">
            <a:extLst>
              <a:ext uri="{FF2B5EF4-FFF2-40B4-BE49-F238E27FC236}">
                <a16:creationId xmlns:a16="http://schemas.microsoft.com/office/drawing/2014/main" id="{0EC72DAF-A7BB-8968-CB5F-B511F6323913}"/>
              </a:ext>
            </a:extLst>
          </p:cNvPr>
          <p:cNvSpPr txBox="1"/>
          <p:nvPr/>
        </p:nvSpPr>
        <p:spPr>
          <a:xfrm>
            <a:off x="0" y="6512030"/>
            <a:ext cx="9435637" cy="246221"/>
          </a:xfrm>
          <a:prstGeom prst="rect">
            <a:avLst/>
          </a:prstGeom>
          <a:noFill/>
        </p:spPr>
        <p:txBody>
          <a:bodyPr wrap="square" rtlCol="0">
            <a:spAutoFit/>
          </a:bodyPr>
          <a:lstStyle/>
          <a:p>
            <a:r>
              <a:rPr lang="fr-FR" sz="1000" dirty="0">
                <a:solidFill>
                  <a:srgbClr val="000000"/>
                </a:solidFill>
                <a:latin typeface="Lucida Grande"/>
                <a:ea typeface="Lucida Grande"/>
                <a:cs typeface="Lucida Grande"/>
              </a:rPr>
              <a:t>Source – Étude aérienne 2021 &amp; 2022</a:t>
            </a:r>
            <a:endParaRPr lang="en-CA" sz="1000" dirty="0"/>
          </a:p>
        </p:txBody>
      </p:sp>
      <p:sp>
        <p:nvSpPr>
          <p:cNvPr id="9" name="Slide Number Placeholder 3">
            <a:extLst>
              <a:ext uri="{FF2B5EF4-FFF2-40B4-BE49-F238E27FC236}">
                <a16:creationId xmlns:a16="http://schemas.microsoft.com/office/drawing/2014/main" id="{6DB16972-7AAF-10DB-D96D-8EC73AC6BF84}"/>
              </a:ext>
            </a:extLst>
          </p:cNvPr>
          <p:cNvSpPr>
            <a:spLocks noGrp="1"/>
          </p:cNvSpPr>
          <p:nvPr>
            <p:ph type="sldNum" sz="quarter" idx="12"/>
          </p:nvPr>
        </p:nvSpPr>
        <p:spPr>
          <a:xfrm>
            <a:off x="11414687" y="6480176"/>
            <a:ext cx="768085" cy="365125"/>
          </a:xfrm>
        </p:spPr>
        <p:txBody>
          <a:bodyPr/>
          <a:lstStyle/>
          <a:p>
            <a:fld id="{5857359A-ACC2-4AC8-94CA-842605F06C6B}" type="slidenum">
              <a:rPr lang="en-US">
                <a:solidFill>
                  <a:prstClr val="white">
                    <a:lumMod val="50000"/>
                  </a:prstClr>
                </a:solidFill>
                <a:latin typeface="Calibri"/>
              </a:rPr>
              <a:pPr/>
              <a:t>58</a:t>
            </a:fld>
            <a:endParaRPr lang="en-US" dirty="0">
              <a:solidFill>
                <a:prstClr val="white">
                  <a:lumMod val="50000"/>
                </a:prstClr>
              </a:solidFill>
              <a:latin typeface="Calibri"/>
            </a:endParaRPr>
          </a:p>
        </p:txBody>
      </p:sp>
    </p:spTree>
    <p:custDataLst>
      <p:tags r:id="rId1"/>
    </p:custDataLst>
    <p:extLst>
      <p:ext uri="{BB962C8B-B14F-4D97-AF65-F5344CB8AC3E}">
        <p14:creationId xmlns:p14="http://schemas.microsoft.com/office/powerpoint/2010/main" val="2416191462"/>
      </p:ext>
    </p:extLst>
  </p:cSld>
  <p:clrMapOvr>
    <a:masterClrMapping/>
  </p:clrMapOvr>
  <p:transition spd="slow">
    <p:fade thruBlk="1"/>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10">
            <a:extLst>
              <a:ext uri="{FF2B5EF4-FFF2-40B4-BE49-F238E27FC236}">
                <a16:creationId xmlns:a16="http://schemas.microsoft.com/office/drawing/2014/main" id="{78186D54-E156-166B-69E1-80C87B5893FC}"/>
              </a:ext>
            </a:extLst>
          </p:cNvPr>
          <p:cNvGraphicFramePr>
            <a:graphicFrameLocks noGrp="1"/>
          </p:cNvGraphicFramePr>
          <p:nvPr>
            <p:extLst>
              <p:ext uri="{D42A27DB-BD31-4B8C-83A1-F6EECF244321}">
                <p14:modId xmlns:p14="http://schemas.microsoft.com/office/powerpoint/2010/main" val="1445997523"/>
              </p:ext>
            </p:extLst>
          </p:nvPr>
        </p:nvGraphicFramePr>
        <p:xfrm>
          <a:off x="189489" y="1294747"/>
          <a:ext cx="4464670" cy="4508768"/>
        </p:xfrm>
        <a:graphic>
          <a:graphicData uri="http://schemas.openxmlformats.org/drawingml/2006/table">
            <a:tbl>
              <a:tblPr firstRow="1" bandRow="1">
                <a:tableStyleId>{5C22544A-7EE6-4342-B048-85BDC9FD1C3A}</a:tableStyleId>
              </a:tblPr>
              <a:tblGrid>
                <a:gridCol w="892934">
                  <a:extLst>
                    <a:ext uri="{9D8B030D-6E8A-4147-A177-3AD203B41FA5}">
                      <a16:colId xmlns:a16="http://schemas.microsoft.com/office/drawing/2014/main" val="3871535019"/>
                    </a:ext>
                  </a:extLst>
                </a:gridCol>
                <a:gridCol w="892934">
                  <a:extLst>
                    <a:ext uri="{9D8B030D-6E8A-4147-A177-3AD203B41FA5}">
                      <a16:colId xmlns:a16="http://schemas.microsoft.com/office/drawing/2014/main" val="150279750"/>
                    </a:ext>
                  </a:extLst>
                </a:gridCol>
                <a:gridCol w="892934">
                  <a:extLst>
                    <a:ext uri="{9D8B030D-6E8A-4147-A177-3AD203B41FA5}">
                      <a16:colId xmlns:a16="http://schemas.microsoft.com/office/drawing/2014/main" val="2835121370"/>
                    </a:ext>
                  </a:extLst>
                </a:gridCol>
                <a:gridCol w="892934">
                  <a:extLst>
                    <a:ext uri="{9D8B030D-6E8A-4147-A177-3AD203B41FA5}">
                      <a16:colId xmlns:a16="http://schemas.microsoft.com/office/drawing/2014/main" val="3817923917"/>
                    </a:ext>
                  </a:extLst>
                </a:gridCol>
                <a:gridCol w="892934">
                  <a:extLst>
                    <a:ext uri="{9D8B030D-6E8A-4147-A177-3AD203B41FA5}">
                      <a16:colId xmlns:a16="http://schemas.microsoft.com/office/drawing/2014/main" val="884103121"/>
                    </a:ext>
                  </a:extLst>
                </a:gridCol>
              </a:tblGrid>
              <a:tr h="506045">
                <a:tc gridSpan="5">
                  <a:txBody>
                    <a:bodyPr/>
                    <a:lstStyle/>
                    <a:p>
                      <a:pPr algn="ctr"/>
                      <a:endParaRPr lang="en-CA" sz="1400"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CA" sz="1400"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hMerge="1">
                  <a:txBody>
                    <a:bodyPr/>
                    <a:lstStyle/>
                    <a:p>
                      <a:endParaRPr lang="en-CA"/>
                    </a:p>
                  </a:txBody>
                  <a:tcPr/>
                </a:tc>
                <a:tc hMerge="1">
                  <a:txBody>
                    <a:bodyPr/>
                    <a:lstStyle/>
                    <a:p>
                      <a:pPr algn="ctr"/>
                      <a:endParaRPr lang="en-CA" sz="1400"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hMerge="1">
                  <a:txBody>
                    <a:bodyPr/>
                    <a:lstStyle/>
                    <a:p>
                      <a:pPr algn="ctr"/>
                      <a:endParaRPr lang="en-CA" sz="1400"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645063367"/>
                  </a:ext>
                </a:extLst>
              </a:tr>
              <a:tr h="579551">
                <a:tc>
                  <a:txBody>
                    <a:bodyPr/>
                    <a:lstStyle/>
                    <a:p>
                      <a:pPr algn="ctr"/>
                      <a:endParaRPr lang="en-CA" sz="1200" b="1" dirty="0">
                        <a:solidFill>
                          <a:schemeClr val="bg1"/>
                        </a:solidFill>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200" b="1" dirty="0">
                        <a:solidFill>
                          <a:schemeClr val="bg1"/>
                        </a:solidFill>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CA" sz="1200" b="1" dirty="0">
                        <a:solidFill>
                          <a:schemeClr val="bg1"/>
                        </a:solidFill>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200" b="1" dirty="0">
                        <a:solidFill>
                          <a:schemeClr val="bg1"/>
                        </a:solidFill>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200" b="1" dirty="0">
                        <a:solidFill>
                          <a:schemeClr val="bg1"/>
                        </a:solidFill>
                      </a:endParaRPr>
                    </a:p>
                  </a:txBody>
                  <a:tcPr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590994"/>
                  </a:ext>
                </a:extLst>
              </a:tr>
              <a:tr h="657343">
                <a:tc>
                  <a:txBody>
                    <a:bodyPr/>
                    <a:lstStyle/>
                    <a:p>
                      <a:pPr algn="ctr"/>
                      <a:r>
                        <a:rPr lang="fr-FR" sz="1050" dirty="0">
                          <a:solidFill>
                            <a:schemeClr val="tx1"/>
                          </a:solidFill>
                        </a:rPr>
                        <a:t>% du nombre 2021 / 2021 observations </a:t>
                      </a:r>
                      <a:endParaRPr lang="en-CA" sz="1050" dirty="0">
                        <a:solidFill>
                          <a:schemeClr val="tx1"/>
                        </a:solidFill>
                      </a:endParaRPr>
                    </a:p>
                  </a:txBody>
                  <a:tcPr marT="108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400" dirty="0"/>
                    </a:p>
                  </a:txBody>
                  <a:tcPr marT="108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400" dirty="0"/>
                    </a:p>
                  </a:txBody>
                  <a:tcPr marT="108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dirty="0"/>
                    </a:p>
                  </a:txBody>
                  <a:tcPr marT="108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dirty="0"/>
                    </a:p>
                  </a:txBody>
                  <a:tcPr marT="10800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45332"/>
                  </a:ext>
                </a:extLst>
              </a:tr>
              <a:tr h="657343">
                <a:tc>
                  <a:txBody>
                    <a:bodyPr/>
                    <a:lstStyle/>
                    <a:p>
                      <a:pPr algn="ctr"/>
                      <a:r>
                        <a:rPr lang="en-CA" sz="1400" dirty="0">
                          <a:solidFill>
                            <a:schemeClr val="tx1"/>
                          </a:solidFill>
                        </a:rPr>
                        <a:t>48 / 27</a:t>
                      </a:r>
                    </a:p>
                  </a:txBody>
                  <a:tcPr marT="108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dirty="0">
                        <a:solidFill>
                          <a:srgbClr val="FF0000"/>
                        </a:solidFill>
                      </a:endParaRPr>
                    </a:p>
                  </a:txBody>
                  <a:tcPr marT="108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400" dirty="0">
                        <a:solidFill>
                          <a:schemeClr val="tx1"/>
                        </a:solidFill>
                      </a:endParaRPr>
                    </a:p>
                  </a:txBody>
                  <a:tcPr marT="108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dirty="0">
                        <a:solidFill>
                          <a:schemeClr val="tx1"/>
                        </a:solidFill>
                      </a:endParaRPr>
                    </a:p>
                  </a:txBody>
                  <a:tcPr marT="108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dirty="0">
                        <a:solidFill>
                          <a:srgbClr val="FF0000"/>
                        </a:solidFill>
                      </a:endParaRPr>
                    </a:p>
                  </a:txBody>
                  <a:tcPr marT="10800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4141887"/>
                  </a:ext>
                </a:extLst>
              </a:tr>
              <a:tr h="657343">
                <a:tc>
                  <a:txBody>
                    <a:bodyPr/>
                    <a:lstStyle/>
                    <a:p>
                      <a:pPr algn="ctr"/>
                      <a:r>
                        <a:rPr lang="en-CA" sz="1400" dirty="0">
                          <a:solidFill>
                            <a:schemeClr val="tx1"/>
                          </a:solidFill>
                        </a:rPr>
                        <a:t>42 / 37</a:t>
                      </a:r>
                    </a:p>
                  </a:txBody>
                  <a:tcPr marT="108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400" b="0" dirty="0">
                        <a:solidFill>
                          <a:schemeClr val="tx1"/>
                        </a:solidFill>
                      </a:endParaRPr>
                    </a:p>
                  </a:txBody>
                  <a:tcPr marT="108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400" b="0" dirty="0">
                        <a:solidFill>
                          <a:schemeClr val="tx1"/>
                        </a:solidFill>
                      </a:endParaRPr>
                    </a:p>
                  </a:txBody>
                  <a:tcPr marT="108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400" b="0" dirty="0">
                        <a:solidFill>
                          <a:schemeClr val="tx1"/>
                        </a:solidFill>
                      </a:endParaRPr>
                    </a:p>
                  </a:txBody>
                  <a:tcPr marT="108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b="0" dirty="0">
                        <a:solidFill>
                          <a:schemeClr val="tx1"/>
                        </a:solidFill>
                      </a:endParaRPr>
                    </a:p>
                  </a:txBody>
                  <a:tcPr marT="10800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3252081"/>
                  </a:ext>
                </a:extLst>
              </a:tr>
              <a:tr h="657343">
                <a:tc>
                  <a:txBody>
                    <a:bodyPr/>
                    <a:lstStyle/>
                    <a:p>
                      <a:pPr algn="ctr"/>
                      <a:r>
                        <a:rPr lang="en-CA" sz="1400" dirty="0">
                          <a:solidFill>
                            <a:schemeClr val="tx1"/>
                          </a:solidFill>
                        </a:rPr>
                        <a:t>10 / 32</a:t>
                      </a:r>
                    </a:p>
                  </a:txBody>
                  <a:tcPr marT="108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400" b="0" dirty="0">
                        <a:solidFill>
                          <a:schemeClr val="tx1"/>
                        </a:solidFill>
                      </a:endParaRPr>
                    </a:p>
                  </a:txBody>
                  <a:tcPr marT="108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b="0" dirty="0">
                        <a:solidFill>
                          <a:schemeClr val="tx1"/>
                        </a:solidFill>
                      </a:endParaRPr>
                    </a:p>
                  </a:txBody>
                  <a:tcPr marT="108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b="0" dirty="0">
                        <a:solidFill>
                          <a:schemeClr val="tx1"/>
                        </a:solidFill>
                      </a:endParaRPr>
                    </a:p>
                  </a:txBody>
                  <a:tcPr marT="108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400" b="0" dirty="0">
                        <a:solidFill>
                          <a:schemeClr val="tx1"/>
                        </a:solidFill>
                      </a:endParaRPr>
                    </a:p>
                  </a:txBody>
                  <a:tcPr marT="10800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7159119"/>
                  </a:ext>
                </a:extLst>
              </a:tr>
              <a:tr h="657343">
                <a:tc>
                  <a:txBody>
                    <a:bodyPr/>
                    <a:lstStyle/>
                    <a:p>
                      <a:pPr algn="ctr"/>
                      <a:r>
                        <a:rPr lang="en-CA" sz="1400" dirty="0">
                          <a:solidFill>
                            <a:schemeClr val="tx1"/>
                          </a:solidFill>
                        </a:rPr>
                        <a:t>- / 3</a:t>
                      </a:r>
                    </a:p>
                  </a:txBody>
                  <a:tcPr marT="108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dirty="0"/>
                    </a:p>
                  </a:txBody>
                  <a:tcPr marT="108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dirty="0"/>
                    </a:p>
                  </a:txBody>
                  <a:tcPr marT="108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dirty="0"/>
                    </a:p>
                  </a:txBody>
                  <a:tcPr marT="108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dirty="0"/>
                    </a:p>
                  </a:txBody>
                  <a:tcPr marT="10800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528725"/>
                  </a:ext>
                </a:extLst>
              </a:tr>
            </a:tbl>
          </a:graphicData>
        </a:graphic>
      </p:graphicFrame>
      <p:graphicFrame>
        <p:nvGraphicFramePr>
          <p:cNvPr id="5" name="Chart 4">
            <a:extLst>
              <a:ext uri="{FF2B5EF4-FFF2-40B4-BE49-F238E27FC236}">
                <a16:creationId xmlns:a16="http://schemas.microsoft.com/office/drawing/2014/main" id="{3CF6595A-A4A0-AD97-5DA3-FBCE36DD748A}"/>
              </a:ext>
            </a:extLst>
          </p:cNvPr>
          <p:cNvGraphicFramePr/>
          <p:nvPr>
            <p:extLst>
              <p:ext uri="{D42A27DB-BD31-4B8C-83A1-F6EECF244321}">
                <p14:modId xmlns:p14="http://schemas.microsoft.com/office/powerpoint/2010/main" val="3024919933"/>
              </p:ext>
            </p:extLst>
          </p:nvPr>
        </p:nvGraphicFramePr>
        <p:xfrm>
          <a:off x="1003772" y="2228723"/>
          <a:ext cx="6390964" cy="364233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BE5ED317-39E7-4044-817F-B708413928E1}"/>
              </a:ext>
            </a:extLst>
          </p:cNvPr>
          <p:cNvSpPr txBox="1"/>
          <p:nvPr/>
        </p:nvSpPr>
        <p:spPr>
          <a:xfrm>
            <a:off x="0" y="1292519"/>
            <a:ext cx="7591425" cy="584775"/>
          </a:xfrm>
          <a:prstGeom prst="rect">
            <a:avLst/>
          </a:prstGeom>
          <a:noFill/>
        </p:spPr>
        <p:txBody>
          <a:bodyPr wrap="square" rtlCol="0">
            <a:spAutoFit/>
          </a:bodyPr>
          <a:lstStyle/>
          <a:p>
            <a:r>
              <a:rPr lang="fr-FR" dirty="0"/>
              <a:t>TAUX DE PORT DU GILET DE SAUVETAGE / VFI : </a:t>
            </a:r>
            <a:r>
              <a:rPr lang="fr-FR" b="1" dirty="0"/>
              <a:t>SELON LA VITESSE DU VENT</a:t>
            </a:r>
            <a:endParaRPr lang="en-CA" b="1" dirty="0"/>
          </a:p>
          <a:p>
            <a:r>
              <a:rPr lang="fr-FR" sz="1400" dirty="0"/>
              <a:t>% portant un gilet de sauvetage / VFI</a:t>
            </a:r>
            <a:endParaRPr lang="en-CA" sz="1400" dirty="0"/>
          </a:p>
        </p:txBody>
      </p:sp>
      <p:sp>
        <p:nvSpPr>
          <p:cNvPr id="9" name="TextBox 8">
            <a:extLst>
              <a:ext uri="{FF2B5EF4-FFF2-40B4-BE49-F238E27FC236}">
                <a16:creationId xmlns:a16="http://schemas.microsoft.com/office/drawing/2014/main" id="{88DC38EB-665B-4817-BDBE-558B3ECD4C15}"/>
              </a:ext>
            </a:extLst>
          </p:cNvPr>
          <p:cNvSpPr txBox="1"/>
          <p:nvPr/>
        </p:nvSpPr>
        <p:spPr>
          <a:xfrm>
            <a:off x="251103" y="2006558"/>
            <a:ext cx="5003070" cy="307777"/>
          </a:xfrm>
          <a:prstGeom prst="rect">
            <a:avLst/>
          </a:prstGeom>
          <a:noFill/>
        </p:spPr>
        <p:txBody>
          <a:bodyPr wrap="square" rtlCol="0">
            <a:spAutoFit/>
          </a:bodyPr>
          <a:lstStyle/>
          <a:p>
            <a:pPr algn="ctr"/>
            <a:r>
              <a:rPr lang="fr-FR" sz="1400" dirty="0"/>
              <a:t>% du port des gilets de sauvetage/VFI pour tous les plaisanciers</a:t>
            </a:r>
            <a:endParaRPr lang="en-CA" sz="1400" dirty="0"/>
          </a:p>
        </p:txBody>
      </p:sp>
      <p:sp>
        <p:nvSpPr>
          <p:cNvPr id="26" name="Slide Number Placeholder 5">
            <a:extLst>
              <a:ext uri="{FF2B5EF4-FFF2-40B4-BE49-F238E27FC236}">
                <a16:creationId xmlns:a16="http://schemas.microsoft.com/office/drawing/2014/main" id="{42AED930-C763-4D55-AD51-2C5CE2588418}"/>
              </a:ext>
            </a:extLst>
          </p:cNvPr>
          <p:cNvSpPr txBox="1">
            <a:spLocks/>
          </p:cNvSpPr>
          <p:nvPr/>
        </p:nvSpPr>
        <p:spPr>
          <a:xfrm>
            <a:off x="11585360" y="6503018"/>
            <a:ext cx="517864" cy="365125"/>
          </a:xfrm>
          <a:prstGeom prst="rect">
            <a:avLst/>
          </a:prstGeom>
        </p:spPr>
        <p:txBody>
          <a:bodyP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53223C-A70F-4A00-9B21-174ED937DE7F}" type="slidenum">
              <a:rPr lang="en-CA" smtClean="0"/>
              <a:pPr/>
              <a:t>59</a:t>
            </a:fld>
            <a:endParaRPr lang="en-CA" dirty="0"/>
          </a:p>
        </p:txBody>
      </p:sp>
      <p:sp>
        <p:nvSpPr>
          <p:cNvPr id="2" name="Arrow: Up 1">
            <a:extLst>
              <a:ext uri="{FF2B5EF4-FFF2-40B4-BE49-F238E27FC236}">
                <a16:creationId xmlns:a16="http://schemas.microsoft.com/office/drawing/2014/main" id="{B8F9EBED-D336-62E3-7540-25C92BAF4411}"/>
              </a:ext>
            </a:extLst>
          </p:cNvPr>
          <p:cNvSpPr/>
          <p:nvPr/>
        </p:nvSpPr>
        <p:spPr>
          <a:xfrm rot="10800000">
            <a:off x="5140398" y="4705213"/>
            <a:ext cx="168676" cy="230820"/>
          </a:xfrm>
          <a:prstGeom prst="up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 name="Title 3">
            <a:extLst>
              <a:ext uri="{FF2B5EF4-FFF2-40B4-BE49-F238E27FC236}">
                <a16:creationId xmlns:a16="http://schemas.microsoft.com/office/drawing/2014/main" id="{1132AF9F-BDDE-36E3-0301-7CC37042B756}"/>
              </a:ext>
            </a:extLst>
          </p:cNvPr>
          <p:cNvSpPr>
            <a:spLocks noGrp="1"/>
          </p:cNvSpPr>
          <p:nvPr>
            <p:ph type="title"/>
          </p:nvPr>
        </p:nvSpPr>
        <p:spPr>
          <a:xfrm>
            <a:off x="1860697" y="-55732"/>
            <a:ext cx="10331299" cy="701461"/>
          </a:xfrm>
        </p:spPr>
        <p:txBody>
          <a:bodyPr anchor="t">
            <a:noAutofit/>
          </a:bodyPr>
          <a:lstStyle/>
          <a:p>
            <a:r>
              <a:rPr lang="fr-FR" sz="1800" b="1" dirty="0"/>
              <a:t>Les taux de port des gilets de sauvetage d'une année à l'autre (YOY) ont légèrement augmenté pour les vents doux de 5 à &lt;10 mi/h, mais ont diminué pour les vents plus forts de 10 à &lt;15 mi/h. Dans l'absolu, le port du gilet de sauvetage était un peu plus élevé dans des vents de plus de 5 mi/h, par rapport à quand ils étaient calmes.</a:t>
            </a:r>
            <a:endParaRPr lang="en-CA" sz="1800" b="1" dirty="0"/>
          </a:p>
        </p:txBody>
      </p:sp>
      <p:sp>
        <p:nvSpPr>
          <p:cNvPr id="15" name="TextBox 14">
            <a:extLst>
              <a:ext uri="{FF2B5EF4-FFF2-40B4-BE49-F238E27FC236}">
                <a16:creationId xmlns:a16="http://schemas.microsoft.com/office/drawing/2014/main" id="{146DAC10-4ACA-7D8A-5D1F-F6029BC5B2A0}"/>
              </a:ext>
            </a:extLst>
          </p:cNvPr>
          <p:cNvSpPr txBox="1"/>
          <p:nvPr/>
        </p:nvSpPr>
        <p:spPr>
          <a:xfrm>
            <a:off x="0" y="5853910"/>
            <a:ext cx="5892799" cy="600164"/>
          </a:xfrm>
          <a:prstGeom prst="rect">
            <a:avLst/>
          </a:prstGeom>
          <a:noFill/>
        </p:spPr>
        <p:txBody>
          <a:bodyPr wrap="square" rtlCol="0">
            <a:spAutoFit/>
          </a:bodyPr>
          <a:lstStyle/>
          <a:p>
            <a:r>
              <a:rPr lang="fr-FR" sz="1100" dirty="0"/>
              <a:t>Vitesse du vent au moment de l'observation</a:t>
            </a:r>
          </a:p>
          <a:p>
            <a:r>
              <a:rPr lang="fr-FR" sz="1100" dirty="0"/>
              <a:t>Base 2021, 2022 : Nombre total de plaisanciers (11 847, 11 816), Net : Calme / Moins de 5 mi/h (5 790, 3244), 5 à &lt;10 mi/h (4904, 4398), 10 à &lt;15 mi/h (1153, 3796), 15+ mi/h (n/a, 366) </a:t>
            </a:r>
            <a:endParaRPr lang="en-CA" sz="1100" dirty="0"/>
          </a:p>
        </p:txBody>
      </p:sp>
      <p:sp>
        <p:nvSpPr>
          <p:cNvPr id="17" name="TextBox 16">
            <a:extLst>
              <a:ext uri="{FF2B5EF4-FFF2-40B4-BE49-F238E27FC236}">
                <a16:creationId xmlns:a16="http://schemas.microsoft.com/office/drawing/2014/main" id="{1D56B969-1E8B-4906-41B5-9D82DFA0D66F}"/>
              </a:ext>
            </a:extLst>
          </p:cNvPr>
          <p:cNvSpPr txBox="1"/>
          <p:nvPr/>
        </p:nvSpPr>
        <p:spPr>
          <a:xfrm>
            <a:off x="6096000" y="2172032"/>
            <a:ext cx="5811748" cy="3046988"/>
          </a:xfrm>
          <a:prstGeom prst="rect">
            <a:avLst/>
          </a:prstGeom>
          <a:noFill/>
        </p:spPr>
        <p:txBody>
          <a:bodyPr wrap="square" rtlCol="0">
            <a:spAutoFit/>
          </a:bodyPr>
          <a:lstStyle/>
          <a:p>
            <a:pPr marL="285750" indent="-285750">
              <a:buFont typeface="Arial" panose="020B0604020202020204" pitchFamily="34" charset="0"/>
              <a:buChar char="•"/>
            </a:pPr>
            <a:r>
              <a:rPr lang="fr-FR" sz="1600" dirty="0"/>
              <a:t>L'augmentation YOY du port du gilet dans des vents doux de 5 à &lt;10 mi/h est due à plaisanciers à moteur excluant motomarines.</a:t>
            </a:r>
          </a:p>
          <a:p>
            <a:pPr marL="285750" indent="-285750">
              <a:buFont typeface="Arial" panose="020B0604020202020204" pitchFamily="34" charset="0"/>
              <a:buChar char="•"/>
            </a:pPr>
            <a:endParaRPr lang="en-CA" sz="1600" dirty="0"/>
          </a:p>
          <a:p>
            <a:pPr marL="285750" indent="-285750">
              <a:buFont typeface="Arial" panose="020B0604020202020204" pitchFamily="34" charset="0"/>
              <a:buChar char="•"/>
            </a:pPr>
            <a:r>
              <a:rPr lang="fr-FR" sz="1600" dirty="0"/>
              <a:t>Diminution du port du gilet YOY dans des conditions de vent plus fortes de 10 à &lt;15 mi/h a été observé pour les plaisanciers à moteur et les marins à voile; les pagayeurs avaient du port constamment élevé à toutes les vitesses de vent.</a:t>
            </a:r>
          </a:p>
          <a:p>
            <a:pPr marL="285750" indent="-285750">
              <a:buFont typeface="Arial" panose="020B0604020202020204" pitchFamily="34" charset="0"/>
              <a:buChar char="•"/>
            </a:pPr>
            <a:endParaRPr lang="en-CA" sz="1600" dirty="0"/>
          </a:p>
          <a:p>
            <a:pPr marL="285750" indent="-285750">
              <a:buFont typeface="Arial" panose="020B0604020202020204" pitchFamily="34" charset="0"/>
              <a:buChar char="•"/>
            </a:pPr>
            <a:r>
              <a:rPr lang="fr-FR" sz="1600" dirty="0"/>
              <a:t>En ce qui concerne les conditions de l'eau/des vagues, il n'y a eu aucun changement YOY taux de port de LJ dans des conditions d'eau calme ou agitée, pour un total les plaisanciers, les plaisanciers à moteur, les pagayeurs ni les marins à voile.</a:t>
            </a:r>
            <a:endParaRPr lang="en-US" sz="1600" dirty="0"/>
          </a:p>
        </p:txBody>
      </p:sp>
      <p:sp>
        <p:nvSpPr>
          <p:cNvPr id="11" name="Arrow: Up 10">
            <a:extLst>
              <a:ext uri="{FF2B5EF4-FFF2-40B4-BE49-F238E27FC236}">
                <a16:creationId xmlns:a16="http://schemas.microsoft.com/office/drawing/2014/main" id="{49105172-E6CF-0CD5-567C-7A6FCF9A1636}"/>
              </a:ext>
            </a:extLst>
          </p:cNvPr>
          <p:cNvSpPr/>
          <p:nvPr/>
        </p:nvSpPr>
        <p:spPr>
          <a:xfrm>
            <a:off x="4947798" y="3966396"/>
            <a:ext cx="168676" cy="230820"/>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 name="TextBox 12">
            <a:extLst>
              <a:ext uri="{FF2B5EF4-FFF2-40B4-BE49-F238E27FC236}">
                <a16:creationId xmlns:a16="http://schemas.microsoft.com/office/drawing/2014/main" id="{EA9CCCA1-E32A-FA3D-941B-31A3591FC384}"/>
              </a:ext>
            </a:extLst>
          </p:cNvPr>
          <p:cNvSpPr txBox="1"/>
          <p:nvPr/>
        </p:nvSpPr>
        <p:spPr>
          <a:xfrm>
            <a:off x="7048501" y="6023366"/>
            <a:ext cx="5143495" cy="461665"/>
          </a:xfrm>
          <a:prstGeom prst="rect">
            <a:avLst/>
          </a:prstGeom>
          <a:noFill/>
        </p:spPr>
        <p:txBody>
          <a:bodyPr wrap="square" rtlCol="0">
            <a:spAutoFit/>
          </a:bodyPr>
          <a:lstStyle/>
          <a:p>
            <a:pPr algn="r"/>
            <a:r>
              <a:rPr lang="fr-FR" sz="1200" dirty="0"/>
              <a:t>*Remarque : seules les </a:t>
            </a:r>
            <a:r>
              <a:rPr lang="fr-FR" sz="1200" dirty="0">
                <a:solidFill>
                  <a:srgbClr val="92D050"/>
                </a:solidFill>
              </a:rPr>
              <a:t>augmentations</a:t>
            </a:r>
            <a:r>
              <a:rPr lang="fr-FR" sz="1200" dirty="0"/>
              <a:t> ou </a:t>
            </a:r>
            <a:r>
              <a:rPr lang="fr-FR" sz="1200" dirty="0">
                <a:solidFill>
                  <a:srgbClr val="FFC000"/>
                </a:solidFill>
              </a:rPr>
              <a:t>diminue</a:t>
            </a:r>
            <a:r>
              <a:rPr lang="fr-FR" sz="1200" dirty="0"/>
              <a:t> d’une année à l’autre significatives à des niveaux de 95% / 90% affiché</a:t>
            </a:r>
            <a:endParaRPr lang="en-CA" sz="1200" dirty="0"/>
          </a:p>
        </p:txBody>
      </p:sp>
      <p:sp>
        <p:nvSpPr>
          <p:cNvPr id="3" name="TextBox 2">
            <a:extLst>
              <a:ext uri="{FF2B5EF4-FFF2-40B4-BE49-F238E27FC236}">
                <a16:creationId xmlns:a16="http://schemas.microsoft.com/office/drawing/2014/main" id="{5E130964-481E-7767-2EF7-0A17515CA22D}"/>
              </a:ext>
            </a:extLst>
          </p:cNvPr>
          <p:cNvSpPr txBox="1"/>
          <p:nvPr/>
        </p:nvSpPr>
        <p:spPr>
          <a:xfrm>
            <a:off x="0" y="6512030"/>
            <a:ext cx="9435637" cy="246221"/>
          </a:xfrm>
          <a:prstGeom prst="rect">
            <a:avLst/>
          </a:prstGeom>
          <a:noFill/>
        </p:spPr>
        <p:txBody>
          <a:bodyPr wrap="square" rtlCol="0">
            <a:spAutoFit/>
          </a:bodyPr>
          <a:lstStyle/>
          <a:p>
            <a:r>
              <a:rPr lang="fr-FR" sz="1000" dirty="0">
                <a:solidFill>
                  <a:srgbClr val="000000"/>
                </a:solidFill>
                <a:latin typeface="Lucida Grande"/>
                <a:ea typeface="Lucida Grande"/>
                <a:cs typeface="Lucida Grande"/>
              </a:rPr>
              <a:t>Source – Étude aérienne 2021 &amp; 2022</a:t>
            </a:r>
            <a:endParaRPr lang="en-CA" sz="1000" dirty="0"/>
          </a:p>
        </p:txBody>
      </p:sp>
      <p:sp>
        <p:nvSpPr>
          <p:cNvPr id="6" name="Slide Number Placeholder 3">
            <a:extLst>
              <a:ext uri="{FF2B5EF4-FFF2-40B4-BE49-F238E27FC236}">
                <a16:creationId xmlns:a16="http://schemas.microsoft.com/office/drawing/2014/main" id="{C73CA663-1AC5-A7EA-24E3-6340723DF778}"/>
              </a:ext>
            </a:extLst>
          </p:cNvPr>
          <p:cNvSpPr>
            <a:spLocks noGrp="1"/>
          </p:cNvSpPr>
          <p:nvPr>
            <p:ph type="sldNum" sz="quarter" idx="12"/>
          </p:nvPr>
        </p:nvSpPr>
        <p:spPr>
          <a:xfrm>
            <a:off x="11414687" y="6480176"/>
            <a:ext cx="768085" cy="365125"/>
          </a:xfrm>
        </p:spPr>
        <p:txBody>
          <a:bodyPr/>
          <a:lstStyle/>
          <a:p>
            <a:fld id="{5857359A-ACC2-4AC8-94CA-842605F06C6B}" type="slidenum">
              <a:rPr lang="en-US">
                <a:solidFill>
                  <a:prstClr val="white">
                    <a:lumMod val="50000"/>
                  </a:prstClr>
                </a:solidFill>
                <a:latin typeface="Calibri"/>
              </a:rPr>
              <a:pPr/>
              <a:t>59</a:t>
            </a:fld>
            <a:endParaRPr lang="en-US" dirty="0">
              <a:solidFill>
                <a:prstClr val="white">
                  <a:lumMod val="50000"/>
                </a:prstClr>
              </a:solidFill>
              <a:latin typeface="Calibri"/>
            </a:endParaRPr>
          </a:p>
        </p:txBody>
      </p:sp>
    </p:spTree>
    <p:custDataLst>
      <p:tags r:id="rId1"/>
    </p:custDataLst>
    <p:extLst>
      <p:ext uri="{BB962C8B-B14F-4D97-AF65-F5344CB8AC3E}">
        <p14:creationId xmlns:p14="http://schemas.microsoft.com/office/powerpoint/2010/main" val="4124517447"/>
      </p:ext>
    </p:extLst>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57359A-ACC2-4AC8-94CA-842605F06C6B}" type="slidenum">
              <a:rPr lang="en-US" smtClean="0"/>
              <a:pPr/>
              <a:t>6</a:t>
            </a:fld>
            <a:endParaRPr lang="en-US"/>
          </a:p>
        </p:txBody>
      </p:sp>
      <p:sp>
        <p:nvSpPr>
          <p:cNvPr id="5" name="Rectangle 4"/>
          <p:cNvSpPr>
            <a:spLocks noChangeArrowheads="1"/>
          </p:cNvSpPr>
          <p:nvPr/>
        </p:nvSpPr>
        <p:spPr bwMode="auto">
          <a:xfrm>
            <a:off x="2971800" y="2438400"/>
            <a:ext cx="6400800" cy="2120900"/>
          </a:xfrm>
          <a:prstGeom prst="rect">
            <a:avLst/>
          </a:prstGeom>
          <a:solidFill>
            <a:srgbClr val="DDDDDD"/>
          </a:solidFill>
          <a:ln w="9525">
            <a:noFill/>
            <a:miter lim="800000"/>
            <a:headEnd/>
            <a:tailEnd/>
          </a:ln>
        </p:spPr>
        <p:txBody>
          <a:bodyPr wrap="none" anchor="ctr"/>
          <a:lstStyle/>
          <a:p>
            <a:endParaRPr lang="en-US" b="1"/>
          </a:p>
        </p:txBody>
      </p:sp>
      <p:sp>
        <p:nvSpPr>
          <p:cNvPr id="6" name="Rectangle 5"/>
          <p:cNvSpPr>
            <a:spLocks noChangeArrowheads="1"/>
          </p:cNvSpPr>
          <p:nvPr/>
        </p:nvSpPr>
        <p:spPr bwMode="auto">
          <a:xfrm>
            <a:off x="3124200" y="2590800"/>
            <a:ext cx="6096000" cy="1828800"/>
          </a:xfrm>
          <a:prstGeom prst="rect">
            <a:avLst/>
          </a:prstGeom>
          <a:solidFill>
            <a:srgbClr val="D95E23"/>
          </a:solidFill>
          <a:ln w="9525">
            <a:noFill/>
            <a:miter lim="800000"/>
            <a:headEnd/>
            <a:tailEnd/>
          </a:ln>
        </p:spPr>
        <p:txBody>
          <a:bodyPr wrap="none" anchor="ctr"/>
          <a:lstStyle/>
          <a:p>
            <a:pPr algn="ctr" eaLnBrk="1" hangingPunct="1">
              <a:spcBef>
                <a:spcPct val="0"/>
              </a:spcBef>
              <a:buFontTx/>
              <a:buNone/>
            </a:pPr>
            <a:r>
              <a:rPr lang="en-US" sz="4000" dirty="0">
                <a:latin typeface="Arial" pitchFamily="34" charset="0"/>
                <a:cs typeface="Arial" pitchFamily="34" charset="0"/>
              </a:rPr>
              <a:t>RTF </a:t>
            </a:r>
            <a:br>
              <a:rPr lang="en-US" sz="4000" dirty="0">
                <a:latin typeface="Arial" pitchFamily="34" charset="0"/>
                <a:cs typeface="Arial" pitchFamily="34" charset="0"/>
              </a:rPr>
            </a:br>
            <a:r>
              <a:rPr lang="fr-FR" sz="4000" dirty="0">
                <a:latin typeface="Arial" pitchFamily="34" charset="0"/>
                <a:cs typeface="Arial" pitchFamily="34" charset="0"/>
              </a:rPr>
              <a:t>Approche de la recherche </a:t>
            </a:r>
          </a:p>
          <a:p>
            <a:pPr algn="ctr" eaLnBrk="1" hangingPunct="1">
              <a:spcBef>
                <a:spcPct val="0"/>
              </a:spcBef>
              <a:buFontTx/>
              <a:buNone/>
            </a:pPr>
            <a:r>
              <a:rPr lang="fr-FR" sz="4000" dirty="0">
                <a:latin typeface="Arial" pitchFamily="34" charset="0"/>
                <a:cs typeface="Arial" pitchFamily="34" charset="0"/>
              </a:rPr>
              <a:t>observationnelle</a:t>
            </a:r>
            <a:endParaRPr lang="en-US" sz="4000" dirty="0">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val="1633697977"/>
      </p:ext>
    </p:extLst>
  </p:cSld>
  <p:clrMapOvr>
    <a:masterClrMapping/>
  </p:clrMapOvr>
  <p:transition spd="slow">
    <p:fade thruBlk="1"/>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BC1A4-5B5D-30B8-7206-87A2587DB8E0}"/>
              </a:ext>
            </a:extLst>
          </p:cNvPr>
          <p:cNvSpPr>
            <a:spLocks noGrp="1"/>
          </p:cNvSpPr>
          <p:nvPr>
            <p:ph type="title"/>
          </p:nvPr>
        </p:nvSpPr>
        <p:spPr>
          <a:xfrm>
            <a:off x="2225841" y="264696"/>
            <a:ext cx="7253556" cy="428977"/>
          </a:xfrm>
        </p:spPr>
        <p:txBody>
          <a:bodyPr>
            <a:normAutofit fontScale="90000"/>
          </a:bodyPr>
          <a:lstStyle/>
          <a:p>
            <a:r>
              <a:rPr lang="en-CA" sz="2400" dirty="0"/>
              <a:t>Conclusions</a:t>
            </a:r>
          </a:p>
        </p:txBody>
      </p:sp>
      <p:sp>
        <p:nvSpPr>
          <p:cNvPr id="3" name="Content Placeholder 2">
            <a:extLst>
              <a:ext uri="{FF2B5EF4-FFF2-40B4-BE49-F238E27FC236}">
                <a16:creationId xmlns:a16="http://schemas.microsoft.com/office/drawing/2014/main" id="{164C3ED9-C152-B1E2-C691-756D3D79BC1C}"/>
              </a:ext>
            </a:extLst>
          </p:cNvPr>
          <p:cNvSpPr>
            <a:spLocks noGrp="1"/>
          </p:cNvSpPr>
          <p:nvPr>
            <p:ph idx="1"/>
          </p:nvPr>
        </p:nvSpPr>
        <p:spPr>
          <a:xfrm>
            <a:off x="247650" y="1270304"/>
            <a:ext cx="11696700" cy="5431286"/>
          </a:xfrm>
        </p:spPr>
        <p:txBody>
          <a:bodyPr>
            <a:normAutofit lnSpcReduction="10000"/>
          </a:bodyPr>
          <a:lstStyle/>
          <a:p>
            <a:pPr>
              <a:lnSpc>
                <a:spcPct val="120000"/>
              </a:lnSpc>
              <a:spcBef>
                <a:spcPts val="600"/>
              </a:spcBef>
            </a:pPr>
            <a:r>
              <a:rPr lang="fr-FR" sz="2200" b="1" dirty="0"/>
              <a:t>La campagne À portée de main a eu un impact positif sur ceux qui ont vu la campagne dans leur marché, </a:t>
            </a:r>
            <a:r>
              <a:rPr lang="fr-FR" sz="2200" dirty="0"/>
              <a:t>en termes d'augmentation du port observé et prévu des gilets de sauvetage</a:t>
            </a:r>
            <a:r>
              <a:rPr lang="en-US" sz="2200" dirty="0"/>
              <a:t>.</a:t>
            </a:r>
          </a:p>
          <a:p>
            <a:pPr lvl="1">
              <a:lnSpc>
                <a:spcPct val="120000"/>
              </a:lnSpc>
              <a:spcBef>
                <a:spcPts val="600"/>
              </a:spcBef>
            </a:pPr>
            <a:r>
              <a:rPr lang="fr-FR" sz="1800" dirty="0"/>
              <a:t>La campagne À portée de main était forte sur le plan créatif et communiquait efficacement sur les attitudes significatives des plaisanciers concernant le port des gilets de sauvetage</a:t>
            </a:r>
          </a:p>
          <a:p>
            <a:pPr lvl="1">
              <a:lnSpc>
                <a:spcPct val="120000"/>
              </a:lnSpc>
              <a:spcBef>
                <a:spcPts val="600"/>
              </a:spcBef>
            </a:pPr>
            <a:r>
              <a:rPr lang="fr-FR" sz="1800" dirty="0"/>
              <a:t>– Cependant, l'impact à grande échelle a été freiné par la faible notoriété de la campagne et les niveaux de lecture de code QR.</a:t>
            </a:r>
          </a:p>
          <a:p>
            <a:pPr lvl="1">
              <a:lnSpc>
                <a:spcPct val="120000"/>
              </a:lnSpc>
              <a:spcBef>
                <a:spcPts val="600"/>
              </a:spcBef>
            </a:pPr>
            <a:r>
              <a:rPr lang="fr-FR" sz="1800" dirty="0"/>
              <a:t>– En conséquence, dans la recherche d'observation aérienne à l'échelle du marché RTF, seule une légère augmentation du port du gilet de sauvetage a été observée, uniquement chez les plaisanciers à moteur,</a:t>
            </a:r>
            <a:r>
              <a:rPr lang="en-US" sz="1800" dirty="0"/>
              <a:t> </a:t>
            </a:r>
          </a:p>
          <a:p>
            <a:pPr>
              <a:lnSpc>
                <a:spcPct val="120000"/>
              </a:lnSpc>
              <a:spcBef>
                <a:spcPts val="600"/>
              </a:spcBef>
            </a:pPr>
            <a:r>
              <a:rPr lang="fr-FR" sz="2200" dirty="0"/>
              <a:t>Net, les résultats de la recherche indiquent qu'une forte campagne d'éducation publique, comme À portée de main, peut avoir un certain impact sur l'augmentation du port du gilet de sauvetage.</a:t>
            </a:r>
            <a:r>
              <a:rPr lang="en-US" sz="2200" dirty="0"/>
              <a:t> </a:t>
            </a:r>
            <a:br>
              <a:rPr lang="en-US" sz="2200" dirty="0"/>
            </a:br>
            <a:r>
              <a:rPr lang="fr-FR" sz="2200" dirty="0"/>
              <a:t>Pour obtenir des augmentations plus importantes du port du gilet, deux voies peuvent avoir du potentiel…</a:t>
            </a:r>
            <a:endParaRPr lang="en-US" sz="2200" dirty="0">
              <a:solidFill>
                <a:srgbClr val="FF0000"/>
              </a:solidFill>
            </a:endParaRPr>
          </a:p>
        </p:txBody>
      </p:sp>
      <p:sp>
        <p:nvSpPr>
          <p:cNvPr id="4" name="Slide Number Placeholder 5">
            <a:extLst>
              <a:ext uri="{FF2B5EF4-FFF2-40B4-BE49-F238E27FC236}">
                <a16:creationId xmlns:a16="http://schemas.microsoft.com/office/drawing/2014/main" id="{43AF4479-E387-6C95-7524-9350C5287F9B}"/>
              </a:ext>
            </a:extLst>
          </p:cNvPr>
          <p:cNvSpPr txBox="1">
            <a:spLocks/>
          </p:cNvSpPr>
          <p:nvPr/>
        </p:nvSpPr>
        <p:spPr>
          <a:xfrm>
            <a:off x="11585360" y="6503018"/>
            <a:ext cx="517864" cy="365125"/>
          </a:xfrm>
          <a:prstGeom prst="rect">
            <a:avLst/>
          </a:prstGeom>
        </p:spPr>
        <p:txBody>
          <a:bodyP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53223C-A70F-4A00-9B21-174ED937DE7F}" type="slidenum">
              <a:rPr lang="en-CA" smtClean="0"/>
              <a:pPr/>
              <a:t>60</a:t>
            </a:fld>
            <a:endParaRPr lang="en-CA" dirty="0"/>
          </a:p>
        </p:txBody>
      </p:sp>
      <p:sp>
        <p:nvSpPr>
          <p:cNvPr id="5" name="Slide Number Placeholder 3">
            <a:extLst>
              <a:ext uri="{FF2B5EF4-FFF2-40B4-BE49-F238E27FC236}">
                <a16:creationId xmlns:a16="http://schemas.microsoft.com/office/drawing/2014/main" id="{9FAF2EFF-D6C6-378C-6016-5ADD32D648A6}"/>
              </a:ext>
            </a:extLst>
          </p:cNvPr>
          <p:cNvSpPr>
            <a:spLocks noGrp="1"/>
          </p:cNvSpPr>
          <p:nvPr>
            <p:ph type="sldNum" sz="quarter" idx="12"/>
          </p:nvPr>
        </p:nvSpPr>
        <p:spPr>
          <a:xfrm>
            <a:off x="11414687" y="6480176"/>
            <a:ext cx="768085" cy="365125"/>
          </a:xfrm>
        </p:spPr>
        <p:txBody>
          <a:bodyPr/>
          <a:lstStyle/>
          <a:p>
            <a:fld id="{5857359A-ACC2-4AC8-94CA-842605F06C6B}" type="slidenum">
              <a:rPr lang="en-US">
                <a:solidFill>
                  <a:prstClr val="white">
                    <a:lumMod val="50000"/>
                  </a:prstClr>
                </a:solidFill>
                <a:latin typeface="Calibri"/>
              </a:rPr>
              <a:pPr/>
              <a:t>60</a:t>
            </a:fld>
            <a:endParaRPr lang="en-US" dirty="0">
              <a:solidFill>
                <a:prstClr val="white">
                  <a:lumMod val="50000"/>
                </a:prstClr>
              </a:solidFill>
              <a:latin typeface="Calibri"/>
            </a:endParaRPr>
          </a:p>
        </p:txBody>
      </p:sp>
    </p:spTree>
    <p:custDataLst>
      <p:tags r:id="rId1"/>
    </p:custDataLst>
    <p:extLst>
      <p:ext uri="{BB962C8B-B14F-4D97-AF65-F5344CB8AC3E}">
        <p14:creationId xmlns:p14="http://schemas.microsoft.com/office/powerpoint/2010/main" val="252402924"/>
      </p:ext>
    </p:extLst>
  </p:cSld>
  <p:clrMapOvr>
    <a:masterClrMapping/>
  </p:clrMapOvr>
  <p:transition spd="slow">
    <p:fade thruBlk="1"/>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BC1A4-5B5D-30B8-7206-87A2587DB8E0}"/>
              </a:ext>
            </a:extLst>
          </p:cNvPr>
          <p:cNvSpPr>
            <a:spLocks noGrp="1"/>
          </p:cNvSpPr>
          <p:nvPr>
            <p:ph type="title"/>
          </p:nvPr>
        </p:nvSpPr>
        <p:spPr>
          <a:xfrm>
            <a:off x="2225841" y="264696"/>
            <a:ext cx="2675768" cy="428977"/>
          </a:xfrm>
        </p:spPr>
        <p:txBody>
          <a:bodyPr>
            <a:normAutofit fontScale="90000"/>
          </a:bodyPr>
          <a:lstStyle/>
          <a:p>
            <a:r>
              <a:rPr lang="en-CA" sz="2400" dirty="0"/>
              <a:t>Conclusions</a:t>
            </a:r>
          </a:p>
        </p:txBody>
      </p:sp>
      <p:sp>
        <p:nvSpPr>
          <p:cNvPr id="3" name="Content Placeholder 2">
            <a:extLst>
              <a:ext uri="{FF2B5EF4-FFF2-40B4-BE49-F238E27FC236}">
                <a16:creationId xmlns:a16="http://schemas.microsoft.com/office/drawing/2014/main" id="{164C3ED9-C152-B1E2-C691-756D3D79BC1C}"/>
              </a:ext>
            </a:extLst>
          </p:cNvPr>
          <p:cNvSpPr>
            <a:spLocks noGrp="1"/>
          </p:cNvSpPr>
          <p:nvPr>
            <p:ph idx="1"/>
          </p:nvPr>
        </p:nvSpPr>
        <p:spPr>
          <a:xfrm>
            <a:off x="247650" y="1002282"/>
            <a:ext cx="11696700" cy="5431286"/>
          </a:xfrm>
        </p:spPr>
        <p:txBody>
          <a:bodyPr>
            <a:noAutofit/>
          </a:bodyPr>
          <a:lstStyle/>
          <a:p>
            <a:pPr marL="0" indent="0">
              <a:spcBef>
                <a:spcPts val="0"/>
              </a:spcBef>
              <a:buNone/>
            </a:pPr>
            <a:r>
              <a:rPr lang="en-US" sz="2000" b="1" dirty="0"/>
              <a:t>Deux </a:t>
            </a:r>
            <a:r>
              <a:rPr lang="en-US" sz="2000" b="1" dirty="0" err="1"/>
              <a:t>voies</a:t>
            </a:r>
            <a:r>
              <a:rPr lang="en-US" sz="2000" b="1" dirty="0"/>
              <a:t> à </a:t>
            </a:r>
            <a:r>
              <a:rPr lang="en-US" sz="2000" b="1" dirty="0" err="1"/>
              <a:t>envisager</a:t>
            </a:r>
            <a:r>
              <a:rPr lang="en-US" sz="2000" b="1" dirty="0"/>
              <a:t>…</a:t>
            </a:r>
          </a:p>
          <a:p>
            <a:pPr marL="457200" indent="-457200">
              <a:spcBef>
                <a:spcPts val="0"/>
              </a:spcBef>
              <a:buFont typeface="+mj-lt"/>
              <a:buAutoNum type="arabicPeriod"/>
            </a:pPr>
            <a:r>
              <a:rPr lang="fr-FR" sz="2000" b="1" dirty="0"/>
              <a:t>Beaucoup plus de sensibilisation dans les médias pour sensibiliser davantage les plaisanciers à la campagne.</a:t>
            </a:r>
            <a:r>
              <a:rPr lang="en-US" sz="2000" b="1" dirty="0"/>
              <a:t> </a:t>
            </a:r>
          </a:p>
          <a:p>
            <a:pPr lvl="1" indent="-342900">
              <a:spcBef>
                <a:spcPts val="0"/>
              </a:spcBef>
            </a:pPr>
            <a:r>
              <a:rPr lang="fr-FR" sz="1800" dirty="0"/>
              <a:t>« Une présence plus élevée dans une petite région locale » est plus susceptible de faire bouger les choses, du moins dans cette région, qu’une approche générale qui ne touche qu’une faible proportion de plaisanciers dans une plus grande région.</a:t>
            </a:r>
          </a:p>
          <a:p>
            <a:pPr lvl="1" indent="-342900">
              <a:spcBef>
                <a:spcPts val="0"/>
              </a:spcBef>
            </a:pPr>
            <a:r>
              <a:rPr lang="fr-FR" sz="1800" dirty="0"/>
              <a:t>En ce sens, « moins c’est plus ».</a:t>
            </a:r>
          </a:p>
          <a:p>
            <a:pPr marL="457200" indent="-457200">
              <a:spcBef>
                <a:spcPts val="0"/>
              </a:spcBef>
              <a:buFont typeface="+mj-lt"/>
              <a:buAutoNum type="arabicPeriod"/>
            </a:pPr>
            <a:r>
              <a:rPr lang="fr-FR" sz="2000" b="1" dirty="0"/>
              <a:t>Compléter une solide campagne de sensibilisation du public, comme « À portée de main », avec des conséquences plus graves pour les plaisanciers qui ne portent pas de gilet de sauvetage.</a:t>
            </a:r>
            <a:endParaRPr lang="en-US" sz="2000" b="1" dirty="0"/>
          </a:p>
          <a:p>
            <a:pPr lvl="1" indent="-342900">
              <a:spcBef>
                <a:spcPts val="0"/>
              </a:spcBef>
            </a:pPr>
            <a:r>
              <a:rPr lang="fr-FR" sz="1800" dirty="0"/>
              <a:t>L’éducation du public pourrait tout simplement ne pas être en mesure d’améliorer considérablement l’usure de LJ. Le changement modeste vu dans ce test RTF, a également été vu auparavant, pour les efforts d’éducation du public pour augmenter l’usure LJ.</a:t>
            </a:r>
            <a:r>
              <a:rPr lang="en-US" sz="1800" dirty="0"/>
              <a:t> </a:t>
            </a:r>
          </a:p>
          <a:p>
            <a:pPr lvl="2" indent="-342900">
              <a:spcBef>
                <a:spcPts val="0"/>
              </a:spcBef>
            </a:pPr>
            <a:r>
              <a:rPr lang="fr-FR" sz="1800" dirty="0"/>
              <a:t> </a:t>
            </a:r>
            <a:r>
              <a:rPr lang="fr-FR" sz="1600" dirty="0"/>
              <a:t>Aux États-Unis, les règlements sur l’usure obligatoire et l’application de la loi (appuyés par une campagne de communication) ont entraîné une augmentation beaucoup plus importante de l’usure de LJ qu’une campagne d’éducation du public mise à l’essai seule.</a:t>
            </a:r>
            <a:endParaRPr lang="en-US" sz="1600" dirty="0"/>
          </a:p>
          <a:p>
            <a:pPr marL="0" indent="0">
              <a:spcBef>
                <a:spcPts val="0"/>
              </a:spcBef>
              <a:buNone/>
            </a:pPr>
            <a:r>
              <a:rPr lang="fr-FR" sz="2000" dirty="0"/>
              <a:t>Entre-temps, nous avons maintenant l’occasion de tirer parti de la campagne « À portée de main » en communiquant avec le plus grand nombre de plaisanciers possible, grâce à ses messages pertinents, pour encourager l’utilisation accrue des gilets de sauvetage.</a:t>
            </a:r>
            <a:endParaRPr lang="en-US" sz="2000" dirty="0">
              <a:solidFill>
                <a:srgbClr val="FF0000"/>
              </a:solidFill>
            </a:endParaRPr>
          </a:p>
        </p:txBody>
      </p:sp>
      <p:sp>
        <p:nvSpPr>
          <p:cNvPr id="4" name="Slide Number Placeholder 5">
            <a:extLst>
              <a:ext uri="{FF2B5EF4-FFF2-40B4-BE49-F238E27FC236}">
                <a16:creationId xmlns:a16="http://schemas.microsoft.com/office/drawing/2014/main" id="{43AF4479-E387-6C95-7524-9350C5287F9B}"/>
              </a:ext>
            </a:extLst>
          </p:cNvPr>
          <p:cNvSpPr txBox="1">
            <a:spLocks/>
          </p:cNvSpPr>
          <p:nvPr/>
        </p:nvSpPr>
        <p:spPr>
          <a:xfrm>
            <a:off x="11585360" y="6503018"/>
            <a:ext cx="517864" cy="365125"/>
          </a:xfrm>
          <a:prstGeom prst="rect">
            <a:avLst/>
          </a:prstGeom>
        </p:spPr>
        <p:txBody>
          <a:bodyP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53223C-A70F-4A00-9B21-174ED937DE7F}" type="slidenum">
              <a:rPr lang="en-CA" smtClean="0"/>
              <a:pPr/>
              <a:t>61</a:t>
            </a:fld>
            <a:endParaRPr lang="en-CA" dirty="0"/>
          </a:p>
        </p:txBody>
      </p:sp>
      <p:sp>
        <p:nvSpPr>
          <p:cNvPr id="5" name="Slide Number Placeholder 3">
            <a:extLst>
              <a:ext uri="{FF2B5EF4-FFF2-40B4-BE49-F238E27FC236}">
                <a16:creationId xmlns:a16="http://schemas.microsoft.com/office/drawing/2014/main" id="{8B867B39-78B0-107A-D9A5-FEC75BAAB8DD}"/>
              </a:ext>
            </a:extLst>
          </p:cNvPr>
          <p:cNvSpPr>
            <a:spLocks noGrp="1"/>
          </p:cNvSpPr>
          <p:nvPr>
            <p:ph type="sldNum" sz="quarter" idx="12"/>
          </p:nvPr>
        </p:nvSpPr>
        <p:spPr>
          <a:xfrm>
            <a:off x="11414687" y="6480176"/>
            <a:ext cx="768085" cy="365125"/>
          </a:xfrm>
        </p:spPr>
        <p:txBody>
          <a:bodyPr/>
          <a:lstStyle/>
          <a:p>
            <a:fld id="{5857359A-ACC2-4AC8-94CA-842605F06C6B}" type="slidenum">
              <a:rPr lang="en-US">
                <a:solidFill>
                  <a:prstClr val="white">
                    <a:lumMod val="50000"/>
                  </a:prstClr>
                </a:solidFill>
                <a:latin typeface="Calibri"/>
              </a:rPr>
              <a:pPr/>
              <a:t>61</a:t>
            </a:fld>
            <a:endParaRPr lang="en-US" dirty="0">
              <a:solidFill>
                <a:prstClr val="white">
                  <a:lumMod val="50000"/>
                </a:prstClr>
              </a:solidFill>
              <a:latin typeface="Calibri"/>
            </a:endParaRPr>
          </a:p>
        </p:txBody>
      </p:sp>
    </p:spTree>
    <p:custDataLst>
      <p:tags r:id="rId1"/>
    </p:custDataLst>
    <p:extLst>
      <p:ext uri="{BB962C8B-B14F-4D97-AF65-F5344CB8AC3E}">
        <p14:creationId xmlns:p14="http://schemas.microsoft.com/office/powerpoint/2010/main" val="3541851681"/>
      </p:ext>
    </p:extLst>
  </p:cSld>
  <p:clrMapOvr>
    <a:masterClrMapping/>
  </p:clrMapOvr>
  <p:transition spd="slow">
    <p:fade thruBlk="1"/>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57359A-ACC2-4AC8-94CA-842605F06C6B}" type="slidenum">
              <a:rPr lang="en-US" smtClean="0"/>
              <a:pPr/>
              <a:t>62</a:t>
            </a:fld>
            <a:endParaRPr lang="en-US"/>
          </a:p>
        </p:txBody>
      </p:sp>
      <p:sp>
        <p:nvSpPr>
          <p:cNvPr id="5" name="Rectangle 4"/>
          <p:cNvSpPr>
            <a:spLocks noChangeArrowheads="1"/>
          </p:cNvSpPr>
          <p:nvPr/>
        </p:nvSpPr>
        <p:spPr bwMode="auto">
          <a:xfrm>
            <a:off x="2971800" y="2438400"/>
            <a:ext cx="6400800" cy="2120900"/>
          </a:xfrm>
          <a:prstGeom prst="rect">
            <a:avLst/>
          </a:prstGeom>
          <a:solidFill>
            <a:srgbClr val="DDDDDD"/>
          </a:solidFill>
          <a:ln w="9525">
            <a:noFill/>
            <a:miter lim="800000"/>
            <a:headEnd/>
            <a:tailEnd/>
          </a:ln>
        </p:spPr>
        <p:txBody>
          <a:bodyPr wrap="none" anchor="ctr"/>
          <a:lstStyle/>
          <a:p>
            <a:endParaRPr lang="en-US" b="1"/>
          </a:p>
        </p:txBody>
      </p:sp>
      <p:sp>
        <p:nvSpPr>
          <p:cNvPr id="6" name="Rectangle 5"/>
          <p:cNvSpPr>
            <a:spLocks noChangeArrowheads="1"/>
          </p:cNvSpPr>
          <p:nvPr/>
        </p:nvSpPr>
        <p:spPr bwMode="auto">
          <a:xfrm>
            <a:off x="3124200" y="2590800"/>
            <a:ext cx="6096000" cy="1828800"/>
          </a:xfrm>
          <a:prstGeom prst="rect">
            <a:avLst/>
          </a:prstGeom>
          <a:solidFill>
            <a:srgbClr val="D95E23"/>
          </a:solidFill>
          <a:ln w="9525">
            <a:noFill/>
            <a:miter lim="800000"/>
            <a:headEnd/>
            <a:tailEnd/>
          </a:ln>
        </p:spPr>
        <p:txBody>
          <a:bodyPr wrap="none" anchor="ctr"/>
          <a:lstStyle/>
          <a:p>
            <a:pPr algn="ctr" eaLnBrk="1" hangingPunct="1">
              <a:spcBef>
                <a:spcPct val="0"/>
              </a:spcBef>
              <a:buFontTx/>
              <a:buNone/>
            </a:pPr>
            <a:r>
              <a:rPr lang="fr-FR" sz="2800" dirty="0">
                <a:latin typeface="Arial" pitchFamily="34" charset="0"/>
                <a:cs typeface="Arial" pitchFamily="34" charset="0"/>
              </a:rPr>
              <a:t>La campagne RTF </a:t>
            </a:r>
          </a:p>
          <a:p>
            <a:pPr algn="ctr" eaLnBrk="1" hangingPunct="1">
              <a:spcBef>
                <a:spcPct val="0"/>
              </a:spcBef>
              <a:buFontTx/>
              <a:buNone/>
            </a:pPr>
            <a:r>
              <a:rPr lang="fr-FR" sz="2800" dirty="0">
                <a:latin typeface="Arial" pitchFamily="34" charset="0"/>
                <a:cs typeface="Arial" pitchFamily="34" charset="0"/>
              </a:rPr>
              <a:t>Boîte à outils des marchés </a:t>
            </a:r>
          </a:p>
          <a:p>
            <a:pPr algn="ctr" eaLnBrk="1" hangingPunct="1">
              <a:spcBef>
                <a:spcPct val="0"/>
              </a:spcBef>
            </a:pPr>
            <a:r>
              <a:rPr lang="fr-FR" sz="2800" dirty="0">
                <a:latin typeface="Arial" pitchFamily="34" charset="0"/>
                <a:cs typeface="Arial" pitchFamily="34" charset="0"/>
              </a:rPr>
              <a:t>locaux et opportunités </a:t>
            </a:r>
          </a:p>
          <a:p>
            <a:pPr algn="ctr" eaLnBrk="1" hangingPunct="1">
              <a:spcBef>
                <a:spcPct val="0"/>
              </a:spcBef>
            </a:pPr>
            <a:r>
              <a:rPr lang="fr-FR" sz="2800" dirty="0">
                <a:latin typeface="Arial" pitchFamily="34" charset="0"/>
                <a:cs typeface="Arial" pitchFamily="34" charset="0"/>
              </a:rPr>
              <a:t>de déploiement</a:t>
            </a:r>
            <a:endParaRPr lang="en-US" sz="2800" dirty="0">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val="2308312983"/>
      </p:ext>
    </p:extLst>
  </p:cSld>
  <p:clrMapOvr>
    <a:masterClrMapping/>
  </p:clrMapOvr>
  <p:transition spd="slow">
    <p:fade thruBlk="1"/>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D0AC6-AF30-7A81-9B1F-FFEA37D258D7}"/>
              </a:ext>
            </a:extLst>
          </p:cNvPr>
          <p:cNvSpPr>
            <a:spLocks noGrp="1"/>
          </p:cNvSpPr>
          <p:nvPr>
            <p:ph type="title"/>
          </p:nvPr>
        </p:nvSpPr>
        <p:spPr>
          <a:xfrm>
            <a:off x="2057400" y="0"/>
            <a:ext cx="5001322" cy="1052736"/>
          </a:xfrm>
        </p:spPr>
        <p:txBody>
          <a:bodyPr>
            <a:normAutofit/>
          </a:bodyPr>
          <a:lstStyle/>
          <a:p>
            <a:r>
              <a:rPr lang="en-CA" sz="2800" b="1" dirty="0" err="1"/>
              <a:t>Création</a:t>
            </a:r>
            <a:r>
              <a:rPr lang="en-CA" sz="2800" b="1" dirty="0"/>
              <a:t> de </a:t>
            </a:r>
            <a:r>
              <a:rPr lang="en-CA" sz="2800" b="1" dirty="0" err="1"/>
              <a:t>votre</a:t>
            </a:r>
            <a:r>
              <a:rPr lang="en-CA" sz="2800" b="1" dirty="0"/>
              <a:t> </a:t>
            </a:r>
            <a:r>
              <a:rPr lang="en-CA" sz="2800" b="1" dirty="0" err="1"/>
              <a:t>campagne</a:t>
            </a:r>
            <a:endParaRPr lang="en-CA" sz="2800" b="1" dirty="0"/>
          </a:p>
        </p:txBody>
      </p:sp>
      <p:sp>
        <p:nvSpPr>
          <p:cNvPr id="3" name="Content Placeholder 2">
            <a:extLst>
              <a:ext uri="{FF2B5EF4-FFF2-40B4-BE49-F238E27FC236}">
                <a16:creationId xmlns:a16="http://schemas.microsoft.com/office/drawing/2014/main" id="{03F2E897-B53D-3547-DC01-E9CED279E9A6}"/>
              </a:ext>
            </a:extLst>
          </p:cNvPr>
          <p:cNvSpPr>
            <a:spLocks noGrp="1"/>
          </p:cNvSpPr>
          <p:nvPr>
            <p:ph sz="half" idx="1"/>
          </p:nvPr>
        </p:nvSpPr>
        <p:spPr>
          <a:xfrm>
            <a:off x="220531" y="1505200"/>
            <a:ext cx="8486716" cy="4924060"/>
          </a:xfrm>
        </p:spPr>
        <p:txBody>
          <a:bodyPr>
            <a:normAutofit/>
          </a:bodyPr>
          <a:lstStyle/>
          <a:p>
            <a:pPr marL="0" indent="0">
              <a:buNone/>
            </a:pPr>
            <a:r>
              <a:rPr lang="fr-FR" dirty="0"/>
              <a:t>Planifiez vos propres « Quoi », « Quand », « Qui », « Où » et « Comment »:</a:t>
            </a:r>
          </a:p>
          <a:p>
            <a:pPr marL="0" indent="0">
              <a:buNone/>
            </a:pPr>
            <a:r>
              <a:rPr lang="fr-FR" dirty="0"/>
              <a:t>• </a:t>
            </a:r>
            <a:r>
              <a:rPr lang="fr-FR" b="1" dirty="0"/>
              <a:t>« Quoi » </a:t>
            </a:r>
            <a:r>
              <a:rPr lang="fr-FR" dirty="0"/>
              <a:t>– Concentrez-vous sur les messages qui peuvent être efficaces pour vous et votre public</a:t>
            </a:r>
          </a:p>
          <a:p>
            <a:pPr marL="0" indent="0">
              <a:buNone/>
            </a:pPr>
            <a:endParaRPr lang="fr-FR" dirty="0"/>
          </a:p>
          <a:p>
            <a:pPr marL="0" indent="0">
              <a:buNone/>
            </a:pPr>
            <a:r>
              <a:rPr lang="fr-FR" dirty="0"/>
              <a:t>• </a:t>
            </a:r>
            <a:r>
              <a:rPr lang="fr-FR" b="1" dirty="0"/>
              <a:t>« Quand » </a:t>
            </a:r>
            <a:r>
              <a:rPr lang="fr-FR" dirty="0"/>
              <a:t>: décidez à quel moment de l'année et pendant combien de temps vous ferez la promotion de la campagne</a:t>
            </a:r>
          </a:p>
          <a:p>
            <a:pPr marL="0" indent="0">
              <a:buNone/>
            </a:pPr>
            <a:endParaRPr lang="fr-FR" dirty="0"/>
          </a:p>
          <a:p>
            <a:pPr marL="0" indent="0">
              <a:buNone/>
            </a:pPr>
            <a:r>
              <a:rPr lang="fr-FR" dirty="0"/>
              <a:t>• </a:t>
            </a:r>
            <a:r>
              <a:rPr lang="fr-FR" b="1" dirty="0"/>
              <a:t>« Qui » </a:t>
            </a:r>
            <a:r>
              <a:rPr lang="fr-FR" dirty="0"/>
              <a:t>: pensez à qui devrait être votre public cible</a:t>
            </a:r>
          </a:p>
        </p:txBody>
      </p:sp>
      <p:pic>
        <p:nvPicPr>
          <p:cNvPr id="4" name="Picture 3" descr="A picture containing text&#10;&#10;Description automatically generated">
            <a:extLst>
              <a:ext uri="{FF2B5EF4-FFF2-40B4-BE49-F238E27FC236}">
                <a16:creationId xmlns:a16="http://schemas.microsoft.com/office/drawing/2014/main" id="{2F241773-C01F-FA4C-86C5-F7BCFED5ECA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38612" y="1505200"/>
            <a:ext cx="3132857" cy="4177143"/>
          </a:xfrm>
          <a:prstGeom prst="rect">
            <a:avLst/>
          </a:prstGeom>
        </p:spPr>
      </p:pic>
      <p:sp>
        <p:nvSpPr>
          <p:cNvPr id="5" name="Slide Number Placeholder 3">
            <a:extLst>
              <a:ext uri="{FF2B5EF4-FFF2-40B4-BE49-F238E27FC236}">
                <a16:creationId xmlns:a16="http://schemas.microsoft.com/office/drawing/2014/main" id="{AA9D04F7-431D-0E83-D8F9-449D8FB1B96E}"/>
              </a:ext>
            </a:extLst>
          </p:cNvPr>
          <p:cNvSpPr txBox="1">
            <a:spLocks/>
          </p:cNvSpPr>
          <p:nvPr/>
        </p:nvSpPr>
        <p:spPr>
          <a:xfrm>
            <a:off x="11414687" y="6480176"/>
            <a:ext cx="76808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857359A-ACC2-4AC8-94CA-842605F06C6B}" type="slidenum">
              <a:rPr lang="en-US" smtClean="0">
                <a:solidFill>
                  <a:schemeClr val="bg1">
                    <a:lumMod val="50000"/>
                  </a:schemeClr>
                </a:solidFill>
              </a:rPr>
              <a:pPr algn="r"/>
              <a:t>63</a:t>
            </a:fld>
            <a:endParaRPr lang="en-US" dirty="0">
              <a:solidFill>
                <a:schemeClr val="bg1">
                  <a:lumMod val="50000"/>
                </a:schemeClr>
              </a:solidFill>
            </a:endParaRPr>
          </a:p>
        </p:txBody>
      </p:sp>
    </p:spTree>
    <p:custDataLst>
      <p:tags r:id="rId1"/>
    </p:custDataLst>
    <p:extLst>
      <p:ext uri="{BB962C8B-B14F-4D97-AF65-F5344CB8AC3E}">
        <p14:creationId xmlns:p14="http://schemas.microsoft.com/office/powerpoint/2010/main" val="2798903568"/>
      </p:ext>
    </p:extLst>
  </p:cSld>
  <p:clrMapOvr>
    <a:masterClrMapping/>
  </p:clrMapOvr>
  <p:transition spd="slow">
    <p:fade thruBlk="1"/>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D0AC6-AF30-7A81-9B1F-FFEA37D258D7}"/>
              </a:ext>
            </a:extLst>
          </p:cNvPr>
          <p:cNvSpPr>
            <a:spLocks noGrp="1"/>
          </p:cNvSpPr>
          <p:nvPr>
            <p:ph type="title"/>
          </p:nvPr>
        </p:nvSpPr>
        <p:spPr>
          <a:xfrm>
            <a:off x="2057400" y="0"/>
            <a:ext cx="5268951" cy="1052736"/>
          </a:xfrm>
        </p:spPr>
        <p:txBody>
          <a:bodyPr>
            <a:normAutofit/>
          </a:bodyPr>
          <a:lstStyle/>
          <a:p>
            <a:r>
              <a:rPr lang="en-CA" sz="2800" b="1" dirty="0" err="1"/>
              <a:t>Création</a:t>
            </a:r>
            <a:r>
              <a:rPr lang="en-CA" sz="2800" b="1" dirty="0"/>
              <a:t> de </a:t>
            </a:r>
            <a:r>
              <a:rPr lang="en-CA" sz="2800" b="1" dirty="0" err="1"/>
              <a:t>votre</a:t>
            </a:r>
            <a:r>
              <a:rPr lang="en-CA" sz="2800" b="1" dirty="0"/>
              <a:t> </a:t>
            </a:r>
            <a:r>
              <a:rPr lang="en-CA" sz="2800" b="1" dirty="0" err="1"/>
              <a:t>campagne</a:t>
            </a:r>
            <a:endParaRPr lang="en-CA" sz="2800" b="1" dirty="0"/>
          </a:p>
        </p:txBody>
      </p:sp>
      <p:sp>
        <p:nvSpPr>
          <p:cNvPr id="3" name="Content Placeholder 2">
            <a:extLst>
              <a:ext uri="{FF2B5EF4-FFF2-40B4-BE49-F238E27FC236}">
                <a16:creationId xmlns:a16="http://schemas.microsoft.com/office/drawing/2014/main" id="{03F2E897-B53D-3547-DC01-E9CED279E9A6}"/>
              </a:ext>
            </a:extLst>
          </p:cNvPr>
          <p:cNvSpPr>
            <a:spLocks noGrp="1"/>
          </p:cNvSpPr>
          <p:nvPr>
            <p:ph sz="half" idx="1"/>
          </p:nvPr>
        </p:nvSpPr>
        <p:spPr>
          <a:xfrm>
            <a:off x="603067" y="1339432"/>
            <a:ext cx="7482841" cy="5284392"/>
          </a:xfrm>
        </p:spPr>
        <p:txBody>
          <a:bodyPr>
            <a:normAutofit/>
          </a:bodyPr>
          <a:lstStyle/>
          <a:p>
            <a:r>
              <a:rPr lang="fr-FR" b="1" dirty="0"/>
              <a:t>« Où »</a:t>
            </a:r>
            <a:r>
              <a:rPr lang="fr-FR" dirty="0"/>
              <a:t> : concentrez-vous sur l'endroit où vous cherchez à promouvoir la campagne</a:t>
            </a:r>
          </a:p>
          <a:p>
            <a:endParaRPr lang="fr-FR" dirty="0"/>
          </a:p>
          <a:p>
            <a:r>
              <a:rPr lang="fr-FR" b="1" dirty="0"/>
              <a:t>« Partenaires »</a:t>
            </a:r>
            <a:r>
              <a:rPr lang="fr-FR" dirty="0"/>
              <a:t> - Cherchez dans votre communauté avec qui vous souhaitez travailler</a:t>
            </a:r>
          </a:p>
          <a:p>
            <a:endParaRPr lang="fr-FR" dirty="0"/>
          </a:p>
          <a:p>
            <a:r>
              <a:rPr lang="fr-FR" b="1" dirty="0"/>
              <a:t>« Comment »</a:t>
            </a:r>
            <a:r>
              <a:rPr lang="fr-FR" dirty="0"/>
              <a:t> : pour une campagne réussie, vous devrez identifier les ressources en place</a:t>
            </a:r>
          </a:p>
        </p:txBody>
      </p:sp>
      <p:pic>
        <p:nvPicPr>
          <p:cNvPr id="4" name="Picture 3" descr="Timeline&#10;&#10;Description automatically generated">
            <a:extLst>
              <a:ext uri="{FF2B5EF4-FFF2-40B4-BE49-F238E27FC236}">
                <a16:creationId xmlns:a16="http://schemas.microsoft.com/office/drawing/2014/main" id="{CA2E1007-7BA9-F8E9-1606-0A55C75C8C6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07551" y="1551305"/>
            <a:ext cx="2558060" cy="4428983"/>
          </a:xfrm>
          <a:prstGeom prst="rect">
            <a:avLst/>
          </a:prstGeom>
        </p:spPr>
      </p:pic>
      <p:sp>
        <p:nvSpPr>
          <p:cNvPr id="5" name="Slide Number Placeholder 3">
            <a:extLst>
              <a:ext uri="{FF2B5EF4-FFF2-40B4-BE49-F238E27FC236}">
                <a16:creationId xmlns:a16="http://schemas.microsoft.com/office/drawing/2014/main" id="{D535231B-FF5E-2E08-FE9B-8C5AFC3E69D8}"/>
              </a:ext>
            </a:extLst>
          </p:cNvPr>
          <p:cNvSpPr txBox="1">
            <a:spLocks/>
          </p:cNvSpPr>
          <p:nvPr/>
        </p:nvSpPr>
        <p:spPr>
          <a:xfrm>
            <a:off x="11414687" y="6480176"/>
            <a:ext cx="76808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857359A-ACC2-4AC8-94CA-842605F06C6B}" type="slidenum">
              <a:rPr lang="en-US" smtClean="0">
                <a:solidFill>
                  <a:schemeClr val="bg1">
                    <a:lumMod val="50000"/>
                  </a:schemeClr>
                </a:solidFill>
              </a:rPr>
              <a:pPr algn="r"/>
              <a:t>64</a:t>
            </a:fld>
            <a:endParaRPr lang="en-US" dirty="0">
              <a:solidFill>
                <a:schemeClr val="bg1">
                  <a:lumMod val="50000"/>
                </a:schemeClr>
              </a:solidFill>
            </a:endParaRPr>
          </a:p>
        </p:txBody>
      </p:sp>
    </p:spTree>
    <p:custDataLst>
      <p:tags r:id="rId1"/>
    </p:custDataLst>
    <p:extLst>
      <p:ext uri="{BB962C8B-B14F-4D97-AF65-F5344CB8AC3E}">
        <p14:creationId xmlns:p14="http://schemas.microsoft.com/office/powerpoint/2010/main" val="3106141240"/>
      </p:ext>
    </p:extLst>
  </p:cSld>
  <p:clrMapOvr>
    <a:masterClrMapping/>
  </p:clrMapOvr>
  <p:transition spd="slow">
    <p:fade thruBlk="1"/>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E1304-4679-F146-1E7D-06B4FF118425}"/>
              </a:ext>
            </a:extLst>
          </p:cNvPr>
          <p:cNvSpPr>
            <a:spLocks noGrp="1"/>
          </p:cNvSpPr>
          <p:nvPr>
            <p:ph type="title"/>
          </p:nvPr>
        </p:nvSpPr>
        <p:spPr>
          <a:xfrm>
            <a:off x="2278504" y="-203181"/>
            <a:ext cx="9075295" cy="1325563"/>
          </a:xfrm>
        </p:spPr>
        <p:txBody>
          <a:bodyPr>
            <a:normAutofit/>
          </a:bodyPr>
          <a:lstStyle/>
          <a:p>
            <a:r>
              <a:rPr lang="en-CA" sz="3200" b="1" dirty="0"/>
              <a:t>Within Reach Tool Box</a:t>
            </a:r>
          </a:p>
        </p:txBody>
      </p:sp>
      <p:sp>
        <p:nvSpPr>
          <p:cNvPr id="3" name="Content Placeholder 2">
            <a:extLst>
              <a:ext uri="{FF2B5EF4-FFF2-40B4-BE49-F238E27FC236}">
                <a16:creationId xmlns:a16="http://schemas.microsoft.com/office/drawing/2014/main" id="{D6A06419-E21A-AC2C-2FA5-E7566E76ADEB}"/>
              </a:ext>
            </a:extLst>
          </p:cNvPr>
          <p:cNvSpPr>
            <a:spLocks noGrp="1"/>
          </p:cNvSpPr>
          <p:nvPr>
            <p:ph sz="half" idx="1"/>
          </p:nvPr>
        </p:nvSpPr>
        <p:spPr>
          <a:xfrm>
            <a:off x="237965" y="1091925"/>
            <a:ext cx="6265766" cy="4351338"/>
          </a:xfrm>
        </p:spPr>
        <p:txBody>
          <a:bodyPr/>
          <a:lstStyle/>
          <a:p>
            <a:pPr marL="0" indent="0">
              <a:buNone/>
            </a:pPr>
            <a:r>
              <a:rPr lang="fr-FR" dirty="0"/>
              <a:t>Quels supports de marketing/ communication se trouvent dans la boîte à outils </a:t>
            </a:r>
            <a:r>
              <a:rPr lang="en-US" dirty="0"/>
              <a:t>:</a:t>
            </a:r>
          </a:p>
          <a:p>
            <a:r>
              <a:rPr lang="fr-FR" dirty="0"/>
              <a:t>Documents imprimés</a:t>
            </a:r>
          </a:p>
          <a:p>
            <a:r>
              <a:rPr lang="fr-FR" dirty="0"/>
              <a:t>Documents numériques</a:t>
            </a:r>
          </a:p>
          <a:p>
            <a:r>
              <a:rPr lang="fr-FR" dirty="0"/>
              <a:t>Réseaux sociaux</a:t>
            </a:r>
          </a:p>
        </p:txBody>
      </p:sp>
      <p:pic>
        <p:nvPicPr>
          <p:cNvPr id="6" name="Picture 5">
            <a:extLst>
              <a:ext uri="{FF2B5EF4-FFF2-40B4-BE49-F238E27FC236}">
                <a16:creationId xmlns:a16="http://schemas.microsoft.com/office/drawing/2014/main" id="{466A1897-0874-BF09-8114-C76982739C9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925344" y="69226"/>
            <a:ext cx="3144803" cy="3144803"/>
          </a:xfrm>
          <a:prstGeom prst="rect">
            <a:avLst/>
          </a:prstGeom>
        </p:spPr>
      </p:pic>
      <p:pic>
        <p:nvPicPr>
          <p:cNvPr id="7" name="Picture 6" descr="A picture containing text, indoor, ceiling&#10;&#10;Description automatically generated">
            <a:extLst>
              <a:ext uri="{FF2B5EF4-FFF2-40B4-BE49-F238E27FC236}">
                <a16:creationId xmlns:a16="http://schemas.microsoft.com/office/drawing/2014/main" id="{9C59B72A-ED77-5782-2D54-B16CEE0E484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925438" y="3310341"/>
            <a:ext cx="2852256" cy="3352397"/>
          </a:xfrm>
          <a:prstGeom prst="rect">
            <a:avLst/>
          </a:prstGeom>
        </p:spPr>
      </p:pic>
      <p:sp>
        <p:nvSpPr>
          <p:cNvPr id="4" name="Slide Number Placeholder 3">
            <a:extLst>
              <a:ext uri="{FF2B5EF4-FFF2-40B4-BE49-F238E27FC236}">
                <a16:creationId xmlns:a16="http://schemas.microsoft.com/office/drawing/2014/main" id="{ACEF7F10-BE86-77A2-6201-4A58B44B40A0}"/>
              </a:ext>
            </a:extLst>
          </p:cNvPr>
          <p:cNvSpPr txBox="1">
            <a:spLocks/>
          </p:cNvSpPr>
          <p:nvPr/>
        </p:nvSpPr>
        <p:spPr>
          <a:xfrm>
            <a:off x="11414687" y="6480176"/>
            <a:ext cx="76808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857359A-ACC2-4AC8-94CA-842605F06C6B}" type="slidenum">
              <a:rPr lang="en-US" smtClean="0">
                <a:solidFill>
                  <a:schemeClr val="bg1">
                    <a:lumMod val="50000"/>
                  </a:schemeClr>
                </a:solidFill>
              </a:rPr>
              <a:pPr algn="r"/>
              <a:t>65</a:t>
            </a:fld>
            <a:endParaRPr lang="en-US" dirty="0">
              <a:solidFill>
                <a:schemeClr val="bg1">
                  <a:lumMod val="50000"/>
                </a:schemeClr>
              </a:solidFill>
            </a:endParaRPr>
          </a:p>
        </p:txBody>
      </p:sp>
      <p:pic>
        <p:nvPicPr>
          <p:cNvPr id="8" name="Picture 7">
            <a:extLst>
              <a:ext uri="{FF2B5EF4-FFF2-40B4-BE49-F238E27FC236}">
                <a16:creationId xmlns:a16="http://schemas.microsoft.com/office/drawing/2014/main" id="{7C706A99-A84C-30EF-131A-90D700B2BD6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648568" y="2212003"/>
            <a:ext cx="2894864" cy="4126670"/>
          </a:xfrm>
          <a:prstGeom prst="rect">
            <a:avLst/>
          </a:prstGeom>
        </p:spPr>
      </p:pic>
    </p:spTree>
    <p:custDataLst>
      <p:tags r:id="rId1"/>
    </p:custDataLst>
    <p:extLst>
      <p:ext uri="{BB962C8B-B14F-4D97-AF65-F5344CB8AC3E}">
        <p14:creationId xmlns:p14="http://schemas.microsoft.com/office/powerpoint/2010/main" val="4076653300"/>
      </p:ext>
    </p:extLst>
  </p:cSld>
  <p:clrMapOvr>
    <a:masterClrMapping/>
  </p:clrMapOvr>
  <p:transition spd="slow">
    <p:fade thruBlk="1"/>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73BB4-F29B-BEE3-05E0-6D859983F3C5}"/>
              </a:ext>
            </a:extLst>
          </p:cNvPr>
          <p:cNvSpPr>
            <a:spLocks noGrp="1"/>
          </p:cNvSpPr>
          <p:nvPr>
            <p:ph type="title"/>
          </p:nvPr>
        </p:nvSpPr>
        <p:spPr>
          <a:xfrm>
            <a:off x="2012430" y="0"/>
            <a:ext cx="9799240" cy="1052736"/>
          </a:xfrm>
        </p:spPr>
        <p:txBody>
          <a:bodyPr>
            <a:normAutofit/>
          </a:bodyPr>
          <a:lstStyle/>
          <a:p>
            <a:r>
              <a:rPr lang="fr-FR" sz="3200" b="1" dirty="0"/>
              <a:t>Boîte à outils À portée de main</a:t>
            </a:r>
            <a:endParaRPr lang="en-CA" sz="3200" dirty="0"/>
          </a:p>
        </p:txBody>
      </p:sp>
      <p:sp>
        <p:nvSpPr>
          <p:cNvPr id="3" name="Content Placeholder 2">
            <a:extLst>
              <a:ext uri="{FF2B5EF4-FFF2-40B4-BE49-F238E27FC236}">
                <a16:creationId xmlns:a16="http://schemas.microsoft.com/office/drawing/2014/main" id="{D0F39D6A-18B6-E1F7-972A-1E5F3F4F5614}"/>
              </a:ext>
            </a:extLst>
          </p:cNvPr>
          <p:cNvSpPr>
            <a:spLocks noGrp="1"/>
          </p:cNvSpPr>
          <p:nvPr>
            <p:ph sz="half" idx="1"/>
          </p:nvPr>
        </p:nvSpPr>
        <p:spPr>
          <a:xfrm>
            <a:off x="454296" y="1381152"/>
            <a:ext cx="6614161" cy="4351338"/>
          </a:xfrm>
        </p:spPr>
        <p:txBody>
          <a:bodyPr>
            <a:normAutofit/>
          </a:bodyPr>
          <a:lstStyle/>
          <a:p>
            <a:pPr marL="457200" lvl="1" indent="0">
              <a:lnSpc>
                <a:spcPct val="107000"/>
              </a:lnSpc>
              <a:buNone/>
            </a:pPr>
            <a:r>
              <a:rPr lang="en-US" sz="3200" dirty="0">
                <a:effectLst/>
                <a:latin typeface="Calibri" panose="020F0502020204030204" pitchFamily="34" charset="0"/>
                <a:ea typeface="Calibri" panose="020F0502020204030204" pitchFamily="34" charset="0"/>
                <a:cs typeface="Times New Roman" panose="02020603050405020304" pitchFamily="18" charset="0"/>
              </a:rPr>
              <a:t>Documents de marketing </a:t>
            </a:r>
            <a:r>
              <a:rPr lang="en-US" sz="3200" dirty="0" err="1">
                <a:effectLst/>
                <a:latin typeface="Calibri" panose="020F0502020204030204" pitchFamily="34" charset="0"/>
                <a:ea typeface="Calibri" panose="020F0502020204030204" pitchFamily="34" charset="0"/>
                <a:cs typeface="Times New Roman" panose="02020603050405020304" pitchFamily="18" charset="0"/>
              </a:rPr>
              <a:t>imprimés</a:t>
            </a:r>
            <a:r>
              <a:rPr lang="en-US" sz="3200" dirty="0">
                <a:effectLst/>
                <a:latin typeface="Calibri" panose="020F0502020204030204" pitchFamily="34" charset="0"/>
                <a:ea typeface="Calibri" panose="020F0502020204030204" pitchFamily="34" charset="0"/>
                <a:cs typeface="Times New Roman" panose="02020603050405020304" pitchFamily="18" charset="0"/>
              </a:rPr>
              <a:t> </a:t>
            </a:r>
            <a:endParaRPr lang="en-CA" sz="3200" dirty="0">
              <a:effectLst/>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buFont typeface="Wingdings" panose="05000000000000000000" pitchFamily="2" charset="2"/>
              <a:buChar char=""/>
            </a:pPr>
            <a:r>
              <a:rPr lang="fr-FR" sz="2800" dirty="0">
                <a:effectLst/>
                <a:latin typeface="Calibri" panose="020F0502020204030204" pitchFamily="34" charset="0"/>
                <a:ea typeface="Calibri" panose="020F0502020204030204" pitchFamily="34" charset="0"/>
                <a:cs typeface="Times New Roman" panose="02020603050405020304" pitchFamily="18" charset="0"/>
              </a:rPr>
              <a:t>Panneau extérieur 12 x 12</a:t>
            </a:r>
          </a:p>
          <a:p>
            <a:pPr marL="1143000" lvl="2" indent="-228600">
              <a:lnSpc>
                <a:spcPct val="107000"/>
              </a:lnSpc>
              <a:buFont typeface="Wingdings" panose="05000000000000000000" pitchFamily="2" charset="2"/>
              <a:buChar char=""/>
            </a:pPr>
            <a:r>
              <a:rPr lang="fr-FR" sz="2800" dirty="0">
                <a:effectLst/>
                <a:latin typeface="Calibri" panose="020F0502020204030204" pitchFamily="34" charset="0"/>
                <a:ea typeface="Calibri" panose="020F0502020204030204" pitchFamily="34" charset="0"/>
                <a:cs typeface="Times New Roman" panose="02020603050405020304" pitchFamily="18" charset="0"/>
              </a:rPr>
              <a:t>Affiche (8 x 11 OU 12 x 18)</a:t>
            </a:r>
          </a:p>
          <a:p>
            <a:pPr marL="1143000" lvl="2" indent="-228600">
              <a:lnSpc>
                <a:spcPct val="107000"/>
              </a:lnSpc>
              <a:buFont typeface="Wingdings" panose="05000000000000000000" pitchFamily="2" charset="2"/>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Carte de </a:t>
            </a:r>
            <a:r>
              <a:rPr lang="en-US" sz="2800" dirty="0" err="1">
                <a:effectLst/>
                <a:latin typeface="Calibri" panose="020F0502020204030204" pitchFamily="34" charset="0"/>
                <a:ea typeface="Calibri" panose="020F0502020204030204" pitchFamily="34" charset="0"/>
                <a:cs typeface="Times New Roman" panose="02020603050405020304" pitchFamily="18" charset="0"/>
              </a:rPr>
              <a:t>tente</a:t>
            </a:r>
            <a:r>
              <a:rPr lang="en-US" sz="2800" dirty="0">
                <a:effectLst/>
                <a:latin typeface="Calibri" panose="020F0502020204030204" pitchFamily="34" charset="0"/>
                <a:ea typeface="Calibri" panose="020F0502020204030204" pitchFamily="34" charset="0"/>
                <a:cs typeface="Times New Roman" panose="02020603050405020304" pitchFamily="18" charset="0"/>
              </a:rPr>
              <a:t> / carte de </a:t>
            </a:r>
            <a:r>
              <a:rPr lang="en-US" sz="2800" dirty="0" err="1">
                <a:effectLst/>
                <a:latin typeface="Calibri" panose="020F0502020204030204" pitchFamily="34" charset="0"/>
                <a:ea typeface="Calibri" panose="020F0502020204030204" pitchFamily="34" charset="0"/>
                <a:cs typeface="Times New Roman" panose="02020603050405020304" pitchFamily="18" charset="0"/>
              </a:rPr>
              <a:t>comptoir</a:t>
            </a:r>
            <a:endParaRPr lang="en-CA" sz="2800" dirty="0">
              <a:effectLst/>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buFont typeface="Wingdings" panose="05000000000000000000" pitchFamily="2" charset="2"/>
              <a:buChar char=""/>
            </a:pPr>
            <a:r>
              <a:rPr lang="en-US" sz="2800" dirty="0" err="1">
                <a:effectLst/>
                <a:latin typeface="Calibri" panose="020F0502020204030204" pitchFamily="34" charset="0"/>
                <a:ea typeface="Calibri" panose="020F0502020204030204" pitchFamily="34" charset="0"/>
                <a:cs typeface="Times New Roman" panose="02020603050405020304" pitchFamily="18" charset="0"/>
              </a:rPr>
              <a:t>Collants</a:t>
            </a:r>
            <a:r>
              <a:rPr lang="en-US" sz="2800" dirty="0">
                <a:effectLst/>
                <a:latin typeface="Calibri" panose="020F0502020204030204" pitchFamily="34" charset="0"/>
                <a:ea typeface="Calibri" panose="020F0502020204030204" pitchFamily="34" charset="0"/>
                <a:cs typeface="Times New Roman" panose="02020603050405020304" pitchFamily="18" charset="0"/>
              </a:rPr>
              <a:t> de fen</a:t>
            </a:r>
          </a:p>
          <a:p>
            <a:pPr marL="1143000" lvl="2" indent="-228600">
              <a:lnSpc>
                <a:spcPct val="107000"/>
              </a:lnSpc>
              <a:buFont typeface="Wingdings" panose="05000000000000000000" pitchFamily="2" charset="2"/>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Distribution de </a:t>
            </a:r>
            <a:r>
              <a:rPr lang="en-US" sz="2800" dirty="0" err="1">
                <a:effectLst/>
                <a:latin typeface="Calibri" panose="020F0502020204030204" pitchFamily="34" charset="0"/>
                <a:ea typeface="Calibri" panose="020F0502020204030204" pitchFamily="34" charset="0"/>
                <a:cs typeface="Times New Roman" panose="02020603050405020304" pitchFamily="18" charset="0"/>
              </a:rPr>
              <a:t>cartes</a:t>
            </a: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dirty="0" err="1">
                <a:effectLst/>
                <a:latin typeface="Calibri" panose="020F0502020204030204" pitchFamily="34" charset="0"/>
                <a:ea typeface="Calibri" panose="020F0502020204030204" pitchFamily="34" charset="0"/>
                <a:cs typeface="Times New Roman" panose="02020603050405020304" pitchFamily="18" charset="0"/>
              </a:rPr>
              <a:t>postales</a:t>
            </a:r>
            <a:endParaRPr lang="en-CA"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object 3">
            <a:extLst>
              <a:ext uri="{FF2B5EF4-FFF2-40B4-BE49-F238E27FC236}">
                <a16:creationId xmlns:a16="http://schemas.microsoft.com/office/drawing/2014/main" id="{202515EA-2DD7-484B-4953-FDB1441EE870}"/>
              </a:ext>
            </a:extLst>
          </p:cNvPr>
          <p:cNvPicPr/>
          <p:nvPr/>
        </p:nvPicPr>
        <p:blipFill>
          <a:blip r:embed="rId4" cstate="email">
            <a:extLst>
              <a:ext uri="{28A0092B-C50C-407E-A947-70E740481C1C}">
                <a14:useLocalDpi xmlns:a14="http://schemas.microsoft.com/office/drawing/2010/main"/>
              </a:ext>
            </a:extLst>
          </a:blip>
          <a:stretch>
            <a:fillRect/>
          </a:stretch>
        </p:blipFill>
        <p:spPr>
          <a:xfrm>
            <a:off x="8074009" y="977203"/>
            <a:ext cx="2887579" cy="5263815"/>
          </a:xfrm>
          <a:prstGeom prst="rect">
            <a:avLst/>
          </a:prstGeom>
        </p:spPr>
      </p:pic>
      <p:sp>
        <p:nvSpPr>
          <p:cNvPr id="4" name="Slide Number Placeholder 3">
            <a:extLst>
              <a:ext uri="{FF2B5EF4-FFF2-40B4-BE49-F238E27FC236}">
                <a16:creationId xmlns:a16="http://schemas.microsoft.com/office/drawing/2014/main" id="{9F894D29-49B3-B34B-079F-A2D85A9DF403}"/>
              </a:ext>
            </a:extLst>
          </p:cNvPr>
          <p:cNvSpPr txBox="1">
            <a:spLocks/>
          </p:cNvSpPr>
          <p:nvPr/>
        </p:nvSpPr>
        <p:spPr>
          <a:xfrm>
            <a:off x="11414687" y="6480176"/>
            <a:ext cx="76808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857359A-ACC2-4AC8-94CA-842605F06C6B}" type="slidenum">
              <a:rPr lang="en-US" smtClean="0">
                <a:solidFill>
                  <a:schemeClr val="bg1">
                    <a:lumMod val="50000"/>
                  </a:schemeClr>
                </a:solidFill>
              </a:rPr>
              <a:pPr algn="r"/>
              <a:t>66</a:t>
            </a:fld>
            <a:endParaRPr lang="en-US" dirty="0">
              <a:solidFill>
                <a:schemeClr val="bg1">
                  <a:lumMod val="50000"/>
                </a:schemeClr>
              </a:solidFill>
            </a:endParaRPr>
          </a:p>
        </p:txBody>
      </p:sp>
    </p:spTree>
    <p:custDataLst>
      <p:tags r:id="rId1"/>
    </p:custDataLst>
    <p:extLst>
      <p:ext uri="{BB962C8B-B14F-4D97-AF65-F5344CB8AC3E}">
        <p14:creationId xmlns:p14="http://schemas.microsoft.com/office/powerpoint/2010/main" val="220538670"/>
      </p:ext>
    </p:extLst>
  </p:cSld>
  <p:clrMapOvr>
    <a:masterClrMapping/>
  </p:clrMapOvr>
  <p:transition spd="slow">
    <p:fade thruBlk="1"/>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2E5D91-C4D3-ED7C-E615-31BBE3976A34}"/>
              </a:ext>
            </a:extLst>
          </p:cNvPr>
          <p:cNvSpPr>
            <a:spLocks noGrp="1"/>
          </p:cNvSpPr>
          <p:nvPr>
            <p:ph sz="half" idx="4294967295"/>
          </p:nvPr>
        </p:nvSpPr>
        <p:spPr>
          <a:xfrm>
            <a:off x="167638" y="1253331"/>
            <a:ext cx="582676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7000"/>
              </a:lnSpc>
              <a:buNone/>
            </a:pPr>
            <a:r>
              <a:rPr lang="en-US" sz="3200" dirty="0">
                <a:effectLst/>
                <a:latin typeface="Calibri" panose="020F0502020204030204" pitchFamily="34" charset="0"/>
                <a:ea typeface="Calibri" panose="020F0502020204030204" pitchFamily="34" charset="0"/>
                <a:cs typeface="Times New Roman" panose="02020603050405020304" pitchFamily="18" charset="0"/>
              </a:rPr>
              <a:t>Matériel de marketing numérique</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lvl="1" indent="0">
              <a:lnSpc>
                <a:spcPct val="107000"/>
              </a:lnSpc>
              <a:buNone/>
            </a:pPr>
            <a:r>
              <a:rPr lang="fr-FR" dirty="0">
                <a:effectLst/>
                <a:latin typeface="Calibri" panose="020F0502020204030204" pitchFamily="34" charset="0"/>
                <a:ea typeface="Calibri" panose="020F0502020204030204" pitchFamily="34" charset="0"/>
                <a:cs typeface="Times New Roman" panose="02020603050405020304" pitchFamily="18" charset="0"/>
              </a:rPr>
              <a:t>Peut être partagé en ligne ou imprimé au besoin – anglais et français</a:t>
            </a:r>
            <a:endParaRPr lang="en-CA" dirty="0">
              <a:effectLst/>
              <a:latin typeface="Calibri" panose="020F0502020204030204" pitchFamily="34" charset="0"/>
              <a:ea typeface="Calibri" panose="020F0502020204030204" pitchFamily="34" charset="0"/>
              <a:cs typeface="Times New Roman" panose="02020603050405020304" pitchFamily="18" charset="0"/>
            </a:endParaRPr>
          </a:p>
          <a:p>
            <a:pPr marL="457200" lvl="2">
              <a:lnSpc>
                <a:spcPct val="107000"/>
              </a:lnSpc>
              <a:buFont typeface="Wingdings" panose="05000000000000000000" pitchFamily="2" charset="2"/>
              <a:buChar char=""/>
            </a:pPr>
            <a:r>
              <a:rPr lang="fr-FR" sz="2400" dirty="0">
                <a:effectLst/>
                <a:latin typeface="Calibri" panose="020F0502020204030204" pitchFamily="34" charset="0"/>
                <a:ea typeface="Calibri" panose="020F0502020204030204" pitchFamily="34" charset="0"/>
                <a:cs typeface="Times New Roman" panose="02020603050405020304" pitchFamily="18" charset="0"/>
              </a:rPr>
              <a:t>Affiche À portée de main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Qr code&#10;&#10;Description automatically generated with medium confidence">
            <a:extLst>
              <a:ext uri="{FF2B5EF4-FFF2-40B4-BE49-F238E27FC236}">
                <a16:creationId xmlns:a16="http://schemas.microsoft.com/office/drawing/2014/main" id="{D967E20D-0224-50A9-1F08-8014C457D5C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43988" y="2030566"/>
            <a:ext cx="2852256" cy="4126670"/>
          </a:xfrm>
          <a:prstGeom prst="rect">
            <a:avLst/>
          </a:prstGeom>
        </p:spPr>
      </p:pic>
      <p:pic>
        <p:nvPicPr>
          <p:cNvPr id="9" name="Picture 8">
            <a:extLst>
              <a:ext uri="{FF2B5EF4-FFF2-40B4-BE49-F238E27FC236}">
                <a16:creationId xmlns:a16="http://schemas.microsoft.com/office/drawing/2014/main" id="{1EF78645-97E7-5F8B-4EAB-D5445F703B5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916806" y="526368"/>
            <a:ext cx="2894864" cy="4126670"/>
          </a:xfrm>
          <a:prstGeom prst="rect">
            <a:avLst/>
          </a:prstGeom>
        </p:spPr>
      </p:pic>
      <p:sp>
        <p:nvSpPr>
          <p:cNvPr id="6" name="Title 1">
            <a:extLst>
              <a:ext uri="{FF2B5EF4-FFF2-40B4-BE49-F238E27FC236}">
                <a16:creationId xmlns:a16="http://schemas.microsoft.com/office/drawing/2014/main" id="{9678467A-4BAC-766F-A09C-08F10AB2DCC5}"/>
              </a:ext>
            </a:extLst>
          </p:cNvPr>
          <p:cNvSpPr>
            <a:spLocks noGrp="1"/>
          </p:cNvSpPr>
          <p:nvPr>
            <p:ph type="title"/>
          </p:nvPr>
        </p:nvSpPr>
        <p:spPr>
          <a:xfrm>
            <a:off x="2012430" y="0"/>
            <a:ext cx="9799240" cy="1052736"/>
          </a:xfrm>
        </p:spPr>
        <p:txBody>
          <a:bodyPr>
            <a:normAutofit/>
          </a:bodyPr>
          <a:lstStyle/>
          <a:p>
            <a:r>
              <a:rPr lang="fr-FR" sz="3200" b="1" dirty="0"/>
              <a:t>Boîte à outils À portée de main</a:t>
            </a:r>
            <a:endParaRPr lang="en-CA" sz="3200" dirty="0"/>
          </a:p>
        </p:txBody>
      </p:sp>
      <p:sp>
        <p:nvSpPr>
          <p:cNvPr id="2" name="Slide Number Placeholder 3">
            <a:extLst>
              <a:ext uri="{FF2B5EF4-FFF2-40B4-BE49-F238E27FC236}">
                <a16:creationId xmlns:a16="http://schemas.microsoft.com/office/drawing/2014/main" id="{7788EED4-2FFD-0ED5-FD58-F5BBD9BCA234}"/>
              </a:ext>
            </a:extLst>
          </p:cNvPr>
          <p:cNvSpPr>
            <a:spLocks noGrp="1"/>
          </p:cNvSpPr>
          <p:nvPr>
            <p:ph type="sldNum" sz="quarter" idx="12"/>
          </p:nvPr>
        </p:nvSpPr>
        <p:spPr>
          <a:xfrm>
            <a:off x="11414687" y="6480176"/>
            <a:ext cx="768085" cy="365125"/>
          </a:xfrm>
        </p:spPr>
        <p:txBody>
          <a:bodyPr/>
          <a:lstStyle/>
          <a:p>
            <a:fld id="{5857359A-ACC2-4AC8-94CA-842605F06C6B}" type="slidenum">
              <a:rPr lang="en-US" smtClean="0"/>
              <a:pPr/>
              <a:t>67</a:t>
            </a:fld>
            <a:endParaRPr lang="en-US" dirty="0"/>
          </a:p>
        </p:txBody>
      </p:sp>
    </p:spTree>
    <p:custDataLst>
      <p:tags r:id="rId1"/>
    </p:custDataLst>
    <p:extLst>
      <p:ext uri="{BB962C8B-B14F-4D97-AF65-F5344CB8AC3E}">
        <p14:creationId xmlns:p14="http://schemas.microsoft.com/office/powerpoint/2010/main" val="3185803710"/>
      </p:ext>
    </p:extLst>
  </p:cSld>
  <p:clrMapOvr>
    <a:masterClrMapping/>
  </p:clrMapOvr>
  <p:transition spd="slow">
    <p:fade thruBlk="1"/>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E915B6-2FD1-8FEC-1EB2-FD04DC5A10C5}"/>
              </a:ext>
            </a:extLst>
          </p:cNvPr>
          <p:cNvSpPr txBox="1"/>
          <p:nvPr/>
        </p:nvSpPr>
        <p:spPr>
          <a:xfrm>
            <a:off x="113431" y="1317918"/>
            <a:ext cx="4010526" cy="4224170"/>
          </a:xfrm>
          <a:prstGeom prst="rect">
            <a:avLst/>
          </a:prstGeom>
          <a:noFill/>
        </p:spPr>
        <p:txBody>
          <a:bodyPr wrap="square">
            <a:spAutoFit/>
          </a:bodyPr>
          <a:lstStyle/>
          <a:p>
            <a:pPr marL="0" lvl="1">
              <a:lnSpc>
                <a:spcPct val="107000"/>
              </a:lnSpc>
            </a:pPr>
            <a:r>
              <a:rPr lang="en-US" sz="3600" b="1" dirty="0" err="1">
                <a:effectLst/>
                <a:latin typeface="Calibri" panose="020F0502020204030204" pitchFamily="34" charset="0"/>
                <a:ea typeface="Calibri" panose="020F0502020204030204" pitchFamily="34" charset="0"/>
                <a:cs typeface="Times New Roman" panose="02020603050405020304" pitchFamily="18" charset="0"/>
              </a:rPr>
              <a:t>Réseaux</a:t>
            </a:r>
            <a:r>
              <a:rPr lang="en-US" sz="3600" b="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dirty="0" err="1">
                <a:effectLst/>
                <a:latin typeface="Calibri" panose="020F0502020204030204" pitchFamily="34" charset="0"/>
                <a:ea typeface="Calibri" panose="020F0502020204030204" pitchFamily="34" charset="0"/>
                <a:cs typeface="Times New Roman" panose="02020603050405020304" pitchFamily="18" charset="0"/>
              </a:rPr>
              <a:t>sociaux</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a:p>
            <a:pPr marL="0" lvl="1">
              <a:lnSpc>
                <a:spcPct val="107000"/>
              </a:lnSpc>
            </a:pPr>
            <a:r>
              <a:rPr lang="fr-FR" sz="2400" dirty="0">
                <a:latin typeface="Calibri" panose="020F0502020204030204" pitchFamily="34" charset="0"/>
                <a:ea typeface="Calibri" panose="020F0502020204030204" pitchFamily="34" charset="0"/>
                <a:cs typeface="Times New Roman" panose="02020603050405020304" pitchFamily="18" charset="0"/>
              </a:rPr>
              <a:t>Sensibilisation à vos abonnés Les matériaux disponibles incluent </a:t>
            </a:r>
            <a:r>
              <a:rPr lang="en-US" sz="2400" dirty="0">
                <a:latin typeface="Calibri" panose="020F0502020204030204" pitchFamily="34"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457200" lvl="3" indent="-228600">
              <a:lnSpc>
                <a:spcPct val="107000"/>
              </a:lnSpc>
              <a:buFont typeface="Symbol" panose="05050102010706020507" pitchFamily="18" charset="2"/>
              <a:buChar char=""/>
            </a:pPr>
            <a:r>
              <a:rPr lang="fr-FR" sz="2400" dirty="0">
                <a:effectLst/>
                <a:latin typeface="Calibri" panose="020F0502020204030204" pitchFamily="34" charset="0"/>
                <a:ea typeface="Calibri" panose="020F0502020204030204" pitchFamily="34" charset="0"/>
                <a:cs typeface="Times New Roman" panose="02020603050405020304" pitchFamily="18" charset="0"/>
              </a:rPr>
              <a:t>À portée de main Raisons de le Porter</a:t>
            </a:r>
          </a:p>
          <a:p>
            <a:pPr marL="457200" lvl="3" indent="-228600">
              <a:lnSpc>
                <a:spcPct val="107000"/>
              </a:lnSpc>
              <a:buFont typeface="Symbol" panose="05050102010706020507" pitchFamily="18" charset="2"/>
              <a:buChar char=""/>
            </a:pPr>
            <a:r>
              <a:rPr lang="fr-FR" sz="2400" dirty="0">
                <a:effectLst/>
                <a:latin typeface="Calibri" panose="020F0502020204030204" pitchFamily="34" charset="0"/>
                <a:ea typeface="Calibri" panose="020F0502020204030204" pitchFamily="34" charset="0"/>
                <a:cs typeface="Times New Roman" panose="02020603050405020304" pitchFamily="18" charset="0"/>
              </a:rPr>
              <a:t>Excuses À portée de main</a:t>
            </a:r>
          </a:p>
          <a:p>
            <a:pPr marL="457200" lvl="3" indent="-228600">
              <a:lnSpc>
                <a:spcPct val="107000"/>
              </a:lnSpc>
              <a:buFont typeface="Symbol" panose="05050102010706020507" pitchFamily="18" charset="2"/>
              <a:buChar char=""/>
            </a:pPr>
            <a:r>
              <a:rPr lang="fr-FR" sz="2400" dirty="0">
                <a:effectLst/>
                <a:latin typeface="Calibri" panose="020F0502020204030204" pitchFamily="34" charset="0"/>
                <a:ea typeface="Calibri" panose="020F0502020204030204" pitchFamily="34" charset="0"/>
                <a:cs typeface="Times New Roman" panose="02020603050405020304" pitchFamily="18" charset="0"/>
              </a:rPr>
              <a:t>Texte suggéré pour les publications sur les réseaux sociaux</a:t>
            </a:r>
          </a:p>
        </p:txBody>
      </p:sp>
      <p:pic>
        <p:nvPicPr>
          <p:cNvPr id="12" name="Picture 11">
            <a:extLst>
              <a:ext uri="{FF2B5EF4-FFF2-40B4-BE49-F238E27FC236}">
                <a16:creationId xmlns:a16="http://schemas.microsoft.com/office/drawing/2014/main" id="{0660C232-AB73-E6BE-3E17-7917C48E02C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292320" y="4403347"/>
            <a:ext cx="2340000" cy="2340000"/>
          </a:xfrm>
          <a:prstGeom prst="rect">
            <a:avLst/>
          </a:prstGeom>
        </p:spPr>
      </p:pic>
      <p:pic>
        <p:nvPicPr>
          <p:cNvPr id="14" name="Picture 13">
            <a:extLst>
              <a:ext uri="{FF2B5EF4-FFF2-40B4-BE49-F238E27FC236}">
                <a16:creationId xmlns:a16="http://schemas.microsoft.com/office/drawing/2014/main" id="{8DF23728-4E11-3599-2FA0-8A0A7EB9AFC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066845" y="114653"/>
            <a:ext cx="3144803" cy="3144803"/>
          </a:xfrm>
          <a:prstGeom prst="rect">
            <a:avLst/>
          </a:prstGeom>
        </p:spPr>
      </p:pic>
      <p:pic>
        <p:nvPicPr>
          <p:cNvPr id="16" name="Picture 15">
            <a:extLst>
              <a:ext uri="{FF2B5EF4-FFF2-40B4-BE49-F238E27FC236}">
                <a16:creationId xmlns:a16="http://schemas.microsoft.com/office/drawing/2014/main" id="{4F68C03A-3A62-79AD-C0E2-53306EE261C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173716" y="3429000"/>
            <a:ext cx="2340000" cy="2340000"/>
          </a:xfrm>
          <a:prstGeom prst="rect">
            <a:avLst/>
          </a:prstGeom>
        </p:spPr>
      </p:pic>
      <p:pic>
        <p:nvPicPr>
          <p:cNvPr id="18" name="Picture 17">
            <a:extLst>
              <a:ext uri="{FF2B5EF4-FFF2-40B4-BE49-F238E27FC236}">
                <a16:creationId xmlns:a16="http://schemas.microsoft.com/office/drawing/2014/main" id="{84C0C886-0639-74A9-60BB-92EEEB96A98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603337" y="3976915"/>
            <a:ext cx="2340000" cy="2340000"/>
          </a:xfrm>
          <a:prstGeom prst="rect">
            <a:avLst/>
          </a:prstGeom>
        </p:spPr>
      </p:pic>
      <p:pic>
        <p:nvPicPr>
          <p:cNvPr id="5" name="Picture 4">
            <a:extLst>
              <a:ext uri="{FF2B5EF4-FFF2-40B4-BE49-F238E27FC236}">
                <a16:creationId xmlns:a16="http://schemas.microsoft.com/office/drawing/2014/main" id="{04797CCB-559F-A537-82A5-89619AC8CB1F}"/>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9042855" y="114653"/>
            <a:ext cx="2767218" cy="4181576"/>
          </a:xfrm>
          <a:prstGeom prst="rect">
            <a:avLst/>
          </a:prstGeom>
        </p:spPr>
      </p:pic>
      <p:sp>
        <p:nvSpPr>
          <p:cNvPr id="2" name="Slide Number Placeholder 3">
            <a:extLst>
              <a:ext uri="{FF2B5EF4-FFF2-40B4-BE49-F238E27FC236}">
                <a16:creationId xmlns:a16="http://schemas.microsoft.com/office/drawing/2014/main" id="{2F820E20-AA1E-6AE4-3728-15E834F64531}"/>
              </a:ext>
            </a:extLst>
          </p:cNvPr>
          <p:cNvSpPr>
            <a:spLocks noGrp="1"/>
          </p:cNvSpPr>
          <p:nvPr>
            <p:ph type="sldNum" sz="quarter" idx="12"/>
          </p:nvPr>
        </p:nvSpPr>
        <p:spPr>
          <a:xfrm>
            <a:off x="11414687" y="6480176"/>
            <a:ext cx="768085" cy="365125"/>
          </a:xfrm>
        </p:spPr>
        <p:txBody>
          <a:bodyPr/>
          <a:lstStyle/>
          <a:p>
            <a:fld id="{5857359A-ACC2-4AC8-94CA-842605F06C6B}" type="slidenum">
              <a:rPr lang="en-US" smtClean="0"/>
              <a:pPr/>
              <a:t>68</a:t>
            </a:fld>
            <a:endParaRPr lang="en-US" dirty="0"/>
          </a:p>
        </p:txBody>
      </p:sp>
      <p:pic>
        <p:nvPicPr>
          <p:cNvPr id="8" name="Picture 7" descr="Text&#10;&#10;Description automatically generated">
            <a:extLst>
              <a:ext uri="{FF2B5EF4-FFF2-40B4-BE49-F238E27FC236}">
                <a16:creationId xmlns:a16="http://schemas.microsoft.com/office/drawing/2014/main" id="{9A0A1CA3-9EC8-2390-B175-BC135BDF6FA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5192" y="1633918"/>
            <a:ext cx="2705853" cy="2705853"/>
          </a:xfrm>
          <a:prstGeom prst="rect">
            <a:avLst/>
          </a:prstGeom>
        </p:spPr>
      </p:pic>
    </p:spTree>
    <p:custDataLst>
      <p:tags r:id="rId1"/>
    </p:custDataLst>
    <p:extLst>
      <p:ext uri="{BB962C8B-B14F-4D97-AF65-F5344CB8AC3E}">
        <p14:creationId xmlns:p14="http://schemas.microsoft.com/office/powerpoint/2010/main" val="2557273372"/>
      </p:ext>
    </p:extLst>
  </p:cSld>
  <p:clrMapOvr>
    <a:masterClrMapping/>
  </p:clrMapOvr>
  <p:transition spd="slow">
    <p:fade thruBlk="1"/>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76E39-C25A-1F12-96CD-128BB2AFFB66}"/>
              </a:ext>
            </a:extLst>
          </p:cNvPr>
          <p:cNvSpPr>
            <a:spLocks noGrp="1"/>
          </p:cNvSpPr>
          <p:nvPr>
            <p:ph type="title"/>
          </p:nvPr>
        </p:nvSpPr>
        <p:spPr>
          <a:xfrm>
            <a:off x="1866899" y="0"/>
            <a:ext cx="9715501" cy="1052736"/>
          </a:xfrm>
        </p:spPr>
        <p:txBody>
          <a:bodyPr>
            <a:normAutofit/>
          </a:bodyPr>
          <a:lstStyle/>
          <a:p>
            <a:r>
              <a:rPr lang="fr-FR" sz="3200" dirty="0"/>
              <a:t>Matériel supplémentaire pour les médias sociaux</a:t>
            </a:r>
            <a:endParaRPr lang="en-CA" sz="3200" dirty="0"/>
          </a:p>
        </p:txBody>
      </p:sp>
      <p:sp>
        <p:nvSpPr>
          <p:cNvPr id="3" name="Slide Number Placeholder 2">
            <a:extLst>
              <a:ext uri="{FF2B5EF4-FFF2-40B4-BE49-F238E27FC236}">
                <a16:creationId xmlns:a16="http://schemas.microsoft.com/office/drawing/2014/main" id="{570330B3-579F-000F-EF93-8F42AACDC72E}"/>
              </a:ext>
            </a:extLst>
          </p:cNvPr>
          <p:cNvSpPr>
            <a:spLocks noGrp="1"/>
          </p:cNvSpPr>
          <p:nvPr>
            <p:ph type="sldNum" sz="quarter" idx="12"/>
          </p:nvPr>
        </p:nvSpPr>
        <p:spPr/>
        <p:txBody>
          <a:bodyPr/>
          <a:lstStyle/>
          <a:p>
            <a:fld id="{5857359A-ACC2-4AC8-94CA-842605F06C6B}" type="slidenum">
              <a:rPr lang="en-US" smtClean="0"/>
              <a:pPr/>
              <a:t>69</a:t>
            </a:fld>
            <a:endParaRPr lang="en-US"/>
          </a:p>
        </p:txBody>
      </p:sp>
      <p:pic>
        <p:nvPicPr>
          <p:cNvPr id="6" name="Picture 5">
            <a:extLst>
              <a:ext uri="{FF2B5EF4-FFF2-40B4-BE49-F238E27FC236}">
                <a16:creationId xmlns:a16="http://schemas.microsoft.com/office/drawing/2014/main" id="{1F3147B8-0246-22E0-4C01-B1BA1F6FDC4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486406" y="1219366"/>
            <a:ext cx="2065500" cy="3060000"/>
          </a:xfrm>
          <a:prstGeom prst="rect">
            <a:avLst/>
          </a:prstGeom>
        </p:spPr>
      </p:pic>
      <p:sp>
        <p:nvSpPr>
          <p:cNvPr id="8" name="TextBox 7">
            <a:extLst>
              <a:ext uri="{FF2B5EF4-FFF2-40B4-BE49-F238E27FC236}">
                <a16:creationId xmlns:a16="http://schemas.microsoft.com/office/drawing/2014/main" id="{11EA36E5-7051-2FCD-835A-3BD0B72B925F}"/>
              </a:ext>
            </a:extLst>
          </p:cNvPr>
          <p:cNvSpPr txBox="1"/>
          <p:nvPr/>
        </p:nvSpPr>
        <p:spPr bwMode="auto">
          <a:xfrm>
            <a:off x="386295" y="1438728"/>
            <a:ext cx="5007948" cy="1655518"/>
          </a:xfrm>
          <a:prstGeom prst="rect">
            <a:avLst/>
          </a:prstGeom>
          <a:noFill/>
          <a:ln w="9525">
            <a:noFill/>
            <a:miter lim="800000"/>
            <a:headEnd/>
            <a:tailEnd/>
          </a:ln>
        </p:spPr>
        <p:txBody>
          <a:bodyPr wrap="square">
            <a:spAutoFit/>
          </a:bodyPr>
          <a:lstStyle/>
          <a:p>
            <a:pPr marL="0" lvl="3">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Les </a:t>
            </a:r>
            <a:r>
              <a:rPr lang="en-US" sz="2400" dirty="0" err="1">
                <a:latin typeface="Calibri" panose="020F0502020204030204" pitchFamily="34" charset="0"/>
                <a:ea typeface="Calibri" panose="020F0502020204030204" pitchFamily="34" charset="0"/>
                <a:cs typeface="Times New Roman" panose="02020603050405020304" pitchFamily="18" charset="0"/>
              </a:rPr>
              <a:t>matériaux</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disponibles</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incluent</a:t>
            </a:r>
            <a:r>
              <a:rPr lang="en-US" sz="2400" dirty="0">
                <a:latin typeface="Calibri" panose="020F0502020204030204" pitchFamily="34"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457200" lvl="3" indent="-228600">
              <a:lnSpc>
                <a:spcPct val="107000"/>
              </a:lnSpc>
              <a:buFont typeface="Symbol" panose="05050102010706020507" pitchFamily="18" charset="2"/>
              <a:buChar char=""/>
            </a:pPr>
            <a:r>
              <a:rPr lang="fr-FR" sz="2400" dirty="0">
                <a:effectLst/>
                <a:latin typeface="Calibri" panose="020F0502020204030204" pitchFamily="34" charset="0"/>
                <a:ea typeface="Calibri" panose="020F0502020204030204" pitchFamily="34" charset="0"/>
                <a:cs typeface="Times New Roman" panose="02020603050405020304" pitchFamily="18" charset="0"/>
              </a:rPr>
              <a:t>Infographies</a:t>
            </a:r>
          </a:p>
          <a:p>
            <a:pPr marL="457200" lvl="3" indent="-228600">
              <a:lnSpc>
                <a:spcPct val="107000"/>
              </a:lnSpc>
              <a:buFont typeface="Symbol" panose="05050102010706020507" pitchFamily="18" charset="2"/>
              <a:buChar char=""/>
            </a:pPr>
            <a:r>
              <a:rPr lang="fr-FR" sz="2400" dirty="0">
                <a:effectLst/>
                <a:latin typeface="Calibri" panose="020F0502020204030204" pitchFamily="34" charset="0"/>
                <a:ea typeface="Calibri" panose="020F0502020204030204" pitchFamily="34" charset="0"/>
                <a:cs typeface="Times New Roman" panose="02020603050405020304" pitchFamily="18" charset="0"/>
              </a:rPr>
              <a:t>Affiches</a:t>
            </a:r>
          </a:p>
          <a:p>
            <a:pPr marL="457200" lvl="3" indent="-228600">
              <a:lnSpc>
                <a:spcPct val="107000"/>
              </a:lnSpc>
              <a:buFont typeface="Symbol" panose="05050102010706020507" pitchFamily="18" charset="2"/>
              <a:buChar char=""/>
            </a:pPr>
            <a:r>
              <a:rPr lang="fr-FR" sz="2400" dirty="0">
                <a:effectLst/>
                <a:latin typeface="Calibri" panose="020F0502020204030204" pitchFamily="34" charset="0"/>
                <a:ea typeface="Calibri" panose="020F0502020204030204" pitchFamily="34" charset="0"/>
                <a:cs typeface="Times New Roman" panose="02020603050405020304" pitchFamily="18" charset="0"/>
              </a:rPr>
              <a:t>Texte suggéré pour les publications</a:t>
            </a:r>
          </a:p>
        </p:txBody>
      </p:sp>
      <p:pic>
        <p:nvPicPr>
          <p:cNvPr id="10" name="Picture 9">
            <a:extLst>
              <a:ext uri="{FF2B5EF4-FFF2-40B4-BE49-F238E27FC236}">
                <a16:creationId xmlns:a16="http://schemas.microsoft.com/office/drawing/2014/main" id="{E9F4EA9E-EC74-8418-8220-EE9B2D55346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660661" y="3360212"/>
            <a:ext cx="2142357" cy="3059999"/>
          </a:xfrm>
          <a:prstGeom prst="rect">
            <a:avLst/>
          </a:prstGeom>
        </p:spPr>
      </p:pic>
      <p:pic>
        <p:nvPicPr>
          <p:cNvPr id="14" name="Picture 13">
            <a:extLst>
              <a:ext uri="{FF2B5EF4-FFF2-40B4-BE49-F238E27FC236}">
                <a16:creationId xmlns:a16="http://schemas.microsoft.com/office/drawing/2014/main" id="{22877693-BE81-6EBA-9EAE-38156197EC7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268604" y="3344760"/>
            <a:ext cx="2065500" cy="3060000"/>
          </a:xfrm>
          <a:prstGeom prst="rect">
            <a:avLst/>
          </a:prstGeom>
        </p:spPr>
      </p:pic>
      <p:pic>
        <p:nvPicPr>
          <p:cNvPr id="16" name="Picture 15">
            <a:extLst>
              <a:ext uri="{FF2B5EF4-FFF2-40B4-BE49-F238E27FC236}">
                <a16:creationId xmlns:a16="http://schemas.microsoft.com/office/drawing/2014/main" id="{32167356-DF88-2596-00B7-0244E00B088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9922841" y="861722"/>
            <a:ext cx="2142000" cy="3059167"/>
          </a:xfrm>
          <a:prstGeom prst="rect">
            <a:avLst/>
          </a:prstGeom>
        </p:spPr>
      </p:pic>
    </p:spTree>
    <p:custDataLst>
      <p:tags r:id="rId1"/>
    </p:custDataLst>
    <p:extLst>
      <p:ext uri="{BB962C8B-B14F-4D97-AF65-F5344CB8AC3E}">
        <p14:creationId xmlns:p14="http://schemas.microsoft.com/office/powerpoint/2010/main" val="3632282046"/>
      </p:ext>
    </p:extLst>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FR" dirty="0"/>
              <a:t>Recherche observationnelle de la RTF - Les plaisanciers et le port de leurs gilets de sauvetage</a:t>
            </a:r>
            <a:endParaRPr lang="en-US" dirty="0"/>
          </a:p>
        </p:txBody>
      </p:sp>
      <p:sp>
        <p:nvSpPr>
          <p:cNvPr id="4" name="Slide Number Placeholder 3"/>
          <p:cNvSpPr>
            <a:spLocks noGrp="1"/>
          </p:cNvSpPr>
          <p:nvPr>
            <p:ph type="sldNum" sz="quarter" idx="12"/>
          </p:nvPr>
        </p:nvSpPr>
        <p:spPr/>
        <p:txBody>
          <a:bodyPr/>
          <a:lstStyle/>
          <a:p>
            <a:fld id="{5857359A-ACC2-4AC8-94CA-842605F06C6B}" type="slidenum">
              <a:rPr lang="en-US" smtClean="0"/>
              <a:pPr/>
              <a:t>7</a:t>
            </a:fld>
            <a:endParaRPr lang="en-US"/>
          </a:p>
        </p:txBody>
      </p:sp>
      <p:sp>
        <p:nvSpPr>
          <p:cNvPr id="6" name="Text Box 5"/>
          <p:cNvSpPr txBox="1">
            <a:spLocks noChangeArrowheads="1"/>
          </p:cNvSpPr>
          <p:nvPr/>
        </p:nvSpPr>
        <p:spPr bwMode="auto">
          <a:xfrm>
            <a:off x="434472" y="1258234"/>
            <a:ext cx="4711278" cy="4698722"/>
          </a:xfrm>
          <a:prstGeom prst="rect">
            <a:avLst/>
          </a:prstGeom>
          <a:noFill/>
          <a:ln w="9525">
            <a:noFill/>
            <a:miter lim="800000"/>
            <a:headEnd/>
            <a:tailEnd/>
          </a:ln>
        </p:spPr>
        <p:txBody>
          <a:bodyPr wrap="square">
            <a:spAutoFit/>
          </a:bodyPr>
          <a:lstStyle/>
          <a:p>
            <a:pPr marL="342900" indent="-342900">
              <a:spcAft>
                <a:spcPts val="800"/>
              </a:spcAft>
              <a:buFont typeface="Arial" pitchFamily="34" charset="0"/>
              <a:buChar char="•"/>
            </a:pPr>
            <a:r>
              <a:rPr lang="fr-FR" sz="1400" b="1" dirty="0">
                <a:latin typeface="Arial" pitchFamily="34" charset="0"/>
                <a:cs typeface="Arial" pitchFamily="34" charset="0"/>
              </a:rPr>
              <a:t>Où</a:t>
            </a:r>
            <a:r>
              <a:rPr lang="fr-FR" sz="1400" dirty="0">
                <a:latin typeface="Arial" pitchFamily="34" charset="0"/>
                <a:cs typeface="Arial" pitchFamily="34" charset="0"/>
              </a:rPr>
              <a:t> : régions des lacs de l'Ontario :</a:t>
            </a:r>
          </a:p>
          <a:p>
            <a:pPr marL="800100" lvl="1" indent="-342900">
              <a:buFont typeface="Arial" pitchFamily="34" charset="0"/>
              <a:buChar char="•"/>
            </a:pPr>
            <a:r>
              <a:rPr lang="fr-FR" sz="1400" dirty="0">
                <a:latin typeface="Arial" pitchFamily="34" charset="0"/>
                <a:cs typeface="Arial" pitchFamily="34" charset="0"/>
              </a:rPr>
              <a:t>Lacs Nipissing, lacs </a:t>
            </a:r>
            <a:r>
              <a:rPr lang="fr-FR" sz="1400" dirty="0" err="1">
                <a:latin typeface="Arial" pitchFamily="34" charset="0"/>
                <a:cs typeface="Arial" pitchFamily="34" charset="0"/>
              </a:rPr>
              <a:t>Almaguin</a:t>
            </a:r>
            <a:r>
              <a:rPr lang="fr-FR" sz="1400" dirty="0">
                <a:latin typeface="Arial" pitchFamily="34" charset="0"/>
                <a:cs typeface="Arial" pitchFamily="34" charset="0"/>
              </a:rPr>
              <a:t>, </a:t>
            </a:r>
            <a:r>
              <a:rPr lang="fr-FR" sz="1400" dirty="0" err="1">
                <a:latin typeface="Arial" pitchFamily="34" charset="0"/>
                <a:cs typeface="Arial" pitchFamily="34" charset="0"/>
              </a:rPr>
              <a:t>Muskoka</a:t>
            </a:r>
            <a:r>
              <a:rPr lang="fr-FR" sz="1400" dirty="0">
                <a:latin typeface="Arial" pitchFamily="34" charset="0"/>
                <a:cs typeface="Arial" pitchFamily="34" charset="0"/>
              </a:rPr>
              <a:t> et Haliburton, lac </a:t>
            </a:r>
            <a:r>
              <a:rPr lang="fr-FR" sz="1400" dirty="0" err="1">
                <a:latin typeface="Arial" pitchFamily="34" charset="0"/>
                <a:cs typeface="Arial" pitchFamily="34" charset="0"/>
              </a:rPr>
              <a:t>Simcoe</a:t>
            </a:r>
            <a:r>
              <a:rPr lang="fr-FR" sz="1400" dirty="0">
                <a:latin typeface="Arial" pitchFamily="34" charset="0"/>
                <a:cs typeface="Arial" pitchFamily="34" charset="0"/>
              </a:rPr>
              <a:t>, lacs </a:t>
            </a:r>
            <a:r>
              <a:rPr lang="fr-FR" sz="1400" dirty="0" err="1">
                <a:latin typeface="Arial" pitchFamily="34" charset="0"/>
                <a:cs typeface="Arial" pitchFamily="34" charset="0"/>
              </a:rPr>
              <a:t>Kawartha</a:t>
            </a:r>
            <a:endParaRPr lang="fr-FR" sz="1400" dirty="0">
              <a:latin typeface="Arial" pitchFamily="34" charset="0"/>
              <a:cs typeface="Arial" pitchFamily="34" charset="0"/>
            </a:endParaRPr>
          </a:p>
          <a:p>
            <a:pPr marL="800100" lvl="1" indent="-342900">
              <a:spcAft>
                <a:spcPts val="800"/>
              </a:spcAft>
              <a:buFont typeface="Arial" pitchFamily="34" charset="0"/>
              <a:buChar char="•"/>
            </a:pPr>
            <a:r>
              <a:rPr lang="fr-FR" sz="1400" dirty="0">
                <a:latin typeface="Arial" pitchFamily="34" charset="0"/>
                <a:cs typeface="Arial" pitchFamily="34" charset="0"/>
              </a:rPr>
              <a:t>Chaque région étant subdivisée en sections plus spécifiques</a:t>
            </a:r>
          </a:p>
          <a:p>
            <a:pPr marL="342900" indent="-342900">
              <a:spcAft>
                <a:spcPts val="800"/>
              </a:spcAft>
              <a:buFont typeface="Arial" pitchFamily="34" charset="0"/>
              <a:buChar char="•"/>
            </a:pPr>
            <a:r>
              <a:rPr lang="fr-FR" sz="1400" b="1" dirty="0">
                <a:latin typeface="Arial" pitchFamily="34" charset="0"/>
                <a:cs typeface="Arial" pitchFamily="34" charset="0"/>
              </a:rPr>
              <a:t>Qui</a:t>
            </a:r>
            <a:r>
              <a:rPr lang="fr-FR" sz="1400" dirty="0">
                <a:latin typeface="Arial" pitchFamily="34" charset="0"/>
                <a:cs typeface="Arial" pitchFamily="34" charset="0"/>
              </a:rPr>
              <a:t> : tous les plaisanciers de ces lacs régionaux, avec un accent particulier sur :</a:t>
            </a:r>
          </a:p>
          <a:p>
            <a:pPr marL="800100" lvl="1" indent="-342900">
              <a:buFont typeface="Arial" pitchFamily="34" charset="0"/>
              <a:buChar char="•"/>
            </a:pPr>
            <a:r>
              <a:rPr lang="fr-FR" sz="1400" dirty="0">
                <a:latin typeface="Arial" pitchFamily="34" charset="0"/>
                <a:cs typeface="Arial" pitchFamily="34" charset="0"/>
              </a:rPr>
              <a:t>Pêcheurs en petites embarcations à moteur (&lt; 6 mètres)</a:t>
            </a:r>
          </a:p>
          <a:p>
            <a:pPr marL="800100" lvl="1" indent="-342900">
              <a:buFont typeface="Arial" pitchFamily="34" charset="0"/>
              <a:buChar char="•"/>
            </a:pPr>
            <a:r>
              <a:rPr lang="fr-FR" sz="1400" dirty="0">
                <a:latin typeface="Arial" pitchFamily="34" charset="0"/>
                <a:cs typeface="Arial" pitchFamily="34" charset="0"/>
              </a:rPr>
              <a:t>Plaisanciers en petits bateaux à moteur</a:t>
            </a:r>
          </a:p>
          <a:p>
            <a:pPr marL="800100" lvl="1" indent="-342900">
              <a:spcAft>
                <a:spcPts val="800"/>
              </a:spcAft>
              <a:buFont typeface="Arial" pitchFamily="34" charset="0"/>
              <a:buChar char="•"/>
            </a:pPr>
            <a:r>
              <a:rPr lang="fr-FR" sz="1400" dirty="0">
                <a:latin typeface="Arial" pitchFamily="34" charset="0"/>
                <a:cs typeface="Arial" pitchFamily="34" charset="0"/>
              </a:rPr>
              <a:t>Pagayeurs, en canots, kayaks et planches à pagaie</a:t>
            </a:r>
          </a:p>
          <a:p>
            <a:pPr marL="342900" indent="-342900">
              <a:spcAft>
                <a:spcPts val="800"/>
              </a:spcAft>
              <a:buFont typeface="Arial" pitchFamily="34" charset="0"/>
              <a:buChar char="•"/>
            </a:pPr>
            <a:r>
              <a:rPr lang="fr-FR" sz="1400" b="1" dirty="0">
                <a:latin typeface="Arial" pitchFamily="34" charset="0"/>
                <a:cs typeface="Arial" pitchFamily="34" charset="0"/>
              </a:rPr>
              <a:t>Quand </a:t>
            </a:r>
            <a:r>
              <a:rPr lang="fr-FR" sz="1400" dirty="0">
                <a:latin typeface="Arial" pitchFamily="34" charset="0"/>
                <a:cs typeface="Arial" pitchFamily="34" charset="0"/>
              </a:rPr>
              <a:t>: de juillet à la mi-septembre 2021 et 2022 pendant les saisons de navigation de pointe dans le centre de l'Ontario, avec accent sur les fins de semaine lorsque le trafic de plaisanciers sur l'eau est élevé.</a:t>
            </a:r>
          </a:p>
          <a:p>
            <a:pPr marL="342900" indent="-342900">
              <a:spcAft>
                <a:spcPts val="800"/>
              </a:spcAft>
              <a:buFont typeface="Arial" pitchFamily="34" charset="0"/>
              <a:buChar char="•"/>
            </a:pPr>
            <a:r>
              <a:rPr lang="fr-FR" sz="1400" b="1" dirty="0">
                <a:latin typeface="Arial" pitchFamily="34" charset="0"/>
                <a:cs typeface="Arial" pitchFamily="34" charset="0"/>
              </a:rPr>
              <a:t>Combien </a:t>
            </a:r>
            <a:r>
              <a:rPr lang="fr-FR" sz="1400" dirty="0">
                <a:latin typeface="Arial" pitchFamily="34" charset="0"/>
                <a:cs typeface="Arial" pitchFamily="34" charset="0"/>
              </a:rPr>
              <a:t>? Échantillons de grande taille et robustes : 11 847 plaisanciers en 2021 et 11 812 en 2022.</a:t>
            </a:r>
          </a:p>
        </p:txBody>
      </p:sp>
      <p:pic>
        <p:nvPicPr>
          <p:cNvPr id="3" name="Picture 2">
            <a:extLst>
              <a:ext uri="{FF2B5EF4-FFF2-40B4-BE49-F238E27FC236}">
                <a16:creationId xmlns:a16="http://schemas.microsoft.com/office/drawing/2014/main" id="{C409574C-066D-C0AF-0AAF-441287BB266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59939" y="1735320"/>
            <a:ext cx="2531813" cy="3217808"/>
          </a:xfrm>
          <a:prstGeom prst="rect">
            <a:avLst/>
          </a:prstGeom>
        </p:spPr>
      </p:pic>
      <p:pic>
        <p:nvPicPr>
          <p:cNvPr id="5" name="Picture 4">
            <a:extLst>
              <a:ext uri="{FF2B5EF4-FFF2-40B4-BE49-F238E27FC236}">
                <a16:creationId xmlns:a16="http://schemas.microsoft.com/office/drawing/2014/main" id="{4578A665-EFA2-E545-84AF-6E46127B686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05941" y="1735320"/>
            <a:ext cx="3150698" cy="3217808"/>
          </a:xfrm>
          <a:prstGeom prst="rect">
            <a:avLst/>
          </a:prstGeom>
        </p:spPr>
      </p:pic>
    </p:spTree>
    <p:custDataLst>
      <p:tags r:id="rId1"/>
    </p:custDataLst>
  </p:cSld>
  <p:clrMapOvr>
    <a:masterClrMapping/>
  </p:clrMapOvr>
  <p:transition spd="slow">
    <p:fade thruBlk="1"/>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693A9E-6EE3-1718-3480-64DD48B70358}"/>
              </a:ext>
            </a:extLst>
          </p:cNvPr>
          <p:cNvSpPr>
            <a:spLocks noGrp="1"/>
          </p:cNvSpPr>
          <p:nvPr>
            <p:ph sz="half" idx="4294967295"/>
          </p:nvPr>
        </p:nvSpPr>
        <p:spPr>
          <a:xfrm>
            <a:off x="219075" y="1389479"/>
            <a:ext cx="5740174" cy="4351338"/>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7000"/>
              </a:lnSpc>
              <a:buNone/>
            </a:pPr>
            <a:r>
              <a:rPr lang="en-CA" sz="3000" b="1" dirty="0">
                <a:latin typeface="Calibri" panose="020F0502020204030204" pitchFamily="34" charset="0"/>
                <a:ea typeface="Calibri" panose="020F0502020204030204" pitchFamily="34" charset="0"/>
                <a:cs typeface="Times New Roman" panose="02020603050405020304" pitchFamily="18" charset="0"/>
              </a:rPr>
              <a:t>Conseils à </a:t>
            </a:r>
            <a:r>
              <a:rPr lang="en-CA" sz="3000" b="1" dirty="0" err="1">
                <a:latin typeface="Calibri" panose="020F0502020204030204" pitchFamily="34" charset="0"/>
                <a:ea typeface="Calibri" panose="020F0502020204030204" pitchFamily="34" charset="0"/>
                <a:cs typeface="Times New Roman" panose="02020603050405020304" pitchFamily="18" charset="0"/>
              </a:rPr>
              <a:t>considérer</a:t>
            </a:r>
            <a:r>
              <a:rPr lang="en-CA" sz="3000" b="1" dirty="0">
                <a:latin typeface="Calibri" panose="020F0502020204030204" pitchFamily="34" charset="0"/>
                <a:ea typeface="Calibri" panose="020F0502020204030204" pitchFamily="34" charset="0"/>
                <a:cs typeface="Times New Roman" panose="02020603050405020304" pitchFamily="18" charset="0"/>
              </a:rPr>
              <a:t> :</a:t>
            </a:r>
            <a:endParaRPr lang="en-CA" sz="3000" b="1"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pPr>
            <a:r>
              <a:rPr lang="fr-FR" sz="2600" dirty="0">
                <a:effectLst/>
                <a:latin typeface="Calibri" panose="020F0502020204030204" pitchFamily="34" charset="0"/>
                <a:ea typeface="Calibri" panose="020F0502020204030204" pitchFamily="34" charset="0"/>
                <a:cs typeface="Times New Roman" panose="02020603050405020304" pitchFamily="18" charset="0"/>
              </a:rPr>
              <a:t>Tout au long de la saison de navigation, une visibilité plus longue est plus efficace ; commencer le plus tôt possible</a:t>
            </a:r>
          </a:p>
          <a:p>
            <a:pPr lvl="1">
              <a:lnSpc>
                <a:spcPct val="107000"/>
              </a:lnSpc>
            </a:pPr>
            <a:r>
              <a:rPr lang="fr-FR" sz="2600" dirty="0">
                <a:effectLst/>
                <a:latin typeface="Calibri" panose="020F0502020204030204" pitchFamily="34" charset="0"/>
                <a:ea typeface="Calibri" panose="020F0502020204030204" pitchFamily="34" charset="0"/>
                <a:cs typeface="Times New Roman" panose="02020603050405020304" pitchFamily="18" charset="0"/>
              </a:rPr>
              <a:t>Placer les panneaux extérieurs à des endroits clés autour de votre marina - comme le quai de service, les rampes de mise à l’eau, les entrées pour les quais</a:t>
            </a:r>
          </a:p>
          <a:p>
            <a:pPr lvl="1">
              <a:lnSpc>
                <a:spcPct val="107000"/>
              </a:lnSpc>
            </a:pPr>
            <a:r>
              <a:rPr lang="fr-FR" sz="2600" dirty="0">
                <a:effectLst/>
                <a:latin typeface="Calibri" panose="020F0502020204030204" pitchFamily="34" charset="0"/>
                <a:ea typeface="Calibri" panose="020F0502020204030204" pitchFamily="34" charset="0"/>
                <a:cs typeface="Times New Roman" panose="02020603050405020304" pitchFamily="18" charset="0"/>
              </a:rPr>
              <a:t>Les autocollants de fenêtre sont amovibles et peuvent facilement être déplacés autour de vos fenêtres et portes.</a:t>
            </a:r>
          </a:p>
        </p:txBody>
      </p:sp>
      <p:pic>
        <p:nvPicPr>
          <p:cNvPr id="2" name="Picture 1" descr="A picture containing water, outdoor, boat&#10;&#10;Description automatically generated">
            <a:extLst>
              <a:ext uri="{FF2B5EF4-FFF2-40B4-BE49-F238E27FC236}">
                <a16:creationId xmlns:a16="http://schemas.microsoft.com/office/drawing/2014/main" id="{8AD21733-7AC2-1474-F9E5-D5EDFA097DE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77350" y="304800"/>
            <a:ext cx="2914650" cy="4467225"/>
          </a:xfrm>
          <a:prstGeom prst="rect">
            <a:avLst/>
          </a:prstGeom>
        </p:spPr>
      </p:pic>
      <p:pic>
        <p:nvPicPr>
          <p:cNvPr id="8" name="Picture 7" descr="A picture containing text, grass, outdoor, sky&#10;&#10;Description automatically generated">
            <a:extLst>
              <a:ext uri="{FF2B5EF4-FFF2-40B4-BE49-F238E27FC236}">
                <a16:creationId xmlns:a16="http://schemas.microsoft.com/office/drawing/2014/main" id="{F947B204-A387-3C5F-E441-641C936F034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411168" y="740224"/>
            <a:ext cx="2657475" cy="4457700"/>
          </a:xfrm>
          <a:prstGeom prst="rect">
            <a:avLst/>
          </a:prstGeom>
        </p:spPr>
      </p:pic>
      <p:pic>
        <p:nvPicPr>
          <p:cNvPr id="7" name="Picture 6">
            <a:extLst>
              <a:ext uri="{FF2B5EF4-FFF2-40B4-BE49-F238E27FC236}">
                <a16:creationId xmlns:a16="http://schemas.microsoft.com/office/drawing/2014/main" id="{F0AE5448-BA62-566E-B1AE-E08310796D3D}"/>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7471002" y="4152899"/>
            <a:ext cx="3553488" cy="2525486"/>
          </a:xfrm>
          <a:prstGeom prst="rect">
            <a:avLst/>
          </a:prstGeom>
        </p:spPr>
      </p:pic>
      <p:sp>
        <p:nvSpPr>
          <p:cNvPr id="4" name="Title 1">
            <a:extLst>
              <a:ext uri="{FF2B5EF4-FFF2-40B4-BE49-F238E27FC236}">
                <a16:creationId xmlns:a16="http://schemas.microsoft.com/office/drawing/2014/main" id="{1C8E408B-341A-6846-2EA8-0BF6D508B1AC}"/>
              </a:ext>
            </a:extLst>
          </p:cNvPr>
          <p:cNvSpPr txBox="1">
            <a:spLocks/>
          </p:cNvSpPr>
          <p:nvPr/>
        </p:nvSpPr>
        <p:spPr>
          <a:xfrm>
            <a:off x="1839952" y="156116"/>
            <a:ext cx="5631050" cy="896619"/>
          </a:xfrm>
          <a:prstGeom prst="rect">
            <a:avLst/>
          </a:prstGeom>
        </p:spPr>
        <p:txBody>
          <a:bodyPr>
            <a:normAutofit/>
          </a:bodyPr>
          <a:lstStyle>
            <a:lvl1pPr algn="l" defTabSz="914400" rtl="0" eaLnBrk="1" latinLnBrk="0" hangingPunct="1">
              <a:spcBef>
                <a:spcPct val="0"/>
              </a:spcBef>
              <a:buNone/>
              <a:defRPr sz="2000" b="1" kern="1200">
                <a:solidFill>
                  <a:schemeClr val="bg1"/>
                </a:solidFill>
                <a:latin typeface="Arial" pitchFamily="34" charset="0"/>
                <a:ea typeface="+mj-ea"/>
                <a:cs typeface="Arial" pitchFamily="34" charset="0"/>
              </a:defRPr>
            </a:lvl1pPr>
          </a:lstStyle>
          <a:p>
            <a:pPr marL="0" lvl="0" indent="0">
              <a:lnSpc>
                <a:spcPct val="107000"/>
              </a:lnSpc>
              <a:buNone/>
            </a:pPr>
            <a:r>
              <a:rPr lang="fr-FR" sz="3200" b="1" dirty="0">
                <a:effectLst/>
                <a:latin typeface="Calibri" panose="020F0502020204030204" pitchFamily="34" charset="0"/>
                <a:ea typeface="Calibri" panose="020F0502020204030204" pitchFamily="34" charset="0"/>
                <a:cs typeface="Times New Roman" panose="02020603050405020304" pitchFamily="18" charset="0"/>
              </a:rPr>
              <a:t>Des idées pour votre campagne</a:t>
            </a:r>
            <a:endParaRPr lang="en-US" sz="32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Slide Number Placeholder 3">
            <a:extLst>
              <a:ext uri="{FF2B5EF4-FFF2-40B4-BE49-F238E27FC236}">
                <a16:creationId xmlns:a16="http://schemas.microsoft.com/office/drawing/2014/main" id="{8B6963D4-06E1-41ED-94DF-AB8BA72D839A}"/>
              </a:ext>
            </a:extLst>
          </p:cNvPr>
          <p:cNvSpPr>
            <a:spLocks noGrp="1"/>
          </p:cNvSpPr>
          <p:nvPr>
            <p:ph type="sldNum" sz="quarter" idx="12"/>
          </p:nvPr>
        </p:nvSpPr>
        <p:spPr>
          <a:xfrm>
            <a:off x="11414687" y="6480176"/>
            <a:ext cx="768085" cy="365125"/>
          </a:xfrm>
        </p:spPr>
        <p:txBody>
          <a:bodyPr/>
          <a:lstStyle/>
          <a:p>
            <a:fld id="{5857359A-ACC2-4AC8-94CA-842605F06C6B}" type="slidenum">
              <a:rPr lang="en-US" smtClean="0"/>
              <a:pPr/>
              <a:t>70</a:t>
            </a:fld>
            <a:endParaRPr lang="en-US" dirty="0"/>
          </a:p>
        </p:txBody>
      </p:sp>
    </p:spTree>
    <p:custDataLst>
      <p:tags r:id="rId1"/>
    </p:custDataLst>
    <p:extLst>
      <p:ext uri="{BB962C8B-B14F-4D97-AF65-F5344CB8AC3E}">
        <p14:creationId xmlns:p14="http://schemas.microsoft.com/office/powerpoint/2010/main" val="7985686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693A9E-6EE3-1718-3480-64DD48B70358}"/>
              </a:ext>
            </a:extLst>
          </p:cNvPr>
          <p:cNvSpPr>
            <a:spLocks noGrp="1"/>
          </p:cNvSpPr>
          <p:nvPr>
            <p:ph sz="half" idx="4294967295"/>
          </p:nvPr>
        </p:nvSpPr>
        <p:spPr>
          <a:xfrm>
            <a:off x="301804" y="1382291"/>
            <a:ext cx="487979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7000"/>
              </a:lnSpc>
              <a:buNone/>
            </a:pPr>
            <a:r>
              <a:rPr lang="en-US" sz="3200" b="1" dirty="0">
                <a:effectLst/>
                <a:latin typeface="Calibri" panose="020F0502020204030204" pitchFamily="34" charset="0"/>
                <a:ea typeface="Calibri" panose="020F0502020204030204" pitchFamily="34" charset="0"/>
                <a:cs typeface="Times New Roman" panose="02020603050405020304" pitchFamily="18" charset="0"/>
              </a:rPr>
              <a:t>Plus </a:t>
            </a:r>
            <a:r>
              <a:rPr lang="en-US" sz="3200" b="1" dirty="0" err="1">
                <a:effectLst/>
                <a:latin typeface="Calibri" panose="020F0502020204030204" pitchFamily="34" charset="0"/>
                <a:ea typeface="Calibri" panose="020F0502020204030204" pitchFamily="34" charset="0"/>
                <a:cs typeface="Times New Roman" panose="02020603050405020304" pitchFamily="18" charset="0"/>
              </a:rPr>
              <a:t>d'idées</a:t>
            </a:r>
            <a:r>
              <a:rPr lang="en-US" sz="3200" b="1" dirty="0">
                <a:effectLst/>
                <a:latin typeface="Calibri" panose="020F0502020204030204" pitchFamily="34" charset="0"/>
                <a:ea typeface="Calibri" panose="020F0502020204030204" pitchFamily="34" charset="0"/>
                <a:cs typeface="Times New Roman" panose="02020603050405020304" pitchFamily="18" charset="0"/>
              </a:rPr>
              <a:t> à </a:t>
            </a:r>
            <a:r>
              <a:rPr lang="en-US" sz="3200" b="1" dirty="0" err="1">
                <a:effectLst/>
                <a:latin typeface="Calibri" panose="020F0502020204030204" pitchFamily="34" charset="0"/>
                <a:ea typeface="Calibri" panose="020F0502020204030204" pitchFamily="34" charset="0"/>
                <a:cs typeface="Times New Roman" panose="02020603050405020304" pitchFamily="18" charset="0"/>
              </a:rPr>
              <a:t>considérer</a:t>
            </a:r>
            <a:r>
              <a:rPr lang="en-US" sz="3200" b="1" dirty="0">
                <a:effectLst/>
                <a:latin typeface="Calibri" panose="020F0502020204030204" pitchFamily="34" charset="0"/>
                <a:ea typeface="Calibri" panose="020F0502020204030204" pitchFamily="34" charset="0"/>
                <a:cs typeface="Times New Roman" panose="02020603050405020304" pitchFamily="18" charset="0"/>
              </a:rPr>
              <a:t>…</a:t>
            </a:r>
          </a:p>
          <a:p>
            <a:pPr marL="0" lvl="0" indent="0">
              <a:lnSpc>
                <a:spcPct val="107000"/>
              </a:lnSpc>
              <a:buNone/>
            </a:pPr>
            <a:endParaRPr lang="en-US" sz="1200" b="1" dirty="0">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buFont typeface="Wingdings" panose="05000000000000000000" pitchFamily="2" charset="2"/>
              <a:buChar char=""/>
            </a:pPr>
            <a:r>
              <a:rPr lang="fr-FR" sz="2400" dirty="0">
                <a:effectLst/>
                <a:latin typeface="Calibri" panose="020F0502020204030204" pitchFamily="34" charset="0"/>
                <a:ea typeface="Calibri" panose="020F0502020204030204" pitchFamily="34" charset="0"/>
                <a:cs typeface="Times New Roman" panose="02020603050405020304" pitchFamily="18" charset="0"/>
              </a:rPr>
              <a:t>Distribution des cartes postales aux clients</a:t>
            </a:r>
          </a:p>
          <a:p>
            <a:pPr marL="1143000" lvl="2" indent="-228600">
              <a:lnSpc>
                <a:spcPct val="107000"/>
              </a:lnSpc>
              <a:buFont typeface="Wingdings" panose="05000000000000000000" pitchFamily="2" charset="2"/>
              <a:buChar char=""/>
            </a:pPr>
            <a:r>
              <a:rPr lang="fr-FR" sz="2400" dirty="0">
                <a:effectLst/>
                <a:latin typeface="Calibri" panose="020F0502020204030204" pitchFamily="34" charset="0"/>
                <a:ea typeface="Calibri" panose="020F0502020204030204" pitchFamily="34" charset="0"/>
                <a:cs typeface="Times New Roman" panose="02020603050405020304" pitchFamily="18" charset="0"/>
              </a:rPr>
              <a:t>Mettre des affiches ou des cartes de tente dans les endroits très fréquentés de votre centre de service, magasin ou centre de loisirs</a:t>
            </a:r>
          </a:p>
        </p:txBody>
      </p:sp>
      <p:pic>
        <p:nvPicPr>
          <p:cNvPr id="4" name="Picture 3" descr="A picture containing text, indoor, ceiling&#10;&#10;Description automatically generated">
            <a:extLst>
              <a:ext uri="{FF2B5EF4-FFF2-40B4-BE49-F238E27FC236}">
                <a16:creationId xmlns:a16="http://schemas.microsoft.com/office/drawing/2014/main" id="{318F123E-3A11-BEED-703F-752C1E34AF9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84118" y="4019201"/>
            <a:ext cx="3512349" cy="2619003"/>
          </a:xfrm>
          <a:prstGeom prst="rect">
            <a:avLst/>
          </a:prstGeom>
        </p:spPr>
      </p:pic>
      <p:pic>
        <p:nvPicPr>
          <p:cNvPr id="5" name="Picture 4" descr="A coffee maker on a table&#10;&#10;Description automatically generated with low confidence">
            <a:extLst>
              <a:ext uri="{FF2B5EF4-FFF2-40B4-BE49-F238E27FC236}">
                <a16:creationId xmlns:a16="http://schemas.microsoft.com/office/drawing/2014/main" id="{3FE18CE1-0AE8-0661-663E-B18B5A3A87B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06040" y="145282"/>
            <a:ext cx="3069906" cy="3787023"/>
          </a:xfrm>
          <a:prstGeom prst="rect">
            <a:avLst/>
          </a:prstGeom>
        </p:spPr>
      </p:pic>
      <p:pic>
        <p:nvPicPr>
          <p:cNvPr id="6" name="Picture 5" descr="A picture containing text, indoor, open, cluttered&#10;&#10;Description automatically generated">
            <a:extLst>
              <a:ext uri="{FF2B5EF4-FFF2-40B4-BE49-F238E27FC236}">
                <a16:creationId xmlns:a16="http://schemas.microsoft.com/office/drawing/2014/main" id="{FD4BAFF7-DAD6-D368-E202-1459D9E7D84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r="29391"/>
          <a:stretch/>
        </p:blipFill>
        <p:spPr>
          <a:xfrm>
            <a:off x="10070299" y="145282"/>
            <a:ext cx="2005586" cy="3787200"/>
          </a:xfrm>
          <a:prstGeom prst="rect">
            <a:avLst/>
          </a:prstGeom>
        </p:spPr>
      </p:pic>
      <p:sp>
        <p:nvSpPr>
          <p:cNvPr id="2" name="Title 1">
            <a:extLst>
              <a:ext uri="{FF2B5EF4-FFF2-40B4-BE49-F238E27FC236}">
                <a16:creationId xmlns:a16="http://schemas.microsoft.com/office/drawing/2014/main" id="{8667C10B-D0F1-3C72-EFA4-FD923450EB52}"/>
              </a:ext>
            </a:extLst>
          </p:cNvPr>
          <p:cNvSpPr txBox="1">
            <a:spLocks/>
          </p:cNvSpPr>
          <p:nvPr/>
        </p:nvSpPr>
        <p:spPr>
          <a:xfrm>
            <a:off x="1853053" y="156116"/>
            <a:ext cx="5404093" cy="896619"/>
          </a:xfrm>
          <a:prstGeom prst="rect">
            <a:avLst/>
          </a:prstGeom>
        </p:spPr>
        <p:txBody>
          <a:bodyPr>
            <a:normAutofit fontScale="92500"/>
          </a:bodyPr>
          <a:lstStyle>
            <a:lvl1pPr algn="l" defTabSz="914400" rtl="0" eaLnBrk="1" latinLnBrk="0" hangingPunct="1">
              <a:spcBef>
                <a:spcPct val="0"/>
              </a:spcBef>
              <a:buNone/>
              <a:defRPr sz="2000" b="1" kern="1200">
                <a:solidFill>
                  <a:schemeClr val="bg1"/>
                </a:solidFill>
                <a:latin typeface="Arial" pitchFamily="34" charset="0"/>
                <a:ea typeface="+mj-ea"/>
                <a:cs typeface="Arial" pitchFamily="34" charset="0"/>
              </a:defRPr>
            </a:lvl1pPr>
          </a:lstStyle>
          <a:p>
            <a:pPr marL="0" lvl="0" indent="0">
              <a:lnSpc>
                <a:spcPct val="107000"/>
              </a:lnSpc>
              <a:buNone/>
            </a:pPr>
            <a:r>
              <a:rPr lang="fr-FR" sz="3200" b="1" dirty="0">
                <a:effectLst/>
                <a:latin typeface="Calibri" panose="020F0502020204030204" pitchFamily="34" charset="0"/>
                <a:ea typeface="Calibri" panose="020F0502020204030204" pitchFamily="34" charset="0"/>
                <a:cs typeface="Times New Roman" panose="02020603050405020304" pitchFamily="18" charset="0"/>
              </a:rPr>
              <a:t>Des idées pour votre campagne</a:t>
            </a:r>
            <a:endParaRPr lang="en-US" sz="32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Slide Number Placeholder 3">
            <a:extLst>
              <a:ext uri="{FF2B5EF4-FFF2-40B4-BE49-F238E27FC236}">
                <a16:creationId xmlns:a16="http://schemas.microsoft.com/office/drawing/2014/main" id="{E8BE8451-9E75-C0B5-63E1-7A096561C7DF}"/>
              </a:ext>
            </a:extLst>
          </p:cNvPr>
          <p:cNvSpPr>
            <a:spLocks noGrp="1"/>
          </p:cNvSpPr>
          <p:nvPr>
            <p:ph type="sldNum" sz="quarter" idx="12"/>
          </p:nvPr>
        </p:nvSpPr>
        <p:spPr>
          <a:xfrm>
            <a:off x="11414687" y="6480176"/>
            <a:ext cx="768085" cy="365125"/>
          </a:xfrm>
        </p:spPr>
        <p:txBody>
          <a:bodyPr/>
          <a:lstStyle/>
          <a:p>
            <a:fld id="{5857359A-ACC2-4AC8-94CA-842605F06C6B}" type="slidenum">
              <a:rPr lang="en-US" smtClean="0"/>
              <a:pPr/>
              <a:t>71</a:t>
            </a:fld>
            <a:endParaRPr lang="en-US" dirty="0"/>
          </a:p>
        </p:txBody>
      </p:sp>
    </p:spTree>
    <p:custDataLst>
      <p:tags r:id="rId1"/>
    </p:custDataLst>
    <p:extLst>
      <p:ext uri="{BB962C8B-B14F-4D97-AF65-F5344CB8AC3E}">
        <p14:creationId xmlns:p14="http://schemas.microsoft.com/office/powerpoint/2010/main" val="4794056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693A9E-6EE3-1718-3480-64DD48B70358}"/>
              </a:ext>
            </a:extLst>
          </p:cNvPr>
          <p:cNvSpPr>
            <a:spLocks noGrp="1"/>
          </p:cNvSpPr>
          <p:nvPr>
            <p:ph sz="half" idx="1"/>
          </p:nvPr>
        </p:nvSpPr>
        <p:spPr>
          <a:xfrm>
            <a:off x="232229" y="1184222"/>
            <a:ext cx="6413500" cy="5184361"/>
          </a:xfrm>
        </p:spPr>
        <p:txBody>
          <a:bodyPr>
            <a:normAutofit fontScale="92500"/>
          </a:bodyPr>
          <a:lstStyle/>
          <a:p>
            <a:pPr marL="0" lvl="0" indent="0">
              <a:lnSpc>
                <a:spcPct val="107000"/>
              </a:lnSpc>
              <a:buNone/>
            </a:pPr>
            <a:r>
              <a:rPr lang="en-US" sz="3200" b="1" dirty="0">
                <a:effectLst/>
                <a:latin typeface="Calibri" panose="020F0502020204030204" pitchFamily="34" charset="0"/>
                <a:ea typeface="Calibri" panose="020F0502020204030204" pitchFamily="34" charset="0"/>
                <a:cs typeface="Times New Roman" panose="02020603050405020304" pitchFamily="18" charset="0"/>
              </a:rPr>
              <a:t>Plus </a:t>
            </a:r>
            <a:r>
              <a:rPr lang="en-US" sz="3200" b="1" dirty="0" err="1">
                <a:effectLst/>
                <a:latin typeface="Calibri" panose="020F0502020204030204" pitchFamily="34" charset="0"/>
                <a:ea typeface="Calibri" panose="020F0502020204030204" pitchFamily="34" charset="0"/>
                <a:cs typeface="Times New Roman" panose="02020603050405020304" pitchFamily="18" charset="0"/>
              </a:rPr>
              <a:t>d'idées</a:t>
            </a:r>
            <a:r>
              <a:rPr lang="en-US" sz="3200" b="1" dirty="0">
                <a:effectLst/>
                <a:latin typeface="Calibri" panose="020F0502020204030204" pitchFamily="34" charset="0"/>
                <a:ea typeface="Calibri" panose="020F0502020204030204" pitchFamily="34" charset="0"/>
                <a:cs typeface="Times New Roman" panose="02020603050405020304" pitchFamily="18" charset="0"/>
              </a:rPr>
              <a:t> à </a:t>
            </a:r>
            <a:r>
              <a:rPr lang="en-US" sz="3200" b="1" dirty="0" err="1">
                <a:effectLst/>
                <a:latin typeface="Calibri" panose="020F0502020204030204" pitchFamily="34" charset="0"/>
                <a:ea typeface="Calibri" panose="020F0502020204030204" pitchFamily="34" charset="0"/>
                <a:cs typeface="Times New Roman" panose="02020603050405020304" pitchFamily="18" charset="0"/>
              </a:rPr>
              <a:t>considérer</a:t>
            </a:r>
            <a:r>
              <a:rPr lang="en-US" sz="3200" b="1" dirty="0">
                <a:effectLst/>
                <a:latin typeface="Calibri" panose="020F0502020204030204" pitchFamily="34" charset="0"/>
                <a:ea typeface="Calibri" panose="020F0502020204030204" pitchFamily="34" charset="0"/>
                <a:cs typeface="Times New Roman" panose="02020603050405020304" pitchFamily="18" charset="0"/>
              </a:rPr>
              <a:t>…</a:t>
            </a:r>
          </a:p>
          <a:p>
            <a:pPr marL="0" lvl="0" indent="0">
              <a:lnSpc>
                <a:spcPct val="107000"/>
              </a:lnSpc>
              <a:buNone/>
            </a:pPr>
            <a:r>
              <a:rPr lang="fr-FR" sz="2400" b="1" dirty="0">
                <a:effectLst/>
                <a:latin typeface="Calibri" panose="020F0502020204030204" pitchFamily="34" charset="0"/>
                <a:ea typeface="Calibri" panose="020F0502020204030204" pitchFamily="34" charset="0"/>
                <a:cs typeface="Times New Roman" panose="02020603050405020304" pitchFamily="18" charset="0"/>
              </a:rPr>
              <a:t>Événements spéciaux à durée limitée </a:t>
            </a:r>
            <a:r>
              <a:rPr lang="en-CA" sz="2400" b="1" dirty="0">
                <a:effectLst/>
                <a:latin typeface="Calibri" panose="020F0502020204030204" pitchFamily="34" charset="0"/>
                <a:ea typeface="Calibri" panose="020F0502020204030204" pitchFamily="34" charset="0"/>
                <a:cs typeface="Times New Roman" panose="02020603050405020304" pitchFamily="18" charset="0"/>
              </a:rPr>
              <a:t>:</a:t>
            </a:r>
          </a:p>
          <a:p>
            <a:pPr marL="742950" lvl="1" indent="-285750">
              <a:lnSpc>
                <a:spcPct val="107000"/>
              </a:lnSpc>
              <a:buFont typeface="Courier New" panose="02070309020205020404" pitchFamily="49" charset="0"/>
              <a:buChar char="o"/>
            </a:pPr>
            <a:r>
              <a:rPr lang="fr-FR" dirty="0">
                <a:effectLst/>
                <a:latin typeface="Calibri" panose="020F0502020204030204" pitchFamily="34" charset="0"/>
                <a:ea typeface="Calibri" panose="020F0502020204030204" pitchFamily="34" charset="0"/>
                <a:cs typeface="Times New Roman" panose="02020603050405020304" pitchFamily="18" charset="0"/>
              </a:rPr>
              <a:t>Organisez un événement spécial pendant la Semaine de sensibilisation à la sécurité nautique, la Semaine de la pêche ou la Semaine de prévention de la noyade</a:t>
            </a:r>
          </a:p>
          <a:p>
            <a:pPr marL="742950" lvl="1" indent="-285750">
              <a:lnSpc>
                <a:spcPct val="107000"/>
              </a:lnSpc>
              <a:buFont typeface="Courier New" panose="02070309020205020404" pitchFamily="49" charset="0"/>
              <a:buChar char="o"/>
            </a:pPr>
            <a:r>
              <a:rPr lang="fr-FR" dirty="0">
                <a:effectLst/>
                <a:latin typeface="Calibri" panose="020F0502020204030204" pitchFamily="34" charset="0"/>
                <a:ea typeface="Calibri" panose="020F0502020204030204" pitchFamily="34" charset="0"/>
                <a:cs typeface="Times New Roman" panose="02020603050405020304" pitchFamily="18" charset="0"/>
              </a:rPr>
              <a:t>Organiser des événements « d'appréciation des clients » pendant la saison de navigation</a:t>
            </a:r>
          </a:p>
          <a:p>
            <a:pPr marL="742950" lvl="1" indent="-285750">
              <a:lnSpc>
                <a:spcPct val="107000"/>
              </a:lnSpc>
              <a:buFont typeface="Courier New" panose="02070309020205020404" pitchFamily="49" charset="0"/>
              <a:buChar char="o"/>
            </a:pPr>
            <a:r>
              <a:rPr lang="fr-FR" dirty="0">
                <a:effectLst/>
                <a:latin typeface="Calibri" panose="020F0502020204030204" pitchFamily="34" charset="0"/>
                <a:ea typeface="Calibri" panose="020F0502020204030204" pitchFamily="34" charset="0"/>
                <a:cs typeface="Times New Roman" panose="02020603050405020304" pitchFamily="18" charset="0"/>
              </a:rPr>
              <a:t>Participer à des événements locaux autour des principales célébrations provinciales/nationales - Fête de Victoria, Fête du Canada, Fête de la Saint-Jean Baptiste, Fête du Nautisme, etc.</a:t>
            </a:r>
          </a:p>
          <a:p>
            <a:endParaRPr lang="en-CA" dirty="0"/>
          </a:p>
        </p:txBody>
      </p:sp>
      <p:pic>
        <p:nvPicPr>
          <p:cNvPr id="4" name="Picture 3" descr="A group of people standing outside&#10;&#10;Description automatically generated with medium confidence">
            <a:extLst>
              <a:ext uri="{FF2B5EF4-FFF2-40B4-BE49-F238E27FC236}">
                <a16:creationId xmlns:a16="http://schemas.microsoft.com/office/drawing/2014/main" id="{54D8B1B7-1E90-D599-8EFE-4CAEB16E704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74739" y="489416"/>
            <a:ext cx="3945679" cy="2623457"/>
          </a:xfrm>
          <a:prstGeom prst="rect">
            <a:avLst/>
          </a:prstGeom>
        </p:spPr>
      </p:pic>
      <p:pic>
        <p:nvPicPr>
          <p:cNvPr id="6" name="Picture 5" descr="A group of people on a boat&#10;&#10;Description automatically generated with low confidence">
            <a:extLst>
              <a:ext uri="{FF2B5EF4-FFF2-40B4-BE49-F238E27FC236}">
                <a16:creationId xmlns:a16="http://schemas.microsoft.com/office/drawing/2014/main" id="{748A1860-F956-A7C1-2649-427D17FAC28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31908" y="3255711"/>
            <a:ext cx="2334655" cy="3112873"/>
          </a:xfrm>
          <a:prstGeom prst="rect">
            <a:avLst/>
          </a:prstGeom>
        </p:spPr>
      </p:pic>
      <p:sp>
        <p:nvSpPr>
          <p:cNvPr id="2" name="Title 1">
            <a:extLst>
              <a:ext uri="{FF2B5EF4-FFF2-40B4-BE49-F238E27FC236}">
                <a16:creationId xmlns:a16="http://schemas.microsoft.com/office/drawing/2014/main" id="{6728005B-8837-796C-42E1-017501DDDC34}"/>
              </a:ext>
            </a:extLst>
          </p:cNvPr>
          <p:cNvSpPr txBox="1">
            <a:spLocks/>
          </p:cNvSpPr>
          <p:nvPr/>
        </p:nvSpPr>
        <p:spPr>
          <a:xfrm>
            <a:off x="2118732" y="156116"/>
            <a:ext cx="5312582" cy="896619"/>
          </a:xfrm>
          <a:prstGeom prst="rect">
            <a:avLst/>
          </a:prstGeom>
        </p:spPr>
        <p:txBody>
          <a:bodyPr>
            <a:normAutofit fontScale="92500"/>
          </a:bodyPr>
          <a:lstStyle>
            <a:lvl1pPr algn="l" defTabSz="914400" rtl="0" eaLnBrk="1" latinLnBrk="0" hangingPunct="1">
              <a:spcBef>
                <a:spcPct val="0"/>
              </a:spcBef>
              <a:buNone/>
              <a:defRPr sz="2000" b="1" kern="1200">
                <a:solidFill>
                  <a:schemeClr val="bg1"/>
                </a:solidFill>
                <a:latin typeface="Arial" pitchFamily="34" charset="0"/>
                <a:ea typeface="+mj-ea"/>
                <a:cs typeface="Arial" pitchFamily="34" charset="0"/>
              </a:defRPr>
            </a:lvl1pPr>
          </a:lstStyle>
          <a:p>
            <a:pPr marL="0" lvl="0" indent="0">
              <a:lnSpc>
                <a:spcPct val="107000"/>
              </a:lnSpc>
              <a:buNone/>
            </a:pPr>
            <a:r>
              <a:rPr lang="fr-FR" sz="3200" b="1" dirty="0">
                <a:effectLst/>
                <a:latin typeface="Calibri" panose="020F0502020204030204" pitchFamily="34" charset="0"/>
                <a:ea typeface="Calibri" panose="020F0502020204030204" pitchFamily="34" charset="0"/>
                <a:cs typeface="Times New Roman" panose="02020603050405020304" pitchFamily="18" charset="0"/>
              </a:rPr>
              <a:t>Des idées pour votre campagne</a:t>
            </a:r>
            <a:endParaRPr lang="en-US" sz="32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Slide Number Placeholder 3">
            <a:extLst>
              <a:ext uri="{FF2B5EF4-FFF2-40B4-BE49-F238E27FC236}">
                <a16:creationId xmlns:a16="http://schemas.microsoft.com/office/drawing/2014/main" id="{1606D531-C559-5B25-D098-D16E735B71E5}"/>
              </a:ext>
            </a:extLst>
          </p:cNvPr>
          <p:cNvSpPr txBox="1">
            <a:spLocks/>
          </p:cNvSpPr>
          <p:nvPr/>
        </p:nvSpPr>
        <p:spPr>
          <a:xfrm>
            <a:off x="11414687" y="6480176"/>
            <a:ext cx="76808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857359A-ACC2-4AC8-94CA-842605F06C6B}" type="slidenum">
              <a:rPr lang="en-US" smtClean="0">
                <a:solidFill>
                  <a:schemeClr val="bg1">
                    <a:lumMod val="50000"/>
                  </a:schemeClr>
                </a:solidFill>
              </a:rPr>
              <a:pPr algn="r"/>
              <a:t>72</a:t>
            </a:fld>
            <a:endParaRPr lang="en-US" dirty="0">
              <a:solidFill>
                <a:schemeClr val="bg1">
                  <a:lumMod val="50000"/>
                </a:schemeClr>
              </a:solidFill>
            </a:endParaRPr>
          </a:p>
        </p:txBody>
      </p:sp>
    </p:spTree>
    <p:custDataLst>
      <p:tags r:id="rId1"/>
    </p:custDataLst>
    <p:extLst>
      <p:ext uri="{BB962C8B-B14F-4D97-AF65-F5344CB8AC3E}">
        <p14:creationId xmlns:p14="http://schemas.microsoft.com/office/powerpoint/2010/main" val="3212992209"/>
      </p:ext>
    </p:extLst>
  </p:cSld>
  <p:clrMapOvr>
    <a:masterClrMapping/>
  </p:clrMapOvr>
  <p:transition spd="slow">
    <p:fade thruBlk="1"/>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9D826C-D65B-FED9-81E2-ABBC8C20CEED}"/>
              </a:ext>
            </a:extLst>
          </p:cNvPr>
          <p:cNvSpPr txBox="1"/>
          <p:nvPr/>
        </p:nvSpPr>
        <p:spPr>
          <a:xfrm>
            <a:off x="689811" y="1285410"/>
            <a:ext cx="9983530" cy="1721369"/>
          </a:xfrm>
          <a:prstGeom prst="rect">
            <a:avLst/>
          </a:prstGeom>
          <a:noFill/>
        </p:spPr>
        <p:txBody>
          <a:bodyPr wrap="square" rtlCol="0">
            <a:spAutoFit/>
          </a:bodyPr>
          <a:lstStyle/>
          <a:p>
            <a:pPr lvl="1">
              <a:lnSpc>
                <a:spcPct val="107000"/>
              </a:lnSpc>
            </a:pPr>
            <a:r>
              <a:rPr lang="fr-FR" sz="2800" b="1" dirty="0">
                <a:effectLst/>
                <a:latin typeface="Calibri" panose="020F0502020204030204" pitchFamily="34" charset="0"/>
                <a:ea typeface="Calibri" panose="020F0502020204030204" pitchFamily="34" charset="0"/>
                <a:cs typeface="Times New Roman" panose="02020603050405020304" pitchFamily="18" charset="0"/>
              </a:rPr>
              <a:t>Relations avec les partenaires locaux </a:t>
            </a:r>
            <a:r>
              <a:rPr lang="en-CA" sz="2800" b="1" dirty="0">
                <a:effectLst/>
                <a:latin typeface="Calibri" panose="020F0502020204030204" pitchFamily="34" charset="0"/>
                <a:ea typeface="Calibri" panose="020F0502020204030204" pitchFamily="34" charset="0"/>
                <a:cs typeface="Times New Roman" panose="02020603050405020304" pitchFamily="18" charset="0"/>
              </a:rPr>
              <a:t>:</a:t>
            </a:r>
          </a:p>
          <a:p>
            <a:pPr marL="742950" lvl="1" indent="-285750">
              <a:lnSpc>
                <a:spcPct val="107000"/>
              </a:lnSpc>
              <a:buFont typeface="Courier New" panose="02070309020205020404" pitchFamily="49" charset="0"/>
              <a:buChar char="o"/>
            </a:pPr>
            <a:r>
              <a:rPr lang="fr-FR" sz="2400" dirty="0">
                <a:latin typeface="Calibri" panose="020F0502020204030204" pitchFamily="34" charset="0"/>
                <a:ea typeface="Calibri" panose="020F0502020204030204" pitchFamily="34" charset="0"/>
                <a:cs typeface="Times New Roman" panose="02020603050405020304" pitchFamily="18" charset="0"/>
              </a:rPr>
              <a:t>Contactez les associations, les chambres de commerce locales, les ECP-CPS, les partenaires communautaires pour vous aider à passer le mot, à travailler avec vous.</a:t>
            </a:r>
            <a:endParaRPr lang="en-CA" dirty="0"/>
          </a:p>
        </p:txBody>
      </p:sp>
      <p:pic>
        <p:nvPicPr>
          <p:cNvPr id="4" name="Picture 3" descr="A picture containing text, outdoor, sky, ground&#10;&#10;Description automatically generated">
            <a:extLst>
              <a:ext uri="{FF2B5EF4-FFF2-40B4-BE49-F238E27FC236}">
                <a16:creationId xmlns:a16="http://schemas.microsoft.com/office/drawing/2014/main" id="{4FF1ABB8-5E32-7050-112F-61EBB17D443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72696" y="3265714"/>
            <a:ext cx="3622765" cy="2717074"/>
          </a:xfrm>
          <a:prstGeom prst="rect">
            <a:avLst/>
          </a:prstGeom>
        </p:spPr>
      </p:pic>
      <p:pic>
        <p:nvPicPr>
          <p:cNvPr id="6" name="Picture 5" descr="A picture containing outdoor, boat&#10;&#10;Description automatically generated">
            <a:extLst>
              <a:ext uri="{FF2B5EF4-FFF2-40B4-BE49-F238E27FC236}">
                <a16:creationId xmlns:a16="http://schemas.microsoft.com/office/drawing/2014/main" id="{ED130788-7E3E-5A3C-ED75-C8CAF150D8B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0800000">
            <a:off x="2381791" y="3327762"/>
            <a:ext cx="3457305" cy="2592978"/>
          </a:xfrm>
          <a:prstGeom prst="rect">
            <a:avLst/>
          </a:prstGeom>
        </p:spPr>
      </p:pic>
      <p:sp>
        <p:nvSpPr>
          <p:cNvPr id="3" name="Title 1">
            <a:extLst>
              <a:ext uri="{FF2B5EF4-FFF2-40B4-BE49-F238E27FC236}">
                <a16:creationId xmlns:a16="http://schemas.microsoft.com/office/drawing/2014/main" id="{53AF0092-A84E-1CBD-57D6-560AC8DE6877}"/>
              </a:ext>
            </a:extLst>
          </p:cNvPr>
          <p:cNvSpPr txBox="1">
            <a:spLocks/>
          </p:cNvSpPr>
          <p:nvPr/>
        </p:nvSpPr>
        <p:spPr>
          <a:xfrm>
            <a:off x="2118731" y="156116"/>
            <a:ext cx="6851097" cy="896619"/>
          </a:xfrm>
          <a:prstGeom prst="rect">
            <a:avLst/>
          </a:prstGeom>
        </p:spPr>
        <p:txBody>
          <a:bodyPr>
            <a:normAutofit/>
          </a:bodyPr>
          <a:lstStyle>
            <a:lvl1pPr algn="l" defTabSz="914400" rtl="0" eaLnBrk="1" latinLnBrk="0" hangingPunct="1">
              <a:spcBef>
                <a:spcPct val="0"/>
              </a:spcBef>
              <a:buNone/>
              <a:defRPr sz="2000" b="1" kern="1200">
                <a:solidFill>
                  <a:schemeClr val="bg1"/>
                </a:solidFill>
                <a:latin typeface="Arial" pitchFamily="34" charset="0"/>
                <a:ea typeface="+mj-ea"/>
                <a:cs typeface="Arial" pitchFamily="34" charset="0"/>
              </a:defRPr>
            </a:lvl1pPr>
          </a:lstStyle>
          <a:p>
            <a:pPr marL="0" lvl="0" indent="0">
              <a:lnSpc>
                <a:spcPct val="107000"/>
              </a:lnSpc>
              <a:buNone/>
            </a:pPr>
            <a:r>
              <a:rPr lang="fr-FR" sz="3200" b="1" dirty="0">
                <a:effectLst/>
                <a:latin typeface="Calibri" panose="020F0502020204030204" pitchFamily="34" charset="0"/>
                <a:ea typeface="Calibri" panose="020F0502020204030204" pitchFamily="34" charset="0"/>
                <a:cs typeface="Times New Roman" panose="02020603050405020304" pitchFamily="18" charset="0"/>
              </a:rPr>
              <a:t>Des idées pour votre campagne</a:t>
            </a:r>
            <a:endParaRPr lang="en-US" sz="32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Slide Number Placeholder 3">
            <a:extLst>
              <a:ext uri="{FF2B5EF4-FFF2-40B4-BE49-F238E27FC236}">
                <a16:creationId xmlns:a16="http://schemas.microsoft.com/office/drawing/2014/main" id="{7DF800BF-AF9F-BC2D-01B4-23C13D90C683}"/>
              </a:ext>
            </a:extLst>
          </p:cNvPr>
          <p:cNvSpPr>
            <a:spLocks noGrp="1"/>
          </p:cNvSpPr>
          <p:nvPr>
            <p:ph type="sldNum" sz="quarter" idx="12"/>
          </p:nvPr>
        </p:nvSpPr>
        <p:spPr>
          <a:xfrm>
            <a:off x="11414687" y="6480176"/>
            <a:ext cx="768085" cy="365125"/>
          </a:xfrm>
        </p:spPr>
        <p:txBody>
          <a:bodyPr/>
          <a:lstStyle/>
          <a:p>
            <a:fld id="{5857359A-ACC2-4AC8-94CA-842605F06C6B}" type="slidenum">
              <a:rPr lang="en-US" smtClean="0"/>
              <a:pPr/>
              <a:t>73</a:t>
            </a:fld>
            <a:endParaRPr lang="en-US" dirty="0"/>
          </a:p>
        </p:txBody>
      </p:sp>
    </p:spTree>
    <p:custDataLst>
      <p:tags r:id="rId1"/>
    </p:custDataLst>
    <p:extLst>
      <p:ext uri="{BB962C8B-B14F-4D97-AF65-F5344CB8AC3E}">
        <p14:creationId xmlns:p14="http://schemas.microsoft.com/office/powerpoint/2010/main" val="32861813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57359A-ACC2-4AC8-94CA-842605F06C6B}" type="slidenum">
              <a:rPr lang="en-US" smtClean="0"/>
              <a:pPr/>
              <a:t>74</a:t>
            </a:fld>
            <a:endParaRPr lang="en-US"/>
          </a:p>
        </p:txBody>
      </p:sp>
      <p:sp>
        <p:nvSpPr>
          <p:cNvPr id="5" name="Rectangle 4"/>
          <p:cNvSpPr>
            <a:spLocks noChangeArrowheads="1"/>
          </p:cNvSpPr>
          <p:nvPr/>
        </p:nvSpPr>
        <p:spPr bwMode="auto">
          <a:xfrm>
            <a:off x="2971800" y="2438400"/>
            <a:ext cx="6400800" cy="2120900"/>
          </a:xfrm>
          <a:prstGeom prst="rect">
            <a:avLst/>
          </a:prstGeom>
          <a:solidFill>
            <a:srgbClr val="DDDDDD"/>
          </a:solidFill>
          <a:ln w="9525">
            <a:noFill/>
            <a:miter lim="800000"/>
            <a:headEnd/>
            <a:tailEnd/>
          </a:ln>
        </p:spPr>
        <p:txBody>
          <a:bodyPr wrap="none" anchor="ctr"/>
          <a:lstStyle/>
          <a:p>
            <a:endParaRPr lang="en-US" b="1"/>
          </a:p>
        </p:txBody>
      </p:sp>
      <p:sp>
        <p:nvSpPr>
          <p:cNvPr id="6" name="Rectangle 5"/>
          <p:cNvSpPr>
            <a:spLocks noChangeArrowheads="1"/>
          </p:cNvSpPr>
          <p:nvPr/>
        </p:nvSpPr>
        <p:spPr bwMode="auto">
          <a:xfrm>
            <a:off x="3124200" y="2590800"/>
            <a:ext cx="6096000" cy="1828800"/>
          </a:xfrm>
          <a:prstGeom prst="rect">
            <a:avLst/>
          </a:prstGeom>
          <a:solidFill>
            <a:srgbClr val="D95E23"/>
          </a:solidFill>
          <a:ln w="9525">
            <a:noFill/>
            <a:miter lim="800000"/>
            <a:headEnd/>
            <a:tailEnd/>
          </a:ln>
        </p:spPr>
        <p:txBody>
          <a:bodyPr wrap="none" anchor="ctr"/>
          <a:lstStyle/>
          <a:p>
            <a:pPr algn="ctr" eaLnBrk="1" hangingPunct="1">
              <a:spcBef>
                <a:spcPct val="0"/>
              </a:spcBef>
              <a:buFontTx/>
              <a:buNone/>
            </a:pPr>
            <a:r>
              <a:rPr lang="en-US" sz="3600" dirty="0">
                <a:latin typeface="Arial" pitchFamily="34" charset="0"/>
                <a:cs typeface="Arial" pitchFamily="34" charset="0"/>
              </a:rPr>
              <a:t>Appel à </a:t>
            </a:r>
            <a:r>
              <a:rPr lang="en-US" sz="3600" dirty="0" err="1">
                <a:latin typeface="Arial" pitchFamily="34" charset="0"/>
                <a:cs typeface="Arial" pitchFamily="34" charset="0"/>
              </a:rPr>
              <a:t>l’action</a:t>
            </a:r>
            <a:endParaRPr lang="en-US" sz="3600" dirty="0">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val="1792235169"/>
      </p:ext>
    </p:extLst>
  </p:cSld>
  <p:clrMapOvr>
    <a:masterClrMapping/>
  </p:clrMapOvr>
  <p:transition spd="slow">
    <p:fade thruBlk="1"/>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62E277E-D831-9376-6265-C0E5BB61B410}"/>
              </a:ext>
            </a:extLst>
          </p:cNvPr>
          <p:cNvSpPr>
            <a:spLocks noGrp="1"/>
          </p:cNvSpPr>
          <p:nvPr>
            <p:ph type="title"/>
          </p:nvPr>
        </p:nvSpPr>
        <p:spPr>
          <a:xfrm>
            <a:off x="2057399" y="0"/>
            <a:ext cx="7019693" cy="1052736"/>
          </a:xfrm>
        </p:spPr>
        <p:txBody>
          <a:bodyPr>
            <a:normAutofit/>
          </a:bodyPr>
          <a:lstStyle/>
          <a:p>
            <a:r>
              <a:rPr lang="en-US" sz="2800" dirty="0"/>
              <a:t>Plan &amp; Implement your own Campaign!</a:t>
            </a:r>
          </a:p>
        </p:txBody>
      </p:sp>
      <p:sp>
        <p:nvSpPr>
          <p:cNvPr id="2" name="TextBox 1">
            <a:extLst>
              <a:ext uri="{FF2B5EF4-FFF2-40B4-BE49-F238E27FC236}">
                <a16:creationId xmlns:a16="http://schemas.microsoft.com/office/drawing/2014/main" id="{1A9D826C-D65B-FED9-81E2-ABBC8C20CEED}"/>
              </a:ext>
            </a:extLst>
          </p:cNvPr>
          <p:cNvSpPr txBox="1"/>
          <p:nvPr/>
        </p:nvSpPr>
        <p:spPr>
          <a:xfrm>
            <a:off x="9228" y="1140771"/>
            <a:ext cx="5985173" cy="5570717"/>
          </a:xfrm>
        </p:spPr>
        <p:txBody>
          <a:bodyPr rtlCol="0">
            <a:normAutofit fontScale="85000" lnSpcReduction="20000"/>
          </a:bodyPr>
          <a:lstStyle/>
          <a:p>
            <a:pPr marL="742950" lvl="1" indent="-285750">
              <a:lnSpc>
                <a:spcPct val="90000"/>
              </a:lnSpc>
              <a:spcBef>
                <a:spcPct val="20000"/>
              </a:spcBef>
              <a:buFont typeface="Arial" pitchFamily="34" charset="0"/>
              <a:buChar char="o"/>
            </a:pPr>
            <a:r>
              <a:rPr lang="fr-FR" sz="2400" dirty="0"/>
              <a:t>Planifiez et mettez en œuvre votre propre campagne !</a:t>
            </a:r>
          </a:p>
          <a:p>
            <a:pPr marL="1200150" lvl="2" indent="-285750">
              <a:lnSpc>
                <a:spcPct val="90000"/>
              </a:lnSpc>
              <a:spcBef>
                <a:spcPct val="20000"/>
              </a:spcBef>
              <a:buFont typeface="Arial" pitchFamily="34" charset="0"/>
              <a:buChar char="o"/>
            </a:pPr>
            <a:r>
              <a:rPr lang="fr-FR" sz="2400" dirty="0"/>
              <a:t>Tirez parti de ce que nous avons appris, commandez nos matériaux, envoyez-les à vos membres ou clients et mettez en œuvre votre propre campagne locale.</a:t>
            </a:r>
          </a:p>
          <a:p>
            <a:pPr marL="1200150" lvl="2" indent="-285750">
              <a:lnSpc>
                <a:spcPct val="90000"/>
              </a:lnSpc>
              <a:spcBef>
                <a:spcPct val="20000"/>
              </a:spcBef>
              <a:buFont typeface="Arial" pitchFamily="34" charset="0"/>
              <a:buChar char="o"/>
            </a:pPr>
            <a:r>
              <a:rPr lang="fr-FR" sz="2400" dirty="0"/>
              <a:t>C'est à nouveau cette période de l'année où les plaisanciers commencent à penser à retourner sur l'eau, et nous voulons vous demander votre soutien pour transmettre au public le contenu éducatif sur la sécurité nautique de « </a:t>
            </a:r>
            <a:r>
              <a:rPr lang="fr-FR" sz="2400" b="1" dirty="0"/>
              <a:t>À portée de main </a:t>
            </a:r>
            <a:r>
              <a:rPr lang="fr-FR" sz="2400" dirty="0"/>
              <a:t>».</a:t>
            </a:r>
          </a:p>
          <a:p>
            <a:pPr marL="1200150" lvl="2" indent="-285750">
              <a:lnSpc>
                <a:spcPct val="90000"/>
              </a:lnSpc>
              <a:spcBef>
                <a:spcPct val="20000"/>
              </a:spcBef>
              <a:buFont typeface="Arial" pitchFamily="34" charset="0"/>
              <a:buChar char="o"/>
            </a:pPr>
            <a:r>
              <a:rPr lang="fr-FR" sz="2400" dirty="0"/>
              <a:t>« Profitez du Nautisme » est un programme national de sensibilisation qui diffuse des messages et des conseils sur la sécurité nautique à l'aide de la réalité augmentée. La campagne et Profitezdunautisme.ca sont conçus pour améliorer l'éducation des plaisanciers en enseignant de meilleures pratiques de préparation, de prévention et de compétence, et en fin de compte augmenter les taux de port du gilet de sauvetage chez les plaisanciers.</a:t>
            </a:r>
          </a:p>
        </p:txBody>
      </p:sp>
      <p:pic>
        <p:nvPicPr>
          <p:cNvPr id="3" name="Picture 2" descr="A picture containing text, window&#10;&#10;Description automatically generated">
            <a:extLst>
              <a:ext uri="{FF2B5EF4-FFF2-40B4-BE49-F238E27FC236}">
                <a16:creationId xmlns:a16="http://schemas.microsoft.com/office/drawing/2014/main" id="{ACF822CB-4DF4-4837-621B-39EAF46F5E8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1"/>
          <a:stretch/>
        </p:blipFill>
        <p:spPr>
          <a:xfrm>
            <a:off x="6197601" y="1052513"/>
            <a:ext cx="5179484" cy="5256212"/>
          </a:xfrm>
          <a:prstGeom prst="rect">
            <a:avLst/>
          </a:prstGeom>
          <a:noFill/>
        </p:spPr>
      </p:pic>
      <p:sp>
        <p:nvSpPr>
          <p:cNvPr id="10" name="Slide Number Placeholder 4">
            <a:extLst>
              <a:ext uri="{FF2B5EF4-FFF2-40B4-BE49-F238E27FC236}">
                <a16:creationId xmlns:a16="http://schemas.microsoft.com/office/drawing/2014/main" id="{606F61FD-B31C-CF72-B7A6-8CE1B6AACC8D}"/>
              </a:ext>
            </a:extLst>
          </p:cNvPr>
          <p:cNvSpPr>
            <a:spLocks noGrp="1"/>
          </p:cNvSpPr>
          <p:nvPr>
            <p:ph type="sldNum" sz="quarter" idx="11"/>
          </p:nvPr>
        </p:nvSpPr>
        <p:spPr>
          <a:xfrm>
            <a:off x="11414687" y="6480176"/>
            <a:ext cx="768085" cy="365125"/>
          </a:xfrm>
        </p:spPr>
        <p:txBody>
          <a:bodyPr/>
          <a:lstStyle/>
          <a:p>
            <a:pPr>
              <a:spcAft>
                <a:spcPts val="600"/>
              </a:spcAft>
              <a:defRPr/>
            </a:pPr>
            <a:fld id="{2542B3AB-1DA1-4BC4-BF8B-E6C00CD384BB}" type="slidenum">
              <a:rPr lang="en-US"/>
              <a:pPr>
                <a:spcAft>
                  <a:spcPts val="600"/>
                </a:spcAft>
                <a:defRPr/>
              </a:pPr>
              <a:t>75</a:t>
            </a:fld>
            <a:endParaRPr lang="en-US"/>
          </a:p>
        </p:txBody>
      </p:sp>
    </p:spTree>
    <p:custDataLst>
      <p:tags r:id="rId1"/>
    </p:custDataLst>
    <p:extLst>
      <p:ext uri="{BB962C8B-B14F-4D97-AF65-F5344CB8AC3E}">
        <p14:creationId xmlns:p14="http://schemas.microsoft.com/office/powerpoint/2010/main" val="180544209"/>
      </p:ext>
    </p:extLst>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FR" dirty="0"/>
              <a:t>Recherche observationnelle de la RTF - Les plaisanciers et le port de leurs gilets de sauvetage</a:t>
            </a:r>
            <a:endParaRPr lang="en-US" dirty="0"/>
          </a:p>
        </p:txBody>
      </p:sp>
      <p:sp>
        <p:nvSpPr>
          <p:cNvPr id="4" name="Slide Number Placeholder 3"/>
          <p:cNvSpPr>
            <a:spLocks noGrp="1"/>
          </p:cNvSpPr>
          <p:nvPr>
            <p:ph type="sldNum" sz="quarter" idx="12"/>
          </p:nvPr>
        </p:nvSpPr>
        <p:spPr/>
        <p:txBody>
          <a:bodyPr/>
          <a:lstStyle/>
          <a:p>
            <a:fld id="{5857359A-ACC2-4AC8-94CA-842605F06C6B}" type="slidenum">
              <a:rPr lang="en-US" smtClean="0"/>
              <a:pPr/>
              <a:t>8</a:t>
            </a:fld>
            <a:endParaRPr lang="en-US"/>
          </a:p>
        </p:txBody>
      </p:sp>
      <p:sp>
        <p:nvSpPr>
          <p:cNvPr id="6" name="Text Box 5"/>
          <p:cNvSpPr txBox="1">
            <a:spLocks noChangeArrowheads="1"/>
          </p:cNvSpPr>
          <p:nvPr/>
        </p:nvSpPr>
        <p:spPr bwMode="auto">
          <a:xfrm>
            <a:off x="29539" y="1092293"/>
            <a:ext cx="5058656" cy="2564805"/>
          </a:xfrm>
          <a:prstGeom prst="rect">
            <a:avLst/>
          </a:prstGeom>
          <a:noFill/>
          <a:ln w="9525">
            <a:noFill/>
            <a:miter lim="800000"/>
            <a:headEnd/>
            <a:tailEnd/>
          </a:ln>
        </p:spPr>
        <p:txBody>
          <a:bodyPr wrap="square">
            <a:spAutoFit/>
          </a:bodyPr>
          <a:lstStyle/>
          <a:p>
            <a:pPr marL="342900" indent="-342900">
              <a:spcAft>
                <a:spcPts val="800"/>
              </a:spcAft>
              <a:buFont typeface="Arial" pitchFamily="34" charset="0"/>
              <a:buChar char="•"/>
            </a:pPr>
            <a:r>
              <a:rPr lang="fr-FR" sz="1400" b="1" dirty="0">
                <a:latin typeface="Arial" pitchFamily="34" charset="0"/>
                <a:cs typeface="Arial" pitchFamily="34" charset="0"/>
              </a:rPr>
              <a:t>Comment : </a:t>
            </a:r>
            <a:r>
              <a:rPr lang="fr-FR" sz="1400" dirty="0">
                <a:latin typeface="Arial" pitchFamily="34" charset="0"/>
                <a:cs typeface="Arial" pitchFamily="34" charset="0"/>
              </a:rPr>
              <a:t>observation aérienne à partir de deux avions légers équipés de flotteurs :</a:t>
            </a:r>
          </a:p>
          <a:p>
            <a:pPr marL="612000" lvl="1" indent="-342900">
              <a:buFont typeface="Arial" pitchFamily="34" charset="0"/>
              <a:buChar char="•"/>
            </a:pPr>
            <a:r>
              <a:rPr lang="fr-FR" sz="1400" dirty="0">
                <a:latin typeface="Arial" pitchFamily="34" charset="0"/>
                <a:cs typeface="Arial" pitchFamily="34" charset="0"/>
              </a:rPr>
              <a:t>Équipage de 2 personnes pour chaque vol – pilote, observateur/photographe.</a:t>
            </a:r>
          </a:p>
          <a:p>
            <a:pPr marL="612000" lvl="1" indent="-342900">
              <a:buFont typeface="Arial" pitchFamily="34" charset="0"/>
              <a:buChar char="•"/>
            </a:pPr>
            <a:r>
              <a:rPr lang="fr-FR" sz="1400" dirty="0">
                <a:latin typeface="Arial" pitchFamily="34" charset="0"/>
                <a:cs typeface="Arial" pitchFamily="34" charset="0"/>
              </a:rPr>
              <a:t>Photos haute résolution de bateaux prises sur les lacs en contrebas, avec caméras géoréférencées et </a:t>
            </a:r>
            <a:r>
              <a:rPr lang="fr-FR" sz="1400" dirty="0" err="1">
                <a:latin typeface="Arial" pitchFamily="34" charset="0"/>
                <a:cs typeface="Arial" pitchFamily="34" charset="0"/>
              </a:rPr>
              <a:t>gyro-stabilisées</a:t>
            </a:r>
            <a:r>
              <a:rPr lang="fr-FR" sz="1400" dirty="0">
                <a:latin typeface="Arial" pitchFamily="34" charset="0"/>
                <a:cs typeface="Arial" pitchFamily="34" charset="0"/>
              </a:rPr>
              <a:t> de haute qualité. </a:t>
            </a:r>
          </a:p>
          <a:p>
            <a:pPr marL="612000" lvl="1" indent="-342900">
              <a:buFont typeface="Arial" pitchFamily="34" charset="0"/>
              <a:buChar char="•"/>
            </a:pPr>
            <a:r>
              <a:rPr lang="fr-FR" sz="1400" dirty="0">
                <a:latin typeface="Arial" pitchFamily="34" charset="0"/>
                <a:cs typeface="Arial" pitchFamily="34" charset="0"/>
              </a:rPr>
              <a:t>Également, enregistrement de données de site / emplacement, ainsi que d’informations sur les facteurs de risque influents, tels que  température, conditions météorologiques, vent, eau / vagues, etc.</a:t>
            </a:r>
          </a:p>
        </p:txBody>
      </p:sp>
      <p:pic>
        <p:nvPicPr>
          <p:cNvPr id="8" name="Picture 7">
            <a:extLst>
              <a:ext uri="{FF2B5EF4-FFF2-40B4-BE49-F238E27FC236}">
                <a16:creationId xmlns:a16="http://schemas.microsoft.com/office/drawing/2014/main" id="{772185F0-AF15-2F45-A130-40E8C73BBBD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76937" y="1092293"/>
            <a:ext cx="4585525" cy="2608332"/>
          </a:xfrm>
          <a:prstGeom prst="rect">
            <a:avLst/>
          </a:prstGeom>
        </p:spPr>
      </p:pic>
      <p:pic>
        <p:nvPicPr>
          <p:cNvPr id="9" name="Picture 8">
            <a:extLst>
              <a:ext uri="{FF2B5EF4-FFF2-40B4-BE49-F238E27FC236}">
                <a16:creationId xmlns:a16="http://schemas.microsoft.com/office/drawing/2014/main" id="{F96857DA-6094-D52B-36EC-75FB6C9049C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84704" y="796366"/>
            <a:ext cx="2149987" cy="2149987"/>
          </a:xfrm>
          <a:prstGeom prst="rect">
            <a:avLst/>
          </a:prstGeom>
        </p:spPr>
      </p:pic>
      <p:pic>
        <p:nvPicPr>
          <p:cNvPr id="10" name="Picture 9">
            <a:extLst>
              <a:ext uri="{FF2B5EF4-FFF2-40B4-BE49-F238E27FC236}">
                <a16:creationId xmlns:a16="http://schemas.microsoft.com/office/drawing/2014/main" id="{B380377A-8265-FCCA-B991-D4D5B9ACF85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4829" y="3810921"/>
            <a:ext cx="3191495" cy="2608332"/>
          </a:xfrm>
          <a:prstGeom prst="rect">
            <a:avLst/>
          </a:prstGeom>
        </p:spPr>
      </p:pic>
      <p:pic>
        <p:nvPicPr>
          <p:cNvPr id="11" name="Picture 10">
            <a:extLst>
              <a:ext uri="{FF2B5EF4-FFF2-40B4-BE49-F238E27FC236}">
                <a16:creationId xmlns:a16="http://schemas.microsoft.com/office/drawing/2014/main" id="{63C6ED52-4711-64B4-34A8-C92944F4D67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870181" y="2993312"/>
            <a:ext cx="3621279" cy="3425941"/>
          </a:xfrm>
          <a:prstGeom prst="rect">
            <a:avLst/>
          </a:prstGeom>
        </p:spPr>
      </p:pic>
    </p:spTree>
    <p:custDataLst>
      <p:tags r:id="rId1"/>
    </p:custDataLst>
    <p:extLst>
      <p:ext uri="{BB962C8B-B14F-4D97-AF65-F5344CB8AC3E}">
        <p14:creationId xmlns:p14="http://schemas.microsoft.com/office/powerpoint/2010/main" val="4249327822"/>
      </p:ext>
    </p:extLst>
  </p:cSld>
  <p:clrMapOvr>
    <a:masterClrMapping/>
  </p:clrMapOvr>
  <p:transition spd="slow">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FR" dirty="0"/>
              <a:t>Recherche observationnelle de la RTF - Les plaisanciers et le port de leurs gilets de sauvetage</a:t>
            </a:r>
            <a:endParaRPr lang="en-US" dirty="0"/>
          </a:p>
        </p:txBody>
      </p:sp>
      <p:sp>
        <p:nvSpPr>
          <p:cNvPr id="4" name="Slide Number Placeholder 3"/>
          <p:cNvSpPr>
            <a:spLocks noGrp="1"/>
          </p:cNvSpPr>
          <p:nvPr>
            <p:ph type="sldNum" sz="quarter" idx="12"/>
          </p:nvPr>
        </p:nvSpPr>
        <p:spPr/>
        <p:txBody>
          <a:bodyPr/>
          <a:lstStyle/>
          <a:p>
            <a:fld id="{5857359A-ACC2-4AC8-94CA-842605F06C6B}" type="slidenum">
              <a:rPr lang="en-US" smtClean="0"/>
              <a:pPr/>
              <a:t>9</a:t>
            </a:fld>
            <a:endParaRPr lang="en-US"/>
          </a:p>
        </p:txBody>
      </p:sp>
      <p:sp>
        <p:nvSpPr>
          <p:cNvPr id="6" name="Text Box 5"/>
          <p:cNvSpPr txBox="1">
            <a:spLocks noChangeArrowheads="1"/>
          </p:cNvSpPr>
          <p:nvPr/>
        </p:nvSpPr>
        <p:spPr bwMode="auto">
          <a:xfrm>
            <a:off x="328613" y="1270662"/>
            <a:ext cx="4643437" cy="2021066"/>
          </a:xfrm>
          <a:prstGeom prst="rect">
            <a:avLst/>
          </a:prstGeom>
          <a:noFill/>
          <a:ln w="9525">
            <a:noFill/>
            <a:miter lim="800000"/>
            <a:headEnd/>
            <a:tailEnd/>
          </a:ln>
        </p:spPr>
        <p:txBody>
          <a:bodyPr wrap="square">
            <a:spAutoFit/>
          </a:bodyPr>
          <a:lstStyle/>
          <a:p>
            <a:pPr marL="342900" indent="-342900">
              <a:spcAft>
                <a:spcPts val="800"/>
              </a:spcAft>
              <a:buFont typeface="Arial" pitchFamily="34" charset="0"/>
              <a:buChar char="•"/>
            </a:pPr>
            <a:r>
              <a:rPr lang="fr-FR" sz="1400" b="1" dirty="0">
                <a:latin typeface="Arial" pitchFamily="34" charset="0"/>
                <a:cs typeface="Arial" pitchFamily="34" charset="0"/>
              </a:rPr>
              <a:t>Comment (suite) :</a:t>
            </a:r>
          </a:p>
          <a:p>
            <a:pPr marL="800100" lvl="1" indent="-342900">
              <a:spcAft>
                <a:spcPts val="800"/>
              </a:spcAft>
              <a:buFont typeface="Arial" pitchFamily="34" charset="0"/>
              <a:buChar char="•"/>
            </a:pPr>
            <a:r>
              <a:rPr lang="fr-FR" sz="1400" dirty="0">
                <a:latin typeface="Arial" pitchFamily="34" charset="0"/>
                <a:cs typeface="Arial" pitchFamily="34" charset="0"/>
              </a:rPr>
              <a:t>Photos d'une clarté cristalline, en rafales sous différents angles</a:t>
            </a:r>
          </a:p>
          <a:p>
            <a:pPr marL="799200" indent="-342000">
              <a:spcAft>
                <a:spcPts val="800"/>
              </a:spcAft>
            </a:pPr>
            <a:r>
              <a:rPr lang="fr-FR" sz="1400" dirty="0">
                <a:latin typeface="Arial" pitchFamily="34" charset="0"/>
                <a:cs typeface="Arial" pitchFamily="34" charset="0"/>
              </a:rPr>
              <a:t>	... permettant l'identification des détails du bateau, des activités, de l'âge et du sexe des plaisanciers, des rôles d’opérateur versus passagers en rapport avec le port du gilet de sauvetage.</a:t>
            </a:r>
          </a:p>
        </p:txBody>
      </p:sp>
      <p:pic>
        <p:nvPicPr>
          <p:cNvPr id="3" name="Picture 2">
            <a:extLst>
              <a:ext uri="{FF2B5EF4-FFF2-40B4-BE49-F238E27FC236}">
                <a16:creationId xmlns:a16="http://schemas.microsoft.com/office/drawing/2014/main" id="{DD7FF881-43AE-0B57-D21E-E5B02C2DFA4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1553" y="3557589"/>
            <a:ext cx="5147706" cy="2894204"/>
          </a:xfrm>
          <a:prstGeom prst="rect">
            <a:avLst/>
          </a:prstGeom>
        </p:spPr>
      </p:pic>
      <p:pic>
        <p:nvPicPr>
          <p:cNvPr id="5" name="Picture 4">
            <a:extLst>
              <a:ext uri="{FF2B5EF4-FFF2-40B4-BE49-F238E27FC236}">
                <a16:creationId xmlns:a16="http://schemas.microsoft.com/office/drawing/2014/main" id="{571AA0EB-E064-BD10-EF3B-EFE82EAA3ED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98048" y="960377"/>
            <a:ext cx="6212907" cy="2013315"/>
          </a:xfrm>
          <a:prstGeom prst="rect">
            <a:avLst/>
          </a:prstGeom>
        </p:spPr>
      </p:pic>
      <p:pic>
        <p:nvPicPr>
          <p:cNvPr id="7" name="Picture 6">
            <a:extLst>
              <a:ext uri="{FF2B5EF4-FFF2-40B4-BE49-F238E27FC236}">
                <a16:creationId xmlns:a16="http://schemas.microsoft.com/office/drawing/2014/main" id="{FEDDFE76-3629-B64C-92D3-0DEFB498AAF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14391" y="2973692"/>
            <a:ext cx="5925502" cy="3457643"/>
          </a:xfrm>
          <a:prstGeom prst="rect">
            <a:avLst/>
          </a:prstGeom>
        </p:spPr>
      </p:pic>
    </p:spTree>
    <p:custDataLst>
      <p:tags r:id="rId1"/>
    </p:custDataLst>
    <p:extLst>
      <p:ext uri="{BB962C8B-B14F-4D97-AF65-F5344CB8AC3E}">
        <p14:creationId xmlns:p14="http://schemas.microsoft.com/office/powerpoint/2010/main" val="1582583497"/>
      </p:ext>
    </p:extLst>
  </p:cSld>
  <p:clrMapOvr>
    <a:masterClrMapping/>
  </p:clrMapOvr>
  <p:transition spd="slow">
    <p:fade thruBlk="1"/>
  </p:transition>
</p:sld>
</file>

<file path=ppt/tags/tag1.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10.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11.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12.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13.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14.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15.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16.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17.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18.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19.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2.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20.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21.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22.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23.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24.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25.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26.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27.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28.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29.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3.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30.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31.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32.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33.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34.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35.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36.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37.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38.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39.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4.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40.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41.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42.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43.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44.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45.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46.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47.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48.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49.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5.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50.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51.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52.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53.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54.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55.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56.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57.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58.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59.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6.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60.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61.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62.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63.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64.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65.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66.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67.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68.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69.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7.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70.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71.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72.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73.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74.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75.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76.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77.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8.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ags/tag9.xml><?xml version="1.0" encoding="utf-8"?>
<p:tagLst xmlns:a="http://schemas.openxmlformats.org/drawingml/2006/main" xmlns:r="http://schemas.openxmlformats.org/officeDocument/2006/relationships" xmlns:p="http://schemas.openxmlformats.org/presentationml/2006/main">
  <p:tag name="SLIDEMETADATAKEY" val="{&quot;IsGroupedWithPreviues&quot;:false}"/>
  <p:tag name="SLIDEREPEATERSKEY" val="nul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solidFill>
          <a:srgbClr val="FFFF00"/>
        </a:solidFill>
        <a:ln w="9525">
          <a:noFill/>
          <a:miter lim="800000"/>
          <a:headEnd/>
          <a:tailEnd/>
        </a:ln>
      </a:spPr>
      <a:bodyPr wrap="square" rtlCol="0">
        <a:spAutoFit/>
      </a:bodyPr>
      <a:lstStyle>
        <a:defPPr algn="l">
          <a:buFontTx/>
          <a:buNone/>
          <a:defRPr sz="1050" dirty="0" smtClean="0">
            <a:latin typeface="Arial" pitchFamily="34" charset="0"/>
            <a:cs typeface="Arial"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PresentationCustomerData xmlns:xsd="http://www.w3.org/2001/XMLSchema" xmlns:xsi="http://www.w3.org/2001/XMLSchema-instance">
  <IsTemplate>false</IsTemplate>
  <DatasetID xsi:nil="true"/>
  <NeedChangeDatasource>false</NeedChangeDatasource>
  <CustomerDataVersion>Version: 22.9.81</CustomerDataVersion>
</PresentationCustomerData>
</file>

<file path=customXml/itemProps1.xml><?xml version="1.0" encoding="utf-8"?>
<ds:datastoreItem xmlns:ds="http://schemas.openxmlformats.org/officeDocument/2006/customXml" ds:itemID="{9BA340BD-7366-4445-84DA-19B1E0155EC1}">
  <ds:schemaRef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42759</TotalTime>
  <Words>14781</Words>
  <Application>Microsoft Office PowerPoint</Application>
  <PresentationFormat>Widescreen</PresentationFormat>
  <Paragraphs>1012</Paragraphs>
  <Slides>75</Slides>
  <Notes>64</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75</vt:i4>
      </vt:variant>
    </vt:vector>
  </HeadingPairs>
  <TitlesOfParts>
    <vt:vector size="83" baseType="lpstr">
      <vt:lpstr>Arial</vt:lpstr>
      <vt:lpstr>Calibri</vt:lpstr>
      <vt:lpstr>Courier New</vt:lpstr>
      <vt:lpstr>Helvetica Neue</vt:lpstr>
      <vt:lpstr>Lucida Grande</vt:lpstr>
      <vt:lpstr>Symbol</vt:lpstr>
      <vt:lpstr>Wingdings</vt:lpstr>
      <vt:lpstr>Office Theme</vt:lpstr>
      <vt:lpstr>PowerPoint Presentation</vt:lpstr>
      <vt:lpstr>Flux de présentation / Contenu</vt:lpstr>
      <vt:lpstr>PowerPoint Presentation</vt:lpstr>
      <vt:lpstr>Objectifs du projet Research That Floats – La recherche qui flotte</vt:lpstr>
      <vt:lpstr>Éléments clés du projet RTF</vt:lpstr>
      <vt:lpstr>PowerPoint Presentation</vt:lpstr>
      <vt:lpstr>Recherche observationnelle de la RTF - Les plaisanciers et le port de leurs gilets de sauvetage</vt:lpstr>
      <vt:lpstr>Recherche observationnelle de la RTF - Les plaisanciers et le port de leurs gilets de sauvetage</vt:lpstr>
      <vt:lpstr>Recherche observationnelle de la RTF - Les plaisanciers et le port de leurs gilets de sauvetage</vt:lpstr>
      <vt:lpstr>Recherche observationnelle de la RTF - Les plaisanciers et le port de leurs gilets de sauvetage</vt:lpstr>
      <vt:lpstr>Recherche observationnelle de la RTF - Les plaisanciers et le port de leurs gilets de sauvetage</vt:lpstr>
      <vt:lpstr>PowerPoint Presentation</vt:lpstr>
      <vt:lpstr>Profil des plaisanciers : la plupart des plaisanciers sur les lacs observés en 2021 et 2022 étaient des plaisanciers à moteur (91 %), avec moins de pagayeurs  (7 %) et de marins à voile (3 %).</vt:lpstr>
      <vt:lpstr>Les deux tiers (65 %) des plaisanciers à moteur étaient dans de petites embarcations de moins de 6 mètres de longueur, la majorité (63 %) étant en mouvement. L'activité la plus courante était la navigation de plaisance, suivie de la pêche (y compris « en déplacement avec l'intention de pêcher »).</vt:lpstr>
      <vt:lpstr>Près des deux tiers (61 %) de tous les plaisanciers étaient des hommes; et 8 sur 10 étaient des adultes âgés de 18 à 64 ans. Un peu plus du tiers (38 %) étaient des opérateurs/ conducteurs; seulement 10 % étaient seuls ; et un peu moins de la moitié (46 %) étaient sur des bateaux avec 4 occupants ou plus.</vt:lpstr>
      <vt:lpstr>Taux de port des gilets de sauvetage: dans l'ensemble, 24 % des plaisanciers portaient des gilets de sauvetage - généralement du type flottant traditionnel. Les taux de port du gilet de sauvetage étaient beaucoup plus élevés pour les pagayeurs (60 %) et les marins à voile (47 %) que pour les plaisanciers à moteur (21 %).</vt:lpstr>
      <vt:lpstr>Les taux de port des gilets de sauvetage des plaisanciers à moteur sont très faibles pour tous les types d'embarcations, à l'exception des motomarines et des pneumatiques..</vt:lpstr>
      <vt:lpstr>Les kayakistes, les canoéistes et les marins de petits voiliers ont des niveaux élevés de port du gilet de sauvetage. Cependant, le taux de port  en planche à pagaie est relativement faible (seulement 39%).</vt:lpstr>
      <vt:lpstr>Dans l'ensemble, le port du gilet de sauvetage par activité était un peu plus élevé pour la pêche que pour la navigation de plaisance et le motonautisme à grande vitesse. Également plus élevé pour le ski nautique/wakeboard (en raison de la participation plus élevée des jeunes). Les taux de port des gilets de sauvetage en motonautisme étaient plus élevés dans toutes les activités, dans les petites embarcations à moteur non pontées (&lt;6 m), bien qu'ils soient toujours inférieurs à 30 %.</vt:lpstr>
      <vt:lpstr>Les enfants et les adolescents portaient beaucoup plus le gilet de sauvetage que les adultes de 18 ans et plus. Aucune différence dans les taux de port pour les hommes par rapport aux femmes ; légèrement plus élevé pour les passagers par rapport aux opérateurs. Port du gilet  beaucoup plus élevé pour les plaisanciers seuls par rapport à 2+ occupants, en grande partie en raison des pagayeurs et des motomarines.</vt:lpstr>
      <vt:lpstr>Les principales raisons de porter un gilet de sauvetage, au-delà des réponses générales attendues (pour être en sécurité ; en porte généralement un), sont : Donner le bon exemple aux autres (18 %); me laisse me détendre (15 %); préoccupé par la noyade (13 %); en cas de chute inattendue dans l'eau (12 %) ; et ne sait pas nager (12%).</vt:lpstr>
      <vt:lpstr>Les raisons de ne pas porter de gilet de sauvetage étaient plus variées que les raisons de le porter. Principales raisons : besoin uniquement pour les conditions les plus risquées (28 %); ne s'inquiètent pas de tomber (26 %) ; en bateau sûr (23 %) ; trop chaud / inconfortable (21%); près du rivage (21 %) ; d'autres pourraient me sauver (20%).</vt:lpstr>
      <vt:lpstr>Les principales raisons qui encouragent les plaisanciers à porter un gilet de sauvetage sont d'aider à atténuer les conditions à risque, d'être à l'aise et parce que « c'est la chose intelligente à faire ».</vt:lpstr>
      <vt:lpstr>Comment les facteurs de risque contribuent au port du gilet de sauvetage</vt:lpstr>
      <vt:lpstr>Le principal facteur de risque associé à un port plus élevé du gilet de sauvetage pour tous les bateaux à moteur (à la fois au total et pour les petits &lt;6M) est une activité - spécifiquement la pêche / à grande vitesse / Ski *. Température de l'air fraîche, enfant à bord et léger clapot / eaux agitées / le vent de 5 mi/h + sont également associés à un port plus élevée, bien que classé légèrement différemment pour le total par rapport aux petits bateaux à moteur.</vt:lpstr>
      <vt:lpstr>Résumé</vt:lpstr>
      <vt:lpstr>Conclusions</vt:lpstr>
      <vt:lpstr>PowerPoint Presentation</vt:lpstr>
      <vt:lpstr>Campagne d’éducation/communication de la RTF auprès des plaisanciers</vt:lpstr>
      <vt:lpstr>PowerPoint Presentation</vt:lpstr>
      <vt:lpstr>PowerPoint Presentation</vt:lpstr>
      <vt:lpstr>PowerPoint Presentation</vt:lpstr>
      <vt:lpstr>PowerPoint Presentation</vt:lpstr>
      <vt:lpstr>PowerPoint Presentation</vt:lpstr>
      <vt:lpstr>PowerPoint Presentation</vt:lpstr>
      <vt:lpstr>Interception de plaisanciers sur l'eau dans le cadre de Research That Floats (La Recherche qui Flotte)</vt:lpstr>
      <vt:lpstr>Recherche et interception sur l’eau de plaisanciers dans le cadre de Research That Floats (La Recherche qui Flotte)</vt:lpstr>
      <vt:lpstr>Un peu moins du tiers (29 %) des plaisanciers interrogés étaient au courant de la campagne  À portée de main, lorsqu'ils étaient pleinement aidés par les visuels de l'affiche, la vidéo d'intro et les médias sociaux. 8 sur 10 de ceux au courant (23 % des plaisanciers) avaient également reconnu l'affiche « en aveugle » et/ou les médias sociaux.</vt:lpstr>
      <vt:lpstr>L'affiche et la campagne À portée de main ont obtenu de bons résultats dans l'ensemble. Tant avec ceux qui l'avaient vue sur le marché que ceux qui ne l'avaient pas vue. Surtout pour ceux qui connaissaient la campagne sur le marché, qui ont trouvé les messages pertinents et persuasifs (plus susceptibles de porter mon gilet de sauvetage plus souvent).</vt:lpstr>
      <vt:lpstr>L'affiche À portée de main a été très bien notée dans l'ensemble, plus d'un tiers (38 %) l'ayant notée 10 sur 10 ; et les trois quarts (74 %) l'ont notée de 8 à 10. Ceux qui connaissaient déjà la campagne sur le marché l'ont notée encore mieux, mais les notes sont également très élevées chez ceux qui la voient pour la première fois.</vt:lpstr>
      <vt:lpstr>Le rappel des messages était très fort. Les deux principaux messages spécifiques étaient porter un gilet de sauvetage (41 %) et les gilets de sauvetage sauvent des vies (30 %). Les messages spécifiques du créatif d’affiches (d'un gilet de sauvetage étant hors de portée, inutile s'il n'est pas porté ou non disponible en cas de besoin) avaient un rappel spécifique plus faible, mais évoluaient vers le message plus large prévu.</vt:lpstr>
      <vt:lpstr>Le message assisté en tête de liste communiqué par l'affiche À portée de main est « vous ne pourrez peut-être pas atteindre votre gilet de sauvetage et le mettre si vous tombez à l'eau » (57 % tout à fait d'accord).</vt:lpstr>
      <vt:lpstr>L'affiche À portée de main et ses messages étaient crédibles, pertinents, captés et retenus. Cela a également eu un certain impact de persuasion sur la probabilité future de porter un gilet de sauvetage, en particulier chez ceux qui connaissaient la campagne sur le marché.</vt:lpstr>
      <vt:lpstr>Un peu moins d'un tiers (30 %) de ceux qui ont vu l'affiche déclarent avoir scanné le code QR. Les principales raisons de ne pas scanner le code QR incluaient le désintérêt général, prend trop de temps, je ne sais pas comment.</vt:lpstr>
      <vt:lpstr>Dans l'ensemble, l'affiche et les médias sociaux ont fortement contribué à la campagne de sensibilisation. Bien que la vidéo d'intro ait moins contribué à la notoriété globale, son rôle consistait davantage à ajouter de la profondeur à l'histoire de la campagne qu'à la sensibilisation.</vt:lpstr>
      <vt:lpstr>Les principales sources de sensibilisation à la campagne À portée de main se trouvaient dans les marinas, les postes d'éclusage, les rampes de mise à l'eau et les médias en ligne et sociaux.  Le bouche à oreille a également été plus élevé que prévu, à 18 %.</vt:lpstr>
      <vt:lpstr>Impact de la campagne sur le port des gilets de sauvetage : Ceux qui connaissaient la campagne À portée de main portaient plus le gilet de sauvetage (37 %) que ceux qui ne le savaient pas (24 %). Et il y avait également un taux de port plus élevé chez les plaisanciers à moteur sensibilisés (39%).  </vt:lpstr>
      <vt:lpstr>Les plaisanciers au courant de la publicité À portée de main avaient un port actuel du gilet de sauvetage plus élevé et une intention de port plus élevée dans le futur par rapport à ceux qui n'étaient pas au courant. Cependant, il n'y a pas eu d'augmentation significative du port actuel par rapport au port prévu du gilet de sauvetage pour les deux groupes.</vt:lpstr>
      <vt:lpstr>Conclusions</vt:lpstr>
      <vt:lpstr>PowerPoint Presentation</vt:lpstr>
      <vt:lpstr>D'une année sur l'autre (YOY), le port du gilet de sauvetage était stable pour l'ensemble des plaisanciers - 24 % portaient un gilet de sauvetage en 2021, 25 % en 2022 – ce qui n'est pas un changement statistiquement significatif.  Il y a eu une légère augmentation significative en glissement annuel pour les plaisanciers à moteur à l'exclusion des motomarines. Pas de changements significatifs pour les pagayeurs et les marins à voile.</vt:lpstr>
      <vt:lpstr>Les taux de port des gilets de sauvetage des plaisanciers à moteur sont restés très faibles pour la plupart des types de bateaux en 2022. Les taux de port des gilets de sauvetage ont augmenté en glissement annuel pour les grands et petits pontons et ont diminué en glissement annuel pour les motomarines (bien qu'ils soient toujours très élevés en valeur absolue).</vt:lpstr>
      <vt:lpstr>Il y a eu une légère baisse d'une année à l'autre (YOY) du port du gilet chez les enfants jusqu'à 12 ans et une légère augmentation chez les adolescents de 13 à 17 ans, toutes deux attribuables au motonautisme. Il n'y a pas eu de changement global du YOY dans les taux de port du gilet pour les hommes ou les femmes ; ni pour Seul contre 2+ occupants ; ni pour les opérateurs contre les passagers.</vt:lpstr>
      <vt:lpstr>Il y a eu une légère augmentation d'une année à l'autre du port des gilets de sauvetage pour les bateaux à moteur qui ne font pas route.</vt:lpstr>
      <vt:lpstr>Rappel… Nous avons vu précédemment que les 4 principaux facteurs de risque associés à un port du gilet plus élevé de la RTF sont : 1) Activité du plaisancier, en particulier pêche/haute vitesse/ski nautique et wakeboard. 2) Température de l'air plus froide.. 3) &amp; 4) Enfant à bord ; et Conditions de vent / eau, en particulier clapot léger / eau agitée / vent de 5 mi/h </vt:lpstr>
      <vt:lpstr>Par activité, le port du gilet de sauvetage a augmenté d’une année à l’autre (YOY) pour la pêche et le ski nautique sur les petits runabouts (&lt;6 m); et pour la navigation de plaisance sur de petits bateaux à moteur non pontés. Pour l'ensemble des plaisanciers à moteur, le port total du gilet de sauvetage pour chaque activité était stable d'une année à l'autre.</vt:lpstr>
      <vt:lpstr>Selon la température, il y a eu une légère augmentation d'une année à l'autre (YOY) du port du gilet de sauvetage pour des températures de 20 à 24 °C.</vt:lpstr>
      <vt:lpstr>Dans l'absolu, le port du gilet de sauvetage  adulte était plus élevé lorsqu'un enfant était à bord d'un bateau à moteur, à la fois en 2021 (15 %) et en 2022 (14 %), par rapport à l'absence d'enfant à bord.</vt:lpstr>
      <vt:lpstr>Les taux de port des gilets de sauvetage d'une année à l'autre (YOY) ont légèrement augmenté pour les vents doux de 5 à &lt;10 mi/h, mais ont diminué pour les vents plus forts de 10 à &lt;15 mi/h. Dans l'absolu, le port du gilet de sauvetage était un peu plus élevé dans des vents de plus de 5 mi/h, par rapport à quand ils étaient calmes.</vt:lpstr>
      <vt:lpstr>Conclusions</vt:lpstr>
      <vt:lpstr>Conclusions</vt:lpstr>
      <vt:lpstr>PowerPoint Presentation</vt:lpstr>
      <vt:lpstr>Création de votre campagne</vt:lpstr>
      <vt:lpstr>Création de votre campagne</vt:lpstr>
      <vt:lpstr>Within Reach Tool Box</vt:lpstr>
      <vt:lpstr>Boîte à outils À portée de main</vt:lpstr>
      <vt:lpstr>Boîte à outils À portée de main</vt:lpstr>
      <vt:lpstr>PowerPoint Presentation</vt:lpstr>
      <vt:lpstr>Matériel supplémentaire pour les médias sociaux</vt:lpstr>
      <vt:lpstr>PowerPoint Presentation</vt:lpstr>
      <vt:lpstr>PowerPoint Presentation</vt:lpstr>
      <vt:lpstr>PowerPoint Presentation</vt:lpstr>
      <vt:lpstr>PowerPoint Presentation</vt:lpstr>
      <vt:lpstr>PowerPoint Presentation</vt:lpstr>
      <vt:lpstr>Plan &amp; Implement your own Campaign!</vt:lpstr>
    </vt:vector>
  </TitlesOfParts>
  <Company>McCullough Associates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That Floats</dc:title>
  <dc:subject>Research Report</dc:subject>
  <dc:creator>Tom McCullough</dc:creator>
  <cp:lastModifiedBy>Cheryl Gallagher</cp:lastModifiedBy>
  <cp:revision>2395</cp:revision>
  <cp:lastPrinted>2023-02-20T21:24:32Z</cp:lastPrinted>
  <dcterms:created xsi:type="dcterms:W3CDTF">2012-01-29T21:15:03Z</dcterms:created>
  <dcterms:modified xsi:type="dcterms:W3CDTF">2023-04-28T17:05:20Z</dcterms:modified>
</cp:coreProperties>
</file>